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08" r:id="rId2"/>
    <p:sldId id="303" r:id="rId3"/>
    <p:sldId id="2514" r:id="rId4"/>
    <p:sldId id="2520" r:id="rId5"/>
    <p:sldId id="2521" r:id="rId6"/>
    <p:sldId id="2522" r:id="rId7"/>
    <p:sldId id="2062" r:id="rId8"/>
    <p:sldId id="2563" r:id="rId9"/>
    <p:sldId id="2562" r:id="rId10"/>
    <p:sldId id="2791" r:id="rId11"/>
    <p:sldId id="2792" r:id="rId12"/>
    <p:sldId id="2793" r:id="rId13"/>
    <p:sldId id="2558" r:id="rId14"/>
    <p:sldId id="2565" r:id="rId15"/>
    <p:sldId id="2564" r:id="rId16"/>
    <p:sldId id="2566" r:id="rId17"/>
    <p:sldId id="2567" r:id="rId18"/>
    <p:sldId id="2788" r:id="rId19"/>
    <p:sldId id="2568" r:id="rId20"/>
    <p:sldId id="2569" r:id="rId21"/>
    <p:sldId id="2570" r:id="rId22"/>
    <p:sldId id="2573" r:id="rId23"/>
    <p:sldId id="2571" r:id="rId24"/>
    <p:sldId id="2572" r:id="rId25"/>
    <p:sldId id="2574" r:id="rId26"/>
    <p:sldId id="2529" r:id="rId27"/>
    <p:sldId id="942" r:id="rId28"/>
    <p:sldId id="2577" r:id="rId29"/>
    <p:sldId id="2578" r:id="rId30"/>
    <p:sldId id="2585" r:id="rId31"/>
    <p:sldId id="2579" r:id="rId32"/>
    <p:sldId id="2789" r:id="rId33"/>
    <p:sldId id="2790" r:id="rId34"/>
    <p:sldId id="2582" r:id="rId35"/>
    <p:sldId id="975" r:id="rId36"/>
    <p:sldId id="274" r:id="rId37"/>
    <p:sldId id="2584" r:id="rId38"/>
    <p:sldId id="2534" r:id="rId39"/>
    <p:sldId id="2752" r:id="rId40"/>
    <p:sldId id="2722" r:id="rId41"/>
    <p:sldId id="2750" r:id="rId42"/>
    <p:sldId id="2751" r:id="rId43"/>
    <p:sldId id="2753" r:id="rId44"/>
    <p:sldId id="2754" r:id="rId45"/>
    <p:sldId id="2756" r:id="rId46"/>
    <p:sldId id="2770" r:id="rId47"/>
    <p:sldId id="2762" r:id="rId48"/>
    <p:sldId id="2771" r:id="rId49"/>
    <p:sldId id="2763" r:id="rId50"/>
    <p:sldId id="2766" r:id="rId51"/>
    <p:sldId id="2767" r:id="rId52"/>
    <p:sldId id="2794" r:id="rId53"/>
    <p:sldId id="2795" r:id="rId54"/>
    <p:sldId id="2782" r:id="rId55"/>
    <p:sldId id="2583" r:id="rId56"/>
    <p:sldId id="2581" r:id="rId57"/>
    <p:sldId id="2772" r:id="rId58"/>
    <p:sldId id="365" r:id="rId59"/>
    <p:sldId id="2773" r:id="rId60"/>
    <p:sldId id="2774" r:id="rId61"/>
    <p:sldId id="2775" r:id="rId62"/>
    <p:sldId id="2776" r:id="rId63"/>
    <p:sldId id="2777" r:id="rId64"/>
    <p:sldId id="2778" r:id="rId65"/>
    <p:sldId id="2779" r:id="rId66"/>
    <p:sldId id="2780" r:id="rId67"/>
    <p:sldId id="2781" r:id="rId68"/>
    <p:sldId id="2799" r:id="rId69"/>
    <p:sldId id="2810" r:id="rId70"/>
    <p:sldId id="2798" r:id="rId71"/>
    <p:sldId id="2542" r:id="rId72"/>
    <p:sldId id="2783" r:id="rId73"/>
    <p:sldId id="2784" r:id="rId74"/>
    <p:sldId id="2785" r:id="rId75"/>
    <p:sldId id="2786" r:id="rId76"/>
    <p:sldId id="2787" r:id="rId77"/>
    <p:sldId id="2726" r:id="rId78"/>
    <p:sldId id="2543" r:id="rId79"/>
  </p:sldIdLst>
  <p:sldSz cx="12192000" cy="6858000"/>
  <p:notesSz cx="6797675" cy="99282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41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02"/>
    <p:restoredTop sz="86418" autoAdjust="0"/>
  </p:normalViewPr>
  <p:slideViewPr>
    <p:cSldViewPr snapToGrid="0" snapToObjects="1">
      <p:cViewPr varScale="1">
        <p:scale>
          <a:sx n="112" d="100"/>
          <a:sy n="112" d="100"/>
        </p:scale>
        <p:origin x="488"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D7F974-A15D-4F8E-AE91-9E604E97C859}" type="doc">
      <dgm:prSet loTypeId="urn:microsoft.com/office/officeart/2005/8/layout/pyramid2" loCatId="list" qsTypeId="urn:microsoft.com/office/officeart/2005/8/quickstyle/simple1" qsCatId="simple" csTypeId="urn:microsoft.com/office/officeart/2005/8/colors/accent1_2" csCatId="accent1" phldr="1"/>
      <dgm:spPr/>
    </dgm:pt>
    <dgm:pt modelId="{7B24CF73-0A1D-47D4-9214-8127DAF876E8}">
      <dgm:prSet phldrT="[Text]"/>
      <dgm:spPr/>
      <dgm:t>
        <a:bodyPr/>
        <a:lstStyle/>
        <a:p>
          <a:r>
            <a:rPr lang="en-US" b="1" dirty="0"/>
            <a:t>Infrastructure</a:t>
          </a:r>
        </a:p>
      </dgm:t>
    </dgm:pt>
    <dgm:pt modelId="{CB9DC3F9-636A-4465-B830-AD1B2B397C7B}" type="parTrans" cxnId="{072442B0-4D6E-4098-B01E-1E7698616918}">
      <dgm:prSet/>
      <dgm:spPr/>
      <dgm:t>
        <a:bodyPr/>
        <a:lstStyle/>
        <a:p>
          <a:endParaRPr lang="en-US"/>
        </a:p>
      </dgm:t>
    </dgm:pt>
    <dgm:pt modelId="{76ED0245-5518-4192-A654-6860C3718767}" type="sibTrans" cxnId="{072442B0-4D6E-4098-B01E-1E7698616918}">
      <dgm:prSet/>
      <dgm:spPr/>
      <dgm:t>
        <a:bodyPr/>
        <a:lstStyle/>
        <a:p>
          <a:endParaRPr lang="en-US"/>
        </a:p>
      </dgm:t>
    </dgm:pt>
    <dgm:pt modelId="{37277B11-E3C1-46DC-866C-5DD755E39D6B}">
      <dgm:prSet phldrT="[Text]"/>
      <dgm:spPr/>
      <dgm:t>
        <a:bodyPr/>
        <a:lstStyle/>
        <a:p>
          <a:r>
            <a:rPr lang="en-US" b="1" dirty="0"/>
            <a:t>Green Sc Line</a:t>
          </a:r>
        </a:p>
      </dgm:t>
    </dgm:pt>
    <dgm:pt modelId="{2946239A-9F08-4739-A9B9-9335E0C70AEB}" type="parTrans" cxnId="{B55D47D9-6ABF-48A2-8D3B-816695508302}">
      <dgm:prSet/>
      <dgm:spPr/>
      <dgm:t>
        <a:bodyPr/>
        <a:lstStyle/>
        <a:p>
          <a:endParaRPr lang="en-US"/>
        </a:p>
      </dgm:t>
    </dgm:pt>
    <dgm:pt modelId="{DC20853B-14D6-4FC2-AA8A-5E37096DCAC3}" type="sibTrans" cxnId="{B55D47D9-6ABF-48A2-8D3B-816695508302}">
      <dgm:prSet/>
      <dgm:spPr/>
      <dgm:t>
        <a:bodyPr/>
        <a:lstStyle/>
        <a:p>
          <a:endParaRPr lang="en-US"/>
        </a:p>
      </dgm:t>
    </dgm:pt>
    <dgm:pt modelId="{4FD1A5DB-3027-4013-8406-7091AC05F1C1}">
      <dgm:prSet phldrT="[Text]"/>
      <dgm:spPr/>
      <dgm:t>
        <a:bodyPr/>
        <a:lstStyle/>
        <a:p>
          <a:r>
            <a:rPr lang="en-US" b="1" dirty="0"/>
            <a:t>HTS R&amp;D and construction</a:t>
          </a:r>
        </a:p>
      </dgm:t>
    </dgm:pt>
    <dgm:pt modelId="{C09DA61D-F5A4-4B97-A9A1-44081F20A754}" type="parTrans" cxnId="{297D17E8-F400-4EA1-925E-24B2C9B7E73E}">
      <dgm:prSet/>
      <dgm:spPr/>
      <dgm:t>
        <a:bodyPr/>
        <a:lstStyle/>
        <a:p>
          <a:endParaRPr lang="en-US"/>
        </a:p>
      </dgm:t>
    </dgm:pt>
    <dgm:pt modelId="{BB2D444D-47C5-48DC-BC58-03EE0306020D}" type="sibTrans" cxnId="{297D17E8-F400-4EA1-925E-24B2C9B7E73E}">
      <dgm:prSet/>
      <dgm:spPr/>
      <dgm:t>
        <a:bodyPr/>
        <a:lstStyle/>
        <a:p>
          <a:endParaRPr lang="en-US"/>
        </a:p>
      </dgm:t>
    </dgm:pt>
    <dgm:pt modelId="{4299D724-0172-43F2-B4FD-5A8B3E7FF051}" type="pres">
      <dgm:prSet presAssocID="{5CD7F974-A15D-4F8E-AE91-9E604E97C859}" presName="compositeShape" presStyleCnt="0">
        <dgm:presLayoutVars>
          <dgm:dir/>
          <dgm:resizeHandles/>
        </dgm:presLayoutVars>
      </dgm:prSet>
      <dgm:spPr/>
    </dgm:pt>
    <dgm:pt modelId="{4CCE6ECF-BEA4-4A23-A847-2D37D2E29A7A}" type="pres">
      <dgm:prSet presAssocID="{5CD7F974-A15D-4F8E-AE91-9E604E97C859}" presName="pyramid" presStyleLbl="node1" presStyleIdx="0" presStyleCnt="1"/>
      <dgm:spPr/>
    </dgm:pt>
    <dgm:pt modelId="{77582F50-04E2-48D6-B55A-E600593D4573}" type="pres">
      <dgm:prSet presAssocID="{5CD7F974-A15D-4F8E-AE91-9E604E97C859}" presName="theList" presStyleCnt="0"/>
      <dgm:spPr/>
    </dgm:pt>
    <dgm:pt modelId="{7E8D8915-500B-492B-8BCD-CE4235FADED7}" type="pres">
      <dgm:prSet presAssocID="{7B24CF73-0A1D-47D4-9214-8127DAF876E8}" presName="aNode" presStyleLbl="fgAcc1" presStyleIdx="0" presStyleCnt="3">
        <dgm:presLayoutVars>
          <dgm:bulletEnabled val="1"/>
        </dgm:presLayoutVars>
      </dgm:prSet>
      <dgm:spPr/>
    </dgm:pt>
    <dgm:pt modelId="{3C0803C5-E784-48CB-9C4F-FADF901BED79}" type="pres">
      <dgm:prSet presAssocID="{7B24CF73-0A1D-47D4-9214-8127DAF876E8}" presName="aSpace" presStyleCnt="0"/>
      <dgm:spPr/>
    </dgm:pt>
    <dgm:pt modelId="{B43A2BCD-45F0-4A68-8CBA-581D95ADB20B}" type="pres">
      <dgm:prSet presAssocID="{37277B11-E3C1-46DC-866C-5DD755E39D6B}" presName="aNode" presStyleLbl="fgAcc1" presStyleIdx="1" presStyleCnt="3">
        <dgm:presLayoutVars>
          <dgm:bulletEnabled val="1"/>
        </dgm:presLayoutVars>
      </dgm:prSet>
      <dgm:spPr/>
    </dgm:pt>
    <dgm:pt modelId="{6A47CEC4-503B-4C49-BD10-658E56D10280}" type="pres">
      <dgm:prSet presAssocID="{37277B11-E3C1-46DC-866C-5DD755E39D6B}" presName="aSpace" presStyleCnt="0"/>
      <dgm:spPr/>
    </dgm:pt>
    <dgm:pt modelId="{C6FE22CA-61D1-4151-A066-CB08245F2209}" type="pres">
      <dgm:prSet presAssocID="{4FD1A5DB-3027-4013-8406-7091AC05F1C1}" presName="aNode" presStyleLbl="fgAcc1" presStyleIdx="2" presStyleCnt="3" custLinFactY="8248" custLinFactNeighborX="525" custLinFactNeighborY="100000">
        <dgm:presLayoutVars>
          <dgm:bulletEnabled val="1"/>
        </dgm:presLayoutVars>
      </dgm:prSet>
      <dgm:spPr/>
    </dgm:pt>
    <dgm:pt modelId="{7097F104-A9AA-4D66-A24B-D5984D1F7CFB}" type="pres">
      <dgm:prSet presAssocID="{4FD1A5DB-3027-4013-8406-7091AC05F1C1}" presName="aSpace" presStyleCnt="0"/>
      <dgm:spPr/>
    </dgm:pt>
  </dgm:ptLst>
  <dgm:cxnLst>
    <dgm:cxn modelId="{A8B34E01-A7D1-4C90-B5CD-3EB6E5B3BCBF}" type="presOf" srcId="{5CD7F974-A15D-4F8E-AE91-9E604E97C859}" destId="{4299D724-0172-43F2-B4FD-5A8B3E7FF051}" srcOrd="0" destOrd="0" presId="urn:microsoft.com/office/officeart/2005/8/layout/pyramid2"/>
    <dgm:cxn modelId="{5B71B661-63E6-4049-B938-EABC85587533}" type="presOf" srcId="{37277B11-E3C1-46DC-866C-5DD755E39D6B}" destId="{B43A2BCD-45F0-4A68-8CBA-581D95ADB20B}" srcOrd="0" destOrd="0" presId="urn:microsoft.com/office/officeart/2005/8/layout/pyramid2"/>
    <dgm:cxn modelId="{04EF2B63-F714-4944-987D-ACEFDDD7A015}" type="presOf" srcId="{7B24CF73-0A1D-47D4-9214-8127DAF876E8}" destId="{7E8D8915-500B-492B-8BCD-CE4235FADED7}" srcOrd="0" destOrd="0" presId="urn:microsoft.com/office/officeart/2005/8/layout/pyramid2"/>
    <dgm:cxn modelId="{419A1972-8567-4E4E-A6EA-420E73C27659}" type="presOf" srcId="{4FD1A5DB-3027-4013-8406-7091AC05F1C1}" destId="{C6FE22CA-61D1-4151-A066-CB08245F2209}" srcOrd="0" destOrd="0" presId="urn:microsoft.com/office/officeart/2005/8/layout/pyramid2"/>
    <dgm:cxn modelId="{072442B0-4D6E-4098-B01E-1E7698616918}" srcId="{5CD7F974-A15D-4F8E-AE91-9E604E97C859}" destId="{7B24CF73-0A1D-47D4-9214-8127DAF876E8}" srcOrd="0" destOrd="0" parTransId="{CB9DC3F9-636A-4465-B830-AD1B2B397C7B}" sibTransId="{76ED0245-5518-4192-A654-6860C3718767}"/>
    <dgm:cxn modelId="{B55D47D9-6ABF-48A2-8D3B-816695508302}" srcId="{5CD7F974-A15D-4F8E-AE91-9E604E97C859}" destId="{37277B11-E3C1-46DC-866C-5DD755E39D6B}" srcOrd="1" destOrd="0" parTransId="{2946239A-9F08-4739-A9B9-9335E0C70AEB}" sibTransId="{DC20853B-14D6-4FC2-AA8A-5E37096DCAC3}"/>
    <dgm:cxn modelId="{297D17E8-F400-4EA1-925E-24B2C9B7E73E}" srcId="{5CD7F974-A15D-4F8E-AE91-9E604E97C859}" destId="{4FD1A5DB-3027-4013-8406-7091AC05F1C1}" srcOrd="2" destOrd="0" parTransId="{C09DA61D-F5A4-4B97-A9A1-44081F20A754}" sibTransId="{BB2D444D-47C5-48DC-BC58-03EE0306020D}"/>
    <dgm:cxn modelId="{BC2D725F-F9D9-4500-A650-BBAF57F4BD5C}" type="presParOf" srcId="{4299D724-0172-43F2-B4FD-5A8B3E7FF051}" destId="{4CCE6ECF-BEA4-4A23-A847-2D37D2E29A7A}" srcOrd="0" destOrd="0" presId="urn:microsoft.com/office/officeart/2005/8/layout/pyramid2"/>
    <dgm:cxn modelId="{00013485-7F5A-469C-B5D3-C89FD1967D93}" type="presParOf" srcId="{4299D724-0172-43F2-B4FD-5A8B3E7FF051}" destId="{77582F50-04E2-48D6-B55A-E600593D4573}" srcOrd="1" destOrd="0" presId="urn:microsoft.com/office/officeart/2005/8/layout/pyramid2"/>
    <dgm:cxn modelId="{AA9D3002-D794-4145-9CAD-512A8805ADE3}" type="presParOf" srcId="{77582F50-04E2-48D6-B55A-E600593D4573}" destId="{7E8D8915-500B-492B-8BCD-CE4235FADED7}" srcOrd="0" destOrd="0" presId="urn:microsoft.com/office/officeart/2005/8/layout/pyramid2"/>
    <dgm:cxn modelId="{0CFAFE28-2D86-426F-A41F-2964320A539D}" type="presParOf" srcId="{77582F50-04E2-48D6-B55A-E600593D4573}" destId="{3C0803C5-E784-48CB-9C4F-FADF901BED79}" srcOrd="1" destOrd="0" presId="urn:microsoft.com/office/officeart/2005/8/layout/pyramid2"/>
    <dgm:cxn modelId="{D3FB3A5C-142C-45E1-A28A-9AE32208717A}" type="presParOf" srcId="{77582F50-04E2-48D6-B55A-E600593D4573}" destId="{B43A2BCD-45F0-4A68-8CBA-581D95ADB20B}" srcOrd="2" destOrd="0" presId="urn:microsoft.com/office/officeart/2005/8/layout/pyramid2"/>
    <dgm:cxn modelId="{7AF25ADF-31A8-4AF0-BD2E-26FC5F0D9330}" type="presParOf" srcId="{77582F50-04E2-48D6-B55A-E600593D4573}" destId="{6A47CEC4-503B-4C49-BD10-658E56D10280}" srcOrd="3" destOrd="0" presId="urn:microsoft.com/office/officeart/2005/8/layout/pyramid2"/>
    <dgm:cxn modelId="{5DECF9A2-B1B9-444B-9AB2-7B4246251300}" type="presParOf" srcId="{77582F50-04E2-48D6-B55A-E600593D4573}" destId="{C6FE22CA-61D1-4151-A066-CB08245F2209}" srcOrd="4" destOrd="0" presId="urn:microsoft.com/office/officeart/2005/8/layout/pyramid2"/>
    <dgm:cxn modelId="{D5E8941C-4EF2-42AB-B45E-740ED1104EC3}" type="presParOf" srcId="{77582F50-04E2-48D6-B55A-E600593D4573}" destId="{7097F104-A9AA-4D66-A24B-D5984D1F7CFB}" srcOrd="5"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EB7A50-B9F8-4298-9B1E-688BEBFA7753}" type="doc">
      <dgm:prSet loTypeId="urn:microsoft.com/office/officeart/2005/8/layout/arrow2" loCatId="process" qsTypeId="urn:microsoft.com/office/officeart/2005/8/quickstyle/simple1" qsCatId="simple" csTypeId="urn:microsoft.com/office/officeart/2005/8/colors/accent1_2" csCatId="accent1" phldr="1"/>
      <dgm:spPr/>
    </dgm:pt>
    <dgm:pt modelId="{A28584E0-AD54-4B9C-98A1-97841B3C6134}">
      <dgm:prSet phldrT="[Text]"/>
      <dgm:spPr/>
      <dgm:t>
        <a:bodyPr/>
        <a:lstStyle/>
        <a:p>
          <a:r>
            <a:rPr lang="en-US" dirty="0"/>
            <a:t>2020</a:t>
          </a:r>
        </a:p>
      </dgm:t>
    </dgm:pt>
    <dgm:pt modelId="{A05E050D-8D3E-4364-A64A-D2575CE19C5F}" type="parTrans" cxnId="{086D7188-3FAC-4872-9759-273E8229EB73}">
      <dgm:prSet/>
      <dgm:spPr/>
      <dgm:t>
        <a:bodyPr/>
        <a:lstStyle/>
        <a:p>
          <a:endParaRPr lang="en-US"/>
        </a:p>
      </dgm:t>
    </dgm:pt>
    <dgm:pt modelId="{FEFA83C1-F2B0-4DED-AD79-021100022146}" type="sibTrans" cxnId="{086D7188-3FAC-4872-9759-273E8229EB73}">
      <dgm:prSet/>
      <dgm:spPr/>
      <dgm:t>
        <a:bodyPr/>
        <a:lstStyle/>
        <a:p>
          <a:endParaRPr lang="en-US"/>
        </a:p>
      </dgm:t>
    </dgm:pt>
    <dgm:pt modelId="{E23D2E8F-2145-4607-ACCC-7B90858AD5B3}">
      <dgm:prSet phldrT="[Text]"/>
      <dgm:spPr/>
      <dgm:t>
        <a:bodyPr/>
        <a:lstStyle/>
        <a:p>
          <a:r>
            <a:rPr lang="en-US" dirty="0"/>
            <a:t>2025</a:t>
          </a:r>
        </a:p>
      </dgm:t>
    </dgm:pt>
    <dgm:pt modelId="{95DB43F3-45A2-46ED-B251-A2D52A670613}" type="parTrans" cxnId="{D9485843-8CA3-4504-AA0A-74B7C515CD9B}">
      <dgm:prSet/>
      <dgm:spPr/>
      <dgm:t>
        <a:bodyPr/>
        <a:lstStyle/>
        <a:p>
          <a:endParaRPr lang="en-US"/>
        </a:p>
      </dgm:t>
    </dgm:pt>
    <dgm:pt modelId="{7675F3BD-1511-45AE-9357-F34D6F7EA4DD}" type="sibTrans" cxnId="{D9485843-8CA3-4504-AA0A-74B7C515CD9B}">
      <dgm:prSet/>
      <dgm:spPr/>
      <dgm:t>
        <a:bodyPr/>
        <a:lstStyle/>
        <a:p>
          <a:endParaRPr lang="en-US"/>
        </a:p>
      </dgm:t>
    </dgm:pt>
    <dgm:pt modelId="{B15FBABA-3478-4663-A02B-59BE2339F461}">
      <dgm:prSet phldrT="[Text]"/>
      <dgm:spPr/>
      <dgm:t>
        <a:bodyPr/>
        <a:lstStyle/>
        <a:p>
          <a:r>
            <a:rPr lang="en-US" dirty="0"/>
            <a:t>2030</a:t>
          </a:r>
        </a:p>
      </dgm:t>
    </dgm:pt>
    <dgm:pt modelId="{A414E8F9-BD56-40D3-95F2-18F26BF586FB}" type="parTrans" cxnId="{D92E8F10-3DB8-4153-AF93-ED0D07169670}">
      <dgm:prSet/>
      <dgm:spPr/>
      <dgm:t>
        <a:bodyPr/>
        <a:lstStyle/>
        <a:p>
          <a:endParaRPr lang="en-US"/>
        </a:p>
      </dgm:t>
    </dgm:pt>
    <dgm:pt modelId="{15F95CCD-3398-4DD2-B8AF-D43D9C7AF0EF}" type="sibTrans" cxnId="{D92E8F10-3DB8-4153-AF93-ED0D07169670}">
      <dgm:prSet/>
      <dgm:spPr/>
      <dgm:t>
        <a:bodyPr/>
        <a:lstStyle/>
        <a:p>
          <a:endParaRPr lang="en-US"/>
        </a:p>
      </dgm:t>
    </dgm:pt>
    <dgm:pt modelId="{9432CD20-699A-48ED-8510-DFBAB37B9C60}" type="pres">
      <dgm:prSet presAssocID="{A9EB7A50-B9F8-4298-9B1E-688BEBFA7753}" presName="arrowDiagram" presStyleCnt="0">
        <dgm:presLayoutVars>
          <dgm:chMax val="5"/>
          <dgm:dir/>
          <dgm:resizeHandles val="exact"/>
        </dgm:presLayoutVars>
      </dgm:prSet>
      <dgm:spPr/>
    </dgm:pt>
    <dgm:pt modelId="{229380D4-E31A-45A3-A025-375311E1A102}" type="pres">
      <dgm:prSet presAssocID="{A9EB7A50-B9F8-4298-9B1E-688BEBFA7753}" presName="arrow" presStyleLbl="bgShp" presStyleIdx="0" presStyleCnt="1" custLinFactNeighborX="3906" custLinFactNeighborY="896"/>
      <dgm:spPr/>
    </dgm:pt>
    <dgm:pt modelId="{9D8A0D6D-A2E0-4E62-B2FC-3597F27E8990}" type="pres">
      <dgm:prSet presAssocID="{A9EB7A50-B9F8-4298-9B1E-688BEBFA7753}" presName="arrowDiagram3" presStyleCnt="0"/>
      <dgm:spPr/>
    </dgm:pt>
    <dgm:pt modelId="{C1B0ACC5-179F-4B27-86F3-741C995C642B}" type="pres">
      <dgm:prSet presAssocID="{A28584E0-AD54-4B9C-98A1-97841B3C6134}" presName="bullet3a" presStyleLbl="node1" presStyleIdx="0" presStyleCnt="3"/>
      <dgm:spPr/>
    </dgm:pt>
    <dgm:pt modelId="{C463D6F6-C7CB-47E7-9FAA-5DC58883E093}" type="pres">
      <dgm:prSet presAssocID="{A28584E0-AD54-4B9C-98A1-97841B3C6134}" presName="textBox3a" presStyleLbl="revTx" presStyleIdx="0" presStyleCnt="3">
        <dgm:presLayoutVars>
          <dgm:bulletEnabled val="1"/>
        </dgm:presLayoutVars>
      </dgm:prSet>
      <dgm:spPr/>
    </dgm:pt>
    <dgm:pt modelId="{555A7BA1-D345-4968-8940-B31DB8216099}" type="pres">
      <dgm:prSet presAssocID="{E23D2E8F-2145-4607-ACCC-7B90858AD5B3}" presName="bullet3b" presStyleLbl="node1" presStyleIdx="1" presStyleCnt="3"/>
      <dgm:spPr/>
    </dgm:pt>
    <dgm:pt modelId="{9AD81089-178A-4A63-BA3F-FFE9068DAFDB}" type="pres">
      <dgm:prSet presAssocID="{E23D2E8F-2145-4607-ACCC-7B90858AD5B3}" presName="textBox3b" presStyleLbl="revTx" presStyleIdx="1" presStyleCnt="3">
        <dgm:presLayoutVars>
          <dgm:bulletEnabled val="1"/>
        </dgm:presLayoutVars>
      </dgm:prSet>
      <dgm:spPr/>
    </dgm:pt>
    <dgm:pt modelId="{67B5334B-092B-46C0-87C2-D7BB68367232}" type="pres">
      <dgm:prSet presAssocID="{B15FBABA-3478-4663-A02B-59BE2339F461}" presName="bullet3c" presStyleLbl="node1" presStyleIdx="2" presStyleCnt="3"/>
      <dgm:spPr/>
    </dgm:pt>
    <dgm:pt modelId="{543346D0-41F4-4A45-B606-66693DDB9BAD}" type="pres">
      <dgm:prSet presAssocID="{B15FBABA-3478-4663-A02B-59BE2339F461}" presName="textBox3c" presStyleLbl="revTx" presStyleIdx="2" presStyleCnt="3">
        <dgm:presLayoutVars>
          <dgm:bulletEnabled val="1"/>
        </dgm:presLayoutVars>
      </dgm:prSet>
      <dgm:spPr/>
    </dgm:pt>
  </dgm:ptLst>
  <dgm:cxnLst>
    <dgm:cxn modelId="{D92E8F10-3DB8-4153-AF93-ED0D07169670}" srcId="{A9EB7A50-B9F8-4298-9B1E-688BEBFA7753}" destId="{B15FBABA-3478-4663-A02B-59BE2339F461}" srcOrd="2" destOrd="0" parTransId="{A414E8F9-BD56-40D3-95F2-18F26BF586FB}" sibTransId="{15F95CCD-3398-4DD2-B8AF-D43D9C7AF0EF}"/>
    <dgm:cxn modelId="{818DAE1E-0658-4DEC-966C-A4B30B4E24BE}" type="presOf" srcId="{E23D2E8F-2145-4607-ACCC-7B90858AD5B3}" destId="{9AD81089-178A-4A63-BA3F-FFE9068DAFDB}" srcOrd="0" destOrd="0" presId="urn:microsoft.com/office/officeart/2005/8/layout/arrow2"/>
    <dgm:cxn modelId="{D9485843-8CA3-4504-AA0A-74B7C515CD9B}" srcId="{A9EB7A50-B9F8-4298-9B1E-688BEBFA7753}" destId="{E23D2E8F-2145-4607-ACCC-7B90858AD5B3}" srcOrd="1" destOrd="0" parTransId="{95DB43F3-45A2-46ED-B251-A2D52A670613}" sibTransId="{7675F3BD-1511-45AE-9357-F34D6F7EA4DD}"/>
    <dgm:cxn modelId="{367D6472-3DB7-4C29-ACD4-81B7C20CD688}" type="presOf" srcId="{A9EB7A50-B9F8-4298-9B1E-688BEBFA7753}" destId="{9432CD20-699A-48ED-8510-DFBAB37B9C60}" srcOrd="0" destOrd="0" presId="urn:microsoft.com/office/officeart/2005/8/layout/arrow2"/>
    <dgm:cxn modelId="{086D7188-3FAC-4872-9759-273E8229EB73}" srcId="{A9EB7A50-B9F8-4298-9B1E-688BEBFA7753}" destId="{A28584E0-AD54-4B9C-98A1-97841B3C6134}" srcOrd="0" destOrd="0" parTransId="{A05E050D-8D3E-4364-A64A-D2575CE19C5F}" sibTransId="{FEFA83C1-F2B0-4DED-AD79-021100022146}"/>
    <dgm:cxn modelId="{B7A24BC1-A3AD-4F63-993C-14D0221514D8}" type="presOf" srcId="{A28584E0-AD54-4B9C-98A1-97841B3C6134}" destId="{C463D6F6-C7CB-47E7-9FAA-5DC58883E093}" srcOrd="0" destOrd="0" presId="urn:microsoft.com/office/officeart/2005/8/layout/arrow2"/>
    <dgm:cxn modelId="{4F9E73FB-C0D4-4B04-A8E7-30EFC5400F7F}" type="presOf" srcId="{B15FBABA-3478-4663-A02B-59BE2339F461}" destId="{543346D0-41F4-4A45-B606-66693DDB9BAD}" srcOrd="0" destOrd="0" presId="urn:microsoft.com/office/officeart/2005/8/layout/arrow2"/>
    <dgm:cxn modelId="{1B775795-E572-42AC-BCF1-EA4693F6DEBF}" type="presParOf" srcId="{9432CD20-699A-48ED-8510-DFBAB37B9C60}" destId="{229380D4-E31A-45A3-A025-375311E1A102}" srcOrd="0" destOrd="0" presId="urn:microsoft.com/office/officeart/2005/8/layout/arrow2"/>
    <dgm:cxn modelId="{79659935-5798-430C-882E-B87336C5A09E}" type="presParOf" srcId="{9432CD20-699A-48ED-8510-DFBAB37B9C60}" destId="{9D8A0D6D-A2E0-4E62-B2FC-3597F27E8990}" srcOrd="1" destOrd="0" presId="urn:microsoft.com/office/officeart/2005/8/layout/arrow2"/>
    <dgm:cxn modelId="{A400294A-AA37-4C7D-94A7-2D481342D9F2}" type="presParOf" srcId="{9D8A0D6D-A2E0-4E62-B2FC-3597F27E8990}" destId="{C1B0ACC5-179F-4B27-86F3-741C995C642B}" srcOrd="0" destOrd="0" presId="urn:microsoft.com/office/officeart/2005/8/layout/arrow2"/>
    <dgm:cxn modelId="{8F2F869D-D292-4CC0-A3F5-9BC80ADCE954}" type="presParOf" srcId="{9D8A0D6D-A2E0-4E62-B2FC-3597F27E8990}" destId="{C463D6F6-C7CB-47E7-9FAA-5DC58883E093}" srcOrd="1" destOrd="0" presId="urn:microsoft.com/office/officeart/2005/8/layout/arrow2"/>
    <dgm:cxn modelId="{B1C678E6-9A72-4507-BE25-04096B3D150C}" type="presParOf" srcId="{9D8A0D6D-A2E0-4E62-B2FC-3597F27E8990}" destId="{555A7BA1-D345-4968-8940-B31DB8216099}" srcOrd="2" destOrd="0" presId="urn:microsoft.com/office/officeart/2005/8/layout/arrow2"/>
    <dgm:cxn modelId="{FD30FB0A-50F3-4EC3-8B13-1BD56936FEB7}" type="presParOf" srcId="{9D8A0D6D-A2E0-4E62-B2FC-3597F27E8990}" destId="{9AD81089-178A-4A63-BA3F-FFE9068DAFDB}" srcOrd="3" destOrd="0" presId="urn:microsoft.com/office/officeart/2005/8/layout/arrow2"/>
    <dgm:cxn modelId="{A7B2B8A8-29B3-44F6-A6A1-A3DD8B763738}" type="presParOf" srcId="{9D8A0D6D-A2E0-4E62-B2FC-3597F27E8990}" destId="{67B5334B-092B-46C0-87C2-D7BB68367232}" srcOrd="4" destOrd="0" presId="urn:microsoft.com/office/officeart/2005/8/layout/arrow2"/>
    <dgm:cxn modelId="{462F1F60-8A06-4B4C-89B8-37F7AA29DB35}" type="presParOf" srcId="{9D8A0D6D-A2E0-4E62-B2FC-3597F27E8990}" destId="{543346D0-41F4-4A45-B606-66693DDB9BAD}"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E6ECF-BEA4-4A23-A847-2D37D2E29A7A}">
      <dsp:nvSpPr>
        <dsp:cNvPr id="0" name=""/>
        <dsp:cNvSpPr/>
      </dsp:nvSpPr>
      <dsp:spPr>
        <a:xfrm>
          <a:off x="872369" y="0"/>
          <a:ext cx="2568922" cy="2568922"/>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8D8915-500B-492B-8BCD-CE4235FADED7}">
      <dsp:nvSpPr>
        <dsp:cNvPr id="0" name=""/>
        <dsp:cNvSpPr/>
      </dsp:nvSpPr>
      <dsp:spPr>
        <a:xfrm>
          <a:off x="2156830" y="258271"/>
          <a:ext cx="1669799" cy="6081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Infrastructure</a:t>
          </a:r>
        </a:p>
      </dsp:txBody>
      <dsp:txXfrm>
        <a:off x="2186516" y="287957"/>
        <a:ext cx="1610427" cy="548740"/>
      </dsp:txXfrm>
    </dsp:sp>
    <dsp:sp modelId="{B43A2BCD-45F0-4A68-8CBA-581D95ADB20B}">
      <dsp:nvSpPr>
        <dsp:cNvPr id="0" name=""/>
        <dsp:cNvSpPr/>
      </dsp:nvSpPr>
      <dsp:spPr>
        <a:xfrm>
          <a:off x="2156830" y="942397"/>
          <a:ext cx="1669799" cy="6081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Green Sc Line</a:t>
          </a:r>
        </a:p>
      </dsp:txBody>
      <dsp:txXfrm>
        <a:off x="2186516" y="972083"/>
        <a:ext cx="1610427" cy="548740"/>
      </dsp:txXfrm>
    </dsp:sp>
    <dsp:sp modelId="{C6FE22CA-61D1-4151-A066-CB08245F2209}">
      <dsp:nvSpPr>
        <dsp:cNvPr id="0" name=""/>
        <dsp:cNvSpPr/>
      </dsp:nvSpPr>
      <dsp:spPr>
        <a:xfrm>
          <a:off x="2165597" y="1752695"/>
          <a:ext cx="1669799" cy="60811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HTS R&amp;D and construction</a:t>
          </a:r>
        </a:p>
      </dsp:txBody>
      <dsp:txXfrm>
        <a:off x="2195283" y="1782381"/>
        <a:ext cx="1610427" cy="5487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380D4-E31A-45A3-A025-375311E1A102}">
      <dsp:nvSpPr>
        <dsp:cNvPr id="0" name=""/>
        <dsp:cNvSpPr/>
      </dsp:nvSpPr>
      <dsp:spPr>
        <a:xfrm>
          <a:off x="0" y="214850"/>
          <a:ext cx="8128000" cy="507999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B0ACC5-179F-4B27-86F3-741C995C642B}">
      <dsp:nvSpPr>
        <dsp:cNvPr id="0" name=""/>
        <dsp:cNvSpPr/>
      </dsp:nvSpPr>
      <dsp:spPr>
        <a:xfrm>
          <a:off x="1032256" y="3675549"/>
          <a:ext cx="211328" cy="21132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63D6F6-C7CB-47E7-9FAA-5DC58883E093}">
      <dsp:nvSpPr>
        <dsp:cNvPr id="0" name=""/>
        <dsp:cNvSpPr/>
      </dsp:nvSpPr>
      <dsp:spPr>
        <a:xfrm>
          <a:off x="1137920" y="3781213"/>
          <a:ext cx="1893824" cy="1468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78" tIns="0" rIns="0" bIns="0" numCol="1" spcCol="1270" anchor="t" anchorCtr="0">
          <a:noAutofit/>
        </a:bodyPr>
        <a:lstStyle/>
        <a:p>
          <a:pPr marL="0" lvl="0" indent="0" algn="l" defTabSz="2622550">
            <a:lnSpc>
              <a:spcPct val="90000"/>
            </a:lnSpc>
            <a:spcBef>
              <a:spcPct val="0"/>
            </a:spcBef>
            <a:spcAft>
              <a:spcPct val="35000"/>
            </a:spcAft>
            <a:buNone/>
          </a:pPr>
          <a:r>
            <a:rPr lang="en-US" sz="5900" kern="1200" dirty="0"/>
            <a:t>2020</a:t>
          </a:r>
        </a:p>
      </dsp:txBody>
      <dsp:txXfrm>
        <a:off x="1137920" y="3781213"/>
        <a:ext cx="1893824" cy="1468120"/>
      </dsp:txXfrm>
    </dsp:sp>
    <dsp:sp modelId="{555A7BA1-D345-4968-8940-B31DB8216099}">
      <dsp:nvSpPr>
        <dsp:cNvPr id="0" name=""/>
        <dsp:cNvSpPr/>
      </dsp:nvSpPr>
      <dsp:spPr>
        <a:xfrm>
          <a:off x="2897632" y="2294805"/>
          <a:ext cx="382016" cy="38201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D81089-178A-4A63-BA3F-FFE9068DAFDB}">
      <dsp:nvSpPr>
        <dsp:cNvPr id="0" name=""/>
        <dsp:cNvSpPr/>
      </dsp:nvSpPr>
      <dsp:spPr>
        <a:xfrm>
          <a:off x="3088640" y="2485813"/>
          <a:ext cx="1950720" cy="27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22" tIns="0" rIns="0" bIns="0" numCol="1" spcCol="1270" anchor="t" anchorCtr="0">
          <a:noAutofit/>
        </a:bodyPr>
        <a:lstStyle/>
        <a:p>
          <a:pPr marL="0" lvl="0" indent="0" algn="l" defTabSz="2622550">
            <a:lnSpc>
              <a:spcPct val="90000"/>
            </a:lnSpc>
            <a:spcBef>
              <a:spcPct val="0"/>
            </a:spcBef>
            <a:spcAft>
              <a:spcPct val="35000"/>
            </a:spcAft>
            <a:buNone/>
          </a:pPr>
          <a:r>
            <a:rPr lang="en-US" sz="5900" kern="1200" dirty="0"/>
            <a:t>2025</a:t>
          </a:r>
        </a:p>
      </dsp:txBody>
      <dsp:txXfrm>
        <a:off x="3088640" y="2485813"/>
        <a:ext cx="1950720" cy="2763519"/>
      </dsp:txXfrm>
    </dsp:sp>
    <dsp:sp modelId="{67B5334B-092B-46C0-87C2-D7BB68367232}">
      <dsp:nvSpPr>
        <dsp:cNvPr id="0" name=""/>
        <dsp:cNvSpPr/>
      </dsp:nvSpPr>
      <dsp:spPr>
        <a:xfrm>
          <a:off x="5140960" y="1454573"/>
          <a:ext cx="528320" cy="5283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3346D0-41F4-4A45-B606-66693DDB9BAD}">
      <dsp:nvSpPr>
        <dsp:cNvPr id="0" name=""/>
        <dsp:cNvSpPr/>
      </dsp:nvSpPr>
      <dsp:spPr>
        <a:xfrm>
          <a:off x="5405120" y="1718733"/>
          <a:ext cx="1950720" cy="35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946" tIns="0" rIns="0" bIns="0" numCol="1" spcCol="1270" anchor="t" anchorCtr="0">
          <a:noAutofit/>
        </a:bodyPr>
        <a:lstStyle/>
        <a:p>
          <a:pPr marL="0" lvl="0" indent="0" algn="l" defTabSz="2622550">
            <a:lnSpc>
              <a:spcPct val="90000"/>
            </a:lnSpc>
            <a:spcBef>
              <a:spcPct val="0"/>
            </a:spcBef>
            <a:spcAft>
              <a:spcPct val="35000"/>
            </a:spcAft>
            <a:buNone/>
          </a:pPr>
          <a:r>
            <a:rPr lang="en-US" sz="5900" kern="1200" dirty="0"/>
            <a:t>2030</a:t>
          </a:r>
        </a:p>
      </dsp:txBody>
      <dsp:txXfrm>
        <a:off x="5405120" y="1718733"/>
        <a:ext cx="1950720" cy="35306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85"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86"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87"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88"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89"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D2DDD133-399C-4878-80BC-35693617A28F}" type="slidenum">
              <a:rPr lang="en-US" sz="1400" b="0" strike="noStrike" spc="-1">
                <a:latin typeface="Times New Roman"/>
              </a:rPr>
              <a:t>‹N›</a:t>
            </a:fld>
            <a:endParaRPr lang="en-US" sz="1400" b="0" strike="noStrike" spc="-1">
              <a:latin typeface="Times New Roman"/>
            </a:endParaRPr>
          </a:p>
        </p:txBody>
      </p:sp>
    </p:spTree>
    <p:extLst>
      <p:ext uri="{BB962C8B-B14F-4D97-AF65-F5344CB8AC3E}">
        <p14:creationId xmlns:p14="http://schemas.microsoft.com/office/powerpoint/2010/main" val="1909003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209818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22</a:t>
            </a:fld>
            <a:endParaRPr lang="en-US" sz="1400" b="0" strike="noStrike" spc="-1">
              <a:latin typeface="Times New Roman"/>
            </a:endParaRPr>
          </a:p>
        </p:txBody>
      </p:sp>
    </p:spTree>
    <p:extLst>
      <p:ext uri="{BB962C8B-B14F-4D97-AF65-F5344CB8AC3E}">
        <p14:creationId xmlns:p14="http://schemas.microsoft.com/office/powerpoint/2010/main" val="2264054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796105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BE311-714E-4238-9E80-988F190469BE}" type="slidenum">
              <a:rPr lang="en-US" smtClean="0"/>
              <a:t>27</a:t>
            </a:fld>
            <a:endParaRPr lang="en-US"/>
          </a:p>
        </p:txBody>
      </p:sp>
    </p:spTree>
    <p:extLst>
      <p:ext uri="{BB962C8B-B14F-4D97-AF65-F5344CB8AC3E}">
        <p14:creationId xmlns:p14="http://schemas.microsoft.com/office/powerpoint/2010/main" val="3160123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763588"/>
            <a:ext cx="6704013" cy="3771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EBE311-714E-4238-9E80-988F190469BE}" type="slidenum">
              <a:rPr lang="en-US" smtClean="0"/>
              <a:t>35</a:t>
            </a:fld>
            <a:endParaRPr lang="en-US"/>
          </a:p>
        </p:txBody>
      </p:sp>
    </p:spTree>
    <p:extLst>
      <p:ext uri="{BB962C8B-B14F-4D97-AF65-F5344CB8AC3E}">
        <p14:creationId xmlns:p14="http://schemas.microsoft.com/office/powerpoint/2010/main" val="301295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69</a:t>
            </a:fld>
            <a:endParaRPr lang="en-US" sz="1400" b="0" strike="noStrike" spc="-1">
              <a:latin typeface="Times New Roman"/>
            </a:endParaRPr>
          </a:p>
        </p:txBody>
      </p:sp>
    </p:spTree>
    <p:extLst>
      <p:ext uri="{BB962C8B-B14F-4D97-AF65-F5344CB8AC3E}">
        <p14:creationId xmlns:p14="http://schemas.microsoft.com/office/powerpoint/2010/main" val="33986032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524995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878586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085576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948676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dirty="0">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85692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8</a:t>
            </a:fld>
            <a:endParaRPr lang="en-US" sz="1400" b="0" strike="noStrike" spc="-1">
              <a:latin typeface="Times New Roman"/>
            </a:endParaRPr>
          </a:p>
        </p:txBody>
      </p:sp>
    </p:spTree>
    <p:extLst>
      <p:ext uri="{BB962C8B-B14F-4D97-AF65-F5344CB8AC3E}">
        <p14:creationId xmlns:p14="http://schemas.microsoft.com/office/powerpoint/2010/main" val="176691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90488" y="741363"/>
            <a:ext cx="6616700" cy="3722687"/>
          </a:xfrm>
          <a:prstGeom prst="rect">
            <a:avLst/>
          </a:prstGeom>
        </p:spPr>
      </p:sp>
      <p:sp>
        <p:nvSpPr>
          <p:cNvPr id="188" name="PlaceHolder 2"/>
          <p:cNvSpPr>
            <a:spLocks noGrp="1"/>
          </p:cNvSpPr>
          <p:nvPr>
            <p:ph type="body"/>
          </p:nvPr>
        </p:nvSpPr>
        <p:spPr>
          <a:xfrm>
            <a:off x="678960" y="4716360"/>
            <a:ext cx="5439240" cy="4467960"/>
          </a:xfrm>
          <a:prstGeom prst="rect">
            <a:avLst/>
          </a:prstGeom>
        </p:spPr>
        <p:txBody>
          <a:bodyPr lIns="0" tIns="0" rIns="0" bIns="0">
            <a:noAutofit/>
          </a:bodyPr>
          <a:lstStyle/>
          <a:p>
            <a:endParaRPr lang="en-US" sz="2000" b="0" strike="noStrike" spc="-1">
              <a:latin typeface="Arial"/>
            </a:endParaRPr>
          </a:p>
        </p:txBody>
      </p:sp>
      <p:sp>
        <p:nvSpPr>
          <p:cNvPr id="189" name="CustomShape 3"/>
          <p:cNvSpPr/>
          <p:nvPr/>
        </p:nvSpPr>
        <p:spPr>
          <a:xfrm>
            <a:off x="0" y="9430560"/>
            <a:ext cx="2945160" cy="4946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182136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824689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21</a:t>
            </a:fld>
            <a:endParaRPr lang="en-US" sz="1400" b="0" strike="noStrike" spc="-1">
              <a:latin typeface="Times New Roman"/>
            </a:endParaRPr>
          </a:p>
        </p:txBody>
      </p:sp>
    </p:spTree>
    <p:extLst>
      <p:ext uri="{BB962C8B-B14F-4D97-AF65-F5344CB8AC3E}">
        <p14:creationId xmlns:p14="http://schemas.microsoft.com/office/powerpoint/2010/main" val="1565511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3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3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4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4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545153"/>
            <a:ext cx="10363200" cy="1470025"/>
          </a:xfrm>
        </p:spPr>
        <p:txBody>
          <a:bodyPr/>
          <a:lstStyle/>
          <a:p>
            <a:r>
              <a:rPr lang="it-IT"/>
              <a:t>Fare clic per modificare stile</a:t>
            </a:r>
            <a:endParaRPr lang="en-GB"/>
          </a:p>
        </p:txBody>
      </p:sp>
      <p:sp>
        <p:nvSpPr>
          <p:cNvPr id="3" name="Sottotitolo 2"/>
          <p:cNvSpPr>
            <a:spLocks noGrp="1"/>
          </p:cNvSpPr>
          <p:nvPr>
            <p:ph type="subTitle" idx="1"/>
          </p:nvPr>
        </p:nvSpPr>
        <p:spPr>
          <a:xfrm>
            <a:off x="1828800" y="4460904"/>
            <a:ext cx="8534400" cy="117789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a:xfrm>
            <a:off x="609600" y="6356353"/>
            <a:ext cx="2844800" cy="365125"/>
          </a:xfrm>
          <a:prstGeom prst="rect">
            <a:avLst/>
          </a:prstGeom>
        </p:spPr>
        <p:txBody>
          <a:bodyPr vert="horz" lIns="91440" tIns="45720" rIns="91440" bIns="45720" rtlCol="0" anchor="ctr"/>
          <a:lstStyle>
            <a:defPPr>
              <a:defRPr lang="it-IT"/>
            </a:defPPr>
            <a:lvl1pPr marL="0" algn="l" defTabSz="456917" rtl="0" eaLnBrk="1" latinLnBrk="0" hangingPunct="1">
              <a:defRPr sz="1200" kern="1200">
                <a:solidFill>
                  <a:schemeClr val="tx1">
                    <a:tint val="75000"/>
                  </a:schemeClr>
                </a:solidFill>
                <a:latin typeface="+mn-lt"/>
                <a:ea typeface="+mn-ea"/>
                <a:cs typeface="+mn-cs"/>
              </a:defRPr>
            </a:lvl1pPr>
            <a:lvl2pPr marL="456917" algn="l" defTabSz="456917" rtl="0" eaLnBrk="1" latinLnBrk="0" hangingPunct="1">
              <a:defRPr sz="1800" kern="1200">
                <a:solidFill>
                  <a:schemeClr val="tx1"/>
                </a:solidFill>
                <a:latin typeface="+mn-lt"/>
                <a:ea typeface="+mn-ea"/>
                <a:cs typeface="+mn-cs"/>
              </a:defRPr>
            </a:lvl2pPr>
            <a:lvl3pPr marL="913835" algn="l" defTabSz="456917" rtl="0" eaLnBrk="1" latinLnBrk="0" hangingPunct="1">
              <a:defRPr sz="1800" kern="1200">
                <a:solidFill>
                  <a:schemeClr val="tx1"/>
                </a:solidFill>
                <a:latin typeface="+mn-lt"/>
                <a:ea typeface="+mn-ea"/>
                <a:cs typeface="+mn-cs"/>
              </a:defRPr>
            </a:lvl3pPr>
            <a:lvl4pPr marL="1370752" algn="l" defTabSz="456917" rtl="0" eaLnBrk="1" latinLnBrk="0" hangingPunct="1">
              <a:defRPr sz="1800" kern="1200">
                <a:solidFill>
                  <a:schemeClr val="tx1"/>
                </a:solidFill>
                <a:latin typeface="+mn-lt"/>
                <a:ea typeface="+mn-ea"/>
                <a:cs typeface="+mn-cs"/>
              </a:defRPr>
            </a:lvl4pPr>
            <a:lvl5pPr marL="1827669" algn="l" defTabSz="456917" rtl="0" eaLnBrk="1" latinLnBrk="0" hangingPunct="1">
              <a:defRPr sz="1800" kern="1200">
                <a:solidFill>
                  <a:schemeClr val="tx1"/>
                </a:solidFill>
                <a:latin typeface="+mn-lt"/>
                <a:ea typeface="+mn-ea"/>
                <a:cs typeface="+mn-cs"/>
              </a:defRPr>
            </a:lvl5pPr>
            <a:lvl6pPr marL="2284586" algn="l" defTabSz="456917" rtl="0" eaLnBrk="1" latinLnBrk="0" hangingPunct="1">
              <a:defRPr sz="1800" kern="1200">
                <a:solidFill>
                  <a:schemeClr val="tx1"/>
                </a:solidFill>
                <a:latin typeface="+mn-lt"/>
                <a:ea typeface="+mn-ea"/>
                <a:cs typeface="+mn-cs"/>
              </a:defRPr>
            </a:lvl6pPr>
            <a:lvl7pPr marL="2741504" algn="l" defTabSz="456917" rtl="0" eaLnBrk="1" latinLnBrk="0" hangingPunct="1">
              <a:defRPr sz="1800" kern="1200">
                <a:solidFill>
                  <a:schemeClr val="tx1"/>
                </a:solidFill>
                <a:latin typeface="+mn-lt"/>
                <a:ea typeface="+mn-ea"/>
                <a:cs typeface="+mn-cs"/>
              </a:defRPr>
            </a:lvl7pPr>
            <a:lvl8pPr marL="3198419" algn="l" defTabSz="456917" rtl="0" eaLnBrk="1" latinLnBrk="0" hangingPunct="1">
              <a:defRPr sz="1800" kern="1200">
                <a:solidFill>
                  <a:schemeClr val="tx1"/>
                </a:solidFill>
                <a:latin typeface="+mn-lt"/>
                <a:ea typeface="+mn-ea"/>
                <a:cs typeface="+mn-cs"/>
              </a:defRPr>
            </a:lvl8pPr>
            <a:lvl9pPr marL="3655339" algn="l" defTabSz="456917" rtl="0" eaLnBrk="1" latinLnBrk="0" hangingPunct="1">
              <a:defRPr sz="1800" kern="1200">
                <a:solidFill>
                  <a:schemeClr val="tx1"/>
                </a:solidFill>
                <a:latin typeface="+mn-lt"/>
                <a:ea typeface="+mn-ea"/>
                <a:cs typeface="+mn-cs"/>
              </a:defRPr>
            </a:lvl9pPr>
          </a:lstStyle>
          <a:p>
            <a:pPr defTabSz="456516"/>
            <a:endParaRPr lang="en-US">
              <a:solidFill>
                <a:prstClr val="black">
                  <a:tint val="75000"/>
                </a:prstClr>
              </a:solidFill>
              <a:latin typeface="Arial"/>
            </a:endParaRPr>
          </a:p>
        </p:txBody>
      </p:sp>
      <p:sp>
        <p:nvSpPr>
          <p:cNvPr id="5" name="Segnaposto piè di pagina 4"/>
          <p:cNvSpPr>
            <a:spLocks noGrp="1"/>
          </p:cNvSpPr>
          <p:nvPr>
            <p:ph type="ftr" sz="quarter" idx="11"/>
          </p:nvPr>
        </p:nvSpPr>
        <p:spPr>
          <a:xfrm>
            <a:off x="4165600" y="6356353"/>
            <a:ext cx="3860800" cy="365125"/>
          </a:xfrm>
          <a:prstGeom prst="rect">
            <a:avLst/>
          </a:prstGeom>
        </p:spPr>
        <p:txBody>
          <a:bodyPr vert="horz" lIns="91440" tIns="45720" rIns="91440" bIns="45720" rtlCol="0" anchor="ctr"/>
          <a:lstStyle>
            <a:defPPr>
              <a:defRPr lang="it-IT"/>
            </a:defPPr>
            <a:lvl1pPr marL="0" algn="ctr" defTabSz="456917" rtl="0" eaLnBrk="1" latinLnBrk="0" hangingPunct="1">
              <a:defRPr sz="1200" kern="1200">
                <a:solidFill>
                  <a:schemeClr val="tx1">
                    <a:tint val="75000"/>
                  </a:schemeClr>
                </a:solidFill>
                <a:latin typeface="+mn-lt"/>
                <a:ea typeface="+mn-ea"/>
                <a:cs typeface="+mn-cs"/>
              </a:defRPr>
            </a:lvl1pPr>
            <a:lvl2pPr marL="456917" algn="l" defTabSz="456917" rtl="0" eaLnBrk="1" latinLnBrk="0" hangingPunct="1">
              <a:defRPr sz="1800" kern="1200">
                <a:solidFill>
                  <a:schemeClr val="tx1"/>
                </a:solidFill>
                <a:latin typeface="+mn-lt"/>
                <a:ea typeface="+mn-ea"/>
                <a:cs typeface="+mn-cs"/>
              </a:defRPr>
            </a:lvl2pPr>
            <a:lvl3pPr marL="913835" algn="l" defTabSz="456917" rtl="0" eaLnBrk="1" latinLnBrk="0" hangingPunct="1">
              <a:defRPr sz="1800" kern="1200">
                <a:solidFill>
                  <a:schemeClr val="tx1"/>
                </a:solidFill>
                <a:latin typeface="+mn-lt"/>
                <a:ea typeface="+mn-ea"/>
                <a:cs typeface="+mn-cs"/>
              </a:defRPr>
            </a:lvl3pPr>
            <a:lvl4pPr marL="1370752" algn="l" defTabSz="456917" rtl="0" eaLnBrk="1" latinLnBrk="0" hangingPunct="1">
              <a:defRPr sz="1800" kern="1200">
                <a:solidFill>
                  <a:schemeClr val="tx1"/>
                </a:solidFill>
                <a:latin typeface="+mn-lt"/>
                <a:ea typeface="+mn-ea"/>
                <a:cs typeface="+mn-cs"/>
              </a:defRPr>
            </a:lvl4pPr>
            <a:lvl5pPr marL="1827669" algn="l" defTabSz="456917" rtl="0" eaLnBrk="1" latinLnBrk="0" hangingPunct="1">
              <a:defRPr sz="1800" kern="1200">
                <a:solidFill>
                  <a:schemeClr val="tx1"/>
                </a:solidFill>
                <a:latin typeface="+mn-lt"/>
                <a:ea typeface="+mn-ea"/>
                <a:cs typeface="+mn-cs"/>
              </a:defRPr>
            </a:lvl5pPr>
            <a:lvl6pPr marL="2284586" algn="l" defTabSz="456917" rtl="0" eaLnBrk="1" latinLnBrk="0" hangingPunct="1">
              <a:defRPr sz="1800" kern="1200">
                <a:solidFill>
                  <a:schemeClr val="tx1"/>
                </a:solidFill>
                <a:latin typeface="+mn-lt"/>
                <a:ea typeface="+mn-ea"/>
                <a:cs typeface="+mn-cs"/>
              </a:defRPr>
            </a:lvl6pPr>
            <a:lvl7pPr marL="2741504" algn="l" defTabSz="456917" rtl="0" eaLnBrk="1" latinLnBrk="0" hangingPunct="1">
              <a:defRPr sz="1800" kern="1200">
                <a:solidFill>
                  <a:schemeClr val="tx1"/>
                </a:solidFill>
                <a:latin typeface="+mn-lt"/>
                <a:ea typeface="+mn-ea"/>
                <a:cs typeface="+mn-cs"/>
              </a:defRPr>
            </a:lvl7pPr>
            <a:lvl8pPr marL="3198419" algn="l" defTabSz="456917" rtl="0" eaLnBrk="1" latinLnBrk="0" hangingPunct="1">
              <a:defRPr sz="1800" kern="1200">
                <a:solidFill>
                  <a:schemeClr val="tx1"/>
                </a:solidFill>
                <a:latin typeface="+mn-lt"/>
                <a:ea typeface="+mn-ea"/>
                <a:cs typeface="+mn-cs"/>
              </a:defRPr>
            </a:lvl8pPr>
            <a:lvl9pPr marL="3655339" algn="l" defTabSz="456917" rtl="0" eaLnBrk="1" latinLnBrk="0" hangingPunct="1">
              <a:defRPr sz="1800" kern="1200">
                <a:solidFill>
                  <a:schemeClr val="tx1"/>
                </a:solidFill>
                <a:latin typeface="+mn-lt"/>
                <a:ea typeface="+mn-ea"/>
                <a:cs typeface="+mn-cs"/>
              </a:defRPr>
            </a:lvl9pPr>
          </a:lstStyle>
          <a:p>
            <a:pPr defTabSz="456516"/>
            <a:endParaRPr lang="en-US">
              <a:solidFill>
                <a:prstClr val="black">
                  <a:tint val="75000"/>
                </a:prstClr>
              </a:solidFill>
              <a:latin typeface="Arial"/>
            </a:endParaRPr>
          </a:p>
        </p:txBody>
      </p:sp>
      <p:sp>
        <p:nvSpPr>
          <p:cNvPr id="6" name="Segnaposto numero diapositiva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it-IT"/>
            </a:defPPr>
            <a:lvl1pPr marL="0" algn="r" defTabSz="456917" rtl="0" eaLnBrk="1" latinLnBrk="0" hangingPunct="1">
              <a:defRPr sz="1200" kern="1200">
                <a:solidFill>
                  <a:schemeClr val="tx1">
                    <a:tint val="75000"/>
                  </a:schemeClr>
                </a:solidFill>
                <a:latin typeface="+mn-lt"/>
                <a:ea typeface="+mn-ea"/>
                <a:cs typeface="+mn-cs"/>
              </a:defRPr>
            </a:lvl1pPr>
            <a:lvl2pPr marL="456917" algn="l" defTabSz="456917" rtl="0" eaLnBrk="1" latinLnBrk="0" hangingPunct="1">
              <a:defRPr sz="1800" kern="1200">
                <a:solidFill>
                  <a:schemeClr val="tx1"/>
                </a:solidFill>
                <a:latin typeface="+mn-lt"/>
                <a:ea typeface="+mn-ea"/>
                <a:cs typeface="+mn-cs"/>
              </a:defRPr>
            </a:lvl2pPr>
            <a:lvl3pPr marL="913835" algn="l" defTabSz="456917" rtl="0" eaLnBrk="1" latinLnBrk="0" hangingPunct="1">
              <a:defRPr sz="1800" kern="1200">
                <a:solidFill>
                  <a:schemeClr val="tx1"/>
                </a:solidFill>
                <a:latin typeface="+mn-lt"/>
                <a:ea typeface="+mn-ea"/>
                <a:cs typeface="+mn-cs"/>
              </a:defRPr>
            </a:lvl3pPr>
            <a:lvl4pPr marL="1370752" algn="l" defTabSz="456917" rtl="0" eaLnBrk="1" latinLnBrk="0" hangingPunct="1">
              <a:defRPr sz="1800" kern="1200">
                <a:solidFill>
                  <a:schemeClr val="tx1"/>
                </a:solidFill>
                <a:latin typeface="+mn-lt"/>
                <a:ea typeface="+mn-ea"/>
                <a:cs typeface="+mn-cs"/>
              </a:defRPr>
            </a:lvl4pPr>
            <a:lvl5pPr marL="1827669" algn="l" defTabSz="456917" rtl="0" eaLnBrk="1" latinLnBrk="0" hangingPunct="1">
              <a:defRPr sz="1800" kern="1200">
                <a:solidFill>
                  <a:schemeClr val="tx1"/>
                </a:solidFill>
                <a:latin typeface="+mn-lt"/>
                <a:ea typeface="+mn-ea"/>
                <a:cs typeface="+mn-cs"/>
              </a:defRPr>
            </a:lvl5pPr>
            <a:lvl6pPr marL="2284586" algn="l" defTabSz="456917" rtl="0" eaLnBrk="1" latinLnBrk="0" hangingPunct="1">
              <a:defRPr sz="1800" kern="1200">
                <a:solidFill>
                  <a:schemeClr val="tx1"/>
                </a:solidFill>
                <a:latin typeface="+mn-lt"/>
                <a:ea typeface="+mn-ea"/>
                <a:cs typeface="+mn-cs"/>
              </a:defRPr>
            </a:lvl6pPr>
            <a:lvl7pPr marL="2741504" algn="l" defTabSz="456917" rtl="0" eaLnBrk="1" latinLnBrk="0" hangingPunct="1">
              <a:defRPr sz="1800" kern="1200">
                <a:solidFill>
                  <a:schemeClr val="tx1"/>
                </a:solidFill>
                <a:latin typeface="+mn-lt"/>
                <a:ea typeface="+mn-ea"/>
                <a:cs typeface="+mn-cs"/>
              </a:defRPr>
            </a:lvl7pPr>
            <a:lvl8pPr marL="3198419" algn="l" defTabSz="456917" rtl="0" eaLnBrk="1" latinLnBrk="0" hangingPunct="1">
              <a:defRPr sz="1800" kern="1200">
                <a:solidFill>
                  <a:schemeClr val="tx1"/>
                </a:solidFill>
                <a:latin typeface="+mn-lt"/>
                <a:ea typeface="+mn-ea"/>
                <a:cs typeface="+mn-cs"/>
              </a:defRPr>
            </a:lvl8pPr>
            <a:lvl9pPr marL="3655339" algn="l" defTabSz="456917" rtl="0" eaLnBrk="1" latinLnBrk="0" hangingPunct="1">
              <a:defRPr sz="1800" kern="1200">
                <a:solidFill>
                  <a:schemeClr val="tx1"/>
                </a:solidFill>
                <a:latin typeface="+mn-lt"/>
                <a:ea typeface="+mn-ea"/>
                <a:cs typeface="+mn-cs"/>
              </a:defRPr>
            </a:lvl9pPr>
          </a:lstStyle>
          <a:p>
            <a:pPr defTabSz="456516"/>
            <a:fld id="{AC28833C-A449-5240-9838-2D5CFB7CE9FE}" type="slidenum">
              <a:rPr lang="it-IT" smtClean="0">
                <a:solidFill>
                  <a:prstClr val="black">
                    <a:tint val="75000"/>
                  </a:prstClr>
                </a:solidFill>
                <a:latin typeface="Arial"/>
              </a:rPr>
              <a:pPr defTabSz="456516"/>
              <a:t>‹N›</a:t>
            </a:fld>
            <a:endParaRPr lang="it-IT">
              <a:solidFill>
                <a:prstClr val="black">
                  <a:tint val="75000"/>
                </a:prstClr>
              </a:solidFill>
              <a:latin typeface="Arial"/>
            </a:endParaRPr>
          </a:p>
        </p:txBody>
      </p:sp>
      <p:pic>
        <p:nvPicPr>
          <p:cNvPr id="7" name="Immagine 4">
            <a:extLst>
              <a:ext uri="{FF2B5EF4-FFF2-40B4-BE49-F238E27FC236}">
                <a16:creationId xmlns:a16="http://schemas.microsoft.com/office/drawing/2014/main" id="{1B40083F-47F6-49BE-A91B-02DE4ADAF4AC}"/>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713179" y="1"/>
            <a:ext cx="11478822" cy="2389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148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olo 8">
            <a:extLst>
              <a:ext uri="{FF2B5EF4-FFF2-40B4-BE49-F238E27FC236}">
                <a16:creationId xmlns:a16="http://schemas.microsoft.com/office/drawing/2014/main" id="{341F54DC-6573-414B-87B6-ABFEC3C356E7}"/>
              </a:ext>
            </a:extLst>
          </p:cNvPr>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1248530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278016-29BD-9A4A-A21C-C69E3CCAF21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E87BDBE-5887-294D-B752-85B53B651140}"/>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ED8047D-A71B-9D4E-8CBA-66F2BA05D385}"/>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2EA79E1D-CEC4-AF40-99C6-FCD338C2314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4EDFAAF-F603-8044-A9FE-3D8879495A13}"/>
              </a:ext>
            </a:extLst>
          </p:cNvPr>
          <p:cNvSpPr>
            <a:spLocks noGrp="1"/>
          </p:cNvSpPr>
          <p:nvPr>
            <p:ph type="sldNum" sz="quarter" idx="12"/>
          </p:nvPr>
        </p:nvSpPr>
        <p:spPr/>
        <p:txBody>
          <a:bodyPr/>
          <a:lstStyle/>
          <a:p>
            <a:fld id="{4C8636E5-F268-0A4A-84DB-69488F0245B6}" type="slidenum">
              <a:rPr lang="it-IT" smtClean="0"/>
              <a:t>‹N›</a:t>
            </a:fld>
            <a:endParaRPr lang="it-IT"/>
          </a:p>
        </p:txBody>
      </p:sp>
    </p:spTree>
    <p:extLst>
      <p:ext uri="{BB962C8B-B14F-4D97-AF65-F5344CB8AC3E}">
        <p14:creationId xmlns:p14="http://schemas.microsoft.com/office/powerpoint/2010/main" val="5537974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6" name="Espace réservé du contenu 5"/>
          <p:cNvSpPr>
            <a:spLocks noGrp="1"/>
          </p:cNvSpPr>
          <p:nvPr>
            <p:ph sz="quarter" idx="12"/>
          </p:nvPr>
        </p:nvSpPr>
        <p:spPr>
          <a:xfrm>
            <a:off x="609600" y="1710775"/>
            <a:ext cx="11074400" cy="4714875"/>
          </a:xfrm>
          <a:prstGeom prst="rect">
            <a:avLst/>
          </a:prstGeo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8" name="Espace réservé du pied de page 4"/>
          <p:cNvSpPr>
            <a:spLocks noGrp="1"/>
          </p:cNvSpPr>
          <p:nvPr>
            <p:ph type="ftr" sz="quarter" idx="3"/>
          </p:nvPr>
        </p:nvSpPr>
        <p:spPr>
          <a:xfrm>
            <a:off x="609600" y="6162407"/>
            <a:ext cx="8432800" cy="365125"/>
          </a:xfrm>
          <a:prstGeom prst="rect">
            <a:avLst/>
          </a:prstGeom>
        </p:spPr>
        <p:txBody>
          <a:bodyPr lIns="0" tIns="0" rIns="0" bIns="0"/>
          <a:lstStyle>
            <a:lvl1pPr>
              <a:defRPr sz="1600">
                <a:latin typeface="Arial Narrow"/>
                <a:cs typeface="Arial Narrow"/>
              </a:defRPr>
            </a:lvl1pPr>
          </a:lstStyle>
          <a:p>
            <a:r>
              <a:rPr lang="fr-FR" dirty="0"/>
              <a:t>Dario </a:t>
            </a:r>
            <a:r>
              <a:rPr lang="fr-FR" dirty="0" err="1"/>
              <a:t>Giove</a:t>
            </a:r>
            <a:r>
              <a:rPr lang="fr-FR" dirty="0"/>
              <a:t> </a:t>
            </a:r>
            <a:endParaRPr lang="en-GB" dirty="0"/>
          </a:p>
        </p:txBody>
      </p:sp>
      <p:sp>
        <p:nvSpPr>
          <p:cNvPr id="9" name="Espace réservé du numéro de diapositive 5"/>
          <p:cNvSpPr>
            <a:spLocks noGrp="1"/>
          </p:cNvSpPr>
          <p:nvPr>
            <p:ph type="sldNum" sz="quarter" idx="4"/>
          </p:nvPr>
        </p:nvSpPr>
        <p:spPr>
          <a:xfrm>
            <a:off x="5842000" y="6425650"/>
            <a:ext cx="609600" cy="365125"/>
          </a:xfrm>
          <a:prstGeom prst="rect">
            <a:avLst/>
          </a:prstGeom>
        </p:spPr>
        <p:txBody>
          <a:bodyPr vert="horz" lIns="91440" tIns="45720" rIns="91440" bIns="45720" rtlCol="0" anchor="ctr"/>
          <a:lstStyle>
            <a:lvl1pPr algn="r">
              <a:defRPr sz="1600" b="1">
                <a:solidFill>
                  <a:schemeClr val="bg1"/>
                </a:solidFill>
                <a:latin typeface="Arial Narrow"/>
                <a:cs typeface="Arial Narrow"/>
              </a:defRPr>
            </a:lvl1pPr>
          </a:lstStyle>
          <a:p>
            <a:fld id="{974172A1-1CBF-0B40-9234-7D4D80EC19EA}" type="slidenum">
              <a:rPr lang="en-GB" smtClean="0"/>
              <a:pPr/>
              <a:t>‹N›</a:t>
            </a:fld>
            <a:endParaRPr lang="en-GB" dirty="0"/>
          </a:p>
        </p:txBody>
      </p:sp>
      <p:sp>
        <p:nvSpPr>
          <p:cNvPr id="7" name="Titre 6"/>
          <p:cNvSpPr>
            <a:spLocks noGrp="1"/>
          </p:cNvSpPr>
          <p:nvPr>
            <p:ph type="title"/>
          </p:nvPr>
        </p:nvSpPr>
        <p:spPr>
          <a:xfrm>
            <a:off x="1320800" y="197686"/>
            <a:ext cx="8304463" cy="1143000"/>
          </a:xfrm>
          <a:prstGeom prst="rect">
            <a:avLst/>
          </a:prstGeom>
        </p:spPr>
        <p:txBody>
          <a:bodyPr vert="horz" lIns="0" tIns="0" rIns="0" bIns="0"/>
          <a:lstStyle/>
          <a:p>
            <a:r>
              <a:rPr lang="fr-FR"/>
              <a:t>Modifiez le style du titre</a:t>
            </a:r>
            <a:endParaRPr lang="en-GB" dirty="0"/>
          </a:p>
        </p:txBody>
      </p:sp>
      <p:pic>
        <p:nvPicPr>
          <p:cNvPr id="4" name="Immagine 3">
            <a:extLst>
              <a:ext uri="{FF2B5EF4-FFF2-40B4-BE49-F238E27FC236}">
                <a16:creationId xmlns:a16="http://schemas.microsoft.com/office/drawing/2014/main" id="{B23B461A-D94D-7248-9CC1-077F881EEF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1778" y="197686"/>
            <a:ext cx="1672222" cy="1046614"/>
          </a:xfrm>
          <a:prstGeom prst="rect">
            <a:avLst/>
          </a:prstGeom>
        </p:spPr>
      </p:pic>
    </p:spTree>
    <p:extLst>
      <p:ext uri="{BB962C8B-B14F-4D97-AF65-F5344CB8AC3E}">
        <p14:creationId xmlns:p14="http://schemas.microsoft.com/office/powerpoint/2010/main" val="1105507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7"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CustomShape 1"/>
          <p:cNvSpPr/>
          <p:nvPr/>
        </p:nvSpPr>
        <p:spPr>
          <a:xfrm>
            <a:off x="0" y="19530"/>
            <a:ext cx="712440" cy="6856920"/>
          </a:xfrm>
          <a:prstGeom prst="rect">
            <a:avLst/>
          </a:prstGeom>
          <a:solidFill>
            <a:srgbClr val="0E5CA7"/>
          </a:solidFill>
          <a:ln>
            <a:noFill/>
          </a:ln>
        </p:spPr>
        <p:style>
          <a:lnRef idx="2">
            <a:schemeClr val="accent1">
              <a:shade val="50000"/>
            </a:schemeClr>
          </a:lnRef>
          <a:fillRef idx="1">
            <a:schemeClr val="accent1"/>
          </a:fillRef>
          <a:effectRef idx="0">
            <a:schemeClr val="accent1"/>
          </a:effectRef>
          <a:fontRef idx="minor"/>
        </p:style>
      </p:sp>
      <p:sp>
        <p:nvSpPr>
          <p:cNvPr id="2" name="CustomShape 3"/>
          <p:cNvSpPr/>
          <p:nvPr/>
        </p:nvSpPr>
        <p:spPr>
          <a:xfrm rot="16200000">
            <a:off x="-2014249" y="3133820"/>
            <a:ext cx="4558861" cy="33710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600" b="1" strike="noStrike" spc="-1" dirty="0" err="1">
                <a:solidFill>
                  <a:srgbClr val="FFFFFF"/>
                </a:solidFill>
                <a:latin typeface="+mn-lt"/>
              </a:rPr>
              <a:t>Consiglio</a:t>
            </a:r>
            <a:r>
              <a:rPr lang="en-US" sz="1600" b="1" strike="noStrike" spc="-1" dirty="0">
                <a:solidFill>
                  <a:srgbClr val="FFFFFF"/>
                </a:solidFill>
                <a:latin typeface="+mn-lt"/>
              </a:rPr>
              <a:t> di </a:t>
            </a:r>
            <a:r>
              <a:rPr lang="en-US" sz="1600" b="1" strike="noStrike" spc="-1" dirty="0" err="1">
                <a:solidFill>
                  <a:srgbClr val="FFFFFF"/>
                </a:solidFill>
                <a:latin typeface="+mn-lt"/>
              </a:rPr>
              <a:t>Sezione</a:t>
            </a:r>
            <a:r>
              <a:rPr lang="en-US" sz="1600" b="1" strike="noStrike" spc="-1" dirty="0">
                <a:solidFill>
                  <a:srgbClr val="FFFFFF"/>
                </a:solidFill>
                <a:latin typeface="+mn-lt"/>
              </a:rPr>
              <a:t> 10</a:t>
            </a:r>
            <a:r>
              <a:rPr lang="en-US" sz="1600" b="1" strike="noStrike" spc="-1" baseline="30000" dirty="0">
                <a:solidFill>
                  <a:srgbClr val="FFFFFF"/>
                </a:solidFill>
                <a:latin typeface="+mn-lt"/>
              </a:rPr>
              <a:t>th</a:t>
            </a:r>
            <a:r>
              <a:rPr lang="en-US" sz="1600" b="1" strike="noStrike" spc="-1" dirty="0">
                <a:solidFill>
                  <a:srgbClr val="FFFFFF"/>
                </a:solidFill>
                <a:latin typeface="+mn-lt"/>
              </a:rPr>
              <a:t> July 24</a:t>
            </a:r>
            <a:endParaRPr lang="en-US" sz="1600" b="1" strike="noStrike" spc="-1" dirty="0">
              <a:solidFill>
                <a:srgbClr val="FFFFFF"/>
              </a:solidFill>
              <a:latin typeface="Arial"/>
            </a:endParaRPr>
          </a:p>
        </p:txBody>
      </p:sp>
      <p:sp>
        <p:nvSpPr>
          <p:cNvPr id="4" name="PlaceHolder 4"/>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dirty="0">
                <a:latin typeface="Arial"/>
              </a:rPr>
              <a:t>Click to edit the title text format</a:t>
            </a:r>
          </a:p>
        </p:txBody>
      </p:sp>
      <p:sp>
        <p:nvSpPr>
          <p:cNvPr id="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dirty="0">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dirty="0">
                <a:latin typeface="Arial"/>
              </a:rPr>
              <a:t>Second Outline Level</a:t>
            </a:r>
          </a:p>
          <a:p>
            <a:pPr marL="1296000" lvl="2" indent="-288000">
              <a:spcBef>
                <a:spcPts val="850"/>
              </a:spcBef>
              <a:buClr>
                <a:srgbClr val="000000"/>
              </a:buClr>
              <a:buSzPct val="45000"/>
              <a:buFont typeface="Wingdings" charset="2"/>
              <a:buChar char=""/>
            </a:pPr>
            <a:r>
              <a:rPr lang="en-US" sz="2400" b="0" strike="noStrike" spc="-1" dirty="0">
                <a:latin typeface="Arial"/>
              </a:rPr>
              <a:t>Third Outline Level</a:t>
            </a:r>
          </a:p>
          <a:p>
            <a:pPr marL="1728000" lvl="3" indent="-216000">
              <a:spcBef>
                <a:spcPts val="567"/>
              </a:spcBef>
              <a:buClr>
                <a:srgbClr val="000000"/>
              </a:buClr>
              <a:buSzPct val="75000"/>
              <a:buFont typeface="Symbol" charset="2"/>
              <a:buChar char=""/>
            </a:pPr>
            <a:r>
              <a:rPr lang="en-US" sz="2000" b="0" strike="noStrike" spc="-1" dirty="0">
                <a:latin typeface="Arial"/>
              </a:rPr>
              <a:t>Fourth Outline Level</a:t>
            </a:r>
          </a:p>
          <a:p>
            <a:pPr marL="2160000" lvl="4" indent="-216000">
              <a:spcBef>
                <a:spcPts val="283"/>
              </a:spcBef>
              <a:buClr>
                <a:srgbClr val="000000"/>
              </a:buClr>
              <a:buSzPct val="45000"/>
              <a:buFont typeface="Wingdings" charset="2"/>
              <a:buChar char=""/>
            </a:pPr>
            <a:r>
              <a:rPr lang="en-US" sz="2000" b="0" strike="noStrike" spc="-1" dirty="0">
                <a:latin typeface="Arial"/>
              </a:rPr>
              <a:t>Fifth Outline Level</a:t>
            </a:r>
          </a:p>
          <a:p>
            <a:pPr marL="2592000" lvl="5" indent="-216000">
              <a:spcBef>
                <a:spcPts val="283"/>
              </a:spcBef>
              <a:buClr>
                <a:srgbClr val="000000"/>
              </a:buClr>
              <a:buSzPct val="45000"/>
              <a:buFont typeface="Wingdings" charset="2"/>
              <a:buChar char=""/>
            </a:pPr>
            <a:r>
              <a:rPr lang="en-US" sz="2000" b="0" strike="noStrike" spc="-1" dirty="0">
                <a:latin typeface="Arial"/>
              </a:rPr>
              <a:t>Sixth Outline Level</a:t>
            </a:r>
          </a:p>
          <a:p>
            <a:pPr marL="3024000" lvl="6" indent="-216000">
              <a:spcBef>
                <a:spcPts val="283"/>
              </a:spcBef>
              <a:buClr>
                <a:srgbClr val="000000"/>
              </a:buClr>
              <a:buSzPct val="45000"/>
              <a:buFont typeface="Wingdings" charset="2"/>
              <a:buChar char=""/>
            </a:pPr>
            <a:r>
              <a:rPr lang="en-US" sz="2000" b="0" strike="noStrike" spc="-1" dirty="0">
                <a:latin typeface="Arial"/>
              </a:rPr>
              <a:t>Seventh Outline Level</a:t>
            </a:r>
          </a:p>
        </p:txBody>
      </p:sp>
      <p:pic>
        <p:nvPicPr>
          <p:cNvPr id="9" name="Immagine 8">
            <a:extLst>
              <a:ext uri="{FF2B5EF4-FFF2-40B4-BE49-F238E27FC236}">
                <a16:creationId xmlns:a16="http://schemas.microsoft.com/office/drawing/2014/main" id="{E7475FBB-B51D-1E4E-A896-E0385EA9DD33}"/>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4638" y="19530"/>
            <a:ext cx="683164" cy="3087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jpe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1.svg"/><Relationship Id="rId18" Type="http://schemas.openxmlformats.org/officeDocument/2006/relationships/image" Target="../media/image56.png"/><Relationship Id="rId3" Type="http://schemas.openxmlformats.org/officeDocument/2006/relationships/image" Target="../media/image44.png"/><Relationship Id="rId7" Type="http://schemas.openxmlformats.org/officeDocument/2006/relationships/image" Target="../media/image47.jpe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image" Target="../media/image43.png"/><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49.jpeg"/><Relationship Id="rId5" Type="http://schemas.openxmlformats.org/officeDocument/2006/relationships/image" Target="../media/image46.jpeg"/><Relationship Id="rId15" Type="http://schemas.openxmlformats.org/officeDocument/2006/relationships/image" Target="../media/image53.png"/><Relationship Id="rId10" Type="http://schemas.openxmlformats.org/officeDocument/2006/relationships/image" Target="../media/image48.jpeg"/><Relationship Id="rId19"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35.sv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jpe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3.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87.emf"/><Relationship Id="rId5" Type="http://schemas.openxmlformats.org/officeDocument/2006/relationships/image" Target="../media/image86.png"/><Relationship Id="rId4" Type="http://schemas.openxmlformats.org/officeDocument/2006/relationships/image" Target="../media/image85.emf"/><Relationship Id="rId9" Type="http://schemas.openxmlformats.org/officeDocument/2006/relationships/image" Target="../media/image90.emf"/></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92.png"/><Relationship Id="rId21" Type="http://schemas.openxmlformats.org/officeDocument/2006/relationships/image" Target="../media/image110.jpe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2" Type="http://schemas.openxmlformats.org/officeDocument/2006/relationships/image" Target="../media/image91.jpeg"/><Relationship Id="rId16" Type="http://schemas.openxmlformats.org/officeDocument/2006/relationships/image" Target="../media/image105.png"/><Relationship Id="rId20" Type="http://schemas.openxmlformats.org/officeDocument/2006/relationships/image" Target="../media/image109.jpeg"/><Relationship Id="rId1" Type="http://schemas.openxmlformats.org/officeDocument/2006/relationships/slideLayout" Target="../slideLayouts/slideLayout1.xml"/><Relationship Id="rId6" Type="http://schemas.openxmlformats.org/officeDocument/2006/relationships/image" Target="../media/image95.jpeg"/><Relationship Id="rId11" Type="http://schemas.openxmlformats.org/officeDocument/2006/relationships/image" Target="../media/image100.png"/><Relationship Id="rId24" Type="http://schemas.openxmlformats.org/officeDocument/2006/relationships/image" Target="../media/image113.png"/><Relationship Id="rId5" Type="http://schemas.openxmlformats.org/officeDocument/2006/relationships/image" Target="../media/image94.jpeg"/><Relationship Id="rId15" Type="http://schemas.openxmlformats.org/officeDocument/2006/relationships/image" Target="../media/image104.png"/><Relationship Id="rId23" Type="http://schemas.openxmlformats.org/officeDocument/2006/relationships/image" Target="../media/image112.png"/><Relationship Id="rId10" Type="http://schemas.openxmlformats.org/officeDocument/2006/relationships/image" Target="../media/image99.png"/><Relationship Id="rId19" Type="http://schemas.openxmlformats.org/officeDocument/2006/relationships/image" Target="../media/image108.png"/><Relationship Id="rId4" Type="http://schemas.openxmlformats.org/officeDocument/2006/relationships/image" Target="../media/image93.png"/><Relationship Id="rId9" Type="http://schemas.openxmlformats.org/officeDocument/2006/relationships/image" Target="../media/image98.jpeg"/><Relationship Id="rId14" Type="http://schemas.openxmlformats.org/officeDocument/2006/relationships/image" Target="../media/image103.png"/><Relationship Id="rId22" Type="http://schemas.openxmlformats.org/officeDocument/2006/relationships/image" Target="../media/image111.jpe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1.xml"/><Relationship Id="rId5" Type="http://schemas.openxmlformats.org/officeDocument/2006/relationships/image" Target="../media/image118.jpeg"/><Relationship Id="rId4" Type="http://schemas.openxmlformats.org/officeDocument/2006/relationships/image" Target="../media/image11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emf"/><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5.xml"/><Relationship Id="rId4" Type="http://schemas.openxmlformats.org/officeDocument/2006/relationships/image" Target="../media/image126.jpeg"/></Relationships>
</file>

<file path=ppt/slides/_rels/slide32.xml.rels><?xml version="1.0" encoding="UTF-8" standalone="yes"?>
<Relationships xmlns="http://schemas.openxmlformats.org/package/2006/relationships"><Relationship Id="rId3" Type="http://schemas.openxmlformats.org/officeDocument/2006/relationships/image" Target="../media/image128.emf"/><Relationship Id="rId7" Type="http://schemas.openxmlformats.org/officeDocument/2006/relationships/image" Target="../media/image132.emf"/><Relationship Id="rId2" Type="http://schemas.openxmlformats.org/officeDocument/2006/relationships/image" Target="../media/image127.emf"/><Relationship Id="rId1" Type="http://schemas.openxmlformats.org/officeDocument/2006/relationships/slideLayout" Target="../slideLayouts/slideLayout5.xml"/><Relationship Id="rId6" Type="http://schemas.openxmlformats.org/officeDocument/2006/relationships/image" Target="../media/image131.emf"/><Relationship Id="rId5" Type="http://schemas.openxmlformats.org/officeDocument/2006/relationships/image" Target="../media/image130.emf"/><Relationship Id="rId4" Type="http://schemas.openxmlformats.org/officeDocument/2006/relationships/image" Target="../media/image129.emf"/></Relationships>
</file>

<file path=ppt/slides/_rels/slide33.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emf"/><Relationship Id="rId2"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137.emf"/><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3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5.xml"/><Relationship Id="rId5" Type="http://schemas.openxmlformats.org/officeDocument/2006/relationships/image" Target="../media/image144.emf"/><Relationship Id="rId4" Type="http://schemas.openxmlformats.org/officeDocument/2006/relationships/image" Target="../media/image143.emf"/></Relationships>
</file>

<file path=ppt/slides/_rels/slide35.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jpeg"/><Relationship Id="rId7" Type="http://schemas.openxmlformats.org/officeDocument/2006/relationships/image" Target="../media/image149.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48.wmf"/><Relationship Id="rId5" Type="http://schemas.openxmlformats.org/officeDocument/2006/relationships/image" Target="../media/image147.jpeg"/><Relationship Id="rId4" Type="http://schemas.openxmlformats.org/officeDocument/2006/relationships/image" Target="../media/image146.jpeg"/><Relationship Id="rId9" Type="http://schemas.openxmlformats.org/officeDocument/2006/relationships/image" Target="../media/image151.emf"/></Relationships>
</file>

<file path=ppt/slides/_rels/slide3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0.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62.emf"/><Relationship Id="rId7" Type="http://schemas.openxmlformats.org/officeDocument/2006/relationships/image" Target="../media/image166.tiff"/><Relationship Id="rId2" Type="http://schemas.openxmlformats.org/officeDocument/2006/relationships/image" Target="../media/image161.jpeg"/><Relationship Id="rId1" Type="http://schemas.openxmlformats.org/officeDocument/2006/relationships/slideLayout" Target="../slideLayouts/slideLayout2.xml"/><Relationship Id="rId6" Type="http://schemas.openxmlformats.org/officeDocument/2006/relationships/image" Target="../media/image165.tiff"/><Relationship Id="rId5" Type="http://schemas.openxmlformats.org/officeDocument/2006/relationships/image" Target="../media/image164.png"/><Relationship Id="rId4" Type="http://schemas.openxmlformats.org/officeDocument/2006/relationships/image" Target="../media/image163.png"/></Relationships>
</file>

<file path=ppt/slides/_rels/slide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2.tiff"/><Relationship Id="rId2" Type="http://schemas.openxmlformats.org/officeDocument/2006/relationships/image" Target="../media/image171.tiff"/><Relationship Id="rId1" Type="http://schemas.openxmlformats.org/officeDocument/2006/relationships/slideLayout" Target="../slideLayouts/slideLayout2.xml"/><Relationship Id="rId5" Type="http://schemas.openxmlformats.org/officeDocument/2006/relationships/image" Target="../media/image174.tiff"/><Relationship Id="rId4" Type="http://schemas.openxmlformats.org/officeDocument/2006/relationships/image" Target="../media/image173.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4.xml"/><Relationship Id="rId5" Type="http://schemas.openxmlformats.org/officeDocument/2006/relationships/image" Target="../media/image178.tiff"/><Relationship Id="rId4" Type="http://schemas.openxmlformats.org/officeDocument/2006/relationships/image" Target="../media/image177.tiff"/></Relationships>
</file>

<file path=ppt/slides/_rels/slide58.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0.tiff"/><Relationship Id="rId7" Type="http://schemas.openxmlformats.org/officeDocument/2006/relationships/image" Target="../media/image184.png"/><Relationship Id="rId2" Type="http://schemas.openxmlformats.org/officeDocument/2006/relationships/image" Target="../media/image179.jpeg"/><Relationship Id="rId1" Type="http://schemas.openxmlformats.org/officeDocument/2006/relationships/slideLayout" Target="../slideLayouts/slideLayout16.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s>
</file>

<file path=ppt/slides/_rels/slide59.xml.rels><?xml version="1.0" encoding="UTF-8" standalone="yes"?>
<Relationships xmlns="http://schemas.openxmlformats.org/package/2006/relationships"><Relationship Id="rId2" Type="http://schemas.openxmlformats.org/officeDocument/2006/relationships/image" Target="../media/image180.tif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80.tiff"/><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192.emf"/><Relationship Id="rId7" Type="http://schemas.openxmlformats.org/officeDocument/2006/relationships/image" Target="../media/image196.tiff"/><Relationship Id="rId2" Type="http://schemas.openxmlformats.org/officeDocument/2006/relationships/image" Target="../media/image191.emf"/><Relationship Id="rId1" Type="http://schemas.openxmlformats.org/officeDocument/2006/relationships/slideLayout" Target="../slideLayouts/slideLayout14.xml"/><Relationship Id="rId6" Type="http://schemas.openxmlformats.org/officeDocument/2006/relationships/image" Target="../media/image195.png"/><Relationship Id="rId5" Type="http://schemas.openxmlformats.org/officeDocument/2006/relationships/image" Target="../media/image194.tiff"/><Relationship Id="rId4" Type="http://schemas.openxmlformats.org/officeDocument/2006/relationships/image" Target="../media/image193.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9.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2.png"/><Relationship Id="rId5" Type="http://schemas.openxmlformats.org/officeDocument/2006/relationships/image" Target="../media/image201.emf"/><Relationship Id="rId4" Type="http://schemas.openxmlformats.org/officeDocument/2006/relationships/image" Target="../media/image200.emf"/></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jpeg"/><Relationship Id="rId7" Type="http://schemas.openxmlformats.org/officeDocument/2006/relationships/diagramLayout" Target="../diagrams/layout1.xml"/><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diagramData" Target="../diagrams/data1.xml"/><Relationship Id="rId11" Type="http://schemas.openxmlformats.org/officeDocument/2006/relationships/image" Target="../media/image10.png"/><Relationship Id="rId5" Type="http://schemas.openxmlformats.org/officeDocument/2006/relationships/image" Target="../media/image9.png"/><Relationship Id="rId10" Type="http://schemas.microsoft.com/office/2007/relationships/diagramDrawing" Target="../diagrams/drawing1.xml"/><Relationship Id="rId4" Type="http://schemas.openxmlformats.org/officeDocument/2006/relationships/image" Target="../media/image8.png"/><Relationship Id="rId9" Type="http://schemas.openxmlformats.org/officeDocument/2006/relationships/diagramColors" Target="../diagrams/colors1.xml"/></Relationships>
</file>

<file path=ppt/slides/_rels/slide7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206.emf"/><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207.emf"/><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tiff"/></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9DB684C3-27CA-9F47-A0FA-05A4C60040FF}"/>
              </a:ext>
            </a:extLst>
          </p:cNvPr>
          <p:cNvSpPr txBox="1">
            <a:spLocks noChangeArrowheads="1"/>
          </p:cNvSpPr>
          <p:nvPr/>
        </p:nvSpPr>
        <p:spPr bwMode="auto">
          <a:xfrm>
            <a:off x="1631156" y="2159755"/>
            <a:ext cx="8929688"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eaLnBrk="1" hangingPunct="1">
              <a:spcBef>
                <a:spcPct val="0"/>
              </a:spcBef>
              <a:buFontTx/>
              <a:buNone/>
            </a:pPr>
            <a:endParaRPr lang="it-IT" altLang="en-US" sz="3200" b="1" dirty="0">
              <a:solidFill>
                <a:srgbClr val="333399"/>
              </a:solidFill>
              <a:latin typeface="Calibri" panose="020F0502020204030204" pitchFamily="34" charset="0"/>
              <a:cs typeface="Calibri" panose="020F0502020204030204" pitchFamily="34" charset="0"/>
            </a:endParaRPr>
          </a:p>
          <a:p>
            <a:pPr algn="ctr" eaLnBrk="1" hangingPunct="1">
              <a:spcBef>
                <a:spcPct val="0"/>
              </a:spcBef>
              <a:buNone/>
            </a:pPr>
            <a:r>
              <a:rPr lang="en-US" sz="3600" b="1" dirty="0" err="1">
                <a:latin typeface="+mn-lt"/>
              </a:rPr>
              <a:t>L</a:t>
            </a:r>
            <a:r>
              <a:rPr lang="en-US" sz="3600" dirty="0" err="1">
                <a:latin typeface="+mn-lt"/>
              </a:rPr>
              <a:t>aboratorio</a:t>
            </a:r>
            <a:r>
              <a:rPr lang="en-US" sz="3600" dirty="0">
                <a:latin typeface="+mn-lt"/>
              </a:rPr>
              <a:t> </a:t>
            </a:r>
            <a:r>
              <a:rPr lang="en-US" sz="3600" b="1" dirty="0" err="1">
                <a:latin typeface="+mn-lt"/>
              </a:rPr>
              <a:t>A</a:t>
            </a:r>
            <a:r>
              <a:rPr lang="en-US" sz="3600" dirty="0" err="1">
                <a:latin typeface="+mn-lt"/>
              </a:rPr>
              <a:t>cceleratori</a:t>
            </a:r>
            <a:r>
              <a:rPr lang="en-US" sz="3600" dirty="0">
                <a:latin typeface="+mn-lt"/>
              </a:rPr>
              <a:t> e </a:t>
            </a:r>
            <a:r>
              <a:rPr lang="en-US" sz="3600" b="1" dirty="0" err="1">
                <a:latin typeface="+mn-lt"/>
              </a:rPr>
              <a:t>S</a:t>
            </a:r>
            <a:r>
              <a:rPr lang="en-US" sz="3600" dirty="0" err="1">
                <a:latin typeface="+mn-lt"/>
              </a:rPr>
              <a:t>uperconduttività</a:t>
            </a:r>
            <a:r>
              <a:rPr lang="en-US" sz="3600" dirty="0">
                <a:latin typeface="+mn-lt"/>
              </a:rPr>
              <a:t> </a:t>
            </a:r>
            <a:r>
              <a:rPr lang="en-US" sz="3600" b="1" dirty="0" err="1">
                <a:latin typeface="+mn-lt"/>
              </a:rPr>
              <a:t>A</a:t>
            </a:r>
            <a:r>
              <a:rPr lang="en-US" sz="3600" dirty="0" err="1">
                <a:latin typeface="+mn-lt"/>
              </a:rPr>
              <a:t>pplicata</a:t>
            </a:r>
            <a:endParaRPr lang="en-US" sz="3600" dirty="0">
              <a:latin typeface="+mn-lt"/>
            </a:endParaRPr>
          </a:p>
          <a:p>
            <a:pPr algn="ctr" eaLnBrk="1" hangingPunct="1">
              <a:spcBef>
                <a:spcPct val="0"/>
              </a:spcBef>
              <a:buNone/>
            </a:pPr>
            <a:endParaRPr lang="it-IT" altLang="en-US" sz="3200" b="1" dirty="0">
              <a:solidFill>
                <a:srgbClr val="333399"/>
              </a:solidFill>
              <a:latin typeface="Calibri" panose="020F0502020204030204" pitchFamily="34" charset="0"/>
              <a:cs typeface="Calibri" panose="020F0502020204030204" pitchFamily="34" charset="0"/>
            </a:endParaRPr>
          </a:p>
          <a:p>
            <a:pPr algn="ctr" eaLnBrk="1" hangingPunct="1">
              <a:spcBef>
                <a:spcPct val="0"/>
              </a:spcBef>
              <a:buNone/>
            </a:pPr>
            <a:r>
              <a:rPr lang="it-IT" altLang="en-US" sz="3200" b="1" dirty="0">
                <a:solidFill>
                  <a:srgbClr val="32339A"/>
                </a:solidFill>
                <a:latin typeface="Calibri" panose="020F0502020204030204" pitchFamily="34" charset="0"/>
                <a:cs typeface="Calibri" panose="020F0502020204030204" pitchFamily="34" charset="0"/>
              </a:rPr>
              <a:t>Dario Giove</a:t>
            </a:r>
            <a:br>
              <a:rPr lang="it-IT" altLang="en-US" sz="3200" b="1" dirty="0">
                <a:solidFill>
                  <a:srgbClr val="32339A"/>
                </a:solidFill>
                <a:latin typeface="Calibri" panose="020F0502020204030204" pitchFamily="34" charset="0"/>
                <a:cs typeface="Calibri" panose="020F0502020204030204" pitchFamily="34" charset="0"/>
              </a:rPr>
            </a:br>
            <a:endParaRPr lang="it-IT" altLang="en-US" sz="2400" b="1" i="1" dirty="0">
              <a:solidFill>
                <a:srgbClr val="333399"/>
              </a:solidFill>
              <a:latin typeface="Calibri" panose="020F0502020204030204" pitchFamily="34" charset="0"/>
              <a:cs typeface="Calibri" panose="020F0502020204030204" pitchFamily="34" charset="0"/>
            </a:endParaRPr>
          </a:p>
          <a:p>
            <a:pPr algn="ctr" eaLnBrk="1" hangingPunct="1">
              <a:spcBef>
                <a:spcPct val="0"/>
              </a:spcBef>
              <a:buNone/>
            </a:pPr>
            <a:r>
              <a:rPr lang="it-IT" altLang="en-US" sz="3200" b="1" dirty="0">
                <a:solidFill>
                  <a:srgbClr val="333399"/>
                </a:solidFill>
                <a:latin typeface="Calibri" panose="020F0502020204030204" pitchFamily="34" charset="0"/>
                <a:cs typeface="Calibri" panose="020F0502020204030204" pitchFamily="34" charset="0"/>
              </a:rPr>
              <a:t> 10</a:t>
            </a:r>
            <a:r>
              <a:rPr lang="en-US" altLang="en-US" sz="3200" b="1" baseline="30000" dirty="0" err="1">
                <a:solidFill>
                  <a:srgbClr val="333399"/>
                </a:solidFill>
                <a:latin typeface="Calibri" panose="020F0502020204030204" pitchFamily="34" charset="0"/>
                <a:cs typeface="Calibri" panose="020F0502020204030204" pitchFamily="34" charset="0"/>
              </a:rPr>
              <a:t>th</a:t>
            </a:r>
            <a:r>
              <a:rPr lang="en-US" altLang="en-US" sz="3200" b="1" dirty="0">
                <a:solidFill>
                  <a:srgbClr val="333399"/>
                </a:solidFill>
                <a:latin typeface="Calibri" panose="020F0502020204030204" pitchFamily="34" charset="0"/>
                <a:cs typeface="Calibri" panose="020F0502020204030204" pitchFamily="34" charset="0"/>
              </a:rPr>
              <a:t> July</a:t>
            </a:r>
            <a:r>
              <a:rPr lang="it-IT" altLang="en-US" sz="3200" b="1" dirty="0">
                <a:solidFill>
                  <a:srgbClr val="333399"/>
                </a:solidFill>
                <a:latin typeface="Calibri" panose="020F0502020204030204" pitchFamily="34" charset="0"/>
                <a:cs typeface="Calibri" panose="020F0502020204030204" pitchFamily="34" charset="0"/>
              </a:rPr>
              <a:t> 2024</a:t>
            </a:r>
          </a:p>
        </p:txBody>
      </p:sp>
    </p:spTree>
    <p:extLst>
      <p:ext uri="{BB962C8B-B14F-4D97-AF65-F5344CB8AC3E}">
        <p14:creationId xmlns:p14="http://schemas.microsoft.com/office/powerpoint/2010/main" val="71933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5D0FEF23-4C62-594A-BBB2-A8D4A7C5CCB5}"/>
              </a:ext>
            </a:extLst>
          </p:cNvPr>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A new layout for LASA</a:t>
            </a:r>
          </a:p>
        </p:txBody>
      </p:sp>
      <p:pic>
        <p:nvPicPr>
          <p:cNvPr id="8" name="Immagine 7">
            <a:extLst>
              <a:ext uri="{FF2B5EF4-FFF2-40B4-BE49-F238E27FC236}">
                <a16:creationId xmlns:a16="http://schemas.microsoft.com/office/drawing/2014/main" id="{9A84BFF7-36AD-1B44-8FCA-8DF7DEBC3D9C}"/>
              </a:ext>
            </a:extLst>
          </p:cNvPr>
          <p:cNvPicPr>
            <a:picLocks noChangeAspect="1"/>
          </p:cNvPicPr>
          <p:nvPr/>
        </p:nvPicPr>
        <p:blipFill>
          <a:blip r:embed="rId2"/>
          <a:stretch>
            <a:fillRect/>
          </a:stretch>
        </p:blipFill>
        <p:spPr>
          <a:xfrm>
            <a:off x="1233713" y="1176025"/>
            <a:ext cx="10304865" cy="4774831"/>
          </a:xfrm>
          <a:prstGeom prst="rect">
            <a:avLst/>
          </a:prstGeom>
        </p:spPr>
      </p:pic>
    </p:spTree>
    <p:extLst>
      <p:ext uri="{BB962C8B-B14F-4D97-AF65-F5344CB8AC3E}">
        <p14:creationId xmlns:p14="http://schemas.microsoft.com/office/powerpoint/2010/main" val="199219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5D0FEF23-4C62-594A-BBB2-A8D4A7C5CCB5}"/>
              </a:ext>
            </a:extLst>
          </p:cNvPr>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A new layout for LASA</a:t>
            </a:r>
          </a:p>
        </p:txBody>
      </p:sp>
      <p:pic>
        <p:nvPicPr>
          <p:cNvPr id="2" name="Immagine 1">
            <a:extLst>
              <a:ext uri="{FF2B5EF4-FFF2-40B4-BE49-F238E27FC236}">
                <a16:creationId xmlns:a16="http://schemas.microsoft.com/office/drawing/2014/main" id="{1C12C08E-781F-BA4E-95D6-583652096863}"/>
              </a:ext>
            </a:extLst>
          </p:cNvPr>
          <p:cNvPicPr>
            <a:picLocks noChangeAspect="1"/>
          </p:cNvPicPr>
          <p:nvPr/>
        </p:nvPicPr>
        <p:blipFill>
          <a:blip r:embed="rId2"/>
          <a:stretch>
            <a:fillRect/>
          </a:stretch>
        </p:blipFill>
        <p:spPr>
          <a:xfrm>
            <a:off x="898700" y="1204685"/>
            <a:ext cx="10615040" cy="4542971"/>
          </a:xfrm>
          <a:prstGeom prst="rect">
            <a:avLst/>
          </a:prstGeom>
        </p:spPr>
      </p:pic>
    </p:spTree>
    <p:extLst>
      <p:ext uri="{BB962C8B-B14F-4D97-AF65-F5344CB8AC3E}">
        <p14:creationId xmlns:p14="http://schemas.microsoft.com/office/powerpoint/2010/main" val="372210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5D0FEF23-4C62-594A-BBB2-A8D4A7C5CCB5}"/>
              </a:ext>
            </a:extLst>
          </p:cNvPr>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A new layout for LASA</a:t>
            </a:r>
          </a:p>
        </p:txBody>
      </p:sp>
      <p:pic>
        <p:nvPicPr>
          <p:cNvPr id="3" name="Immagine 2">
            <a:extLst>
              <a:ext uri="{FF2B5EF4-FFF2-40B4-BE49-F238E27FC236}">
                <a16:creationId xmlns:a16="http://schemas.microsoft.com/office/drawing/2014/main" id="{1D81A936-2AC7-C24C-A608-6968FF448384}"/>
              </a:ext>
            </a:extLst>
          </p:cNvPr>
          <p:cNvPicPr>
            <a:picLocks noChangeAspect="1"/>
          </p:cNvPicPr>
          <p:nvPr/>
        </p:nvPicPr>
        <p:blipFill>
          <a:blip r:embed="rId2"/>
          <a:stretch>
            <a:fillRect/>
          </a:stretch>
        </p:blipFill>
        <p:spPr>
          <a:xfrm>
            <a:off x="1102182" y="1291771"/>
            <a:ext cx="10411558" cy="4455886"/>
          </a:xfrm>
          <a:prstGeom prst="rect">
            <a:avLst/>
          </a:prstGeom>
        </p:spPr>
      </p:pic>
    </p:spTree>
    <p:extLst>
      <p:ext uri="{BB962C8B-B14F-4D97-AF65-F5344CB8AC3E}">
        <p14:creationId xmlns:p14="http://schemas.microsoft.com/office/powerpoint/2010/main" val="4267504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13</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Main Infrastructures</a:t>
            </a:r>
            <a:endParaRPr lang="en-US" sz="3600" b="0" strike="noStrike" spc="-1" dirty="0">
              <a:latin typeface="Arial"/>
            </a:endParaRPr>
          </a:p>
        </p:txBody>
      </p:sp>
      <p:pic>
        <p:nvPicPr>
          <p:cNvPr id="29" name="Immagine 28">
            <a:extLst>
              <a:ext uri="{FF2B5EF4-FFF2-40B4-BE49-F238E27FC236}">
                <a16:creationId xmlns:a16="http://schemas.microsoft.com/office/drawing/2014/main" id="{9164F076-93BB-8742-8A89-388477CBF41E}"/>
              </a:ext>
            </a:extLst>
          </p:cNvPr>
          <p:cNvPicPr>
            <a:picLocks noChangeAspect="1"/>
          </p:cNvPicPr>
          <p:nvPr/>
        </p:nvPicPr>
        <p:blipFill>
          <a:blip r:embed="rId3"/>
          <a:stretch>
            <a:fillRect/>
          </a:stretch>
        </p:blipFill>
        <p:spPr>
          <a:xfrm>
            <a:off x="832680" y="1356131"/>
            <a:ext cx="5201086" cy="3627424"/>
          </a:xfrm>
          <a:prstGeom prst="rect">
            <a:avLst/>
          </a:prstGeom>
        </p:spPr>
      </p:pic>
      <p:sp>
        <p:nvSpPr>
          <p:cNvPr id="30" name="CasellaDiTesto 29">
            <a:extLst>
              <a:ext uri="{FF2B5EF4-FFF2-40B4-BE49-F238E27FC236}">
                <a16:creationId xmlns:a16="http://schemas.microsoft.com/office/drawing/2014/main" id="{56F13BE0-6A55-F34C-8637-D08C9D8FC3C6}"/>
              </a:ext>
            </a:extLst>
          </p:cNvPr>
          <p:cNvSpPr txBox="1"/>
          <p:nvPr/>
        </p:nvSpPr>
        <p:spPr>
          <a:xfrm>
            <a:off x="7203892" y="287341"/>
            <a:ext cx="3754877" cy="1754326"/>
          </a:xfrm>
          <a:prstGeom prst="rect">
            <a:avLst/>
          </a:prstGeom>
          <a:noFill/>
        </p:spPr>
        <p:txBody>
          <a:bodyPr wrap="square" rtlCol="0">
            <a:spAutoFit/>
          </a:bodyPr>
          <a:lstStyle/>
          <a:p>
            <a:r>
              <a:rPr lang="en-US" b="1" dirty="0">
                <a:solidFill>
                  <a:srgbClr val="0070C0"/>
                </a:solidFill>
              </a:rPr>
              <a:t>A new liquefier </a:t>
            </a:r>
            <a:r>
              <a:rPr lang="en-US" dirty="0"/>
              <a:t>is in the final stage of issuing the </a:t>
            </a:r>
            <a:r>
              <a:rPr lang="en-US" dirty="0" err="1"/>
              <a:t>orderwill</a:t>
            </a:r>
            <a:r>
              <a:rPr lang="en-US" dirty="0"/>
              <a:t> be operative within 20 months.</a:t>
            </a:r>
          </a:p>
          <a:p>
            <a:endParaRPr lang="en-US" dirty="0"/>
          </a:p>
          <a:p>
            <a:r>
              <a:rPr lang="en-US" dirty="0"/>
              <a:t>This has been a 4 </a:t>
            </a:r>
            <a:r>
              <a:rPr lang="en-US" dirty="0" err="1"/>
              <a:t>MEuros</a:t>
            </a:r>
            <a:r>
              <a:rPr lang="en-US" dirty="0"/>
              <a:t> investment from INFN.</a:t>
            </a:r>
          </a:p>
        </p:txBody>
      </p:sp>
      <p:pic>
        <p:nvPicPr>
          <p:cNvPr id="2" name="Immagine 1">
            <a:extLst>
              <a:ext uri="{FF2B5EF4-FFF2-40B4-BE49-F238E27FC236}">
                <a16:creationId xmlns:a16="http://schemas.microsoft.com/office/drawing/2014/main" id="{617095A3-2E67-6B47-BE93-1A46272CF338}"/>
              </a:ext>
            </a:extLst>
          </p:cNvPr>
          <p:cNvPicPr>
            <a:picLocks noChangeAspect="1"/>
          </p:cNvPicPr>
          <p:nvPr/>
        </p:nvPicPr>
        <p:blipFill>
          <a:blip r:embed="rId4"/>
          <a:stretch>
            <a:fillRect/>
          </a:stretch>
        </p:blipFill>
        <p:spPr>
          <a:xfrm>
            <a:off x="6571620" y="2590800"/>
            <a:ext cx="5519770" cy="3907560"/>
          </a:xfrm>
          <a:prstGeom prst="rect">
            <a:avLst/>
          </a:prstGeom>
        </p:spPr>
      </p:pic>
    </p:spTree>
    <p:extLst>
      <p:ext uri="{BB962C8B-B14F-4D97-AF65-F5344CB8AC3E}">
        <p14:creationId xmlns:p14="http://schemas.microsoft.com/office/powerpoint/2010/main" val="400291498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90EA64E9-2B30-E643-8D95-224CA6DFDDD7}"/>
              </a:ext>
            </a:extLst>
          </p:cNvPr>
          <p:cNvSpPr/>
          <p:nvPr/>
        </p:nvSpPr>
        <p:spPr>
          <a:xfrm>
            <a:off x="878400" y="286974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LASA based activities on SC Magnets &amp; Superconductors</a:t>
            </a:r>
          </a:p>
        </p:txBody>
      </p:sp>
    </p:spTree>
    <p:extLst>
      <p:ext uri="{BB962C8B-B14F-4D97-AF65-F5344CB8AC3E}">
        <p14:creationId xmlns:p14="http://schemas.microsoft.com/office/powerpoint/2010/main" val="514447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7">
            <a:extLst>
              <a:ext uri="{FF2B5EF4-FFF2-40B4-BE49-F238E27FC236}">
                <a16:creationId xmlns:a16="http://schemas.microsoft.com/office/drawing/2014/main" id="{84802BFD-F965-4D4B-8FD0-FBD981964148}"/>
              </a:ext>
            </a:extLst>
          </p:cNvPr>
          <p:cNvSpPr>
            <a:spLocks noGrp="1"/>
          </p:cNvSpPr>
          <p:nvPr>
            <p:ph type="title"/>
          </p:nvPr>
        </p:nvSpPr>
        <p:spPr>
          <a:xfrm>
            <a:off x="908402" y="84425"/>
            <a:ext cx="10515600" cy="900491"/>
          </a:xfrm>
        </p:spPr>
        <p:txBody>
          <a:bodyPr>
            <a:noAutofit/>
          </a:bodyPr>
          <a:lstStyle/>
          <a:p>
            <a:r>
              <a:rPr lang="it-IT" sz="2800" b="1" dirty="0">
                <a:solidFill>
                  <a:schemeClr val="accent3"/>
                </a:solidFill>
              </a:rPr>
              <a:t>HADRON THERAPY with heavy </a:t>
            </a:r>
            <a:r>
              <a:rPr lang="it-IT" sz="2800" b="1" dirty="0" err="1">
                <a:solidFill>
                  <a:schemeClr val="accent3"/>
                </a:solidFill>
              </a:rPr>
              <a:t>ions</a:t>
            </a:r>
            <a:r>
              <a:rPr lang="it-IT" sz="2800" b="1" dirty="0">
                <a:solidFill>
                  <a:schemeClr val="accent3"/>
                </a:solidFill>
              </a:rPr>
              <a:t> studies:  new SC </a:t>
            </a:r>
            <a:r>
              <a:rPr lang="it-IT" sz="2800" b="1" dirty="0" err="1">
                <a:solidFill>
                  <a:schemeClr val="accent3"/>
                </a:solidFill>
              </a:rPr>
              <a:t>Gantry</a:t>
            </a:r>
            <a:endParaRPr lang="it-IT" sz="2800" b="1" dirty="0">
              <a:solidFill>
                <a:schemeClr val="accent3"/>
              </a:solidFill>
            </a:endParaRPr>
          </a:p>
        </p:txBody>
      </p:sp>
      <p:pic>
        <p:nvPicPr>
          <p:cNvPr id="3" name="Immagine 2">
            <a:extLst>
              <a:ext uri="{FF2B5EF4-FFF2-40B4-BE49-F238E27FC236}">
                <a16:creationId xmlns:a16="http://schemas.microsoft.com/office/drawing/2014/main" id="{24ABD451-666B-754C-A493-257D84A34A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5323" y="2047900"/>
            <a:ext cx="3656606" cy="2298849"/>
          </a:xfrm>
          <a:prstGeom prst="rect">
            <a:avLst/>
          </a:prstGeom>
        </p:spPr>
      </p:pic>
      <p:pic>
        <p:nvPicPr>
          <p:cNvPr id="4" name="Immagine 3">
            <a:extLst>
              <a:ext uri="{FF2B5EF4-FFF2-40B4-BE49-F238E27FC236}">
                <a16:creationId xmlns:a16="http://schemas.microsoft.com/office/drawing/2014/main" id="{A9DEE72B-D88B-EB47-A189-1349D8CE46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0242" y="992315"/>
            <a:ext cx="3815569" cy="5599347"/>
          </a:xfrm>
          <a:prstGeom prst="rect">
            <a:avLst/>
          </a:prstGeom>
        </p:spPr>
      </p:pic>
      <p:sp>
        <p:nvSpPr>
          <p:cNvPr id="5" name="Rettangolo 4">
            <a:extLst>
              <a:ext uri="{FF2B5EF4-FFF2-40B4-BE49-F238E27FC236}">
                <a16:creationId xmlns:a16="http://schemas.microsoft.com/office/drawing/2014/main" id="{AE2F17BC-D403-2D49-B22D-DFC1A5B87952}"/>
              </a:ext>
            </a:extLst>
          </p:cNvPr>
          <p:cNvSpPr/>
          <p:nvPr/>
        </p:nvSpPr>
        <p:spPr>
          <a:xfrm>
            <a:off x="1598041" y="1110957"/>
            <a:ext cx="5988886" cy="369332"/>
          </a:xfrm>
          <a:prstGeom prst="rect">
            <a:avLst/>
          </a:prstGeom>
        </p:spPr>
        <p:txBody>
          <a:bodyPr wrap="square">
            <a:spAutoFit/>
          </a:bodyPr>
          <a:lstStyle/>
          <a:p>
            <a:r>
              <a:rPr lang="en-US" i="1" dirty="0">
                <a:solidFill>
                  <a:srgbClr val="FF0000"/>
                </a:solidFill>
                <a:latin typeface="Calibri" panose="020F0502020204030204" pitchFamily="34" charset="0"/>
                <a:cs typeface="Calibri" panose="020F0502020204030204" pitchFamily="34" charset="0"/>
              </a:rPr>
              <a:t>Accelerator &amp; Gantry halls : resistive magnet vs SC magnets</a:t>
            </a:r>
          </a:p>
        </p:txBody>
      </p:sp>
      <p:sp>
        <p:nvSpPr>
          <p:cNvPr id="6" name="Rettangolo 5">
            <a:extLst>
              <a:ext uri="{FF2B5EF4-FFF2-40B4-BE49-F238E27FC236}">
                <a16:creationId xmlns:a16="http://schemas.microsoft.com/office/drawing/2014/main" id="{412A350E-1CFF-B24A-A7B1-7B4E9B948A2B}"/>
              </a:ext>
            </a:extLst>
          </p:cNvPr>
          <p:cNvSpPr/>
          <p:nvPr/>
        </p:nvSpPr>
        <p:spPr>
          <a:xfrm>
            <a:off x="660452" y="1642911"/>
            <a:ext cx="4244239" cy="369332"/>
          </a:xfrm>
          <a:prstGeom prst="rect">
            <a:avLst/>
          </a:prstGeom>
        </p:spPr>
        <p:txBody>
          <a:bodyPr wrap="none">
            <a:spAutoFit/>
          </a:bodyPr>
          <a:lstStyle/>
          <a:p>
            <a:r>
              <a:rPr lang="it-IT" dirty="0">
                <a:latin typeface="Calibri" panose="020F0502020204030204" pitchFamily="34" charset="0"/>
                <a:cs typeface="Calibri" panose="020F0502020204030204" pitchFamily="34" charset="0"/>
              </a:rPr>
              <a:t>HIT - Heidelberg  </a:t>
            </a:r>
            <a:r>
              <a:rPr lang="it-IT" dirty="0" err="1">
                <a:latin typeface="Calibri" panose="020F0502020204030204" pitchFamily="34" charset="0"/>
                <a:cs typeface="Calibri" panose="020F0502020204030204" pitchFamily="34" charset="0"/>
              </a:rPr>
              <a:t>Ion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Beam</a:t>
            </a:r>
            <a:r>
              <a:rPr lang="it-IT" dirty="0">
                <a:latin typeface="Calibri" panose="020F0502020204030204" pitchFamily="34" charset="0"/>
                <a:cs typeface="Calibri" panose="020F0502020204030204" pitchFamily="34" charset="0"/>
              </a:rPr>
              <a:t> Therapy Center </a:t>
            </a:r>
          </a:p>
        </p:txBody>
      </p:sp>
      <p:sp>
        <p:nvSpPr>
          <p:cNvPr id="7" name="CasellaDiTesto 6">
            <a:extLst>
              <a:ext uri="{FF2B5EF4-FFF2-40B4-BE49-F238E27FC236}">
                <a16:creationId xmlns:a16="http://schemas.microsoft.com/office/drawing/2014/main" id="{CBDC943B-449E-B74E-8E99-34CAE88E6682}"/>
              </a:ext>
            </a:extLst>
          </p:cNvPr>
          <p:cNvSpPr txBox="1"/>
          <p:nvPr/>
        </p:nvSpPr>
        <p:spPr>
          <a:xfrm>
            <a:off x="6408372" y="3864218"/>
            <a:ext cx="2154896" cy="1077218"/>
          </a:xfrm>
          <a:prstGeom prst="rect">
            <a:avLst/>
          </a:prstGeom>
          <a:noFill/>
        </p:spPr>
        <p:txBody>
          <a:bodyPr wrap="square" rtlCol="0">
            <a:spAutoFit/>
          </a:bodyPr>
          <a:lstStyle/>
          <a:p>
            <a:r>
              <a:rPr lang="it-IT" sz="1600" b="1" dirty="0" err="1">
                <a:solidFill>
                  <a:srgbClr val="00B050"/>
                </a:solidFill>
              </a:rPr>
              <a:t>Four</a:t>
            </a:r>
            <a:r>
              <a:rPr lang="it-IT" sz="1600" b="1" dirty="0">
                <a:solidFill>
                  <a:srgbClr val="00B050"/>
                </a:solidFill>
              </a:rPr>
              <a:t> 90 degree </a:t>
            </a:r>
            <a:r>
              <a:rPr lang="it-IT" sz="1600" b="1" dirty="0" err="1">
                <a:solidFill>
                  <a:srgbClr val="00B050"/>
                </a:solidFill>
              </a:rPr>
              <a:t>dipoles</a:t>
            </a:r>
            <a:r>
              <a:rPr lang="it-IT" sz="1600" b="1" dirty="0">
                <a:solidFill>
                  <a:srgbClr val="00B050"/>
                </a:solidFill>
              </a:rPr>
              <a:t> </a:t>
            </a:r>
            <a:r>
              <a:rPr lang="it-IT" sz="1600" b="1" dirty="0" err="1">
                <a:solidFill>
                  <a:srgbClr val="00B050"/>
                </a:solidFill>
              </a:rPr>
              <a:t>at</a:t>
            </a:r>
            <a:r>
              <a:rPr lang="it-IT" sz="1600" b="1" dirty="0">
                <a:solidFill>
                  <a:srgbClr val="00B050"/>
                </a:solidFill>
              </a:rPr>
              <a:t> 3.5 T</a:t>
            </a:r>
          </a:p>
          <a:p>
            <a:r>
              <a:rPr lang="it-IT" sz="1600" b="1" dirty="0">
                <a:solidFill>
                  <a:srgbClr val="00B050"/>
                </a:solidFill>
              </a:rPr>
              <a:t>Curvature </a:t>
            </a:r>
            <a:r>
              <a:rPr lang="it-IT" sz="1600" b="1" dirty="0" err="1">
                <a:solidFill>
                  <a:srgbClr val="00B050"/>
                </a:solidFill>
              </a:rPr>
              <a:t>radius</a:t>
            </a:r>
            <a:r>
              <a:rPr lang="it-IT" sz="1600" b="1" dirty="0">
                <a:solidFill>
                  <a:srgbClr val="00B050"/>
                </a:solidFill>
              </a:rPr>
              <a:t> of </a:t>
            </a:r>
            <a:r>
              <a:rPr lang="it-IT" sz="1600" b="1" dirty="0" err="1">
                <a:solidFill>
                  <a:srgbClr val="00B050"/>
                </a:solidFill>
              </a:rPr>
              <a:t>about</a:t>
            </a:r>
            <a:r>
              <a:rPr lang="it-IT" sz="1600" b="1" dirty="0">
                <a:solidFill>
                  <a:srgbClr val="00B050"/>
                </a:solidFill>
              </a:rPr>
              <a:t> 2 m</a:t>
            </a:r>
          </a:p>
        </p:txBody>
      </p:sp>
      <p:sp>
        <p:nvSpPr>
          <p:cNvPr id="8" name="CasellaDiTesto 7">
            <a:extLst>
              <a:ext uri="{FF2B5EF4-FFF2-40B4-BE49-F238E27FC236}">
                <a16:creationId xmlns:a16="http://schemas.microsoft.com/office/drawing/2014/main" id="{F27D5893-3C28-A043-B35C-DFEF37443332}"/>
              </a:ext>
            </a:extLst>
          </p:cNvPr>
          <p:cNvSpPr txBox="1"/>
          <p:nvPr/>
        </p:nvSpPr>
        <p:spPr>
          <a:xfrm>
            <a:off x="6166202" y="1726881"/>
            <a:ext cx="2397066" cy="830997"/>
          </a:xfrm>
          <a:prstGeom prst="rect">
            <a:avLst/>
          </a:prstGeom>
          <a:noFill/>
        </p:spPr>
        <p:txBody>
          <a:bodyPr wrap="square" rtlCol="0">
            <a:spAutoFit/>
          </a:bodyPr>
          <a:lstStyle/>
          <a:p>
            <a:r>
              <a:rPr lang="it-IT" sz="1600" b="1" dirty="0">
                <a:solidFill>
                  <a:srgbClr val="FF0000"/>
                </a:solidFill>
              </a:rPr>
              <a:t>Resistive </a:t>
            </a:r>
            <a:r>
              <a:rPr lang="it-IT" sz="1600" b="1" dirty="0" err="1">
                <a:solidFill>
                  <a:srgbClr val="FF0000"/>
                </a:solidFill>
              </a:rPr>
              <a:t>dipoles</a:t>
            </a:r>
            <a:r>
              <a:rPr lang="it-IT" sz="1600" b="1" dirty="0">
                <a:solidFill>
                  <a:srgbClr val="FF0000"/>
                </a:solidFill>
              </a:rPr>
              <a:t>  1.5 T</a:t>
            </a:r>
          </a:p>
          <a:p>
            <a:r>
              <a:rPr lang="it-IT" sz="1600" b="1" dirty="0">
                <a:solidFill>
                  <a:srgbClr val="FF0000"/>
                </a:solidFill>
              </a:rPr>
              <a:t>Curvature </a:t>
            </a:r>
            <a:r>
              <a:rPr lang="it-IT" sz="1600" b="1" dirty="0" err="1">
                <a:solidFill>
                  <a:srgbClr val="FF0000"/>
                </a:solidFill>
              </a:rPr>
              <a:t>radius</a:t>
            </a:r>
            <a:r>
              <a:rPr lang="it-IT" sz="1600" b="1" dirty="0">
                <a:solidFill>
                  <a:srgbClr val="FF0000"/>
                </a:solidFill>
              </a:rPr>
              <a:t> of </a:t>
            </a:r>
            <a:r>
              <a:rPr lang="it-IT" sz="1600" b="1" dirty="0" err="1">
                <a:solidFill>
                  <a:srgbClr val="FF0000"/>
                </a:solidFill>
              </a:rPr>
              <a:t>about</a:t>
            </a:r>
            <a:r>
              <a:rPr lang="it-IT" sz="1600" b="1" dirty="0">
                <a:solidFill>
                  <a:srgbClr val="FF0000"/>
                </a:solidFill>
              </a:rPr>
              <a:t> 4.5 m </a:t>
            </a:r>
          </a:p>
        </p:txBody>
      </p:sp>
      <p:sp>
        <p:nvSpPr>
          <p:cNvPr id="9" name="Freccia a destra 15">
            <a:extLst>
              <a:ext uri="{FF2B5EF4-FFF2-40B4-BE49-F238E27FC236}">
                <a16:creationId xmlns:a16="http://schemas.microsoft.com/office/drawing/2014/main" id="{49977D6B-029D-A744-913B-77CA3F56017E}"/>
              </a:ext>
            </a:extLst>
          </p:cNvPr>
          <p:cNvSpPr/>
          <p:nvPr/>
        </p:nvSpPr>
        <p:spPr>
          <a:xfrm>
            <a:off x="8456821" y="4570781"/>
            <a:ext cx="1439524" cy="2308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16">
            <a:extLst>
              <a:ext uri="{FF2B5EF4-FFF2-40B4-BE49-F238E27FC236}">
                <a16:creationId xmlns:a16="http://schemas.microsoft.com/office/drawing/2014/main" id="{8E0BD1FD-9597-7346-88EB-9C877E34534B}"/>
              </a:ext>
            </a:extLst>
          </p:cNvPr>
          <p:cNvSpPr/>
          <p:nvPr/>
        </p:nvSpPr>
        <p:spPr>
          <a:xfrm>
            <a:off x="8456822" y="2142380"/>
            <a:ext cx="904570" cy="328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B70840E5-C466-2A4B-816A-C5C7881CE60D}"/>
              </a:ext>
            </a:extLst>
          </p:cNvPr>
          <p:cNvSpPr txBox="1"/>
          <p:nvPr/>
        </p:nvSpPr>
        <p:spPr>
          <a:xfrm>
            <a:off x="8194305" y="6301017"/>
            <a:ext cx="3997695" cy="369332"/>
          </a:xfrm>
          <a:prstGeom prst="rect">
            <a:avLst/>
          </a:prstGeom>
          <a:noFill/>
        </p:spPr>
        <p:txBody>
          <a:bodyPr wrap="square" rtlCol="0">
            <a:spAutoFit/>
          </a:bodyPr>
          <a:lstStyle/>
          <a:p>
            <a:r>
              <a:rPr lang="it-IT" b="1" dirty="0"/>
              <a:t>Study </a:t>
            </a:r>
            <a:r>
              <a:rPr lang="it-IT" b="1" dirty="0" err="1"/>
              <a:t>HITRIplus</a:t>
            </a:r>
            <a:r>
              <a:rPr lang="it-IT" b="1" dirty="0"/>
              <a:t> (M. </a:t>
            </a:r>
            <a:r>
              <a:rPr lang="it-IT" b="1" dirty="0" err="1"/>
              <a:t>Vretenar</a:t>
            </a:r>
            <a:r>
              <a:rPr lang="it-IT" b="1" dirty="0"/>
              <a:t> et al.)</a:t>
            </a:r>
          </a:p>
        </p:txBody>
      </p:sp>
      <p:sp>
        <p:nvSpPr>
          <p:cNvPr id="12" name="CasellaDiTesto 11">
            <a:extLst>
              <a:ext uri="{FF2B5EF4-FFF2-40B4-BE49-F238E27FC236}">
                <a16:creationId xmlns:a16="http://schemas.microsoft.com/office/drawing/2014/main" id="{7DF8D00D-45BA-3F44-9428-93810B14DD90}"/>
              </a:ext>
            </a:extLst>
          </p:cNvPr>
          <p:cNvSpPr txBox="1"/>
          <p:nvPr/>
        </p:nvSpPr>
        <p:spPr>
          <a:xfrm>
            <a:off x="9241761" y="865206"/>
            <a:ext cx="1059008" cy="400110"/>
          </a:xfrm>
          <a:prstGeom prst="rect">
            <a:avLst/>
          </a:prstGeom>
          <a:noFill/>
        </p:spPr>
        <p:txBody>
          <a:bodyPr wrap="square" rtlCol="0">
            <a:spAutoFit/>
          </a:bodyPr>
          <a:lstStyle/>
          <a:p>
            <a:r>
              <a:rPr lang="it-IT" sz="2000" b="1" dirty="0"/>
              <a:t>SEEIST</a:t>
            </a:r>
          </a:p>
        </p:txBody>
      </p:sp>
      <p:pic>
        <p:nvPicPr>
          <p:cNvPr id="13" name="Picture 5">
            <a:extLst>
              <a:ext uri="{FF2B5EF4-FFF2-40B4-BE49-F238E27FC236}">
                <a16:creationId xmlns:a16="http://schemas.microsoft.com/office/drawing/2014/main" id="{F754E38D-0744-444E-BF96-45339242F5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55323" y="4483686"/>
            <a:ext cx="4994880" cy="2374314"/>
          </a:xfrm>
          <a:prstGeom prst="rect">
            <a:avLst/>
          </a:prstGeom>
        </p:spPr>
      </p:pic>
      <p:sp>
        <p:nvSpPr>
          <p:cNvPr id="14" name="Freccia a destra 16">
            <a:extLst>
              <a:ext uri="{FF2B5EF4-FFF2-40B4-BE49-F238E27FC236}">
                <a16:creationId xmlns:a16="http://schemas.microsoft.com/office/drawing/2014/main" id="{126146DC-A674-4C41-83DC-979D03759F00}"/>
              </a:ext>
            </a:extLst>
          </p:cNvPr>
          <p:cNvSpPr/>
          <p:nvPr/>
        </p:nvSpPr>
        <p:spPr>
          <a:xfrm rot="19818133" flipH="1">
            <a:off x="3108579" y="4184335"/>
            <a:ext cx="788238" cy="3281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73438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90EA64E9-2B30-E643-8D95-224CA6DFDDD7}"/>
              </a:ext>
            </a:extLst>
          </p:cNvPr>
          <p:cNvSpPr/>
          <p:nvPr/>
        </p:nvSpPr>
        <p:spPr>
          <a:xfrm>
            <a:off x="820957" y="116576"/>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EU projects for new Gantry based on SC magnets</a:t>
            </a:r>
          </a:p>
        </p:txBody>
      </p:sp>
      <p:sp>
        <p:nvSpPr>
          <p:cNvPr id="3" name="CasellaDiTesto 2">
            <a:extLst>
              <a:ext uri="{FF2B5EF4-FFF2-40B4-BE49-F238E27FC236}">
                <a16:creationId xmlns:a16="http://schemas.microsoft.com/office/drawing/2014/main" id="{86323FEF-D214-C14B-8F7F-E9B000A2D4D2}"/>
              </a:ext>
            </a:extLst>
          </p:cNvPr>
          <p:cNvSpPr txBox="1"/>
          <p:nvPr/>
        </p:nvSpPr>
        <p:spPr>
          <a:xfrm>
            <a:off x="884106" y="861416"/>
            <a:ext cx="5678159" cy="2092881"/>
          </a:xfrm>
          <a:prstGeom prst="rect">
            <a:avLst/>
          </a:prstGeom>
          <a:noFill/>
        </p:spPr>
        <p:txBody>
          <a:bodyPr wrap="square" rtlCol="0">
            <a:spAutoFit/>
          </a:bodyPr>
          <a:lstStyle/>
          <a:p>
            <a:pPr defTabSz="685800">
              <a:lnSpc>
                <a:spcPct val="90000"/>
              </a:lnSpc>
              <a:spcBef>
                <a:spcPct val="0"/>
              </a:spcBef>
            </a:pPr>
            <a:r>
              <a:rPr lang="it-IT" sz="2000" b="1" dirty="0" err="1">
                <a:solidFill>
                  <a:srgbClr val="1C89BA"/>
                </a:solidFill>
                <a:latin typeface="Arial" panose="020B0604020202020204" pitchFamily="34" charset="0"/>
                <a:ea typeface="+mj-ea"/>
                <a:cs typeface="Arial" panose="020B0604020202020204" pitchFamily="34" charset="0"/>
              </a:rPr>
              <a:t>Main</a:t>
            </a:r>
            <a:r>
              <a:rPr lang="it-IT" sz="2000" b="1" dirty="0">
                <a:solidFill>
                  <a:srgbClr val="1C89BA"/>
                </a:solidFill>
                <a:latin typeface="Arial" panose="020B0604020202020204" pitchFamily="34" charset="0"/>
                <a:ea typeface="+mj-ea"/>
                <a:cs typeface="Arial" panose="020B0604020202020204" pitchFamily="34" charset="0"/>
              </a:rPr>
              <a:t> </a:t>
            </a:r>
            <a:r>
              <a:rPr lang="it-IT" sz="2000" b="1" dirty="0" err="1">
                <a:solidFill>
                  <a:srgbClr val="1C89BA"/>
                </a:solidFill>
                <a:latin typeface="Arial" panose="020B0604020202020204" pitchFamily="34" charset="0"/>
                <a:ea typeface="+mj-ea"/>
                <a:cs typeface="Arial" panose="020B0604020202020204" pitchFamily="34" charset="0"/>
              </a:rPr>
              <a:t>advantages</a:t>
            </a:r>
            <a:r>
              <a:rPr lang="it-IT" sz="2000" b="1" dirty="0">
                <a:solidFill>
                  <a:srgbClr val="1C89BA"/>
                </a:solidFill>
                <a:latin typeface="Arial" panose="020B0604020202020204" pitchFamily="34" charset="0"/>
                <a:ea typeface="+mj-ea"/>
                <a:cs typeface="Arial" panose="020B0604020202020204" pitchFamily="34" charset="0"/>
              </a:rPr>
              <a:t>:</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Reduction of weight (300 </a:t>
            </a:r>
            <a:r>
              <a:rPr lang="it-IT" sz="1600" dirty="0">
                <a:latin typeface="Calibri" panose="020F0502020204030204" pitchFamily="34" charset="0"/>
                <a:cs typeface="Calibri" panose="020F0502020204030204" pitchFamily="34" charset="0"/>
                <a:sym typeface="Wingdings" panose="05000000000000000000" pitchFamily="2" charset="2"/>
              </a:rPr>
              <a:t> </a:t>
            </a:r>
            <a:r>
              <a:rPr lang="it-IT" sz="1600" dirty="0">
                <a:solidFill>
                  <a:srgbClr val="00B050"/>
                </a:solidFill>
                <a:latin typeface="Calibri" panose="020F0502020204030204" pitchFamily="34" charset="0"/>
                <a:cs typeface="Calibri" panose="020F0502020204030204" pitchFamily="34" charset="0"/>
                <a:sym typeface="Wingdings" panose="05000000000000000000" pitchFamily="2" charset="2"/>
              </a:rPr>
              <a:t>50 ÷100 </a:t>
            </a:r>
            <a:r>
              <a:rPr lang="it-IT" sz="1600" dirty="0" err="1">
                <a:solidFill>
                  <a:srgbClr val="00B050"/>
                </a:solidFill>
                <a:latin typeface="Calibri" panose="020F0502020204030204" pitchFamily="34" charset="0"/>
                <a:cs typeface="Calibri" panose="020F0502020204030204" pitchFamily="34" charset="0"/>
                <a:sym typeface="Wingdings" panose="05000000000000000000" pitchFamily="2" charset="2"/>
              </a:rPr>
              <a:t>tons</a:t>
            </a:r>
            <a:r>
              <a:rPr lang="it-IT" sz="1600" dirty="0">
                <a:latin typeface="Calibri" panose="020F0502020204030204" pitchFamily="34" charset="0"/>
                <a:cs typeface="Calibri" panose="020F0502020204030204" pitchFamily="34" charset="0"/>
              </a:rPr>
              <a:t>)</a:t>
            </a:r>
          </a:p>
          <a:p>
            <a:pPr marL="742950" lvl="1"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Reduce the </a:t>
            </a:r>
            <a:r>
              <a:rPr lang="it-IT" sz="1600" dirty="0" err="1">
                <a:latin typeface="Calibri" panose="020F0502020204030204" pitchFamily="34" charset="0"/>
                <a:cs typeface="Calibri" panose="020F0502020204030204" pitchFamily="34" charset="0"/>
              </a:rPr>
              <a:t>number</a:t>
            </a:r>
            <a:r>
              <a:rPr lang="it-IT" sz="1600" dirty="0">
                <a:latin typeface="Calibri" panose="020F0502020204030204" pitchFamily="34" charset="0"/>
                <a:cs typeface="Calibri" panose="020F0502020204030204" pitchFamily="34" charset="0"/>
              </a:rPr>
              <a:t> of </a:t>
            </a:r>
            <a:r>
              <a:rPr lang="it-IT" sz="1600" dirty="0" err="1">
                <a:latin typeface="Calibri" panose="020F0502020204030204" pitchFamily="34" charset="0"/>
                <a:cs typeface="Calibri" panose="020F0502020204030204" pitchFamily="34" charset="0"/>
              </a:rPr>
              <a:t>magnets</a:t>
            </a:r>
            <a:r>
              <a:rPr lang="it-IT" sz="1600" dirty="0">
                <a:latin typeface="Calibri" panose="020F0502020204030204" pitchFamily="34" charset="0"/>
                <a:cs typeface="Calibri" panose="020F0502020204030204" pitchFamily="34" charset="0"/>
              </a:rPr>
              <a:t> (</a:t>
            </a:r>
            <a:r>
              <a:rPr lang="it-IT" sz="1600" dirty="0">
                <a:solidFill>
                  <a:srgbClr val="00B050"/>
                </a:solidFill>
                <a:latin typeface="Calibri" panose="020F0502020204030204" pitchFamily="34" charset="0"/>
                <a:cs typeface="Calibri" panose="020F0502020204030204" pitchFamily="34" charset="0"/>
              </a:rPr>
              <a:t>B = 3</a:t>
            </a:r>
            <a:r>
              <a:rPr lang="it-IT" sz="1600" dirty="0">
                <a:solidFill>
                  <a:srgbClr val="00B050"/>
                </a:solidFill>
                <a:latin typeface="Calibri" panose="020F0502020204030204" pitchFamily="34" charset="0"/>
                <a:cs typeface="Calibri" panose="020F0502020204030204" pitchFamily="34" charset="0"/>
                <a:sym typeface="Wingdings" panose="05000000000000000000" pitchFamily="2" charset="2"/>
              </a:rPr>
              <a:t>4 T</a:t>
            </a:r>
            <a:r>
              <a:rPr lang="it-IT" sz="16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Footprint and</a:t>
            </a:r>
            <a:r>
              <a:rPr lang="it-IT" sz="1600" dirty="0">
                <a:latin typeface="Calibri" panose="020F0502020204030204" pitchFamily="34" charset="0"/>
                <a:cs typeface="Calibri" panose="020F0502020204030204" pitchFamily="34" charset="0"/>
                <a:sym typeface="Wingdings" panose="05000000000000000000" pitchFamily="2" charset="2"/>
              </a:rPr>
              <a:t> </a:t>
            </a:r>
            <a:r>
              <a:rPr lang="it-IT" sz="1600" dirty="0">
                <a:latin typeface="Calibri" panose="020F0502020204030204" pitchFamily="34" charset="0"/>
                <a:cs typeface="Calibri" panose="020F0502020204030204" pitchFamily="34" charset="0"/>
              </a:rPr>
              <a:t>cost reduction</a:t>
            </a:r>
          </a:p>
          <a:p>
            <a:pPr marL="742950" lvl="1"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Total cost of facility </a:t>
            </a:r>
            <a:r>
              <a:rPr lang="it-IT" sz="1600" dirty="0" err="1">
                <a:latin typeface="Calibri" panose="020F0502020204030204" pitchFamily="34" charset="0"/>
                <a:cs typeface="Calibri" panose="020F0502020204030204" pitchFamily="34" charset="0"/>
              </a:rPr>
              <a:t>is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about</a:t>
            </a:r>
            <a:r>
              <a:rPr lang="it-IT" sz="1600" dirty="0">
                <a:latin typeface="Calibri" panose="020F0502020204030204" pitchFamily="34" charset="0"/>
                <a:cs typeface="Calibri" panose="020F0502020204030204" pitchFamily="34" charset="0"/>
              </a:rPr>
              <a:t> 200-250 </a:t>
            </a:r>
            <a:r>
              <a:rPr lang="it-IT" sz="1600" dirty="0" err="1">
                <a:latin typeface="Calibri" panose="020F0502020204030204" pitchFamily="34" charset="0"/>
                <a:cs typeface="Calibri" panose="020F0502020204030204" pitchFamily="34" charset="0"/>
              </a:rPr>
              <a:t>Meuro</a:t>
            </a:r>
            <a:r>
              <a:rPr lang="it-IT" sz="1600" dirty="0">
                <a:latin typeface="Calibri" panose="020F0502020204030204" pitchFamily="34" charset="0"/>
                <a:cs typeface="Calibri" panose="020F0502020204030204" pitchFamily="34" charset="0"/>
              </a:rPr>
              <a:t> (</a:t>
            </a:r>
            <a:r>
              <a:rPr lang="it-IT" sz="1600" dirty="0">
                <a:solidFill>
                  <a:srgbClr val="FF0000"/>
                </a:solidFill>
                <a:latin typeface="Calibri" panose="020F0502020204030204" pitchFamily="34" charset="0"/>
                <a:cs typeface="Calibri" panose="020F0502020204030204" pitchFamily="34" charset="0"/>
              </a:rPr>
              <a:t>50 </a:t>
            </a:r>
            <a:r>
              <a:rPr lang="it-IT" sz="1600" dirty="0" err="1">
                <a:solidFill>
                  <a:srgbClr val="FF0000"/>
                </a:solidFill>
                <a:latin typeface="Calibri" panose="020F0502020204030204" pitchFamily="34" charset="0"/>
                <a:cs typeface="Calibri" panose="020F0502020204030204" pitchFamily="34" charset="0"/>
              </a:rPr>
              <a:t>Meuro</a:t>
            </a:r>
            <a:r>
              <a:rPr lang="it-IT" sz="1600" dirty="0">
                <a:solidFill>
                  <a:srgbClr val="FF0000"/>
                </a:solidFill>
                <a:latin typeface="Calibri" panose="020F0502020204030204" pitchFamily="34" charset="0"/>
                <a:cs typeface="Calibri" panose="020F0502020204030204" pitchFamily="34" charset="0"/>
              </a:rPr>
              <a:t> </a:t>
            </a:r>
            <a:r>
              <a:rPr lang="it-IT" sz="1600" dirty="0">
                <a:latin typeface="Calibri" panose="020F0502020204030204" pitchFamily="34" charset="0"/>
                <a:cs typeface="Calibri" panose="020F0502020204030204" pitchFamily="34" charset="0"/>
              </a:rPr>
              <a:t>for the gantry);</a:t>
            </a:r>
          </a:p>
          <a:p>
            <a:pPr marL="742950" lvl="1"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Compact </a:t>
            </a:r>
            <a:r>
              <a:rPr lang="it-IT" sz="1600" dirty="0" err="1">
                <a:latin typeface="Calibri" panose="020F0502020204030204" pitchFamily="34" charset="0"/>
                <a:cs typeface="Calibri" panose="020F0502020204030204" pitchFamily="34" charset="0"/>
              </a:rPr>
              <a:t>accelerator</a:t>
            </a:r>
            <a:r>
              <a:rPr lang="it-IT" sz="1600" dirty="0">
                <a:latin typeface="Calibri" panose="020F0502020204030204" pitchFamily="34" charset="0"/>
                <a:cs typeface="Calibri" panose="020F0502020204030204" pitchFamily="34" charset="0"/>
              </a:rPr>
              <a:t> and </a:t>
            </a:r>
            <a:r>
              <a:rPr lang="it-IT" sz="1600" dirty="0" err="1">
                <a:latin typeface="Calibri" panose="020F0502020204030204" pitchFamily="34" charset="0"/>
                <a:cs typeface="Calibri" panose="020F0502020204030204" pitchFamily="34" charset="0"/>
              </a:rPr>
              <a:t>gantry</a:t>
            </a:r>
            <a:r>
              <a:rPr lang="it-IT" sz="1600" dirty="0">
                <a:latin typeface="Calibri" panose="020F0502020204030204" pitchFamily="34" charset="0"/>
                <a:cs typeface="Calibri" panose="020F0502020204030204" pitchFamily="34" charset="0"/>
              </a:rPr>
              <a:t> </a:t>
            </a:r>
            <a:r>
              <a:rPr lang="it-IT" sz="1600" dirty="0">
                <a:latin typeface="Calibri" panose="020F0502020204030204" pitchFamily="34" charset="0"/>
                <a:cs typeface="Calibri" panose="020F0502020204030204" pitchFamily="34" charset="0"/>
                <a:sym typeface="Wingdings" panose="05000000000000000000" pitchFamily="2" charset="2"/>
              </a:rPr>
              <a:t> </a:t>
            </a:r>
            <a:r>
              <a:rPr lang="it-IT" sz="1600" dirty="0" err="1">
                <a:solidFill>
                  <a:srgbClr val="00B050"/>
                </a:solidFill>
                <a:latin typeface="Calibri" panose="020F0502020204030204" pitchFamily="34" charset="0"/>
                <a:cs typeface="Calibri" panose="020F0502020204030204" pitchFamily="34" charset="0"/>
                <a:sym typeface="Wingdings" panose="05000000000000000000" pitchFamily="2" charset="2"/>
              </a:rPr>
              <a:t>less</a:t>
            </a:r>
            <a:r>
              <a:rPr lang="it-IT" sz="1600" dirty="0">
                <a:solidFill>
                  <a:srgbClr val="00B050"/>
                </a:solidFill>
                <a:latin typeface="Calibri" panose="020F0502020204030204" pitchFamily="34" charset="0"/>
                <a:cs typeface="Calibri" panose="020F0502020204030204" pitchFamily="34" charset="0"/>
                <a:sym typeface="Wingdings" panose="05000000000000000000" pitchFamily="2" charset="2"/>
              </a:rPr>
              <a:t> </a:t>
            </a:r>
            <a:r>
              <a:rPr lang="it-IT" sz="1600" dirty="0" err="1">
                <a:solidFill>
                  <a:srgbClr val="00B050"/>
                </a:solidFill>
                <a:latin typeface="Calibri" panose="020F0502020204030204" pitchFamily="34" charset="0"/>
                <a:cs typeface="Calibri" panose="020F0502020204030204" pitchFamily="34" charset="0"/>
                <a:sym typeface="Wingdings" panose="05000000000000000000" pitchFamily="2" charset="2"/>
              </a:rPr>
              <a:t>civil</a:t>
            </a:r>
            <a:r>
              <a:rPr lang="it-IT" sz="1600" dirty="0">
                <a:solidFill>
                  <a:srgbClr val="00B050"/>
                </a:solidFill>
                <a:latin typeface="Calibri" panose="020F0502020204030204" pitchFamily="34" charset="0"/>
                <a:cs typeface="Calibri" panose="020F0502020204030204" pitchFamily="34" charset="0"/>
                <a:sym typeface="Wingdings" panose="05000000000000000000" pitchFamily="2" charset="2"/>
              </a:rPr>
              <a:t> construction.</a:t>
            </a:r>
            <a:endParaRPr lang="it-IT"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it-IT" sz="1600" dirty="0">
                <a:latin typeface="Calibri" panose="020F0502020204030204" pitchFamily="34" charset="0"/>
                <a:cs typeface="Calibri" panose="020F0502020204030204" pitchFamily="34" charset="0"/>
              </a:rPr>
              <a:t>Reduce Power </a:t>
            </a:r>
            <a:r>
              <a:rPr lang="it-IT" sz="1600" dirty="0" err="1">
                <a:latin typeface="Calibri" panose="020F0502020204030204" pitchFamily="34" charset="0"/>
                <a:cs typeface="Calibri" panose="020F0502020204030204" pitchFamily="34" charset="0"/>
              </a:rPr>
              <a:t>consumption</a:t>
            </a:r>
            <a:r>
              <a:rPr lang="it-IT" sz="1600" dirty="0">
                <a:latin typeface="Calibri" panose="020F0502020204030204" pitchFamily="34" charset="0"/>
                <a:cs typeface="Calibri" panose="020F0502020204030204" pitchFamily="34" charset="0"/>
              </a:rPr>
              <a:t> (SC vs NC </a:t>
            </a:r>
            <a:r>
              <a:rPr lang="it-IT" sz="1600" dirty="0" err="1">
                <a:latin typeface="Calibri" panose="020F0502020204030204" pitchFamily="34" charset="0"/>
                <a:cs typeface="Calibri" panose="020F0502020204030204" pitchFamily="34" charset="0"/>
              </a:rPr>
              <a:t>magnets</a:t>
            </a:r>
            <a:r>
              <a:rPr lang="it-IT" sz="1600" dirty="0">
                <a:latin typeface="Calibri" panose="020F0502020204030204" pitchFamily="34" charset="0"/>
                <a:cs typeface="Calibri" panose="020F0502020204030204" pitchFamily="34" charset="0"/>
              </a:rPr>
              <a:t>);</a:t>
            </a:r>
          </a:p>
        </p:txBody>
      </p:sp>
      <p:sp>
        <p:nvSpPr>
          <p:cNvPr id="4" name="Rettangolo 3">
            <a:extLst>
              <a:ext uri="{FF2B5EF4-FFF2-40B4-BE49-F238E27FC236}">
                <a16:creationId xmlns:a16="http://schemas.microsoft.com/office/drawing/2014/main" id="{A2ED2FDD-74C7-4645-A09C-5D5AAA215840}"/>
              </a:ext>
            </a:extLst>
          </p:cNvPr>
          <p:cNvSpPr/>
          <p:nvPr/>
        </p:nvSpPr>
        <p:spPr>
          <a:xfrm>
            <a:off x="807808" y="3123700"/>
            <a:ext cx="3664017" cy="861774"/>
          </a:xfrm>
          <a:prstGeom prst="rect">
            <a:avLst/>
          </a:prstGeom>
        </p:spPr>
        <p:txBody>
          <a:bodyPr wrap="square">
            <a:spAutoFit/>
          </a:bodyPr>
          <a:lstStyle/>
          <a:p>
            <a:pPr defTabSz="685800">
              <a:lnSpc>
                <a:spcPct val="90000"/>
              </a:lnSpc>
              <a:spcBef>
                <a:spcPct val="0"/>
              </a:spcBef>
            </a:pPr>
            <a:r>
              <a:rPr lang="it-IT" sz="2000" b="1" dirty="0" err="1">
                <a:solidFill>
                  <a:srgbClr val="1C89BA"/>
                </a:solidFill>
                <a:latin typeface="Arial" panose="020B0604020202020204" pitchFamily="34" charset="0"/>
                <a:ea typeface="+mj-ea"/>
                <a:cs typeface="Arial" panose="020B0604020202020204" pitchFamily="34" charset="0"/>
              </a:rPr>
              <a:t>Main</a:t>
            </a:r>
            <a:r>
              <a:rPr lang="it-IT" sz="2000" b="1" dirty="0">
                <a:solidFill>
                  <a:srgbClr val="1C89BA"/>
                </a:solidFill>
                <a:latin typeface="Arial" panose="020B0604020202020204" pitchFamily="34" charset="0"/>
                <a:ea typeface="+mj-ea"/>
                <a:cs typeface="Arial" panose="020B0604020202020204" pitchFamily="34" charset="0"/>
              </a:rPr>
              <a:t> </a:t>
            </a:r>
            <a:r>
              <a:rPr lang="it-IT" sz="2000" b="1" dirty="0" err="1">
                <a:solidFill>
                  <a:srgbClr val="1C89BA"/>
                </a:solidFill>
                <a:latin typeface="Arial" panose="020B0604020202020204" pitchFamily="34" charset="0"/>
                <a:ea typeface="+mj-ea"/>
                <a:cs typeface="Arial" panose="020B0604020202020204" pitchFamily="34" charset="0"/>
              </a:rPr>
              <a:t>disadvantage</a:t>
            </a:r>
            <a:r>
              <a:rPr lang="it-IT" sz="2000" b="1" dirty="0">
                <a:solidFill>
                  <a:srgbClr val="1C89BA"/>
                </a:solidFill>
                <a:latin typeface="Arial" panose="020B0604020202020204" pitchFamily="34" charset="0"/>
                <a:ea typeface="+mj-ea"/>
                <a:cs typeface="Arial" panose="020B0604020202020204" pitchFamily="34" charset="0"/>
              </a:rPr>
              <a:t>:</a:t>
            </a:r>
          </a:p>
          <a:p>
            <a:pPr marL="342900" indent="-342900">
              <a:buFont typeface="Arial" panose="020B0604020202020204" pitchFamily="34" charset="0"/>
              <a:buChar char="•"/>
            </a:pPr>
            <a:r>
              <a:rPr lang="it-IT" sz="1600" dirty="0">
                <a:latin typeface="Calibri" panose="020F0502020204030204" pitchFamily="34" charset="0"/>
                <a:cs typeface="Calibri" panose="020F0502020204030204" pitchFamily="34" charset="0"/>
              </a:rPr>
              <a:t>Need of </a:t>
            </a:r>
            <a:r>
              <a:rPr lang="it-IT" sz="1600" dirty="0" err="1">
                <a:solidFill>
                  <a:srgbClr val="FF0000"/>
                </a:solidFill>
                <a:latin typeface="Calibri" panose="020F0502020204030204" pitchFamily="34" charset="0"/>
                <a:cs typeface="Calibri" panose="020F0502020204030204" pitchFamily="34" charset="0"/>
              </a:rPr>
              <a:t>cryogenic</a:t>
            </a:r>
            <a:r>
              <a:rPr lang="it-IT" sz="1600" dirty="0">
                <a:solidFill>
                  <a:srgbClr val="FF0000"/>
                </a:solidFill>
                <a:latin typeface="Calibri" panose="020F0502020204030204" pitchFamily="34" charset="0"/>
                <a:cs typeface="Calibri" panose="020F0502020204030204" pitchFamily="34" charset="0"/>
              </a:rPr>
              <a:t> system </a:t>
            </a:r>
            <a:r>
              <a:rPr lang="it-IT" sz="1600" dirty="0">
                <a:solidFill>
                  <a:srgbClr val="00B050"/>
                </a:solidFill>
                <a:latin typeface="Calibri" panose="020F0502020204030204" pitchFamily="34" charset="0"/>
                <a:cs typeface="Calibri" panose="020F0502020204030204" pitchFamily="34" charset="0"/>
              </a:rPr>
              <a:t>(Top &gt; 4.7 K, no </a:t>
            </a:r>
            <a:r>
              <a:rPr lang="it-IT" sz="1600" dirty="0" err="1">
                <a:solidFill>
                  <a:srgbClr val="00B050"/>
                </a:solidFill>
                <a:latin typeface="Calibri" panose="020F0502020204030204" pitchFamily="34" charset="0"/>
                <a:cs typeface="Calibri" panose="020F0502020204030204" pitchFamily="34" charset="0"/>
              </a:rPr>
              <a:t>liquid</a:t>
            </a:r>
            <a:r>
              <a:rPr lang="it-IT" sz="1600" dirty="0">
                <a:solidFill>
                  <a:srgbClr val="00B050"/>
                </a:solidFill>
                <a:latin typeface="Calibri" panose="020F0502020204030204" pitchFamily="34" charset="0"/>
                <a:cs typeface="Calibri" panose="020F0502020204030204" pitchFamily="34" charset="0"/>
              </a:rPr>
              <a:t> </a:t>
            </a:r>
            <a:r>
              <a:rPr lang="it-IT" sz="1600" dirty="0" err="1">
                <a:solidFill>
                  <a:srgbClr val="00B050"/>
                </a:solidFill>
                <a:latin typeface="Calibri" panose="020F0502020204030204" pitchFamily="34" charset="0"/>
                <a:cs typeface="Calibri" panose="020F0502020204030204" pitchFamily="34" charset="0"/>
              </a:rPr>
              <a:t>helium</a:t>
            </a:r>
            <a:r>
              <a:rPr lang="it-IT" sz="1600" dirty="0">
                <a:solidFill>
                  <a:srgbClr val="00B050"/>
                </a:solidFill>
                <a:latin typeface="Calibri" panose="020F0502020204030204" pitchFamily="34" charset="0"/>
                <a:cs typeface="Calibri" panose="020F0502020204030204" pitchFamily="34" charset="0"/>
              </a:rPr>
              <a:t>);</a:t>
            </a:r>
          </a:p>
        </p:txBody>
      </p:sp>
      <p:sp>
        <p:nvSpPr>
          <p:cNvPr id="5" name="CasellaDiTesto 4">
            <a:extLst>
              <a:ext uri="{FF2B5EF4-FFF2-40B4-BE49-F238E27FC236}">
                <a16:creationId xmlns:a16="http://schemas.microsoft.com/office/drawing/2014/main" id="{DF794ACE-B029-9D4B-8F13-D302E92CECE6}"/>
              </a:ext>
            </a:extLst>
          </p:cNvPr>
          <p:cNvSpPr txBox="1"/>
          <p:nvPr/>
        </p:nvSpPr>
        <p:spPr>
          <a:xfrm>
            <a:off x="6656432" y="1175898"/>
            <a:ext cx="2439232" cy="1754326"/>
          </a:xfrm>
          <a:prstGeom prst="rect">
            <a:avLst/>
          </a:prstGeom>
          <a:solidFill>
            <a:srgbClr val="0070C0"/>
          </a:solidFill>
          <a:ln>
            <a:noFill/>
          </a:ln>
        </p:spPr>
        <p:txBody>
          <a:bodyPr wrap="square" rtlCol="0">
            <a:spAutoFit/>
          </a:bodyPr>
          <a:lstStyle/>
          <a:p>
            <a:r>
              <a:rPr lang="it-IT" b="1" dirty="0">
                <a:solidFill>
                  <a:schemeClr val="bg1"/>
                </a:solidFill>
                <a:latin typeface="Calibri" panose="020F0502020204030204" pitchFamily="34" charset="0"/>
                <a:cs typeface="Calibri" panose="020F0502020204030204" pitchFamily="34" charset="0"/>
              </a:rPr>
              <a:t>SC </a:t>
            </a:r>
            <a:r>
              <a:rPr lang="it-IT" b="1" dirty="0" err="1">
                <a:solidFill>
                  <a:schemeClr val="bg1"/>
                </a:solidFill>
                <a:latin typeface="Calibri" panose="020F0502020204030204" pitchFamily="34" charset="0"/>
                <a:cs typeface="Calibri" panose="020F0502020204030204" pitchFamily="34" charset="0"/>
              </a:rPr>
              <a:t>Magnet</a:t>
            </a:r>
            <a:r>
              <a:rPr lang="it-IT" b="1" dirty="0">
                <a:solidFill>
                  <a:schemeClr val="bg1"/>
                </a:solidFill>
                <a:latin typeface="Calibri" panose="020F0502020204030204" pitchFamily="34" charset="0"/>
                <a:cs typeface="Calibri" panose="020F0502020204030204" pitchFamily="34" charset="0"/>
              </a:rPr>
              <a:t> Target</a:t>
            </a:r>
          </a:p>
          <a:p>
            <a:r>
              <a:rPr lang="it-IT" b="1" dirty="0">
                <a:solidFill>
                  <a:schemeClr val="bg1"/>
                </a:solidFill>
                <a:latin typeface="Calibri" panose="020F0502020204030204" pitchFamily="34" charset="0"/>
                <a:cs typeface="Calibri" panose="020F0502020204030204" pitchFamily="34" charset="0"/>
              </a:rPr>
              <a:t>B = 4 T</a:t>
            </a:r>
          </a:p>
          <a:p>
            <a:r>
              <a:rPr lang="el-GR" b="1" dirty="0">
                <a:solidFill>
                  <a:schemeClr val="bg1"/>
                </a:solidFill>
                <a:latin typeface="Calibri" panose="020F0502020204030204" pitchFamily="34" charset="0"/>
                <a:cs typeface="Calibri" panose="020F0502020204030204" pitchFamily="34" charset="0"/>
              </a:rPr>
              <a:t>Θ</a:t>
            </a:r>
            <a:r>
              <a:rPr lang="it-IT" b="1" dirty="0">
                <a:solidFill>
                  <a:schemeClr val="bg1"/>
                </a:solidFill>
                <a:latin typeface="Calibri" panose="020F0502020204030204" pitchFamily="34" charset="0"/>
                <a:cs typeface="Calibri" panose="020F0502020204030204" pitchFamily="34" charset="0"/>
              </a:rPr>
              <a:t>=45°</a:t>
            </a:r>
          </a:p>
          <a:p>
            <a:r>
              <a:rPr lang="it-IT" b="1" dirty="0">
                <a:solidFill>
                  <a:schemeClr val="bg1"/>
                </a:solidFill>
                <a:latin typeface="Calibri" panose="020F0502020204030204" pitchFamily="34" charset="0"/>
                <a:cs typeface="Calibri" panose="020F0502020204030204" pitchFamily="34" charset="0"/>
              </a:rPr>
              <a:t>Top = 4.7 K</a:t>
            </a:r>
          </a:p>
          <a:p>
            <a:r>
              <a:rPr lang="it-IT" b="1" dirty="0">
                <a:solidFill>
                  <a:schemeClr val="bg1"/>
                </a:solidFill>
                <a:latin typeface="Calibri" panose="020F0502020204030204" pitchFamily="34" charset="0"/>
                <a:cs typeface="Calibri" panose="020F0502020204030204" pitchFamily="34" charset="0"/>
              </a:rPr>
              <a:t>dB/</a:t>
            </a:r>
            <a:r>
              <a:rPr lang="it-IT" b="1" dirty="0" err="1">
                <a:solidFill>
                  <a:schemeClr val="bg1"/>
                </a:solidFill>
                <a:latin typeface="Calibri" panose="020F0502020204030204" pitchFamily="34" charset="0"/>
                <a:cs typeface="Calibri" panose="020F0502020204030204" pitchFamily="34" charset="0"/>
              </a:rPr>
              <a:t>dt</a:t>
            </a:r>
            <a:r>
              <a:rPr lang="it-IT" b="1" dirty="0">
                <a:solidFill>
                  <a:schemeClr val="bg1"/>
                </a:solidFill>
                <a:latin typeface="Calibri" panose="020F0502020204030204" pitchFamily="34" charset="0"/>
                <a:cs typeface="Calibri" panose="020F0502020204030204" pitchFamily="34" charset="0"/>
              </a:rPr>
              <a:t> =0.4 T/s</a:t>
            </a:r>
          </a:p>
          <a:p>
            <a:r>
              <a:rPr lang="it-IT" b="1" dirty="0" err="1">
                <a:solidFill>
                  <a:schemeClr val="bg1"/>
                </a:solidFill>
                <a:latin typeface="Calibri" panose="020F0502020204030204" pitchFamily="34" charset="0"/>
                <a:cs typeface="Calibri" panose="020F0502020204030204" pitchFamily="34" charset="0"/>
              </a:rPr>
              <a:t>Curv</a:t>
            </a:r>
            <a:r>
              <a:rPr lang="it-IT" b="1" dirty="0">
                <a:solidFill>
                  <a:schemeClr val="bg1"/>
                </a:solidFill>
                <a:latin typeface="Calibri" panose="020F0502020204030204" pitchFamily="34" charset="0"/>
                <a:cs typeface="Calibri" panose="020F0502020204030204" pitchFamily="34" charset="0"/>
              </a:rPr>
              <a:t>. Radius = 1.65 m</a:t>
            </a:r>
          </a:p>
        </p:txBody>
      </p:sp>
      <p:sp>
        <p:nvSpPr>
          <p:cNvPr id="6" name="CasellaDiTesto 5">
            <a:extLst>
              <a:ext uri="{FF2B5EF4-FFF2-40B4-BE49-F238E27FC236}">
                <a16:creationId xmlns:a16="http://schemas.microsoft.com/office/drawing/2014/main" id="{77072AB3-23CC-564A-BBF1-05F8EC59E325}"/>
              </a:ext>
            </a:extLst>
          </p:cNvPr>
          <p:cNvSpPr txBox="1"/>
          <p:nvPr/>
        </p:nvSpPr>
        <p:spPr>
          <a:xfrm>
            <a:off x="5544407" y="3317153"/>
            <a:ext cx="3823149" cy="369332"/>
          </a:xfrm>
          <a:prstGeom prst="rect">
            <a:avLst/>
          </a:prstGeom>
          <a:noFill/>
        </p:spPr>
        <p:txBody>
          <a:bodyPr wrap="square" rtlCol="0">
            <a:spAutoFit/>
          </a:bodyPr>
          <a:lstStyle/>
          <a:p>
            <a:r>
              <a:rPr lang="it-IT" dirty="0">
                <a:solidFill>
                  <a:srgbClr val="FF0000"/>
                </a:solidFill>
                <a:latin typeface="Calibri" panose="020F0502020204030204" pitchFamily="34" charset="0"/>
                <a:cs typeface="Calibri" panose="020F0502020204030204" pitchFamily="34" charset="0"/>
              </a:rPr>
              <a:t>Carbon </a:t>
            </a:r>
            <a:r>
              <a:rPr lang="it-IT" dirty="0" err="1">
                <a:solidFill>
                  <a:srgbClr val="FF0000"/>
                </a:solidFill>
                <a:latin typeface="Calibri" panose="020F0502020204030204" pitchFamily="34" charset="0"/>
                <a:cs typeface="Calibri" panose="020F0502020204030204" pitchFamily="34" charset="0"/>
              </a:rPr>
              <a:t>Ion</a:t>
            </a:r>
            <a:r>
              <a:rPr lang="it-IT" dirty="0">
                <a:solidFill>
                  <a:srgbClr val="FF0000"/>
                </a:solidFill>
                <a:latin typeface="Calibri" panose="020F0502020204030204" pitchFamily="34" charset="0"/>
                <a:cs typeface="Calibri" panose="020F0502020204030204" pitchFamily="34" charset="0"/>
              </a:rPr>
              <a:t> </a:t>
            </a:r>
            <a:r>
              <a:rPr lang="it-IT" dirty="0" err="1">
                <a:solidFill>
                  <a:srgbClr val="FF0000"/>
                </a:solidFill>
                <a:latin typeface="Calibri" panose="020F0502020204030204" pitchFamily="34" charset="0"/>
                <a:cs typeface="Calibri" panose="020F0502020204030204" pitchFamily="34" charset="0"/>
              </a:rPr>
              <a:t>Beam</a:t>
            </a:r>
            <a:r>
              <a:rPr lang="it-IT" dirty="0">
                <a:solidFill>
                  <a:srgbClr val="FF0000"/>
                </a:solidFill>
                <a:latin typeface="Calibri" panose="020F0502020204030204" pitchFamily="34" charset="0"/>
                <a:cs typeface="Calibri" panose="020F0502020204030204" pitchFamily="34" charset="0"/>
              </a:rPr>
              <a:t> </a:t>
            </a:r>
            <a:r>
              <a:rPr lang="it-IT" dirty="0" err="1">
                <a:solidFill>
                  <a:srgbClr val="FF0000"/>
                </a:solidFill>
                <a:latin typeface="Calibri" panose="020F0502020204030204" pitchFamily="34" charset="0"/>
                <a:cs typeface="Calibri" panose="020F0502020204030204" pitchFamily="34" charset="0"/>
              </a:rPr>
              <a:t>rigidity</a:t>
            </a:r>
            <a:r>
              <a:rPr lang="it-IT" dirty="0">
                <a:solidFill>
                  <a:srgbClr val="FF0000"/>
                </a:solidFill>
                <a:latin typeface="Calibri" panose="020F0502020204030204" pitchFamily="34" charset="0"/>
                <a:cs typeface="Calibri" panose="020F0502020204030204" pitchFamily="34" charset="0"/>
              </a:rPr>
              <a:t> </a:t>
            </a:r>
            <a:r>
              <a:rPr lang="it-IT" dirty="0" err="1">
                <a:solidFill>
                  <a:srgbClr val="FF0000"/>
                </a:solidFill>
                <a:latin typeface="Calibri" panose="020F0502020204030204" pitchFamily="34" charset="0"/>
                <a:cs typeface="Calibri" panose="020F0502020204030204" pitchFamily="34" charset="0"/>
              </a:rPr>
              <a:t>Bρ</a:t>
            </a:r>
            <a:r>
              <a:rPr lang="it-IT" dirty="0">
                <a:solidFill>
                  <a:srgbClr val="FF0000"/>
                </a:solidFill>
                <a:latin typeface="Calibri" panose="020F0502020204030204" pitchFamily="34" charset="0"/>
                <a:cs typeface="Calibri" panose="020F0502020204030204" pitchFamily="34" charset="0"/>
              </a:rPr>
              <a:t>= 6.6 Tm</a:t>
            </a:r>
          </a:p>
        </p:txBody>
      </p:sp>
      <p:pic>
        <p:nvPicPr>
          <p:cNvPr id="7" name="Google Shape;280;p20">
            <a:extLst>
              <a:ext uri="{FF2B5EF4-FFF2-40B4-BE49-F238E27FC236}">
                <a16:creationId xmlns:a16="http://schemas.microsoft.com/office/drawing/2014/main" id="{FD9046F8-A28B-AC4B-9249-5B685C43541F}"/>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8583180" y="4090183"/>
            <a:ext cx="3505200" cy="2411636"/>
          </a:xfrm>
          <a:prstGeom prst="rect">
            <a:avLst/>
          </a:prstGeom>
          <a:noFill/>
          <a:ln>
            <a:noFill/>
          </a:ln>
        </p:spPr>
      </p:pic>
      <p:sp>
        <p:nvSpPr>
          <p:cNvPr id="8" name="CasellaDiTesto 7">
            <a:extLst>
              <a:ext uri="{FF2B5EF4-FFF2-40B4-BE49-F238E27FC236}">
                <a16:creationId xmlns:a16="http://schemas.microsoft.com/office/drawing/2014/main" id="{A463DED3-A48B-4143-BDD3-4070EE0F7188}"/>
              </a:ext>
            </a:extLst>
          </p:cNvPr>
          <p:cNvSpPr txBox="1"/>
          <p:nvPr/>
        </p:nvSpPr>
        <p:spPr>
          <a:xfrm>
            <a:off x="9581886" y="3418477"/>
            <a:ext cx="2340885"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it-IT" b="1" dirty="0"/>
              <a:t>New: </a:t>
            </a:r>
            <a:r>
              <a:rPr lang="it-IT" b="1" dirty="0" err="1"/>
              <a:t>HITRIplus</a:t>
            </a:r>
            <a:r>
              <a:rPr lang="it-IT" b="1" dirty="0"/>
              <a:t> &amp; </a:t>
            </a:r>
            <a:r>
              <a:rPr lang="it-IT" b="1" dirty="0" err="1"/>
              <a:t>EuroSIG</a:t>
            </a:r>
            <a:endParaRPr lang="it-IT" b="1" dirty="0"/>
          </a:p>
        </p:txBody>
      </p:sp>
      <p:sp>
        <p:nvSpPr>
          <p:cNvPr id="9" name="Rettangolo 8">
            <a:extLst>
              <a:ext uri="{FF2B5EF4-FFF2-40B4-BE49-F238E27FC236}">
                <a16:creationId xmlns:a16="http://schemas.microsoft.com/office/drawing/2014/main" id="{68D1CA8B-55F8-C14F-9009-116790417CA5}"/>
              </a:ext>
            </a:extLst>
          </p:cNvPr>
          <p:cNvSpPr/>
          <p:nvPr/>
        </p:nvSpPr>
        <p:spPr>
          <a:xfrm>
            <a:off x="6282159" y="3285219"/>
            <a:ext cx="237566" cy="369332"/>
          </a:xfrm>
          <a:prstGeom prst="rect">
            <a:avLst/>
          </a:prstGeom>
        </p:spPr>
        <p:txBody>
          <a:bodyPr wrap="none">
            <a:spAutoFit/>
          </a:bodyPr>
          <a:lstStyle/>
          <a:p>
            <a:r>
              <a:rPr lang="it-IT" b="0" dirty="0">
                <a:effectLst/>
              </a:rPr>
              <a:t> </a:t>
            </a:r>
            <a:endParaRPr lang="it-IT" dirty="0"/>
          </a:p>
        </p:txBody>
      </p:sp>
      <p:sp>
        <p:nvSpPr>
          <p:cNvPr id="10" name="TextBox 5">
            <a:extLst>
              <a:ext uri="{FF2B5EF4-FFF2-40B4-BE49-F238E27FC236}">
                <a16:creationId xmlns:a16="http://schemas.microsoft.com/office/drawing/2014/main" id="{783B00EF-9710-3A4B-8836-AE4DA7CDFE22}"/>
              </a:ext>
            </a:extLst>
          </p:cNvPr>
          <p:cNvSpPr txBox="1"/>
          <p:nvPr/>
        </p:nvSpPr>
        <p:spPr>
          <a:xfrm>
            <a:off x="713504" y="4070384"/>
            <a:ext cx="4830903" cy="2431435"/>
          </a:xfrm>
          <a:prstGeom prst="rect">
            <a:avLst/>
          </a:prstGeom>
          <a:solidFill>
            <a:schemeClr val="bg1">
              <a:lumMod val="95000"/>
            </a:schemeClr>
          </a:solidFill>
        </p:spPr>
        <p:txBody>
          <a:bodyPr wrap="square" rtlCol="0">
            <a:spAutoFit/>
          </a:bodyPr>
          <a:lstStyle/>
          <a:p>
            <a:r>
              <a:rPr lang="en-US" sz="2400" b="1" dirty="0"/>
              <a:t>Three INITIATIVEs funded in 2021</a:t>
            </a:r>
            <a:br>
              <a:rPr lang="en-US" sz="2400" b="1" dirty="0"/>
            </a:br>
            <a:r>
              <a:rPr lang="en-US" sz="2000" b="1" dirty="0">
                <a:solidFill>
                  <a:srgbClr val="FF0000"/>
                </a:solidFill>
              </a:rPr>
              <a:t>(all ending  2025)</a:t>
            </a:r>
          </a:p>
          <a:p>
            <a:pPr marL="342900" indent="-342900">
              <a:buAutoNum type="arabicPeriod"/>
            </a:pPr>
            <a:r>
              <a:rPr lang="en-US" b="1" dirty="0">
                <a:solidFill>
                  <a:schemeClr val="accent3">
                    <a:lumMod val="60000"/>
                    <a:lumOff val="40000"/>
                  </a:schemeClr>
                </a:solidFill>
              </a:rPr>
              <a:t>H2020- </a:t>
            </a:r>
            <a:r>
              <a:rPr lang="en-US" b="1" dirty="0" err="1">
                <a:solidFill>
                  <a:schemeClr val="accent3">
                    <a:lumMod val="60000"/>
                    <a:lumOff val="40000"/>
                  </a:schemeClr>
                </a:solidFill>
              </a:rPr>
              <a:t>Hitriplus</a:t>
            </a:r>
            <a:r>
              <a:rPr lang="en-US" b="1" dirty="0">
                <a:solidFill>
                  <a:schemeClr val="accent3">
                    <a:lumMod val="60000"/>
                    <a:lumOff val="40000"/>
                  </a:schemeClr>
                </a:solidFill>
              </a:rPr>
              <a:t> </a:t>
            </a:r>
            <a:r>
              <a:rPr lang="en-US" dirty="0"/>
              <a:t>– WP8 (</a:t>
            </a:r>
            <a:r>
              <a:rPr lang="en-US" b="1" dirty="0"/>
              <a:t>LASA and GE</a:t>
            </a:r>
            <a:r>
              <a:rPr lang="en-US" dirty="0"/>
              <a:t>)</a:t>
            </a:r>
          </a:p>
          <a:p>
            <a:pPr marL="342900" indent="-342900">
              <a:buAutoNum type="arabicPeriod"/>
            </a:pPr>
            <a:r>
              <a:rPr lang="en-US" b="1" dirty="0">
                <a:solidFill>
                  <a:schemeClr val="accent2">
                    <a:lumMod val="75000"/>
                  </a:schemeClr>
                </a:solidFill>
              </a:rPr>
              <a:t>H2020-I.FAST- </a:t>
            </a:r>
            <a:r>
              <a:rPr lang="en-US" dirty="0"/>
              <a:t>WP8 (</a:t>
            </a:r>
            <a:r>
              <a:rPr lang="en-US" b="1" dirty="0"/>
              <a:t>LASA and GE</a:t>
            </a:r>
            <a:r>
              <a:rPr lang="en-US" dirty="0"/>
              <a:t>)</a:t>
            </a:r>
          </a:p>
          <a:p>
            <a:pPr marL="342900" indent="-342900">
              <a:buAutoNum type="arabicPeriod"/>
            </a:pPr>
            <a:r>
              <a:rPr lang="en-US" b="1" dirty="0" err="1">
                <a:solidFill>
                  <a:schemeClr val="tx2">
                    <a:lumMod val="50000"/>
                    <a:lumOff val="50000"/>
                  </a:schemeClr>
                </a:solidFill>
              </a:rPr>
              <a:t>EuroSIG</a:t>
            </a:r>
            <a:r>
              <a:rPr lang="en-US" dirty="0"/>
              <a:t> (CERN-CNAO-INFN</a:t>
            </a:r>
            <a:r>
              <a:rPr lang="en-US" b="1" dirty="0"/>
              <a:t>(LASA+GE) </a:t>
            </a:r>
            <a:r>
              <a:rPr lang="en-US" dirty="0"/>
              <a:t>and MedAustron</a:t>
            </a:r>
          </a:p>
          <a:p>
            <a:pPr marL="800100" lvl="1" indent="-342900">
              <a:buAutoNum type="arabicPeriod"/>
            </a:pPr>
            <a:r>
              <a:rPr lang="en-US" dirty="0" err="1"/>
              <a:t>EuroSIG</a:t>
            </a:r>
            <a:r>
              <a:rPr lang="en-US" dirty="0"/>
              <a:t> Italy </a:t>
            </a:r>
            <a:r>
              <a:rPr lang="en-US" dirty="0">
                <a:sym typeface="Wingdings" panose="05000000000000000000" pitchFamily="2" charset="2"/>
              </a:rPr>
              <a:t> Call CSN5-2021 SIG now financed by SIG_PNR </a:t>
            </a:r>
            <a:endParaRPr lang="en-US" dirty="0"/>
          </a:p>
        </p:txBody>
      </p:sp>
      <p:sp>
        <p:nvSpPr>
          <p:cNvPr id="11" name="TextBox 8">
            <a:extLst>
              <a:ext uri="{FF2B5EF4-FFF2-40B4-BE49-F238E27FC236}">
                <a16:creationId xmlns:a16="http://schemas.microsoft.com/office/drawing/2014/main" id="{A62A64A0-FD23-994A-B024-0273CE107627}"/>
              </a:ext>
            </a:extLst>
          </p:cNvPr>
          <p:cNvSpPr txBox="1"/>
          <p:nvPr/>
        </p:nvSpPr>
        <p:spPr>
          <a:xfrm>
            <a:off x="6116058" y="4087752"/>
            <a:ext cx="2357782" cy="2277547"/>
          </a:xfrm>
          <a:prstGeom prst="rect">
            <a:avLst/>
          </a:prstGeom>
          <a:solidFill>
            <a:schemeClr val="accent6">
              <a:lumMod val="20000"/>
              <a:lumOff val="80000"/>
            </a:schemeClr>
          </a:solidFill>
        </p:spPr>
        <p:txBody>
          <a:bodyPr wrap="square" rtlCol="0">
            <a:spAutoFit/>
          </a:bodyPr>
          <a:lstStyle/>
          <a:p>
            <a:r>
              <a:rPr lang="en-US" sz="2400" b="1" dirty="0"/>
              <a:t>Project vision</a:t>
            </a:r>
          </a:p>
          <a:p>
            <a:r>
              <a:rPr lang="en-US" b="1" dirty="0">
                <a:solidFill>
                  <a:schemeClr val="tx2">
                    <a:lumMod val="75000"/>
                    <a:lumOff val="25000"/>
                  </a:schemeClr>
                </a:solidFill>
              </a:rPr>
              <a:t>Final prototypes</a:t>
            </a:r>
          </a:p>
          <a:p>
            <a:r>
              <a:rPr lang="en-US" sz="1600" b="1" dirty="0">
                <a:solidFill>
                  <a:schemeClr val="tx2">
                    <a:lumMod val="75000"/>
                    <a:lumOff val="25000"/>
                  </a:schemeClr>
                </a:solidFill>
              </a:rPr>
              <a:t>2025-2027 -1 M€</a:t>
            </a:r>
          </a:p>
          <a:p>
            <a:r>
              <a:rPr lang="en-US" b="1" dirty="0">
                <a:solidFill>
                  <a:srgbClr val="C00000"/>
                </a:solidFill>
              </a:rPr>
              <a:t>Gantry construction</a:t>
            </a:r>
          </a:p>
          <a:p>
            <a:r>
              <a:rPr lang="en-US" b="1" dirty="0">
                <a:solidFill>
                  <a:srgbClr val="C00000"/>
                </a:solidFill>
              </a:rPr>
              <a:t>(for CNAO)</a:t>
            </a:r>
          </a:p>
          <a:p>
            <a:r>
              <a:rPr lang="en-US" sz="1600" b="1" dirty="0"/>
              <a:t>2026-2029</a:t>
            </a:r>
          </a:p>
          <a:p>
            <a:r>
              <a:rPr lang="en-US" sz="1600" b="1" dirty="0"/>
              <a:t>Magnets: 6 M€ (@ IRIS)</a:t>
            </a:r>
          </a:p>
          <a:p>
            <a:r>
              <a:rPr lang="en-US" sz="1600" b="1" dirty="0"/>
              <a:t>Total Gantry: 15 M€</a:t>
            </a:r>
          </a:p>
        </p:txBody>
      </p:sp>
      <p:sp>
        <p:nvSpPr>
          <p:cNvPr id="12" name="Arrow: Right 6">
            <a:extLst>
              <a:ext uri="{FF2B5EF4-FFF2-40B4-BE49-F238E27FC236}">
                <a16:creationId xmlns:a16="http://schemas.microsoft.com/office/drawing/2014/main" id="{689C7164-B353-034D-A13C-1F9C895C74E9}"/>
              </a:ext>
            </a:extLst>
          </p:cNvPr>
          <p:cNvSpPr/>
          <p:nvPr/>
        </p:nvSpPr>
        <p:spPr>
          <a:xfrm>
            <a:off x="5226744" y="5150917"/>
            <a:ext cx="819561" cy="27036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38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90EA64E9-2B30-E643-8D95-224CA6DFDDD7}"/>
              </a:ext>
            </a:extLst>
          </p:cNvPr>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EU projects: </a:t>
            </a:r>
            <a:r>
              <a:rPr lang="en-US" sz="3600" b="1" spc="-1" dirty="0" err="1">
                <a:solidFill>
                  <a:srgbClr val="724109"/>
                </a:solidFill>
                <a:latin typeface="Calibri"/>
                <a:ea typeface="+mj-ea"/>
                <a:cs typeface="+mj-cs"/>
              </a:rPr>
              <a:t>HITRIplus</a:t>
            </a:r>
            <a:endParaRPr lang="en-US" sz="3600" b="1" spc="-1" dirty="0">
              <a:solidFill>
                <a:srgbClr val="724109"/>
              </a:solidFill>
              <a:latin typeface="Calibri"/>
              <a:ea typeface="+mj-ea"/>
              <a:cs typeface="+mj-cs"/>
            </a:endParaRPr>
          </a:p>
        </p:txBody>
      </p:sp>
      <p:sp>
        <p:nvSpPr>
          <p:cNvPr id="3" name="Titolo 5">
            <a:extLst>
              <a:ext uri="{FF2B5EF4-FFF2-40B4-BE49-F238E27FC236}">
                <a16:creationId xmlns:a16="http://schemas.microsoft.com/office/drawing/2014/main" id="{7D35ABCF-D392-8546-8748-7B156E7C3945}"/>
              </a:ext>
            </a:extLst>
          </p:cNvPr>
          <p:cNvSpPr>
            <a:spLocks noGrp="1"/>
          </p:cNvSpPr>
          <p:nvPr>
            <p:ph type="title"/>
          </p:nvPr>
        </p:nvSpPr>
        <p:spPr>
          <a:xfrm>
            <a:off x="875565" y="772433"/>
            <a:ext cx="10515600" cy="837141"/>
          </a:xfrm>
        </p:spPr>
        <p:txBody>
          <a:bodyPr>
            <a:normAutofit/>
          </a:bodyPr>
          <a:lstStyle/>
          <a:p>
            <a:r>
              <a:rPr lang="en-US" sz="2400" b="1" dirty="0" err="1">
                <a:solidFill>
                  <a:srgbClr val="00B050"/>
                </a:solidFill>
                <a:latin typeface="Arial" panose="020B0604020202020204" pitchFamily="34" charset="0"/>
                <a:cs typeface="Arial" panose="020B0604020202020204" pitchFamily="34" charset="0"/>
              </a:rPr>
              <a:t>HITRIplus</a:t>
            </a:r>
            <a:r>
              <a:rPr lang="en-US" sz="2400" b="1" dirty="0">
                <a:solidFill>
                  <a:srgbClr val="00B050"/>
                </a:solidFill>
                <a:latin typeface="Arial" panose="020B0604020202020204" pitchFamily="34" charset="0"/>
                <a:cs typeface="Arial" panose="020B0604020202020204" pitchFamily="34" charset="0"/>
              </a:rPr>
              <a:t> WP8 – Superconducting magnet design </a:t>
            </a:r>
            <a:r>
              <a:rPr lang="en-US" sz="2400" b="1" u="sng" dirty="0">
                <a:solidFill>
                  <a:srgbClr val="00B050"/>
                </a:solidFill>
                <a:latin typeface="Arial" panose="020B0604020202020204" pitchFamily="34" charset="0"/>
                <a:cs typeface="Arial" panose="020B0604020202020204" pitchFamily="34" charset="0"/>
              </a:rPr>
              <a:t>and demonstrator</a:t>
            </a:r>
            <a:br>
              <a:rPr lang="en-US" sz="2400" b="1" u="sng" dirty="0">
                <a:solidFill>
                  <a:srgbClr val="00B050"/>
                </a:solidFill>
                <a:latin typeface="Arial" panose="020B0604020202020204" pitchFamily="34" charset="0"/>
                <a:cs typeface="Arial" panose="020B0604020202020204" pitchFamily="34" charset="0"/>
              </a:rPr>
            </a:br>
            <a:r>
              <a:rPr lang="en-US" sz="2400" b="1" u="sng" dirty="0">
                <a:solidFill>
                  <a:srgbClr val="00B050"/>
                </a:solidFill>
                <a:latin typeface="Arial" panose="020B0604020202020204" pitchFamily="34" charset="0"/>
                <a:cs typeface="Arial" panose="020B0604020202020204" pitchFamily="34" charset="0"/>
              </a:rPr>
              <a:t>Budget INFN: 200 k€ (ca. 65% LASA, 35% Ge)</a:t>
            </a:r>
            <a:endParaRPr lang="it-IT" sz="2400" b="1" u="sng" dirty="0">
              <a:solidFill>
                <a:srgbClr val="00B050"/>
              </a:solidFill>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9CAAB41D-1ACD-2542-B96B-E4110D02DABB}"/>
              </a:ext>
            </a:extLst>
          </p:cNvPr>
          <p:cNvSpPr txBox="1">
            <a:spLocks/>
          </p:cNvSpPr>
          <p:nvPr/>
        </p:nvSpPr>
        <p:spPr>
          <a:xfrm>
            <a:off x="815397" y="1636595"/>
            <a:ext cx="7630811" cy="137490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00000"/>
              </a:lnSpc>
              <a:spcBef>
                <a:spcPts val="1200"/>
              </a:spcBef>
              <a:spcAft>
                <a:spcPts val="200"/>
              </a:spcAft>
              <a:buClr>
                <a:srgbClr val="E48312"/>
              </a:buClr>
              <a:buSzPct val="100000"/>
              <a:buFont typeface="Calibri" panose="020F0502020204030204" pitchFamily="34" charset="0"/>
              <a:buChar char=" "/>
              <a:tabLst/>
              <a:defRPr/>
            </a:pPr>
            <a:r>
              <a:rPr kumimoji="0" lang="en-US" sz="1600" b="1" u="sng"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First technical and financial assessment of various magnet designs</a:t>
            </a:r>
            <a:r>
              <a:rPr kumimoji="0" lang="en-US" sz="1600" b="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 Canted cosine theta layouts with several superconductors (</a:t>
            </a:r>
            <a:r>
              <a:rPr kumimoji="0" lang="en-US" sz="1600" b="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NbTi</a:t>
            </a:r>
            <a:r>
              <a:rPr kumimoji="0" lang="en-US" sz="1600" b="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 Nb3Sn and HTS);</a:t>
            </a:r>
          </a:p>
          <a:p>
            <a:pPr marL="91440" marR="0" lvl="0" indent="-91440" algn="l" defTabSz="914400" rtl="0" eaLnBrk="1" fontAlgn="auto" latinLnBrk="0" hangingPunct="1">
              <a:lnSpc>
                <a:spcPct val="100000"/>
              </a:lnSpc>
              <a:spcBef>
                <a:spcPts val="1200"/>
              </a:spcBef>
              <a:spcAft>
                <a:spcPts val="200"/>
              </a:spcAft>
              <a:buClr>
                <a:srgbClr val="E48312"/>
              </a:buClr>
              <a:buSzPct val="100000"/>
              <a:buFont typeface="Calibri" panose="020F0502020204030204" pitchFamily="34" charset="0"/>
              <a:buChar char=" "/>
              <a:tabLst/>
              <a:defRPr/>
            </a:pPr>
            <a:r>
              <a:rPr kumimoji="0" lang="en-GB" sz="1600" b="1" u="sng"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Construction and test of a small demonstrator </a:t>
            </a:r>
            <a:r>
              <a:rPr kumimoji="0" lang="en-GB" sz="160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for feedback useful for accelerator as well as gantry final magnet design.</a:t>
            </a:r>
          </a:p>
        </p:txBody>
      </p:sp>
      <p:grpSp>
        <p:nvGrpSpPr>
          <p:cNvPr id="10" name="Gruppo 9">
            <a:extLst>
              <a:ext uri="{FF2B5EF4-FFF2-40B4-BE49-F238E27FC236}">
                <a16:creationId xmlns:a16="http://schemas.microsoft.com/office/drawing/2014/main" id="{B1E67AD4-5604-8949-9717-5F81B793DCA9}"/>
              </a:ext>
            </a:extLst>
          </p:cNvPr>
          <p:cNvGrpSpPr/>
          <p:nvPr/>
        </p:nvGrpSpPr>
        <p:grpSpPr>
          <a:xfrm>
            <a:off x="8596414" y="1461505"/>
            <a:ext cx="3227841" cy="1858108"/>
            <a:chOff x="8168050" y="1113859"/>
            <a:chExt cx="3908657" cy="2336965"/>
          </a:xfrm>
        </p:grpSpPr>
        <p:pic>
          <p:nvPicPr>
            <p:cNvPr id="11" name="Picture 5" descr="Logo&#10;&#10;Description automatically generated">
              <a:extLst>
                <a:ext uri="{FF2B5EF4-FFF2-40B4-BE49-F238E27FC236}">
                  <a16:creationId xmlns:a16="http://schemas.microsoft.com/office/drawing/2014/main" id="{23E43FD2-8022-194B-8EAE-56A029A8CD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15745" y="1263048"/>
              <a:ext cx="929544" cy="587866"/>
            </a:xfrm>
            <a:prstGeom prst="rect">
              <a:avLst/>
            </a:prstGeom>
          </p:spPr>
        </p:pic>
        <p:pic>
          <p:nvPicPr>
            <p:cNvPr id="12" name="Picture 6" descr="A picture containing drawing&#10;&#10;Description automatically generated">
              <a:extLst>
                <a:ext uri="{FF2B5EF4-FFF2-40B4-BE49-F238E27FC236}">
                  <a16:creationId xmlns:a16="http://schemas.microsoft.com/office/drawing/2014/main" id="{6A2350E4-BCB0-C845-A391-5D0C9CAF89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9733" y="1952867"/>
              <a:ext cx="1159428" cy="599107"/>
            </a:xfrm>
            <a:prstGeom prst="rect">
              <a:avLst/>
            </a:prstGeom>
          </p:spPr>
        </p:pic>
        <p:pic>
          <p:nvPicPr>
            <p:cNvPr id="13" name="Picture 7" descr="A picture containing diagram&#10;&#10;Description automatically generated">
              <a:extLst>
                <a:ext uri="{FF2B5EF4-FFF2-40B4-BE49-F238E27FC236}">
                  <a16:creationId xmlns:a16="http://schemas.microsoft.com/office/drawing/2014/main" id="{AF05D6F5-6ACB-7B4C-84F7-1DADB771DD6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42886" y="1261669"/>
              <a:ext cx="748634" cy="580258"/>
            </a:xfrm>
            <a:prstGeom prst="rect">
              <a:avLst/>
            </a:prstGeom>
          </p:spPr>
        </p:pic>
        <p:pic>
          <p:nvPicPr>
            <p:cNvPr id="14" name="Picture 8" descr="Timeline&#10;&#10;Description automatically generated">
              <a:extLst>
                <a:ext uri="{FF2B5EF4-FFF2-40B4-BE49-F238E27FC236}">
                  <a16:creationId xmlns:a16="http://schemas.microsoft.com/office/drawing/2014/main" id="{E083D4F3-2F51-3044-AFB3-1C7B3F58A3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08169" y="1242674"/>
              <a:ext cx="1259841" cy="572874"/>
            </a:xfrm>
            <a:prstGeom prst="rect">
              <a:avLst/>
            </a:prstGeom>
          </p:spPr>
        </p:pic>
        <p:pic>
          <p:nvPicPr>
            <p:cNvPr id="15" name="Graphic 9">
              <a:extLst>
                <a:ext uri="{FF2B5EF4-FFF2-40B4-BE49-F238E27FC236}">
                  <a16:creationId xmlns:a16="http://schemas.microsoft.com/office/drawing/2014/main" id="{86A141AC-C1F1-E942-9AB1-8CA6ED7900F0}"/>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381757" y="1960803"/>
              <a:ext cx="1540866" cy="426539"/>
            </a:xfrm>
            <a:prstGeom prst="rect">
              <a:avLst/>
            </a:prstGeom>
          </p:spPr>
        </p:pic>
        <p:pic>
          <p:nvPicPr>
            <p:cNvPr id="16" name="Picture 10" descr="A picture containing text&#10;&#10;Description automatically generated">
              <a:extLst>
                <a:ext uri="{FF2B5EF4-FFF2-40B4-BE49-F238E27FC236}">
                  <a16:creationId xmlns:a16="http://schemas.microsoft.com/office/drawing/2014/main" id="{BA4E7F1C-888A-4C48-8B51-D96A98D6C55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3142" y="1741068"/>
              <a:ext cx="810374" cy="599107"/>
            </a:xfrm>
            <a:prstGeom prst="rect">
              <a:avLst/>
            </a:prstGeom>
          </p:spPr>
        </p:pic>
        <p:pic>
          <p:nvPicPr>
            <p:cNvPr id="17" name="Picture 11" descr="Logo, company name&#10;&#10;Description automatically generated">
              <a:extLst>
                <a:ext uri="{FF2B5EF4-FFF2-40B4-BE49-F238E27FC236}">
                  <a16:creationId xmlns:a16="http://schemas.microsoft.com/office/drawing/2014/main" id="{35D221BF-4943-7B41-B703-45AD4E2FD4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39392" y="1191152"/>
              <a:ext cx="1259318" cy="549048"/>
            </a:xfrm>
            <a:prstGeom prst="rect">
              <a:avLst/>
            </a:prstGeom>
          </p:spPr>
        </p:pic>
        <p:sp>
          <p:nvSpPr>
            <p:cNvPr id="18" name="Rectangle: Rounded Corners 17">
              <a:extLst>
                <a:ext uri="{FF2B5EF4-FFF2-40B4-BE49-F238E27FC236}">
                  <a16:creationId xmlns:a16="http://schemas.microsoft.com/office/drawing/2014/main" id="{7A49945F-B2EA-B142-8D20-66E6A231CAAA}"/>
                </a:ext>
              </a:extLst>
            </p:cNvPr>
            <p:cNvSpPr/>
            <p:nvPr/>
          </p:nvSpPr>
          <p:spPr>
            <a:xfrm>
              <a:off x="8168050" y="1113859"/>
              <a:ext cx="3908657" cy="2336965"/>
            </a:xfrm>
            <a:prstGeom prst="roundRect">
              <a:avLst/>
            </a:prstGeom>
            <a:solidFill>
              <a:srgbClr val="F204C5">
                <a:alpha val="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2" descr="Diagram, text&#10;&#10;Description automatically generated">
              <a:extLst>
                <a:ext uri="{FF2B5EF4-FFF2-40B4-BE49-F238E27FC236}">
                  <a16:creationId xmlns:a16="http://schemas.microsoft.com/office/drawing/2014/main" id="{C1EA923F-59D2-7C4C-AC6E-7E290F8CEA8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11475" y="2577103"/>
              <a:ext cx="1154299" cy="594898"/>
            </a:xfrm>
            <a:prstGeom prst="rect">
              <a:avLst/>
            </a:prstGeom>
          </p:spPr>
        </p:pic>
        <p:pic>
          <p:nvPicPr>
            <p:cNvPr id="20" name="Immagine 19">
              <a:extLst>
                <a:ext uri="{FF2B5EF4-FFF2-40B4-BE49-F238E27FC236}">
                  <a16:creationId xmlns:a16="http://schemas.microsoft.com/office/drawing/2014/main" id="{04066D6D-5B11-EB42-A079-1BBFCFF3A9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86787" y="2621853"/>
              <a:ext cx="1641313" cy="377409"/>
            </a:xfrm>
            <a:prstGeom prst="rect">
              <a:avLst/>
            </a:prstGeom>
          </p:spPr>
        </p:pic>
        <p:pic>
          <p:nvPicPr>
            <p:cNvPr id="21" name="Immagine 20">
              <a:extLst>
                <a:ext uri="{FF2B5EF4-FFF2-40B4-BE49-F238E27FC236}">
                  <a16:creationId xmlns:a16="http://schemas.microsoft.com/office/drawing/2014/main" id="{66276910-F458-5A46-9C2F-FBBA2E59C2E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38120" y="3075212"/>
              <a:ext cx="1477369" cy="263372"/>
            </a:xfrm>
            <a:prstGeom prst="rect">
              <a:avLst/>
            </a:prstGeom>
          </p:spPr>
        </p:pic>
      </p:grpSp>
      <p:sp>
        <p:nvSpPr>
          <p:cNvPr id="38" name="CasellaDiTesto 15">
            <a:extLst>
              <a:ext uri="{FF2B5EF4-FFF2-40B4-BE49-F238E27FC236}">
                <a16:creationId xmlns:a16="http://schemas.microsoft.com/office/drawing/2014/main" id="{C0D6AE6A-8742-8547-A5F4-F35D4ACAEBEA}"/>
              </a:ext>
            </a:extLst>
          </p:cNvPr>
          <p:cNvSpPr txBox="1"/>
          <p:nvPr/>
        </p:nvSpPr>
        <p:spPr>
          <a:xfrm>
            <a:off x="8686309" y="280040"/>
            <a:ext cx="3227841" cy="338554"/>
          </a:xfrm>
          <a:prstGeom prst="rect">
            <a:avLst/>
          </a:prstGeom>
          <a:noFill/>
        </p:spPr>
        <p:txBody>
          <a:bodyPr wrap="square" rtlCol="0">
            <a:spAutoFit/>
          </a:bodyPr>
          <a:lstStyle/>
          <a:p>
            <a:r>
              <a:rPr lang="it-IT" sz="1600" dirty="0" err="1"/>
              <a:t>Courtesy</a:t>
            </a:r>
            <a:r>
              <a:rPr lang="it-IT" sz="1600" dirty="0"/>
              <a:t> of E. De Matteis (INFN)</a:t>
            </a:r>
          </a:p>
        </p:txBody>
      </p:sp>
      <p:pic>
        <p:nvPicPr>
          <p:cNvPr id="39" name="Immagine 38">
            <a:extLst>
              <a:ext uri="{FF2B5EF4-FFF2-40B4-BE49-F238E27FC236}">
                <a16:creationId xmlns:a16="http://schemas.microsoft.com/office/drawing/2014/main" id="{AFC22FE8-B04E-4477-9BE5-52F068F66942}"/>
              </a:ext>
            </a:extLst>
          </p:cNvPr>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33909" y="4110419"/>
            <a:ext cx="7253088" cy="2400599"/>
          </a:xfrm>
          <a:prstGeom prst="rect">
            <a:avLst/>
          </a:prstGeom>
          <a:noFill/>
        </p:spPr>
      </p:pic>
      <p:pic>
        <p:nvPicPr>
          <p:cNvPr id="40" name="Immagine 39">
            <a:extLst>
              <a:ext uri="{FF2B5EF4-FFF2-40B4-BE49-F238E27FC236}">
                <a16:creationId xmlns:a16="http://schemas.microsoft.com/office/drawing/2014/main" id="{27521249-FACE-4167-9E9E-21E19F4F42A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63878" y="4034689"/>
            <a:ext cx="3675163" cy="2486374"/>
          </a:xfrm>
          <a:prstGeom prst="rect">
            <a:avLst/>
          </a:prstGeom>
        </p:spPr>
      </p:pic>
      <p:sp>
        <p:nvSpPr>
          <p:cNvPr id="42" name="CasellaDiTesto 7">
            <a:extLst>
              <a:ext uri="{FF2B5EF4-FFF2-40B4-BE49-F238E27FC236}">
                <a16:creationId xmlns:a16="http://schemas.microsoft.com/office/drawing/2014/main" id="{620D739A-47C3-4948-9CA4-8E31C8678FAB}"/>
              </a:ext>
            </a:extLst>
          </p:cNvPr>
          <p:cNvSpPr txBox="1"/>
          <p:nvPr/>
        </p:nvSpPr>
        <p:spPr>
          <a:xfrm>
            <a:off x="8942215" y="3482767"/>
            <a:ext cx="209951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i="1" dirty="0" err="1"/>
              <a:t>Final</a:t>
            </a:r>
            <a:r>
              <a:rPr lang="it-IT" sz="1600" i="1" dirty="0"/>
              <a:t> </a:t>
            </a:r>
            <a:r>
              <a:rPr lang="it-IT" sz="1600" i="1" dirty="0" err="1"/>
              <a:t>demonstrator</a:t>
            </a:r>
            <a:endParaRPr lang="it-IT" sz="1600" i="1" dirty="0"/>
          </a:p>
        </p:txBody>
      </p:sp>
      <p:sp>
        <p:nvSpPr>
          <p:cNvPr id="5" name="Rettangolo 4">
            <a:extLst>
              <a:ext uri="{FF2B5EF4-FFF2-40B4-BE49-F238E27FC236}">
                <a16:creationId xmlns:a16="http://schemas.microsoft.com/office/drawing/2014/main" id="{7C80EB47-2447-4905-8CB5-47F588EB259B}"/>
              </a:ext>
            </a:extLst>
          </p:cNvPr>
          <p:cNvSpPr/>
          <p:nvPr/>
        </p:nvSpPr>
        <p:spPr>
          <a:xfrm>
            <a:off x="815397" y="3279422"/>
            <a:ext cx="6723168" cy="830997"/>
          </a:xfrm>
          <a:prstGeom prst="rect">
            <a:avLst/>
          </a:prstGeom>
        </p:spPr>
        <p:txBody>
          <a:bodyPr wrap="square">
            <a:spAutoFit/>
          </a:bodyPr>
          <a:lstStyle/>
          <a:p>
            <a:pPr marL="171450" indent="-171450">
              <a:buFont typeface="Arial" panose="020B0604020202020204" pitchFamily="34" charset="0"/>
              <a:buChar char="•"/>
            </a:pPr>
            <a:r>
              <a:rPr lang="en-US" sz="1200" dirty="0"/>
              <a:t>Conductor: </a:t>
            </a:r>
            <a:r>
              <a:rPr lang="en-US" sz="1200" b="1" u="sng" dirty="0"/>
              <a:t>rope 6 </a:t>
            </a:r>
            <a:r>
              <a:rPr lang="en-US" sz="1200" b="1" u="sng" dirty="0" err="1"/>
              <a:t>NbTi</a:t>
            </a:r>
            <a:r>
              <a:rPr lang="en-US" sz="1200" b="1" u="sng" dirty="0"/>
              <a:t> +1 copper core </a:t>
            </a:r>
            <a:r>
              <a:rPr lang="en-US" sz="1200" dirty="0"/>
              <a:t>strands with a double braid of polyester;</a:t>
            </a:r>
          </a:p>
          <a:p>
            <a:pPr marL="171450" indent="-171450">
              <a:buFont typeface="Arial" panose="020B0604020202020204" pitchFamily="34" charset="0"/>
              <a:buChar char="•"/>
            </a:pPr>
            <a:r>
              <a:rPr lang="en-US" sz="1200" dirty="0"/>
              <a:t>Definition of the curved former construction (critical point):</a:t>
            </a:r>
          </a:p>
          <a:p>
            <a:pPr marL="171450" indent="-171450">
              <a:buFont typeface="Arial" panose="020B0604020202020204" pitchFamily="34" charset="0"/>
              <a:buChar char="•"/>
            </a:pPr>
            <a:r>
              <a:rPr lang="en-US" sz="1200" dirty="0"/>
              <a:t>Curved sectors obtained from straight Al-Br tube and radially pinned;</a:t>
            </a:r>
          </a:p>
          <a:p>
            <a:pPr marL="171450" indent="-171450">
              <a:buFont typeface="Arial" panose="020B0604020202020204" pitchFamily="34" charset="0"/>
              <a:buChar char="•"/>
            </a:pPr>
            <a:r>
              <a:rPr lang="en-US" sz="1200" dirty="0"/>
              <a:t>Magnet Assembly </a:t>
            </a:r>
            <a:endParaRPr lang="it-IT" sz="1200" dirty="0"/>
          </a:p>
        </p:txBody>
      </p:sp>
      <p:sp>
        <p:nvSpPr>
          <p:cNvPr id="8" name="Rettangolo 7">
            <a:extLst>
              <a:ext uri="{FF2B5EF4-FFF2-40B4-BE49-F238E27FC236}">
                <a16:creationId xmlns:a16="http://schemas.microsoft.com/office/drawing/2014/main" id="{5B4E23B3-14D9-4CE0-87FF-7070622EF163}"/>
              </a:ext>
            </a:extLst>
          </p:cNvPr>
          <p:cNvSpPr/>
          <p:nvPr/>
        </p:nvSpPr>
        <p:spPr>
          <a:xfrm>
            <a:off x="875565" y="2956392"/>
            <a:ext cx="4340740" cy="338554"/>
          </a:xfrm>
          <a:prstGeom prst="rect">
            <a:avLst/>
          </a:prstGeom>
        </p:spPr>
        <p:txBody>
          <a:bodyPr wrap="none">
            <a:spAutoFit/>
          </a:bodyPr>
          <a:lstStyle/>
          <a:p>
            <a:r>
              <a:rPr lang="it-IT" sz="1600" b="1" u="sng" dirty="0" err="1"/>
              <a:t>Curved</a:t>
            </a:r>
            <a:r>
              <a:rPr lang="it-IT" sz="1600" b="1" u="sng" dirty="0"/>
              <a:t> CCT layout </a:t>
            </a:r>
            <a:r>
              <a:rPr lang="it-IT" sz="1600" b="1" u="sng" dirty="0" err="1"/>
              <a:t>magnet</a:t>
            </a:r>
            <a:r>
              <a:rPr lang="it-IT" sz="1600" b="1" u="sng" dirty="0"/>
              <a:t> </a:t>
            </a:r>
            <a:r>
              <a:rPr lang="it-IT" sz="1600" b="1" u="sng" dirty="0" err="1"/>
              <a:t>based</a:t>
            </a:r>
            <a:r>
              <a:rPr lang="it-IT" sz="1600" b="1" u="sng" dirty="0"/>
              <a:t> on </a:t>
            </a:r>
            <a:r>
              <a:rPr lang="it-IT" sz="1600" b="1" u="sng" dirty="0" err="1"/>
              <a:t>NbTi</a:t>
            </a:r>
            <a:r>
              <a:rPr lang="it-IT" sz="1600" b="1" u="sng" dirty="0"/>
              <a:t> </a:t>
            </a:r>
            <a:endParaRPr lang="it-IT" sz="1600" dirty="0"/>
          </a:p>
        </p:txBody>
      </p:sp>
    </p:spTree>
    <p:extLst>
      <p:ext uri="{BB962C8B-B14F-4D97-AF65-F5344CB8AC3E}">
        <p14:creationId xmlns:p14="http://schemas.microsoft.com/office/powerpoint/2010/main" val="1568282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90EA64E9-2B30-E643-8D95-224CA6DFDDD7}"/>
              </a:ext>
            </a:extLst>
          </p:cNvPr>
          <p:cNvSpPr/>
          <p:nvPr/>
        </p:nvSpPr>
        <p:spPr>
          <a:xfrm>
            <a:off x="832680" y="122571"/>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rPr>
              <a:t>EU projects: </a:t>
            </a:r>
            <a:r>
              <a:rPr lang="en-US" sz="3600" b="1" spc="-1" dirty="0">
                <a:solidFill>
                  <a:srgbClr val="724109"/>
                </a:solidFill>
                <a:latin typeface="Calibri"/>
                <a:ea typeface="+mj-ea"/>
                <a:cs typeface="+mj-cs"/>
              </a:rPr>
              <a:t>I.FAST</a:t>
            </a:r>
          </a:p>
        </p:txBody>
      </p:sp>
      <p:sp>
        <p:nvSpPr>
          <p:cNvPr id="23" name="Titolo 5">
            <a:extLst>
              <a:ext uri="{FF2B5EF4-FFF2-40B4-BE49-F238E27FC236}">
                <a16:creationId xmlns:a16="http://schemas.microsoft.com/office/drawing/2014/main" id="{8B0CD0AF-30FD-204B-8BD6-FF3D35D62991}"/>
              </a:ext>
            </a:extLst>
          </p:cNvPr>
          <p:cNvSpPr txBox="1">
            <a:spLocks/>
          </p:cNvSpPr>
          <p:nvPr/>
        </p:nvSpPr>
        <p:spPr>
          <a:xfrm>
            <a:off x="930222" y="731212"/>
            <a:ext cx="10515600" cy="875257"/>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C00000"/>
                </a:solidFill>
                <a:latin typeface="Arial" panose="020B0604020202020204" pitchFamily="34" charset="0"/>
                <a:cs typeface="Arial" panose="020B0604020202020204" pitchFamily="34" charset="0"/>
              </a:rPr>
              <a:t>I.FAST WP8 – Innovative superconducting magnets</a:t>
            </a:r>
            <a:br>
              <a:rPr lang="en-US" sz="2400" b="1" dirty="0">
                <a:solidFill>
                  <a:srgbClr val="C00000"/>
                </a:solidFill>
                <a:latin typeface="Arial" panose="020B0604020202020204" pitchFamily="34" charset="0"/>
                <a:cs typeface="Arial" panose="020B0604020202020204" pitchFamily="34" charset="0"/>
              </a:rPr>
            </a:br>
            <a:r>
              <a:rPr lang="en-US" sz="2400" b="1" dirty="0">
                <a:solidFill>
                  <a:srgbClr val="C00000"/>
                </a:solidFill>
                <a:latin typeface="Arial" panose="020B0604020202020204" pitchFamily="34" charset="0"/>
                <a:cs typeface="Arial" panose="020B0604020202020204" pitchFamily="34" charset="0"/>
              </a:rPr>
              <a:t>Budget INFN (ca 200 k€)</a:t>
            </a:r>
            <a:endParaRPr lang="it-IT" sz="2400" b="1" dirty="0">
              <a:solidFill>
                <a:srgbClr val="C00000"/>
              </a:solidFill>
              <a:latin typeface="Arial" panose="020B0604020202020204" pitchFamily="34" charset="0"/>
              <a:cs typeface="Arial" panose="020B0604020202020204" pitchFamily="34" charset="0"/>
            </a:endParaRPr>
          </a:p>
        </p:txBody>
      </p:sp>
      <p:sp>
        <p:nvSpPr>
          <p:cNvPr id="24" name="Content Placeholder 2">
            <a:extLst>
              <a:ext uri="{FF2B5EF4-FFF2-40B4-BE49-F238E27FC236}">
                <a16:creationId xmlns:a16="http://schemas.microsoft.com/office/drawing/2014/main" id="{2B48C017-2B75-1A4E-8BE6-D25E4B73F419}"/>
              </a:ext>
            </a:extLst>
          </p:cNvPr>
          <p:cNvSpPr txBox="1">
            <a:spLocks/>
          </p:cNvSpPr>
          <p:nvPr/>
        </p:nvSpPr>
        <p:spPr>
          <a:xfrm>
            <a:off x="831604" y="1525146"/>
            <a:ext cx="7630811" cy="126721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00000"/>
              </a:lnSpc>
              <a:spcBef>
                <a:spcPts val="1200"/>
              </a:spcBef>
              <a:spcAft>
                <a:spcPts val="200"/>
              </a:spcAft>
              <a:buClr>
                <a:srgbClr val="E48312"/>
              </a:buClr>
              <a:buSzPct val="100000"/>
              <a:buFont typeface="Calibri" panose="020F0502020204030204" pitchFamily="34" charset="0"/>
              <a:buChar char=" "/>
              <a:tabLst/>
              <a:defRPr/>
            </a:pPr>
            <a:r>
              <a:rPr kumimoji="0" lang="en-GB" sz="1600" b="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Exploring </a:t>
            </a:r>
            <a:r>
              <a:rPr kumimoji="0" lang="en-GB" sz="1600" b="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Canted Cosine Theta </a:t>
            </a:r>
            <a:r>
              <a:rPr kumimoji="0" lang="en-GB" sz="1600" b="1"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with HTS </a:t>
            </a:r>
            <a:r>
              <a:rPr kumimoji="0" lang="en-GB" sz="1600" b="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superconductor (main goal), </a:t>
            </a:r>
            <a:r>
              <a:rPr kumimoji="0" lang="en-GB" sz="1600" b="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preceded by a </a:t>
            </a:r>
            <a:r>
              <a:rPr kumimoji="0" lang="en-GB" sz="1600" b="1" u="sng"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combined function CCT based on LTS</a:t>
            </a:r>
            <a:r>
              <a:rPr kumimoji="0" lang="en-GB" sz="1600" b="1"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 </a:t>
            </a:r>
            <a:r>
              <a:rPr kumimoji="0" lang="en-GB" sz="1600" b="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sym typeface="Wingdings" panose="05000000000000000000" pitchFamily="2" charset="2"/>
              </a:rPr>
              <a:t> involving the industries that want to learn about the CCT magnets;</a:t>
            </a:r>
          </a:p>
          <a:p>
            <a:pPr marL="91440" marR="0" lvl="0" indent="-91440" algn="l" defTabSz="914400" rtl="0" eaLnBrk="1" fontAlgn="auto" latinLnBrk="0" hangingPunct="1">
              <a:lnSpc>
                <a:spcPct val="100000"/>
              </a:lnSpc>
              <a:spcBef>
                <a:spcPts val="1200"/>
              </a:spcBef>
              <a:spcAft>
                <a:spcPts val="200"/>
              </a:spcAft>
              <a:buClr>
                <a:srgbClr val="E48312"/>
              </a:buClr>
              <a:buSzPct val="100000"/>
              <a:buFont typeface="Calibri" panose="020F0502020204030204" pitchFamily="34" charset="0"/>
              <a:buChar char=" "/>
              <a:tabLst/>
              <a:defRPr/>
            </a:pPr>
            <a:r>
              <a:rPr kumimoji="0" lang="en-GB" sz="1600" b="1"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Construction of the two straight demonstrators</a:t>
            </a:r>
            <a:r>
              <a:rPr lang="en-GB" sz="1600" dirty="0">
                <a:solidFill>
                  <a:srgbClr val="000000">
                    <a:lumMod val="75000"/>
                    <a:lumOff val="25000"/>
                  </a:srgbClr>
                </a:solidFill>
              </a:rPr>
              <a:t>, with </a:t>
            </a:r>
            <a:r>
              <a:rPr kumimoji="0" lang="en-GB" sz="1600" b="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Arial" panose="020B0604020202020204" pitchFamily="34" charset="0"/>
              </a:rPr>
              <a:t>magnet test and validation</a:t>
            </a:r>
          </a:p>
        </p:txBody>
      </p:sp>
      <p:grpSp>
        <p:nvGrpSpPr>
          <p:cNvPr id="25" name="Gruppo 24">
            <a:extLst>
              <a:ext uri="{FF2B5EF4-FFF2-40B4-BE49-F238E27FC236}">
                <a16:creationId xmlns:a16="http://schemas.microsoft.com/office/drawing/2014/main" id="{1C3EF1FE-B7C2-E049-A95C-24AF6FE940FC}"/>
              </a:ext>
            </a:extLst>
          </p:cNvPr>
          <p:cNvGrpSpPr>
            <a:grpSpLocks noChangeAspect="1"/>
          </p:cNvGrpSpPr>
          <p:nvPr/>
        </p:nvGrpSpPr>
        <p:grpSpPr>
          <a:xfrm>
            <a:off x="8524219" y="688990"/>
            <a:ext cx="3439457" cy="2336965"/>
            <a:chOff x="1069513" y="574330"/>
            <a:chExt cx="7548660" cy="5128993"/>
          </a:xfrm>
        </p:grpSpPr>
        <p:pic>
          <p:nvPicPr>
            <p:cNvPr id="26" name="Picture 14" descr="Logo&#10;&#10;Description automatically generated">
              <a:extLst>
                <a:ext uri="{FF2B5EF4-FFF2-40B4-BE49-F238E27FC236}">
                  <a16:creationId xmlns:a16="http://schemas.microsoft.com/office/drawing/2014/main" id="{95324F25-E107-564D-A045-851C29D2DF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9229" y="3840566"/>
              <a:ext cx="2273094" cy="717819"/>
            </a:xfrm>
            <a:prstGeom prst="rect">
              <a:avLst/>
            </a:prstGeom>
          </p:spPr>
        </p:pic>
        <p:pic>
          <p:nvPicPr>
            <p:cNvPr id="27" name="Picture 15" descr="Logo, company name&#10;&#10;Description automatically generated">
              <a:extLst>
                <a:ext uri="{FF2B5EF4-FFF2-40B4-BE49-F238E27FC236}">
                  <a16:creationId xmlns:a16="http://schemas.microsoft.com/office/drawing/2014/main" id="{9A274AAD-85C4-374D-994A-C97A16532A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1863" y="3840566"/>
              <a:ext cx="1943801" cy="1726818"/>
            </a:xfrm>
            <a:prstGeom prst="rect">
              <a:avLst/>
            </a:prstGeom>
          </p:spPr>
        </p:pic>
        <p:pic>
          <p:nvPicPr>
            <p:cNvPr id="28" name="Picture 5" descr="Logo&#10;&#10;Description automatically generated">
              <a:extLst>
                <a:ext uri="{FF2B5EF4-FFF2-40B4-BE49-F238E27FC236}">
                  <a16:creationId xmlns:a16="http://schemas.microsoft.com/office/drawing/2014/main" id="{7B83CE39-4304-A440-9CBF-844CFC7EFD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32863" y="971339"/>
              <a:ext cx="1581254" cy="1290203"/>
            </a:xfrm>
            <a:prstGeom prst="rect">
              <a:avLst/>
            </a:prstGeom>
          </p:spPr>
        </p:pic>
        <p:pic>
          <p:nvPicPr>
            <p:cNvPr id="29" name="Picture 6" descr="A picture containing drawing&#10;&#10;Description automatically generated">
              <a:extLst>
                <a:ext uri="{FF2B5EF4-FFF2-40B4-BE49-F238E27FC236}">
                  <a16:creationId xmlns:a16="http://schemas.microsoft.com/office/drawing/2014/main" id="{486F9291-6F76-6444-A554-D1A3E3554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1725" y="2485302"/>
              <a:ext cx="1972312" cy="1314875"/>
            </a:xfrm>
            <a:prstGeom prst="rect">
              <a:avLst/>
            </a:prstGeom>
          </p:spPr>
        </p:pic>
        <p:pic>
          <p:nvPicPr>
            <p:cNvPr id="30" name="Picture 7" descr="A picture containing diagram&#10;&#10;Description automatically generated">
              <a:extLst>
                <a:ext uri="{FF2B5EF4-FFF2-40B4-BE49-F238E27FC236}">
                  <a16:creationId xmlns:a16="http://schemas.microsoft.com/office/drawing/2014/main" id="{221997AC-8A54-234D-9350-915A5F98302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58911" y="968314"/>
              <a:ext cx="1273507" cy="1273507"/>
            </a:xfrm>
            <a:prstGeom prst="rect">
              <a:avLst/>
            </a:prstGeom>
          </p:spPr>
        </p:pic>
        <p:pic>
          <p:nvPicPr>
            <p:cNvPr id="31" name="Picture 8" descr="Timeline&#10;&#10;Description automatically generated">
              <a:extLst>
                <a:ext uri="{FF2B5EF4-FFF2-40B4-BE49-F238E27FC236}">
                  <a16:creationId xmlns:a16="http://schemas.microsoft.com/office/drawing/2014/main" id="{89E2A3E6-EEDA-C341-973C-21A3595741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32418" y="926625"/>
              <a:ext cx="2143125" cy="1257300"/>
            </a:xfrm>
            <a:prstGeom prst="rect">
              <a:avLst/>
            </a:prstGeom>
          </p:spPr>
        </p:pic>
        <p:pic>
          <p:nvPicPr>
            <p:cNvPr id="32" name="Graphic 9">
              <a:extLst>
                <a:ext uri="{FF2B5EF4-FFF2-40B4-BE49-F238E27FC236}">
                  <a16:creationId xmlns:a16="http://schemas.microsoft.com/office/drawing/2014/main" id="{D096365B-BBE3-1744-9563-1C1A0FD450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5277" y="2502719"/>
              <a:ext cx="2621179" cy="936136"/>
            </a:xfrm>
            <a:prstGeom prst="rect">
              <a:avLst/>
            </a:prstGeom>
          </p:spPr>
        </p:pic>
        <p:pic>
          <p:nvPicPr>
            <p:cNvPr id="33" name="Picture 10" descr="A picture containing text&#10;&#10;Description automatically generated">
              <a:extLst>
                <a:ext uri="{FF2B5EF4-FFF2-40B4-BE49-F238E27FC236}">
                  <a16:creationId xmlns:a16="http://schemas.microsoft.com/office/drawing/2014/main" id="{57665FB2-A7E9-5B45-B6F4-A35ACD26808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01508" y="2020463"/>
              <a:ext cx="1378533" cy="1314874"/>
            </a:xfrm>
            <a:prstGeom prst="rect">
              <a:avLst/>
            </a:prstGeom>
          </p:spPr>
        </p:pic>
        <p:pic>
          <p:nvPicPr>
            <p:cNvPr id="34" name="Picture 11" descr="Logo, company name&#10;&#10;Description automatically generated">
              <a:extLst>
                <a:ext uri="{FF2B5EF4-FFF2-40B4-BE49-F238E27FC236}">
                  <a16:creationId xmlns:a16="http://schemas.microsoft.com/office/drawing/2014/main" id="{DB153D39-6BE1-0446-B321-2A93E990416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75937" y="813548"/>
              <a:ext cx="2142236" cy="1205008"/>
            </a:xfrm>
            <a:prstGeom prst="rect">
              <a:avLst/>
            </a:prstGeom>
          </p:spPr>
        </p:pic>
        <p:sp>
          <p:nvSpPr>
            <p:cNvPr id="35" name="Rectangle: Rounded Corners 17">
              <a:extLst>
                <a:ext uri="{FF2B5EF4-FFF2-40B4-BE49-F238E27FC236}">
                  <a16:creationId xmlns:a16="http://schemas.microsoft.com/office/drawing/2014/main" id="{610B93E1-A394-DA42-AFC7-DE5B0FBB6E0B}"/>
                </a:ext>
              </a:extLst>
            </p:cNvPr>
            <p:cNvSpPr/>
            <p:nvPr/>
          </p:nvSpPr>
          <p:spPr>
            <a:xfrm>
              <a:off x="1069513" y="574330"/>
              <a:ext cx="7330105" cy="5128993"/>
            </a:xfrm>
            <a:prstGeom prst="roundRect">
              <a:avLst/>
            </a:prstGeom>
            <a:solidFill>
              <a:srgbClr val="67C9FA">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Graphic 16">
              <a:extLst>
                <a:ext uri="{FF2B5EF4-FFF2-40B4-BE49-F238E27FC236}">
                  <a16:creationId xmlns:a16="http://schemas.microsoft.com/office/drawing/2014/main" id="{1071F908-A352-314C-9D51-7A139CD5A7A5}"/>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812502" y="4772111"/>
              <a:ext cx="3925414" cy="632255"/>
            </a:xfrm>
            <a:prstGeom prst="rect">
              <a:avLst/>
            </a:prstGeom>
          </p:spPr>
        </p:pic>
        <p:pic>
          <p:nvPicPr>
            <p:cNvPr id="37" name="Picture 19" descr="A picture containing text&#10;&#10;Description automatically generated">
              <a:extLst>
                <a:ext uri="{FF2B5EF4-FFF2-40B4-BE49-F238E27FC236}">
                  <a16:creationId xmlns:a16="http://schemas.microsoft.com/office/drawing/2014/main" id="{EC5A212E-FFF1-4445-987E-267B5E9B830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707544" y="3899752"/>
              <a:ext cx="1981779" cy="568110"/>
            </a:xfrm>
            <a:prstGeom prst="rect">
              <a:avLst/>
            </a:prstGeom>
          </p:spPr>
        </p:pic>
      </p:grpSp>
      <p:sp>
        <p:nvSpPr>
          <p:cNvPr id="38" name="CasellaDiTesto 15">
            <a:extLst>
              <a:ext uri="{FF2B5EF4-FFF2-40B4-BE49-F238E27FC236}">
                <a16:creationId xmlns:a16="http://schemas.microsoft.com/office/drawing/2014/main" id="{C0D6AE6A-8742-8547-A5F4-F35D4ACAEBEA}"/>
              </a:ext>
            </a:extLst>
          </p:cNvPr>
          <p:cNvSpPr txBox="1"/>
          <p:nvPr/>
        </p:nvSpPr>
        <p:spPr>
          <a:xfrm>
            <a:off x="8202485" y="298248"/>
            <a:ext cx="3379120" cy="338554"/>
          </a:xfrm>
          <a:prstGeom prst="rect">
            <a:avLst/>
          </a:prstGeom>
          <a:noFill/>
        </p:spPr>
        <p:txBody>
          <a:bodyPr wrap="square" rtlCol="0">
            <a:spAutoFit/>
          </a:bodyPr>
          <a:lstStyle/>
          <a:p>
            <a:r>
              <a:rPr lang="it-IT" sz="1600" dirty="0" err="1"/>
              <a:t>Courtesy</a:t>
            </a:r>
            <a:r>
              <a:rPr lang="it-IT" sz="1600" dirty="0"/>
              <a:t> of E. De Matteis (INFN)</a:t>
            </a:r>
          </a:p>
        </p:txBody>
      </p:sp>
      <p:grpSp>
        <p:nvGrpSpPr>
          <p:cNvPr id="39" name="Gruppo 38">
            <a:extLst>
              <a:ext uri="{FF2B5EF4-FFF2-40B4-BE49-F238E27FC236}">
                <a16:creationId xmlns:a16="http://schemas.microsoft.com/office/drawing/2014/main" id="{DA067AC3-8160-4937-BC00-28CB249218EF}"/>
              </a:ext>
            </a:extLst>
          </p:cNvPr>
          <p:cNvGrpSpPr/>
          <p:nvPr/>
        </p:nvGrpSpPr>
        <p:grpSpPr>
          <a:xfrm>
            <a:off x="67482" y="4146901"/>
            <a:ext cx="3600187" cy="2677576"/>
            <a:chOff x="7069786" y="3566822"/>
            <a:chExt cx="4142480" cy="3098750"/>
          </a:xfrm>
        </p:grpSpPr>
        <p:pic>
          <p:nvPicPr>
            <p:cNvPr id="40" name="Immagine 39">
              <a:extLst>
                <a:ext uri="{FF2B5EF4-FFF2-40B4-BE49-F238E27FC236}">
                  <a16:creationId xmlns:a16="http://schemas.microsoft.com/office/drawing/2014/main" id="{A6CF1ACF-0078-42AE-93E3-D4F64F13E4B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069786" y="3566822"/>
              <a:ext cx="4139405" cy="3098750"/>
            </a:xfrm>
            <a:prstGeom prst="rect">
              <a:avLst/>
            </a:prstGeom>
          </p:spPr>
        </p:pic>
        <p:cxnSp>
          <p:nvCxnSpPr>
            <p:cNvPr id="41" name="Connettore 2 40">
              <a:extLst>
                <a:ext uri="{FF2B5EF4-FFF2-40B4-BE49-F238E27FC236}">
                  <a16:creationId xmlns:a16="http://schemas.microsoft.com/office/drawing/2014/main" id="{CBAD6E64-F623-417E-B884-78228D8B98E3}"/>
                </a:ext>
              </a:extLst>
            </p:cNvPr>
            <p:cNvCxnSpPr>
              <a:cxnSpLocks/>
            </p:cNvCxnSpPr>
            <p:nvPr/>
          </p:nvCxnSpPr>
          <p:spPr>
            <a:xfrm flipV="1">
              <a:off x="9855200" y="6154867"/>
              <a:ext cx="642353" cy="11724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42" name="CasellaDiTesto 15">
              <a:extLst>
                <a:ext uri="{FF2B5EF4-FFF2-40B4-BE49-F238E27FC236}">
                  <a16:creationId xmlns:a16="http://schemas.microsoft.com/office/drawing/2014/main" id="{1DA3CE59-A7B7-4489-98C1-0CCB3C00FDA4}"/>
                </a:ext>
              </a:extLst>
            </p:cNvPr>
            <p:cNvSpPr txBox="1"/>
            <p:nvPr/>
          </p:nvSpPr>
          <p:spPr>
            <a:xfrm>
              <a:off x="8750101" y="6066619"/>
              <a:ext cx="130739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i="1" dirty="0" err="1"/>
                <a:t>Splice</a:t>
              </a:r>
              <a:r>
                <a:rPr lang="it-IT" sz="1600" i="1" dirty="0"/>
                <a:t> box</a:t>
              </a:r>
            </a:p>
          </p:txBody>
        </p:sp>
        <p:cxnSp>
          <p:nvCxnSpPr>
            <p:cNvPr id="43" name="Connettore 2 42">
              <a:extLst>
                <a:ext uri="{FF2B5EF4-FFF2-40B4-BE49-F238E27FC236}">
                  <a16:creationId xmlns:a16="http://schemas.microsoft.com/office/drawing/2014/main" id="{1C6EE635-6A04-40A8-B14C-556BF6C02614}"/>
                </a:ext>
              </a:extLst>
            </p:cNvPr>
            <p:cNvCxnSpPr>
              <a:cxnSpLocks/>
            </p:cNvCxnSpPr>
            <p:nvPr/>
          </p:nvCxnSpPr>
          <p:spPr>
            <a:xfrm flipV="1">
              <a:off x="8246534" y="5144060"/>
              <a:ext cx="642353" cy="11724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44" name="CasellaDiTesto 167">
              <a:extLst>
                <a:ext uri="{FF2B5EF4-FFF2-40B4-BE49-F238E27FC236}">
                  <a16:creationId xmlns:a16="http://schemas.microsoft.com/office/drawing/2014/main" id="{B9E26DD8-BB74-4E40-95B4-7ADC9BC776BB}"/>
                </a:ext>
              </a:extLst>
            </p:cNvPr>
            <p:cNvSpPr txBox="1"/>
            <p:nvPr/>
          </p:nvSpPr>
          <p:spPr>
            <a:xfrm>
              <a:off x="7112555" y="5167602"/>
              <a:ext cx="1307395"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i="1" dirty="0"/>
                <a:t>Outer </a:t>
              </a:r>
              <a:r>
                <a:rPr lang="it-IT" sz="1600" i="1" dirty="0" err="1"/>
                <a:t>layer</a:t>
              </a:r>
              <a:endParaRPr lang="it-IT" sz="1600" i="1" dirty="0"/>
            </a:p>
          </p:txBody>
        </p:sp>
        <p:sp>
          <p:nvSpPr>
            <p:cNvPr id="45" name="CasellaDiTesto 174">
              <a:extLst>
                <a:ext uri="{FF2B5EF4-FFF2-40B4-BE49-F238E27FC236}">
                  <a16:creationId xmlns:a16="http://schemas.microsoft.com/office/drawing/2014/main" id="{7C0B045F-001B-4A62-A573-53934E3188DC}"/>
                </a:ext>
              </a:extLst>
            </p:cNvPr>
            <p:cNvSpPr txBox="1"/>
            <p:nvPr/>
          </p:nvSpPr>
          <p:spPr>
            <a:xfrm>
              <a:off x="8678041" y="3629330"/>
              <a:ext cx="2534225" cy="706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i="1" dirty="0" err="1"/>
                <a:t>Final</a:t>
              </a:r>
              <a:r>
                <a:rPr lang="it-IT" sz="1600" i="1" dirty="0"/>
                <a:t> </a:t>
              </a:r>
              <a:r>
                <a:rPr lang="it-IT" sz="1600" i="1" dirty="0" err="1"/>
                <a:t>demonstrator</a:t>
              </a:r>
              <a:r>
                <a:rPr lang="it-IT" sz="1600" i="1" dirty="0"/>
                <a:t> (view </a:t>
              </a:r>
              <a:r>
                <a:rPr lang="it-IT" sz="1600" i="1" dirty="0" err="1"/>
                <a:t>without</a:t>
              </a:r>
              <a:r>
                <a:rPr lang="it-IT" sz="1600" i="1" dirty="0"/>
                <a:t> </a:t>
              </a:r>
              <a:r>
                <a:rPr lang="it-IT" sz="1600" i="1" dirty="0" err="1"/>
                <a:t>shell</a:t>
              </a:r>
              <a:r>
                <a:rPr lang="it-IT" sz="1600" i="1" dirty="0"/>
                <a:t>)</a:t>
              </a:r>
            </a:p>
          </p:txBody>
        </p:sp>
      </p:grpSp>
      <p:sp>
        <p:nvSpPr>
          <p:cNvPr id="46" name="CasellaDiTesto 7">
            <a:extLst>
              <a:ext uri="{FF2B5EF4-FFF2-40B4-BE49-F238E27FC236}">
                <a16:creationId xmlns:a16="http://schemas.microsoft.com/office/drawing/2014/main" id="{BB19378F-A942-4DB6-9825-00DCC8B01F9F}"/>
              </a:ext>
            </a:extLst>
          </p:cNvPr>
          <p:cNvSpPr txBox="1"/>
          <p:nvPr/>
        </p:nvSpPr>
        <p:spPr>
          <a:xfrm>
            <a:off x="831604" y="2950344"/>
            <a:ext cx="408974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i="1" u="sng" dirty="0"/>
              <a:t>Demo 1: </a:t>
            </a:r>
            <a:r>
              <a:rPr lang="it-IT" sz="1600" b="1" i="1" u="sng" dirty="0" err="1"/>
              <a:t>Combined</a:t>
            </a:r>
            <a:r>
              <a:rPr lang="it-IT" sz="1600" b="1" i="1" u="sng" dirty="0"/>
              <a:t> CCT </a:t>
            </a:r>
            <a:r>
              <a:rPr lang="it-IT" sz="1600" b="1" i="1" u="sng" dirty="0" err="1"/>
              <a:t>based</a:t>
            </a:r>
            <a:r>
              <a:rPr lang="it-IT" sz="1600" b="1" i="1" u="sng" dirty="0"/>
              <a:t> on </a:t>
            </a:r>
            <a:r>
              <a:rPr lang="it-IT" sz="1600" b="1" i="1" u="sng" dirty="0" err="1"/>
              <a:t>NbTi</a:t>
            </a:r>
            <a:endParaRPr lang="it-IT" sz="1600" b="1" i="1" u="sng" dirty="0"/>
          </a:p>
        </p:txBody>
      </p:sp>
      <p:grpSp>
        <p:nvGrpSpPr>
          <p:cNvPr id="47" name="Gruppo 46">
            <a:extLst>
              <a:ext uri="{FF2B5EF4-FFF2-40B4-BE49-F238E27FC236}">
                <a16:creationId xmlns:a16="http://schemas.microsoft.com/office/drawing/2014/main" id="{CE17E2D2-8652-49EF-8BE7-DC6876E7B47F}"/>
              </a:ext>
            </a:extLst>
          </p:cNvPr>
          <p:cNvGrpSpPr/>
          <p:nvPr/>
        </p:nvGrpSpPr>
        <p:grpSpPr>
          <a:xfrm>
            <a:off x="6160231" y="4731651"/>
            <a:ext cx="3310021" cy="1775166"/>
            <a:chOff x="1414111" y="1498669"/>
            <a:chExt cx="6087734" cy="3061144"/>
          </a:xfrm>
        </p:grpSpPr>
        <p:pic>
          <p:nvPicPr>
            <p:cNvPr id="48" name="Immagine 47">
              <a:extLst>
                <a:ext uri="{FF2B5EF4-FFF2-40B4-BE49-F238E27FC236}">
                  <a16:creationId xmlns:a16="http://schemas.microsoft.com/office/drawing/2014/main" id="{FCED2B61-7A37-430D-9643-DBAEFD737D1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414111" y="1498669"/>
              <a:ext cx="5257527" cy="3061143"/>
            </a:xfrm>
            <a:prstGeom prst="rect">
              <a:avLst/>
            </a:prstGeom>
          </p:spPr>
        </p:pic>
        <p:pic>
          <p:nvPicPr>
            <p:cNvPr id="49" name="Immagine 48">
              <a:extLst>
                <a:ext uri="{FF2B5EF4-FFF2-40B4-BE49-F238E27FC236}">
                  <a16:creationId xmlns:a16="http://schemas.microsoft.com/office/drawing/2014/main" id="{86FA44C9-23BB-4B65-AAEA-C41218929AE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530950" y="1592317"/>
              <a:ext cx="970895" cy="2967496"/>
            </a:xfrm>
            <a:prstGeom prst="rect">
              <a:avLst/>
            </a:prstGeom>
          </p:spPr>
        </p:pic>
      </p:grpSp>
      <p:sp>
        <p:nvSpPr>
          <p:cNvPr id="50" name="CasellaDiTesto 7">
            <a:extLst>
              <a:ext uri="{FF2B5EF4-FFF2-40B4-BE49-F238E27FC236}">
                <a16:creationId xmlns:a16="http://schemas.microsoft.com/office/drawing/2014/main" id="{86ADBC1E-620F-4756-B394-19B29CC5A7A1}"/>
              </a:ext>
            </a:extLst>
          </p:cNvPr>
          <p:cNvSpPr txBox="1"/>
          <p:nvPr/>
        </p:nvSpPr>
        <p:spPr>
          <a:xfrm>
            <a:off x="6894319" y="3092254"/>
            <a:ext cx="4668278"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b="1" i="1" u="sng" dirty="0"/>
              <a:t>Demo 2: CCT </a:t>
            </a:r>
            <a:r>
              <a:rPr lang="it-IT" sz="1600" b="1" i="1" u="sng" dirty="0" err="1"/>
              <a:t>based</a:t>
            </a:r>
            <a:r>
              <a:rPr lang="it-IT" sz="1600" b="1" i="1" u="sng" dirty="0"/>
              <a:t> on HTS (REBCO Tape)</a:t>
            </a:r>
          </a:p>
        </p:txBody>
      </p:sp>
      <p:sp>
        <p:nvSpPr>
          <p:cNvPr id="51" name="Google Shape;295;p22">
            <a:extLst>
              <a:ext uri="{FF2B5EF4-FFF2-40B4-BE49-F238E27FC236}">
                <a16:creationId xmlns:a16="http://schemas.microsoft.com/office/drawing/2014/main" id="{E792C591-AEAC-4756-953F-D7FEB060E71A}"/>
              </a:ext>
            </a:extLst>
          </p:cNvPr>
          <p:cNvSpPr txBox="1"/>
          <p:nvPr/>
        </p:nvSpPr>
        <p:spPr>
          <a:xfrm>
            <a:off x="9305216" y="4488295"/>
            <a:ext cx="2775411" cy="520965"/>
          </a:xfrm>
          <a:prstGeom prst="rect">
            <a:avLst/>
          </a:prstGeom>
          <a:noFill/>
          <a:ln>
            <a:noFill/>
          </a:ln>
        </p:spPr>
        <p:txBody>
          <a:bodyPr spcFirstLastPara="1" wrap="square" lIns="121900" tIns="121900" rIns="121900" bIns="1219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2400"/>
              <a:buFont typeface="Arial"/>
              <a:buNone/>
            </a:pPr>
            <a:r>
              <a:rPr lang="it-IT" sz="1600" b="0" i="1" u="none" strike="noStrike" cap="none" dirty="0" err="1">
                <a:ea typeface="Arial"/>
                <a:cs typeface="Arial"/>
                <a:sym typeface="Arial"/>
              </a:rPr>
              <a:t>Mockup</a:t>
            </a:r>
            <a:r>
              <a:rPr lang="it-IT" sz="1600" b="0" i="1" u="none" strike="noStrike" cap="none" dirty="0">
                <a:ea typeface="Arial"/>
                <a:cs typeface="Arial"/>
                <a:sym typeface="Arial"/>
              </a:rPr>
              <a:t> coil (2 </a:t>
            </a:r>
            <a:r>
              <a:rPr lang="it-IT" sz="1600" b="0" i="1" u="none" strike="noStrike" cap="none" dirty="0" err="1">
                <a:ea typeface="Arial"/>
                <a:cs typeface="Arial"/>
                <a:sym typeface="Arial"/>
              </a:rPr>
              <a:t>cables</a:t>
            </a:r>
            <a:r>
              <a:rPr lang="it-IT" sz="1600" b="0" i="1" u="none" strike="noStrike" cap="none" dirty="0">
                <a:ea typeface="Arial"/>
                <a:cs typeface="Arial"/>
                <a:sym typeface="Arial"/>
              </a:rPr>
              <a:t> </a:t>
            </a:r>
            <a:r>
              <a:rPr lang="it-IT" sz="1600" b="0" i="1" u="none" strike="noStrike" cap="none" dirty="0" err="1">
                <a:ea typeface="Arial"/>
                <a:cs typeface="Arial"/>
                <a:sym typeface="Arial"/>
              </a:rPr>
              <a:t>yet</a:t>
            </a:r>
            <a:r>
              <a:rPr lang="it-IT" sz="1600" b="0" i="1" u="none" strike="noStrike" cap="none" dirty="0">
                <a:ea typeface="Arial"/>
                <a:cs typeface="Arial"/>
                <a:sym typeface="Arial"/>
              </a:rPr>
              <a:t>) </a:t>
            </a:r>
            <a:r>
              <a:rPr lang="it-IT" sz="1600" b="0" i="1" u="none" strike="noStrike" cap="none" dirty="0" err="1">
                <a:ea typeface="Arial"/>
                <a:cs typeface="Arial"/>
                <a:sym typeface="Arial"/>
              </a:rPr>
              <a:t>completed</a:t>
            </a:r>
            <a:endParaRPr sz="1600" b="0" i="1" u="none" strike="noStrike" cap="none" dirty="0">
              <a:ea typeface="Arial"/>
              <a:cs typeface="Arial"/>
              <a:sym typeface="Arial"/>
            </a:endParaRPr>
          </a:p>
        </p:txBody>
      </p:sp>
      <p:pic>
        <p:nvPicPr>
          <p:cNvPr id="52" name="Google Shape;296;p22">
            <a:extLst>
              <a:ext uri="{FF2B5EF4-FFF2-40B4-BE49-F238E27FC236}">
                <a16:creationId xmlns:a16="http://schemas.microsoft.com/office/drawing/2014/main" id="{372CABE5-A2BB-4130-BE80-12D03BCCF7C8}"/>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rot="-5400000">
            <a:off x="10178239" y="4461718"/>
            <a:ext cx="1190226" cy="2726194"/>
          </a:xfrm>
          <a:prstGeom prst="rect">
            <a:avLst/>
          </a:prstGeom>
          <a:noFill/>
          <a:ln>
            <a:noFill/>
          </a:ln>
        </p:spPr>
      </p:pic>
      <p:sp>
        <p:nvSpPr>
          <p:cNvPr id="9" name="Rettangolo 8">
            <a:extLst>
              <a:ext uri="{FF2B5EF4-FFF2-40B4-BE49-F238E27FC236}">
                <a16:creationId xmlns:a16="http://schemas.microsoft.com/office/drawing/2014/main" id="{ED7EAB95-9E3F-4A19-901E-38CC99299FC6}"/>
              </a:ext>
            </a:extLst>
          </p:cNvPr>
          <p:cNvSpPr/>
          <p:nvPr/>
        </p:nvSpPr>
        <p:spPr>
          <a:xfrm>
            <a:off x="6909095" y="3466556"/>
            <a:ext cx="5122315" cy="1077218"/>
          </a:xfrm>
          <a:prstGeom prst="rect">
            <a:avLst/>
          </a:prstGeom>
        </p:spPr>
        <p:txBody>
          <a:bodyPr wrap="square">
            <a:spAutoFit/>
          </a:bodyPr>
          <a:lstStyle/>
          <a:p>
            <a:pPr marL="285750" indent="-285750">
              <a:buFont typeface="Arial" panose="020B0604020202020204" pitchFamily="34" charset="0"/>
              <a:buChar char="•"/>
            </a:pPr>
            <a:r>
              <a:rPr lang="en-US" sz="1600" b="1" dirty="0"/>
              <a:t>4 T dipole </a:t>
            </a:r>
            <a:r>
              <a:rPr lang="en-US" sz="1600" dirty="0"/>
              <a:t>with a new Top of </a:t>
            </a:r>
            <a:r>
              <a:rPr lang="en-US" sz="1600" b="1" dirty="0"/>
              <a:t>20 K;</a:t>
            </a:r>
          </a:p>
          <a:p>
            <a:pPr marL="285750" indent="-285750">
              <a:buFont typeface="Arial" panose="020B0604020202020204" pitchFamily="34" charset="0"/>
              <a:buChar char="•"/>
            </a:pPr>
            <a:r>
              <a:rPr lang="en-US" sz="1600" dirty="0"/>
              <a:t>Quench protection is demanding;</a:t>
            </a:r>
          </a:p>
          <a:p>
            <a:pPr marL="285750" indent="-285750">
              <a:buFont typeface="Arial" panose="020B0604020202020204" pitchFamily="34" charset="0"/>
              <a:buChar char="•"/>
            </a:pPr>
            <a:r>
              <a:rPr lang="it-IT" sz="1600" dirty="0"/>
              <a:t>50 W of </a:t>
            </a:r>
            <a:r>
              <a:rPr lang="it-IT" sz="1600" dirty="0" err="1"/>
              <a:t>losses</a:t>
            </a:r>
            <a:r>
              <a:rPr lang="it-IT" sz="1600" dirty="0"/>
              <a:t> (</a:t>
            </a:r>
            <a:r>
              <a:rPr lang="it-IT" sz="1600" b="1" dirty="0" err="1"/>
              <a:t>compatible</a:t>
            </a:r>
            <a:r>
              <a:rPr lang="it-IT" sz="1600" b="1" dirty="0"/>
              <a:t> with </a:t>
            </a:r>
            <a:r>
              <a:rPr lang="it-IT" sz="1600" b="1" dirty="0" err="1"/>
              <a:t>conduction</a:t>
            </a:r>
            <a:r>
              <a:rPr lang="it-IT" sz="1600" b="1" dirty="0"/>
              <a:t> cooling</a:t>
            </a:r>
            <a:r>
              <a:rPr lang="it-IT" sz="1600" dirty="0"/>
              <a:t>);</a:t>
            </a:r>
          </a:p>
        </p:txBody>
      </p:sp>
      <p:sp>
        <p:nvSpPr>
          <p:cNvPr id="22" name="Rettangolo 21">
            <a:extLst>
              <a:ext uri="{FF2B5EF4-FFF2-40B4-BE49-F238E27FC236}">
                <a16:creationId xmlns:a16="http://schemas.microsoft.com/office/drawing/2014/main" id="{6B8D4D2D-48BE-4EF7-88A6-0DFCBB8B910E}"/>
              </a:ext>
            </a:extLst>
          </p:cNvPr>
          <p:cNvSpPr/>
          <p:nvPr/>
        </p:nvSpPr>
        <p:spPr>
          <a:xfrm>
            <a:off x="744485" y="3265396"/>
            <a:ext cx="5288748" cy="830997"/>
          </a:xfrm>
          <a:prstGeom prst="rect">
            <a:avLst/>
          </a:prstGeom>
        </p:spPr>
        <p:txBody>
          <a:bodyPr wrap="square">
            <a:spAutoFit/>
          </a:bodyPr>
          <a:lstStyle/>
          <a:p>
            <a:pPr marL="285750" indent="-285750">
              <a:buFont typeface="Arial" panose="020B0604020202020204" pitchFamily="34" charset="0"/>
              <a:buChar char="•"/>
            </a:pPr>
            <a:r>
              <a:rPr lang="en-US" sz="1600" b="1" dirty="0"/>
              <a:t>4 T dipole + 5 T/m quadrupole;</a:t>
            </a:r>
          </a:p>
          <a:p>
            <a:pPr marL="285750" indent="-285750">
              <a:buFont typeface="Arial" panose="020B0604020202020204" pitchFamily="34" charset="0"/>
              <a:buChar char="•"/>
            </a:pPr>
            <a:r>
              <a:rPr lang="en-US" sz="1600" b="1" dirty="0"/>
              <a:t>Ramped at 0.2- 0.4 T/s </a:t>
            </a:r>
            <a:r>
              <a:rPr lang="en-US" sz="1600" dirty="0">
                <a:sym typeface="Wingdings" panose="05000000000000000000" pitchFamily="2" charset="2"/>
              </a:rPr>
              <a:t> challenge is the heat extraction generated by superconductor, and former; </a:t>
            </a:r>
            <a:endParaRPr lang="en-US" sz="1600" dirty="0"/>
          </a:p>
        </p:txBody>
      </p:sp>
      <p:pic>
        <p:nvPicPr>
          <p:cNvPr id="53" name="Google Shape;195;p18">
            <a:extLst>
              <a:ext uri="{FF2B5EF4-FFF2-40B4-BE49-F238E27FC236}">
                <a16:creationId xmlns:a16="http://schemas.microsoft.com/office/drawing/2014/main" id="{2AC293F0-1789-4C83-81D9-BBEEF4D67623}"/>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3637017" y="4849306"/>
            <a:ext cx="2396216" cy="1815217"/>
          </a:xfrm>
          <a:prstGeom prst="rect">
            <a:avLst/>
          </a:prstGeom>
          <a:noFill/>
          <a:ln>
            <a:noFill/>
          </a:ln>
        </p:spPr>
      </p:pic>
      <p:sp>
        <p:nvSpPr>
          <p:cNvPr id="54" name="CasellaDiTesto 53">
            <a:extLst>
              <a:ext uri="{FF2B5EF4-FFF2-40B4-BE49-F238E27FC236}">
                <a16:creationId xmlns:a16="http://schemas.microsoft.com/office/drawing/2014/main" id="{B3C60F52-0C77-4E80-B49A-74ACEBD346B9}"/>
              </a:ext>
            </a:extLst>
          </p:cNvPr>
          <p:cNvSpPr txBox="1"/>
          <p:nvPr/>
        </p:nvSpPr>
        <p:spPr>
          <a:xfrm>
            <a:off x="3637017" y="4336991"/>
            <a:ext cx="2365564" cy="338554"/>
          </a:xfrm>
          <a:prstGeom prst="rect">
            <a:avLst/>
          </a:prstGeom>
          <a:noFill/>
        </p:spPr>
        <p:txBody>
          <a:bodyPr wrap="square" rtlCol="0">
            <a:spAutoFit/>
          </a:bodyPr>
          <a:lstStyle/>
          <a:p>
            <a:r>
              <a:rPr lang="it-IT" sz="1600" i="1" dirty="0" err="1"/>
              <a:t>Ropes</a:t>
            </a:r>
            <a:r>
              <a:rPr lang="it-IT" sz="1600" i="1" dirty="0"/>
              <a:t> </a:t>
            </a:r>
            <a:r>
              <a:rPr lang="it-IT" sz="1600" i="1" dirty="0" err="1"/>
              <a:t>winding</a:t>
            </a:r>
            <a:r>
              <a:rPr lang="it-IT" sz="1600" i="1" dirty="0"/>
              <a:t> detail</a:t>
            </a:r>
          </a:p>
        </p:txBody>
      </p:sp>
    </p:spTree>
    <p:extLst>
      <p:ext uri="{BB962C8B-B14F-4D97-AF65-F5344CB8AC3E}">
        <p14:creationId xmlns:p14="http://schemas.microsoft.com/office/powerpoint/2010/main" val="3150177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90EA64E9-2B30-E643-8D95-224CA6DFDDD7}"/>
              </a:ext>
            </a:extLst>
          </p:cNvPr>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SIG</a:t>
            </a:r>
          </a:p>
        </p:txBody>
      </p:sp>
      <p:pic>
        <p:nvPicPr>
          <p:cNvPr id="3" name="Picture 10">
            <a:extLst>
              <a:ext uri="{FF2B5EF4-FFF2-40B4-BE49-F238E27FC236}">
                <a16:creationId xmlns:a16="http://schemas.microsoft.com/office/drawing/2014/main" id="{B3A29E63-5D66-744E-B01E-1EBEB71393CD}"/>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004732" y="898008"/>
            <a:ext cx="3933810" cy="3310307"/>
          </a:xfrm>
          <a:prstGeom prst="rect">
            <a:avLst/>
          </a:prstGeom>
        </p:spPr>
      </p:pic>
      <p:pic>
        <p:nvPicPr>
          <p:cNvPr id="5" name="Immagine 4">
            <a:extLst>
              <a:ext uri="{FF2B5EF4-FFF2-40B4-BE49-F238E27FC236}">
                <a16:creationId xmlns:a16="http://schemas.microsoft.com/office/drawing/2014/main" id="{ADEDFC73-AC3B-064F-95CE-2285348BBE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9051" y="4558296"/>
            <a:ext cx="4335269" cy="2042529"/>
          </a:xfrm>
          <a:prstGeom prst="rect">
            <a:avLst/>
          </a:prstGeom>
        </p:spPr>
      </p:pic>
      <p:sp>
        <p:nvSpPr>
          <p:cNvPr id="6" name="Freccia in giù 5">
            <a:extLst>
              <a:ext uri="{FF2B5EF4-FFF2-40B4-BE49-F238E27FC236}">
                <a16:creationId xmlns:a16="http://schemas.microsoft.com/office/drawing/2014/main" id="{C6B0BDC4-104F-0645-9C7A-B3B60955AE9A}"/>
              </a:ext>
            </a:extLst>
          </p:cNvPr>
          <p:cNvSpPr/>
          <p:nvPr/>
        </p:nvSpPr>
        <p:spPr>
          <a:xfrm rot="8539124">
            <a:off x="9278828" y="4466329"/>
            <a:ext cx="346510" cy="1251285"/>
          </a:xfrm>
          <a:prstGeom prst="downArrow">
            <a:avLst>
              <a:gd name="adj1" fmla="val 50000"/>
              <a:gd name="adj2" fmla="val 83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FFF92C96-8FDA-F346-9B29-DD2FA4E17CE4}"/>
              </a:ext>
            </a:extLst>
          </p:cNvPr>
          <p:cNvSpPr txBox="1"/>
          <p:nvPr/>
        </p:nvSpPr>
        <p:spPr>
          <a:xfrm rot="19504231">
            <a:off x="9348353" y="4459002"/>
            <a:ext cx="1457332" cy="369332"/>
          </a:xfrm>
          <a:prstGeom prst="rect">
            <a:avLst/>
          </a:prstGeom>
          <a:noFill/>
        </p:spPr>
        <p:txBody>
          <a:bodyPr wrap="square" rtlCol="0">
            <a:spAutoFit/>
          </a:bodyPr>
          <a:lstStyle/>
          <a:p>
            <a:r>
              <a:rPr lang="en-US" dirty="0"/>
              <a:t>Complexity</a:t>
            </a:r>
          </a:p>
        </p:txBody>
      </p:sp>
      <p:sp>
        <p:nvSpPr>
          <p:cNvPr id="8" name="Segnaposto contenuto 10">
            <a:extLst>
              <a:ext uri="{FF2B5EF4-FFF2-40B4-BE49-F238E27FC236}">
                <a16:creationId xmlns:a16="http://schemas.microsoft.com/office/drawing/2014/main" id="{A6A51E0D-F5B9-7940-B57D-B148B5BF79FD}"/>
              </a:ext>
            </a:extLst>
          </p:cNvPr>
          <p:cNvSpPr txBox="1">
            <a:spLocks/>
          </p:cNvSpPr>
          <p:nvPr/>
        </p:nvSpPr>
        <p:spPr>
          <a:xfrm>
            <a:off x="701772" y="1739681"/>
            <a:ext cx="7226206" cy="470827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0487" indent="0" algn="just">
              <a:spcBef>
                <a:spcPts val="600"/>
              </a:spcBef>
              <a:buNone/>
            </a:pPr>
            <a:r>
              <a:rPr lang="en-US" sz="2000" dirty="0">
                <a:latin typeface="Arial" panose="020B0604020202020204" pitchFamily="34" charset="0"/>
                <a:cs typeface="Arial" panose="020B0604020202020204" pitchFamily="34" charset="0"/>
              </a:rPr>
              <a:t>Design, construction and test of a curved superconducting demonstrator magnet (SDM-c) for ion gantries, </a:t>
            </a:r>
            <a:br>
              <a:rPr lang="en-US" sz="2000" dirty="0">
                <a:latin typeface="Arial" panose="020B0604020202020204" pitchFamily="34" charset="0"/>
                <a:cs typeface="Arial" panose="020B0604020202020204" pitchFamily="34" charset="0"/>
              </a:rPr>
            </a:br>
            <a:r>
              <a:rPr lang="en-US" dirty="0">
                <a:solidFill>
                  <a:schemeClr val="tx2">
                    <a:lumMod val="75000"/>
                    <a:lumOff val="25000"/>
                  </a:schemeClr>
                </a:solidFill>
                <a:latin typeface="Arial" panose="020B0604020202020204" pitchFamily="34" charset="0"/>
                <a:cs typeface="Arial" panose="020B0604020202020204" pitchFamily="34" charset="0"/>
              </a:rPr>
              <a:t>within the </a:t>
            </a:r>
            <a:r>
              <a:rPr lang="en-US" b="1" u="sng" dirty="0">
                <a:solidFill>
                  <a:schemeClr val="tx2">
                    <a:lumMod val="75000"/>
                    <a:lumOff val="25000"/>
                  </a:schemeClr>
                </a:solidFill>
                <a:latin typeface="Arial" panose="020B0604020202020204" pitchFamily="34" charset="0"/>
                <a:cs typeface="Arial" panose="020B0604020202020204" pitchFamily="34" charset="0"/>
              </a:rPr>
              <a:t>EUROSIG</a:t>
            </a:r>
            <a:r>
              <a:rPr lang="en-US" dirty="0">
                <a:solidFill>
                  <a:schemeClr val="tx2">
                    <a:lumMod val="75000"/>
                    <a:lumOff val="25000"/>
                  </a:schemeClr>
                </a:solidFill>
                <a:latin typeface="Arial" panose="020B0604020202020204" pitchFamily="34" charset="0"/>
                <a:cs typeface="Arial" panose="020B0604020202020204" pitchFamily="34" charset="0"/>
              </a:rPr>
              <a:t> 4-parties agreement;</a:t>
            </a:r>
          </a:p>
          <a:p>
            <a:pPr marL="90487" indent="0" algn="just">
              <a:spcBef>
                <a:spcPts val="600"/>
              </a:spcBef>
              <a:buNone/>
            </a:pPr>
            <a:endParaRPr lang="en-US" dirty="0">
              <a:solidFill>
                <a:schemeClr val="tx2">
                  <a:lumMod val="75000"/>
                  <a:lumOff val="25000"/>
                </a:schemeClr>
              </a:solidFill>
              <a:latin typeface="Georgia" panose="02040502050405020303" pitchFamily="18" charset="0"/>
            </a:endParaRPr>
          </a:p>
          <a:p>
            <a:pPr marL="90487" indent="0">
              <a:spcBef>
                <a:spcPts val="600"/>
              </a:spcBef>
              <a:buNone/>
            </a:pPr>
            <a:r>
              <a:rPr lang="en-US" sz="2000" dirty="0">
                <a:latin typeface="Arial" panose="020B0604020202020204" pitchFamily="34" charset="0"/>
                <a:cs typeface="Arial" panose="020B0604020202020204" pitchFamily="34" charset="0"/>
              </a:rPr>
              <a:t>Main demonstrator magnet parameters:</a:t>
            </a:r>
            <a:endParaRPr lang="en-US" sz="1600" dirty="0">
              <a:solidFill>
                <a:srgbClr val="00B050"/>
              </a:solidFill>
              <a:latin typeface="Georgia" panose="02040502050405020303" pitchFamily="18" charset="0"/>
            </a:endParaRPr>
          </a:p>
          <a:p>
            <a:pPr marL="654558" lvl="1" indent="-271463">
              <a:spcBef>
                <a:spcPts val="600"/>
              </a:spcBef>
            </a:pPr>
            <a:r>
              <a:rPr lang="en-US" sz="1600" dirty="0">
                <a:latin typeface="Arial" panose="020B0604020202020204" pitchFamily="34" charset="0"/>
                <a:cs typeface="Arial" panose="020B0604020202020204" pitchFamily="34" charset="0"/>
              </a:rPr>
              <a:t>Cos-</a:t>
            </a:r>
            <a:r>
              <a:rPr lang="el-GR" sz="1600" dirty="0">
                <a:latin typeface="Arial" panose="020B0604020202020204" pitchFamily="34" charset="0"/>
                <a:cs typeface="Arial" panose="020B0604020202020204" pitchFamily="34" charset="0"/>
              </a:rPr>
              <a:t>θ</a:t>
            </a:r>
            <a:r>
              <a:rPr lang="it-IT" sz="1600" dirty="0">
                <a:latin typeface="Arial" panose="020B0604020202020204" pitchFamily="34" charset="0"/>
                <a:cs typeface="Arial" panose="020B0604020202020204" pitchFamily="34" charset="0"/>
              </a:rPr>
              <a:t> coils (LTS - </a:t>
            </a:r>
            <a:r>
              <a:rPr lang="it-IT" sz="1600" dirty="0" err="1">
                <a:latin typeface="Arial" panose="020B0604020202020204" pitchFamily="34" charset="0"/>
                <a:cs typeface="Arial" panose="020B0604020202020204" pitchFamily="34" charset="0"/>
              </a:rPr>
              <a:t>NbTi</a:t>
            </a:r>
            <a:r>
              <a:rPr lang="it-IT"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654558" lvl="1" indent="-271463">
              <a:spcBef>
                <a:spcPts val="600"/>
              </a:spcBef>
            </a:pPr>
            <a:r>
              <a:rPr lang="en-US" sz="1600" dirty="0">
                <a:latin typeface="Arial" panose="020B0604020202020204" pitchFamily="34" charset="0"/>
                <a:cs typeface="Arial" panose="020B0604020202020204" pitchFamily="34" charset="0"/>
              </a:rPr>
              <a:t>Pure dipolar field: 4 T</a:t>
            </a:r>
          </a:p>
          <a:p>
            <a:pPr marL="654558" lvl="1" indent="-271463">
              <a:spcBef>
                <a:spcPts val="600"/>
              </a:spcBef>
            </a:pPr>
            <a:r>
              <a:rPr lang="en-US" sz="1600" dirty="0">
                <a:latin typeface="Arial" panose="020B0604020202020204" pitchFamily="34" charset="0"/>
                <a:cs typeface="Arial" panose="020B0604020202020204" pitchFamily="34" charset="0"/>
              </a:rPr>
              <a:t>Bore diameter: 80 mm</a:t>
            </a:r>
          </a:p>
          <a:p>
            <a:pPr marL="654558" lvl="1" indent="-271463">
              <a:spcBef>
                <a:spcPts val="600"/>
              </a:spcBef>
            </a:pPr>
            <a:r>
              <a:rPr lang="en-US" sz="1600" dirty="0">
                <a:latin typeface="Arial" panose="020B0604020202020204" pitchFamily="34" charset="0"/>
                <a:cs typeface="Arial" panose="020B0604020202020204" pitchFamily="34" charset="0"/>
              </a:rPr>
              <a:t>Small curvature radius: 1.65 m</a:t>
            </a:r>
          </a:p>
          <a:p>
            <a:pPr marL="654558" lvl="1" indent="-271463">
              <a:spcBef>
                <a:spcPts val="600"/>
              </a:spcBef>
            </a:pPr>
            <a:r>
              <a:rPr lang="en-US" sz="1600" dirty="0">
                <a:latin typeface="Arial" panose="020B0604020202020204" pitchFamily="34" charset="0"/>
                <a:cs typeface="Arial" panose="020B0604020202020204" pitchFamily="34" charset="0"/>
              </a:rPr>
              <a:t>Angular sector: 30° (demo.) - 45° (prototype)</a:t>
            </a:r>
          </a:p>
          <a:p>
            <a:pPr marL="654558" lvl="1" indent="-271463">
              <a:spcBef>
                <a:spcPts val="600"/>
              </a:spcBef>
            </a:pPr>
            <a:r>
              <a:rPr lang="en-US" sz="1600" dirty="0">
                <a:latin typeface="Arial" panose="020B0604020202020204" pitchFamily="34" charset="0"/>
                <a:cs typeface="Arial" panose="020B0604020202020204" pitchFamily="34" charset="0"/>
              </a:rPr>
              <a:t>High field ramp-rate: 0.15 T/s (demo.) - 0.4 T/s (prototype)</a:t>
            </a:r>
          </a:p>
          <a:p>
            <a:pPr marL="654558" lvl="1" indent="-271463">
              <a:spcBef>
                <a:spcPts val="600"/>
              </a:spcBef>
            </a:pPr>
            <a:r>
              <a:rPr lang="en-US" sz="1600" dirty="0">
                <a:latin typeface="Arial" panose="020B0604020202020204" pitchFamily="34" charset="0"/>
                <a:cs typeface="Arial" panose="020B0604020202020204" pitchFamily="34" charset="0"/>
              </a:rPr>
              <a:t>Compatible with conduction cooling (no </a:t>
            </a:r>
            <a:r>
              <a:rPr lang="en-US" sz="1600" dirty="0" err="1">
                <a:latin typeface="Arial" panose="020B0604020202020204" pitchFamily="34" charset="0"/>
                <a:cs typeface="Arial" panose="020B0604020202020204" pitchFamily="34" charset="0"/>
              </a:rPr>
              <a:t>LHe</a:t>
            </a:r>
            <a:r>
              <a:rPr lang="en-US" sz="1600" dirty="0">
                <a:latin typeface="Arial" panose="020B0604020202020204" pitchFamily="34" charset="0"/>
                <a:cs typeface="Arial" panose="020B0604020202020204" pitchFamily="34" charset="0"/>
              </a:rPr>
              <a: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but no optimization</a:t>
            </a:r>
          </a:p>
          <a:p>
            <a:pPr marL="654558" lvl="1" indent="-271463">
              <a:spcBef>
                <a:spcPts val="600"/>
              </a:spcBef>
            </a:pPr>
            <a:endParaRPr lang="en-US" sz="1600" dirty="0">
              <a:latin typeface="Arial" panose="020B0604020202020204" pitchFamily="34" charset="0"/>
              <a:cs typeface="Arial" panose="020B0604020202020204" pitchFamily="34" charset="0"/>
            </a:endParaRPr>
          </a:p>
          <a:p>
            <a:pPr marL="0" indent="0">
              <a:spcBef>
                <a:spcPts val="600"/>
              </a:spcBef>
              <a:buNone/>
            </a:pPr>
            <a:r>
              <a:rPr lang="en-US" sz="2000" b="1" dirty="0">
                <a:latin typeface="Arial" panose="020B0604020202020204" pitchFamily="34" charset="0"/>
                <a:cs typeface="Arial" panose="020B0604020202020204" pitchFamily="34" charset="0"/>
              </a:rPr>
              <a:t>Budget 1260 k€ </a:t>
            </a:r>
            <a:r>
              <a:rPr lang="en-US" sz="2000" dirty="0">
                <a:latin typeface="Arial" panose="020B0604020202020204" pitchFamily="34" charset="0"/>
                <a:cs typeface="Arial" panose="020B0604020202020204" pitchFamily="34" charset="0"/>
              </a:rPr>
              <a:t>(600 from SIG_PNR ; 250 CERN; 350 CNAO)</a:t>
            </a:r>
          </a:p>
        </p:txBody>
      </p:sp>
      <p:sp>
        <p:nvSpPr>
          <p:cNvPr id="9" name="Ovale 8">
            <a:extLst>
              <a:ext uri="{FF2B5EF4-FFF2-40B4-BE49-F238E27FC236}">
                <a16:creationId xmlns:a16="http://schemas.microsoft.com/office/drawing/2014/main" id="{8E19E21C-D850-E949-A22F-F13CFF459223}"/>
              </a:ext>
            </a:extLst>
          </p:cNvPr>
          <p:cNvSpPr/>
          <p:nvPr/>
        </p:nvSpPr>
        <p:spPr>
          <a:xfrm>
            <a:off x="8612553" y="5400208"/>
            <a:ext cx="744339" cy="44155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uppo 9">
            <a:extLst>
              <a:ext uri="{FF2B5EF4-FFF2-40B4-BE49-F238E27FC236}">
                <a16:creationId xmlns:a16="http://schemas.microsoft.com/office/drawing/2014/main" id="{805717C8-328D-1949-A124-0B6886F4AD86}"/>
              </a:ext>
            </a:extLst>
          </p:cNvPr>
          <p:cNvGrpSpPr/>
          <p:nvPr/>
        </p:nvGrpSpPr>
        <p:grpSpPr>
          <a:xfrm>
            <a:off x="3514900" y="298558"/>
            <a:ext cx="3079784" cy="1168721"/>
            <a:chOff x="3934160" y="3414497"/>
            <a:chExt cx="2034071" cy="734773"/>
          </a:xfrm>
          <a:solidFill>
            <a:schemeClr val="bg1"/>
          </a:solidFill>
        </p:grpSpPr>
        <p:sp>
          <p:nvSpPr>
            <p:cNvPr id="11" name="CasellaDiTesto 10">
              <a:extLst>
                <a:ext uri="{FF2B5EF4-FFF2-40B4-BE49-F238E27FC236}">
                  <a16:creationId xmlns:a16="http://schemas.microsoft.com/office/drawing/2014/main" id="{7A150BC6-521B-2A4F-BDFC-B0750717377C}"/>
                </a:ext>
              </a:extLst>
            </p:cNvPr>
            <p:cNvSpPr txBox="1"/>
            <p:nvPr/>
          </p:nvSpPr>
          <p:spPr>
            <a:xfrm>
              <a:off x="4329524" y="3810716"/>
              <a:ext cx="1368757" cy="338554"/>
            </a:xfrm>
            <a:prstGeom prst="rect">
              <a:avLst/>
            </a:prstGeom>
            <a:grpFill/>
          </p:spPr>
          <p:txBody>
            <a:bodyPr wrap="square">
              <a:spAutoFit/>
            </a:bodyPr>
            <a:lstStyle/>
            <a:p>
              <a:pPr algn="ctr"/>
              <a:r>
                <a:rPr lang="en-US" sz="1600" i="1" dirty="0" err="1">
                  <a:latin typeface="Georgia" panose="02040502050405020303" pitchFamily="18" charset="0"/>
                </a:rPr>
                <a:t>Euro</a:t>
              </a:r>
              <a:r>
                <a:rPr lang="en-US" sz="1600" i="1" dirty="0" err="1">
                  <a:solidFill>
                    <a:schemeClr val="accent1"/>
                  </a:solidFill>
                  <a:latin typeface="Georgia" panose="02040502050405020303" pitchFamily="18" charset="0"/>
                </a:rPr>
                <a:t>SIG</a:t>
              </a:r>
              <a:endParaRPr lang="en-US" sz="1400" dirty="0"/>
            </a:p>
          </p:txBody>
        </p:sp>
        <p:pic>
          <p:nvPicPr>
            <p:cNvPr id="12" name="Immagine 11" descr="Immagine che contiene logo&#10;&#10;Descrizione generata automaticamente">
              <a:extLst>
                <a:ext uri="{FF2B5EF4-FFF2-40B4-BE49-F238E27FC236}">
                  <a16:creationId xmlns:a16="http://schemas.microsoft.com/office/drawing/2014/main" id="{4EA41F46-ECFE-7A4D-9236-93AC035D70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48512" y="3716262"/>
              <a:ext cx="419719" cy="419719"/>
            </a:xfrm>
            <a:prstGeom prst="rect">
              <a:avLst/>
            </a:prstGeom>
            <a:grpFill/>
          </p:spPr>
        </p:pic>
        <p:pic>
          <p:nvPicPr>
            <p:cNvPr id="13" name="Immagine 12" descr="Immagine che contiene logo&#10;&#10;Descrizione generata automaticamente">
              <a:extLst>
                <a:ext uri="{FF2B5EF4-FFF2-40B4-BE49-F238E27FC236}">
                  <a16:creationId xmlns:a16="http://schemas.microsoft.com/office/drawing/2014/main" id="{2F870AB9-928C-664E-A888-FDA2D92A6C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29524" y="3414497"/>
              <a:ext cx="804514" cy="453003"/>
            </a:xfrm>
            <a:prstGeom prst="rect">
              <a:avLst/>
            </a:prstGeom>
            <a:grpFill/>
          </p:spPr>
        </p:pic>
        <p:pic>
          <p:nvPicPr>
            <p:cNvPr id="14" name="Immagine 13" descr="Immagine che contiene testo, Carattere, logo, Elementi grafici&#10;&#10;Descrizione generata automaticamente">
              <a:extLst>
                <a:ext uri="{FF2B5EF4-FFF2-40B4-BE49-F238E27FC236}">
                  <a16:creationId xmlns:a16="http://schemas.microsoft.com/office/drawing/2014/main" id="{8339A59A-5AE5-8D4D-9572-C9B7A15B6E8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934160" y="3796423"/>
              <a:ext cx="652477" cy="337992"/>
            </a:xfrm>
            <a:prstGeom prst="rect">
              <a:avLst/>
            </a:prstGeom>
            <a:grpFill/>
          </p:spPr>
        </p:pic>
        <p:pic>
          <p:nvPicPr>
            <p:cNvPr id="15" name="Immagine 14" descr="Immagine che contiene logo&#10;&#10;Descrizione generata automaticamente">
              <a:extLst>
                <a:ext uri="{FF2B5EF4-FFF2-40B4-BE49-F238E27FC236}">
                  <a16:creationId xmlns:a16="http://schemas.microsoft.com/office/drawing/2014/main" id="{99F30A8D-C733-094D-B247-5B8CDE4BE1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3857" y="3452575"/>
              <a:ext cx="804514" cy="280425"/>
            </a:xfrm>
            <a:prstGeom prst="rect">
              <a:avLst/>
            </a:prstGeom>
            <a:grpFill/>
          </p:spPr>
        </p:pic>
      </p:grpSp>
      <p:sp>
        <p:nvSpPr>
          <p:cNvPr id="16" name="CasellaDiTesto 15">
            <a:extLst>
              <a:ext uri="{FF2B5EF4-FFF2-40B4-BE49-F238E27FC236}">
                <a16:creationId xmlns:a16="http://schemas.microsoft.com/office/drawing/2014/main" id="{5A421DD2-E78B-CD42-83A7-5E327C616E6F}"/>
              </a:ext>
            </a:extLst>
          </p:cNvPr>
          <p:cNvSpPr txBox="1"/>
          <p:nvPr/>
        </p:nvSpPr>
        <p:spPr>
          <a:xfrm>
            <a:off x="9075539" y="129281"/>
            <a:ext cx="3064756" cy="338554"/>
          </a:xfrm>
          <a:prstGeom prst="rect">
            <a:avLst/>
          </a:prstGeom>
          <a:noFill/>
        </p:spPr>
        <p:txBody>
          <a:bodyPr wrap="square" rtlCol="0">
            <a:spAutoFit/>
          </a:bodyPr>
          <a:lstStyle/>
          <a:p>
            <a:r>
              <a:rPr lang="it-IT" sz="1600" dirty="0" err="1"/>
              <a:t>Courtesy</a:t>
            </a:r>
            <a:r>
              <a:rPr lang="it-IT" sz="1600" dirty="0"/>
              <a:t> of M. Prioli (INFN)</a:t>
            </a:r>
          </a:p>
        </p:txBody>
      </p:sp>
    </p:spTree>
    <p:extLst>
      <p:ext uri="{BB962C8B-B14F-4D97-AF65-F5344CB8AC3E}">
        <p14:creationId xmlns:p14="http://schemas.microsoft.com/office/powerpoint/2010/main" val="92369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txBody>
          <a:bodyPr/>
          <a:lstStyle/>
          <a:p>
            <a:endParaRPr lang="it-IT"/>
          </a:p>
        </p:txBody>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2</a:t>
            </a:fld>
            <a:endParaRPr lang="en-US" sz="1050" b="0" strike="noStrike" spc="-1">
              <a:latin typeface="Arial"/>
            </a:endParaRPr>
          </a:p>
        </p:txBody>
      </p:sp>
      <p:sp>
        <p:nvSpPr>
          <p:cNvPr id="3" name="CasellaDiTesto 2"/>
          <p:cNvSpPr txBox="1"/>
          <p:nvPr/>
        </p:nvSpPr>
        <p:spPr>
          <a:xfrm>
            <a:off x="953589" y="802800"/>
            <a:ext cx="5316582" cy="3631763"/>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The INFN laboratory LASA (short for </a:t>
            </a:r>
            <a:r>
              <a:rPr lang="en-US" sz="2000" b="1" spc="-1" dirty="0" err="1">
                <a:solidFill>
                  <a:schemeClr val="bg2">
                    <a:lumMod val="25000"/>
                  </a:schemeClr>
                </a:solidFill>
                <a:latin typeface="Calibri"/>
              </a:rPr>
              <a:t>Laboratorio</a:t>
            </a:r>
            <a:r>
              <a:rPr lang="en-US" sz="2000" b="1" spc="-1" dirty="0">
                <a:solidFill>
                  <a:schemeClr val="bg2">
                    <a:lumMod val="25000"/>
                  </a:schemeClr>
                </a:solidFill>
                <a:latin typeface="Calibri"/>
              </a:rPr>
              <a:t> </a:t>
            </a:r>
            <a:r>
              <a:rPr lang="en-US" sz="2000" b="1" spc="-1" dirty="0" err="1">
                <a:solidFill>
                  <a:schemeClr val="bg2">
                    <a:lumMod val="25000"/>
                  </a:schemeClr>
                </a:solidFill>
                <a:latin typeface="Calibri"/>
              </a:rPr>
              <a:t>Acceleratori</a:t>
            </a:r>
            <a:r>
              <a:rPr lang="en-US" sz="2000" b="1" spc="-1" dirty="0">
                <a:solidFill>
                  <a:schemeClr val="bg2">
                    <a:lumMod val="25000"/>
                  </a:schemeClr>
                </a:solidFill>
                <a:latin typeface="Calibri"/>
              </a:rPr>
              <a:t> e </a:t>
            </a:r>
            <a:r>
              <a:rPr lang="en-US" sz="2000" b="1" spc="-1" dirty="0" err="1">
                <a:solidFill>
                  <a:schemeClr val="bg2">
                    <a:lumMod val="25000"/>
                  </a:schemeClr>
                </a:solidFill>
                <a:latin typeface="Calibri"/>
              </a:rPr>
              <a:t>Superconduttività</a:t>
            </a:r>
            <a:r>
              <a:rPr lang="en-US" sz="2000" b="1" spc="-1" dirty="0">
                <a:solidFill>
                  <a:schemeClr val="bg2">
                    <a:lumMod val="25000"/>
                  </a:schemeClr>
                </a:solidFill>
                <a:latin typeface="Calibri"/>
              </a:rPr>
              <a:t> </a:t>
            </a:r>
            <a:r>
              <a:rPr lang="en-US" sz="2000" b="1" spc="-1" dirty="0" err="1">
                <a:solidFill>
                  <a:schemeClr val="bg2">
                    <a:lumMod val="25000"/>
                  </a:schemeClr>
                </a:solidFill>
                <a:latin typeface="Calibri"/>
              </a:rPr>
              <a:t>Applicata</a:t>
            </a:r>
            <a:r>
              <a:rPr lang="en-US" sz="2000" b="1" spc="-1" dirty="0">
                <a:solidFill>
                  <a:schemeClr val="bg2">
                    <a:lumMod val="25000"/>
                  </a:schemeClr>
                </a:solidFill>
                <a:latin typeface="Calibri"/>
              </a:rPr>
              <a:t>, i.e. Laboratory for Accelerators and Applied Superconductivity), in </a:t>
            </a:r>
            <a:r>
              <a:rPr lang="en-US" sz="2000" b="1" spc="-1" dirty="0" err="1">
                <a:solidFill>
                  <a:schemeClr val="bg2">
                    <a:lumMod val="25000"/>
                  </a:schemeClr>
                </a:solidFill>
                <a:latin typeface="Calibri"/>
              </a:rPr>
              <a:t>Segrate</a:t>
            </a:r>
            <a:r>
              <a:rPr lang="en-US" sz="2000" b="1" spc="-1" dirty="0">
                <a:solidFill>
                  <a:schemeClr val="bg2">
                    <a:lumMod val="25000"/>
                  </a:schemeClr>
                </a:solidFill>
                <a:latin typeface="Calibri"/>
              </a:rPr>
              <a:t>, at the outskirts of Milano, is an internationally Excellence Particle Accelerator technology center since nearly thirty years.</a:t>
            </a:r>
          </a:p>
          <a:p>
            <a:pPr>
              <a:spcAft>
                <a:spcPts val="1200"/>
              </a:spcAft>
            </a:pPr>
            <a:r>
              <a:rPr lang="en-US" sz="2000" b="1" spc="-1" dirty="0">
                <a:solidFill>
                  <a:schemeClr val="bg2">
                    <a:lumMod val="25000"/>
                  </a:schemeClr>
                </a:solidFill>
                <a:latin typeface="Calibri"/>
              </a:rPr>
              <a:t>The LASA develops advanced technologies for superconductivity, cryogenics and the productions of high intensity DC and RF electromagnetic fields. </a:t>
            </a: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What is LASA ?</a:t>
            </a:r>
            <a:endParaRPr lang="en-US" sz="3600" b="0" strike="noStrike" spc="-1" dirty="0">
              <a:latin typeface="Arial"/>
            </a:endParaRPr>
          </a:p>
        </p:txBody>
      </p:sp>
      <p:sp>
        <p:nvSpPr>
          <p:cNvPr id="8" name="CasellaDiTesto 7">
            <a:extLst>
              <a:ext uri="{FF2B5EF4-FFF2-40B4-BE49-F238E27FC236}">
                <a16:creationId xmlns:a16="http://schemas.microsoft.com/office/drawing/2014/main" id="{9B9D589C-E57F-EF46-815F-869249CA72E7}"/>
              </a:ext>
            </a:extLst>
          </p:cNvPr>
          <p:cNvSpPr txBox="1"/>
          <p:nvPr/>
        </p:nvSpPr>
        <p:spPr>
          <a:xfrm>
            <a:off x="832681" y="4851674"/>
            <a:ext cx="11253812" cy="1938992"/>
          </a:xfrm>
          <a:prstGeom prst="rect">
            <a:avLst/>
          </a:prstGeom>
          <a:noFill/>
        </p:spPr>
        <p:txBody>
          <a:bodyPr wrap="square" rtlCol="0">
            <a:spAutoFit/>
          </a:bodyPr>
          <a:lstStyle/>
          <a:p>
            <a:r>
              <a:rPr lang="en-US" sz="2000" b="1" spc="-1" dirty="0">
                <a:solidFill>
                  <a:schemeClr val="bg2">
                    <a:lumMod val="25000"/>
                  </a:schemeClr>
                </a:solidFill>
                <a:latin typeface="Calibri"/>
              </a:rPr>
              <a:t>As the name suggests, the LASA laboratory is dedicated to the study and development of innovative acceleration schemes and applications of advanced superconductivity both to accelerators and to other fields of physics.</a:t>
            </a:r>
          </a:p>
          <a:p>
            <a:r>
              <a:rPr lang="en-US" sz="2000" b="1" spc="-1" dirty="0">
                <a:solidFill>
                  <a:schemeClr val="bg2">
                    <a:lumMod val="25000"/>
                  </a:schemeClr>
                </a:solidFill>
                <a:latin typeface="Calibri"/>
              </a:rPr>
              <a:t>The activities carried out since the early 90s in different sectors of accelerator physics and cryogenics applied to both magnets and RF cavities, have allowed the establishment of unique skills, which result in the possibility for INFN to play an important rule in support of international projects of particle physics.</a:t>
            </a:r>
          </a:p>
        </p:txBody>
      </p:sp>
      <p:pic>
        <p:nvPicPr>
          <p:cNvPr id="9" name="Immagine 8" descr="Immagine che contiene cielo, esterni, città&#10;&#10;Descrizione generata automaticamente">
            <a:extLst>
              <a:ext uri="{FF2B5EF4-FFF2-40B4-BE49-F238E27FC236}">
                <a16:creationId xmlns:a16="http://schemas.microsoft.com/office/drawing/2014/main" id="{319ABFA5-0265-D44E-A1FF-0141E27E65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482"/>
          <a:stretch/>
        </p:blipFill>
        <p:spPr>
          <a:xfrm>
            <a:off x="6270171" y="1109542"/>
            <a:ext cx="5961929" cy="289095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145973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90EA64E9-2B30-E643-8D95-224CA6DFDDD7}"/>
              </a:ext>
            </a:extLst>
          </p:cNvPr>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SIG-Status</a:t>
            </a:r>
          </a:p>
        </p:txBody>
      </p:sp>
      <p:pic>
        <p:nvPicPr>
          <p:cNvPr id="3" name="Immagine 2" descr="Immagine che contiene giostra, montagne russe, parco divertimenti&#10;&#10;Descrizione generata automaticamente">
            <a:extLst>
              <a:ext uri="{FF2B5EF4-FFF2-40B4-BE49-F238E27FC236}">
                <a16:creationId xmlns:a16="http://schemas.microsoft.com/office/drawing/2014/main" id="{57ECF812-2A33-5C4B-8B36-ADFCA7B0BC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5837" y="1139130"/>
            <a:ext cx="3278616" cy="1962324"/>
          </a:xfrm>
          <a:prstGeom prst="rect">
            <a:avLst/>
          </a:prstGeom>
        </p:spPr>
      </p:pic>
      <p:sp>
        <p:nvSpPr>
          <p:cNvPr id="4" name="Segnaposto contenuto 10">
            <a:extLst>
              <a:ext uri="{FF2B5EF4-FFF2-40B4-BE49-F238E27FC236}">
                <a16:creationId xmlns:a16="http://schemas.microsoft.com/office/drawing/2014/main" id="{117919F9-54C6-C045-BA03-3263EADE2969}"/>
              </a:ext>
            </a:extLst>
          </p:cNvPr>
          <p:cNvSpPr txBox="1">
            <a:spLocks/>
          </p:cNvSpPr>
          <p:nvPr/>
        </p:nvSpPr>
        <p:spPr>
          <a:xfrm>
            <a:off x="670144" y="1278366"/>
            <a:ext cx="8259157" cy="235780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266700">
              <a:spcBef>
                <a:spcPts val="600"/>
              </a:spcBef>
            </a:pPr>
            <a:r>
              <a:rPr lang="en-US" sz="2000" dirty="0">
                <a:latin typeface="Arial" panose="020B0604020202020204" pitchFamily="34" charset="0"/>
                <a:cs typeface="Arial" panose="020B0604020202020204" pitchFamily="34" charset="0"/>
              </a:rPr>
              <a:t>Conceptual design report delivered, review completed </a:t>
            </a:r>
            <a:r>
              <a:rPr lang="en-US" sz="2000" dirty="0">
                <a:solidFill>
                  <a:srgbClr val="00B050"/>
                </a:solidFill>
                <a:latin typeface="Arial" panose="020B0604020202020204" pitchFamily="34" charset="0"/>
                <a:cs typeface="Arial" panose="020B0604020202020204" pitchFamily="34" charset="0"/>
                <a:sym typeface="Wingdings" panose="05000000000000000000" pitchFamily="2" charset="2"/>
              </a:rPr>
              <a:t> green light for the winding trials</a:t>
            </a:r>
            <a:r>
              <a:rPr lang="en-US" sz="2000" dirty="0">
                <a:solidFill>
                  <a:srgbClr val="00B050"/>
                </a:solidFill>
                <a:latin typeface="Arial" panose="020B0604020202020204" pitchFamily="34" charset="0"/>
                <a:cs typeface="Arial" panose="020B0604020202020204" pitchFamily="34" charset="0"/>
              </a:rPr>
              <a:t>;</a:t>
            </a:r>
          </a:p>
          <a:p>
            <a:pPr marL="358775" indent="-266700">
              <a:spcBef>
                <a:spcPts val="600"/>
              </a:spcBef>
            </a:pPr>
            <a:r>
              <a:rPr lang="en-US" sz="2000" dirty="0">
                <a:latin typeface="Arial" panose="020B0604020202020204" pitchFamily="34" charset="0"/>
                <a:cs typeface="Arial" panose="020B0604020202020204" pitchFamily="34" charset="0"/>
                <a:sym typeface="Wingdings" panose="05000000000000000000" pitchFamily="2" charset="2"/>
              </a:rPr>
              <a:t>The present focus is on proving the </a:t>
            </a:r>
            <a:r>
              <a:rPr lang="en-US" sz="2000" dirty="0" err="1">
                <a:latin typeface="Arial" panose="020B0604020202020204" pitchFamily="34" charset="0"/>
                <a:cs typeface="Arial" panose="020B0604020202020204" pitchFamily="34" charset="0"/>
                <a:sym typeface="Wingdings" panose="05000000000000000000" pitchFamily="2" charset="2"/>
              </a:rPr>
              <a:t>windability</a:t>
            </a:r>
            <a:r>
              <a:rPr lang="en-US" sz="2000" dirty="0">
                <a:latin typeface="Arial" panose="020B0604020202020204" pitchFamily="34" charset="0"/>
                <a:cs typeface="Arial" panose="020B0604020202020204" pitchFamily="34" charset="0"/>
                <a:sym typeface="Wingdings" panose="05000000000000000000" pitchFamily="2" charset="2"/>
              </a:rPr>
              <a:t> and assembly of a curved magnet:</a:t>
            </a:r>
          </a:p>
          <a:p>
            <a:pPr marL="815975" lvl="1" indent="-266700">
              <a:spcBef>
                <a:spcPts val="600"/>
              </a:spcBef>
            </a:pPr>
            <a:r>
              <a:rPr lang="en-US" sz="1600" dirty="0">
                <a:latin typeface="Arial" panose="020B0604020202020204" pitchFamily="34" charset="0"/>
                <a:cs typeface="Arial" panose="020B0604020202020204" pitchFamily="34" charset="0"/>
                <a:sym typeface="Wingdings" panose="05000000000000000000" pitchFamily="2" charset="2"/>
              </a:rPr>
              <a:t>Coil components and winding-curing tooling procured</a:t>
            </a:r>
          </a:p>
          <a:p>
            <a:pPr marL="815975" lvl="1" indent="-266700">
              <a:spcBef>
                <a:spcPts val="600"/>
              </a:spcBef>
            </a:pPr>
            <a:r>
              <a:rPr lang="en-US" sz="1600" dirty="0">
                <a:latin typeface="Arial" panose="020B0604020202020204" pitchFamily="34" charset="0"/>
                <a:cs typeface="Arial" panose="020B0604020202020204" pitchFamily="34" charset="0"/>
                <a:sym typeface="Wingdings" panose="05000000000000000000" pitchFamily="2" charset="2"/>
              </a:rPr>
              <a:t>First straight winding completed</a:t>
            </a:r>
          </a:p>
          <a:p>
            <a:pPr marL="549275" lvl="1" indent="0">
              <a:spcBef>
                <a:spcPts val="600"/>
              </a:spcBef>
              <a:buNone/>
            </a:pPr>
            <a:r>
              <a:rPr lang="en-US" sz="1600" dirty="0">
                <a:solidFill>
                  <a:srgbClr val="00B050"/>
                </a:solidFill>
                <a:latin typeface="Arial" panose="020B0604020202020204" pitchFamily="34" charset="0"/>
                <a:cs typeface="Arial" panose="020B0604020202020204" pitchFamily="34" charset="0"/>
                <a:sym typeface="Wingdings" panose="05000000000000000000" pitchFamily="2" charset="2"/>
              </a:rPr>
              <a:t> First curved winding planned in September</a:t>
            </a:r>
          </a:p>
        </p:txBody>
      </p:sp>
      <p:pic>
        <p:nvPicPr>
          <p:cNvPr id="5" name="Immagine 4">
            <a:extLst>
              <a:ext uri="{FF2B5EF4-FFF2-40B4-BE49-F238E27FC236}">
                <a16:creationId xmlns:a16="http://schemas.microsoft.com/office/drawing/2014/main" id="{09C7569F-6FC0-7A48-9FB3-DFE75C6BD9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64281" y="3774760"/>
            <a:ext cx="3927719" cy="3001023"/>
          </a:xfrm>
          <a:prstGeom prst="rect">
            <a:avLst/>
          </a:prstGeom>
        </p:spPr>
      </p:pic>
      <p:sp>
        <p:nvSpPr>
          <p:cNvPr id="6" name="TextBox 3">
            <a:extLst>
              <a:ext uri="{FF2B5EF4-FFF2-40B4-BE49-F238E27FC236}">
                <a16:creationId xmlns:a16="http://schemas.microsoft.com/office/drawing/2014/main" id="{D53097C4-C34F-084F-82B9-59F715D1BCDA}"/>
              </a:ext>
            </a:extLst>
          </p:cNvPr>
          <p:cNvSpPr txBox="1"/>
          <p:nvPr/>
        </p:nvSpPr>
        <p:spPr>
          <a:xfrm>
            <a:off x="955957" y="4360112"/>
            <a:ext cx="1998258"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First SIG winding trial at LASA!</a:t>
            </a:r>
          </a:p>
          <a:p>
            <a:endParaRPr lang="en-US" dirty="0"/>
          </a:p>
          <a:p>
            <a:r>
              <a:rPr lang="en-US" dirty="0"/>
              <a:t>Waiting for final cable by CERN</a:t>
            </a:r>
          </a:p>
        </p:txBody>
      </p:sp>
      <p:pic>
        <p:nvPicPr>
          <p:cNvPr id="7" name="Immagine 6">
            <a:extLst>
              <a:ext uri="{FF2B5EF4-FFF2-40B4-BE49-F238E27FC236}">
                <a16:creationId xmlns:a16="http://schemas.microsoft.com/office/drawing/2014/main" id="{51819F3C-9251-6649-B5C4-4E114B646C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40028" y="3774760"/>
            <a:ext cx="4722841" cy="2924216"/>
          </a:xfrm>
          <a:prstGeom prst="rect">
            <a:avLst/>
          </a:prstGeom>
        </p:spPr>
      </p:pic>
      <p:sp>
        <p:nvSpPr>
          <p:cNvPr id="8" name="TextBox 3">
            <a:extLst>
              <a:ext uri="{FF2B5EF4-FFF2-40B4-BE49-F238E27FC236}">
                <a16:creationId xmlns:a16="http://schemas.microsoft.com/office/drawing/2014/main" id="{0D418CCC-DF4E-E733-9D73-D71E61EE5759}"/>
              </a:ext>
            </a:extLst>
          </p:cNvPr>
          <p:cNvSpPr txBox="1"/>
          <p:nvPr/>
        </p:nvSpPr>
        <p:spPr>
          <a:xfrm>
            <a:off x="9229011" y="631207"/>
            <a:ext cx="199825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Winding tooling</a:t>
            </a:r>
          </a:p>
        </p:txBody>
      </p:sp>
      <p:sp>
        <p:nvSpPr>
          <p:cNvPr id="9" name="TextBox 3">
            <a:extLst>
              <a:ext uri="{FF2B5EF4-FFF2-40B4-BE49-F238E27FC236}">
                <a16:creationId xmlns:a16="http://schemas.microsoft.com/office/drawing/2014/main" id="{982973FB-F362-E1FB-D0FA-5DD407FF82DC}"/>
              </a:ext>
            </a:extLst>
          </p:cNvPr>
          <p:cNvSpPr txBox="1"/>
          <p:nvPr/>
        </p:nvSpPr>
        <p:spPr>
          <a:xfrm>
            <a:off x="8929301" y="3429000"/>
            <a:ext cx="238434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Mechanical structure</a:t>
            </a:r>
          </a:p>
        </p:txBody>
      </p:sp>
    </p:spTree>
    <p:extLst>
      <p:ext uri="{BB962C8B-B14F-4D97-AF65-F5344CB8AC3E}">
        <p14:creationId xmlns:p14="http://schemas.microsoft.com/office/powerpoint/2010/main" val="943459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90EA64E9-2B30-E643-8D95-224CA6DFDDD7}"/>
              </a:ext>
            </a:extLst>
          </p:cNvPr>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INFN – Nb3Sn Magnet Activity</a:t>
            </a:r>
          </a:p>
        </p:txBody>
      </p:sp>
      <p:sp>
        <p:nvSpPr>
          <p:cNvPr id="3" name="Segnaposto contenuto 2">
            <a:extLst>
              <a:ext uri="{FF2B5EF4-FFF2-40B4-BE49-F238E27FC236}">
                <a16:creationId xmlns:a16="http://schemas.microsoft.com/office/drawing/2014/main" id="{439A0234-2C42-014E-903D-AD4516498551}"/>
              </a:ext>
            </a:extLst>
          </p:cNvPr>
          <p:cNvSpPr txBox="1">
            <a:spLocks/>
          </p:cNvSpPr>
          <p:nvPr/>
        </p:nvSpPr>
        <p:spPr>
          <a:xfrm>
            <a:off x="1060960" y="1136384"/>
            <a:ext cx="6064511" cy="29488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600" b="1"/>
              <a:t>FalconD 12 T dipole – project overview (ca. 6 M€ budget project)</a:t>
            </a:r>
          </a:p>
          <a:p>
            <a:pPr marL="0" indent="0">
              <a:buFont typeface="Arial" panose="020B0604020202020204" pitchFamily="34" charset="0"/>
              <a:buNone/>
            </a:pPr>
            <a:r>
              <a:rPr lang="it-IT" sz="1600"/>
              <a:t>The project includes the following activities:</a:t>
            </a:r>
          </a:p>
          <a:p>
            <a:r>
              <a:rPr lang="it-IT" sz="1600"/>
              <a:t>At ASG superconductors, the manufacturing of</a:t>
            </a:r>
          </a:p>
          <a:p>
            <a:pPr lvl="1">
              <a:buFont typeface="Courier New" panose="02070309020205020404" pitchFamily="49" charset="0"/>
              <a:buChar char="o"/>
            </a:pPr>
            <a:r>
              <a:rPr lang="it-IT" sz="1200"/>
              <a:t>1 dummy pole wound with copper cable</a:t>
            </a:r>
          </a:p>
          <a:p>
            <a:pPr lvl="1">
              <a:buFont typeface="Courier New" panose="02070309020205020404" pitchFamily="49" charset="0"/>
              <a:buChar char="o"/>
            </a:pPr>
            <a:r>
              <a:rPr lang="it-IT" sz="1200"/>
              <a:t>2 practice poles wound with Nb3Sn cable</a:t>
            </a:r>
          </a:p>
          <a:p>
            <a:pPr lvl="1">
              <a:buFont typeface="Courier New" panose="02070309020205020404" pitchFamily="49" charset="0"/>
              <a:buChar char="o"/>
            </a:pPr>
            <a:r>
              <a:rPr lang="it-IT" sz="1200"/>
              <a:t>3+2 poles wound with Nb3Sn cable for the single aperture dipole</a:t>
            </a:r>
          </a:p>
          <a:p>
            <a:r>
              <a:rPr lang="it-IT" sz="1600"/>
              <a:t>At </a:t>
            </a:r>
            <a:r>
              <a:rPr lang="it-IT" sz="1600" b="1"/>
              <a:t>INFN-LASA lab (Milan), </a:t>
            </a:r>
            <a:r>
              <a:rPr lang="it-IT" sz="1600"/>
              <a:t>the bladder and key assembly and test @4.2 K (LHe) of the FalconD magnet</a:t>
            </a:r>
          </a:p>
          <a:p>
            <a:r>
              <a:rPr lang="it-IT" sz="1600"/>
              <a:t>At CERN, final test @1.9 K </a:t>
            </a:r>
            <a:endParaRPr lang="it-IT" sz="1600" dirty="0"/>
          </a:p>
        </p:txBody>
      </p:sp>
      <p:sp>
        <p:nvSpPr>
          <p:cNvPr id="7" name="Segnaposto contenuto 4">
            <a:extLst>
              <a:ext uri="{FF2B5EF4-FFF2-40B4-BE49-F238E27FC236}">
                <a16:creationId xmlns:a16="http://schemas.microsoft.com/office/drawing/2014/main" id="{0D0EEC9A-3B5F-7043-AAFD-113D35F35A21}"/>
              </a:ext>
            </a:extLst>
          </p:cNvPr>
          <p:cNvSpPr>
            <a:spLocks noGrp="1"/>
          </p:cNvSpPr>
          <p:nvPr/>
        </p:nvSpPr>
        <p:spPr>
          <a:xfrm>
            <a:off x="8819708" y="3368651"/>
            <a:ext cx="2684220" cy="756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aleway"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alew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400" dirty="0"/>
              <a:t>ASG </a:t>
            </a:r>
            <a:r>
              <a:rPr lang="it-IT" sz="1400" dirty="0" err="1"/>
              <a:t>Superconductors</a:t>
            </a:r>
            <a:r>
              <a:rPr lang="it-IT" sz="1400" dirty="0"/>
              <a:t> </a:t>
            </a:r>
            <a:r>
              <a:rPr lang="en-US" sz="1400" dirty="0"/>
              <a:t>is hired by INFN to fabricate the </a:t>
            </a:r>
            <a:r>
              <a:rPr lang="en-US" sz="1400" b="1" dirty="0"/>
              <a:t>coil </a:t>
            </a:r>
            <a:r>
              <a:rPr lang="en-US" sz="1400" dirty="0"/>
              <a:t>(7 Nb3Sn + 1 dummy copper)</a:t>
            </a:r>
            <a:endParaRPr lang="it-IT" sz="1400" dirty="0"/>
          </a:p>
        </p:txBody>
      </p:sp>
      <p:pic>
        <p:nvPicPr>
          <p:cNvPr id="8" name="Immagine 7">
            <a:extLst>
              <a:ext uri="{FF2B5EF4-FFF2-40B4-BE49-F238E27FC236}">
                <a16:creationId xmlns:a16="http://schemas.microsoft.com/office/drawing/2014/main" id="{8193FA18-480D-6442-862E-EA7796167A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1689" y="3481639"/>
            <a:ext cx="1503067" cy="445965"/>
          </a:xfrm>
          <a:prstGeom prst="rect">
            <a:avLst/>
          </a:prstGeom>
        </p:spPr>
      </p:pic>
      <p:pic>
        <p:nvPicPr>
          <p:cNvPr id="9" name="Immagine 8" descr="Immagine che contiene Carattere, Elementi grafici, cerchio, design&#10;&#10;Descrizione generata automaticamente">
            <a:extLst>
              <a:ext uri="{FF2B5EF4-FFF2-40B4-BE49-F238E27FC236}">
                <a16:creationId xmlns:a16="http://schemas.microsoft.com/office/drawing/2014/main" id="{557ACB3C-CDDB-7D45-A2D3-EED2A2FE96B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4699" y="951170"/>
            <a:ext cx="890057" cy="890057"/>
          </a:xfrm>
          <a:prstGeom prst="rect">
            <a:avLst/>
          </a:prstGeom>
        </p:spPr>
      </p:pic>
      <p:sp>
        <p:nvSpPr>
          <p:cNvPr id="10" name="CasellaDiTesto 11">
            <a:extLst>
              <a:ext uri="{FF2B5EF4-FFF2-40B4-BE49-F238E27FC236}">
                <a16:creationId xmlns:a16="http://schemas.microsoft.com/office/drawing/2014/main" id="{309747DE-5603-E74C-9669-EBB08B4F4C85}"/>
              </a:ext>
            </a:extLst>
          </p:cNvPr>
          <p:cNvSpPr txBox="1"/>
          <p:nvPr/>
        </p:nvSpPr>
        <p:spPr>
          <a:xfrm>
            <a:off x="8819708" y="929558"/>
            <a:ext cx="1955583" cy="738664"/>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a:latin typeface="Raleway" pitchFamily="2" charset="0"/>
              </a:rPr>
              <a:t>CERN </a:t>
            </a:r>
            <a:r>
              <a:rPr lang="it-IT" sz="1400" dirty="0" err="1">
                <a:latin typeface="Raleway" pitchFamily="2" charset="0"/>
              </a:rPr>
              <a:t>provides</a:t>
            </a:r>
            <a:r>
              <a:rPr lang="it-IT" sz="1400" dirty="0">
                <a:latin typeface="Raleway" pitchFamily="2" charset="0"/>
              </a:rPr>
              <a:t> the </a:t>
            </a:r>
            <a:r>
              <a:rPr lang="it-IT" sz="1400" dirty="0" err="1">
                <a:latin typeface="Raleway" pitchFamily="2" charset="0"/>
              </a:rPr>
              <a:t>magnet</a:t>
            </a:r>
            <a:r>
              <a:rPr lang="it-IT" sz="1400" dirty="0">
                <a:latin typeface="Raleway" pitchFamily="2" charset="0"/>
              </a:rPr>
              <a:t> </a:t>
            </a:r>
            <a:r>
              <a:rPr lang="it-IT" sz="1400" b="1" dirty="0" err="1">
                <a:latin typeface="Raleway" pitchFamily="2" charset="0"/>
              </a:rPr>
              <a:t>components</a:t>
            </a:r>
            <a:endParaRPr lang="it-IT" sz="1400" b="1" dirty="0">
              <a:latin typeface="Raleway" pitchFamily="2" charset="0"/>
            </a:endParaRPr>
          </a:p>
          <a:p>
            <a:r>
              <a:rPr lang="it-IT" sz="1400" dirty="0">
                <a:latin typeface="Raleway" pitchFamily="2" charset="0"/>
              </a:rPr>
              <a:t>(cable, </a:t>
            </a:r>
            <a:r>
              <a:rPr lang="it-IT" sz="1400" dirty="0" err="1">
                <a:latin typeface="Raleway" pitchFamily="2" charset="0"/>
              </a:rPr>
              <a:t>spacers</a:t>
            </a:r>
            <a:r>
              <a:rPr lang="it-IT" sz="1400" dirty="0">
                <a:latin typeface="Raleway" pitchFamily="2" charset="0"/>
              </a:rPr>
              <a:t>, etc.)</a:t>
            </a:r>
          </a:p>
        </p:txBody>
      </p:sp>
      <p:sp>
        <p:nvSpPr>
          <p:cNvPr id="11" name="CasellaDiTesto 15">
            <a:extLst>
              <a:ext uri="{FF2B5EF4-FFF2-40B4-BE49-F238E27FC236}">
                <a16:creationId xmlns:a16="http://schemas.microsoft.com/office/drawing/2014/main" id="{29A85E48-6CDF-734C-B9C0-D1A7B0B0E9B4}"/>
              </a:ext>
            </a:extLst>
          </p:cNvPr>
          <p:cNvSpPr txBox="1"/>
          <p:nvPr/>
        </p:nvSpPr>
        <p:spPr>
          <a:xfrm>
            <a:off x="8819708" y="2052597"/>
            <a:ext cx="2518674" cy="954107"/>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400" dirty="0">
                <a:latin typeface="Raleway" pitchFamily="2" charset="0"/>
              </a:rPr>
              <a:t>INFN </a:t>
            </a:r>
            <a:r>
              <a:rPr lang="it-IT" sz="1400" dirty="0" err="1">
                <a:latin typeface="Raleway" pitchFamily="2" charset="0"/>
              </a:rPr>
              <a:t>is</a:t>
            </a:r>
            <a:r>
              <a:rPr lang="it-IT" sz="1400" dirty="0">
                <a:latin typeface="Raleway" pitchFamily="2" charset="0"/>
              </a:rPr>
              <a:t> </a:t>
            </a:r>
            <a:r>
              <a:rPr lang="it-IT" sz="1400" dirty="0" err="1">
                <a:latin typeface="Raleway" pitchFamily="2" charset="0"/>
              </a:rPr>
              <a:t>responsible</a:t>
            </a:r>
            <a:r>
              <a:rPr lang="it-IT" sz="1400" dirty="0">
                <a:latin typeface="Raleway" pitchFamily="2" charset="0"/>
              </a:rPr>
              <a:t> for the </a:t>
            </a:r>
            <a:r>
              <a:rPr lang="it-IT" sz="1400" dirty="0" err="1">
                <a:latin typeface="Raleway" pitchFamily="2" charset="0"/>
              </a:rPr>
              <a:t>magnet</a:t>
            </a:r>
            <a:r>
              <a:rPr lang="it-IT" sz="1400" dirty="0">
                <a:latin typeface="Raleway" pitchFamily="2" charset="0"/>
              </a:rPr>
              <a:t> design,</a:t>
            </a:r>
            <a:r>
              <a:rPr lang="it-IT" sz="1400" b="1" dirty="0">
                <a:latin typeface="Raleway" pitchFamily="2" charset="0"/>
              </a:rPr>
              <a:t> assembly</a:t>
            </a:r>
            <a:r>
              <a:rPr lang="it-IT" sz="1400" dirty="0">
                <a:latin typeface="Raleway" pitchFamily="2" charset="0"/>
              </a:rPr>
              <a:t>,</a:t>
            </a:r>
            <a:r>
              <a:rPr lang="it-IT" sz="1400" b="1" dirty="0">
                <a:latin typeface="Raleway" pitchFamily="2" charset="0"/>
              </a:rPr>
              <a:t> </a:t>
            </a:r>
            <a:r>
              <a:rPr lang="it-IT" sz="1400" dirty="0">
                <a:latin typeface="Raleway" pitchFamily="2" charset="0"/>
              </a:rPr>
              <a:t>and </a:t>
            </a:r>
            <a:r>
              <a:rPr lang="it-IT" sz="1400" dirty="0" err="1">
                <a:latin typeface="Raleway" pitchFamily="2" charset="0"/>
              </a:rPr>
              <a:t>preliminary</a:t>
            </a:r>
            <a:r>
              <a:rPr lang="it-IT" sz="1400" dirty="0">
                <a:latin typeface="Raleway" pitchFamily="2" charset="0"/>
              </a:rPr>
              <a:t> </a:t>
            </a:r>
            <a:r>
              <a:rPr lang="it-IT" sz="1400" b="1" dirty="0">
                <a:latin typeface="Raleway" pitchFamily="2" charset="0"/>
              </a:rPr>
              <a:t>test</a:t>
            </a:r>
            <a:r>
              <a:rPr lang="it-IT" sz="1400" dirty="0">
                <a:latin typeface="Raleway" pitchFamily="2" charset="0"/>
              </a:rPr>
              <a:t> @ 4.2 K</a:t>
            </a:r>
          </a:p>
          <a:p>
            <a:r>
              <a:rPr lang="it-IT" sz="1400" dirty="0">
                <a:latin typeface="Raleway" pitchFamily="2" charset="0"/>
              </a:rPr>
              <a:t>(</a:t>
            </a:r>
            <a:r>
              <a:rPr lang="it-IT" sz="1400" dirty="0" err="1">
                <a:latin typeface="Raleway" pitchFamily="2" charset="0"/>
              </a:rPr>
              <a:t>at</a:t>
            </a:r>
            <a:r>
              <a:rPr lang="it-IT" sz="1400" dirty="0">
                <a:latin typeface="Raleway" pitchFamily="2" charset="0"/>
              </a:rPr>
              <a:t> LASA </a:t>
            </a:r>
            <a:r>
              <a:rPr lang="it-IT" sz="1400" dirty="0" err="1">
                <a:latin typeface="Raleway" pitchFamily="2" charset="0"/>
              </a:rPr>
              <a:t>laboratory</a:t>
            </a:r>
            <a:r>
              <a:rPr lang="it-IT" sz="1400" dirty="0">
                <a:latin typeface="Raleway" pitchFamily="2" charset="0"/>
              </a:rPr>
              <a:t> in Milan)</a:t>
            </a:r>
          </a:p>
        </p:txBody>
      </p:sp>
      <p:pic>
        <p:nvPicPr>
          <p:cNvPr id="12" name="Immagine 11" descr="Immagine che contiene Elementi grafici, Carattere, logo, grafica&#10;&#10;Descrizione generata automaticamente">
            <a:extLst>
              <a:ext uri="{FF2B5EF4-FFF2-40B4-BE49-F238E27FC236}">
                <a16:creationId xmlns:a16="http://schemas.microsoft.com/office/drawing/2014/main" id="{420904E9-FE2E-204B-B83D-14E0260EF1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51689" y="2052597"/>
            <a:ext cx="1659782" cy="970763"/>
          </a:xfrm>
          <a:prstGeom prst="rect">
            <a:avLst/>
          </a:prstGeom>
        </p:spPr>
      </p:pic>
      <p:cxnSp>
        <p:nvCxnSpPr>
          <p:cNvPr id="13" name="Connettore diritto 15">
            <a:extLst>
              <a:ext uri="{FF2B5EF4-FFF2-40B4-BE49-F238E27FC236}">
                <a16:creationId xmlns:a16="http://schemas.microsoft.com/office/drawing/2014/main" id="{5B779D27-8ECC-CE42-AE15-542516160E8D}"/>
              </a:ext>
            </a:extLst>
          </p:cNvPr>
          <p:cNvCxnSpPr>
            <a:cxnSpLocks/>
          </p:cNvCxnSpPr>
          <p:nvPr/>
        </p:nvCxnSpPr>
        <p:spPr>
          <a:xfrm>
            <a:off x="8711471" y="951170"/>
            <a:ext cx="0" cy="3174031"/>
          </a:xfrm>
          <a:prstGeom prst="line">
            <a:avLst/>
          </a:prstGeom>
          <a:ln>
            <a:solidFill>
              <a:srgbClr val="C48E48"/>
            </a:solidFill>
          </a:ln>
        </p:spPr>
        <p:style>
          <a:lnRef idx="1">
            <a:schemeClr val="accent2"/>
          </a:lnRef>
          <a:fillRef idx="0">
            <a:schemeClr val="accent2"/>
          </a:fillRef>
          <a:effectRef idx="0">
            <a:schemeClr val="accent2"/>
          </a:effectRef>
          <a:fontRef idx="minor">
            <a:schemeClr val="tx1"/>
          </a:fontRef>
        </p:style>
      </p:cxnSp>
      <p:grpSp>
        <p:nvGrpSpPr>
          <p:cNvPr id="14" name="Gruppo 6">
            <a:extLst>
              <a:ext uri="{FF2B5EF4-FFF2-40B4-BE49-F238E27FC236}">
                <a16:creationId xmlns:a16="http://schemas.microsoft.com/office/drawing/2014/main" id="{93846E65-350B-8849-B250-68CDF9DC8AC7}"/>
              </a:ext>
            </a:extLst>
          </p:cNvPr>
          <p:cNvGrpSpPr>
            <a:grpSpLocks noChangeAspect="1"/>
          </p:cNvGrpSpPr>
          <p:nvPr/>
        </p:nvGrpSpPr>
        <p:grpSpPr>
          <a:xfrm>
            <a:off x="1140200" y="3842577"/>
            <a:ext cx="2479238" cy="2029498"/>
            <a:chOff x="813819" y="1032783"/>
            <a:chExt cx="4529794" cy="3708078"/>
          </a:xfrm>
        </p:grpSpPr>
        <p:grpSp>
          <p:nvGrpSpPr>
            <p:cNvPr id="15" name="Gruppo 24">
              <a:extLst>
                <a:ext uri="{FF2B5EF4-FFF2-40B4-BE49-F238E27FC236}">
                  <a16:creationId xmlns:a16="http://schemas.microsoft.com/office/drawing/2014/main" id="{4155A92F-6E83-6F47-80F7-CADF0E76819E}"/>
                </a:ext>
              </a:extLst>
            </p:cNvPr>
            <p:cNvGrpSpPr>
              <a:grpSpLocks noChangeAspect="1"/>
            </p:cNvGrpSpPr>
            <p:nvPr/>
          </p:nvGrpSpPr>
          <p:grpSpPr>
            <a:xfrm>
              <a:off x="813819" y="1032783"/>
              <a:ext cx="4529794" cy="3708078"/>
              <a:chOff x="585337" y="1474560"/>
              <a:chExt cx="5061249" cy="4143126"/>
            </a:xfrm>
          </p:grpSpPr>
          <p:pic>
            <p:nvPicPr>
              <p:cNvPr id="18" name="Elemento grafico 14">
                <a:extLst>
                  <a:ext uri="{FF2B5EF4-FFF2-40B4-BE49-F238E27FC236}">
                    <a16:creationId xmlns:a16="http://schemas.microsoft.com/office/drawing/2014/main" id="{B347E7B1-7332-524F-A3CD-088016FF9D85}"/>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5337" y="1474560"/>
                <a:ext cx="5061249" cy="4143126"/>
              </a:xfrm>
              <a:prstGeom prst="rect">
                <a:avLst/>
              </a:prstGeom>
            </p:spPr>
          </p:pic>
          <p:cxnSp>
            <p:nvCxnSpPr>
              <p:cNvPr id="19" name="Connettore diritto 34">
                <a:extLst>
                  <a:ext uri="{FF2B5EF4-FFF2-40B4-BE49-F238E27FC236}">
                    <a16:creationId xmlns:a16="http://schemas.microsoft.com/office/drawing/2014/main" id="{C33BE2AC-37A9-6943-8646-04B659A77401}"/>
                  </a:ext>
                </a:extLst>
              </p:cNvPr>
              <p:cNvCxnSpPr/>
              <p:nvPr/>
            </p:nvCxnSpPr>
            <p:spPr>
              <a:xfrm flipV="1">
                <a:off x="1576786" y="1893201"/>
                <a:ext cx="0" cy="3452088"/>
              </a:xfrm>
              <a:prstGeom prst="line">
                <a:avLst/>
              </a:prstGeom>
              <a:ln w="63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6" name="CasellaDiTesto 9">
              <a:extLst>
                <a:ext uri="{FF2B5EF4-FFF2-40B4-BE49-F238E27FC236}">
                  <a16:creationId xmlns:a16="http://schemas.microsoft.com/office/drawing/2014/main" id="{4CC1A600-64CB-A740-9A2B-627B4BBD2E75}"/>
                </a:ext>
              </a:extLst>
            </p:cNvPr>
            <p:cNvSpPr txBox="1"/>
            <p:nvPr/>
          </p:nvSpPr>
          <p:spPr>
            <a:xfrm>
              <a:off x="1625216" y="3435946"/>
              <a:ext cx="1055846" cy="352739"/>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400" dirty="0">
                  <a:latin typeface="Raleway" pitchFamily="2" charset="0"/>
                </a:rPr>
                <a:t>9.85 mm</a:t>
              </a:r>
            </a:p>
          </p:txBody>
        </p:sp>
        <p:cxnSp>
          <p:nvCxnSpPr>
            <p:cNvPr id="17" name="Connettore 2 29">
              <a:extLst>
                <a:ext uri="{FF2B5EF4-FFF2-40B4-BE49-F238E27FC236}">
                  <a16:creationId xmlns:a16="http://schemas.microsoft.com/office/drawing/2014/main" id="{5B778703-856D-2C4D-9B57-3E71097841FD}"/>
                </a:ext>
              </a:extLst>
            </p:cNvPr>
            <p:cNvCxnSpPr>
              <a:cxnSpLocks/>
            </p:cNvCxnSpPr>
            <p:nvPr/>
          </p:nvCxnSpPr>
          <p:spPr>
            <a:xfrm>
              <a:off x="1738986" y="3302936"/>
              <a:ext cx="44635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pic>
        <p:nvPicPr>
          <p:cNvPr id="20" name="Immagine 38" descr="Immagine che contiene Blu elettrico, schermata, blu, pialla/aereo&#10;&#10;Descrizione generata automaticamente">
            <a:extLst>
              <a:ext uri="{FF2B5EF4-FFF2-40B4-BE49-F238E27FC236}">
                <a16:creationId xmlns:a16="http://schemas.microsoft.com/office/drawing/2014/main" id="{C9A0C0F1-F259-5A4B-BD4C-90843AC3A1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90508" y="3816283"/>
            <a:ext cx="2354037" cy="2447589"/>
          </a:xfrm>
          <a:prstGeom prst="rect">
            <a:avLst/>
          </a:prstGeom>
        </p:spPr>
      </p:pic>
      <p:pic>
        <p:nvPicPr>
          <p:cNvPr id="21" name="Picture 22">
            <a:extLst>
              <a:ext uri="{FF2B5EF4-FFF2-40B4-BE49-F238E27FC236}">
                <a16:creationId xmlns:a16="http://schemas.microsoft.com/office/drawing/2014/main" id="{D823F24D-E1D3-8348-A9A6-2F63E0058F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20056" y="3947846"/>
            <a:ext cx="2354035" cy="2528178"/>
          </a:xfrm>
          <a:prstGeom prst="rect">
            <a:avLst/>
          </a:prstGeom>
        </p:spPr>
      </p:pic>
      <p:pic>
        <p:nvPicPr>
          <p:cNvPr id="23" name="Immagine 39">
            <a:extLst>
              <a:ext uri="{FF2B5EF4-FFF2-40B4-BE49-F238E27FC236}">
                <a16:creationId xmlns:a16="http://schemas.microsoft.com/office/drawing/2014/main" id="{D82AEB73-8F2D-564B-8A8E-EB9A1109DBA6}"/>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209775" y="81629"/>
            <a:ext cx="1853531" cy="741413"/>
          </a:xfrm>
          <a:prstGeom prst="rect">
            <a:avLst/>
          </a:prstGeom>
        </p:spPr>
      </p:pic>
      <p:sp>
        <p:nvSpPr>
          <p:cNvPr id="24" name="TextBox 13">
            <a:extLst>
              <a:ext uri="{FF2B5EF4-FFF2-40B4-BE49-F238E27FC236}">
                <a16:creationId xmlns:a16="http://schemas.microsoft.com/office/drawing/2014/main" id="{98A6D0AE-B63C-4546-A26E-6862484440BB}"/>
              </a:ext>
            </a:extLst>
          </p:cNvPr>
          <p:cNvSpPr txBox="1"/>
          <p:nvPr/>
        </p:nvSpPr>
        <p:spPr>
          <a:xfrm>
            <a:off x="10263554" y="145209"/>
            <a:ext cx="1607235"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dirty="0"/>
              <a:t>INFN-Genova</a:t>
            </a:r>
          </a:p>
          <a:p>
            <a:r>
              <a:rPr lang="en-US" dirty="0"/>
              <a:t>INFN-LASA-Mi</a:t>
            </a:r>
          </a:p>
        </p:txBody>
      </p:sp>
      <p:sp>
        <p:nvSpPr>
          <p:cNvPr id="4" name="TextBox 7">
            <a:extLst>
              <a:ext uri="{FF2B5EF4-FFF2-40B4-BE49-F238E27FC236}">
                <a16:creationId xmlns:a16="http://schemas.microsoft.com/office/drawing/2014/main" id="{D9C264BF-252F-8F3A-19A8-F81A31D66FCF}"/>
              </a:ext>
            </a:extLst>
          </p:cNvPr>
          <p:cNvSpPr txBox="1"/>
          <p:nvPr/>
        </p:nvSpPr>
        <p:spPr>
          <a:xfrm>
            <a:off x="1140200" y="6140294"/>
            <a:ext cx="846514" cy="276999"/>
          </a:xfrm>
          <a:prstGeom prst="rect">
            <a:avLst/>
          </a:prstGeom>
          <a:noFill/>
        </p:spPr>
        <p:txBody>
          <a:bodyPr wrap="none" rtlCol="0">
            <a:spAutoFit/>
          </a:bodyPr>
          <a:lstStyle/>
          <a:p>
            <a:r>
              <a:rPr lang="en-US" sz="1200" dirty="0" err="1"/>
              <a:t>R.Valente</a:t>
            </a:r>
            <a:endParaRPr lang="en-US" sz="1200" dirty="0"/>
          </a:p>
        </p:txBody>
      </p:sp>
      <p:sp>
        <p:nvSpPr>
          <p:cNvPr id="5" name="TextBox 7">
            <a:extLst>
              <a:ext uri="{FF2B5EF4-FFF2-40B4-BE49-F238E27FC236}">
                <a16:creationId xmlns:a16="http://schemas.microsoft.com/office/drawing/2014/main" id="{BDD68145-6161-0926-E0D0-E9DE42B4AD9F}"/>
              </a:ext>
            </a:extLst>
          </p:cNvPr>
          <p:cNvSpPr txBox="1"/>
          <p:nvPr/>
        </p:nvSpPr>
        <p:spPr>
          <a:xfrm>
            <a:off x="6520056" y="6431193"/>
            <a:ext cx="1056700" cy="276999"/>
          </a:xfrm>
          <a:prstGeom prst="rect">
            <a:avLst/>
          </a:prstGeom>
          <a:noFill/>
        </p:spPr>
        <p:txBody>
          <a:bodyPr wrap="none" rtlCol="0">
            <a:spAutoFit/>
          </a:bodyPr>
          <a:lstStyle/>
          <a:p>
            <a:r>
              <a:rPr lang="en-US" sz="1200" dirty="0"/>
              <a:t>N. Sala (GE)</a:t>
            </a:r>
          </a:p>
        </p:txBody>
      </p:sp>
    </p:spTree>
    <p:extLst>
      <p:ext uri="{BB962C8B-B14F-4D97-AF65-F5344CB8AC3E}">
        <p14:creationId xmlns:p14="http://schemas.microsoft.com/office/powerpoint/2010/main" val="333276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06F5FB44-9D05-D34E-BD3D-B3FF055C01B6}"/>
              </a:ext>
            </a:extLst>
          </p:cNvPr>
          <p:cNvSpPr>
            <a:spLocks noGrp="1"/>
          </p:cNvSpPr>
          <p:nvPr>
            <p:ph type="title"/>
          </p:nvPr>
        </p:nvSpPr>
        <p:spPr>
          <a:xfrm>
            <a:off x="994354" y="774222"/>
            <a:ext cx="11414589" cy="1388213"/>
          </a:xfrm>
        </p:spPr>
        <p:txBody>
          <a:bodyPr>
            <a:noAutofit/>
          </a:bodyPr>
          <a:lstStyle/>
          <a:p>
            <a:r>
              <a:rPr lang="it-IT" sz="2400" dirty="0"/>
              <a:t>High Field </a:t>
            </a:r>
            <a:r>
              <a:rPr lang="it-IT" sz="2400" dirty="0" err="1"/>
              <a:t>Magnet</a:t>
            </a:r>
            <a:r>
              <a:rPr lang="it-IT" sz="2400" dirty="0"/>
              <a:t> Collaboration (ESSP-2020-2027)</a:t>
            </a:r>
            <a:br>
              <a:rPr lang="it-IT" sz="2400" dirty="0"/>
            </a:br>
            <a:r>
              <a:rPr lang="it-IT" sz="2400" b="1" dirty="0"/>
              <a:t>Next step for an FCC-</a:t>
            </a:r>
            <a:r>
              <a:rPr lang="it-IT" sz="2400" b="1" dirty="0" err="1"/>
              <a:t>hh</a:t>
            </a:r>
            <a:r>
              <a:rPr lang="it-IT" sz="2400" b="1" dirty="0"/>
              <a:t> </a:t>
            </a:r>
            <a:r>
              <a:rPr lang="it-IT" sz="2400" b="1" dirty="0" err="1"/>
              <a:t>dipole</a:t>
            </a:r>
            <a:r>
              <a:rPr lang="it-IT" sz="2400" b="1" dirty="0"/>
              <a:t> : agreement under way</a:t>
            </a:r>
            <a:r>
              <a:rPr lang="it-IT" sz="2400" dirty="0"/>
              <a:t> </a:t>
            </a:r>
            <a:r>
              <a:rPr lang="it-IT" sz="2400" b="1" dirty="0">
                <a:solidFill>
                  <a:srgbClr val="C00000"/>
                </a:solidFill>
              </a:rPr>
              <a:t>2025-2030  </a:t>
            </a:r>
            <a:r>
              <a:rPr lang="it-IT" sz="2400" b="1" dirty="0">
                <a:solidFill>
                  <a:srgbClr val="C00000"/>
                </a:solidFill>
                <a:sym typeface="Symbol" panose="05050102010706020507" pitchFamily="18" charset="2"/>
              </a:rPr>
              <a:t> </a:t>
            </a:r>
            <a:r>
              <a:rPr lang="it-IT" sz="2400" b="1" dirty="0">
                <a:solidFill>
                  <a:srgbClr val="C00000"/>
                </a:solidFill>
              </a:rPr>
              <a:t>10 M€</a:t>
            </a:r>
          </a:p>
        </p:txBody>
      </p:sp>
      <p:sp>
        <p:nvSpPr>
          <p:cNvPr id="5" name="Segnaposto contenuto 2">
            <a:extLst>
              <a:ext uri="{FF2B5EF4-FFF2-40B4-BE49-F238E27FC236}">
                <a16:creationId xmlns:a16="http://schemas.microsoft.com/office/drawing/2014/main" id="{C113F0CC-1C20-1D48-B36D-190241F6AD8D}"/>
              </a:ext>
            </a:extLst>
          </p:cNvPr>
          <p:cNvSpPr txBox="1">
            <a:spLocks/>
          </p:cNvSpPr>
          <p:nvPr/>
        </p:nvSpPr>
        <p:spPr>
          <a:xfrm>
            <a:off x="1318846" y="2564485"/>
            <a:ext cx="3384315" cy="358169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600" b="1" dirty="0" err="1"/>
              <a:t>Towards</a:t>
            </a:r>
            <a:r>
              <a:rPr lang="it-IT" sz="1600" b="1" dirty="0"/>
              <a:t> deep Nb3Sn R&amp;D </a:t>
            </a:r>
            <a:r>
              <a:rPr lang="it-IT" sz="1600" b="1" dirty="0" err="1"/>
              <a:t>phase</a:t>
            </a:r>
            <a:endParaRPr lang="it-IT" sz="1600" b="1" dirty="0"/>
          </a:p>
          <a:p>
            <a:pPr marL="0" indent="0">
              <a:buFont typeface="Arial" panose="020B0604020202020204" pitchFamily="34" charset="0"/>
              <a:buNone/>
            </a:pPr>
            <a:r>
              <a:rPr lang="it-IT" sz="1600" dirty="0"/>
              <a:t>After the </a:t>
            </a:r>
            <a:r>
              <a:rPr lang="it-IT" sz="1600" dirty="0" err="1"/>
              <a:t>FalconD</a:t>
            </a:r>
            <a:r>
              <a:rPr lang="it-IT" sz="1600" dirty="0"/>
              <a:t> project, the INFN can profit of:</a:t>
            </a:r>
          </a:p>
          <a:p>
            <a:pPr>
              <a:buFont typeface="Wingdings" panose="05000000000000000000" pitchFamily="2" charset="2"/>
              <a:buChar char="ü"/>
            </a:pPr>
            <a:r>
              <a:rPr lang="it-IT" sz="1600" dirty="0"/>
              <a:t>Experience and </a:t>
            </a:r>
            <a:r>
              <a:rPr lang="it-IT" sz="1600" dirty="0" err="1"/>
              <a:t>results</a:t>
            </a:r>
            <a:r>
              <a:rPr lang="it-IT" sz="1600" dirty="0"/>
              <a:t> </a:t>
            </a:r>
            <a:r>
              <a:rPr lang="it-IT" sz="1600" dirty="0" err="1"/>
              <a:t>obtained</a:t>
            </a:r>
            <a:r>
              <a:rPr lang="it-IT" sz="1600" dirty="0"/>
              <a:t> from </a:t>
            </a:r>
            <a:r>
              <a:rPr lang="it-IT" sz="1600" dirty="0" err="1"/>
              <a:t>FalconD</a:t>
            </a:r>
            <a:r>
              <a:rPr lang="it-IT" sz="1600" dirty="0"/>
              <a:t> INFN-CERN </a:t>
            </a:r>
            <a:r>
              <a:rPr lang="it-IT" sz="1600" dirty="0" err="1"/>
              <a:t>collaboration</a:t>
            </a:r>
            <a:endParaRPr lang="it-IT" sz="1600" dirty="0"/>
          </a:p>
          <a:p>
            <a:pPr>
              <a:buFont typeface="Wingdings" panose="05000000000000000000" pitchFamily="2" charset="2"/>
              <a:buChar char="ü"/>
            </a:pPr>
            <a:r>
              <a:rPr lang="it-IT" sz="1600" dirty="0" err="1"/>
              <a:t>Availability</a:t>
            </a:r>
            <a:r>
              <a:rPr lang="it-IT" sz="1600" dirty="0"/>
              <a:t> of </a:t>
            </a:r>
            <a:r>
              <a:rPr lang="it-IT" sz="1600" dirty="0" err="1"/>
              <a:t>FalconD</a:t>
            </a:r>
            <a:r>
              <a:rPr lang="it-IT" sz="1600" dirty="0"/>
              <a:t> </a:t>
            </a:r>
            <a:r>
              <a:rPr lang="it-IT" sz="1600" dirty="0" err="1"/>
              <a:t>spare</a:t>
            </a:r>
            <a:r>
              <a:rPr lang="it-IT" sz="1600" dirty="0"/>
              <a:t> coils to </a:t>
            </a:r>
            <a:r>
              <a:rPr lang="it-IT" sz="1600" dirty="0" err="1"/>
              <a:t>further</a:t>
            </a:r>
            <a:r>
              <a:rPr lang="it-IT" sz="1600" dirty="0"/>
              <a:t> practice</a:t>
            </a:r>
          </a:p>
          <a:p>
            <a:pPr>
              <a:buFont typeface="Wingdings" panose="05000000000000000000" pitchFamily="2" charset="2"/>
              <a:buChar char="ü"/>
            </a:pPr>
            <a:r>
              <a:rPr lang="it-IT" sz="1600" dirty="0"/>
              <a:t>The </a:t>
            </a:r>
            <a:r>
              <a:rPr lang="it-IT" sz="1600" dirty="0" err="1"/>
              <a:t>tooling</a:t>
            </a:r>
            <a:r>
              <a:rPr lang="it-IT" sz="1600" dirty="0"/>
              <a:t> for assembly and test </a:t>
            </a:r>
            <a:r>
              <a:rPr lang="it-IT" sz="1600" dirty="0" err="1"/>
              <a:t>inherited</a:t>
            </a:r>
            <a:r>
              <a:rPr lang="it-IT" sz="1600" dirty="0"/>
              <a:t> by </a:t>
            </a:r>
            <a:r>
              <a:rPr lang="it-IT" sz="1600" dirty="0" err="1"/>
              <a:t>FalconD</a:t>
            </a:r>
            <a:r>
              <a:rPr lang="it-IT" sz="1600" dirty="0"/>
              <a:t> and </a:t>
            </a:r>
            <a:r>
              <a:rPr lang="it-IT" sz="1600" dirty="0">
                <a:solidFill>
                  <a:srgbClr val="FF0000"/>
                </a:solidFill>
              </a:rPr>
              <a:t>the new </a:t>
            </a:r>
            <a:r>
              <a:rPr lang="it-IT" sz="1600" dirty="0" err="1">
                <a:solidFill>
                  <a:srgbClr val="FF0000"/>
                </a:solidFill>
              </a:rPr>
              <a:t>infrastructure</a:t>
            </a:r>
            <a:r>
              <a:rPr lang="it-IT" sz="1600" dirty="0">
                <a:solidFill>
                  <a:srgbClr val="FF0000"/>
                </a:solidFill>
              </a:rPr>
              <a:t> of IRIS to </a:t>
            </a:r>
            <a:r>
              <a:rPr lang="it-IT" sz="1600" dirty="0" err="1">
                <a:solidFill>
                  <a:srgbClr val="FF0000"/>
                </a:solidFill>
              </a:rPr>
              <a:t>fabricate</a:t>
            </a:r>
            <a:r>
              <a:rPr lang="it-IT" sz="1600" dirty="0">
                <a:solidFill>
                  <a:srgbClr val="FF0000"/>
                </a:solidFill>
              </a:rPr>
              <a:t> </a:t>
            </a:r>
            <a:r>
              <a:rPr lang="it-IT" sz="1600" dirty="0" err="1">
                <a:solidFill>
                  <a:srgbClr val="FF0000"/>
                </a:solidFill>
              </a:rPr>
              <a:t>magnets</a:t>
            </a:r>
            <a:endParaRPr lang="it-IT" sz="1600" dirty="0">
              <a:solidFill>
                <a:srgbClr val="FF0000"/>
              </a:solidFill>
            </a:endParaRPr>
          </a:p>
          <a:p>
            <a:pPr marL="0" indent="0">
              <a:buFont typeface="Arial" panose="020B0604020202020204" pitchFamily="34" charset="0"/>
              <a:buNone/>
            </a:pPr>
            <a:endParaRPr lang="it-IT" sz="1600" dirty="0"/>
          </a:p>
          <a:p>
            <a:pPr marL="0" indent="0">
              <a:buFont typeface="Arial" panose="020B0604020202020204" pitchFamily="34" charset="0"/>
              <a:buNone/>
            </a:pPr>
            <a:endParaRPr lang="it-IT" dirty="0"/>
          </a:p>
        </p:txBody>
      </p:sp>
      <p:sp>
        <p:nvSpPr>
          <p:cNvPr id="6" name="Segnaposto contenuto 2">
            <a:extLst>
              <a:ext uri="{FF2B5EF4-FFF2-40B4-BE49-F238E27FC236}">
                <a16:creationId xmlns:a16="http://schemas.microsoft.com/office/drawing/2014/main" id="{51D5DFAA-24CB-AC49-8E94-5DA7A2AF741C}"/>
              </a:ext>
            </a:extLst>
          </p:cNvPr>
          <p:cNvSpPr txBox="1">
            <a:spLocks/>
          </p:cNvSpPr>
          <p:nvPr/>
        </p:nvSpPr>
        <p:spPr>
          <a:xfrm>
            <a:off x="4703161" y="2564485"/>
            <a:ext cx="3993438" cy="35816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600" b="1" dirty="0"/>
              <a:t>INFN </a:t>
            </a:r>
            <a:r>
              <a:rPr lang="it-IT" sz="1600" b="1" dirty="0" err="1"/>
              <a:t>proposal</a:t>
            </a:r>
            <a:r>
              <a:rPr lang="it-IT" sz="1600" b="1" dirty="0"/>
              <a:t> to HFM</a:t>
            </a:r>
          </a:p>
          <a:p>
            <a:pPr marL="342900" indent="-342900">
              <a:buFont typeface="+mj-lt"/>
              <a:buAutoNum type="arabicPeriod"/>
            </a:pPr>
            <a:r>
              <a:rPr lang="it-IT" sz="1600" dirty="0"/>
              <a:t>Re-use the </a:t>
            </a:r>
            <a:r>
              <a:rPr lang="it-IT" sz="1600" dirty="0" err="1"/>
              <a:t>FalconD</a:t>
            </a:r>
            <a:r>
              <a:rPr lang="it-IT" sz="1600" dirty="0"/>
              <a:t> coils to </a:t>
            </a:r>
            <a:r>
              <a:rPr lang="it-IT" sz="1600" dirty="0" err="1"/>
              <a:t>fabricate</a:t>
            </a:r>
            <a:r>
              <a:rPr lang="it-IT" sz="1600" dirty="0"/>
              <a:t> a </a:t>
            </a:r>
            <a:r>
              <a:rPr lang="it-IT" sz="1600" dirty="0">
                <a:solidFill>
                  <a:srgbClr val="FF0000"/>
                </a:solidFill>
              </a:rPr>
              <a:t>double-aperture </a:t>
            </a:r>
            <a:r>
              <a:rPr lang="it-IT" sz="1600" dirty="0" err="1">
                <a:solidFill>
                  <a:srgbClr val="FF0000"/>
                </a:solidFill>
              </a:rPr>
              <a:t>dipole</a:t>
            </a:r>
            <a:endParaRPr lang="it-IT" sz="1600" dirty="0">
              <a:solidFill>
                <a:srgbClr val="FF0000"/>
              </a:solidFill>
            </a:endParaRPr>
          </a:p>
          <a:p>
            <a:pPr marL="342900" indent="-342900">
              <a:buFont typeface="+mj-lt"/>
              <a:buAutoNum type="arabicPeriod"/>
            </a:pPr>
            <a:r>
              <a:rPr lang="it-IT" sz="1600" dirty="0"/>
              <a:t>Design and </a:t>
            </a:r>
            <a:r>
              <a:rPr lang="it-IT" sz="1600" dirty="0" err="1"/>
              <a:t>fabricate</a:t>
            </a:r>
            <a:r>
              <a:rPr lang="it-IT" sz="1600" dirty="0"/>
              <a:t> a</a:t>
            </a:r>
            <a:r>
              <a:rPr lang="it-IT" sz="1600" dirty="0">
                <a:solidFill>
                  <a:srgbClr val="FF0000"/>
                </a:solidFill>
              </a:rPr>
              <a:t> 4-layer cos-theta </a:t>
            </a:r>
            <a:r>
              <a:rPr lang="it-IT" sz="1600" dirty="0" err="1">
                <a:solidFill>
                  <a:srgbClr val="FF0000"/>
                </a:solidFill>
              </a:rPr>
              <a:t>dipole</a:t>
            </a:r>
            <a:r>
              <a:rPr lang="it-IT" sz="1600" dirty="0">
                <a:solidFill>
                  <a:srgbClr val="FF0000"/>
                </a:solidFill>
              </a:rPr>
              <a:t> </a:t>
            </a:r>
            <a:r>
              <a:rPr lang="it-IT" sz="1600" dirty="0"/>
              <a:t>to </a:t>
            </a:r>
            <a:r>
              <a:rPr lang="it-IT" sz="1600" dirty="0" err="1"/>
              <a:t>achieve</a:t>
            </a:r>
            <a:r>
              <a:rPr lang="it-IT" sz="1600" dirty="0"/>
              <a:t> 14 T</a:t>
            </a:r>
          </a:p>
          <a:p>
            <a:pPr marL="0" indent="0">
              <a:buFont typeface="Arial" panose="020B0604020202020204" pitchFamily="34" charset="0"/>
              <a:buNone/>
            </a:pPr>
            <a:endParaRPr lang="it-IT" sz="1600" dirty="0"/>
          </a:p>
          <a:p>
            <a:pPr marL="0" indent="0">
              <a:buFont typeface="Arial" panose="020B0604020202020204" pitchFamily="34" charset="0"/>
              <a:buNone/>
            </a:pPr>
            <a:endParaRPr lang="it-IT" dirty="0"/>
          </a:p>
        </p:txBody>
      </p:sp>
      <p:grpSp>
        <p:nvGrpSpPr>
          <p:cNvPr id="7" name="Gruppo 6">
            <a:extLst>
              <a:ext uri="{FF2B5EF4-FFF2-40B4-BE49-F238E27FC236}">
                <a16:creationId xmlns:a16="http://schemas.microsoft.com/office/drawing/2014/main" id="{0184CFE3-53C2-B945-8579-20295386D88D}"/>
              </a:ext>
            </a:extLst>
          </p:cNvPr>
          <p:cNvGrpSpPr>
            <a:grpSpLocks noChangeAspect="1"/>
          </p:cNvGrpSpPr>
          <p:nvPr/>
        </p:nvGrpSpPr>
        <p:grpSpPr>
          <a:xfrm>
            <a:off x="5166284" y="4012886"/>
            <a:ext cx="2921192" cy="2383858"/>
            <a:chOff x="6264322" y="1281127"/>
            <a:chExt cx="5927678" cy="4837322"/>
          </a:xfrm>
        </p:grpSpPr>
        <p:pic>
          <p:nvPicPr>
            <p:cNvPr id="8" name="Immagine 7">
              <a:extLst>
                <a:ext uri="{FF2B5EF4-FFF2-40B4-BE49-F238E27FC236}">
                  <a16:creationId xmlns:a16="http://schemas.microsoft.com/office/drawing/2014/main" id="{40D0EFDA-8D00-6F4C-939D-9374333CD2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4322" y="1281127"/>
              <a:ext cx="5927678" cy="4837322"/>
            </a:xfrm>
            <a:prstGeom prst="rect">
              <a:avLst/>
            </a:prstGeom>
          </p:spPr>
        </p:pic>
        <p:sp>
          <p:nvSpPr>
            <p:cNvPr id="9" name="CasellaDiTesto 5">
              <a:extLst>
                <a:ext uri="{FF2B5EF4-FFF2-40B4-BE49-F238E27FC236}">
                  <a16:creationId xmlns:a16="http://schemas.microsoft.com/office/drawing/2014/main" id="{14AE5EE7-4A3B-2A45-9189-790AA63A6831}"/>
                </a:ext>
              </a:extLst>
            </p:cNvPr>
            <p:cNvSpPr txBox="1"/>
            <p:nvPr/>
          </p:nvSpPr>
          <p:spPr>
            <a:xfrm>
              <a:off x="9391018" y="1812143"/>
              <a:ext cx="2034225" cy="496175"/>
            </a:xfrm>
            <a:prstGeom prst="rect">
              <a:avLst/>
            </a:prstGeom>
            <a:solidFill>
              <a:schemeClr val="tx2">
                <a:lumMod val="60000"/>
                <a:lumOff val="40000"/>
              </a:schemeClr>
            </a:solidFill>
            <a:ln>
              <a:solidFill>
                <a:schemeClr val="tx2"/>
              </a:solidFill>
            </a:ln>
          </p:spPr>
          <p:txBody>
            <a:bodyPr wrap="square" rtlCol="0">
              <a:spAutoFit/>
            </a:bodyPr>
            <a:lstStyle/>
            <a:p>
              <a:pPr algn="ctr"/>
              <a:r>
                <a:rPr lang="it-IT" sz="900" dirty="0" err="1">
                  <a:solidFill>
                    <a:schemeClr val="bg1"/>
                  </a:solidFill>
                </a:rPr>
                <a:t>Low</a:t>
              </a:r>
              <a:r>
                <a:rPr lang="it-IT" sz="900" dirty="0">
                  <a:solidFill>
                    <a:schemeClr val="bg1"/>
                  </a:solidFill>
                </a:rPr>
                <a:t> Field </a:t>
              </a:r>
              <a:r>
                <a:rPr lang="it-IT" sz="900" dirty="0" err="1">
                  <a:solidFill>
                    <a:schemeClr val="bg1"/>
                  </a:solidFill>
                </a:rPr>
                <a:t>cable</a:t>
              </a:r>
              <a:endParaRPr lang="it-IT" sz="900" dirty="0">
                <a:solidFill>
                  <a:schemeClr val="bg1"/>
                </a:solidFill>
              </a:endParaRPr>
            </a:p>
          </p:txBody>
        </p:sp>
        <p:sp>
          <p:nvSpPr>
            <p:cNvPr id="10" name="CasellaDiTesto 9">
              <a:extLst>
                <a:ext uri="{FF2B5EF4-FFF2-40B4-BE49-F238E27FC236}">
                  <a16:creationId xmlns:a16="http://schemas.microsoft.com/office/drawing/2014/main" id="{A3283138-D3B9-6441-9834-4A97151621CC}"/>
                </a:ext>
              </a:extLst>
            </p:cNvPr>
            <p:cNvSpPr txBox="1"/>
            <p:nvPr/>
          </p:nvSpPr>
          <p:spPr>
            <a:xfrm>
              <a:off x="7170408" y="1812143"/>
              <a:ext cx="2034225" cy="496175"/>
            </a:xfrm>
            <a:prstGeom prst="rect">
              <a:avLst/>
            </a:prstGeom>
            <a:solidFill>
              <a:srgbClr val="FF0000"/>
            </a:solidFill>
            <a:ln>
              <a:solidFill>
                <a:srgbClr val="C00000"/>
              </a:solidFill>
            </a:ln>
          </p:spPr>
          <p:txBody>
            <a:bodyPr wrap="square" rtlCol="0">
              <a:spAutoFit/>
            </a:bodyPr>
            <a:lstStyle/>
            <a:p>
              <a:r>
                <a:rPr lang="it-IT" sz="900" dirty="0">
                  <a:solidFill>
                    <a:schemeClr val="bg1"/>
                  </a:solidFill>
                </a:rPr>
                <a:t>High Field </a:t>
              </a:r>
              <a:r>
                <a:rPr lang="it-IT" sz="900" dirty="0" err="1">
                  <a:solidFill>
                    <a:schemeClr val="bg1"/>
                  </a:solidFill>
                </a:rPr>
                <a:t>cable</a:t>
              </a:r>
              <a:endParaRPr lang="it-IT" sz="900" dirty="0">
                <a:solidFill>
                  <a:schemeClr val="bg1"/>
                </a:solidFill>
              </a:endParaRPr>
            </a:p>
          </p:txBody>
        </p:sp>
        <p:sp>
          <p:nvSpPr>
            <p:cNvPr id="11" name="Ovale 10">
              <a:extLst>
                <a:ext uri="{FF2B5EF4-FFF2-40B4-BE49-F238E27FC236}">
                  <a16:creationId xmlns:a16="http://schemas.microsoft.com/office/drawing/2014/main" id="{366B7E1E-9886-B242-8B4E-538295D0FA9C}"/>
                </a:ext>
              </a:extLst>
            </p:cNvPr>
            <p:cNvSpPr/>
            <p:nvPr/>
          </p:nvSpPr>
          <p:spPr>
            <a:xfrm>
              <a:off x="7541404" y="3959645"/>
              <a:ext cx="316111" cy="311195"/>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t>1</a:t>
              </a:r>
            </a:p>
          </p:txBody>
        </p:sp>
        <p:sp>
          <p:nvSpPr>
            <p:cNvPr id="12" name="Ovale 11">
              <a:extLst>
                <a:ext uri="{FF2B5EF4-FFF2-40B4-BE49-F238E27FC236}">
                  <a16:creationId xmlns:a16="http://schemas.microsoft.com/office/drawing/2014/main" id="{29601AA5-173A-BA48-B768-A37CAE4AC9AA}"/>
                </a:ext>
              </a:extLst>
            </p:cNvPr>
            <p:cNvSpPr/>
            <p:nvPr/>
          </p:nvSpPr>
          <p:spPr>
            <a:xfrm>
              <a:off x="7990863" y="3388593"/>
              <a:ext cx="316111" cy="311195"/>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t>2</a:t>
              </a:r>
            </a:p>
          </p:txBody>
        </p:sp>
        <p:sp>
          <p:nvSpPr>
            <p:cNvPr id="13" name="Ovale 12">
              <a:extLst>
                <a:ext uri="{FF2B5EF4-FFF2-40B4-BE49-F238E27FC236}">
                  <a16:creationId xmlns:a16="http://schemas.microsoft.com/office/drawing/2014/main" id="{043191A8-DDDC-804B-9B30-D9CD9EC842BF}"/>
                </a:ext>
              </a:extLst>
            </p:cNvPr>
            <p:cNvSpPr/>
            <p:nvPr/>
          </p:nvSpPr>
          <p:spPr>
            <a:xfrm>
              <a:off x="8624050" y="2908189"/>
              <a:ext cx="316111" cy="311195"/>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t>3</a:t>
              </a:r>
            </a:p>
          </p:txBody>
        </p:sp>
        <p:sp>
          <p:nvSpPr>
            <p:cNvPr id="14" name="Ovale 13">
              <a:extLst>
                <a:ext uri="{FF2B5EF4-FFF2-40B4-BE49-F238E27FC236}">
                  <a16:creationId xmlns:a16="http://schemas.microsoft.com/office/drawing/2014/main" id="{554FE056-B375-5441-8FB8-6C04AB88427F}"/>
                </a:ext>
              </a:extLst>
            </p:cNvPr>
            <p:cNvSpPr/>
            <p:nvPr/>
          </p:nvSpPr>
          <p:spPr>
            <a:xfrm>
              <a:off x="9438914" y="2596994"/>
              <a:ext cx="316111" cy="311195"/>
            </a:xfrm>
            <a:prstGeom prst="ellipse">
              <a:avLst/>
            </a:prstGeom>
            <a:solidFill>
              <a:schemeClr val="tx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t>4</a:t>
              </a:r>
            </a:p>
          </p:txBody>
        </p:sp>
      </p:grpSp>
      <p:graphicFrame>
        <p:nvGraphicFramePr>
          <p:cNvPr id="15" name="Tabella 9">
            <a:extLst>
              <a:ext uri="{FF2B5EF4-FFF2-40B4-BE49-F238E27FC236}">
                <a16:creationId xmlns:a16="http://schemas.microsoft.com/office/drawing/2014/main" id="{6045F5F8-DE89-2348-B3D5-8903BA4F0A1B}"/>
              </a:ext>
            </a:extLst>
          </p:cNvPr>
          <p:cNvGraphicFramePr>
            <a:graphicFrameLocks noGrp="1"/>
          </p:cNvGraphicFramePr>
          <p:nvPr>
            <p:extLst>
              <p:ext uri="{D42A27DB-BD31-4B8C-83A1-F6EECF244321}">
                <p14:modId xmlns:p14="http://schemas.microsoft.com/office/powerpoint/2010/main" val="306520639"/>
              </p:ext>
            </p:extLst>
          </p:nvPr>
        </p:nvGraphicFramePr>
        <p:xfrm>
          <a:off x="8675522" y="2555796"/>
          <a:ext cx="3171066" cy="4160520"/>
        </p:xfrm>
        <a:graphic>
          <a:graphicData uri="http://schemas.openxmlformats.org/drawingml/2006/table">
            <a:tbl>
              <a:tblPr firstRow="1" bandRow="1">
                <a:tableStyleId>{B301B821-A1FF-4177-AEE7-76D212191A09}</a:tableStyleId>
              </a:tblPr>
              <a:tblGrid>
                <a:gridCol w="1466544">
                  <a:extLst>
                    <a:ext uri="{9D8B030D-6E8A-4147-A177-3AD203B41FA5}">
                      <a16:colId xmlns:a16="http://schemas.microsoft.com/office/drawing/2014/main" val="2418516582"/>
                    </a:ext>
                  </a:extLst>
                </a:gridCol>
                <a:gridCol w="891101">
                  <a:extLst>
                    <a:ext uri="{9D8B030D-6E8A-4147-A177-3AD203B41FA5}">
                      <a16:colId xmlns:a16="http://schemas.microsoft.com/office/drawing/2014/main" val="3006548556"/>
                    </a:ext>
                  </a:extLst>
                </a:gridCol>
                <a:gridCol w="813421">
                  <a:extLst>
                    <a:ext uri="{9D8B030D-6E8A-4147-A177-3AD203B41FA5}">
                      <a16:colId xmlns:a16="http://schemas.microsoft.com/office/drawing/2014/main" val="3801166436"/>
                    </a:ext>
                  </a:extLst>
                </a:gridCol>
              </a:tblGrid>
              <a:tr h="342452">
                <a:tc>
                  <a:txBody>
                    <a:bodyPr/>
                    <a:lstStyle/>
                    <a:p>
                      <a:pPr algn="l"/>
                      <a:r>
                        <a:rPr lang="it-IT" sz="900" dirty="0" err="1">
                          <a:latin typeface="Titillium"/>
                        </a:rPr>
                        <a:t>Parameter</a:t>
                      </a:r>
                      <a:endParaRPr lang="it-IT" sz="900" dirty="0">
                        <a:latin typeface="Titillium"/>
                      </a:endParaRPr>
                    </a:p>
                  </a:txBody>
                  <a:tcPr anchor="ctr"/>
                </a:tc>
                <a:tc>
                  <a:txBody>
                    <a:bodyPr/>
                    <a:lstStyle/>
                    <a:p>
                      <a:pPr algn="ctr"/>
                      <a:r>
                        <a:rPr lang="it-IT" sz="900" dirty="0">
                          <a:latin typeface="Titillium"/>
                        </a:rPr>
                        <a:t>HF cable</a:t>
                      </a:r>
                    </a:p>
                    <a:p>
                      <a:pPr algn="ctr"/>
                      <a:r>
                        <a:rPr lang="it-IT" sz="900" dirty="0">
                          <a:latin typeface="Titillium"/>
                        </a:rPr>
                        <a:t> (DEM-1.1)</a:t>
                      </a:r>
                    </a:p>
                  </a:txBody>
                  <a:tcPr anchor="ctr"/>
                </a:tc>
                <a:tc>
                  <a:txBody>
                    <a:bodyPr/>
                    <a:lstStyle/>
                    <a:p>
                      <a:pPr algn="ctr"/>
                      <a:r>
                        <a:rPr lang="it-IT" sz="900" dirty="0">
                          <a:latin typeface="Titillium"/>
                        </a:rPr>
                        <a:t>LF cable </a:t>
                      </a:r>
                    </a:p>
                    <a:p>
                      <a:pPr algn="ctr"/>
                      <a:r>
                        <a:rPr lang="it-IT" sz="900" dirty="0">
                          <a:latin typeface="Titillium"/>
                        </a:rPr>
                        <a:t>(11T </a:t>
                      </a:r>
                      <a:r>
                        <a:rPr lang="it-IT" sz="900" dirty="0" err="1">
                          <a:latin typeface="Titillium"/>
                        </a:rPr>
                        <a:t>dipole</a:t>
                      </a:r>
                      <a:r>
                        <a:rPr lang="it-IT" sz="900" dirty="0">
                          <a:latin typeface="Titillium"/>
                        </a:rPr>
                        <a:t>)</a:t>
                      </a:r>
                    </a:p>
                  </a:txBody>
                  <a:tcPr anchor="ctr"/>
                </a:tc>
                <a:extLst>
                  <a:ext uri="{0D108BD9-81ED-4DB2-BD59-A6C34878D82A}">
                    <a16:rowId xmlns:a16="http://schemas.microsoft.com/office/drawing/2014/main" val="806027353"/>
                  </a:ext>
                </a:extLst>
              </a:tr>
              <a:tr h="214033">
                <a:tc>
                  <a:txBody>
                    <a:bodyPr/>
                    <a:lstStyle/>
                    <a:p>
                      <a:pPr algn="l"/>
                      <a:r>
                        <a:rPr lang="it-IT" sz="900" dirty="0" err="1">
                          <a:latin typeface="Titillium"/>
                        </a:rPr>
                        <a:t>Strand</a:t>
                      </a:r>
                      <a:r>
                        <a:rPr lang="it-IT" sz="900" dirty="0">
                          <a:latin typeface="Titillium"/>
                        </a:rPr>
                        <a:t> </a:t>
                      </a:r>
                      <a:r>
                        <a:rPr lang="it-IT" sz="900" dirty="0" err="1">
                          <a:latin typeface="Titillium"/>
                        </a:rPr>
                        <a:t>number</a:t>
                      </a:r>
                      <a:endParaRPr lang="it-IT" sz="900" dirty="0">
                        <a:latin typeface="Titillium"/>
                      </a:endParaRPr>
                    </a:p>
                  </a:txBody>
                  <a:tcPr anchor="ctr"/>
                </a:tc>
                <a:tc>
                  <a:txBody>
                    <a:bodyPr/>
                    <a:lstStyle/>
                    <a:p>
                      <a:pPr algn="ctr"/>
                      <a:r>
                        <a:rPr lang="it-IT" sz="900" dirty="0">
                          <a:latin typeface="Titillium"/>
                        </a:rPr>
                        <a:t>22</a:t>
                      </a:r>
                    </a:p>
                  </a:txBody>
                  <a:tcPr anchor="ctr"/>
                </a:tc>
                <a:tc>
                  <a:txBody>
                    <a:bodyPr/>
                    <a:lstStyle/>
                    <a:p>
                      <a:pPr algn="ctr"/>
                      <a:r>
                        <a:rPr lang="it-IT" sz="900" dirty="0">
                          <a:latin typeface="Titillium"/>
                        </a:rPr>
                        <a:t>38</a:t>
                      </a:r>
                    </a:p>
                  </a:txBody>
                  <a:tcPr anchor="ctr"/>
                </a:tc>
                <a:extLst>
                  <a:ext uri="{0D108BD9-81ED-4DB2-BD59-A6C34878D82A}">
                    <a16:rowId xmlns:a16="http://schemas.microsoft.com/office/drawing/2014/main" val="805928144"/>
                  </a:ext>
                </a:extLst>
              </a:tr>
              <a:tr h="214033">
                <a:tc>
                  <a:txBody>
                    <a:bodyPr/>
                    <a:lstStyle/>
                    <a:p>
                      <a:pPr algn="l"/>
                      <a:r>
                        <a:rPr lang="it-IT" sz="900" dirty="0" err="1">
                          <a:latin typeface="Titillium"/>
                        </a:rPr>
                        <a:t>Strand</a:t>
                      </a:r>
                      <a:r>
                        <a:rPr lang="it-IT" sz="900" dirty="0">
                          <a:latin typeface="Titillium"/>
                        </a:rPr>
                        <a:t> </a:t>
                      </a:r>
                      <a:r>
                        <a:rPr lang="it-IT" sz="900" dirty="0" err="1">
                          <a:latin typeface="Titillium"/>
                        </a:rPr>
                        <a:t>diameter</a:t>
                      </a:r>
                      <a:r>
                        <a:rPr lang="it-IT" sz="900" dirty="0">
                          <a:latin typeface="Titillium"/>
                        </a:rPr>
                        <a:t> (mm)</a:t>
                      </a:r>
                    </a:p>
                  </a:txBody>
                  <a:tcPr anchor="ctr"/>
                </a:tc>
                <a:tc>
                  <a:txBody>
                    <a:bodyPr/>
                    <a:lstStyle/>
                    <a:p>
                      <a:pPr algn="ctr"/>
                      <a:r>
                        <a:rPr lang="it-IT" sz="900" dirty="0">
                          <a:latin typeface="Titillium"/>
                        </a:rPr>
                        <a:t>1.1</a:t>
                      </a:r>
                    </a:p>
                  </a:txBody>
                  <a:tcPr anchor="ctr"/>
                </a:tc>
                <a:tc>
                  <a:txBody>
                    <a:bodyPr/>
                    <a:lstStyle/>
                    <a:p>
                      <a:pPr algn="ctr"/>
                      <a:r>
                        <a:rPr lang="it-IT" sz="900" dirty="0">
                          <a:latin typeface="Titillium"/>
                        </a:rPr>
                        <a:t>0.7</a:t>
                      </a:r>
                    </a:p>
                  </a:txBody>
                  <a:tcPr anchor="ctr"/>
                </a:tc>
                <a:extLst>
                  <a:ext uri="{0D108BD9-81ED-4DB2-BD59-A6C34878D82A}">
                    <a16:rowId xmlns:a16="http://schemas.microsoft.com/office/drawing/2014/main" val="942176105"/>
                  </a:ext>
                </a:extLst>
              </a:tr>
              <a:tr h="214033">
                <a:tc>
                  <a:txBody>
                    <a:bodyPr/>
                    <a:lstStyle/>
                    <a:p>
                      <a:pPr algn="l"/>
                      <a:r>
                        <a:rPr lang="it-IT" sz="900" dirty="0">
                          <a:latin typeface="Titillium"/>
                        </a:rPr>
                        <a:t>Bare </a:t>
                      </a:r>
                      <a:r>
                        <a:rPr lang="it-IT" sz="900" dirty="0" err="1">
                          <a:latin typeface="Titillium"/>
                        </a:rPr>
                        <a:t>width</a:t>
                      </a:r>
                      <a:r>
                        <a:rPr lang="it-IT" sz="900" dirty="0">
                          <a:latin typeface="Titillium"/>
                        </a:rPr>
                        <a:t> (mm)</a:t>
                      </a:r>
                    </a:p>
                  </a:txBody>
                  <a:tcPr anchor="ctr"/>
                </a:tc>
                <a:tc>
                  <a:txBody>
                    <a:bodyPr/>
                    <a:lstStyle/>
                    <a:p>
                      <a:pPr algn="ctr"/>
                      <a:r>
                        <a:rPr lang="it-IT" sz="900" dirty="0">
                          <a:latin typeface="Titillium"/>
                        </a:rPr>
                        <a:t>13.2</a:t>
                      </a:r>
                    </a:p>
                  </a:txBody>
                  <a:tcPr anchor="ctr"/>
                </a:tc>
                <a:tc>
                  <a:txBody>
                    <a:bodyPr/>
                    <a:lstStyle/>
                    <a:p>
                      <a:pPr algn="ctr"/>
                      <a:r>
                        <a:rPr lang="it-IT" sz="900" dirty="0">
                          <a:latin typeface="Titillium"/>
                        </a:rPr>
                        <a:t>14</a:t>
                      </a:r>
                    </a:p>
                  </a:txBody>
                  <a:tcPr anchor="ctr"/>
                </a:tc>
                <a:extLst>
                  <a:ext uri="{0D108BD9-81ED-4DB2-BD59-A6C34878D82A}">
                    <a16:rowId xmlns:a16="http://schemas.microsoft.com/office/drawing/2014/main" val="3065651934"/>
                  </a:ext>
                </a:extLst>
              </a:tr>
              <a:tr h="214033">
                <a:tc>
                  <a:txBody>
                    <a:bodyPr/>
                    <a:lstStyle/>
                    <a:p>
                      <a:pPr algn="l"/>
                      <a:r>
                        <a:rPr lang="it-IT" sz="900" dirty="0">
                          <a:latin typeface="Titillium"/>
                        </a:rPr>
                        <a:t>Bare </a:t>
                      </a:r>
                      <a:r>
                        <a:rPr lang="it-IT" sz="900" dirty="0" err="1">
                          <a:latin typeface="Titillium"/>
                        </a:rPr>
                        <a:t>inner</a:t>
                      </a:r>
                      <a:r>
                        <a:rPr lang="it-IT" sz="900" dirty="0">
                          <a:latin typeface="Titillium"/>
                        </a:rPr>
                        <a:t> </a:t>
                      </a:r>
                      <a:r>
                        <a:rPr lang="it-IT" sz="900" dirty="0" err="1">
                          <a:latin typeface="Titillium"/>
                        </a:rPr>
                        <a:t>thickness</a:t>
                      </a:r>
                      <a:r>
                        <a:rPr lang="it-IT" sz="900" dirty="0">
                          <a:latin typeface="Titillium"/>
                        </a:rPr>
                        <a:t> (mm)</a:t>
                      </a:r>
                    </a:p>
                  </a:txBody>
                  <a:tcPr anchor="ctr"/>
                </a:tc>
                <a:tc>
                  <a:txBody>
                    <a:bodyPr/>
                    <a:lstStyle/>
                    <a:p>
                      <a:pPr algn="ctr"/>
                      <a:r>
                        <a:rPr lang="it-IT" sz="900" dirty="0">
                          <a:latin typeface="Titillium"/>
                        </a:rPr>
                        <a:t>1.892</a:t>
                      </a:r>
                    </a:p>
                  </a:txBody>
                  <a:tcPr anchor="ctr"/>
                </a:tc>
                <a:tc>
                  <a:txBody>
                    <a:bodyPr/>
                    <a:lstStyle/>
                    <a:p>
                      <a:pPr algn="ctr"/>
                      <a:r>
                        <a:rPr lang="it-IT" sz="900" dirty="0">
                          <a:latin typeface="Titillium"/>
                        </a:rPr>
                        <a:t>1.204</a:t>
                      </a:r>
                    </a:p>
                  </a:txBody>
                  <a:tcPr anchor="ctr"/>
                </a:tc>
                <a:extLst>
                  <a:ext uri="{0D108BD9-81ED-4DB2-BD59-A6C34878D82A}">
                    <a16:rowId xmlns:a16="http://schemas.microsoft.com/office/drawing/2014/main" val="2837221052"/>
                  </a:ext>
                </a:extLst>
              </a:tr>
              <a:tr h="2140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900" dirty="0">
                          <a:latin typeface="Titillium"/>
                        </a:rPr>
                        <a:t>Bare </a:t>
                      </a:r>
                      <a:r>
                        <a:rPr lang="it-IT" sz="900" dirty="0" err="1">
                          <a:latin typeface="Titillium"/>
                        </a:rPr>
                        <a:t>outer</a:t>
                      </a:r>
                      <a:r>
                        <a:rPr lang="it-IT" sz="900" dirty="0">
                          <a:latin typeface="Titillium"/>
                        </a:rPr>
                        <a:t> </a:t>
                      </a:r>
                      <a:r>
                        <a:rPr lang="it-IT" sz="900" dirty="0" err="1">
                          <a:latin typeface="Titillium"/>
                        </a:rPr>
                        <a:t>thickness</a:t>
                      </a:r>
                      <a:r>
                        <a:rPr lang="it-IT" sz="900" dirty="0">
                          <a:latin typeface="Titillium"/>
                        </a:rPr>
                        <a:t> (mm)</a:t>
                      </a:r>
                    </a:p>
                  </a:txBody>
                  <a:tcPr anchor="ctr"/>
                </a:tc>
                <a:tc>
                  <a:txBody>
                    <a:bodyPr/>
                    <a:lstStyle/>
                    <a:p>
                      <a:pPr algn="ctr"/>
                      <a:r>
                        <a:rPr lang="it-IT" sz="900" dirty="0">
                          <a:latin typeface="Titillium"/>
                        </a:rPr>
                        <a:t>2.0072</a:t>
                      </a:r>
                    </a:p>
                  </a:txBody>
                  <a:tcPr anchor="ctr"/>
                </a:tc>
                <a:tc>
                  <a:txBody>
                    <a:bodyPr/>
                    <a:lstStyle/>
                    <a:p>
                      <a:pPr algn="ctr"/>
                      <a:r>
                        <a:rPr lang="it-IT" sz="900" dirty="0">
                          <a:latin typeface="Titillium"/>
                        </a:rPr>
                        <a:t>1.3261</a:t>
                      </a:r>
                    </a:p>
                  </a:txBody>
                  <a:tcPr anchor="ctr"/>
                </a:tc>
                <a:extLst>
                  <a:ext uri="{0D108BD9-81ED-4DB2-BD59-A6C34878D82A}">
                    <a16:rowId xmlns:a16="http://schemas.microsoft.com/office/drawing/2014/main" val="665356359"/>
                  </a:ext>
                </a:extLst>
              </a:tr>
              <a:tr h="21403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900" dirty="0">
                          <a:latin typeface="Titillium"/>
                        </a:rPr>
                        <a:t>Operating</a:t>
                      </a:r>
                      <a:r>
                        <a:rPr lang="it-IT" sz="900" baseline="0" dirty="0">
                          <a:latin typeface="Titillium"/>
                        </a:rPr>
                        <a:t> </a:t>
                      </a:r>
                      <a:r>
                        <a:rPr lang="it-IT" sz="900" baseline="0" dirty="0" err="1">
                          <a:latin typeface="Titillium"/>
                        </a:rPr>
                        <a:t>current</a:t>
                      </a:r>
                      <a:r>
                        <a:rPr lang="it-IT" sz="900" baseline="0" dirty="0">
                          <a:latin typeface="Titillium"/>
                        </a:rPr>
                        <a:t> (A)</a:t>
                      </a:r>
                      <a:endParaRPr lang="it-IT" sz="900" dirty="0">
                        <a:latin typeface="Titillium"/>
                      </a:endParaRPr>
                    </a:p>
                  </a:txBody>
                  <a:tcPr anchor="ctr"/>
                </a:tc>
                <a:tc>
                  <a:txBody>
                    <a:bodyPr/>
                    <a:lstStyle/>
                    <a:p>
                      <a:pPr algn="ctr"/>
                      <a:r>
                        <a:rPr lang="it-IT" sz="900" dirty="0">
                          <a:latin typeface="Titillium"/>
                        </a:rPr>
                        <a:t>9820</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900" dirty="0">
                          <a:latin typeface="Titillium"/>
                        </a:rPr>
                        <a:t>9820</a:t>
                      </a:r>
                    </a:p>
                  </a:txBody>
                  <a:tcPr anchor="ctr"/>
                </a:tc>
                <a:extLst>
                  <a:ext uri="{0D108BD9-81ED-4DB2-BD59-A6C34878D82A}">
                    <a16:rowId xmlns:a16="http://schemas.microsoft.com/office/drawing/2014/main" val="180611931"/>
                  </a:ext>
                </a:extLst>
              </a:tr>
              <a:tr h="214033">
                <a:tc>
                  <a:txBody>
                    <a:bodyPr/>
                    <a:lstStyle/>
                    <a:p>
                      <a:pPr algn="l"/>
                      <a:r>
                        <a:rPr lang="it-IT" sz="900" dirty="0" err="1">
                          <a:latin typeface="Titillium"/>
                        </a:rPr>
                        <a:t>Insulation</a:t>
                      </a:r>
                      <a:r>
                        <a:rPr lang="it-IT" sz="900" baseline="0" dirty="0">
                          <a:latin typeface="Titillium"/>
                        </a:rPr>
                        <a:t> (mm)</a:t>
                      </a:r>
                      <a:endParaRPr lang="it-IT" sz="900" dirty="0">
                        <a:latin typeface="Titillium"/>
                      </a:endParaRPr>
                    </a:p>
                  </a:txBody>
                  <a:tcPr anchor="ctr"/>
                </a:tc>
                <a:tc>
                  <a:txBody>
                    <a:bodyPr/>
                    <a:lstStyle/>
                    <a:p>
                      <a:pPr algn="ctr"/>
                      <a:r>
                        <a:rPr lang="it-IT" sz="900" dirty="0">
                          <a:latin typeface="Titillium"/>
                        </a:rPr>
                        <a:t>0.15</a:t>
                      </a:r>
                    </a:p>
                  </a:txBody>
                  <a:tcPr anchor="ctr"/>
                </a:tc>
                <a:tc>
                  <a:txBody>
                    <a:bodyPr/>
                    <a:lstStyle/>
                    <a:p>
                      <a:pPr algn="ctr"/>
                      <a:r>
                        <a:rPr lang="it-IT" sz="900" dirty="0">
                          <a:latin typeface="Titillium"/>
                        </a:rPr>
                        <a:t>0.15</a:t>
                      </a:r>
                    </a:p>
                  </a:txBody>
                  <a:tcPr anchor="ctr"/>
                </a:tc>
                <a:extLst>
                  <a:ext uri="{0D108BD9-81ED-4DB2-BD59-A6C34878D82A}">
                    <a16:rowId xmlns:a16="http://schemas.microsoft.com/office/drawing/2014/main" val="296946222"/>
                  </a:ext>
                </a:extLst>
              </a:tr>
              <a:tr h="214033">
                <a:tc>
                  <a:txBody>
                    <a:bodyPr/>
                    <a:lstStyle/>
                    <a:p>
                      <a:pPr algn="l"/>
                      <a:r>
                        <a:rPr lang="it-IT" sz="900" dirty="0" err="1">
                          <a:latin typeface="Titillium"/>
                        </a:rPr>
                        <a:t>Keystone</a:t>
                      </a:r>
                      <a:r>
                        <a:rPr lang="it-IT" sz="900" dirty="0">
                          <a:latin typeface="Titillium"/>
                        </a:rPr>
                        <a:t> angle</a:t>
                      </a:r>
                    </a:p>
                  </a:txBody>
                  <a:tcPr anchor="ctr"/>
                </a:tc>
                <a:tc>
                  <a:txBody>
                    <a:bodyPr/>
                    <a:lstStyle/>
                    <a:p>
                      <a:pPr algn="ctr"/>
                      <a:r>
                        <a:rPr lang="it-IT" sz="900" dirty="0">
                          <a:latin typeface="Titillium"/>
                        </a:rPr>
                        <a:t>0.5°</a:t>
                      </a:r>
                    </a:p>
                  </a:txBody>
                  <a:tcPr anchor="ctr"/>
                </a:tc>
                <a:tc>
                  <a:txBody>
                    <a:bodyPr/>
                    <a:lstStyle/>
                    <a:p>
                      <a:pPr algn="ctr"/>
                      <a:r>
                        <a:rPr lang="it-IT" sz="900" dirty="0">
                          <a:latin typeface="Titillium"/>
                        </a:rPr>
                        <a:t>0.5°</a:t>
                      </a:r>
                    </a:p>
                  </a:txBody>
                  <a:tcPr anchor="ctr"/>
                </a:tc>
                <a:extLst>
                  <a:ext uri="{0D108BD9-81ED-4DB2-BD59-A6C34878D82A}">
                    <a16:rowId xmlns:a16="http://schemas.microsoft.com/office/drawing/2014/main" val="2332801313"/>
                  </a:ext>
                </a:extLst>
              </a:tr>
              <a:tr h="214033">
                <a:tc>
                  <a:txBody>
                    <a:bodyPr/>
                    <a:lstStyle/>
                    <a:p>
                      <a:pPr algn="l"/>
                      <a:r>
                        <a:rPr lang="it-IT" sz="900" dirty="0">
                          <a:latin typeface="Titillium"/>
                        </a:rPr>
                        <a:t>Cu/</a:t>
                      </a:r>
                      <a:r>
                        <a:rPr lang="it-IT" sz="900" dirty="0" err="1">
                          <a:latin typeface="Titillium"/>
                        </a:rPr>
                        <a:t>NCu</a:t>
                      </a:r>
                      <a:endParaRPr lang="it-IT" sz="900" dirty="0">
                        <a:latin typeface="Titillium"/>
                      </a:endParaRPr>
                    </a:p>
                  </a:txBody>
                  <a:tcPr anchor="ctr"/>
                </a:tc>
                <a:tc>
                  <a:txBody>
                    <a:bodyPr/>
                    <a:lstStyle/>
                    <a:p>
                      <a:pPr algn="ctr"/>
                      <a:r>
                        <a:rPr lang="it-IT" sz="900" dirty="0">
                          <a:latin typeface="Titillium"/>
                        </a:rPr>
                        <a:t>0.9</a:t>
                      </a:r>
                    </a:p>
                  </a:txBody>
                  <a:tcPr anchor="ctr"/>
                </a:tc>
                <a:tc>
                  <a:txBody>
                    <a:bodyPr/>
                    <a:lstStyle/>
                    <a:p>
                      <a:pPr algn="ctr"/>
                      <a:r>
                        <a:rPr lang="it-IT" sz="900" dirty="0">
                          <a:latin typeface="Titillium"/>
                        </a:rPr>
                        <a:t>1.15</a:t>
                      </a:r>
                    </a:p>
                  </a:txBody>
                  <a:tcPr anchor="ctr"/>
                </a:tc>
                <a:extLst>
                  <a:ext uri="{0D108BD9-81ED-4DB2-BD59-A6C34878D82A}">
                    <a16:rowId xmlns:a16="http://schemas.microsoft.com/office/drawing/2014/main" val="2974587325"/>
                  </a:ext>
                </a:extLst>
              </a:tr>
              <a:tr h="214033">
                <a:tc>
                  <a:txBody>
                    <a:bodyPr/>
                    <a:lstStyle/>
                    <a:p>
                      <a:pPr algn="l"/>
                      <a:r>
                        <a:rPr lang="it-IT" sz="900" dirty="0">
                          <a:latin typeface="Titillium"/>
                        </a:rPr>
                        <a:t>Area </a:t>
                      </a:r>
                      <a:r>
                        <a:rPr lang="it-IT" sz="900" dirty="0" err="1">
                          <a:latin typeface="Titillium"/>
                        </a:rPr>
                        <a:t>insulated</a:t>
                      </a:r>
                      <a:r>
                        <a:rPr lang="it-IT" sz="900" dirty="0">
                          <a:latin typeface="Titillium"/>
                        </a:rPr>
                        <a:t> cable (mm</a:t>
                      </a:r>
                      <a:r>
                        <a:rPr lang="it-IT" sz="900" baseline="30000" dirty="0">
                          <a:latin typeface="Titillium"/>
                        </a:rPr>
                        <a:t>2</a:t>
                      </a:r>
                      <a:r>
                        <a:rPr lang="it-IT" sz="900" dirty="0">
                          <a:latin typeface="Titillium"/>
                        </a:rPr>
                        <a:t>)</a:t>
                      </a:r>
                    </a:p>
                  </a:txBody>
                  <a:tcPr anchor="ctr"/>
                </a:tc>
                <a:tc>
                  <a:txBody>
                    <a:bodyPr/>
                    <a:lstStyle/>
                    <a:p>
                      <a:pPr algn="ctr"/>
                      <a:r>
                        <a:rPr lang="it-IT" sz="900" dirty="0">
                          <a:latin typeface="Titillium"/>
                        </a:rPr>
                        <a:t>30.28</a:t>
                      </a:r>
                    </a:p>
                  </a:txBody>
                  <a:tcPr anchor="ctr"/>
                </a:tc>
                <a:tc>
                  <a:txBody>
                    <a:bodyPr/>
                    <a:lstStyle/>
                    <a:p>
                      <a:pPr algn="ctr"/>
                      <a:r>
                        <a:rPr lang="it-IT" sz="900" dirty="0">
                          <a:latin typeface="Titillium"/>
                        </a:rPr>
                        <a:t>22.29</a:t>
                      </a:r>
                    </a:p>
                  </a:txBody>
                  <a:tcPr anchor="ctr"/>
                </a:tc>
                <a:extLst>
                  <a:ext uri="{0D108BD9-81ED-4DB2-BD59-A6C34878D82A}">
                    <a16:rowId xmlns:a16="http://schemas.microsoft.com/office/drawing/2014/main" val="3584232748"/>
                  </a:ext>
                </a:extLst>
              </a:tr>
              <a:tr h="342452">
                <a:tc>
                  <a:txBody>
                    <a:bodyPr/>
                    <a:lstStyle/>
                    <a:p>
                      <a:pPr algn="l"/>
                      <a:r>
                        <a:rPr lang="it-IT" sz="900" dirty="0">
                          <a:latin typeface="Titillium"/>
                        </a:rPr>
                        <a:t>Operating point on «</a:t>
                      </a:r>
                      <a:r>
                        <a:rPr lang="it-IT" sz="900" dirty="0" err="1">
                          <a:latin typeface="Titillium"/>
                        </a:rPr>
                        <a:t>peak</a:t>
                      </a:r>
                      <a:r>
                        <a:rPr lang="it-IT" sz="900" dirty="0">
                          <a:latin typeface="Titillium"/>
                        </a:rPr>
                        <a:t> field» LL (1.9 K)</a:t>
                      </a:r>
                    </a:p>
                  </a:txBody>
                  <a:tcPr anchor="ctr"/>
                </a:tc>
                <a:tc>
                  <a:txBody>
                    <a:bodyPr/>
                    <a:lstStyle/>
                    <a:p>
                      <a:pPr algn="ctr"/>
                      <a:r>
                        <a:rPr lang="it-IT" sz="900" dirty="0">
                          <a:latin typeface="Titillium"/>
                        </a:rPr>
                        <a:t>79%</a:t>
                      </a:r>
                    </a:p>
                  </a:txBody>
                  <a:tcPr anchor="ctr"/>
                </a:tc>
                <a:tc>
                  <a:txBody>
                    <a:bodyPr/>
                    <a:lstStyle/>
                    <a:p>
                      <a:pPr algn="ctr"/>
                      <a:r>
                        <a:rPr lang="it-IT" sz="900" dirty="0">
                          <a:latin typeface="Titillium"/>
                        </a:rPr>
                        <a:t>75%</a:t>
                      </a:r>
                    </a:p>
                  </a:txBody>
                  <a:tcPr anchor="ctr"/>
                </a:tc>
                <a:extLst>
                  <a:ext uri="{0D108BD9-81ED-4DB2-BD59-A6C34878D82A}">
                    <a16:rowId xmlns:a16="http://schemas.microsoft.com/office/drawing/2014/main" val="2696196045"/>
                  </a:ext>
                </a:extLst>
              </a:tr>
              <a:tr h="214033">
                <a:tc>
                  <a:txBody>
                    <a:bodyPr/>
                    <a:lstStyle/>
                    <a:p>
                      <a:pPr algn="l"/>
                      <a:r>
                        <a:rPr lang="it-IT" sz="900" dirty="0">
                          <a:latin typeface="Titillium"/>
                        </a:rPr>
                        <a:t>JC @ 16 T, 4.2 K (A/mm</a:t>
                      </a:r>
                      <a:r>
                        <a:rPr lang="it-IT" sz="900" baseline="30000" dirty="0">
                          <a:latin typeface="Titillium"/>
                        </a:rPr>
                        <a:t>2</a:t>
                      </a:r>
                      <a:r>
                        <a:rPr lang="it-IT" sz="900" dirty="0">
                          <a:latin typeface="Titillium"/>
                        </a:rPr>
                        <a:t>)</a:t>
                      </a:r>
                    </a:p>
                  </a:txBody>
                  <a:tcPr anchor="ctr"/>
                </a:tc>
                <a:tc>
                  <a:txBody>
                    <a:bodyPr/>
                    <a:lstStyle/>
                    <a:p>
                      <a:pPr algn="ctr"/>
                      <a:r>
                        <a:rPr lang="it-IT" sz="900" dirty="0">
                          <a:latin typeface="Titillium"/>
                        </a:rPr>
                        <a:t>1200</a:t>
                      </a:r>
                    </a:p>
                  </a:txBody>
                  <a:tcPr anchor="ctr"/>
                </a:tc>
                <a:tc>
                  <a:txBody>
                    <a:bodyPr/>
                    <a:lstStyle/>
                    <a:p>
                      <a:pPr algn="ctr"/>
                      <a:r>
                        <a:rPr lang="it-IT" sz="900" dirty="0">
                          <a:latin typeface="Titillium"/>
                        </a:rPr>
                        <a:t>800</a:t>
                      </a:r>
                    </a:p>
                  </a:txBody>
                  <a:tcPr anchor="ctr"/>
                </a:tc>
                <a:extLst>
                  <a:ext uri="{0D108BD9-81ED-4DB2-BD59-A6C34878D82A}">
                    <a16:rowId xmlns:a16="http://schemas.microsoft.com/office/drawing/2014/main" val="1198426289"/>
                  </a:ext>
                </a:extLst>
              </a:tr>
              <a:tr h="214033">
                <a:tc>
                  <a:txBody>
                    <a:bodyPr/>
                    <a:lstStyle/>
                    <a:p>
                      <a:pPr algn="l"/>
                      <a:r>
                        <a:rPr lang="it-IT" sz="900" dirty="0" err="1">
                          <a:latin typeface="Titillium"/>
                        </a:rPr>
                        <a:t>J</a:t>
                      </a:r>
                      <a:r>
                        <a:rPr lang="it-IT" sz="900" baseline="-25000" dirty="0" err="1">
                          <a:latin typeface="Titillium"/>
                        </a:rPr>
                        <a:t>overall</a:t>
                      </a:r>
                      <a:r>
                        <a:rPr lang="it-IT" sz="900" dirty="0">
                          <a:latin typeface="Titillium"/>
                        </a:rPr>
                        <a:t> (A/mm</a:t>
                      </a:r>
                      <a:r>
                        <a:rPr lang="it-IT" sz="900" baseline="30000" dirty="0">
                          <a:latin typeface="Titillium"/>
                        </a:rPr>
                        <a:t>2</a:t>
                      </a:r>
                      <a:r>
                        <a:rPr lang="it-IT" sz="900" dirty="0">
                          <a:latin typeface="Titillium"/>
                        </a:rPr>
                        <a:t>)</a:t>
                      </a:r>
                    </a:p>
                  </a:txBody>
                  <a:tcPr anchor="ctr"/>
                </a:tc>
                <a:tc>
                  <a:txBody>
                    <a:bodyPr/>
                    <a:lstStyle/>
                    <a:p>
                      <a:pPr algn="ctr"/>
                      <a:r>
                        <a:rPr lang="it-IT" sz="900" dirty="0">
                          <a:latin typeface="Titillium"/>
                        </a:rPr>
                        <a:t>324</a:t>
                      </a:r>
                    </a:p>
                  </a:txBody>
                  <a:tcPr anchor="ctr"/>
                </a:tc>
                <a:tc>
                  <a:txBody>
                    <a:bodyPr/>
                    <a:lstStyle/>
                    <a:p>
                      <a:pPr algn="ctr"/>
                      <a:r>
                        <a:rPr lang="it-IT" sz="900" dirty="0">
                          <a:latin typeface="Titillium"/>
                        </a:rPr>
                        <a:t>440</a:t>
                      </a:r>
                    </a:p>
                  </a:txBody>
                  <a:tcPr anchor="ctr"/>
                </a:tc>
                <a:extLst>
                  <a:ext uri="{0D108BD9-81ED-4DB2-BD59-A6C34878D82A}">
                    <a16:rowId xmlns:a16="http://schemas.microsoft.com/office/drawing/2014/main" val="2973092724"/>
                  </a:ext>
                </a:extLst>
              </a:tr>
              <a:tr h="214033">
                <a:tc>
                  <a:txBody>
                    <a:bodyPr/>
                    <a:lstStyle/>
                    <a:p>
                      <a:pPr algn="l"/>
                      <a:r>
                        <a:rPr lang="it-IT" sz="900" dirty="0">
                          <a:latin typeface="Titillium"/>
                        </a:rPr>
                        <a:t>J</a:t>
                      </a:r>
                      <a:r>
                        <a:rPr lang="it-IT" sz="900" baseline="-25000" dirty="0">
                          <a:latin typeface="Titillium"/>
                        </a:rPr>
                        <a:t>SC</a:t>
                      </a:r>
                      <a:r>
                        <a:rPr lang="it-IT" sz="900" dirty="0">
                          <a:latin typeface="Titillium"/>
                        </a:rPr>
                        <a:t> (A/mm</a:t>
                      </a:r>
                      <a:r>
                        <a:rPr lang="it-IT" sz="900" baseline="30000" dirty="0">
                          <a:latin typeface="Titillium"/>
                        </a:rPr>
                        <a:t>2</a:t>
                      </a:r>
                      <a:r>
                        <a:rPr lang="it-IT" sz="900" dirty="0">
                          <a:latin typeface="Titillium"/>
                        </a:rPr>
                        <a:t>)</a:t>
                      </a:r>
                    </a:p>
                  </a:txBody>
                  <a:tcPr anchor="ctr"/>
                </a:tc>
                <a:tc>
                  <a:txBody>
                    <a:bodyPr/>
                    <a:lstStyle/>
                    <a:p>
                      <a:pPr algn="ctr"/>
                      <a:r>
                        <a:rPr lang="it-IT" sz="900" dirty="0">
                          <a:latin typeface="Titillium"/>
                        </a:rPr>
                        <a:t>892</a:t>
                      </a:r>
                    </a:p>
                  </a:txBody>
                  <a:tcPr anchor="ctr"/>
                </a:tc>
                <a:tc>
                  <a:txBody>
                    <a:bodyPr/>
                    <a:lstStyle/>
                    <a:p>
                      <a:pPr algn="ctr"/>
                      <a:r>
                        <a:rPr lang="it-IT" sz="900" dirty="0">
                          <a:latin typeface="Titillium"/>
                        </a:rPr>
                        <a:t>1443</a:t>
                      </a:r>
                    </a:p>
                  </a:txBody>
                  <a:tcPr anchor="ctr"/>
                </a:tc>
                <a:extLst>
                  <a:ext uri="{0D108BD9-81ED-4DB2-BD59-A6C34878D82A}">
                    <a16:rowId xmlns:a16="http://schemas.microsoft.com/office/drawing/2014/main" val="2833310508"/>
                  </a:ext>
                </a:extLst>
              </a:tr>
              <a:tr h="214033">
                <a:tc>
                  <a:txBody>
                    <a:bodyPr/>
                    <a:lstStyle/>
                    <a:p>
                      <a:pPr algn="l"/>
                      <a:r>
                        <a:rPr lang="it-IT" sz="900" dirty="0" err="1">
                          <a:latin typeface="Titillium"/>
                        </a:rPr>
                        <a:t>W</a:t>
                      </a:r>
                      <a:r>
                        <a:rPr lang="it-IT" sz="900" baseline="-25000" dirty="0" err="1">
                          <a:latin typeface="Titillium"/>
                        </a:rPr>
                        <a:t>eqv</a:t>
                      </a:r>
                      <a:r>
                        <a:rPr lang="it-IT" sz="900" dirty="0">
                          <a:latin typeface="Titillium"/>
                        </a:rPr>
                        <a:t> (mm)</a:t>
                      </a:r>
                    </a:p>
                  </a:txBody>
                  <a:tcPr anchor="ctr"/>
                </a:tc>
                <a:tc gridSpan="2">
                  <a:txBody>
                    <a:bodyPr/>
                    <a:lstStyle/>
                    <a:p>
                      <a:pPr algn="ctr"/>
                      <a:r>
                        <a:rPr lang="it-IT" sz="900" dirty="0">
                          <a:latin typeface="Titillium"/>
                        </a:rPr>
                        <a:t>44</a:t>
                      </a:r>
                    </a:p>
                  </a:txBody>
                  <a:tcPr anchor="ctr"/>
                </a:tc>
                <a:tc hMerge="1">
                  <a:txBody>
                    <a:bodyPr/>
                    <a:lstStyle/>
                    <a:p>
                      <a:pPr algn="ctr"/>
                      <a:endParaRPr lang="it-IT" sz="1200" dirty="0"/>
                    </a:p>
                  </a:txBody>
                  <a:tcPr/>
                </a:tc>
                <a:extLst>
                  <a:ext uri="{0D108BD9-81ED-4DB2-BD59-A6C34878D82A}">
                    <a16:rowId xmlns:a16="http://schemas.microsoft.com/office/drawing/2014/main" val="2632453673"/>
                  </a:ext>
                </a:extLst>
              </a:tr>
              <a:tr h="214033">
                <a:tc>
                  <a:txBody>
                    <a:bodyPr/>
                    <a:lstStyle/>
                    <a:p>
                      <a:pPr algn="l"/>
                      <a:r>
                        <a:rPr lang="it-IT" sz="900" dirty="0">
                          <a:latin typeface="Titillium"/>
                        </a:rPr>
                        <a:t>Bore field (T)</a:t>
                      </a:r>
                    </a:p>
                  </a:txBody>
                  <a:tcPr anchor="ctr"/>
                </a:tc>
                <a:tc gridSpan="2">
                  <a:txBody>
                    <a:bodyPr/>
                    <a:lstStyle/>
                    <a:p>
                      <a:pPr algn="ctr"/>
                      <a:r>
                        <a:rPr lang="it-IT" sz="900" dirty="0">
                          <a:latin typeface="Titillium"/>
                        </a:rPr>
                        <a:t>14</a:t>
                      </a:r>
                    </a:p>
                  </a:txBody>
                  <a:tcPr anchor="ctr"/>
                </a:tc>
                <a:tc hMerge="1">
                  <a:txBody>
                    <a:bodyPr/>
                    <a:lstStyle/>
                    <a:p>
                      <a:endParaRPr lang="it-IT"/>
                    </a:p>
                  </a:txBody>
                  <a:tcPr/>
                </a:tc>
                <a:extLst>
                  <a:ext uri="{0D108BD9-81ED-4DB2-BD59-A6C34878D82A}">
                    <a16:rowId xmlns:a16="http://schemas.microsoft.com/office/drawing/2014/main" val="1987193241"/>
                  </a:ext>
                </a:extLst>
              </a:tr>
            </a:tbl>
          </a:graphicData>
        </a:graphic>
      </p:graphicFrame>
      <p:sp>
        <p:nvSpPr>
          <p:cNvPr id="16" name="TextBox 7">
            <a:extLst>
              <a:ext uri="{FF2B5EF4-FFF2-40B4-BE49-F238E27FC236}">
                <a16:creationId xmlns:a16="http://schemas.microsoft.com/office/drawing/2014/main" id="{119AFC67-F6B8-E94B-85D1-757ED2E8C624}"/>
              </a:ext>
            </a:extLst>
          </p:cNvPr>
          <p:cNvSpPr txBox="1"/>
          <p:nvPr/>
        </p:nvSpPr>
        <p:spPr>
          <a:xfrm>
            <a:off x="5770236" y="6359888"/>
            <a:ext cx="846514" cy="276999"/>
          </a:xfrm>
          <a:prstGeom prst="rect">
            <a:avLst/>
          </a:prstGeom>
          <a:noFill/>
        </p:spPr>
        <p:txBody>
          <a:bodyPr wrap="none" rtlCol="0">
            <a:spAutoFit/>
          </a:bodyPr>
          <a:lstStyle/>
          <a:p>
            <a:r>
              <a:rPr lang="en-US" sz="1200" dirty="0" err="1"/>
              <a:t>R.Valente</a:t>
            </a:r>
            <a:endParaRPr lang="en-US" sz="1200" dirty="0"/>
          </a:p>
        </p:txBody>
      </p:sp>
      <p:sp>
        <p:nvSpPr>
          <p:cNvPr id="17" name="CustomShape 1">
            <a:extLst>
              <a:ext uri="{FF2B5EF4-FFF2-40B4-BE49-F238E27FC236}">
                <a16:creationId xmlns:a16="http://schemas.microsoft.com/office/drawing/2014/main" id="{E3E43DC8-28E7-A943-836F-32A0B6027A64}"/>
              </a:ext>
            </a:extLst>
          </p:cNvPr>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Evolution of INFN – Nb3Sn Magnets Activity inside HFM</a:t>
            </a:r>
          </a:p>
        </p:txBody>
      </p:sp>
    </p:spTree>
    <p:extLst>
      <p:ext uri="{BB962C8B-B14F-4D97-AF65-F5344CB8AC3E}">
        <p14:creationId xmlns:p14="http://schemas.microsoft.com/office/powerpoint/2010/main" val="626877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90EA64E9-2B30-E643-8D95-224CA6DFDDD7}"/>
              </a:ext>
            </a:extLst>
          </p:cNvPr>
          <p:cNvSpPr/>
          <p:nvPr/>
        </p:nvSpPr>
        <p:spPr>
          <a:xfrm>
            <a:off x="832680" y="57959"/>
            <a:ext cx="11477880" cy="10205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IRIS and the Muon Collider are the present driver for a next generation Magnets in HTS</a:t>
            </a:r>
          </a:p>
        </p:txBody>
      </p:sp>
      <p:pic>
        <p:nvPicPr>
          <p:cNvPr id="3" name="Immagine 6" descr="Immagine che contiene Ricambio auto&#10;&#10;Descrizione generata automaticamente">
            <a:extLst>
              <a:ext uri="{FF2B5EF4-FFF2-40B4-BE49-F238E27FC236}">
                <a16:creationId xmlns:a16="http://schemas.microsoft.com/office/drawing/2014/main" id="{6F01E5F4-F26F-B649-8589-3FEE92E198DA}"/>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65368" y="2327194"/>
            <a:ext cx="3761821" cy="4176008"/>
          </a:xfrm>
          <a:prstGeom prst="rect">
            <a:avLst/>
          </a:prstGeom>
        </p:spPr>
      </p:pic>
      <p:sp>
        <p:nvSpPr>
          <p:cNvPr id="4" name="CasellaDiTesto 11">
            <a:extLst>
              <a:ext uri="{FF2B5EF4-FFF2-40B4-BE49-F238E27FC236}">
                <a16:creationId xmlns:a16="http://schemas.microsoft.com/office/drawing/2014/main" id="{3457D170-BE52-B84E-A81E-357A3B98655F}"/>
              </a:ext>
            </a:extLst>
          </p:cNvPr>
          <p:cNvSpPr txBox="1"/>
          <p:nvPr/>
        </p:nvSpPr>
        <p:spPr>
          <a:xfrm>
            <a:off x="1433473" y="1366518"/>
            <a:ext cx="3586023" cy="1200329"/>
          </a:xfrm>
          <a:prstGeom prst="rect">
            <a:avLst/>
          </a:prstGeom>
          <a:noFill/>
        </p:spPr>
        <p:txBody>
          <a:bodyPr wrap="square">
            <a:spAutoFit/>
          </a:bodyPr>
          <a:lstStyle/>
          <a:p>
            <a:r>
              <a:rPr lang="it-IT" sz="2400" dirty="0">
                <a:solidFill>
                  <a:schemeClr val="tx2"/>
                </a:solidFill>
                <a:latin typeface="+mj-lt"/>
              </a:rPr>
              <a:t>Split Coil - RFMTF</a:t>
            </a:r>
          </a:p>
          <a:p>
            <a:r>
              <a:rPr lang="it-IT" sz="2400" dirty="0" err="1">
                <a:solidFill>
                  <a:schemeClr val="tx2"/>
                </a:solidFill>
                <a:latin typeface="+mj-lt"/>
              </a:rPr>
              <a:t>Magnet</a:t>
            </a:r>
            <a:r>
              <a:rPr lang="it-IT" sz="2400" dirty="0">
                <a:solidFill>
                  <a:schemeClr val="tx2"/>
                </a:solidFill>
                <a:latin typeface="+mj-lt"/>
              </a:rPr>
              <a:t> Test Facility for RF (and </a:t>
            </a:r>
            <a:r>
              <a:rPr lang="it-IT" sz="2400" dirty="0" err="1">
                <a:solidFill>
                  <a:schemeClr val="tx2"/>
                </a:solidFill>
                <a:latin typeface="+mj-lt"/>
              </a:rPr>
              <a:t>other</a:t>
            </a:r>
            <a:r>
              <a:rPr lang="it-IT" sz="2400" dirty="0">
                <a:solidFill>
                  <a:schemeClr val="tx2"/>
                </a:solidFill>
                <a:latin typeface="+mj-lt"/>
              </a:rPr>
              <a:t> use)</a:t>
            </a:r>
          </a:p>
        </p:txBody>
      </p:sp>
      <p:pic>
        <p:nvPicPr>
          <p:cNvPr id="5" name="Picture 31">
            <a:extLst>
              <a:ext uri="{FF2B5EF4-FFF2-40B4-BE49-F238E27FC236}">
                <a16:creationId xmlns:a16="http://schemas.microsoft.com/office/drawing/2014/main" id="{DEDB196D-D42D-BD4C-B5D8-B0A603F3CB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67674" y="2100503"/>
            <a:ext cx="5007403" cy="4402699"/>
          </a:xfrm>
          <a:prstGeom prst="rect">
            <a:avLst/>
          </a:prstGeom>
          <a:effectLst/>
        </p:spPr>
      </p:pic>
      <p:sp>
        <p:nvSpPr>
          <p:cNvPr id="6" name="CasellaDiTesto 5">
            <a:extLst>
              <a:ext uri="{FF2B5EF4-FFF2-40B4-BE49-F238E27FC236}">
                <a16:creationId xmlns:a16="http://schemas.microsoft.com/office/drawing/2014/main" id="{B2E14E0C-2FF7-8C42-91BD-10A0CDEB5FE4}"/>
              </a:ext>
            </a:extLst>
          </p:cNvPr>
          <p:cNvSpPr txBox="1"/>
          <p:nvPr/>
        </p:nvSpPr>
        <p:spPr>
          <a:xfrm>
            <a:off x="8445106" y="1685004"/>
            <a:ext cx="3129639" cy="830997"/>
          </a:xfrm>
          <a:prstGeom prst="rect">
            <a:avLst/>
          </a:prstGeom>
          <a:noFill/>
        </p:spPr>
        <p:txBody>
          <a:bodyPr wrap="none" rtlCol="0">
            <a:spAutoFit/>
          </a:bodyPr>
          <a:lstStyle/>
          <a:p>
            <a:pPr algn="l"/>
            <a:r>
              <a:rPr lang="it-IT" sz="2400" dirty="0">
                <a:solidFill>
                  <a:schemeClr val="tx2"/>
                </a:solidFill>
                <a:latin typeface="+mj-lt"/>
                <a:cs typeface="Arial" panose="020B0604020202020204" pitchFamily="34" charset="0"/>
              </a:rPr>
              <a:t>ESMA</a:t>
            </a:r>
          </a:p>
          <a:p>
            <a:pPr algn="l"/>
            <a:r>
              <a:rPr lang="it-IT" sz="2400" dirty="0">
                <a:solidFill>
                  <a:schemeClr val="tx2"/>
                </a:solidFill>
                <a:latin typeface="+mj-lt"/>
                <a:cs typeface="Arial" panose="020B0604020202020204" pitchFamily="34" charset="0"/>
              </a:rPr>
              <a:t>Energy </a:t>
            </a:r>
            <a:r>
              <a:rPr lang="it-IT" sz="2400" dirty="0" err="1">
                <a:solidFill>
                  <a:schemeClr val="tx2"/>
                </a:solidFill>
                <a:latin typeface="+mj-lt"/>
                <a:cs typeface="Arial" panose="020B0604020202020204" pitchFamily="34" charset="0"/>
              </a:rPr>
              <a:t>Saving</a:t>
            </a:r>
            <a:r>
              <a:rPr lang="it-IT" sz="2400" dirty="0">
                <a:solidFill>
                  <a:schemeClr val="tx2"/>
                </a:solidFill>
                <a:latin typeface="+mj-lt"/>
                <a:cs typeface="Arial" panose="020B0604020202020204" pitchFamily="34" charset="0"/>
              </a:rPr>
              <a:t> </a:t>
            </a:r>
            <a:r>
              <a:rPr lang="it-IT" sz="2400" dirty="0" err="1">
                <a:solidFill>
                  <a:schemeClr val="tx2"/>
                </a:solidFill>
                <a:latin typeface="+mj-lt"/>
                <a:cs typeface="Arial" panose="020B0604020202020204" pitchFamily="34" charset="0"/>
              </a:rPr>
              <a:t>MAgnet</a:t>
            </a:r>
            <a:endParaRPr lang="it-IT" sz="2400" dirty="0">
              <a:solidFill>
                <a:schemeClr val="tx2"/>
              </a:solidFill>
              <a:latin typeface="+mj-lt"/>
              <a:cs typeface="Arial" panose="020B0604020202020204" pitchFamily="34" charset="0"/>
            </a:endParaRPr>
          </a:p>
        </p:txBody>
      </p:sp>
      <p:sp>
        <p:nvSpPr>
          <p:cNvPr id="7" name="TextBox 9">
            <a:extLst>
              <a:ext uri="{FF2B5EF4-FFF2-40B4-BE49-F238E27FC236}">
                <a16:creationId xmlns:a16="http://schemas.microsoft.com/office/drawing/2014/main" id="{9A7B95A5-C37B-BD45-AE80-CB445D6398A4}"/>
              </a:ext>
            </a:extLst>
          </p:cNvPr>
          <p:cNvSpPr txBox="1"/>
          <p:nvPr/>
        </p:nvSpPr>
        <p:spPr>
          <a:xfrm>
            <a:off x="4041386" y="6318536"/>
            <a:ext cx="1194814" cy="369332"/>
          </a:xfrm>
          <a:prstGeom prst="rect">
            <a:avLst/>
          </a:prstGeom>
          <a:noFill/>
        </p:spPr>
        <p:txBody>
          <a:bodyPr wrap="none" rtlCol="0">
            <a:spAutoFit/>
          </a:bodyPr>
          <a:lstStyle/>
          <a:p>
            <a:r>
              <a:rPr lang="en-US" dirty="0"/>
              <a:t>M. </a:t>
            </a:r>
            <a:r>
              <a:rPr lang="en-US" dirty="0" err="1"/>
              <a:t>Statera</a:t>
            </a:r>
            <a:endParaRPr lang="en-US" dirty="0"/>
          </a:p>
        </p:txBody>
      </p:sp>
      <p:sp>
        <p:nvSpPr>
          <p:cNvPr id="8" name="TextBox 8">
            <a:extLst>
              <a:ext uri="{FF2B5EF4-FFF2-40B4-BE49-F238E27FC236}">
                <a16:creationId xmlns:a16="http://schemas.microsoft.com/office/drawing/2014/main" id="{881F137F-3C0F-6B4F-A662-DE7A5EC73966}"/>
              </a:ext>
            </a:extLst>
          </p:cNvPr>
          <p:cNvSpPr txBox="1"/>
          <p:nvPr/>
        </p:nvSpPr>
        <p:spPr>
          <a:xfrm>
            <a:off x="10727082" y="6295821"/>
            <a:ext cx="886525" cy="369332"/>
          </a:xfrm>
          <a:prstGeom prst="rect">
            <a:avLst/>
          </a:prstGeom>
          <a:noFill/>
        </p:spPr>
        <p:txBody>
          <a:bodyPr wrap="none" rtlCol="0">
            <a:spAutoFit/>
          </a:bodyPr>
          <a:lstStyle/>
          <a:p>
            <a:r>
              <a:rPr lang="en-US" dirty="0"/>
              <a:t>S. Sorti</a:t>
            </a:r>
          </a:p>
        </p:txBody>
      </p:sp>
    </p:spTree>
    <p:extLst>
      <p:ext uri="{BB962C8B-B14F-4D97-AF65-F5344CB8AC3E}">
        <p14:creationId xmlns:p14="http://schemas.microsoft.com/office/powerpoint/2010/main" val="1569759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3B61447-82B5-3A42-A8CC-5166239664C0}"/>
              </a:ext>
            </a:extLst>
          </p:cNvPr>
          <p:cNvSpPr>
            <a:spLocks noGrp="1"/>
          </p:cNvSpPr>
          <p:nvPr>
            <p:ph type="title"/>
          </p:nvPr>
        </p:nvSpPr>
        <p:spPr>
          <a:xfrm>
            <a:off x="927103" y="462538"/>
            <a:ext cx="10515600" cy="1325563"/>
          </a:xfrm>
        </p:spPr>
        <p:txBody>
          <a:bodyPr/>
          <a:lstStyle/>
          <a:p>
            <a:r>
              <a:rPr lang="en-US" b="1" dirty="0">
                <a:solidFill>
                  <a:schemeClr val="tx2">
                    <a:lumMod val="75000"/>
                    <a:lumOff val="25000"/>
                  </a:schemeClr>
                </a:solidFill>
              </a:rPr>
              <a:t>Final goal: a dipole accelerator magnet in HTS for the FCC-</a:t>
            </a:r>
            <a:r>
              <a:rPr lang="en-US" b="1" dirty="0" err="1">
                <a:solidFill>
                  <a:schemeClr val="tx2">
                    <a:lumMod val="75000"/>
                    <a:lumOff val="25000"/>
                  </a:schemeClr>
                </a:solidFill>
              </a:rPr>
              <a:t>hh</a:t>
            </a:r>
            <a:r>
              <a:rPr lang="en-US" b="1" dirty="0">
                <a:solidFill>
                  <a:schemeClr val="tx2">
                    <a:lumMod val="75000"/>
                    <a:lumOff val="25000"/>
                  </a:schemeClr>
                </a:solidFill>
              </a:rPr>
              <a:t> (15-20 T @ 20 K!)</a:t>
            </a:r>
          </a:p>
        </p:txBody>
      </p:sp>
      <p:pic>
        <p:nvPicPr>
          <p:cNvPr id="4" name="Picture 2">
            <a:extLst>
              <a:ext uri="{FF2B5EF4-FFF2-40B4-BE49-F238E27FC236}">
                <a16:creationId xmlns:a16="http://schemas.microsoft.com/office/drawing/2014/main" id="{333C2839-C4A7-B143-AE77-8EE0EC1A5B3E}"/>
              </a:ext>
            </a:extLst>
          </p:cNvPr>
          <p:cNvPicPr>
            <a:picLocks noChangeAspect="1"/>
          </p:cNvPicPr>
          <p:nvPr/>
        </p:nvPicPr>
        <p:blipFill>
          <a:blip r:embed="rId2"/>
          <a:stretch>
            <a:fillRect/>
          </a:stretch>
        </p:blipFill>
        <p:spPr>
          <a:xfrm>
            <a:off x="519705" y="2110806"/>
            <a:ext cx="5157663" cy="1737511"/>
          </a:xfrm>
          <a:prstGeom prst="rect">
            <a:avLst/>
          </a:prstGeom>
        </p:spPr>
      </p:pic>
      <p:pic>
        <p:nvPicPr>
          <p:cNvPr id="5" name="Picture 28" descr="A diagram of a sun&#10;&#10;Description automatically generated">
            <a:extLst>
              <a:ext uri="{FF2B5EF4-FFF2-40B4-BE49-F238E27FC236}">
                <a16:creationId xmlns:a16="http://schemas.microsoft.com/office/drawing/2014/main" id="{3633FE79-EDAC-404B-B389-27599B82DD42}"/>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692903" y="1674446"/>
            <a:ext cx="3512793" cy="2951208"/>
          </a:xfrm>
          <a:prstGeom prst="rect">
            <a:avLst/>
          </a:prstGeom>
        </p:spPr>
      </p:pic>
      <p:pic>
        <p:nvPicPr>
          <p:cNvPr id="6" name="Picture 4">
            <a:extLst>
              <a:ext uri="{FF2B5EF4-FFF2-40B4-BE49-F238E27FC236}">
                <a16:creationId xmlns:a16="http://schemas.microsoft.com/office/drawing/2014/main" id="{E00A512E-40CE-E24B-B491-0076C6AB79AF}"/>
              </a:ext>
            </a:extLst>
          </p:cNvPr>
          <p:cNvPicPr>
            <a:picLocks noChangeAspect="1"/>
          </p:cNvPicPr>
          <p:nvPr/>
        </p:nvPicPr>
        <p:blipFill>
          <a:blip r:embed="rId4"/>
          <a:stretch>
            <a:fillRect/>
          </a:stretch>
        </p:blipFill>
        <p:spPr>
          <a:xfrm>
            <a:off x="2413492" y="4525108"/>
            <a:ext cx="4800111" cy="2222046"/>
          </a:xfrm>
          <a:prstGeom prst="rect">
            <a:avLst/>
          </a:prstGeom>
        </p:spPr>
      </p:pic>
      <p:cxnSp>
        <p:nvCxnSpPr>
          <p:cNvPr id="7" name="Straight Arrow Connector 6">
            <a:extLst>
              <a:ext uri="{FF2B5EF4-FFF2-40B4-BE49-F238E27FC236}">
                <a16:creationId xmlns:a16="http://schemas.microsoft.com/office/drawing/2014/main" id="{D598A274-B0CE-A346-B098-FF7E0C3772BE}"/>
              </a:ext>
            </a:extLst>
          </p:cNvPr>
          <p:cNvCxnSpPr/>
          <p:nvPr/>
        </p:nvCxnSpPr>
        <p:spPr>
          <a:xfrm flipV="1">
            <a:off x="4914903" y="5281246"/>
            <a:ext cx="0" cy="561977"/>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798F3B4-AA0C-214A-A700-4EEC6F56C564}"/>
              </a:ext>
            </a:extLst>
          </p:cNvPr>
          <p:cNvCxnSpPr/>
          <p:nvPr/>
        </p:nvCxnSpPr>
        <p:spPr>
          <a:xfrm flipV="1">
            <a:off x="5067303" y="5281245"/>
            <a:ext cx="0" cy="561977"/>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84C471BA-C9A7-B147-9E2D-2185A5CCCF06}"/>
              </a:ext>
            </a:extLst>
          </p:cNvPr>
          <p:cNvCxnSpPr/>
          <p:nvPr/>
        </p:nvCxnSpPr>
        <p:spPr>
          <a:xfrm flipV="1">
            <a:off x="5207003" y="5281245"/>
            <a:ext cx="0" cy="561977"/>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5357042-D500-5143-A9A8-B97EA7EBFA90}"/>
              </a:ext>
            </a:extLst>
          </p:cNvPr>
          <p:cNvCxnSpPr/>
          <p:nvPr/>
        </p:nvCxnSpPr>
        <p:spPr>
          <a:xfrm flipV="1">
            <a:off x="5372103" y="5281245"/>
            <a:ext cx="0" cy="561977"/>
          </a:xfrm>
          <a:prstGeom prst="straightConnector1">
            <a:avLst/>
          </a:prstGeom>
          <a:ln w="317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1">
            <a:extLst>
              <a:ext uri="{FF2B5EF4-FFF2-40B4-BE49-F238E27FC236}">
                <a16:creationId xmlns:a16="http://schemas.microsoft.com/office/drawing/2014/main" id="{3DA43861-FDFD-A745-B591-EDB52F3627CF}"/>
              </a:ext>
            </a:extLst>
          </p:cNvPr>
          <p:cNvSpPr txBox="1"/>
          <p:nvPr/>
        </p:nvSpPr>
        <p:spPr>
          <a:xfrm>
            <a:off x="742958" y="4938576"/>
            <a:ext cx="1689097" cy="1200329"/>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r"/>
            <a:r>
              <a:rPr lang="en-US" b="1" dirty="0"/>
              <a:t>Special shape CCT for dipole  fields</a:t>
            </a:r>
          </a:p>
        </p:txBody>
      </p:sp>
      <p:pic>
        <p:nvPicPr>
          <p:cNvPr id="12" name="Picture 12" descr=" ">
            <a:extLst>
              <a:ext uri="{FF2B5EF4-FFF2-40B4-BE49-F238E27FC236}">
                <a16:creationId xmlns:a16="http://schemas.microsoft.com/office/drawing/2014/main" id="{FC341A4F-768D-C740-9B45-F085883CBAD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02370" y="4625654"/>
            <a:ext cx="1613631" cy="204306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3">
            <a:extLst>
              <a:ext uri="{FF2B5EF4-FFF2-40B4-BE49-F238E27FC236}">
                <a16:creationId xmlns:a16="http://schemas.microsoft.com/office/drawing/2014/main" id="{2562A25D-1F03-F34F-9A3A-AB93C3277E24}"/>
              </a:ext>
            </a:extLst>
          </p:cNvPr>
          <p:cNvSpPr txBox="1"/>
          <p:nvPr/>
        </p:nvSpPr>
        <p:spPr>
          <a:xfrm>
            <a:off x="9179806" y="4710253"/>
            <a:ext cx="3012194" cy="193899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r>
              <a:rPr lang="en-US" sz="2400" b="1" dirty="0"/>
              <a:t>HTS based HF dipole for FCC-</a:t>
            </a:r>
            <a:r>
              <a:rPr lang="en-US" sz="2400" b="1" dirty="0" err="1"/>
              <a:t>hh</a:t>
            </a:r>
            <a:r>
              <a:rPr lang="en-US" sz="2400" b="1" dirty="0"/>
              <a:t> via HFM contract</a:t>
            </a:r>
          </a:p>
          <a:p>
            <a:r>
              <a:rPr lang="en-US" sz="2400" b="1" dirty="0"/>
              <a:t>2025-2029 (</a:t>
            </a:r>
            <a:r>
              <a:rPr lang="en-US" sz="2400" b="1">
                <a:sym typeface="Symbol" panose="05050102010706020507" pitchFamily="18" charset="2"/>
              </a:rPr>
              <a:t></a:t>
            </a:r>
            <a:r>
              <a:rPr lang="en-US" sz="2400" b="1"/>
              <a:t>2+4 </a:t>
            </a:r>
            <a:r>
              <a:rPr lang="en-US" sz="2400" b="1" dirty="0"/>
              <a:t>M€)</a:t>
            </a:r>
          </a:p>
          <a:p>
            <a:r>
              <a:rPr lang="en-US" sz="2400" b="1" dirty="0"/>
              <a:t>Also for MC!</a:t>
            </a:r>
          </a:p>
        </p:txBody>
      </p:sp>
      <p:pic>
        <p:nvPicPr>
          <p:cNvPr id="14" name="Picture 14">
            <a:extLst>
              <a:ext uri="{FF2B5EF4-FFF2-40B4-BE49-F238E27FC236}">
                <a16:creationId xmlns:a16="http://schemas.microsoft.com/office/drawing/2014/main" id="{C2210170-5140-4143-9CAB-A18048EF95F0}"/>
              </a:ext>
            </a:extLst>
          </p:cNvPr>
          <p:cNvPicPr>
            <a:picLocks noChangeAspect="1"/>
          </p:cNvPicPr>
          <p:nvPr/>
        </p:nvPicPr>
        <p:blipFill>
          <a:blip r:embed="rId6"/>
          <a:stretch>
            <a:fillRect/>
          </a:stretch>
        </p:blipFill>
        <p:spPr>
          <a:xfrm>
            <a:off x="10706541" y="3320997"/>
            <a:ext cx="1274174" cy="1304657"/>
          </a:xfrm>
          <a:prstGeom prst="rect">
            <a:avLst/>
          </a:prstGeom>
        </p:spPr>
      </p:pic>
      <p:sp>
        <p:nvSpPr>
          <p:cNvPr id="15" name="TextBox 15">
            <a:extLst>
              <a:ext uri="{FF2B5EF4-FFF2-40B4-BE49-F238E27FC236}">
                <a16:creationId xmlns:a16="http://schemas.microsoft.com/office/drawing/2014/main" id="{44E9D2E0-A960-4640-8DA6-29CFBD0AAFD1}"/>
              </a:ext>
            </a:extLst>
          </p:cNvPr>
          <p:cNvSpPr txBox="1"/>
          <p:nvPr/>
        </p:nvSpPr>
        <p:spPr>
          <a:xfrm>
            <a:off x="764722" y="3801690"/>
            <a:ext cx="4815998" cy="369332"/>
          </a:xfrm>
          <a:prstGeom prst="rect">
            <a:avLst/>
          </a:prstGeom>
          <a:noFill/>
        </p:spPr>
        <p:txBody>
          <a:bodyPr wrap="none" rtlCol="0">
            <a:spAutoFit/>
          </a:bodyPr>
          <a:lstStyle/>
          <a:p>
            <a:r>
              <a:rPr lang="en-US" dirty="0"/>
              <a:t>Small HTS tape dipole : Prof. S. Hahn (Seoul U.)</a:t>
            </a:r>
          </a:p>
        </p:txBody>
      </p:sp>
      <p:sp>
        <p:nvSpPr>
          <p:cNvPr id="16" name="TextBox 16">
            <a:extLst>
              <a:ext uri="{FF2B5EF4-FFF2-40B4-BE49-F238E27FC236}">
                <a16:creationId xmlns:a16="http://schemas.microsoft.com/office/drawing/2014/main" id="{FA354E20-E938-D743-8CE6-A425AC8B9960}"/>
              </a:ext>
            </a:extLst>
          </p:cNvPr>
          <p:cNvSpPr txBox="1"/>
          <p:nvPr/>
        </p:nvSpPr>
        <p:spPr>
          <a:xfrm>
            <a:off x="5930903" y="3320997"/>
            <a:ext cx="1263679" cy="369332"/>
          </a:xfrm>
          <a:prstGeom prst="rect">
            <a:avLst/>
          </a:prstGeom>
          <a:noFill/>
        </p:spPr>
        <p:txBody>
          <a:bodyPr wrap="none" rtlCol="0">
            <a:spAutoFit/>
          </a:bodyPr>
          <a:lstStyle/>
          <a:p>
            <a:r>
              <a:rPr lang="en-US" dirty="0"/>
              <a:t>S. </a:t>
            </a:r>
            <a:r>
              <a:rPr lang="en-US" dirty="0" err="1"/>
              <a:t>Mariotto</a:t>
            </a:r>
            <a:endParaRPr lang="en-US" dirty="0"/>
          </a:p>
        </p:txBody>
      </p:sp>
      <p:sp>
        <p:nvSpPr>
          <p:cNvPr id="17" name="TextBox 17">
            <a:extLst>
              <a:ext uri="{FF2B5EF4-FFF2-40B4-BE49-F238E27FC236}">
                <a16:creationId xmlns:a16="http://schemas.microsoft.com/office/drawing/2014/main" id="{100F6B04-C725-B146-BF42-3A724867E9DD}"/>
              </a:ext>
            </a:extLst>
          </p:cNvPr>
          <p:cNvSpPr txBox="1"/>
          <p:nvPr/>
        </p:nvSpPr>
        <p:spPr>
          <a:xfrm>
            <a:off x="700982" y="6241134"/>
            <a:ext cx="886525" cy="369332"/>
          </a:xfrm>
          <a:prstGeom prst="rect">
            <a:avLst/>
          </a:prstGeom>
          <a:noFill/>
        </p:spPr>
        <p:txBody>
          <a:bodyPr wrap="none" rtlCol="0">
            <a:spAutoFit/>
          </a:bodyPr>
          <a:lstStyle/>
          <a:p>
            <a:r>
              <a:rPr lang="en-US" dirty="0"/>
              <a:t>S. Sorti</a:t>
            </a:r>
          </a:p>
        </p:txBody>
      </p:sp>
    </p:spTree>
    <p:extLst>
      <p:ext uri="{BB962C8B-B14F-4D97-AF65-F5344CB8AC3E}">
        <p14:creationId xmlns:p14="http://schemas.microsoft.com/office/powerpoint/2010/main" val="1066268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F88340-0B3F-BC40-9B94-F60478E90780}"/>
              </a:ext>
            </a:extLst>
          </p:cNvPr>
          <p:cNvSpPr>
            <a:spLocks noGrp="1"/>
          </p:cNvSpPr>
          <p:nvPr>
            <p:ph type="title"/>
          </p:nvPr>
        </p:nvSpPr>
        <p:spPr>
          <a:xfrm>
            <a:off x="838200" y="365125"/>
            <a:ext cx="10515600" cy="777875"/>
          </a:xfrm>
        </p:spPr>
        <p:txBody>
          <a:bodyPr>
            <a:normAutofit/>
          </a:bodyPr>
          <a:lstStyle/>
          <a:p>
            <a:r>
              <a:rPr lang="en-US" sz="3200" dirty="0"/>
              <a:t>The evolution of the magnets in the IRIS timeline</a:t>
            </a:r>
          </a:p>
        </p:txBody>
      </p:sp>
      <p:graphicFrame>
        <p:nvGraphicFramePr>
          <p:cNvPr id="5" name="Diagram 2">
            <a:extLst>
              <a:ext uri="{FF2B5EF4-FFF2-40B4-BE49-F238E27FC236}">
                <a16:creationId xmlns:a16="http://schemas.microsoft.com/office/drawing/2014/main" id="{408BC86B-17FA-C04C-A080-8D14DDA14281}"/>
              </a:ext>
            </a:extLst>
          </p:cNvPr>
          <p:cNvGraphicFramePr/>
          <p:nvPr>
            <p:extLst>
              <p:ext uri="{D42A27DB-BD31-4B8C-83A1-F6EECF244321}">
                <p14:modId xmlns:p14="http://schemas.microsoft.com/office/powerpoint/2010/main" val="3469719731"/>
              </p:ext>
            </p:extLst>
          </p:nvPr>
        </p:nvGraphicFramePr>
        <p:xfrm>
          <a:off x="2520950"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4">
            <a:extLst>
              <a:ext uri="{FF2B5EF4-FFF2-40B4-BE49-F238E27FC236}">
                <a16:creationId xmlns:a16="http://schemas.microsoft.com/office/drawing/2014/main" id="{20877D59-75F3-CE45-8291-FEFC39B57D9B}"/>
              </a:ext>
            </a:extLst>
          </p:cNvPr>
          <p:cNvSpPr/>
          <p:nvPr/>
        </p:nvSpPr>
        <p:spPr>
          <a:xfrm>
            <a:off x="1905000" y="3122082"/>
            <a:ext cx="3314700" cy="1638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Hadron therapy</a:t>
            </a:r>
          </a:p>
          <a:p>
            <a:pPr algn="ctr"/>
            <a:r>
              <a:rPr lang="en-US" sz="2400" dirty="0"/>
              <a:t>Falcon D</a:t>
            </a:r>
          </a:p>
          <a:p>
            <a:pPr algn="ctr"/>
            <a:r>
              <a:rPr lang="en-US" sz="2400" dirty="0"/>
              <a:t>Muon Collider R&amp;D </a:t>
            </a:r>
          </a:p>
          <a:p>
            <a:pPr algn="ctr"/>
            <a:r>
              <a:rPr lang="en-US" sz="2400" dirty="0"/>
              <a:t>IRIS Constructio</a:t>
            </a:r>
            <a:r>
              <a:rPr lang="en-US" sz="2800" dirty="0"/>
              <a:t>n</a:t>
            </a:r>
          </a:p>
        </p:txBody>
      </p:sp>
      <p:sp>
        <p:nvSpPr>
          <p:cNvPr id="7" name="Rectangle: Rounded Corners 5">
            <a:extLst>
              <a:ext uri="{FF2B5EF4-FFF2-40B4-BE49-F238E27FC236}">
                <a16:creationId xmlns:a16="http://schemas.microsoft.com/office/drawing/2014/main" id="{C1BE8BD1-1F73-D040-BC88-F267EE62499C}"/>
              </a:ext>
            </a:extLst>
          </p:cNvPr>
          <p:cNvSpPr/>
          <p:nvPr/>
        </p:nvSpPr>
        <p:spPr>
          <a:xfrm>
            <a:off x="1565275" y="1142998"/>
            <a:ext cx="6108700" cy="1890183"/>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400" dirty="0"/>
              <a:t>SC Gantry construction</a:t>
            </a:r>
          </a:p>
          <a:p>
            <a:pPr algn="ctr"/>
            <a:r>
              <a:rPr lang="en-US" sz="2400" dirty="0"/>
              <a:t>Nb3Sn &amp; HTS for FCC (</a:t>
            </a:r>
            <a:r>
              <a:rPr lang="en-US" sz="2400" dirty="0" err="1"/>
              <a:t>ee-hh</a:t>
            </a:r>
            <a:r>
              <a:rPr lang="en-US" sz="2400" dirty="0"/>
              <a:t>) R&amp;D</a:t>
            </a:r>
          </a:p>
          <a:p>
            <a:pPr algn="ctr"/>
            <a:r>
              <a:rPr lang="en-US" sz="2400" dirty="0"/>
              <a:t>HTS for MC R&amp;D</a:t>
            </a:r>
          </a:p>
          <a:p>
            <a:pPr algn="ctr"/>
            <a:r>
              <a:rPr lang="en-US" sz="2400" dirty="0"/>
              <a:t>Energy saving: SC line, HTS for fusion </a:t>
            </a:r>
          </a:p>
        </p:txBody>
      </p:sp>
      <p:sp>
        <p:nvSpPr>
          <p:cNvPr id="8" name="Oval 8">
            <a:extLst>
              <a:ext uri="{FF2B5EF4-FFF2-40B4-BE49-F238E27FC236}">
                <a16:creationId xmlns:a16="http://schemas.microsoft.com/office/drawing/2014/main" id="{6CEAA598-5EAF-C843-97BF-B30AA052A0D1}"/>
              </a:ext>
            </a:extLst>
          </p:cNvPr>
          <p:cNvSpPr/>
          <p:nvPr/>
        </p:nvSpPr>
        <p:spPr>
          <a:xfrm>
            <a:off x="8420100" y="927100"/>
            <a:ext cx="3771900" cy="177800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400" b="1" dirty="0"/>
              <a:t>FCC </a:t>
            </a:r>
            <a:r>
              <a:rPr lang="en-US" sz="2400" b="1" dirty="0" err="1"/>
              <a:t>ee</a:t>
            </a:r>
            <a:r>
              <a:rPr lang="en-US" sz="2400" b="1" dirty="0"/>
              <a:t>/</a:t>
            </a:r>
            <a:r>
              <a:rPr lang="en-US" sz="2400" b="1" dirty="0" err="1"/>
              <a:t>hh</a:t>
            </a:r>
            <a:r>
              <a:rPr lang="en-US" sz="2400" b="1" dirty="0"/>
              <a:t>  </a:t>
            </a:r>
            <a:br>
              <a:rPr lang="en-US" sz="2400" b="1" dirty="0"/>
            </a:br>
            <a:r>
              <a:rPr lang="en-US" sz="2400" b="1" dirty="0"/>
              <a:t>pre-construction (MC? LH line?)</a:t>
            </a:r>
          </a:p>
          <a:p>
            <a:pPr algn="ctr"/>
            <a:r>
              <a:rPr lang="en-US" sz="2400" b="1" dirty="0"/>
              <a:t>HTS4Fusion</a:t>
            </a:r>
          </a:p>
        </p:txBody>
      </p:sp>
      <p:pic>
        <p:nvPicPr>
          <p:cNvPr id="9" name="Picture 7" descr="A logo with a flower&#10;&#10;Description automatically generated">
            <a:extLst>
              <a:ext uri="{FF2B5EF4-FFF2-40B4-BE49-F238E27FC236}">
                <a16:creationId xmlns:a16="http://schemas.microsoft.com/office/drawing/2014/main" id="{B95D0316-69CB-0243-B6BC-C090A4865E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3667" y="1248726"/>
            <a:ext cx="2082734" cy="1828905"/>
          </a:xfrm>
          <a:prstGeom prst="ellipse">
            <a:avLst/>
          </a:prstGeom>
          <a:ln>
            <a:noFill/>
          </a:ln>
          <a:effectLst>
            <a:softEdge rad="112500"/>
          </a:effectLst>
        </p:spPr>
      </p:pic>
    </p:spTree>
    <p:extLst>
      <p:ext uri="{BB962C8B-B14F-4D97-AF65-F5344CB8AC3E}">
        <p14:creationId xmlns:p14="http://schemas.microsoft.com/office/powerpoint/2010/main" val="3538431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26</a:t>
            </a:fld>
            <a:endParaRPr lang="en-US" sz="1050" b="0" strike="noStrike" spc="-1">
              <a:latin typeface="Arial"/>
            </a:endParaRPr>
          </a:p>
        </p:txBody>
      </p:sp>
      <p:sp>
        <p:nvSpPr>
          <p:cNvPr id="7" name="CustomShape 1"/>
          <p:cNvSpPr/>
          <p:nvPr/>
        </p:nvSpPr>
        <p:spPr>
          <a:xfrm>
            <a:off x="3131743" y="2840349"/>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Superconducting RF cavities</a:t>
            </a:r>
            <a:endParaRPr lang="en-US" sz="3600" b="0" strike="noStrike" spc="-1" dirty="0">
              <a:latin typeface="Arial"/>
            </a:endParaRPr>
          </a:p>
        </p:txBody>
      </p:sp>
    </p:spTree>
    <p:extLst>
      <p:ext uri="{BB962C8B-B14F-4D97-AF65-F5344CB8AC3E}">
        <p14:creationId xmlns:p14="http://schemas.microsoft.com/office/powerpoint/2010/main" val="344379520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4">
            <a:extLst>
              <a:ext uri="{FF2B5EF4-FFF2-40B4-BE49-F238E27FC236}">
                <a16:creationId xmlns:a16="http://schemas.microsoft.com/office/drawing/2014/main" id="{D66861C8-8BD4-4650-8D1C-E545A711DA51}"/>
              </a:ext>
            </a:extLst>
          </p:cNvPr>
          <p:cNvSpPr/>
          <p:nvPr/>
        </p:nvSpPr>
        <p:spPr>
          <a:xfrm>
            <a:off x="730049" y="644249"/>
            <a:ext cx="7883962" cy="5184496"/>
          </a:xfrm>
          <a:prstGeom prst="rect">
            <a:avLst/>
          </a:prstGeom>
        </p:spPr>
        <p:txBody>
          <a:bodyPr wrap="square" lIns="91440" tIns="45720" rIns="91440" bIns="45720" anchor="t">
            <a:spAutoFit/>
          </a:bodyPr>
          <a:lstStyle/>
          <a:p>
            <a:pPr defTabSz="912813" fontAlgn="base">
              <a:lnSpc>
                <a:spcPct val="90000"/>
              </a:lnSpc>
              <a:spcBef>
                <a:spcPts val="400"/>
              </a:spcBef>
              <a:spcAft>
                <a:spcPct val="0"/>
              </a:spcAft>
              <a:defRPr/>
            </a:pPr>
            <a:r>
              <a:rPr lang="en-US" altLang="it-IT" sz="2000" b="1" dirty="0">
                <a:latin typeface="+mj-lt"/>
                <a:ea typeface="MS PGothic" panose="020B0600070205080204" pitchFamily="34" charset="-128"/>
                <a:cs typeface="Arial" panose="020B0604020202020204" pitchFamily="34" charset="0"/>
              </a:rPr>
              <a:t>Contribution and goals</a:t>
            </a:r>
          </a:p>
          <a:p>
            <a:pPr marL="179070" indent="-179070" defTabSz="912813" fontAlgn="base">
              <a:lnSpc>
                <a:spcPct val="90000"/>
              </a:lnSpc>
              <a:spcBef>
                <a:spcPts val="400"/>
              </a:spcBef>
              <a:spcAft>
                <a:spcPct val="0"/>
              </a:spcAft>
              <a:buFont typeface="Arial" panose="020B0604020202020204" pitchFamily="34" charset="0"/>
              <a:buChar char="•"/>
              <a:defRPr/>
            </a:pPr>
            <a:r>
              <a:rPr lang="en-US" altLang="it-IT" sz="1600" b="1" dirty="0">
                <a:latin typeface="+mj-lt"/>
                <a:ea typeface="MS PGothic" panose="020B0600070205080204" pitchFamily="34" charset="-128"/>
                <a:cs typeface="Arial" panose="020B0604020202020204" pitchFamily="34" charset="0"/>
              </a:rPr>
              <a:t>36 </a:t>
            </a:r>
            <a:r>
              <a:rPr lang="en-US" altLang="it-IT" sz="1600" dirty="0">
                <a:latin typeface="+mj-lt"/>
                <a:ea typeface="MS PGothic" panose="020B0600070205080204" pitchFamily="34" charset="-128"/>
                <a:cs typeface="Arial" panose="020B0604020202020204" pitchFamily="34" charset="0"/>
              </a:rPr>
              <a:t>(+2) SC cavities, </a:t>
            </a:r>
            <a:r>
              <a:rPr lang="en-US" altLang="it-IT" sz="1600" b="1" dirty="0">
                <a:latin typeface="+mj-lt"/>
                <a:ea typeface="MS PGothic" panose="020B0600070205080204" pitchFamily="34" charset="-128"/>
                <a:cs typeface="Arial" panose="020B0604020202020204" pitchFamily="34" charset="0"/>
              </a:rPr>
              <a:t>1 Nb suppliers</a:t>
            </a:r>
            <a:r>
              <a:rPr lang="en-US" altLang="it-IT" sz="1600" dirty="0">
                <a:latin typeface="+mj-lt"/>
                <a:ea typeface="MS PGothic" panose="020B0600070205080204" pitchFamily="34" charset="-128"/>
                <a:cs typeface="Arial" panose="020B0604020202020204" pitchFamily="34" charset="0"/>
              </a:rPr>
              <a:t>, </a:t>
            </a:r>
            <a:r>
              <a:rPr lang="en-US" altLang="it-IT" sz="1600" b="1" dirty="0">
                <a:latin typeface="+mj-lt"/>
                <a:ea typeface="MS PGothic" panose="020B0600070205080204" pitchFamily="34" charset="-128"/>
                <a:cs typeface="Arial" panose="020B0604020202020204" pitchFamily="34" charset="0"/>
              </a:rPr>
              <a:t>1 industry</a:t>
            </a:r>
            <a:r>
              <a:rPr lang="en-US" altLang="it-IT" sz="1600" dirty="0">
                <a:latin typeface="+mj-lt"/>
                <a:ea typeface="MS PGothic" panose="020B0600070205080204" pitchFamily="34" charset="-128"/>
                <a:cs typeface="Arial" panose="020B0604020202020204" pitchFamily="34" charset="0"/>
              </a:rPr>
              <a:t>, </a:t>
            </a:r>
            <a:br>
              <a:rPr lang="en-US" altLang="it-IT" sz="1600" dirty="0">
                <a:latin typeface="+mj-lt"/>
                <a:ea typeface="MS PGothic" panose="020B0600070205080204" pitchFamily="34" charset="-128"/>
                <a:cs typeface="Arial" panose="020B0604020202020204" pitchFamily="34" charset="0"/>
              </a:rPr>
            </a:br>
            <a:r>
              <a:rPr lang="en-US" altLang="it-IT" sz="1600" b="1" dirty="0">
                <a:latin typeface="+mj-lt"/>
                <a:ea typeface="MS PGothic" panose="020B0600070205080204" pitchFamily="34" charset="-128"/>
                <a:cs typeface="Arial" panose="020B0604020202020204" pitchFamily="34" charset="0"/>
              </a:rPr>
              <a:t>1 recipe </a:t>
            </a:r>
            <a:r>
              <a:rPr lang="en-US" altLang="it-IT" sz="1600" dirty="0">
                <a:latin typeface="+mj-lt"/>
                <a:ea typeface="MS PGothic" panose="020B0600070205080204" pitchFamily="34" charset="-128"/>
                <a:cs typeface="Arial" panose="020B0604020202020204" pitchFamily="34" charset="0"/>
              </a:rPr>
              <a:t>(</a:t>
            </a:r>
            <a:r>
              <a:rPr lang="en-US" altLang="it-IT" sz="1600" b="1" dirty="0">
                <a:latin typeface="+mj-lt"/>
                <a:ea typeface="MS PGothic" panose="020B0600070205080204" pitchFamily="34" charset="-128"/>
                <a:cs typeface="Arial" panose="020B0604020202020204" pitchFamily="34" charset="0"/>
              </a:rPr>
              <a:t>BCP</a:t>
            </a:r>
            <a:r>
              <a:rPr lang="en-US" altLang="it-IT" sz="1600" dirty="0">
                <a:latin typeface="+mj-lt"/>
                <a:ea typeface="MS PGothic" panose="020B0600070205080204" pitchFamily="34" charset="-128"/>
                <a:cs typeface="Arial" panose="020B0604020202020204" pitchFamily="34" charset="0"/>
              </a:rPr>
              <a:t>), </a:t>
            </a:r>
            <a:r>
              <a:rPr lang="en-US" altLang="it-IT" sz="1600" b="1" dirty="0">
                <a:latin typeface="+mj-lt"/>
                <a:ea typeface="MS PGothic" panose="020B0600070205080204" pitchFamily="34" charset="-128"/>
                <a:cs typeface="Arial" panose="020B0604020202020204" pitchFamily="34" charset="0"/>
              </a:rPr>
              <a:t>1 qualified lab for VT test</a:t>
            </a:r>
          </a:p>
          <a:p>
            <a:pPr marL="179070" indent="-179070" defTabSz="912813" fontAlgn="base">
              <a:lnSpc>
                <a:spcPct val="90000"/>
              </a:lnSpc>
              <a:spcBef>
                <a:spcPts val="400"/>
              </a:spcBef>
              <a:spcAft>
                <a:spcPct val="0"/>
              </a:spcAft>
              <a:buFont typeface="Arial" panose="020B0604020202020204" pitchFamily="34" charset="0"/>
              <a:buChar char="•"/>
              <a:defRPr/>
            </a:pPr>
            <a:r>
              <a:rPr lang="en-US" altLang="it-IT" sz="1600" dirty="0">
                <a:latin typeface="+mj-lt"/>
                <a:ea typeface="MS PGothic" panose="020B0600070205080204" pitchFamily="34" charset="-128"/>
                <a:cs typeface="Arial" panose="020B0604020202020204" pitchFamily="34" charset="0"/>
              </a:rPr>
              <a:t>ESS medium </a:t>
            </a:r>
            <a:r>
              <a:rPr lang="en-US" altLang="it-IT" sz="1600" dirty="0">
                <a:latin typeface="Symbol" panose="05050102010706020507" pitchFamily="18" charset="2"/>
                <a:ea typeface="MS PGothic" panose="020B0600070205080204" pitchFamily="34" charset="-128"/>
                <a:cs typeface="Arial" panose="020B0604020202020204" pitchFamily="34" charset="0"/>
              </a:rPr>
              <a:t>b</a:t>
            </a:r>
            <a:r>
              <a:rPr lang="en-US" altLang="it-IT" sz="1600" dirty="0">
                <a:latin typeface="+mj-lt"/>
                <a:ea typeface="MS PGothic" panose="020B0600070205080204" pitchFamily="34" charset="-128"/>
                <a:cs typeface="Arial" panose="020B0604020202020204" pitchFamily="34" charset="0"/>
              </a:rPr>
              <a:t> (0.67) </a:t>
            </a:r>
            <a:r>
              <a:rPr lang="en-US" altLang="it-IT" sz="1600" b="1" dirty="0">
                <a:latin typeface="+mj-lt"/>
                <a:ea typeface="MS PGothic" panose="020B0600070205080204" pitchFamily="34" charset="-128"/>
                <a:cs typeface="Arial" panose="020B0604020202020204" pitchFamily="34" charset="0"/>
              </a:rPr>
              <a:t>Q</a:t>
            </a:r>
            <a:r>
              <a:rPr lang="en-US" altLang="it-IT" sz="1600" b="1" baseline="-25000" dirty="0">
                <a:latin typeface="+mj-lt"/>
                <a:ea typeface="MS PGothic" panose="020B0600070205080204" pitchFamily="34" charset="-128"/>
                <a:cs typeface="Arial" panose="020B0604020202020204" pitchFamily="34" charset="0"/>
              </a:rPr>
              <a:t>0</a:t>
            </a:r>
            <a:r>
              <a:rPr lang="en-US" altLang="it-IT" sz="1600" b="1" dirty="0">
                <a:latin typeface="+mj-lt"/>
                <a:ea typeface="MS PGothic" panose="020B0600070205080204" pitchFamily="34" charset="-128"/>
                <a:cs typeface="Arial" panose="020B0604020202020204" pitchFamily="34" charset="0"/>
              </a:rPr>
              <a:t> = 5·10</a:t>
            </a:r>
            <a:r>
              <a:rPr lang="en-US" altLang="it-IT" sz="1600" b="1" baseline="30000" dirty="0">
                <a:latin typeface="+mj-lt"/>
                <a:ea typeface="MS PGothic" panose="020B0600070205080204" pitchFamily="34" charset="-128"/>
                <a:cs typeface="Arial" panose="020B0604020202020204" pitchFamily="34" charset="0"/>
              </a:rPr>
              <a:t>9 </a:t>
            </a:r>
            <a:r>
              <a:rPr lang="en-US" altLang="it-IT" sz="1600" b="1" dirty="0">
                <a:latin typeface="+mj-lt"/>
                <a:ea typeface="MS PGothic" panose="020B0600070205080204" pitchFamily="34" charset="-128"/>
                <a:cs typeface="Arial" panose="020B0604020202020204" pitchFamily="34" charset="0"/>
              </a:rPr>
              <a:t>@ 16.7 MV/m</a:t>
            </a:r>
          </a:p>
          <a:p>
            <a:pPr marL="179070" indent="-179070" defTabSz="912813" fontAlgn="base">
              <a:lnSpc>
                <a:spcPct val="90000"/>
              </a:lnSpc>
              <a:spcBef>
                <a:spcPts val="400"/>
              </a:spcBef>
              <a:spcAft>
                <a:spcPct val="0"/>
              </a:spcAft>
              <a:buFont typeface="Arial" panose="020B0604020202020204" pitchFamily="34" charset="0"/>
              <a:buChar char="•"/>
              <a:defRPr/>
            </a:pPr>
            <a:r>
              <a:rPr lang="en-US" altLang="it-IT" sz="1600" b="1" dirty="0">
                <a:latin typeface="+mj-lt"/>
                <a:ea typeface="MS PGothic"/>
                <a:cs typeface="Arial"/>
              </a:rPr>
              <a:t>4 additional cavities requested by ESS as </a:t>
            </a:r>
            <a:br>
              <a:rPr lang="en-US" altLang="it-IT" sz="1600" b="1" dirty="0">
                <a:latin typeface="+mj-lt"/>
                <a:ea typeface="MS PGothic" panose="020B0600070205080204" pitchFamily="34" charset="-128"/>
                <a:cs typeface="Arial" panose="020B0604020202020204" pitchFamily="34" charset="0"/>
              </a:rPr>
            </a:br>
            <a:r>
              <a:rPr lang="en-US" altLang="it-IT" sz="1600" b="1" dirty="0">
                <a:latin typeface="+mj-lt"/>
                <a:ea typeface="MS PGothic"/>
                <a:cs typeface="Arial"/>
              </a:rPr>
              <a:t>further In-Kind. </a:t>
            </a:r>
            <a:br>
              <a:rPr lang="en-US" altLang="it-IT" sz="1600" b="1" dirty="0">
                <a:latin typeface="+mj-lt"/>
                <a:ea typeface="MS PGothic"/>
                <a:cs typeface="Arial"/>
              </a:rPr>
            </a:br>
            <a:r>
              <a:rPr lang="en-US" altLang="it-IT" b="1" i="1" dirty="0">
                <a:solidFill>
                  <a:srgbClr val="0070C0"/>
                </a:solidFill>
                <a:latin typeface="+mj-lt"/>
                <a:ea typeface="MS PGothic"/>
                <a:cs typeface="Arial"/>
              </a:rPr>
              <a:t>Tender in progress</a:t>
            </a:r>
            <a:endParaRPr lang="en-US" altLang="it-IT" b="1" i="1" dirty="0">
              <a:solidFill>
                <a:srgbClr val="0070C0"/>
              </a:solidFill>
              <a:latin typeface="+mj-lt"/>
              <a:ea typeface="MS PGothic" panose="020B0600070205080204" pitchFamily="34" charset="-128"/>
              <a:cs typeface="Arial" panose="020B0604020202020204" pitchFamily="34" charset="0"/>
            </a:endParaRPr>
          </a:p>
          <a:p>
            <a:pPr defTabSz="912813" fontAlgn="base">
              <a:lnSpc>
                <a:spcPct val="90000"/>
              </a:lnSpc>
              <a:spcBef>
                <a:spcPts val="400"/>
              </a:spcBef>
              <a:spcAft>
                <a:spcPct val="0"/>
              </a:spcAft>
              <a:defRPr/>
            </a:pPr>
            <a:endParaRPr lang="en-US" altLang="it-IT" sz="700" b="1" dirty="0">
              <a:latin typeface="+mj-lt"/>
              <a:ea typeface="MS PGothic" panose="020B0600070205080204" pitchFamily="34" charset="-128"/>
              <a:cs typeface="Arial" panose="020B0604020202020204" pitchFamily="34" charset="0"/>
            </a:endParaRPr>
          </a:p>
          <a:p>
            <a:pPr marL="0" indent="0">
              <a:buNone/>
            </a:pPr>
            <a:r>
              <a:rPr lang="en-US" altLang="en-US" sz="2000" b="1" dirty="0">
                <a:latin typeface="+mj-lt"/>
                <a:ea typeface="MS PGothic" panose="020B0600070205080204" pitchFamily="34" charset="-128"/>
                <a:cs typeface="Arial" panose="020B0604020202020204" pitchFamily="34" charset="0"/>
              </a:rPr>
              <a:t>How it works:</a:t>
            </a: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600" b="1" dirty="0">
                <a:latin typeface="+mj-lt"/>
                <a:ea typeface="MS PGothic" panose="020B0600070205080204" pitchFamily="34" charset="-128"/>
                <a:cs typeface="Arial" panose="020B0604020202020204" pitchFamily="34" charset="0"/>
              </a:rPr>
              <a:t>Definition of Nb </a:t>
            </a:r>
            <a:r>
              <a:rPr lang="it-IT" altLang="it-IT" sz="1600" b="1" dirty="0" err="1">
                <a:latin typeface="+mj-lt"/>
                <a:ea typeface="MS PGothic" panose="020B0600070205080204" pitchFamily="34" charset="-128"/>
                <a:cs typeface="Arial" panose="020B0604020202020204" pitchFamily="34" charset="0"/>
              </a:rPr>
              <a:t>specs</a:t>
            </a:r>
            <a:r>
              <a:rPr lang="it-IT" altLang="it-IT" sz="1600" b="1" dirty="0">
                <a:latin typeface="+mj-lt"/>
                <a:ea typeface="MS PGothic" panose="020B0600070205080204" pitchFamily="34" charset="-128"/>
                <a:cs typeface="Arial" panose="020B0604020202020204" pitchFamily="34" charset="0"/>
              </a:rPr>
              <a:t> </a:t>
            </a:r>
            <a:r>
              <a:rPr lang="it-IT" altLang="it-IT" sz="1600" dirty="0">
                <a:latin typeface="+mj-lt"/>
                <a:ea typeface="MS PGothic" panose="020B0600070205080204" pitchFamily="34" charset="-128"/>
                <a:cs typeface="Arial" panose="020B0604020202020204" pitchFamily="34" charset="0"/>
              </a:rPr>
              <a:t>and </a:t>
            </a:r>
            <a:r>
              <a:rPr lang="it-IT" altLang="it-IT" sz="1600" b="1" dirty="0">
                <a:latin typeface="+mj-lt"/>
                <a:ea typeface="MS PGothic" panose="020B0600070205080204" pitchFamily="34" charset="-128"/>
                <a:cs typeface="Arial" panose="020B0604020202020204" pitchFamily="34" charset="0"/>
              </a:rPr>
              <a:t>QC</a:t>
            </a: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600" b="1" dirty="0" err="1">
                <a:latin typeface="+mj-lt"/>
                <a:ea typeface="MS PGothic" panose="020B0600070205080204" pitchFamily="34" charset="-128"/>
                <a:cs typeface="Arial" panose="020B0604020202020204" pitchFamily="34" charset="0"/>
              </a:rPr>
              <a:t>Optimization</a:t>
            </a:r>
            <a:r>
              <a:rPr lang="it-IT" altLang="it-IT" sz="1600" dirty="0">
                <a:latin typeface="+mj-lt"/>
                <a:ea typeface="MS PGothic" panose="020B0600070205080204" pitchFamily="34" charset="-128"/>
                <a:cs typeface="Arial" panose="020B0604020202020204" pitchFamily="34" charset="0"/>
              </a:rPr>
              <a:t> of </a:t>
            </a:r>
            <a:r>
              <a:rPr lang="it-IT" altLang="it-IT" sz="1600" b="1" dirty="0">
                <a:latin typeface="+mj-lt"/>
                <a:ea typeface="MS PGothic" panose="020B0600070205080204" pitchFamily="34" charset="-128"/>
                <a:cs typeface="Arial" panose="020B0604020202020204" pitchFamily="34" charset="0"/>
              </a:rPr>
              <a:t>RF </a:t>
            </a:r>
            <a:r>
              <a:rPr lang="it-IT" altLang="it-IT" sz="1600" dirty="0">
                <a:latin typeface="+mj-lt"/>
                <a:ea typeface="MS PGothic" panose="020B0600070205080204" pitchFamily="34" charset="-128"/>
                <a:cs typeface="Arial" panose="020B0604020202020204" pitchFamily="34" charset="0"/>
              </a:rPr>
              <a:t>and </a:t>
            </a:r>
            <a:r>
              <a:rPr lang="it-IT" altLang="it-IT" sz="1600" b="1" dirty="0" err="1">
                <a:latin typeface="+mj-lt"/>
                <a:ea typeface="MS PGothic" panose="020B0600070205080204" pitchFamily="34" charset="-128"/>
                <a:cs typeface="Arial" panose="020B0604020202020204" pitchFamily="34" charset="0"/>
              </a:rPr>
              <a:t>mechanical</a:t>
            </a:r>
            <a:r>
              <a:rPr lang="it-IT" altLang="it-IT" sz="1600" b="1" dirty="0">
                <a:latin typeface="+mj-lt"/>
                <a:ea typeface="MS PGothic" panose="020B0600070205080204" pitchFamily="34" charset="-128"/>
                <a:cs typeface="Arial" panose="020B0604020202020204" pitchFamily="34" charset="0"/>
              </a:rPr>
              <a:t> design </a:t>
            </a: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600" dirty="0">
                <a:latin typeface="+mj-lt"/>
                <a:ea typeface="MS PGothic" panose="020B0600070205080204" pitchFamily="34" charset="-128"/>
                <a:cs typeface="Arial" panose="020B0604020202020204" pitchFamily="34" charset="0"/>
              </a:rPr>
              <a:t>Definition of </a:t>
            </a:r>
            <a:r>
              <a:rPr lang="it-IT" altLang="it-IT" sz="1600" dirty="0" err="1">
                <a:latin typeface="+mj-lt"/>
                <a:ea typeface="MS PGothic" panose="020B0600070205080204" pitchFamily="34" charset="-128"/>
                <a:cs typeface="Arial" panose="020B0604020202020204" pitchFamily="34" charset="0"/>
              </a:rPr>
              <a:t>detailed</a:t>
            </a:r>
            <a:r>
              <a:rPr lang="it-IT" altLang="it-IT" sz="1600" dirty="0">
                <a:latin typeface="+mj-lt"/>
                <a:ea typeface="MS PGothic" panose="020B0600070205080204" pitchFamily="34" charset="-128"/>
                <a:cs typeface="Arial" panose="020B0604020202020204" pitchFamily="34" charset="0"/>
              </a:rPr>
              <a:t> production </a:t>
            </a:r>
            <a:r>
              <a:rPr lang="it-IT" altLang="it-IT" sz="1600" dirty="0" err="1">
                <a:latin typeface="+mj-lt"/>
                <a:ea typeface="MS PGothic" panose="020B0600070205080204" pitchFamily="34" charset="-128"/>
                <a:cs typeface="Arial" panose="020B0604020202020204" pitchFamily="34" charset="0"/>
              </a:rPr>
              <a:t>specs</a:t>
            </a:r>
            <a:endParaRPr lang="it-IT" altLang="it-IT" sz="1600" dirty="0">
              <a:latin typeface="+mj-lt"/>
              <a:ea typeface="MS PGothic" panose="020B0600070205080204" pitchFamily="34" charset="-128"/>
              <a:cs typeface="Arial" panose="020B0604020202020204" pitchFamily="34" charset="0"/>
            </a:endParaRPr>
          </a:p>
          <a:p>
            <a:pPr marL="179070" indent="-179070" defTabSz="912813" fontAlgn="base">
              <a:lnSpc>
                <a:spcPct val="90000"/>
              </a:lnSpc>
              <a:spcBef>
                <a:spcPts val="400"/>
              </a:spcBef>
              <a:spcAft>
                <a:spcPct val="0"/>
              </a:spcAft>
              <a:buFont typeface="Arial" panose="020B0604020202020204" pitchFamily="34" charset="0"/>
              <a:buChar char="•"/>
              <a:defRPr/>
            </a:pPr>
            <a:r>
              <a:rPr lang="en-US" altLang="it-IT" sz="1600" b="1" dirty="0">
                <a:latin typeface="+mj-lt"/>
                <a:ea typeface="MS PGothic" panose="020B0600070205080204" pitchFamily="34" charset="-128"/>
                <a:cs typeface="Arial" panose="020B0604020202020204" pitchFamily="34" charset="0"/>
              </a:rPr>
              <a:t>PED</a:t>
            </a:r>
            <a:r>
              <a:rPr lang="en-US" altLang="it-IT" sz="1600" dirty="0">
                <a:latin typeface="+mj-lt"/>
                <a:ea typeface="MS PGothic" panose="020B0600070205080204" pitchFamily="34" charset="-128"/>
                <a:cs typeface="Arial" panose="020B0604020202020204" pitchFamily="34" charset="0"/>
              </a:rPr>
              <a:t> sound engineering practice</a:t>
            </a:r>
          </a:p>
          <a:p>
            <a:pPr marL="179070" indent="-179070" defTabSz="912813" fontAlgn="base">
              <a:lnSpc>
                <a:spcPct val="90000"/>
              </a:lnSpc>
              <a:spcBef>
                <a:spcPts val="400"/>
              </a:spcBef>
              <a:spcAft>
                <a:spcPct val="0"/>
              </a:spcAft>
              <a:buFont typeface="Arial" panose="020B0604020202020204" pitchFamily="34" charset="0"/>
              <a:buChar char="•"/>
              <a:defRPr/>
            </a:pPr>
            <a:r>
              <a:rPr lang="en-US" altLang="it-IT" sz="1600" dirty="0">
                <a:latin typeface="+mj-lt"/>
                <a:ea typeface="MS PGothic" panose="020B0600070205080204" pitchFamily="34" charset="-128"/>
                <a:cs typeface="Arial" panose="020B0604020202020204" pitchFamily="34" charset="0"/>
              </a:rPr>
              <a:t>Infrastructures adapted and qualified</a:t>
            </a:r>
          </a:p>
          <a:p>
            <a:pPr marL="179070" indent="-179070" defTabSz="912813" fontAlgn="base">
              <a:lnSpc>
                <a:spcPct val="90000"/>
              </a:lnSpc>
              <a:spcBef>
                <a:spcPts val="400"/>
              </a:spcBef>
              <a:spcAft>
                <a:spcPct val="0"/>
              </a:spcAft>
              <a:buFont typeface="Arial" panose="020B0604020202020204" pitchFamily="34" charset="0"/>
              <a:buChar char="•"/>
              <a:defRPr/>
            </a:pPr>
            <a:r>
              <a:rPr lang="en-US" altLang="it-IT" sz="1600" b="1" dirty="0">
                <a:latin typeface="+mj-lt"/>
                <a:ea typeface="MS PGothic" panose="020B0600070205080204" pitchFamily="34" charset="-128"/>
                <a:cs typeface="Arial" panose="020B0604020202020204" pitchFamily="34" charset="0"/>
              </a:rPr>
              <a:t>QC plan </a:t>
            </a:r>
            <a:r>
              <a:rPr lang="en-US" altLang="it-IT" sz="1600" dirty="0">
                <a:latin typeface="+mj-lt"/>
                <a:ea typeface="MS PGothic" panose="020B0600070205080204" pitchFamily="34" charset="-128"/>
                <a:cs typeface="Arial" panose="020B0604020202020204" pitchFamily="34" charset="0"/>
              </a:rPr>
              <a:t>developed including all partners </a:t>
            </a:r>
          </a:p>
          <a:p>
            <a:pPr marL="179070" indent="-179070" defTabSz="912813" fontAlgn="base">
              <a:lnSpc>
                <a:spcPct val="90000"/>
              </a:lnSpc>
              <a:spcBef>
                <a:spcPts val="400"/>
              </a:spcBef>
              <a:spcAft>
                <a:spcPct val="0"/>
              </a:spcAft>
              <a:buFont typeface="Arial" panose="020B0604020202020204" pitchFamily="34" charset="0"/>
              <a:buChar char="•"/>
              <a:defRPr/>
            </a:pPr>
            <a:r>
              <a:rPr lang="en-US" altLang="it-IT" sz="1600" b="1" dirty="0">
                <a:latin typeface="+mj-lt"/>
                <a:ea typeface="MS PGothic" panose="020B0600070205080204" pitchFamily="34" charset="-128"/>
                <a:cs typeface="Arial" panose="020B0604020202020204" pitchFamily="34" charset="0"/>
              </a:rPr>
              <a:t>Manage documentation </a:t>
            </a:r>
            <a:r>
              <a:rPr lang="en-US" altLang="it-IT" sz="1600" dirty="0">
                <a:latin typeface="+mj-lt"/>
                <a:ea typeface="MS PGothic" panose="020B0600070205080204" pitchFamily="34" charset="-128"/>
                <a:cs typeface="Arial" panose="020B0604020202020204" pitchFamily="34" charset="0"/>
              </a:rPr>
              <a:t>(</a:t>
            </a:r>
            <a:r>
              <a:rPr lang="en-US" altLang="it-IT" sz="1400" dirty="0">
                <a:latin typeface="+mj-lt"/>
                <a:ea typeface="MS PGothic" panose="020B0600070205080204" pitchFamily="34" charset="-128"/>
                <a:cs typeface="Arial" panose="020B0604020202020204" pitchFamily="34" charset="0"/>
              </a:rPr>
              <a:t>INFN Alfresco based</a:t>
            </a:r>
            <a:r>
              <a:rPr lang="en-US" altLang="it-IT" sz="1600" dirty="0">
                <a:latin typeface="+mj-lt"/>
                <a:ea typeface="MS PGothic" panose="020B0600070205080204" pitchFamily="34" charset="-128"/>
                <a:cs typeface="Arial" panose="020B0604020202020204" pitchFamily="34" charset="0"/>
              </a:rPr>
              <a:t>) </a:t>
            </a:r>
            <a:br>
              <a:rPr lang="en-US" altLang="it-IT" sz="1600" dirty="0">
                <a:latin typeface="+mj-lt"/>
                <a:ea typeface="MS PGothic" panose="020B0600070205080204" pitchFamily="34" charset="-128"/>
                <a:cs typeface="Arial" panose="020B0604020202020204" pitchFamily="34" charset="0"/>
              </a:rPr>
            </a:br>
            <a:r>
              <a:rPr lang="en-US" altLang="it-IT" sz="1600" dirty="0">
                <a:latin typeface="+mj-lt"/>
                <a:ea typeface="MS PGothic" panose="020B0600070205080204" pitchFamily="34" charset="-128"/>
                <a:cs typeface="Arial" panose="020B0604020202020204" pitchFamily="34" charset="0"/>
              </a:rPr>
              <a:t>and </a:t>
            </a:r>
            <a:r>
              <a:rPr lang="en-US" altLang="it-IT" sz="1600" b="1" dirty="0">
                <a:latin typeface="+mj-lt"/>
                <a:ea typeface="MS PGothic" panose="020B0600070205080204" pitchFamily="34" charset="-128"/>
                <a:cs typeface="Arial" panose="020B0604020202020204" pitchFamily="34" charset="0"/>
              </a:rPr>
              <a:t>database </a:t>
            </a:r>
            <a:r>
              <a:rPr lang="en-US" altLang="it-IT" sz="1600" dirty="0">
                <a:latin typeface="+mj-lt"/>
                <a:ea typeface="MS PGothic" panose="020B0600070205080204" pitchFamily="34" charset="-128"/>
                <a:cs typeface="Arial" panose="020B0604020202020204" pitchFamily="34" charset="0"/>
              </a:rPr>
              <a:t>developed for </a:t>
            </a:r>
            <a:r>
              <a:rPr lang="en-US" altLang="it-IT" sz="1600" b="1" dirty="0">
                <a:latin typeface="+mj-lt"/>
                <a:ea typeface="MS PGothic" panose="020B0600070205080204" pitchFamily="34" charset="-128"/>
                <a:cs typeface="Arial" panose="020B0604020202020204" pitchFamily="34" charset="0"/>
              </a:rPr>
              <a:t>analysis of key</a:t>
            </a:r>
            <a:br>
              <a:rPr lang="en-US" altLang="it-IT" sz="1600" b="1" dirty="0">
                <a:latin typeface="+mj-lt"/>
                <a:ea typeface="MS PGothic" panose="020B0600070205080204" pitchFamily="34" charset="-128"/>
                <a:cs typeface="Arial" panose="020B0604020202020204" pitchFamily="34" charset="0"/>
              </a:rPr>
            </a:br>
            <a:r>
              <a:rPr lang="en-US" altLang="it-IT" sz="1600" b="1" dirty="0">
                <a:latin typeface="+mj-lt"/>
                <a:ea typeface="MS PGothic" panose="020B0600070205080204" pitchFamily="34" charset="-128"/>
                <a:cs typeface="Arial" panose="020B0604020202020204" pitchFamily="34" charset="0"/>
              </a:rPr>
              <a:t>production parameters</a:t>
            </a:r>
            <a:endParaRPr lang="it-IT" altLang="it-IT" sz="1600" b="1" dirty="0">
              <a:latin typeface="+mj-lt"/>
              <a:ea typeface="MS PGothic" panose="020B0600070205080204" pitchFamily="34" charset="-128"/>
              <a:cs typeface="Arial" panose="020B0604020202020204" pitchFamily="34" charset="0"/>
            </a:endParaRPr>
          </a:p>
          <a:p>
            <a:pPr marL="179070" indent="-179070" defTabSz="912813" fontAlgn="base">
              <a:lnSpc>
                <a:spcPct val="90000"/>
              </a:lnSpc>
              <a:spcBef>
                <a:spcPts val="400"/>
              </a:spcBef>
              <a:spcAft>
                <a:spcPct val="0"/>
              </a:spcAft>
              <a:buFont typeface="Arial" panose="020B0604020202020204" pitchFamily="34" charset="0"/>
              <a:buChar char="•"/>
              <a:defRPr/>
            </a:pPr>
            <a:r>
              <a:rPr lang="it-IT" altLang="it-IT" sz="1600" b="1" dirty="0" err="1">
                <a:latin typeface="+mj-lt"/>
                <a:ea typeface="MS PGothic" panose="020B0600070205080204" pitchFamily="34" charset="-128"/>
                <a:cs typeface="Arial" panose="020B0604020202020204" pitchFamily="34" charset="0"/>
              </a:rPr>
              <a:t>Cold</a:t>
            </a:r>
            <a:r>
              <a:rPr lang="it-IT" altLang="it-IT" sz="1600" b="1" dirty="0">
                <a:latin typeface="+mj-lt"/>
                <a:ea typeface="MS PGothic" panose="020B0600070205080204" pitchFamily="34" charset="-128"/>
                <a:cs typeface="Arial" panose="020B0604020202020204" pitchFamily="34" charset="0"/>
              </a:rPr>
              <a:t> VT </a:t>
            </a:r>
            <a:r>
              <a:rPr lang="it-IT" altLang="it-IT" sz="1600" b="1" dirty="0" err="1">
                <a:latin typeface="+mj-lt"/>
                <a:ea typeface="MS PGothic" panose="020B0600070205080204" pitchFamily="34" charset="-128"/>
                <a:cs typeface="Arial" panose="020B0604020202020204" pitchFamily="34" charset="0"/>
              </a:rPr>
              <a:t>at</a:t>
            </a:r>
            <a:r>
              <a:rPr lang="it-IT" altLang="it-IT" sz="1600" b="1" dirty="0">
                <a:latin typeface="+mj-lt"/>
                <a:ea typeface="MS PGothic" panose="020B0600070205080204" pitchFamily="34" charset="-128"/>
                <a:cs typeface="Arial" panose="020B0604020202020204" pitchFamily="34" charset="0"/>
              </a:rPr>
              <a:t> LASA </a:t>
            </a:r>
            <a:r>
              <a:rPr lang="it-IT" altLang="it-IT" sz="1600" dirty="0">
                <a:latin typeface="+mj-lt"/>
                <a:ea typeface="MS PGothic" panose="020B0600070205080204" pitchFamily="34" charset="-128"/>
                <a:cs typeface="Arial" panose="020B0604020202020204" pitchFamily="34" charset="0"/>
              </a:rPr>
              <a:t>for «special» </a:t>
            </a:r>
            <a:r>
              <a:rPr lang="it-IT" altLang="it-IT" sz="1600" dirty="0" err="1">
                <a:latin typeface="+mj-lt"/>
                <a:ea typeface="MS PGothic" panose="020B0600070205080204" pitchFamily="34" charset="-128"/>
                <a:cs typeface="Arial" panose="020B0604020202020204" pitchFamily="34" charset="0"/>
              </a:rPr>
              <a:t>cavities</a:t>
            </a:r>
            <a:br>
              <a:rPr lang="it-IT" altLang="it-IT" sz="1600" dirty="0">
                <a:latin typeface="+mj-lt"/>
                <a:ea typeface="MS PGothic" panose="020B0600070205080204" pitchFamily="34" charset="-128"/>
                <a:cs typeface="Arial" panose="020B0604020202020204" pitchFamily="34" charset="0"/>
              </a:rPr>
            </a:br>
            <a:r>
              <a:rPr lang="it-IT" altLang="it-IT" sz="1600" dirty="0">
                <a:latin typeface="+mj-lt"/>
                <a:ea typeface="MS PGothic" panose="020B0600070205080204" pitchFamily="34" charset="-128"/>
                <a:cs typeface="Arial" panose="020B0604020202020204" pitchFamily="34" charset="0"/>
              </a:rPr>
              <a:t>(more </a:t>
            </a:r>
            <a:r>
              <a:rPr lang="it-IT" altLang="it-IT" sz="1600" dirty="0" err="1">
                <a:latin typeface="+mj-lt"/>
                <a:ea typeface="MS PGothic" panose="020B0600070205080204" pitchFamily="34" charset="-128"/>
                <a:cs typeface="Arial" panose="020B0604020202020204" pitchFamily="34" charset="0"/>
              </a:rPr>
              <a:t>diagnostics</a:t>
            </a:r>
            <a:r>
              <a:rPr lang="it-IT" altLang="it-IT" sz="1600" dirty="0">
                <a:latin typeface="+mj-lt"/>
                <a:ea typeface="MS PGothic" panose="020B0600070205080204" pitchFamily="34" charset="-128"/>
                <a:cs typeface="Arial" panose="020B0604020202020204" pitchFamily="34" charset="0"/>
              </a:rPr>
              <a:t> </a:t>
            </a:r>
            <a:r>
              <a:rPr lang="it-IT" altLang="it-IT" sz="1600" dirty="0" err="1">
                <a:latin typeface="+mj-lt"/>
                <a:ea typeface="MS PGothic" panose="020B0600070205080204" pitchFamily="34" charset="-128"/>
                <a:cs typeface="Arial" panose="020B0604020202020204" pitchFamily="34" charset="0"/>
              </a:rPr>
              <a:t>available</a:t>
            </a:r>
            <a:r>
              <a:rPr lang="it-IT" altLang="it-IT" sz="1600" dirty="0">
                <a:latin typeface="+mj-lt"/>
                <a:ea typeface="MS PGothic" panose="020B0600070205080204" pitchFamily="34" charset="-128"/>
                <a:cs typeface="Arial" panose="020B0604020202020204" pitchFamily="34" charset="0"/>
              </a:rPr>
              <a:t>)</a:t>
            </a:r>
          </a:p>
        </p:txBody>
      </p:sp>
      <p:pic>
        <p:nvPicPr>
          <p:cNvPr id="32" name="Picture 5" descr="Y:\mic\ESS_Logo_Frugal_White-on-blue_cmyk.png">
            <a:extLst>
              <a:ext uri="{FF2B5EF4-FFF2-40B4-BE49-F238E27FC236}">
                <a16:creationId xmlns:a16="http://schemas.microsoft.com/office/drawing/2014/main" id="{302FF113-229B-4D24-8B60-4FFE207395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38432" y="0"/>
            <a:ext cx="850365" cy="53729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E2608977-237E-44E5-92A1-F1921A73A2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3003" y="10908"/>
            <a:ext cx="3485429" cy="526383"/>
          </a:xfrm>
          <a:prstGeom prst="rect">
            <a:avLst/>
          </a:prstGeom>
        </p:spPr>
      </p:pic>
      <p:sp>
        <p:nvSpPr>
          <p:cNvPr id="50" name="CasellaDiTesto 25">
            <a:extLst>
              <a:ext uri="{FF2B5EF4-FFF2-40B4-BE49-F238E27FC236}">
                <a16:creationId xmlns:a16="http://schemas.microsoft.com/office/drawing/2014/main" id="{E9DE7B24-BC4C-41C7-A55B-55438640FF19}"/>
              </a:ext>
            </a:extLst>
          </p:cNvPr>
          <p:cNvSpPr txBox="1"/>
          <p:nvPr/>
        </p:nvSpPr>
        <p:spPr>
          <a:xfrm>
            <a:off x="9137632" y="4104019"/>
            <a:ext cx="2927181" cy="338554"/>
          </a:xfrm>
          <a:prstGeom prst="rect">
            <a:avLst/>
          </a:prstGeom>
          <a:noFill/>
        </p:spPr>
        <p:txBody>
          <a:bodyPr wrap="square" rtlCol="0">
            <a:spAutoFit/>
          </a:bodyPr>
          <a:lstStyle/>
          <a:p>
            <a:pPr algn="ctr"/>
            <a:r>
              <a:rPr lang="en-US" sz="1600">
                <a:solidFill>
                  <a:schemeClr val="bg1"/>
                </a:solidFill>
              </a:rPr>
              <a:t>Cavity tuning machine</a:t>
            </a:r>
          </a:p>
        </p:txBody>
      </p:sp>
      <p:grpSp>
        <p:nvGrpSpPr>
          <p:cNvPr id="3" name="Group 2">
            <a:extLst>
              <a:ext uri="{FF2B5EF4-FFF2-40B4-BE49-F238E27FC236}">
                <a16:creationId xmlns:a16="http://schemas.microsoft.com/office/drawing/2014/main" id="{F32E98D4-A73C-4F1C-B587-D62917CF4937}"/>
              </a:ext>
            </a:extLst>
          </p:cNvPr>
          <p:cNvGrpSpPr/>
          <p:nvPr/>
        </p:nvGrpSpPr>
        <p:grpSpPr>
          <a:xfrm>
            <a:off x="3777383" y="2121088"/>
            <a:ext cx="1693172" cy="985765"/>
            <a:chOff x="6496300" y="4179494"/>
            <a:chExt cx="2802345" cy="1554399"/>
          </a:xfrm>
        </p:grpSpPr>
        <p:pic>
          <p:nvPicPr>
            <p:cNvPr id="20" name="Picture 19">
              <a:extLst>
                <a:ext uri="{FF2B5EF4-FFF2-40B4-BE49-F238E27FC236}">
                  <a16:creationId xmlns:a16="http://schemas.microsoft.com/office/drawing/2014/main" id="{0CB46DC1-387E-476D-BC9D-B1073144F6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6300" y="4179494"/>
              <a:ext cx="1833755" cy="1160817"/>
            </a:xfrm>
            <a:prstGeom prst="rect">
              <a:avLst/>
            </a:prstGeom>
          </p:spPr>
        </p:pic>
        <p:sp>
          <p:nvSpPr>
            <p:cNvPr id="21" name="Rectangle 20">
              <a:extLst>
                <a:ext uri="{FF2B5EF4-FFF2-40B4-BE49-F238E27FC236}">
                  <a16:creationId xmlns:a16="http://schemas.microsoft.com/office/drawing/2014/main" id="{9A186F07-F2EA-4FB3-94B8-0B83DEA81C50}"/>
                </a:ext>
              </a:extLst>
            </p:cNvPr>
            <p:cNvSpPr/>
            <p:nvPr/>
          </p:nvSpPr>
          <p:spPr>
            <a:xfrm>
              <a:off x="6906869" y="5005919"/>
              <a:ext cx="2391776" cy="727974"/>
            </a:xfrm>
            <a:prstGeom prst="rect">
              <a:avLst/>
            </a:prstGeom>
          </p:spPr>
          <p:txBody>
            <a:bodyPr wrap="square">
              <a:spAutoFit/>
            </a:bodyPr>
            <a:lstStyle/>
            <a:p>
              <a:r>
                <a:rPr lang="it-IT" sz="1200" dirty="0">
                  <a:latin typeface="Times New Roman" panose="02020603050405020304" pitchFamily="18" charset="0"/>
                  <a:cs typeface="Times New Roman" panose="02020603050405020304" pitchFamily="18" charset="0"/>
                </a:rPr>
                <a:t>High Order Mode</a:t>
              </a:r>
              <a:br>
                <a:rPr lang="it-IT" sz="1200" b="1" dirty="0">
                  <a:latin typeface="Times New Roman" panose="02020603050405020304" pitchFamily="18" charset="0"/>
                  <a:cs typeface="Times New Roman" panose="02020603050405020304" pitchFamily="18" charset="0"/>
                </a:rPr>
              </a:br>
              <a:r>
                <a:rPr lang="it-IT" sz="1200" b="1" dirty="0">
                  <a:latin typeface="Times New Roman" panose="02020603050405020304" pitchFamily="18" charset="0"/>
                  <a:cs typeface="Times New Roman" panose="02020603050405020304" pitchFamily="18" charset="0"/>
                </a:rPr>
                <a:t>1742.466 MHz</a:t>
              </a:r>
            </a:p>
          </p:txBody>
        </p:sp>
      </p:grpSp>
      <p:sp>
        <p:nvSpPr>
          <p:cNvPr id="6" name="Title 1">
            <a:extLst>
              <a:ext uri="{FF2B5EF4-FFF2-40B4-BE49-F238E27FC236}">
                <a16:creationId xmlns:a16="http://schemas.microsoft.com/office/drawing/2014/main" id="{EB23315A-007B-9BCA-D0A0-6AB36DFBA2F7}"/>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dirty="0">
                <a:solidFill>
                  <a:srgbClr val="2B4D89"/>
                </a:solidFill>
                <a:latin typeface="+mn-lt"/>
              </a:rPr>
              <a:t>INFN in-kind contribution to ESS</a:t>
            </a:r>
          </a:p>
        </p:txBody>
      </p:sp>
      <p:pic>
        <p:nvPicPr>
          <p:cNvPr id="14" name="Picture 13">
            <a:extLst>
              <a:ext uri="{FF2B5EF4-FFF2-40B4-BE49-F238E27FC236}">
                <a16:creationId xmlns:a16="http://schemas.microsoft.com/office/drawing/2014/main" id="{4B93ED98-58B3-A840-9C16-FABE0F3A89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20303" y="1175237"/>
            <a:ext cx="2431172" cy="1220082"/>
          </a:xfrm>
          <a:prstGeom prst="rect">
            <a:avLst/>
          </a:prstGeom>
          <a:ln>
            <a:solidFill>
              <a:schemeClr val="tx1">
                <a:lumMod val="65000"/>
                <a:lumOff val="35000"/>
              </a:schemeClr>
            </a:solidFill>
          </a:ln>
        </p:spPr>
      </p:pic>
      <p:grpSp>
        <p:nvGrpSpPr>
          <p:cNvPr id="2" name="Group 1">
            <a:extLst>
              <a:ext uri="{FF2B5EF4-FFF2-40B4-BE49-F238E27FC236}">
                <a16:creationId xmlns:a16="http://schemas.microsoft.com/office/drawing/2014/main" id="{99B7DD23-A168-299E-FA7A-0CA0B2F31C7C}"/>
              </a:ext>
            </a:extLst>
          </p:cNvPr>
          <p:cNvGrpSpPr/>
          <p:nvPr/>
        </p:nvGrpSpPr>
        <p:grpSpPr>
          <a:xfrm>
            <a:off x="5336388" y="3112519"/>
            <a:ext cx="5799233" cy="3604036"/>
            <a:chOff x="5434533" y="3252600"/>
            <a:chExt cx="5799233" cy="3604036"/>
          </a:xfrm>
        </p:grpSpPr>
        <p:pic>
          <p:nvPicPr>
            <p:cNvPr id="7" name="Picture 6">
              <a:extLst>
                <a:ext uri="{FF2B5EF4-FFF2-40B4-BE49-F238E27FC236}">
                  <a16:creationId xmlns:a16="http://schemas.microsoft.com/office/drawing/2014/main" id="{A69E9AB4-B5D4-3D5A-E3AC-EE062AD69E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29271" y="3252600"/>
              <a:ext cx="5604495" cy="3604036"/>
            </a:xfrm>
            <a:prstGeom prst="rect">
              <a:avLst/>
            </a:prstGeom>
          </p:spPr>
        </p:pic>
        <p:sp>
          <p:nvSpPr>
            <p:cNvPr id="9" name="TextBox 8">
              <a:extLst>
                <a:ext uri="{FF2B5EF4-FFF2-40B4-BE49-F238E27FC236}">
                  <a16:creationId xmlns:a16="http://schemas.microsoft.com/office/drawing/2014/main" id="{7BD3333E-A9DD-9D2A-071D-00CA1D93DADE}"/>
                </a:ext>
              </a:extLst>
            </p:cNvPr>
            <p:cNvSpPr txBox="1"/>
            <p:nvPr/>
          </p:nvSpPr>
          <p:spPr>
            <a:xfrm>
              <a:off x="5434533" y="6059392"/>
              <a:ext cx="1588195" cy="553998"/>
            </a:xfrm>
            <a:prstGeom prst="rect">
              <a:avLst/>
            </a:prstGeom>
            <a:solidFill>
              <a:schemeClr val="bg1"/>
            </a:solidFill>
            <a:ln w="28575">
              <a:solidFill>
                <a:schemeClr val="accent4"/>
              </a:solidFill>
            </a:ln>
          </p:spPr>
          <p:txBody>
            <a:bodyPr wrap="square" rtlCol="0">
              <a:spAutoFit/>
            </a:bodyPr>
            <a:lstStyle/>
            <a:p>
              <a:pPr algn="ctr"/>
              <a:r>
                <a:rPr lang="it-IT" sz="1000" dirty="0"/>
                <a:t>ESS </a:t>
              </a:r>
              <a:r>
                <a:rPr lang="it-IT" sz="1000" dirty="0" err="1"/>
                <a:t>Acceptance</a:t>
              </a:r>
              <a:r>
                <a:rPr lang="it-IT" sz="1000" dirty="0"/>
                <a:t> Goal</a:t>
              </a:r>
              <a:br>
                <a:rPr lang="it-IT" sz="1000" dirty="0"/>
              </a:br>
              <a:r>
                <a:rPr lang="it-IT" sz="1000" dirty="0" err="1"/>
                <a:t>E</a:t>
              </a:r>
              <a:r>
                <a:rPr lang="it-IT" sz="1000" baseline="-25000" dirty="0" err="1"/>
                <a:t>acc</a:t>
              </a:r>
              <a:r>
                <a:rPr lang="it-IT" sz="1000" dirty="0"/>
                <a:t> = 16.7 MV/m</a:t>
              </a:r>
              <a:br>
                <a:rPr lang="it-IT" sz="1000" dirty="0"/>
              </a:br>
              <a:r>
                <a:rPr lang="it-IT" sz="1000" dirty="0"/>
                <a:t>Q</a:t>
              </a:r>
              <a:r>
                <a:rPr lang="it-IT" sz="1000" baseline="-25000" dirty="0"/>
                <a:t>0</a:t>
              </a:r>
              <a:r>
                <a:rPr lang="it-IT" sz="1000" dirty="0"/>
                <a:t> = 5·10</a:t>
              </a:r>
              <a:r>
                <a:rPr lang="it-IT" sz="1000" baseline="30000" dirty="0"/>
                <a:t>9</a:t>
              </a:r>
            </a:p>
          </p:txBody>
        </p:sp>
        <p:cxnSp>
          <p:nvCxnSpPr>
            <p:cNvPr id="18" name="Straight Arrow Connector 17">
              <a:extLst>
                <a:ext uri="{FF2B5EF4-FFF2-40B4-BE49-F238E27FC236}">
                  <a16:creationId xmlns:a16="http://schemas.microsoft.com/office/drawing/2014/main" id="{164544C8-8102-B2E1-9BFE-F71F60895ADE}"/>
                </a:ext>
              </a:extLst>
            </p:cNvPr>
            <p:cNvCxnSpPr>
              <a:cxnSpLocks/>
              <a:stCxn id="9" idx="3"/>
            </p:cNvCxnSpPr>
            <p:nvPr/>
          </p:nvCxnSpPr>
          <p:spPr>
            <a:xfrm flipV="1">
              <a:off x="7022728" y="5386344"/>
              <a:ext cx="2073146" cy="950047"/>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40" name="Rectangle: Rounded Corners 39">
            <a:extLst>
              <a:ext uri="{FF2B5EF4-FFF2-40B4-BE49-F238E27FC236}">
                <a16:creationId xmlns:a16="http://schemas.microsoft.com/office/drawing/2014/main" id="{EEDBFCD6-D1DB-FA36-B3D9-0B97DB631079}"/>
              </a:ext>
            </a:extLst>
          </p:cNvPr>
          <p:cNvSpPr/>
          <p:nvPr/>
        </p:nvSpPr>
        <p:spPr>
          <a:xfrm>
            <a:off x="8087558" y="3528475"/>
            <a:ext cx="2779508" cy="29854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200" dirty="0"/>
              <a:t>36 </a:t>
            </a:r>
            <a:r>
              <a:rPr lang="it-IT" sz="1200" dirty="0" err="1"/>
              <a:t>cavities</a:t>
            </a:r>
            <a:r>
              <a:rPr lang="it-IT" sz="1200" dirty="0"/>
              <a:t> </a:t>
            </a:r>
            <a:r>
              <a:rPr lang="it-IT" sz="1200" dirty="0" err="1"/>
              <a:t>at</a:t>
            </a:r>
            <a:r>
              <a:rPr lang="it-IT" sz="1200" dirty="0"/>
              <a:t> CEA (</a:t>
            </a:r>
            <a:r>
              <a:rPr lang="it-IT" sz="1200" dirty="0" err="1"/>
              <a:t>string</a:t>
            </a:r>
            <a:r>
              <a:rPr lang="it-IT" sz="1200" dirty="0"/>
              <a:t> assembly)</a:t>
            </a:r>
          </a:p>
        </p:txBody>
      </p:sp>
      <p:pic>
        <p:nvPicPr>
          <p:cNvPr id="10" name="Picture 9">
            <a:extLst>
              <a:ext uri="{FF2B5EF4-FFF2-40B4-BE49-F238E27FC236}">
                <a16:creationId xmlns:a16="http://schemas.microsoft.com/office/drawing/2014/main" id="{EB028A21-7029-4C0F-E83A-9E2133EC57D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35883" y="2703453"/>
            <a:ext cx="804984" cy="3994580"/>
          </a:xfrm>
          <a:prstGeom prst="rect">
            <a:avLst/>
          </a:prstGeom>
          <a:ln>
            <a:noFill/>
          </a:ln>
          <a:effectLst>
            <a:outerShdw blurRad="292100" dist="139700" dir="2700000" algn="tl" rotWithShape="0">
              <a:srgbClr val="333333">
                <a:alpha val="65000"/>
              </a:srgbClr>
            </a:outerShdw>
          </a:effectLst>
        </p:spPr>
      </p:pic>
      <p:sp>
        <p:nvSpPr>
          <p:cNvPr id="11" name="CasellaDiTesto 25">
            <a:extLst>
              <a:ext uri="{FF2B5EF4-FFF2-40B4-BE49-F238E27FC236}">
                <a16:creationId xmlns:a16="http://schemas.microsoft.com/office/drawing/2014/main" id="{5699B2F2-C9DB-5530-CFC4-4063AC5A5A27}"/>
              </a:ext>
            </a:extLst>
          </p:cNvPr>
          <p:cNvSpPr txBox="1"/>
          <p:nvPr/>
        </p:nvSpPr>
        <p:spPr>
          <a:xfrm>
            <a:off x="11335883" y="2703453"/>
            <a:ext cx="830509" cy="1169551"/>
          </a:xfrm>
          <a:prstGeom prst="rect">
            <a:avLst/>
          </a:prstGeom>
          <a:noFill/>
        </p:spPr>
        <p:txBody>
          <a:bodyPr wrap="square" rtlCol="0">
            <a:spAutoFit/>
          </a:bodyPr>
          <a:lstStyle/>
          <a:p>
            <a:pPr algn="ctr"/>
            <a:r>
              <a:rPr lang="en-US" sz="1400" dirty="0">
                <a:solidFill>
                  <a:schemeClr val="bg1"/>
                </a:solidFill>
              </a:rPr>
              <a:t>ESS cavity on LASA insert</a:t>
            </a:r>
          </a:p>
        </p:txBody>
      </p:sp>
      <p:pic>
        <p:nvPicPr>
          <p:cNvPr id="12" name="Picture 11">
            <a:extLst>
              <a:ext uri="{FF2B5EF4-FFF2-40B4-BE49-F238E27FC236}">
                <a16:creationId xmlns:a16="http://schemas.microsoft.com/office/drawing/2014/main" id="{54E29B4A-53A1-28E6-3DBE-8E7EE211CF7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70555" y="937244"/>
            <a:ext cx="4268278" cy="2355142"/>
          </a:xfrm>
          <a:prstGeom prst="rect">
            <a:avLst/>
          </a:prstGeom>
          <a:ln>
            <a:solidFill>
              <a:schemeClr val="tx1">
                <a:lumMod val="65000"/>
                <a:lumOff val="35000"/>
              </a:schemeClr>
            </a:solidFill>
          </a:ln>
        </p:spPr>
      </p:pic>
      <p:sp>
        <p:nvSpPr>
          <p:cNvPr id="13" name="CasellaDiTesto 19">
            <a:extLst>
              <a:ext uri="{FF2B5EF4-FFF2-40B4-BE49-F238E27FC236}">
                <a16:creationId xmlns:a16="http://schemas.microsoft.com/office/drawing/2014/main" id="{B01BE825-2614-0859-918F-FABD1610CDC2}"/>
              </a:ext>
            </a:extLst>
          </p:cNvPr>
          <p:cNvSpPr txBox="1"/>
          <p:nvPr/>
        </p:nvSpPr>
        <p:spPr>
          <a:xfrm>
            <a:off x="6464661" y="604154"/>
            <a:ext cx="2244877" cy="30777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400" dirty="0"/>
              <a:t>Cavity </a:t>
            </a:r>
            <a:r>
              <a:rPr lang="en-US" sz="1400" dirty="0" err="1"/>
              <a:t>LifeCycle</a:t>
            </a:r>
            <a:endParaRPr lang="en-US" sz="1400" dirty="0"/>
          </a:p>
        </p:txBody>
      </p:sp>
      <p:sp>
        <p:nvSpPr>
          <p:cNvPr id="17" name="CasellaDiTesto 19">
            <a:extLst>
              <a:ext uri="{FF2B5EF4-FFF2-40B4-BE49-F238E27FC236}">
                <a16:creationId xmlns:a16="http://schemas.microsoft.com/office/drawing/2014/main" id="{9D548A27-A888-C0B6-2309-D8D5E6C7A14A}"/>
              </a:ext>
            </a:extLst>
          </p:cNvPr>
          <p:cNvSpPr txBox="1"/>
          <p:nvPr/>
        </p:nvSpPr>
        <p:spPr>
          <a:xfrm>
            <a:off x="10439763" y="774703"/>
            <a:ext cx="1391715" cy="30777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dirty="0"/>
              <a:t>QA/QC Plan</a:t>
            </a:r>
          </a:p>
        </p:txBody>
      </p:sp>
      <p:sp>
        <p:nvSpPr>
          <p:cNvPr id="23" name="Rectangle 22">
            <a:extLst>
              <a:ext uri="{FF2B5EF4-FFF2-40B4-BE49-F238E27FC236}">
                <a16:creationId xmlns:a16="http://schemas.microsoft.com/office/drawing/2014/main" id="{5C633857-CDBA-FF06-5CF9-FE431F2775E5}"/>
              </a:ext>
            </a:extLst>
          </p:cNvPr>
          <p:cNvSpPr/>
          <p:nvPr/>
        </p:nvSpPr>
        <p:spPr>
          <a:xfrm>
            <a:off x="5202373" y="3292386"/>
            <a:ext cx="6017767" cy="3429089"/>
          </a:xfrm>
          <a:prstGeom prst="rect">
            <a:avLst/>
          </a:prstGeom>
          <a:no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E541DEE-8032-32BA-4C3B-A33C57B9DE36}"/>
              </a:ext>
            </a:extLst>
          </p:cNvPr>
          <p:cNvSpPr txBox="1"/>
          <p:nvPr/>
        </p:nvSpPr>
        <p:spPr>
          <a:xfrm>
            <a:off x="803994" y="5999653"/>
            <a:ext cx="4153727" cy="707886"/>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US" sz="2000" dirty="0"/>
              <a:t>All cavities installed in the tunnel by this Summer</a:t>
            </a:r>
          </a:p>
        </p:txBody>
      </p:sp>
    </p:spTree>
    <p:extLst>
      <p:ext uri="{BB962C8B-B14F-4D97-AF65-F5344CB8AC3E}">
        <p14:creationId xmlns:p14="http://schemas.microsoft.com/office/powerpoint/2010/main" val="407997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a:extLst>
              <a:ext uri="{FF2B5EF4-FFF2-40B4-BE49-F238E27FC236}">
                <a16:creationId xmlns:a16="http://schemas.microsoft.com/office/drawing/2014/main" id="{4E948F44-D354-7EC4-7AF0-C7807E8F5126}"/>
              </a:ext>
            </a:extLst>
          </p:cNvPr>
          <p:cNvSpPr txBox="1">
            <a:spLocks/>
          </p:cNvSpPr>
          <p:nvPr/>
        </p:nvSpPr>
        <p:spPr>
          <a:xfrm>
            <a:off x="786918" y="645587"/>
            <a:ext cx="8075316" cy="4062824"/>
          </a:xfrm>
        </p:spPr>
        <p:txBody>
          <a:bodyPr lIns="0" tIns="0" rIns="0" bIns="0" anchor="t"/>
          <a:lstStyle>
            <a:lvl1pPr marL="457189" indent="-457189" algn="l" defTabSz="609585" rtl="0" eaLnBrk="1" fontAlgn="base" hangingPunct="1">
              <a:spcBef>
                <a:spcPct val="20000"/>
              </a:spcBef>
              <a:spcAft>
                <a:spcPct val="0"/>
              </a:spcAft>
              <a:buFont typeface="Arial" charset="0"/>
              <a:buChar char="•"/>
              <a:defRPr sz="2200" b="0" i="0" kern="1200">
                <a:solidFill>
                  <a:srgbClr val="282828"/>
                </a:solidFill>
                <a:latin typeface="Arial"/>
                <a:ea typeface="Geneva" charset="0"/>
                <a:cs typeface="Arial"/>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just">
              <a:spcBef>
                <a:spcPts val="1000"/>
              </a:spcBef>
              <a:buNone/>
              <a:defRPr/>
            </a:pPr>
            <a:r>
              <a:rPr kumimoji="0" lang="en-US" sz="2000" b="0" i="0" u="none" strike="noStrike" kern="1200" cap="none" spc="0" normalizeH="0" baseline="0" noProof="0" dirty="0">
                <a:ln>
                  <a:noFill/>
                </a:ln>
                <a:solidFill>
                  <a:schemeClr val="tx1"/>
                </a:solidFill>
                <a:effectLst/>
                <a:uLnTx/>
                <a:uFillTx/>
                <a:latin typeface="+mj-lt"/>
                <a:cs typeface="Arial"/>
              </a:rPr>
              <a:t>INFN LASA provided a </a:t>
            </a:r>
            <a:r>
              <a:rPr kumimoji="0" lang="en-US" sz="2000" b="1" i="1" u="none" strike="noStrike" kern="1200" cap="none" spc="0" normalizeH="0" baseline="0" noProof="0" dirty="0">
                <a:ln>
                  <a:noFill/>
                </a:ln>
                <a:solidFill>
                  <a:schemeClr val="tx1"/>
                </a:solidFill>
                <a:effectLst/>
                <a:uLnTx/>
                <a:uFillTx/>
                <a:latin typeface="+mj-lt"/>
                <a:cs typeface="Arial"/>
              </a:rPr>
              <a:t>novel RF design for the LB650 cavities</a:t>
            </a:r>
            <a:r>
              <a:rPr kumimoji="0" lang="en-US" sz="2000" b="0" i="0" u="none" strike="noStrike" kern="1200" cap="none" spc="0" normalizeH="0" baseline="0" noProof="0" dirty="0">
                <a:ln>
                  <a:noFill/>
                </a:ln>
                <a:solidFill>
                  <a:schemeClr val="tx1"/>
                </a:solidFill>
                <a:effectLst/>
                <a:uLnTx/>
                <a:uFillTx/>
                <a:latin typeface="+mj-lt"/>
                <a:cs typeface="Arial"/>
              </a:rPr>
              <a:t>, </a:t>
            </a:r>
            <a:r>
              <a:rPr lang="en-US" sz="2000" dirty="0">
                <a:solidFill>
                  <a:schemeClr val="tx1"/>
                </a:solidFill>
                <a:latin typeface="+mj-lt"/>
              </a:rPr>
              <a:t>compliant</a:t>
            </a:r>
            <a:r>
              <a:rPr kumimoji="0" lang="en-US" sz="2000" b="0" i="0" u="none" strike="noStrike" kern="1200" cap="none" spc="0" normalizeH="0" baseline="0" noProof="0" dirty="0">
                <a:ln>
                  <a:noFill/>
                </a:ln>
                <a:solidFill>
                  <a:schemeClr val="tx1"/>
                </a:solidFill>
                <a:effectLst/>
                <a:uLnTx/>
                <a:uFillTx/>
                <a:latin typeface="+mj-lt"/>
                <a:cs typeface="Arial"/>
              </a:rPr>
              <a:t> </a:t>
            </a:r>
            <a:r>
              <a:rPr lang="en-US" sz="2000" dirty="0">
                <a:solidFill>
                  <a:schemeClr val="tx1"/>
                </a:solidFill>
                <a:latin typeface="+mj-lt"/>
              </a:rPr>
              <a:t>to</a:t>
            </a:r>
            <a:r>
              <a:rPr kumimoji="0" lang="en-US" sz="2000" b="0" i="0" u="none" strike="noStrike" kern="1200" cap="none" spc="0" normalizeH="0" baseline="0" noProof="0" dirty="0">
                <a:ln>
                  <a:noFill/>
                </a:ln>
                <a:solidFill>
                  <a:schemeClr val="tx1"/>
                </a:solidFill>
                <a:effectLst/>
                <a:uLnTx/>
                <a:uFillTx/>
                <a:latin typeface="+mj-lt"/>
                <a:cs typeface="Arial"/>
              </a:rPr>
              <a:t> Fermilab technical interfaces and specifications (outstanding Q</a:t>
            </a:r>
            <a:r>
              <a:rPr kumimoji="0" lang="en-US" sz="2000" b="0" i="0" u="none" strike="noStrike" kern="1200" cap="none" spc="0" normalizeH="0" baseline="-25000" noProof="0" dirty="0">
                <a:ln>
                  <a:noFill/>
                </a:ln>
                <a:solidFill>
                  <a:schemeClr val="tx1"/>
                </a:solidFill>
                <a:effectLst/>
                <a:uLnTx/>
                <a:uFillTx/>
                <a:latin typeface="+mj-lt"/>
                <a:cs typeface="Arial"/>
              </a:rPr>
              <a:t>0</a:t>
            </a:r>
            <a:r>
              <a:rPr kumimoji="0" lang="en-US" sz="2000" b="0" i="0" u="none" strike="noStrike" kern="1200" cap="none" spc="0" normalizeH="0" baseline="0" noProof="0" dirty="0">
                <a:ln>
                  <a:noFill/>
                </a:ln>
                <a:solidFill>
                  <a:schemeClr val="tx1"/>
                </a:solidFill>
                <a:effectLst/>
                <a:uLnTx/>
                <a:uFillTx/>
                <a:latin typeface="+mj-lt"/>
                <a:cs typeface="Arial"/>
              </a:rPr>
              <a:t> requirements).</a:t>
            </a:r>
            <a:r>
              <a:rPr lang="en-US" sz="2000" dirty="0">
                <a:solidFill>
                  <a:schemeClr val="tx1"/>
                </a:solidFill>
                <a:latin typeface="+mj-lt"/>
              </a:rPr>
              <a:t> </a:t>
            </a:r>
            <a:endParaRPr lang="it-IT" sz="2000" dirty="0">
              <a:solidFill>
                <a:schemeClr val="tx1"/>
              </a:solidFill>
              <a:latin typeface="+mj-lt"/>
            </a:endParaRPr>
          </a:p>
          <a:p>
            <a:pPr marL="0" marR="0" lvl="0" indent="0" algn="l" defTabSz="609585" rtl="0" eaLnBrk="1" fontAlgn="base" latinLnBrk="0" hangingPunct="1">
              <a:lnSpc>
                <a:spcPct val="100000"/>
              </a:lnSpc>
              <a:spcBef>
                <a:spcPts val="1000"/>
              </a:spcBef>
              <a:spcAft>
                <a:spcPct val="0"/>
              </a:spcAft>
              <a:buClrTx/>
              <a:buSzTx/>
              <a:buFont typeface="Arial" charset="0"/>
              <a:buNone/>
              <a:tabLst/>
              <a:defRPr/>
            </a:pPr>
            <a:r>
              <a:rPr kumimoji="0" lang="en-US" sz="2000" b="0" i="0" u="none" strike="noStrike" kern="1200" cap="none" spc="0" normalizeH="0" baseline="0" noProof="0" dirty="0">
                <a:ln>
                  <a:noFill/>
                </a:ln>
                <a:solidFill>
                  <a:schemeClr val="tx1"/>
                </a:solidFill>
                <a:effectLst/>
                <a:uLnTx/>
                <a:uFillTx/>
                <a:latin typeface="+mj-lt"/>
                <a:cs typeface="Arial"/>
              </a:rPr>
              <a:t>INFN-LASA contribution will cover the needs of LB650 section:</a:t>
            </a:r>
            <a:endParaRPr lang="en-US" sz="2000" b="0" i="0" u="none" strike="noStrike" kern="1200" cap="none" spc="0" normalizeH="0" baseline="0" noProof="0" dirty="0">
              <a:ln>
                <a:noFill/>
              </a:ln>
              <a:solidFill>
                <a:schemeClr val="tx1"/>
              </a:solidFill>
              <a:effectLst/>
              <a:uLnTx/>
              <a:uFillTx/>
              <a:latin typeface="+mj-lt"/>
              <a:cs typeface="Arial"/>
            </a:endParaRPr>
          </a:p>
          <a:p>
            <a:pPr marL="455295" indent="-274320">
              <a:spcBef>
                <a:spcPts val="0"/>
              </a:spcBef>
              <a:defRPr/>
            </a:pPr>
            <a:r>
              <a:rPr lang="en-US" sz="1800" b="1" dirty="0">
                <a:solidFill>
                  <a:srgbClr val="222A35"/>
                </a:solidFill>
                <a:latin typeface="+mj-lt"/>
                <a:cs typeface="Calibri"/>
              </a:rPr>
              <a:t>2 proto cavities</a:t>
            </a:r>
            <a:r>
              <a:rPr lang="en-US" sz="1800" dirty="0">
                <a:solidFill>
                  <a:srgbClr val="222A35"/>
                </a:solidFill>
                <a:latin typeface="+mj-lt"/>
                <a:cs typeface="Calibri"/>
              </a:rPr>
              <a:t> to validate processing and tech. transfer</a:t>
            </a:r>
            <a:endParaRPr lang="en-US" sz="1800" dirty="0">
              <a:solidFill>
                <a:srgbClr val="4E4E4E"/>
              </a:solidFill>
              <a:highlight>
                <a:srgbClr val="FFFF00"/>
              </a:highlight>
              <a:latin typeface="+mj-lt"/>
            </a:endParaRPr>
          </a:p>
          <a:p>
            <a:pPr marL="455295" indent="-274320">
              <a:spcBef>
                <a:spcPts val="0"/>
              </a:spcBef>
              <a:defRPr/>
            </a:pPr>
            <a:r>
              <a:rPr kumimoji="0" lang="en-US" sz="1800" b="1" i="0" u="none" strike="noStrike" kern="1200" cap="none" spc="0" normalizeH="0" baseline="0" noProof="0" dirty="0">
                <a:ln>
                  <a:noFill/>
                </a:ln>
                <a:solidFill>
                  <a:srgbClr val="222A35"/>
                </a:solidFill>
                <a:effectLst/>
                <a:uLnTx/>
                <a:uFillTx/>
                <a:latin typeface="+mj-lt"/>
                <a:cs typeface="Calibri"/>
              </a:rPr>
              <a:t>38 SC cavities</a:t>
            </a:r>
            <a:r>
              <a:rPr kumimoji="0" lang="en-US" sz="1800" i="0" u="none" strike="noStrike" kern="1200" cap="none" spc="0" normalizeH="0" baseline="0" noProof="0" dirty="0">
                <a:ln>
                  <a:noFill/>
                </a:ln>
                <a:solidFill>
                  <a:srgbClr val="222A35"/>
                </a:solidFill>
                <a:effectLst/>
                <a:uLnTx/>
                <a:uFillTx/>
                <a:latin typeface="+mj-lt"/>
                <a:cs typeface="Calibri"/>
              </a:rPr>
              <a:t> </a:t>
            </a:r>
            <a:r>
              <a:rPr kumimoji="0" lang="en-US" sz="1800" b="0" i="0" u="none" strike="noStrike" kern="1200" cap="none" spc="0" normalizeH="0" baseline="0" noProof="0" dirty="0">
                <a:ln>
                  <a:noFill/>
                </a:ln>
                <a:solidFill>
                  <a:srgbClr val="222A35"/>
                </a:solidFill>
                <a:effectLst/>
                <a:uLnTx/>
                <a:uFillTx/>
                <a:latin typeface="+mj-lt"/>
                <a:cs typeface="Calibri"/>
              </a:rPr>
              <a:t>required to equip </a:t>
            </a:r>
            <a:r>
              <a:rPr kumimoji="0" lang="en-US" sz="1800" i="0" u="none" strike="noStrike" kern="1200" cap="none" spc="0" normalizeH="0" baseline="0" noProof="0" dirty="0">
                <a:ln>
                  <a:noFill/>
                </a:ln>
                <a:solidFill>
                  <a:srgbClr val="222A35"/>
                </a:solidFill>
                <a:effectLst/>
                <a:uLnTx/>
                <a:uFillTx/>
                <a:latin typeface="+mj-lt"/>
                <a:cs typeface="Calibri"/>
              </a:rPr>
              <a:t>9 cryomodules </a:t>
            </a:r>
            <a:r>
              <a:rPr kumimoji="0" lang="en-US" sz="1800" b="0" i="0" u="none" strike="noStrike" kern="1200" cap="none" spc="0" normalizeH="0" baseline="0" noProof="0" dirty="0">
                <a:ln>
                  <a:noFill/>
                </a:ln>
                <a:solidFill>
                  <a:srgbClr val="222A35"/>
                </a:solidFill>
                <a:effectLst/>
                <a:uLnTx/>
                <a:uFillTx/>
                <a:latin typeface="+mj-lt"/>
                <a:cs typeface="Calibri"/>
              </a:rPr>
              <a:t>with 2 spares, delivered </a:t>
            </a:r>
            <a:r>
              <a:rPr kumimoji="0" lang="en-US" sz="1800" b="1" i="0" u="none" strike="noStrike" kern="1200" cap="none" spc="0" normalizeH="0" baseline="0" noProof="0" dirty="0">
                <a:ln>
                  <a:noFill/>
                </a:ln>
                <a:solidFill>
                  <a:srgbClr val="222A35"/>
                </a:solidFill>
                <a:effectLst/>
                <a:uLnTx/>
                <a:uFillTx/>
                <a:latin typeface="+mj-lt"/>
                <a:cs typeface="Calibri"/>
              </a:rPr>
              <a:t>as ready for string assembly</a:t>
            </a:r>
            <a:r>
              <a:rPr kumimoji="0" lang="en-US" sz="1800" b="0" i="0" u="none" strike="noStrike" kern="1200" cap="none" spc="0" normalizeH="0" baseline="0" noProof="0" dirty="0">
                <a:ln>
                  <a:noFill/>
                </a:ln>
                <a:solidFill>
                  <a:srgbClr val="222A35"/>
                </a:solidFill>
                <a:effectLst/>
                <a:uLnTx/>
                <a:uFillTx/>
                <a:latin typeface="+mj-lt"/>
                <a:cs typeface="Calibri"/>
              </a:rPr>
              <a:t>.</a:t>
            </a:r>
            <a:endParaRPr lang="en-US" sz="1800" dirty="0">
              <a:solidFill>
                <a:srgbClr val="222A35"/>
              </a:solidFill>
              <a:latin typeface="+mj-lt"/>
              <a:cs typeface="Calibri"/>
            </a:endParaRPr>
          </a:p>
          <a:p>
            <a:pPr marL="455295" indent="-274320">
              <a:spcBef>
                <a:spcPts val="0"/>
              </a:spcBef>
              <a:defRPr/>
            </a:pPr>
            <a:r>
              <a:rPr kumimoji="0" lang="en-US" sz="1800" b="1" i="0" u="none" strike="noStrike" kern="1200" cap="none" spc="0" normalizeH="0" baseline="0" noProof="0" dirty="0">
                <a:ln>
                  <a:noFill/>
                </a:ln>
                <a:solidFill>
                  <a:srgbClr val="222A35"/>
                </a:solidFill>
                <a:effectLst/>
                <a:uLnTx/>
                <a:uFillTx/>
                <a:latin typeface="+mj-lt"/>
                <a:cs typeface="Calibri"/>
              </a:rPr>
              <a:t>Qualification</a:t>
            </a:r>
            <a:r>
              <a:rPr kumimoji="0" lang="en-US" sz="1800" b="0" i="0" u="none" strike="noStrike" kern="1200" cap="none" spc="0" normalizeH="0" baseline="0" noProof="0" dirty="0">
                <a:ln>
                  <a:noFill/>
                </a:ln>
                <a:solidFill>
                  <a:srgbClr val="222A35"/>
                </a:solidFill>
                <a:effectLst/>
                <a:uLnTx/>
                <a:uFillTx/>
                <a:latin typeface="+mj-lt"/>
                <a:cs typeface="Calibri"/>
              </a:rPr>
              <a:t> via vertical cold-test provided by INFN through a </a:t>
            </a:r>
            <a:br>
              <a:rPr lang="en-US" sz="1800" dirty="0">
                <a:latin typeface="+mj-lt"/>
                <a:cs typeface="Calibri"/>
              </a:rPr>
            </a:br>
            <a:r>
              <a:rPr kumimoji="0" lang="en-US" sz="1800" b="1" i="0" u="none" strike="noStrike" kern="1200" cap="none" spc="0" normalizeH="0" baseline="0" noProof="0" dirty="0">
                <a:ln>
                  <a:noFill/>
                </a:ln>
                <a:solidFill>
                  <a:srgbClr val="222A35"/>
                </a:solidFill>
                <a:effectLst/>
                <a:uLnTx/>
                <a:uFillTx/>
                <a:latin typeface="+mj-lt"/>
                <a:cs typeface="Calibri"/>
              </a:rPr>
              <a:t>qualified cold-testing infrastructure </a:t>
            </a:r>
            <a:r>
              <a:rPr kumimoji="0" lang="en-US" sz="1800" b="0" i="0" u="none" strike="noStrike" kern="1200" cap="none" spc="0" normalizeH="0" baseline="0" noProof="0" dirty="0">
                <a:ln>
                  <a:noFill/>
                </a:ln>
                <a:solidFill>
                  <a:srgbClr val="222A35"/>
                </a:solidFill>
                <a:effectLst/>
                <a:uLnTx/>
                <a:uFillTx/>
                <a:latin typeface="+mj-lt"/>
                <a:cs typeface="Calibri"/>
              </a:rPr>
              <a:t>acting as a subcontractor</a:t>
            </a:r>
            <a:r>
              <a:rPr lang="en-US" sz="1800" dirty="0">
                <a:solidFill>
                  <a:srgbClr val="222A35"/>
                </a:solidFill>
                <a:latin typeface="+mj-lt"/>
                <a:cs typeface="Calibri"/>
              </a:rPr>
              <a:t> </a:t>
            </a:r>
          </a:p>
          <a:p>
            <a:pPr marL="455295" indent="-274320">
              <a:spcBef>
                <a:spcPts val="0"/>
              </a:spcBef>
              <a:defRPr/>
            </a:pPr>
            <a:r>
              <a:rPr kumimoji="0" lang="en-US" sz="1800" b="1" i="0" u="none" strike="noStrike" kern="1200" cap="none" spc="0" normalizeH="0" baseline="0" noProof="0" dirty="0">
                <a:ln>
                  <a:noFill/>
                </a:ln>
                <a:solidFill>
                  <a:srgbClr val="222A35"/>
                </a:solidFill>
                <a:effectLst/>
                <a:uLnTx/>
                <a:uFillTx/>
                <a:latin typeface="+mj-lt"/>
                <a:cs typeface="Calibri"/>
              </a:rPr>
              <a:t>Compliance</a:t>
            </a:r>
            <a:r>
              <a:rPr kumimoji="0" lang="en-US" sz="1800" b="0" i="0" u="none" strike="noStrike" kern="1200" cap="none" spc="0" normalizeH="0" baseline="0" noProof="0" dirty="0">
                <a:ln>
                  <a:noFill/>
                </a:ln>
                <a:solidFill>
                  <a:srgbClr val="222A35"/>
                </a:solidFill>
                <a:effectLst/>
                <a:uLnTx/>
                <a:uFillTx/>
                <a:latin typeface="+mj-lt"/>
                <a:cs typeface="Calibri"/>
              </a:rPr>
              <a:t> to the </a:t>
            </a:r>
            <a:r>
              <a:rPr kumimoji="0" lang="en-US" sz="1800" b="1" i="0" u="none" strike="noStrike" kern="1200" cap="none" spc="0" normalizeH="0" baseline="0" noProof="0" dirty="0">
                <a:ln>
                  <a:noFill/>
                </a:ln>
                <a:solidFill>
                  <a:srgbClr val="222A35"/>
                </a:solidFill>
                <a:effectLst/>
                <a:uLnTx/>
                <a:uFillTx/>
                <a:latin typeface="+mj-lt"/>
                <a:cs typeface="Calibri"/>
              </a:rPr>
              <a:t>PIP-II System Engineering Plan</a:t>
            </a:r>
            <a:endParaRPr lang="en-US" sz="1800" dirty="0">
              <a:solidFill>
                <a:srgbClr val="222A35"/>
              </a:solidFill>
              <a:latin typeface="+mj-lt"/>
              <a:cs typeface="Calibri"/>
            </a:endParaRPr>
          </a:p>
          <a:p>
            <a:pPr marL="456565" marR="0" lvl="0" indent="-456565" algn="l" defTabSz="609585">
              <a:lnSpc>
                <a:spcPct val="100000"/>
              </a:lnSpc>
              <a:spcBef>
                <a:spcPts val="1000"/>
              </a:spcBef>
              <a:spcAft>
                <a:spcPct val="0"/>
              </a:spcAft>
              <a:buClrTx/>
              <a:buSzTx/>
              <a:buFont typeface="Arial" charset="0"/>
              <a:buChar char="•"/>
              <a:tabLst/>
              <a:defRPr/>
            </a:pPr>
            <a:endParaRPr lang="en-US" sz="1800" i="0" u="none" strike="noStrike" kern="1200" cap="none" spc="0" normalizeH="0" baseline="0" noProof="0" dirty="0">
              <a:ln>
                <a:noFill/>
              </a:ln>
              <a:solidFill>
                <a:srgbClr val="4E4E4E"/>
              </a:solidFill>
              <a:effectLst/>
              <a:uLnTx/>
              <a:uFillTx/>
              <a:latin typeface="+mj-lt"/>
              <a:cs typeface="Arial"/>
            </a:endParaRPr>
          </a:p>
        </p:txBody>
      </p:sp>
      <p:sp>
        <p:nvSpPr>
          <p:cNvPr id="14" name="Title 1">
            <a:extLst>
              <a:ext uri="{FF2B5EF4-FFF2-40B4-BE49-F238E27FC236}">
                <a16:creationId xmlns:a16="http://schemas.microsoft.com/office/drawing/2014/main" id="{857B0F25-F824-9B97-F27B-7CA854739760}"/>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pPr>
              <a:defRPr/>
            </a:pPr>
            <a:r>
              <a:rPr kumimoji="0" lang="en-US" sz="3600" b="1" i="0" u="none" strike="noStrike" kern="1200" cap="none" spc="0" normalizeH="0" baseline="0" noProof="0" dirty="0">
                <a:ln>
                  <a:noFill/>
                </a:ln>
                <a:solidFill>
                  <a:srgbClr val="2B4D89"/>
                </a:solidFill>
                <a:effectLst/>
                <a:uLnTx/>
                <a:uFillTx/>
                <a:ea typeface="+mj-ea"/>
                <a:cs typeface="+mj-cs"/>
              </a:rPr>
              <a:t>INFN in-kind contribution</a:t>
            </a:r>
            <a:r>
              <a:rPr lang="en-US" sz="3600" b="1" dirty="0">
                <a:solidFill>
                  <a:srgbClr val="2B4D89"/>
                </a:solidFill>
              </a:rPr>
              <a:t> to PIP-II</a:t>
            </a:r>
            <a:endParaRPr kumimoji="0" lang="en-US" sz="3600" b="1" i="0" u="none" strike="noStrike" kern="1200" cap="none" spc="0" normalizeH="0" baseline="0" noProof="0" dirty="0">
              <a:ln>
                <a:noFill/>
              </a:ln>
              <a:solidFill>
                <a:srgbClr val="2B4D89"/>
              </a:solidFill>
              <a:effectLst/>
              <a:uLnTx/>
              <a:uFillTx/>
              <a:ea typeface="+mj-ea"/>
              <a:cs typeface="+mj-cs"/>
            </a:endParaRPr>
          </a:p>
        </p:txBody>
      </p:sp>
      <p:pic>
        <p:nvPicPr>
          <p:cNvPr id="73" name="Immagine 15" descr="Immagine che contiene interni, rosso, sedendo, cucina&#10;&#10;Descrizione generata automaticamente">
            <a:extLst>
              <a:ext uri="{FF2B5EF4-FFF2-40B4-BE49-F238E27FC236}">
                <a16:creationId xmlns:a16="http://schemas.microsoft.com/office/drawing/2014/main" id="{1FA20C29-F712-98EA-DC13-8AD300B5AC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89307" y="398587"/>
            <a:ext cx="3012253" cy="1111747"/>
          </a:xfrm>
          <a:prstGeom prst="rect">
            <a:avLst/>
          </a:prstGeom>
          <a:effectLst>
            <a:outerShdw blurRad="50800" dist="38100" dir="2700000" algn="tl" rotWithShape="0">
              <a:prstClr val="black">
                <a:alpha val="40000"/>
              </a:prstClr>
            </a:outerShdw>
          </a:effectLst>
        </p:spPr>
      </p:pic>
      <p:sp>
        <p:nvSpPr>
          <p:cNvPr id="75" name="object 2">
            <a:extLst>
              <a:ext uri="{FF2B5EF4-FFF2-40B4-BE49-F238E27FC236}">
                <a16:creationId xmlns:a16="http://schemas.microsoft.com/office/drawing/2014/main" id="{87CE5369-BED5-1169-7AB3-FA8C27C473F7}"/>
              </a:ext>
            </a:extLst>
          </p:cNvPr>
          <p:cNvSpPr/>
          <p:nvPr/>
        </p:nvSpPr>
        <p:spPr>
          <a:xfrm>
            <a:off x="11276883" y="6384036"/>
            <a:ext cx="911351" cy="473964"/>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graphicFrame>
        <p:nvGraphicFramePr>
          <p:cNvPr id="6" name="Tabella 5">
            <a:extLst>
              <a:ext uri="{FF2B5EF4-FFF2-40B4-BE49-F238E27FC236}">
                <a16:creationId xmlns:a16="http://schemas.microsoft.com/office/drawing/2014/main" id="{896F2054-6027-EFEA-2863-F5263AC2A433}"/>
              </a:ext>
            </a:extLst>
          </p:cNvPr>
          <p:cNvGraphicFramePr>
            <a:graphicFrameLocks noGrp="1"/>
          </p:cNvGraphicFramePr>
          <p:nvPr/>
        </p:nvGraphicFramePr>
        <p:xfrm>
          <a:off x="8296864" y="3130322"/>
          <a:ext cx="3797300" cy="3138776"/>
        </p:xfrm>
        <a:graphic>
          <a:graphicData uri="http://schemas.openxmlformats.org/drawingml/2006/table">
            <a:tbl>
              <a:tblPr firstRow="1" bandRow="1">
                <a:tableStyleId>{5C22544A-7EE6-4342-B048-85BDC9FD1C3A}</a:tableStyleId>
              </a:tblPr>
              <a:tblGrid>
                <a:gridCol w="2565400">
                  <a:extLst>
                    <a:ext uri="{9D8B030D-6E8A-4147-A177-3AD203B41FA5}">
                      <a16:colId xmlns:a16="http://schemas.microsoft.com/office/drawing/2014/main" val="1707279635"/>
                    </a:ext>
                  </a:extLst>
                </a:gridCol>
                <a:gridCol w="1231900">
                  <a:extLst>
                    <a:ext uri="{9D8B030D-6E8A-4147-A177-3AD203B41FA5}">
                      <a16:colId xmlns:a16="http://schemas.microsoft.com/office/drawing/2014/main" val="1582713290"/>
                    </a:ext>
                  </a:extLst>
                </a:gridCol>
              </a:tblGrid>
              <a:tr h="324887">
                <a:tc>
                  <a:txBody>
                    <a:bodyPr/>
                    <a:lstStyle/>
                    <a:p>
                      <a:pPr marL="0" algn="ctr" rtl="0" eaLnBrk="1" fontAlgn="base" latinLnBrk="0" hangingPunct="1">
                        <a:lnSpc>
                          <a:spcPct val="115000"/>
                        </a:lnSpc>
                        <a:spcBef>
                          <a:spcPts val="0"/>
                        </a:spcBef>
                        <a:spcAft>
                          <a:spcPts val="0"/>
                        </a:spcAft>
                      </a:pPr>
                      <a:r>
                        <a:rPr lang="en-GB" sz="1100" b="1" i="0" u="none" strike="noStrike" kern="1200" dirty="0">
                          <a:solidFill>
                            <a:srgbClr val="FFFFFF"/>
                          </a:solidFill>
                          <a:effectLst/>
                          <a:latin typeface="Helvetica"/>
                          <a:ea typeface="Times New Roman" panose="02020603050405020304" pitchFamily="18" charset="0"/>
                          <a:cs typeface="Helvetica"/>
                        </a:rPr>
                        <a:t>INFN Deliverable Components  </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97"/>
                    </a:solidFill>
                  </a:tcPr>
                </a:tc>
                <a:tc>
                  <a:txBody>
                    <a:bodyPr/>
                    <a:lstStyle/>
                    <a:p>
                      <a:pPr marL="0" algn="ctr" rtl="0" eaLnBrk="1" fontAlgn="base" latinLnBrk="0" hangingPunct="1">
                        <a:lnSpc>
                          <a:spcPct val="115000"/>
                        </a:lnSpc>
                        <a:spcBef>
                          <a:spcPts val="0"/>
                        </a:spcBef>
                        <a:spcAft>
                          <a:spcPts val="0"/>
                        </a:spcAft>
                      </a:pPr>
                      <a:r>
                        <a:rPr lang="en-GB" sz="1100" b="1" i="0" u="none" strike="noStrike" kern="1200" dirty="0">
                          <a:solidFill>
                            <a:srgbClr val="FFFFFF"/>
                          </a:solidFill>
                          <a:effectLst/>
                          <a:latin typeface="Helvetica"/>
                          <a:ea typeface="Times New Roman" panose="02020603050405020304" pitchFamily="18" charset="0"/>
                          <a:cs typeface="Helvetica"/>
                        </a:rPr>
                        <a:t>Acceptance</a:t>
                      </a:r>
                      <a:endParaRPr lang="en-GB" sz="1800" b="0" i="0" u="none" strike="noStrike" dirty="0">
                        <a:effectLst/>
                        <a:latin typeface="Helvetica"/>
                        <a:cs typeface="Helvetica"/>
                      </a:endParaRPr>
                    </a:p>
                    <a:p>
                      <a:pPr marL="0" algn="ctr" rtl="0" eaLnBrk="1" fontAlgn="base" latinLnBrk="0" hangingPunct="1">
                        <a:lnSpc>
                          <a:spcPct val="115000"/>
                        </a:lnSpc>
                        <a:spcBef>
                          <a:spcPts val="0"/>
                        </a:spcBef>
                        <a:spcAft>
                          <a:spcPts val="0"/>
                        </a:spcAft>
                      </a:pPr>
                      <a:r>
                        <a:rPr lang="en-GB" sz="1100" b="1" i="0" u="none" strike="noStrike" kern="1200" dirty="0">
                          <a:solidFill>
                            <a:srgbClr val="FFFFFF"/>
                          </a:solidFill>
                          <a:effectLst/>
                          <a:latin typeface="Helvetica"/>
                          <a:ea typeface="Times New Roman" panose="02020603050405020304" pitchFamily="18" charset="0"/>
                          <a:cs typeface="Helvetica"/>
                        </a:rPr>
                        <a:t> Early Date  </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97"/>
                    </a:solidFill>
                  </a:tcPr>
                </a:tc>
                <a:extLst>
                  <a:ext uri="{0D108BD9-81ED-4DB2-BD59-A6C34878D82A}">
                    <a16:rowId xmlns:a16="http://schemas.microsoft.com/office/drawing/2014/main" val="1407709793"/>
                  </a:ext>
                </a:extLst>
              </a:tr>
              <a:tr h="350877">
                <a:tc>
                  <a:txBody>
                    <a:bodyPr/>
                    <a:lstStyle/>
                    <a:p>
                      <a:pPr marL="0" algn="ctr" rtl="0" eaLnBrk="1" fontAlgn="ctr" latinLnBrk="0" hangingPunct="1">
                        <a:lnSpc>
                          <a:spcPct val="115000"/>
                        </a:lnSpc>
                        <a:spcBef>
                          <a:spcPts val="0"/>
                        </a:spcBef>
                        <a:spcAft>
                          <a:spcPts val="0"/>
                        </a:spcAft>
                      </a:pPr>
                      <a:r>
                        <a:rPr lang="en-GB" sz="1100" b="0" i="0" u="none" strike="noStrike" kern="1200" dirty="0">
                          <a:solidFill>
                            <a:srgbClr val="000000"/>
                          </a:solidFill>
                          <a:effectLst/>
                          <a:latin typeface="Helvetica"/>
                          <a:ea typeface="Times New Roman" panose="02020603050405020304" pitchFamily="18" charset="0"/>
                          <a:cs typeface="Helvetica"/>
                        </a:rPr>
                        <a:t>LB Jacketed Cavities (Batch 1 - Qty 4)  and Pre-Series (Qty 2)</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cs typeface="Helvetica"/>
                        </a:rPr>
                        <a:t>Aug-2025</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7356386"/>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ea typeface="Times New Roman" panose="02020603050405020304" pitchFamily="18" charset="0"/>
                          <a:cs typeface="Helvetica"/>
                        </a:rPr>
                        <a:t>LB Jacketed Cavities (Batch 2 - Qty 4)</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cs typeface="Helvetica"/>
                        </a:rPr>
                        <a:t>Oct-2025</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1747438"/>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ea typeface="Times New Roman" panose="02020603050405020304" pitchFamily="18" charset="0"/>
                          <a:cs typeface="Helvetica"/>
                        </a:rPr>
                        <a:t>LB Jacketed Cavities (Batch 3 - Qty 4)</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cs typeface="Helvetica"/>
                        </a:rPr>
                        <a:t>Dec-2025</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0635685"/>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ea typeface="Times New Roman" panose="02020603050405020304" pitchFamily="18" charset="0"/>
                          <a:cs typeface="Helvetica"/>
                        </a:rPr>
                        <a:t>LB Jacketed Cavities (Batch 4 - Qty 4)</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cs typeface="Helvetica"/>
                        </a:rPr>
                        <a:t>Feb-2026</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6659396"/>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ea typeface="Times New Roman" panose="02020603050405020304" pitchFamily="18" charset="0"/>
                          <a:cs typeface="Helvetica"/>
                        </a:rPr>
                        <a:t>LB Jacketed Cavities (Batch 5 - Qty 4)</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cs typeface="Helvetica"/>
                        </a:rPr>
                        <a:t>Apr-2026</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43136378"/>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ea typeface="Times New Roman" panose="02020603050405020304" pitchFamily="18" charset="0"/>
                          <a:cs typeface="Helvetica"/>
                        </a:rPr>
                        <a:t>LB Jacketed Cavities (Batch 6 - Qty 4)</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cs typeface="Helvetica"/>
                        </a:rPr>
                        <a:t>Jun-2026</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20803749"/>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ea typeface="Times New Roman" panose="02020603050405020304" pitchFamily="18" charset="0"/>
                          <a:cs typeface="Helvetica"/>
                        </a:rPr>
                        <a:t>LB Jacketed Cavities (Batch 7 - Qty 4)</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cs typeface="Helvetica"/>
                        </a:rPr>
                        <a:t>Aug-2026</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83919258"/>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ea typeface="Times New Roman" panose="02020603050405020304" pitchFamily="18" charset="0"/>
                          <a:cs typeface="Helvetica"/>
                        </a:rPr>
                        <a:t>LB Jacketed Cavities (Batch 8 - Qty 4)</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US" sz="1100" b="0" i="0" u="none" strike="noStrike" kern="1200" dirty="0">
                          <a:solidFill>
                            <a:srgbClr val="000000"/>
                          </a:solidFill>
                          <a:effectLst/>
                          <a:latin typeface="Helvetica"/>
                          <a:cs typeface="Helvetica"/>
                        </a:rPr>
                        <a:t>Oct-2026</a:t>
                      </a:r>
                      <a:endParaRPr lang="en-US"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6464347"/>
                  </a:ext>
                </a:extLst>
              </a:tr>
              <a:tr h="292398">
                <a:tc>
                  <a:txBody>
                    <a:bodyPr/>
                    <a:lstStyle/>
                    <a:p>
                      <a:pPr marL="0" algn="ctr" rtl="0" eaLnBrk="1" fontAlgn="base" latinLnBrk="0" hangingPunct="1">
                        <a:lnSpc>
                          <a:spcPct val="115000"/>
                        </a:lnSpc>
                        <a:spcBef>
                          <a:spcPts val="0"/>
                        </a:spcBef>
                        <a:spcAft>
                          <a:spcPts val="0"/>
                        </a:spcAft>
                      </a:pPr>
                      <a:r>
                        <a:rPr lang="en-GB" sz="1100" b="0" i="0" u="none" strike="noStrike" kern="1200" dirty="0">
                          <a:solidFill>
                            <a:srgbClr val="000000"/>
                          </a:solidFill>
                          <a:effectLst/>
                          <a:latin typeface="Helvetica"/>
                          <a:ea typeface="Times New Roman" panose="02020603050405020304" pitchFamily="18" charset="0"/>
                          <a:cs typeface="Helvetica"/>
                        </a:rPr>
                        <a:t>LB Jacketed Cavities (Batch 9 - Qty 4)</a:t>
                      </a:r>
                      <a:endParaRPr lang="en-GB"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algn="ctr" rtl="0" eaLnBrk="1" fontAlgn="base" latinLnBrk="0" hangingPunct="1">
                        <a:lnSpc>
                          <a:spcPct val="115000"/>
                        </a:lnSpc>
                        <a:spcBef>
                          <a:spcPts val="0"/>
                        </a:spcBef>
                        <a:spcAft>
                          <a:spcPts val="0"/>
                        </a:spcAft>
                      </a:pPr>
                      <a:r>
                        <a:rPr lang="en-US" sz="1100" b="0" i="0" u="none" strike="noStrike" kern="1200" dirty="0">
                          <a:solidFill>
                            <a:srgbClr val="000000"/>
                          </a:solidFill>
                          <a:effectLst/>
                          <a:latin typeface="Helvetica"/>
                          <a:cs typeface="Helvetica"/>
                        </a:rPr>
                        <a:t>Nov-2026</a:t>
                      </a:r>
                      <a:endParaRPr lang="en-US" sz="1800" b="0" i="0" u="none" strike="noStrike" dirty="0">
                        <a:effectLst/>
                        <a:latin typeface="Helvetica"/>
                        <a:cs typeface="Helvetica"/>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5647799"/>
                  </a:ext>
                </a:extLst>
              </a:tr>
            </a:tbl>
          </a:graphicData>
        </a:graphic>
      </p:graphicFrame>
      <p:graphicFrame>
        <p:nvGraphicFramePr>
          <p:cNvPr id="12" name="Table 12">
            <a:extLst>
              <a:ext uri="{FF2B5EF4-FFF2-40B4-BE49-F238E27FC236}">
                <a16:creationId xmlns:a16="http://schemas.microsoft.com/office/drawing/2014/main" id="{38DFB491-CB7D-4038-3B30-7C973D40FEC8}"/>
              </a:ext>
            </a:extLst>
          </p:cNvPr>
          <p:cNvGraphicFramePr>
            <a:graphicFrameLocks noGrp="1"/>
          </p:cNvGraphicFramePr>
          <p:nvPr/>
        </p:nvGraphicFramePr>
        <p:xfrm>
          <a:off x="8961743" y="1714968"/>
          <a:ext cx="3077845" cy="1080480"/>
        </p:xfrm>
        <a:graphic>
          <a:graphicData uri="http://schemas.openxmlformats.org/drawingml/2006/table">
            <a:tbl>
              <a:tblPr firstRow="1" bandRow="1">
                <a:tableStyleId>{7E9639D4-E3E2-4D34-9284-5A2195B3D0D7}</a:tableStyleId>
              </a:tblPr>
              <a:tblGrid>
                <a:gridCol w="1357342">
                  <a:extLst>
                    <a:ext uri="{9D8B030D-6E8A-4147-A177-3AD203B41FA5}">
                      <a16:colId xmlns:a16="http://schemas.microsoft.com/office/drawing/2014/main" val="3529433215"/>
                    </a:ext>
                  </a:extLst>
                </a:gridCol>
                <a:gridCol w="1720503">
                  <a:extLst>
                    <a:ext uri="{9D8B030D-6E8A-4147-A177-3AD203B41FA5}">
                      <a16:colId xmlns:a16="http://schemas.microsoft.com/office/drawing/2014/main" val="3052335792"/>
                    </a:ext>
                  </a:extLst>
                </a:gridCol>
              </a:tblGrid>
              <a:tr h="288000">
                <a:tc gridSpan="2">
                  <a:txBody>
                    <a:bodyPr/>
                    <a:lstStyle/>
                    <a:p>
                      <a:pPr algn="ctr">
                        <a:spcAft>
                          <a:spcPts val="0"/>
                        </a:spcAft>
                      </a:pPr>
                      <a:r>
                        <a:rPr lang="en-US" sz="1200" b="1" dirty="0">
                          <a:solidFill>
                            <a:schemeClr val="bg1"/>
                          </a:solidFill>
                          <a:effectLst/>
                          <a:latin typeface="Helvetica" panose="020B0604020202020204" pitchFamily="34" charset="0"/>
                          <a:ea typeface="SimSun" panose="02010600030101010101" pitchFamily="2" charset="-122"/>
                          <a:cs typeface="Helvetica" panose="020B0604020202020204" pitchFamily="34" charset="0"/>
                        </a:rPr>
                        <a:t>PIP-II LB650 Project Specifications</a:t>
                      </a:r>
                      <a:endParaRPr lang="en-US" sz="1200" dirty="0">
                        <a:solidFill>
                          <a:schemeClr val="bg1"/>
                        </a:solidFill>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C97"/>
                    </a:solidFill>
                  </a:tcPr>
                </a:tc>
                <a:tc hMerge="1">
                  <a:txBody>
                    <a:bodyPr/>
                    <a:lstStyle/>
                    <a:p>
                      <a:pPr>
                        <a:spcAft>
                          <a:spcPts val="0"/>
                        </a:spcAft>
                      </a:pPr>
                      <a:endParaRPr lang="en-US" sz="2800">
                        <a:solidFill>
                          <a:schemeClr val="bg1"/>
                        </a:solidFill>
                        <a:effectLst/>
                        <a:latin typeface="+mj-lt"/>
                        <a:ea typeface="SimSun"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C97"/>
                    </a:solidFill>
                  </a:tcPr>
                </a:tc>
                <a:extLst>
                  <a:ext uri="{0D108BD9-81ED-4DB2-BD59-A6C34878D82A}">
                    <a16:rowId xmlns:a16="http://schemas.microsoft.com/office/drawing/2014/main" val="3830926178"/>
                  </a:ext>
                </a:extLst>
              </a:tr>
              <a:tr h="166121">
                <a:tc>
                  <a:txBody>
                    <a:bodyPr/>
                    <a:lstStyle/>
                    <a:p>
                      <a:pPr algn="ctr">
                        <a:spcAft>
                          <a:spcPts val="0"/>
                        </a:spcAft>
                      </a:pPr>
                      <a:r>
                        <a:rPr lang="it-IT" sz="1200" kern="1200" err="1">
                          <a:solidFill>
                            <a:srgbClr val="000000"/>
                          </a:solidFill>
                          <a:effectLst/>
                          <a:latin typeface="Helvetica" panose="020B0604020202020204" pitchFamily="34" charset="0"/>
                          <a:ea typeface="SimSun" panose="02010600030101010101" pitchFamily="2" charset="-122"/>
                          <a:cs typeface="Helvetica" panose="020B0604020202020204" pitchFamily="34" charset="0"/>
                        </a:rPr>
                        <a:t>Acc</a:t>
                      </a:r>
                      <a:r>
                        <a:rPr lang="it-IT" sz="1200"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 </a:t>
                      </a:r>
                      <a:r>
                        <a:rPr lang="it-IT" sz="1200" kern="1200" err="1">
                          <a:solidFill>
                            <a:srgbClr val="000000"/>
                          </a:solidFill>
                          <a:effectLst/>
                          <a:latin typeface="Helvetica" panose="020B0604020202020204" pitchFamily="34" charset="0"/>
                          <a:ea typeface="SimSun" panose="02010600030101010101" pitchFamily="2" charset="-122"/>
                          <a:cs typeface="Helvetica" panose="020B0604020202020204" pitchFamily="34" charset="0"/>
                        </a:rPr>
                        <a:t>Gradient</a:t>
                      </a:r>
                      <a:endParaRPr lang="en-US" sz="12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400" b="1"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16.9 MV/m</a:t>
                      </a:r>
                      <a:endParaRPr lang="en-US" sz="1400" b="1">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3306145"/>
                  </a:ext>
                </a:extLst>
              </a:tr>
              <a:tr h="138434">
                <a:tc>
                  <a:txBody>
                    <a:bodyPr/>
                    <a:lstStyle/>
                    <a:p>
                      <a:pPr algn="ctr">
                        <a:spcAft>
                          <a:spcPts val="0"/>
                        </a:spcAft>
                      </a:pPr>
                      <a:r>
                        <a:rPr lang="it-IT" sz="1200"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Q</a:t>
                      </a:r>
                      <a:r>
                        <a:rPr lang="it-IT" sz="1200" kern="1200" baseline="-25000">
                          <a:solidFill>
                            <a:srgbClr val="000000"/>
                          </a:solidFill>
                          <a:effectLst/>
                          <a:latin typeface="Helvetica" panose="020B0604020202020204" pitchFamily="34" charset="0"/>
                          <a:ea typeface="SimSun" panose="02010600030101010101" pitchFamily="2" charset="-122"/>
                          <a:cs typeface="Helvetica" panose="020B0604020202020204" pitchFamily="34" charset="0"/>
                        </a:rPr>
                        <a:t>0</a:t>
                      </a:r>
                      <a:endParaRPr lang="en-US" sz="1200" baseline="-250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400" b="1"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2.4 10</a:t>
                      </a:r>
                      <a:r>
                        <a:rPr lang="it-IT" sz="1400" b="1" kern="1200" baseline="30000">
                          <a:solidFill>
                            <a:srgbClr val="000000"/>
                          </a:solidFill>
                          <a:effectLst/>
                          <a:latin typeface="Helvetica" panose="020B0604020202020204" pitchFamily="34" charset="0"/>
                          <a:ea typeface="SimSun" panose="02010600030101010101" pitchFamily="2" charset="-122"/>
                          <a:cs typeface="Helvetica" panose="020B0604020202020204" pitchFamily="34" charset="0"/>
                        </a:rPr>
                        <a:t>10</a:t>
                      </a:r>
                      <a:endParaRPr lang="en-US" sz="1400" b="1" baseline="300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20579227"/>
                  </a:ext>
                </a:extLst>
              </a:tr>
              <a:tr h="138434">
                <a:tc>
                  <a:txBody>
                    <a:bodyPr/>
                    <a:lstStyle/>
                    <a:p>
                      <a:pPr algn="ctr">
                        <a:spcAft>
                          <a:spcPts val="0"/>
                        </a:spcAft>
                      </a:pPr>
                      <a:r>
                        <a:rPr lang="it-IT" sz="1200"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RF rep rate</a:t>
                      </a:r>
                      <a:endParaRPr lang="en-US" sz="12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200" kern="1200" dirty="0">
                          <a:solidFill>
                            <a:srgbClr val="000000"/>
                          </a:solidFill>
                          <a:effectLst/>
                          <a:latin typeface="Helvetica" panose="020B0604020202020204" pitchFamily="34" charset="0"/>
                          <a:ea typeface="SimSun" panose="02010600030101010101" pitchFamily="2" charset="-122"/>
                          <a:cs typeface="Helvetica" panose="020B0604020202020204" pitchFamily="34" charset="0"/>
                        </a:rPr>
                        <a:t>20 Hz to CW</a:t>
                      </a:r>
                      <a:endParaRPr lang="en-US" sz="1200" dirty="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5548705"/>
                  </a:ext>
                </a:extLst>
              </a:tr>
              <a:tr h="138434">
                <a:tc>
                  <a:txBody>
                    <a:bodyPr/>
                    <a:lstStyle/>
                    <a:p>
                      <a:pPr algn="ctr">
                        <a:spcAft>
                          <a:spcPts val="0"/>
                        </a:spcAft>
                      </a:pPr>
                      <a:r>
                        <a:rPr lang="it-IT" sz="1200" kern="1200">
                          <a:solidFill>
                            <a:srgbClr val="000000"/>
                          </a:solidFill>
                          <a:effectLst/>
                          <a:latin typeface="Helvetica" panose="020B0604020202020204" pitchFamily="34" charset="0"/>
                          <a:ea typeface="SimSun" panose="02010600030101010101" pitchFamily="2" charset="-122"/>
                          <a:cs typeface="Helvetica" panose="020B0604020202020204" pitchFamily="34" charset="0"/>
                        </a:rPr>
                        <a:t>Beta </a:t>
                      </a:r>
                      <a:endParaRPr lang="en-US" sz="120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it-IT" sz="1200" kern="1200" dirty="0">
                          <a:solidFill>
                            <a:srgbClr val="000000"/>
                          </a:solidFill>
                          <a:effectLst/>
                          <a:latin typeface="Helvetica" panose="020B0604020202020204" pitchFamily="34" charset="0"/>
                          <a:ea typeface="SimSun" panose="02010600030101010101" pitchFamily="2" charset="-122"/>
                          <a:cs typeface="Helvetica" panose="020B0604020202020204" pitchFamily="34" charset="0"/>
                        </a:rPr>
                        <a:t>0.61</a:t>
                      </a:r>
                      <a:endParaRPr lang="en-US" sz="1200" dirty="0">
                        <a:effectLst/>
                        <a:latin typeface="Helvetica" panose="020B0604020202020204" pitchFamily="34" charset="0"/>
                        <a:ea typeface="SimSun" panose="02010600030101010101" pitchFamily="2" charset="-122"/>
                        <a:cs typeface="Helvetica" panose="020B0604020202020204" pitchFamily="34"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5054583"/>
                  </a:ext>
                </a:extLst>
              </a:tr>
            </a:tbl>
          </a:graphicData>
        </a:graphic>
      </p:graphicFrame>
      <p:grpSp>
        <p:nvGrpSpPr>
          <p:cNvPr id="3" name="Group 1">
            <a:extLst>
              <a:ext uri="{FF2B5EF4-FFF2-40B4-BE49-F238E27FC236}">
                <a16:creationId xmlns:a16="http://schemas.microsoft.com/office/drawing/2014/main" id="{94DE082C-41D7-E24C-6D89-43C0753F73D6}"/>
              </a:ext>
            </a:extLst>
          </p:cNvPr>
          <p:cNvGrpSpPr>
            <a:grpSpLocks noChangeAspect="1"/>
          </p:cNvGrpSpPr>
          <p:nvPr/>
        </p:nvGrpSpPr>
        <p:grpSpPr>
          <a:xfrm>
            <a:off x="1483972" y="3887842"/>
            <a:ext cx="6003844" cy="2952426"/>
            <a:chOff x="6927406" y="1848833"/>
            <a:chExt cx="11482070" cy="5658022"/>
          </a:xfrm>
        </p:grpSpPr>
        <p:sp>
          <p:nvSpPr>
            <p:cNvPr id="7" name="object 22">
              <a:extLst>
                <a:ext uri="{FF2B5EF4-FFF2-40B4-BE49-F238E27FC236}">
                  <a16:creationId xmlns:a16="http://schemas.microsoft.com/office/drawing/2014/main" id="{D44A90D0-AB5D-8317-4829-48E68F8D6A6A}"/>
                </a:ext>
              </a:extLst>
            </p:cNvPr>
            <p:cNvSpPr/>
            <p:nvPr/>
          </p:nvSpPr>
          <p:spPr>
            <a:xfrm rot="-180000">
              <a:off x="7755522" y="7138355"/>
              <a:ext cx="1487932" cy="3685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14">
              <a:extLst>
                <a:ext uri="{FF2B5EF4-FFF2-40B4-BE49-F238E27FC236}">
                  <a16:creationId xmlns:a16="http://schemas.microsoft.com/office/drawing/2014/main" id="{4F36C7CC-D55B-9F87-0D52-F51B650E686D}"/>
                </a:ext>
              </a:extLst>
            </p:cNvPr>
            <p:cNvGrpSpPr/>
            <p:nvPr/>
          </p:nvGrpSpPr>
          <p:grpSpPr>
            <a:xfrm>
              <a:off x="6927406" y="1848833"/>
              <a:ext cx="11482070" cy="5378245"/>
              <a:chOff x="6927406" y="1848833"/>
              <a:chExt cx="11482070" cy="5378245"/>
            </a:xfrm>
          </p:grpSpPr>
          <p:sp>
            <p:nvSpPr>
              <p:cNvPr id="9" name="object 3">
                <a:extLst>
                  <a:ext uri="{FF2B5EF4-FFF2-40B4-BE49-F238E27FC236}">
                    <a16:creationId xmlns:a16="http://schemas.microsoft.com/office/drawing/2014/main" id="{ED6CDE7E-3582-E848-5B9E-8DB5034C8FF3}"/>
                  </a:ext>
                </a:extLst>
              </p:cNvPr>
              <p:cNvSpPr/>
              <p:nvPr/>
            </p:nvSpPr>
            <p:spPr>
              <a:xfrm>
                <a:off x="6927406" y="3875753"/>
                <a:ext cx="11320272" cy="3046476"/>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7">
                <a:extLst>
                  <a:ext uri="{FF2B5EF4-FFF2-40B4-BE49-F238E27FC236}">
                    <a16:creationId xmlns:a16="http://schemas.microsoft.com/office/drawing/2014/main" id="{E71E683B-A2E9-C7DD-CD27-7E4597119FF4}"/>
                  </a:ext>
                </a:extLst>
              </p:cNvPr>
              <p:cNvSpPr/>
              <p:nvPr/>
            </p:nvSpPr>
            <p:spPr>
              <a:xfrm>
                <a:off x="14007910" y="3389596"/>
                <a:ext cx="1485900" cy="1014984"/>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106EA398-AF70-0004-D7E7-ACFF9986EC86}"/>
                  </a:ext>
                </a:extLst>
              </p:cNvPr>
              <p:cNvSpPr/>
              <p:nvPr/>
            </p:nvSpPr>
            <p:spPr>
              <a:xfrm>
                <a:off x="12043474" y="4573872"/>
                <a:ext cx="607695" cy="616585"/>
              </a:xfrm>
              <a:custGeom>
                <a:avLst/>
                <a:gdLst/>
                <a:ahLst/>
                <a:cxnLst/>
                <a:rect l="l" t="t" r="r" b="b"/>
                <a:pathLst>
                  <a:path w="607695" h="616585">
                    <a:moveTo>
                      <a:pt x="26415" y="535050"/>
                    </a:moveTo>
                    <a:lnTo>
                      <a:pt x="0" y="616076"/>
                    </a:lnTo>
                    <a:lnTo>
                      <a:pt x="80645" y="588517"/>
                    </a:lnTo>
                    <a:lnTo>
                      <a:pt x="67248" y="575309"/>
                    </a:lnTo>
                    <a:lnTo>
                      <a:pt x="49149" y="575309"/>
                    </a:lnTo>
                    <a:lnTo>
                      <a:pt x="40004" y="566419"/>
                    </a:lnTo>
                    <a:lnTo>
                      <a:pt x="48988" y="557306"/>
                    </a:lnTo>
                    <a:lnTo>
                      <a:pt x="26415" y="535050"/>
                    </a:lnTo>
                    <a:close/>
                  </a:path>
                  <a:path w="607695" h="616585">
                    <a:moveTo>
                      <a:pt x="48988" y="557306"/>
                    </a:moveTo>
                    <a:lnTo>
                      <a:pt x="40004" y="566419"/>
                    </a:lnTo>
                    <a:lnTo>
                      <a:pt x="49149" y="575309"/>
                    </a:lnTo>
                    <a:lnTo>
                      <a:pt x="58068" y="566258"/>
                    </a:lnTo>
                    <a:lnTo>
                      <a:pt x="48988" y="557306"/>
                    </a:lnTo>
                    <a:close/>
                  </a:path>
                  <a:path w="607695" h="616585">
                    <a:moveTo>
                      <a:pt x="58068" y="566258"/>
                    </a:moveTo>
                    <a:lnTo>
                      <a:pt x="49149" y="575309"/>
                    </a:lnTo>
                    <a:lnTo>
                      <a:pt x="67248" y="575309"/>
                    </a:lnTo>
                    <a:lnTo>
                      <a:pt x="58068" y="566258"/>
                    </a:lnTo>
                    <a:close/>
                  </a:path>
                  <a:path w="607695" h="616585">
                    <a:moveTo>
                      <a:pt x="598297" y="0"/>
                    </a:moveTo>
                    <a:lnTo>
                      <a:pt x="48988" y="557306"/>
                    </a:lnTo>
                    <a:lnTo>
                      <a:pt x="58068" y="566258"/>
                    </a:lnTo>
                    <a:lnTo>
                      <a:pt x="607313" y="8889"/>
                    </a:lnTo>
                    <a:lnTo>
                      <a:pt x="598297"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9">
                <a:extLst>
                  <a:ext uri="{FF2B5EF4-FFF2-40B4-BE49-F238E27FC236}">
                    <a16:creationId xmlns:a16="http://schemas.microsoft.com/office/drawing/2014/main" id="{1FE85C34-D58D-B15C-6ABD-8A09F91A1B03}"/>
                  </a:ext>
                </a:extLst>
              </p:cNvPr>
              <p:cNvSpPr/>
              <p:nvPr/>
            </p:nvSpPr>
            <p:spPr>
              <a:xfrm>
                <a:off x="10176574" y="4895435"/>
                <a:ext cx="818515" cy="831850"/>
              </a:xfrm>
              <a:custGeom>
                <a:avLst/>
                <a:gdLst/>
                <a:ahLst/>
                <a:cxnLst/>
                <a:rect l="l" t="t" r="r" b="b"/>
                <a:pathLst>
                  <a:path w="818514" h="831850">
                    <a:moveTo>
                      <a:pt x="26288" y="750442"/>
                    </a:moveTo>
                    <a:lnTo>
                      <a:pt x="0" y="831469"/>
                    </a:lnTo>
                    <a:lnTo>
                      <a:pt x="80645" y="803909"/>
                    </a:lnTo>
                    <a:lnTo>
                      <a:pt x="67217" y="790701"/>
                    </a:lnTo>
                    <a:lnTo>
                      <a:pt x="49022" y="790701"/>
                    </a:lnTo>
                    <a:lnTo>
                      <a:pt x="40004" y="781811"/>
                    </a:lnTo>
                    <a:lnTo>
                      <a:pt x="48944" y="772727"/>
                    </a:lnTo>
                    <a:lnTo>
                      <a:pt x="26288" y="750442"/>
                    </a:lnTo>
                    <a:close/>
                  </a:path>
                  <a:path w="818514" h="831850">
                    <a:moveTo>
                      <a:pt x="48944" y="772727"/>
                    </a:moveTo>
                    <a:lnTo>
                      <a:pt x="40004" y="781811"/>
                    </a:lnTo>
                    <a:lnTo>
                      <a:pt x="49022" y="790701"/>
                    </a:lnTo>
                    <a:lnTo>
                      <a:pt x="57971" y="781607"/>
                    </a:lnTo>
                    <a:lnTo>
                      <a:pt x="48944" y="772727"/>
                    </a:lnTo>
                    <a:close/>
                  </a:path>
                  <a:path w="818514" h="831850">
                    <a:moveTo>
                      <a:pt x="57971" y="781607"/>
                    </a:moveTo>
                    <a:lnTo>
                      <a:pt x="49022" y="790701"/>
                    </a:lnTo>
                    <a:lnTo>
                      <a:pt x="67217" y="790701"/>
                    </a:lnTo>
                    <a:lnTo>
                      <a:pt x="57971" y="781607"/>
                    </a:lnTo>
                    <a:close/>
                  </a:path>
                  <a:path w="818514" h="831850">
                    <a:moveTo>
                      <a:pt x="809371" y="0"/>
                    </a:moveTo>
                    <a:lnTo>
                      <a:pt x="48944" y="772727"/>
                    </a:lnTo>
                    <a:lnTo>
                      <a:pt x="57971" y="781607"/>
                    </a:lnTo>
                    <a:lnTo>
                      <a:pt x="818388" y="8889"/>
                    </a:lnTo>
                    <a:lnTo>
                      <a:pt x="809371"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object 10">
                <a:extLst>
                  <a:ext uri="{FF2B5EF4-FFF2-40B4-BE49-F238E27FC236}">
                    <a16:creationId xmlns:a16="http://schemas.microsoft.com/office/drawing/2014/main" id="{866CAA18-C925-0741-5BC2-7D002AC97E7A}"/>
                  </a:ext>
                </a:extLst>
              </p:cNvPr>
              <p:cNvSpPr/>
              <p:nvPr/>
            </p:nvSpPr>
            <p:spPr>
              <a:xfrm>
                <a:off x="16613951" y="3702906"/>
                <a:ext cx="415290" cy="566420"/>
              </a:xfrm>
              <a:custGeom>
                <a:avLst/>
                <a:gdLst/>
                <a:ahLst/>
                <a:cxnLst/>
                <a:rect l="l" t="t" r="r" b="b"/>
                <a:pathLst>
                  <a:path w="415290" h="566419">
                    <a:moveTo>
                      <a:pt x="14097" y="481965"/>
                    </a:moveTo>
                    <a:lnTo>
                      <a:pt x="0" y="566038"/>
                    </a:lnTo>
                    <a:lnTo>
                      <a:pt x="75692" y="526923"/>
                    </a:lnTo>
                    <a:lnTo>
                      <a:pt x="64034" y="518413"/>
                    </a:lnTo>
                    <a:lnTo>
                      <a:pt x="42545" y="518413"/>
                    </a:lnTo>
                    <a:lnTo>
                      <a:pt x="32257" y="510921"/>
                    </a:lnTo>
                    <a:lnTo>
                      <a:pt x="39727" y="500672"/>
                    </a:lnTo>
                    <a:lnTo>
                      <a:pt x="14097" y="481965"/>
                    </a:lnTo>
                    <a:close/>
                  </a:path>
                  <a:path w="415290" h="566419">
                    <a:moveTo>
                      <a:pt x="39727" y="500672"/>
                    </a:moveTo>
                    <a:lnTo>
                      <a:pt x="32257" y="510921"/>
                    </a:lnTo>
                    <a:lnTo>
                      <a:pt x="42545" y="518413"/>
                    </a:lnTo>
                    <a:lnTo>
                      <a:pt x="50005" y="508174"/>
                    </a:lnTo>
                    <a:lnTo>
                      <a:pt x="39727" y="500672"/>
                    </a:lnTo>
                    <a:close/>
                  </a:path>
                  <a:path w="415290" h="566419">
                    <a:moveTo>
                      <a:pt x="50005" y="508174"/>
                    </a:moveTo>
                    <a:lnTo>
                      <a:pt x="42545" y="518413"/>
                    </a:lnTo>
                    <a:lnTo>
                      <a:pt x="64034" y="518413"/>
                    </a:lnTo>
                    <a:lnTo>
                      <a:pt x="50005" y="508174"/>
                    </a:lnTo>
                    <a:close/>
                  </a:path>
                  <a:path w="415290" h="566419">
                    <a:moveTo>
                      <a:pt x="404622" y="0"/>
                    </a:moveTo>
                    <a:lnTo>
                      <a:pt x="39727" y="500672"/>
                    </a:lnTo>
                    <a:lnTo>
                      <a:pt x="50005" y="508174"/>
                    </a:lnTo>
                    <a:lnTo>
                      <a:pt x="414908" y="7366"/>
                    </a:lnTo>
                    <a:lnTo>
                      <a:pt x="404622"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object 12">
                <a:extLst>
                  <a:ext uri="{FF2B5EF4-FFF2-40B4-BE49-F238E27FC236}">
                    <a16:creationId xmlns:a16="http://schemas.microsoft.com/office/drawing/2014/main" id="{38A1322C-54AF-0AA0-F48C-57454C5D16DB}"/>
                  </a:ext>
                </a:extLst>
              </p:cNvPr>
              <p:cNvSpPr txBox="1"/>
              <p:nvPr/>
            </p:nvSpPr>
            <p:spPr>
              <a:xfrm>
                <a:off x="8569771" y="6662733"/>
                <a:ext cx="782320"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2.1</a:t>
                </a:r>
                <a:r>
                  <a:rPr kumimoji="0" sz="600" b="0" i="0" u="none" strike="noStrike" kern="1200" cap="none" spc="10"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78" name="object 13">
                <a:extLst>
                  <a:ext uri="{FF2B5EF4-FFF2-40B4-BE49-F238E27FC236}">
                    <a16:creationId xmlns:a16="http://schemas.microsoft.com/office/drawing/2014/main" id="{1E3BDD8D-B99E-A0EE-DC3A-528934358C27}"/>
                  </a:ext>
                </a:extLst>
              </p:cNvPr>
              <p:cNvSpPr txBox="1"/>
              <p:nvPr/>
            </p:nvSpPr>
            <p:spPr>
              <a:xfrm>
                <a:off x="9372919" y="6455978"/>
                <a:ext cx="723900"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10</a:t>
                </a:r>
                <a:r>
                  <a:rPr kumimoji="0" sz="600" b="0" i="0" u="none" strike="noStrike" kern="1200" cap="none" spc="-5"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79" name="object 14">
                <a:extLst>
                  <a:ext uri="{FF2B5EF4-FFF2-40B4-BE49-F238E27FC236}">
                    <a16:creationId xmlns:a16="http://schemas.microsoft.com/office/drawing/2014/main" id="{A6C06541-C804-5680-0536-7322BC79044D}"/>
                  </a:ext>
                </a:extLst>
              </p:cNvPr>
              <p:cNvSpPr txBox="1"/>
              <p:nvPr/>
            </p:nvSpPr>
            <p:spPr>
              <a:xfrm>
                <a:off x="10186736" y="6295068"/>
                <a:ext cx="723900"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32</a:t>
                </a:r>
                <a:r>
                  <a:rPr kumimoji="0" sz="600" b="0" i="0" u="none" strike="noStrike" kern="1200" cap="none" spc="-5"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80" name="object 15">
                <a:extLst>
                  <a:ext uri="{FF2B5EF4-FFF2-40B4-BE49-F238E27FC236}">
                    <a16:creationId xmlns:a16="http://schemas.microsoft.com/office/drawing/2014/main" id="{54B29164-B791-D37B-2B2B-907BCCD50372}"/>
                  </a:ext>
                </a:extLst>
              </p:cNvPr>
              <p:cNvSpPr txBox="1"/>
              <p:nvPr/>
            </p:nvSpPr>
            <p:spPr>
              <a:xfrm>
                <a:off x="12965621" y="5592251"/>
                <a:ext cx="837565"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177</a:t>
                </a:r>
                <a:r>
                  <a:rPr kumimoji="0" sz="600" b="0" i="0" u="none" strike="noStrike" kern="1200" cap="none" spc="-5"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81" name="object 16">
                <a:extLst>
                  <a:ext uri="{FF2B5EF4-FFF2-40B4-BE49-F238E27FC236}">
                    <a16:creationId xmlns:a16="http://schemas.microsoft.com/office/drawing/2014/main" id="{800EB208-5E20-3DB5-2D59-8C2149183E5F}"/>
                  </a:ext>
                </a:extLst>
              </p:cNvPr>
              <p:cNvSpPr txBox="1"/>
              <p:nvPr/>
            </p:nvSpPr>
            <p:spPr>
              <a:xfrm>
                <a:off x="15971584" y="4860096"/>
                <a:ext cx="837565"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516</a:t>
                </a:r>
                <a:r>
                  <a:rPr kumimoji="0" sz="600" b="0" i="0" u="none" strike="noStrike" kern="1200" cap="none" spc="-5"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82" name="object 17">
                <a:extLst>
                  <a:ext uri="{FF2B5EF4-FFF2-40B4-BE49-F238E27FC236}">
                    <a16:creationId xmlns:a16="http://schemas.microsoft.com/office/drawing/2014/main" id="{FDB230DA-3D2E-9389-5EA7-67DFF3ED7A72}"/>
                  </a:ext>
                </a:extLst>
              </p:cNvPr>
              <p:cNvSpPr txBox="1"/>
              <p:nvPr/>
            </p:nvSpPr>
            <p:spPr>
              <a:xfrm>
                <a:off x="17547019" y="4413563"/>
                <a:ext cx="837565" cy="23083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600" b="0" i="0" u="none" strike="noStrike" kern="1200" cap="none" spc="-10" normalizeH="0" baseline="0" noProof="0">
                    <a:ln>
                      <a:noFill/>
                    </a:ln>
                    <a:solidFill>
                      <a:srgbClr val="004B96"/>
                    </a:solidFill>
                    <a:effectLst/>
                    <a:uLnTx/>
                    <a:uFillTx/>
                    <a:latin typeface="Arial"/>
                    <a:ea typeface="+mn-ea"/>
                    <a:cs typeface="Arial"/>
                  </a:rPr>
                  <a:t>833</a:t>
                </a:r>
                <a:r>
                  <a:rPr kumimoji="0" sz="600" b="0" i="0" u="none" strike="noStrike" kern="1200" cap="none" spc="-5" normalizeH="0" baseline="0" noProof="0">
                    <a:ln>
                      <a:noFill/>
                    </a:ln>
                    <a:solidFill>
                      <a:srgbClr val="004B96"/>
                    </a:solidFill>
                    <a:effectLst/>
                    <a:uLnTx/>
                    <a:uFillTx/>
                    <a:latin typeface="Arial"/>
                    <a:ea typeface="+mn-ea"/>
                    <a:cs typeface="Arial"/>
                  </a:rPr>
                  <a:t> </a:t>
                </a:r>
                <a:r>
                  <a:rPr kumimoji="0" sz="600" b="0" i="0" u="none" strike="noStrike" kern="1200" cap="none" spc="-15" normalizeH="0" baseline="0" noProof="0">
                    <a:ln>
                      <a:noFill/>
                    </a:ln>
                    <a:solidFill>
                      <a:srgbClr val="004B96"/>
                    </a:solidFill>
                    <a:effectLst/>
                    <a:uLnTx/>
                    <a:uFillTx/>
                    <a:latin typeface="Arial"/>
                    <a:ea typeface="+mn-ea"/>
                    <a:cs typeface="Arial"/>
                  </a:rPr>
                  <a:t>MeV</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83" name="object 18">
                <a:extLst>
                  <a:ext uri="{FF2B5EF4-FFF2-40B4-BE49-F238E27FC236}">
                    <a16:creationId xmlns:a16="http://schemas.microsoft.com/office/drawing/2014/main" id="{DE9676F8-E4D1-2A7D-B214-103EE16F2D22}"/>
                  </a:ext>
                </a:extLst>
              </p:cNvPr>
              <p:cNvSpPr/>
              <p:nvPr/>
            </p:nvSpPr>
            <p:spPr>
              <a:xfrm rot="21287802">
                <a:off x="8234999" y="6797260"/>
                <a:ext cx="1173480" cy="429818"/>
              </a:xfrm>
              <a:prstGeom prst="rect">
                <a:avLst/>
              </a:prstGeom>
              <a:blipFill>
                <a:blip r:embed="rId7"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object 19">
                <a:extLst>
                  <a:ext uri="{FF2B5EF4-FFF2-40B4-BE49-F238E27FC236}">
                    <a16:creationId xmlns:a16="http://schemas.microsoft.com/office/drawing/2014/main" id="{8E718D66-F636-3D7A-D16E-082E132E3185}"/>
                  </a:ext>
                </a:extLst>
              </p:cNvPr>
              <p:cNvSpPr/>
              <p:nvPr/>
            </p:nvSpPr>
            <p:spPr>
              <a:xfrm rot="21369292">
                <a:off x="8356156" y="6876229"/>
                <a:ext cx="935990" cy="238125"/>
              </a:xfrm>
              <a:custGeom>
                <a:avLst/>
                <a:gdLst/>
                <a:ahLst/>
                <a:cxnLst/>
                <a:rect l="l" t="t" r="r" b="b"/>
                <a:pathLst>
                  <a:path w="935989" h="238125">
                    <a:moveTo>
                      <a:pt x="68325" y="161417"/>
                    </a:moveTo>
                    <a:lnTo>
                      <a:pt x="0" y="215163"/>
                    </a:lnTo>
                    <a:lnTo>
                      <a:pt x="83946" y="237540"/>
                    </a:lnTo>
                    <a:lnTo>
                      <a:pt x="79276" y="214782"/>
                    </a:lnTo>
                    <a:lnTo>
                      <a:pt x="66039" y="214782"/>
                    </a:lnTo>
                    <a:lnTo>
                      <a:pt x="60832" y="189407"/>
                    </a:lnTo>
                    <a:lnTo>
                      <a:pt x="73533" y="186791"/>
                    </a:lnTo>
                    <a:lnTo>
                      <a:pt x="68325" y="161417"/>
                    </a:lnTo>
                    <a:close/>
                  </a:path>
                  <a:path w="935989" h="238125">
                    <a:moveTo>
                      <a:pt x="73533" y="186791"/>
                    </a:moveTo>
                    <a:lnTo>
                      <a:pt x="60832" y="189407"/>
                    </a:lnTo>
                    <a:lnTo>
                      <a:pt x="66039" y="214782"/>
                    </a:lnTo>
                    <a:lnTo>
                      <a:pt x="78740" y="212166"/>
                    </a:lnTo>
                    <a:lnTo>
                      <a:pt x="73533" y="186791"/>
                    </a:lnTo>
                    <a:close/>
                  </a:path>
                  <a:path w="935989" h="238125">
                    <a:moveTo>
                      <a:pt x="78740" y="212166"/>
                    </a:moveTo>
                    <a:lnTo>
                      <a:pt x="66039" y="214782"/>
                    </a:lnTo>
                    <a:lnTo>
                      <a:pt x="79276" y="214782"/>
                    </a:lnTo>
                    <a:lnTo>
                      <a:pt x="78740" y="212166"/>
                    </a:lnTo>
                    <a:close/>
                  </a:path>
                  <a:path w="935989" h="238125">
                    <a:moveTo>
                      <a:pt x="857122" y="25374"/>
                    </a:moveTo>
                    <a:lnTo>
                      <a:pt x="73533" y="186791"/>
                    </a:lnTo>
                    <a:lnTo>
                      <a:pt x="78740" y="212166"/>
                    </a:lnTo>
                    <a:lnTo>
                      <a:pt x="862329" y="50749"/>
                    </a:lnTo>
                    <a:lnTo>
                      <a:pt x="857122" y="25374"/>
                    </a:lnTo>
                    <a:close/>
                  </a:path>
                  <a:path w="935989" h="238125">
                    <a:moveTo>
                      <a:pt x="935378" y="22758"/>
                    </a:moveTo>
                    <a:lnTo>
                      <a:pt x="869823" y="22758"/>
                    </a:lnTo>
                    <a:lnTo>
                      <a:pt x="875030" y="48133"/>
                    </a:lnTo>
                    <a:lnTo>
                      <a:pt x="862329" y="50749"/>
                    </a:lnTo>
                    <a:lnTo>
                      <a:pt x="867537" y="76123"/>
                    </a:lnTo>
                    <a:lnTo>
                      <a:pt x="935378" y="22758"/>
                    </a:lnTo>
                    <a:close/>
                  </a:path>
                  <a:path w="935989" h="238125">
                    <a:moveTo>
                      <a:pt x="869823" y="22758"/>
                    </a:moveTo>
                    <a:lnTo>
                      <a:pt x="857122" y="25374"/>
                    </a:lnTo>
                    <a:lnTo>
                      <a:pt x="862329" y="50749"/>
                    </a:lnTo>
                    <a:lnTo>
                      <a:pt x="875030" y="48133"/>
                    </a:lnTo>
                    <a:lnTo>
                      <a:pt x="869823" y="22758"/>
                    </a:lnTo>
                    <a:close/>
                  </a:path>
                  <a:path w="935989" h="238125">
                    <a:moveTo>
                      <a:pt x="851916" y="0"/>
                    </a:moveTo>
                    <a:lnTo>
                      <a:pt x="857122" y="25374"/>
                    </a:lnTo>
                    <a:lnTo>
                      <a:pt x="869823" y="22758"/>
                    </a:lnTo>
                    <a:lnTo>
                      <a:pt x="935378" y="22758"/>
                    </a:lnTo>
                    <a:lnTo>
                      <a:pt x="935863" y="22377"/>
                    </a:lnTo>
                    <a:lnTo>
                      <a:pt x="851916" y="0"/>
                    </a:lnTo>
                    <a:close/>
                  </a:path>
                </a:pathLst>
              </a:custGeom>
              <a:solidFill>
                <a:srgbClr val="FF000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object 21">
                <a:extLst>
                  <a:ext uri="{FF2B5EF4-FFF2-40B4-BE49-F238E27FC236}">
                    <a16:creationId xmlns:a16="http://schemas.microsoft.com/office/drawing/2014/main" id="{84C4B79B-0632-5432-07E5-AB3A50EF1C2B}"/>
                  </a:ext>
                </a:extLst>
              </p:cNvPr>
              <p:cNvSpPr/>
              <p:nvPr/>
            </p:nvSpPr>
            <p:spPr>
              <a:xfrm>
                <a:off x="9491536" y="4630005"/>
                <a:ext cx="8917940" cy="2232660"/>
              </a:xfrm>
              <a:custGeom>
                <a:avLst/>
                <a:gdLst/>
                <a:ahLst/>
                <a:cxnLst/>
                <a:rect l="l" t="t" r="r" b="b"/>
                <a:pathLst>
                  <a:path w="8917940" h="2232660">
                    <a:moveTo>
                      <a:pt x="66166" y="2157222"/>
                    </a:moveTo>
                    <a:lnTo>
                      <a:pt x="0" y="2213483"/>
                    </a:lnTo>
                    <a:lnTo>
                      <a:pt x="84708" y="2232660"/>
                    </a:lnTo>
                    <a:lnTo>
                      <a:pt x="79277" y="2210562"/>
                    </a:lnTo>
                    <a:lnTo>
                      <a:pt x="66039" y="2210562"/>
                    </a:lnTo>
                    <a:lnTo>
                      <a:pt x="59816" y="2185416"/>
                    </a:lnTo>
                    <a:lnTo>
                      <a:pt x="72339" y="2182334"/>
                    </a:lnTo>
                    <a:lnTo>
                      <a:pt x="66166" y="2157222"/>
                    </a:lnTo>
                    <a:close/>
                  </a:path>
                  <a:path w="8917940" h="2232660">
                    <a:moveTo>
                      <a:pt x="72339" y="2182334"/>
                    </a:moveTo>
                    <a:lnTo>
                      <a:pt x="59816" y="2185416"/>
                    </a:lnTo>
                    <a:lnTo>
                      <a:pt x="66039" y="2210562"/>
                    </a:lnTo>
                    <a:lnTo>
                      <a:pt x="78522" y="2207490"/>
                    </a:lnTo>
                    <a:lnTo>
                      <a:pt x="72339" y="2182334"/>
                    </a:lnTo>
                    <a:close/>
                  </a:path>
                  <a:path w="8917940" h="2232660">
                    <a:moveTo>
                      <a:pt x="78522" y="2207490"/>
                    </a:moveTo>
                    <a:lnTo>
                      <a:pt x="66039" y="2210562"/>
                    </a:lnTo>
                    <a:lnTo>
                      <a:pt x="79277" y="2210562"/>
                    </a:lnTo>
                    <a:lnTo>
                      <a:pt x="78522" y="2207490"/>
                    </a:lnTo>
                    <a:close/>
                  </a:path>
                  <a:path w="8917940" h="2232660">
                    <a:moveTo>
                      <a:pt x="8839424" y="25198"/>
                    </a:moveTo>
                    <a:lnTo>
                      <a:pt x="72339" y="2182334"/>
                    </a:lnTo>
                    <a:lnTo>
                      <a:pt x="78522" y="2207490"/>
                    </a:lnTo>
                    <a:lnTo>
                      <a:pt x="8845607" y="50354"/>
                    </a:lnTo>
                    <a:lnTo>
                      <a:pt x="8839424" y="25198"/>
                    </a:lnTo>
                    <a:close/>
                  </a:path>
                  <a:path w="8917940" h="2232660">
                    <a:moveTo>
                      <a:pt x="8914504" y="22098"/>
                    </a:moveTo>
                    <a:lnTo>
                      <a:pt x="8852027" y="22098"/>
                    </a:lnTo>
                    <a:lnTo>
                      <a:pt x="8858250" y="47244"/>
                    </a:lnTo>
                    <a:lnTo>
                      <a:pt x="8845607" y="50354"/>
                    </a:lnTo>
                    <a:lnTo>
                      <a:pt x="8851773" y="75437"/>
                    </a:lnTo>
                    <a:lnTo>
                      <a:pt x="8914504" y="22098"/>
                    </a:lnTo>
                    <a:close/>
                  </a:path>
                  <a:path w="8917940" h="2232660">
                    <a:moveTo>
                      <a:pt x="8852027" y="22098"/>
                    </a:moveTo>
                    <a:lnTo>
                      <a:pt x="8839424" y="25198"/>
                    </a:lnTo>
                    <a:lnTo>
                      <a:pt x="8845607" y="50354"/>
                    </a:lnTo>
                    <a:lnTo>
                      <a:pt x="8858250" y="47244"/>
                    </a:lnTo>
                    <a:lnTo>
                      <a:pt x="8852027" y="22098"/>
                    </a:lnTo>
                    <a:close/>
                  </a:path>
                  <a:path w="8917940" h="2232660">
                    <a:moveTo>
                      <a:pt x="8833231" y="0"/>
                    </a:moveTo>
                    <a:lnTo>
                      <a:pt x="8839424" y="25198"/>
                    </a:lnTo>
                    <a:lnTo>
                      <a:pt x="8852027" y="22098"/>
                    </a:lnTo>
                    <a:lnTo>
                      <a:pt x="8914504" y="22098"/>
                    </a:lnTo>
                    <a:lnTo>
                      <a:pt x="8917940" y="19177"/>
                    </a:lnTo>
                    <a:lnTo>
                      <a:pt x="8833231" y="0"/>
                    </a:lnTo>
                    <a:close/>
                  </a:path>
                </a:pathLst>
              </a:custGeom>
              <a:solidFill>
                <a:srgbClr val="00AFE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object 23">
                <a:extLst>
                  <a:ext uri="{FF2B5EF4-FFF2-40B4-BE49-F238E27FC236}">
                    <a16:creationId xmlns:a16="http://schemas.microsoft.com/office/drawing/2014/main" id="{AD3F4BFF-EC2A-B379-5273-6AFCD763EC2E}"/>
                  </a:ext>
                </a:extLst>
              </p:cNvPr>
              <p:cNvSpPr/>
              <p:nvPr/>
            </p:nvSpPr>
            <p:spPr>
              <a:xfrm rot="21420245">
                <a:off x="15378763" y="5389488"/>
                <a:ext cx="1305516" cy="333642"/>
              </a:xfrm>
              <a:prstGeom prst="rect">
                <a:avLst/>
              </a:prstGeom>
              <a:blipFill>
                <a:blip r:embed="rId8"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object 24">
                <a:extLst>
                  <a:ext uri="{FF2B5EF4-FFF2-40B4-BE49-F238E27FC236}">
                    <a16:creationId xmlns:a16="http://schemas.microsoft.com/office/drawing/2014/main" id="{1B71796D-F233-1748-AE12-BE6A06F15D81}"/>
                  </a:ext>
                </a:extLst>
              </p:cNvPr>
              <p:cNvSpPr/>
              <p:nvPr/>
            </p:nvSpPr>
            <p:spPr>
              <a:xfrm>
                <a:off x="7036252" y="5124791"/>
                <a:ext cx="821436" cy="751332"/>
              </a:xfrm>
              <a:prstGeom prst="rect">
                <a:avLst/>
              </a:prstGeom>
              <a:blipFill>
                <a:blip r:embed="rId9"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object 25">
                <a:extLst>
                  <a:ext uri="{FF2B5EF4-FFF2-40B4-BE49-F238E27FC236}">
                    <a16:creationId xmlns:a16="http://schemas.microsoft.com/office/drawing/2014/main" id="{773293ED-FBBC-FC1D-54A0-395CC0C1C959}"/>
                  </a:ext>
                </a:extLst>
              </p:cNvPr>
              <p:cNvSpPr txBox="1"/>
              <p:nvPr/>
            </p:nvSpPr>
            <p:spPr>
              <a:xfrm>
                <a:off x="7069881" y="4662223"/>
                <a:ext cx="689610" cy="461665"/>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600" b="1" i="0" u="none" strike="noStrike" kern="1200" cap="none" spc="-20" normalizeH="0" baseline="0" noProof="0">
                    <a:ln>
                      <a:noFill/>
                    </a:ln>
                    <a:solidFill>
                      <a:srgbClr val="004B96"/>
                    </a:solidFill>
                    <a:effectLst/>
                    <a:uLnTx/>
                    <a:uFillTx/>
                    <a:latin typeface="Arial"/>
                    <a:ea typeface="+mn-ea"/>
                    <a:cs typeface="Arial"/>
                  </a:rPr>
                  <a:t>H</a:t>
                </a:r>
                <a:r>
                  <a:rPr kumimoji="0" sz="600" b="1" i="0" u="none" strike="noStrike" kern="1200" cap="none" spc="-10" normalizeH="0" baseline="0" noProof="0">
                    <a:ln>
                      <a:noFill/>
                    </a:ln>
                    <a:solidFill>
                      <a:srgbClr val="004B96"/>
                    </a:solidFill>
                    <a:effectLst/>
                    <a:uLnTx/>
                    <a:uFillTx/>
                    <a:latin typeface="Arial"/>
                    <a:ea typeface="+mn-ea"/>
                    <a:cs typeface="Arial"/>
                  </a:rPr>
                  <a:t>-</a:t>
                </a:r>
                <a:r>
                  <a:rPr kumimoji="0" sz="600" b="1" i="0" u="none" strike="noStrike" kern="1200" cap="none" spc="5" normalizeH="0" baseline="0" noProof="0">
                    <a:ln>
                      <a:noFill/>
                    </a:ln>
                    <a:solidFill>
                      <a:srgbClr val="004B96"/>
                    </a:solidFill>
                    <a:effectLst/>
                    <a:uLnTx/>
                    <a:uFillTx/>
                    <a:latin typeface="Arial"/>
                    <a:ea typeface="+mn-ea"/>
                    <a:cs typeface="Arial"/>
                  </a:rPr>
                  <a:t> </a:t>
                </a:r>
                <a:r>
                  <a:rPr kumimoji="0" sz="600" b="1" i="0" u="none" strike="noStrike" kern="1200" cap="none" spc="-10" normalizeH="0" baseline="0" noProof="0">
                    <a:ln>
                      <a:noFill/>
                    </a:ln>
                    <a:solidFill>
                      <a:srgbClr val="004B96"/>
                    </a:solidFill>
                    <a:effectLst/>
                    <a:uLnTx/>
                    <a:uFillTx/>
                    <a:latin typeface="Arial"/>
                    <a:ea typeface="+mn-ea"/>
                    <a:cs typeface="Arial"/>
                  </a:rPr>
                  <a:t>Ion so</a:t>
                </a:r>
                <a:r>
                  <a:rPr kumimoji="0" sz="600" b="1" i="0" u="none" strike="noStrike" kern="1200" cap="none" spc="-20" normalizeH="0" baseline="0" noProof="0">
                    <a:ln>
                      <a:noFill/>
                    </a:ln>
                    <a:solidFill>
                      <a:srgbClr val="004B96"/>
                    </a:solidFill>
                    <a:effectLst/>
                    <a:uLnTx/>
                    <a:uFillTx/>
                    <a:latin typeface="Arial"/>
                    <a:ea typeface="+mn-ea"/>
                    <a:cs typeface="Arial"/>
                  </a:rPr>
                  <a:t>u</a:t>
                </a:r>
                <a:r>
                  <a:rPr kumimoji="0" sz="600" b="1" i="0" u="none" strike="noStrike" kern="1200" cap="none" spc="-10" normalizeH="0" baseline="0" noProof="0">
                    <a:ln>
                      <a:noFill/>
                    </a:ln>
                    <a:solidFill>
                      <a:srgbClr val="004B96"/>
                    </a:solidFill>
                    <a:effectLst/>
                    <a:uLnTx/>
                    <a:uFillTx/>
                    <a:latin typeface="Arial"/>
                    <a:ea typeface="+mn-ea"/>
                    <a:cs typeface="Arial"/>
                  </a:rPr>
                  <a:t>rce</a:t>
                </a:r>
                <a:endParaRPr kumimoji="0" sz="600" b="0" i="0" u="none" strike="noStrike" kern="1200" cap="none" spc="0" normalizeH="0" baseline="0" noProof="0">
                  <a:ln>
                    <a:noFill/>
                  </a:ln>
                  <a:solidFill>
                    <a:prstClr val="black"/>
                  </a:solidFill>
                  <a:effectLst/>
                  <a:uLnTx/>
                  <a:uFillTx/>
                  <a:latin typeface="Arial"/>
                  <a:ea typeface="+mn-ea"/>
                  <a:cs typeface="Arial"/>
                </a:endParaRPr>
              </a:p>
            </p:txBody>
          </p:sp>
          <p:sp>
            <p:nvSpPr>
              <p:cNvPr id="89" name="object 26">
                <a:extLst>
                  <a:ext uri="{FF2B5EF4-FFF2-40B4-BE49-F238E27FC236}">
                    <a16:creationId xmlns:a16="http://schemas.microsoft.com/office/drawing/2014/main" id="{EEABFF6D-ED5C-982A-ED10-3EA9813F1EEE}"/>
                  </a:ext>
                </a:extLst>
              </p:cNvPr>
              <p:cNvSpPr/>
              <p:nvPr/>
            </p:nvSpPr>
            <p:spPr>
              <a:xfrm>
                <a:off x="7443052" y="5753321"/>
                <a:ext cx="295910" cy="531495"/>
              </a:xfrm>
              <a:custGeom>
                <a:avLst/>
                <a:gdLst/>
                <a:ahLst/>
                <a:cxnLst/>
                <a:rect l="l" t="t" r="r" b="b"/>
                <a:pathLst>
                  <a:path w="295909" h="531495">
                    <a:moveTo>
                      <a:pt x="253440" y="467517"/>
                    </a:moveTo>
                    <a:lnTo>
                      <a:pt x="225526" y="482854"/>
                    </a:lnTo>
                    <a:lnTo>
                      <a:pt x="295630" y="531241"/>
                    </a:lnTo>
                    <a:lnTo>
                      <a:pt x="293590" y="478663"/>
                    </a:lnTo>
                    <a:lnTo>
                      <a:pt x="259562" y="478663"/>
                    </a:lnTo>
                    <a:lnTo>
                      <a:pt x="253440" y="467517"/>
                    </a:lnTo>
                    <a:close/>
                  </a:path>
                  <a:path w="295909" h="531495">
                    <a:moveTo>
                      <a:pt x="264501" y="461439"/>
                    </a:moveTo>
                    <a:lnTo>
                      <a:pt x="253440" y="467517"/>
                    </a:lnTo>
                    <a:lnTo>
                      <a:pt x="259562" y="478663"/>
                    </a:lnTo>
                    <a:lnTo>
                      <a:pt x="270611" y="472567"/>
                    </a:lnTo>
                    <a:lnTo>
                      <a:pt x="264501" y="461439"/>
                    </a:lnTo>
                    <a:close/>
                  </a:path>
                  <a:path w="295909" h="531495">
                    <a:moveTo>
                      <a:pt x="292328" y="446151"/>
                    </a:moveTo>
                    <a:lnTo>
                      <a:pt x="264501" y="461439"/>
                    </a:lnTo>
                    <a:lnTo>
                      <a:pt x="270611" y="472567"/>
                    </a:lnTo>
                    <a:lnTo>
                      <a:pt x="259562" y="478663"/>
                    </a:lnTo>
                    <a:lnTo>
                      <a:pt x="293590" y="478663"/>
                    </a:lnTo>
                    <a:lnTo>
                      <a:pt x="292328" y="446151"/>
                    </a:lnTo>
                    <a:close/>
                  </a:path>
                  <a:path w="295909" h="531495">
                    <a:moveTo>
                      <a:pt x="11125" y="0"/>
                    </a:moveTo>
                    <a:lnTo>
                      <a:pt x="0" y="6096"/>
                    </a:lnTo>
                    <a:lnTo>
                      <a:pt x="253440" y="467517"/>
                    </a:lnTo>
                    <a:lnTo>
                      <a:pt x="264501" y="461439"/>
                    </a:lnTo>
                    <a:lnTo>
                      <a:pt x="11125"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object 27">
                <a:extLst>
                  <a:ext uri="{FF2B5EF4-FFF2-40B4-BE49-F238E27FC236}">
                    <a16:creationId xmlns:a16="http://schemas.microsoft.com/office/drawing/2014/main" id="{7524285B-1509-2F87-22E5-954530D601E5}"/>
                  </a:ext>
                </a:extLst>
              </p:cNvPr>
              <p:cNvSpPr txBox="1"/>
              <p:nvPr/>
            </p:nvSpPr>
            <p:spPr>
              <a:xfrm>
                <a:off x="7928166" y="6013455"/>
                <a:ext cx="400050" cy="19236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10" normalizeH="0" baseline="0" noProof="0">
                    <a:ln>
                      <a:noFill/>
                    </a:ln>
                    <a:solidFill>
                      <a:srgbClr val="004B96"/>
                    </a:solidFill>
                    <a:effectLst/>
                    <a:uLnTx/>
                    <a:uFillTx/>
                    <a:latin typeface="Arial"/>
                    <a:ea typeface="+mn-ea"/>
                    <a:cs typeface="Arial"/>
                  </a:rPr>
                  <a:t>RFQ</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91" name="object 28">
                <a:extLst>
                  <a:ext uri="{FF2B5EF4-FFF2-40B4-BE49-F238E27FC236}">
                    <a16:creationId xmlns:a16="http://schemas.microsoft.com/office/drawing/2014/main" id="{E4D050FE-8AE1-CA8D-D53E-8502FFADABA3}"/>
                  </a:ext>
                </a:extLst>
              </p:cNvPr>
              <p:cNvSpPr/>
              <p:nvPr/>
            </p:nvSpPr>
            <p:spPr>
              <a:xfrm>
                <a:off x="8983283" y="4418296"/>
                <a:ext cx="1414271" cy="544068"/>
              </a:xfrm>
              <a:prstGeom prst="rect">
                <a:avLst/>
              </a:prstGeom>
              <a:blipFill>
                <a:blip r:embed="rId10"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object 29">
                <a:extLst>
                  <a:ext uri="{FF2B5EF4-FFF2-40B4-BE49-F238E27FC236}">
                    <a16:creationId xmlns:a16="http://schemas.microsoft.com/office/drawing/2014/main" id="{11886834-55E9-3B4C-0EC2-B6977CA2D193}"/>
                  </a:ext>
                </a:extLst>
              </p:cNvPr>
              <p:cNvSpPr/>
              <p:nvPr/>
            </p:nvSpPr>
            <p:spPr>
              <a:xfrm>
                <a:off x="9285034" y="5102446"/>
                <a:ext cx="422275" cy="715645"/>
              </a:xfrm>
              <a:custGeom>
                <a:avLst/>
                <a:gdLst/>
                <a:ahLst/>
                <a:cxnLst/>
                <a:rect l="l" t="t" r="r" b="b"/>
                <a:pathLst>
                  <a:path w="422275" h="715645">
                    <a:moveTo>
                      <a:pt x="5588" y="630174"/>
                    </a:moveTo>
                    <a:lnTo>
                      <a:pt x="0" y="715264"/>
                    </a:lnTo>
                    <a:lnTo>
                      <a:pt x="71374" y="668655"/>
                    </a:lnTo>
                    <a:lnTo>
                      <a:pt x="62689" y="663575"/>
                    </a:lnTo>
                    <a:lnTo>
                      <a:pt x="37465" y="663575"/>
                    </a:lnTo>
                    <a:lnTo>
                      <a:pt x="26543" y="657225"/>
                    </a:lnTo>
                    <a:lnTo>
                      <a:pt x="32987" y="646200"/>
                    </a:lnTo>
                    <a:lnTo>
                      <a:pt x="5588" y="630174"/>
                    </a:lnTo>
                    <a:close/>
                  </a:path>
                  <a:path w="422275" h="715645">
                    <a:moveTo>
                      <a:pt x="32987" y="646200"/>
                    </a:moveTo>
                    <a:lnTo>
                      <a:pt x="26543" y="657225"/>
                    </a:lnTo>
                    <a:lnTo>
                      <a:pt x="37465" y="663575"/>
                    </a:lnTo>
                    <a:lnTo>
                      <a:pt x="43893" y="652580"/>
                    </a:lnTo>
                    <a:lnTo>
                      <a:pt x="32987" y="646200"/>
                    </a:lnTo>
                    <a:close/>
                  </a:path>
                  <a:path w="422275" h="715645">
                    <a:moveTo>
                      <a:pt x="43893" y="652580"/>
                    </a:moveTo>
                    <a:lnTo>
                      <a:pt x="37465" y="663575"/>
                    </a:lnTo>
                    <a:lnTo>
                      <a:pt x="62689" y="663575"/>
                    </a:lnTo>
                    <a:lnTo>
                      <a:pt x="43893" y="652580"/>
                    </a:lnTo>
                    <a:close/>
                  </a:path>
                  <a:path w="422275" h="715645">
                    <a:moveTo>
                      <a:pt x="410718" y="0"/>
                    </a:moveTo>
                    <a:lnTo>
                      <a:pt x="32987" y="646200"/>
                    </a:lnTo>
                    <a:lnTo>
                      <a:pt x="43893" y="652580"/>
                    </a:lnTo>
                    <a:lnTo>
                      <a:pt x="421767" y="6350"/>
                    </a:lnTo>
                    <a:lnTo>
                      <a:pt x="410718"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bject 30">
                <a:extLst>
                  <a:ext uri="{FF2B5EF4-FFF2-40B4-BE49-F238E27FC236}">
                    <a16:creationId xmlns:a16="http://schemas.microsoft.com/office/drawing/2014/main" id="{96E1D78E-9559-8B69-822E-F936367F1799}"/>
                  </a:ext>
                </a:extLst>
              </p:cNvPr>
              <p:cNvSpPr/>
              <p:nvPr/>
            </p:nvSpPr>
            <p:spPr>
              <a:xfrm>
                <a:off x="10537762" y="2729705"/>
                <a:ext cx="493775" cy="324612"/>
              </a:xfrm>
              <a:prstGeom prst="rect">
                <a:avLst/>
              </a:prstGeom>
              <a:blipFill>
                <a:blip r:embed="rId11"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object 31">
                <a:extLst>
                  <a:ext uri="{FF2B5EF4-FFF2-40B4-BE49-F238E27FC236}">
                    <a16:creationId xmlns:a16="http://schemas.microsoft.com/office/drawing/2014/main" id="{7B1C3AF1-37FA-6BF6-12CE-0223596A2F38}"/>
                  </a:ext>
                </a:extLst>
              </p:cNvPr>
              <p:cNvSpPr/>
              <p:nvPr/>
            </p:nvSpPr>
            <p:spPr>
              <a:xfrm>
                <a:off x="10533191" y="2725133"/>
                <a:ext cx="502920" cy="334010"/>
              </a:xfrm>
              <a:custGeom>
                <a:avLst/>
                <a:gdLst/>
                <a:ahLst/>
                <a:cxnLst/>
                <a:rect l="l" t="t" r="r" b="b"/>
                <a:pathLst>
                  <a:path w="502920" h="334010">
                    <a:moveTo>
                      <a:pt x="0" y="333755"/>
                    </a:moveTo>
                    <a:lnTo>
                      <a:pt x="502920" y="333755"/>
                    </a:lnTo>
                    <a:lnTo>
                      <a:pt x="502920" y="0"/>
                    </a:lnTo>
                    <a:lnTo>
                      <a:pt x="0" y="0"/>
                    </a:lnTo>
                    <a:lnTo>
                      <a:pt x="0" y="333755"/>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object 32">
                <a:extLst>
                  <a:ext uri="{FF2B5EF4-FFF2-40B4-BE49-F238E27FC236}">
                    <a16:creationId xmlns:a16="http://schemas.microsoft.com/office/drawing/2014/main" id="{FE50D8C7-01CC-4611-252F-FC562F06A802}"/>
                  </a:ext>
                </a:extLst>
              </p:cNvPr>
              <p:cNvSpPr/>
              <p:nvPr/>
            </p:nvSpPr>
            <p:spPr>
              <a:xfrm>
                <a:off x="11080306" y="2746469"/>
                <a:ext cx="557784" cy="29260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object 34">
                <a:extLst>
                  <a:ext uri="{FF2B5EF4-FFF2-40B4-BE49-F238E27FC236}">
                    <a16:creationId xmlns:a16="http://schemas.microsoft.com/office/drawing/2014/main" id="{A61B9AD3-B890-1BBD-538B-23608FED159C}"/>
                  </a:ext>
                </a:extLst>
              </p:cNvPr>
              <p:cNvSpPr/>
              <p:nvPr/>
            </p:nvSpPr>
            <p:spPr>
              <a:xfrm>
                <a:off x="7982015" y="3842224"/>
                <a:ext cx="527304" cy="330708"/>
              </a:xfrm>
              <a:prstGeom prst="rect">
                <a:avLst/>
              </a:prstGeom>
              <a:blipFill>
                <a:blip r:embed="rId13"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object 35">
                <a:extLst>
                  <a:ext uri="{FF2B5EF4-FFF2-40B4-BE49-F238E27FC236}">
                    <a16:creationId xmlns:a16="http://schemas.microsoft.com/office/drawing/2014/main" id="{076C7FEA-D57D-3A5A-27E2-A4C07BE7637F}"/>
                  </a:ext>
                </a:extLst>
              </p:cNvPr>
              <p:cNvSpPr/>
              <p:nvPr/>
            </p:nvSpPr>
            <p:spPr>
              <a:xfrm>
                <a:off x="7977443" y="3837653"/>
                <a:ext cx="536575" cy="340360"/>
              </a:xfrm>
              <a:custGeom>
                <a:avLst/>
                <a:gdLst/>
                <a:ahLst/>
                <a:cxnLst/>
                <a:rect l="l" t="t" r="r" b="b"/>
                <a:pathLst>
                  <a:path w="536575" h="340360">
                    <a:moveTo>
                      <a:pt x="0" y="339851"/>
                    </a:moveTo>
                    <a:lnTo>
                      <a:pt x="536448" y="339851"/>
                    </a:lnTo>
                    <a:lnTo>
                      <a:pt x="536448" y="0"/>
                    </a:lnTo>
                    <a:lnTo>
                      <a:pt x="0" y="0"/>
                    </a:lnTo>
                    <a:lnTo>
                      <a:pt x="0" y="339851"/>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object 36">
                <a:extLst>
                  <a:ext uri="{FF2B5EF4-FFF2-40B4-BE49-F238E27FC236}">
                    <a16:creationId xmlns:a16="http://schemas.microsoft.com/office/drawing/2014/main" id="{9C04268B-A29F-541A-E76A-FBC1E2B3E04A}"/>
                  </a:ext>
                </a:extLst>
              </p:cNvPr>
              <p:cNvSpPr txBox="1"/>
              <p:nvPr/>
            </p:nvSpPr>
            <p:spPr>
              <a:xfrm>
                <a:off x="8959501" y="2159188"/>
                <a:ext cx="849630" cy="19236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10" normalizeH="0" baseline="0" noProof="0">
                    <a:ln>
                      <a:noFill/>
                    </a:ln>
                    <a:solidFill>
                      <a:srgbClr val="004B96"/>
                    </a:solidFill>
                    <a:effectLst/>
                    <a:uLnTx/>
                    <a:uFillTx/>
                    <a:latin typeface="Arial"/>
                    <a:ea typeface="+mn-ea"/>
                    <a:cs typeface="Arial"/>
                  </a:rPr>
                  <a:t>C</a:t>
                </a:r>
                <a:r>
                  <a:rPr kumimoji="0" sz="500" b="1" i="0" u="none" strike="noStrike" kern="1200" cap="none" spc="0" normalizeH="0" baseline="0" noProof="0">
                    <a:ln>
                      <a:noFill/>
                    </a:ln>
                    <a:solidFill>
                      <a:srgbClr val="004B96"/>
                    </a:solidFill>
                    <a:effectLst/>
                    <a:uLnTx/>
                    <a:uFillTx/>
                    <a:latin typeface="Arial"/>
                    <a:ea typeface="+mn-ea"/>
                    <a:cs typeface="Arial"/>
                  </a:rPr>
                  <a:t>r</a:t>
                </a:r>
                <a:r>
                  <a:rPr kumimoji="0" sz="500" b="1" i="0" u="none" strike="noStrike" kern="1200" cap="none" spc="-50" normalizeH="0" baseline="0" noProof="0">
                    <a:ln>
                      <a:noFill/>
                    </a:ln>
                    <a:solidFill>
                      <a:srgbClr val="004B96"/>
                    </a:solidFill>
                    <a:effectLst/>
                    <a:uLnTx/>
                    <a:uFillTx/>
                    <a:latin typeface="Arial"/>
                    <a:ea typeface="+mn-ea"/>
                    <a:cs typeface="Arial"/>
                  </a:rPr>
                  <a:t>y</a:t>
                </a:r>
                <a:r>
                  <a:rPr kumimoji="0" sz="500" b="1" i="0" u="none" strike="noStrike" kern="1200" cap="none" spc="-10" normalizeH="0" baseline="0" noProof="0">
                    <a:ln>
                      <a:noFill/>
                    </a:ln>
                    <a:solidFill>
                      <a:srgbClr val="004B96"/>
                    </a:solidFill>
                    <a:effectLst/>
                    <a:uLnTx/>
                    <a:uFillTx/>
                    <a:latin typeface="Arial"/>
                    <a:ea typeface="+mn-ea"/>
                    <a:cs typeface="Arial"/>
                  </a:rPr>
                  <a:t>op</a:t>
                </a:r>
                <a:r>
                  <a:rPr kumimoji="0" sz="500" b="1" i="0" u="none" strike="noStrike" kern="1200" cap="none" spc="0" normalizeH="0" baseline="0" noProof="0">
                    <a:ln>
                      <a:noFill/>
                    </a:ln>
                    <a:solidFill>
                      <a:srgbClr val="004B96"/>
                    </a:solidFill>
                    <a:effectLst/>
                    <a:uLnTx/>
                    <a:uFillTx/>
                    <a:latin typeface="Arial"/>
                    <a:ea typeface="+mn-ea"/>
                    <a:cs typeface="Arial"/>
                  </a:rPr>
                  <a:t>la</a:t>
                </a:r>
                <a:r>
                  <a:rPr kumimoji="0" sz="500" b="1" i="0" u="none" strike="noStrike" kern="1200" cap="none" spc="-10" normalizeH="0" baseline="0" noProof="0">
                    <a:ln>
                      <a:noFill/>
                    </a:ln>
                    <a:solidFill>
                      <a:srgbClr val="004B96"/>
                    </a:solidFill>
                    <a:effectLst/>
                    <a:uLnTx/>
                    <a:uFillTx/>
                    <a:latin typeface="Arial"/>
                    <a:ea typeface="+mn-ea"/>
                    <a:cs typeface="Arial"/>
                  </a:rPr>
                  <a:t>n</a:t>
                </a:r>
                <a:r>
                  <a:rPr kumimoji="0" sz="500" b="1" i="0" u="none" strike="noStrike" kern="1200" cap="none" spc="0" normalizeH="0" baseline="0" noProof="0">
                    <a:ln>
                      <a:noFill/>
                    </a:ln>
                    <a:solidFill>
                      <a:srgbClr val="004B96"/>
                    </a:solidFill>
                    <a:effectLst/>
                    <a:uLnTx/>
                    <a:uFillTx/>
                    <a:latin typeface="Arial"/>
                    <a:ea typeface="+mn-ea"/>
                    <a:cs typeface="Arial"/>
                  </a:rPr>
                  <a:t>t</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99" name="object 37">
                <a:extLst>
                  <a:ext uri="{FF2B5EF4-FFF2-40B4-BE49-F238E27FC236}">
                    <a16:creationId xmlns:a16="http://schemas.microsoft.com/office/drawing/2014/main" id="{36314DD5-CE26-6071-EDE3-5A92D87B4B59}"/>
                  </a:ext>
                </a:extLst>
              </p:cNvPr>
              <p:cNvSpPr/>
              <p:nvPr/>
            </p:nvSpPr>
            <p:spPr>
              <a:xfrm>
                <a:off x="8405527" y="2085614"/>
                <a:ext cx="512063" cy="333756"/>
              </a:xfrm>
              <a:prstGeom prst="rect">
                <a:avLst/>
              </a:prstGeom>
              <a:blipFill>
                <a:blip r:embed="rId14"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object 38">
                <a:extLst>
                  <a:ext uri="{FF2B5EF4-FFF2-40B4-BE49-F238E27FC236}">
                    <a16:creationId xmlns:a16="http://schemas.microsoft.com/office/drawing/2014/main" id="{10EC79DE-B68B-2DE5-749F-733BDC11CACD}"/>
                  </a:ext>
                </a:extLst>
              </p:cNvPr>
              <p:cNvSpPr/>
              <p:nvPr/>
            </p:nvSpPr>
            <p:spPr>
              <a:xfrm>
                <a:off x="8400955" y="2081042"/>
                <a:ext cx="521334" cy="342900"/>
              </a:xfrm>
              <a:custGeom>
                <a:avLst/>
                <a:gdLst/>
                <a:ahLst/>
                <a:cxnLst/>
                <a:rect l="l" t="t" r="r" b="b"/>
                <a:pathLst>
                  <a:path w="521335" h="342900">
                    <a:moveTo>
                      <a:pt x="0" y="342900"/>
                    </a:moveTo>
                    <a:lnTo>
                      <a:pt x="521207" y="342900"/>
                    </a:lnTo>
                    <a:lnTo>
                      <a:pt x="521207" y="0"/>
                    </a:lnTo>
                    <a:lnTo>
                      <a:pt x="0" y="0"/>
                    </a:lnTo>
                    <a:lnTo>
                      <a:pt x="0" y="342900"/>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object 39">
                <a:extLst>
                  <a:ext uri="{FF2B5EF4-FFF2-40B4-BE49-F238E27FC236}">
                    <a16:creationId xmlns:a16="http://schemas.microsoft.com/office/drawing/2014/main" id="{32228279-242C-B414-CE97-37C603466E68}"/>
                  </a:ext>
                </a:extLst>
              </p:cNvPr>
              <p:cNvSpPr txBox="1"/>
              <p:nvPr/>
            </p:nvSpPr>
            <p:spPr>
              <a:xfrm>
                <a:off x="8646859" y="3865761"/>
                <a:ext cx="400050" cy="19236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10" normalizeH="0" baseline="0" noProof="0">
                    <a:ln>
                      <a:noFill/>
                    </a:ln>
                    <a:solidFill>
                      <a:srgbClr val="004B96"/>
                    </a:solidFill>
                    <a:effectLst/>
                    <a:uLnTx/>
                    <a:uFillTx/>
                    <a:latin typeface="Arial"/>
                    <a:ea typeface="+mn-ea"/>
                    <a:cs typeface="Arial"/>
                  </a:rPr>
                  <a:t>CDS</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102" name="object 40">
                <a:extLst>
                  <a:ext uri="{FF2B5EF4-FFF2-40B4-BE49-F238E27FC236}">
                    <a16:creationId xmlns:a16="http://schemas.microsoft.com/office/drawing/2014/main" id="{56CAA47C-BA8D-67F2-9323-0340FAB15240}"/>
                  </a:ext>
                </a:extLst>
              </p:cNvPr>
              <p:cNvSpPr/>
              <p:nvPr/>
            </p:nvSpPr>
            <p:spPr>
              <a:xfrm>
                <a:off x="12256835" y="2551397"/>
                <a:ext cx="492251" cy="333756"/>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object 41">
                <a:extLst>
                  <a:ext uri="{FF2B5EF4-FFF2-40B4-BE49-F238E27FC236}">
                    <a16:creationId xmlns:a16="http://schemas.microsoft.com/office/drawing/2014/main" id="{0F335B9A-03D7-19DA-2703-84EB07B76467}"/>
                  </a:ext>
                </a:extLst>
              </p:cNvPr>
              <p:cNvSpPr/>
              <p:nvPr/>
            </p:nvSpPr>
            <p:spPr>
              <a:xfrm>
                <a:off x="12252262" y="2546825"/>
                <a:ext cx="501650" cy="342900"/>
              </a:xfrm>
              <a:custGeom>
                <a:avLst/>
                <a:gdLst/>
                <a:ahLst/>
                <a:cxnLst/>
                <a:rect l="l" t="t" r="r" b="b"/>
                <a:pathLst>
                  <a:path w="501650" h="342900">
                    <a:moveTo>
                      <a:pt x="0" y="342900"/>
                    </a:moveTo>
                    <a:lnTo>
                      <a:pt x="501396" y="342900"/>
                    </a:lnTo>
                    <a:lnTo>
                      <a:pt x="501396" y="0"/>
                    </a:lnTo>
                    <a:lnTo>
                      <a:pt x="0" y="0"/>
                    </a:lnTo>
                    <a:lnTo>
                      <a:pt x="0" y="342900"/>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object 42">
                <a:extLst>
                  <a:ext uri="{FF2B5EF4-FFF2-40B4-BE49-F238E27FC236}">
                    <a16:creationId xmlns:a16="http://schemas.microsoft.com/office/drawing/2014/main" id="{7581ADE2-7AD3-3E56-AFEE-2CA28739160A}"/>
                  </a:ext>
                </a:extLst>
              </p:cNvPr>
              <p:cNvSpPr/>
              <p:nvPr/>
            </p:nvSpPr>
            <p:spPr>
              <a:xfrm>
                <a:off x="12503722" y="2238977"/>
                <a:ext cx="557783" cy="288036"/>
              </a:xfrm>
              <a:prstGeom prst="rect">
                <a:avLst/>
              </a:prstGeom>
              <a:blipFill>
                <a:blip r:embed="rId16"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object 43">
                <a:extLst>
                  <a:ext uri="{FF2B5EF4-FFF2-40B4-BE49-F238E27FC236}">
                    <a16:creationId xmlns:a16="http://schemas.microsoft.com/office/drawing/2014/main" id="{1B4F6DF9-FBB7-C5E3-81DA-57DEA2141FCD}"/>
                  </a:ext>
                </a:extLst>
              </p:cNvPr>
              <p:cNvSpPr/>
              <p:nvPr/>
            </p:nvSpPr>
            <p:spPr>
              <a:xfrm>
                <a:off x="12802427" y="2555969"/>
                <a:ext cx="480059" cy="324612"/>
              </a:xfrm>
              <a:prstGeom prst="rect">
                <a:avLst/>
              </a:prstGeom>
              <a:blipFill>
                <a:blip r:embed="rId17"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object 44">
                <a:extLst>
                  <a:ext uri="{FF2B5EF4-FFF2-40B4-BE49-F238E27FC236}">
                    <a16:creationId xmlns:a16="http://schemas.microsoft.com/office/drawing/2014/main" id="{99965131-EB43-327C-14D0-66BB85C0B278}"/>
                  </a:ext>
                </a:extLst>
              </p:cNvPr>
              <p:cNvSpPr/>
              <p:nvPr/>
            </p:nvSpPr>
            <p:spPr>
              <a:xfrm>
                <a:off x="12797854" y="2551397"/>
                <a:ext cx="489584" cy="334010"/>
              </a:xfrm>
              <a:custGeom>
                <a:avLst/>
                <a:gdLst/>
                <a:ahLst/>
                <a:cxnLst/>
                <a:rect l="l" t="t" r="r" b="b"/>
                <a:pathLst>
                  <a:path w="489584" h="334009">
                    <a:moveTo>
                      <a:pt x="0" y="333756"/>
                    </a:moveTo>
                    <a:lnTo>
                      <a:pt x="489203" y="333756"/>
                    </a:lnTo>
                    <a:lnTo>
                      <a:pt x="489203" y="0"/>
                    </a:lnTo>
                    <a:lnTo>
                      <a:pt x="0" y="0"/>
                    </a:lnTo>
                    <a:lnTo>
                      <a:pt x="0" y="333756"/>
                    </a:lnTo>
                    <a:close/>
                  </a:path>
                </a:pathLst>
              </a:custGeom>
              <a:ln w="9143">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bject 45">
                <a:extLst>
                  <a:ext uri="{FF2B5EF4-FFF2-40B4-BE49-F238E27FC236}">
                    <a16:creationId xmlns:a16="http://schemas.microsoft.com/office/drawing/2014/main" id="{5CFE2EC8-84B7-D5DC-A3F2-6C331523892F}"/>
                  </a:ext>
                </a:extLst>
              </p:cNvPr>
              <p:cNvSpPr/>
              <p:nvPr/>
            </p:nvSpPr>
            <p:spPr>
              <a:xfrm>
                <a:off x="9466390" y="3360640"/>
                <a:ext cx="557784" cy="292608"/>
              </a:xfrm>
              <a:prstGeom prst="rect">
                <a:avLst/>
              </a:prstGeom>
              <a:blipFill>
                <a:blip r:embed="rId12"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object 46">
                <a:extLst>
                  <a:ext uri="{FF2B5EF4-FFF2-40B4-BE49-F238E27FC236}">
                    <a16:creationId xmlns:a16="http://schemas.microsoft.com/office/drawing/2014/main" id="{DDD7C0D3-1BE9-F4D5-7158-2F521D4E077B}"/>
                  </a:ext>
                </a:extLst>
              </p:cNvPr>
              <p:cNvSpPr txBox="1"/>
              <p:nvPr/>
            </p:nvSpPr>
            <p:spPr>
              <a:xfrm>
                <a:off x="9297354" y="3740793"/>
                <a:ext cx="883285" cy="577080"/>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905" marR="0" lvl="0" indent="0" algn="ctr"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10" normalizeH="0" baseline="0" noProof="0">
                    <a:ln>
                      <a:noFill/>
                    </a:ln>
                    <a:solidFill>
                      <a:srgbClr val="004B96"/>
                    </a:solidFill>
                    <a:effectLst/>
                    <a:uLnTx/>
                    <a:uFillTx/>
                    <a:latin typeface="Arial"/>
                    <a:ea typeface="+mn-ea"/>
                    <a:cs typeface="Arial"/>
                  </a:rPr>
                  <a:t>HWR</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52069" marR="0" lvl="0" indent="0" algn="l"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8</a:t>
                </a:r>
                <a:r>
                  <a:rPr kumimoji="0" sz="500" b="0" i="0" u="none" strike="noStrike" kern="1200" cap="none" spc="-10" normalizeH="0" baseline="0" noProof="0">
                    <a:ln>
                      <a:noFill/>
                    </a:ln>
                    <a:solidFill>
                      <a:srgbClr val="004B96"/>
                    </a:solidFill>
                    <a:effectLst/>
                    <a:uLnTx/>
                    <a:uFillTx/>
                    <a:latin typeface="Arial"/>
                    <a:ea typeface="+mn-ea"/>
                    <a:cs typeface="Arial"/>
                  </a:rPr>
                  <a:t> C</a:t>
                </a:r>
                <a:r>
                  <a:rPr kumimoji="0" sz="500" b="0" i="0" u="none" strike="noStrike" kern="1200" cap="none" spc="0" normalizeH="0" baseline="0" noProof="0">
                    <a:ln>
                      <a:noFill/>
                    </a:ln>
                    <a:solidFill>
                      <a:srgbClr val="004B96"/>
                    </a:solidFill>
                    <a:effectLst/>
                    <a:uLnTx/>
                    <a:uFillTx/>
                    <a:latin typeface="Arial"/>
                    <a:ea typeface="+mn-ea"/>
                    <a:cs typeface="Arial"/>
                  </a:rPr>
                  <a:t>a</a:t>
                </a:r>
                <a:r>
                  <a:rPr kumimoji="0" sz="500" b="0" i="0" u="none" strike="noStrike" kern="1200" cap="none" spc="-20" normalizeH="0" baseline="0" noProof="0">
                    <a:ln>
                      <a:noFill/>
                    </a:ln>
                    <a:solidFill>
                      <a:srgbClr val="004B96"/>
                    </a:solidFill>
                    <a:effectLst/>
                    <a:uLnTx/>
                    <a:uFillTx/>
                    <a:latin typeface="Arial"/>
                    <a:ea typeface="+mn-ea"/>
                    <a:cs typeface="Arial"/>
                  </a:rPr>
                  <a:t>v</a:t>
                </a:r>
                <a:r>
                  <a:rPr kumimoji="0" sz="500" b="0" i="0" u="none" strike="noStrike" kern="1200" cap="none" spc="0" normalizeH="0" baseline="0" noProof="0">
                    <a:ln>
                      <a:noFill/>
                    </a:ln>
                    <a:solidFill>
                      <a:srgbClr val="004B96"/>
                    </a:solidFill>
                    <a:effectLst/>
                    <a:uLnTx/>
                    <a:uFillTx/>
                    <a:latin typeface="Arial"/>
                    <a:ea typeface="+mn-ea"/>
                    <a:cs typeface="Arial"/>
                  </a:rPr>
                  <a:t>ities</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162.5</a:t>
                </a:r>
                <a:r>
                  <a:rPr kumimoji="0" sz="500" b="0" i="0" u="none" strike="noStrike" kern="1200" cap="none" spc="-3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MH</a:t>
                </a:r>
                <a:r>
                  <a:rPr kumimoji="0" sz="500" b="0" i="0" u="none" strike="noStrike" kern="1200" cap="none" spc="0" normalizeH="0" baseline="0" noProof="0">
                    <a:ln>
                      <a:noFill/>
                    </a:ln>
                    <a:solidFill>
                      <a:srgbClr val="004B96"/>
                    </a:solidFill>
                    <a:effectLst/>
                    <a:uLnTx/>
                    <a:uFillTx/>
                    <a:latin typeface="Arial"/>
                    <a:ea typeface="+mn-ea"/>
                    <a:cs typeface="Arial"/>
                  </a:rPr>
                  <a:t>z</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109" name="object 47">
                <a:extLst>
                  <a:ext uri="{FF2B5EF4-FFF2-40B4-BE49-F238E27FC236}">
                    <a16:creationId xmlns:a16="http://schemas.microsoft.com/office/drawing/2014/main" id="{60E70B5D-6B41-4412-56FB-417BEF9B5E0C}"/>
                  </a:ext>
                </a:extLst>
              </p:cNvPr>
              <p:cNvSpPr txBox="1"/>
              <p:nvPr/>
            </p:nvSpPr>
            <p:spPr>
              <a:xfrm>
                <a:off x="10513506" y="3151638"/>
                <a:ext cx="1139825" cy="76944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0" normalizeH="0" baseline="0" noProof="0">
                    <a:ln>
                      <a:noFill/>
                    </a:ln>
                    <a:solidFill>
                      <a:srgbClr val="004B96"/>
                    </a:solidFill>
                    <a:effectLst/>
                    <a:uLnTx/>
                    <a:uFillTx/>
                    <a:latin typeface="Arial"/>
                    <a:ea typeface="+mn-ea"/>
                    <a:cs typeface="Arial"/>
                  </a:rPr>
                  <a:t>Si</a:t>
                </a:r>
                <a:r>
                  <a:rPr kumimoji="0" sz="500" b="1" i="0" u="none" strike="noStrike" kern="1200" cap="none" spc="-10" normalizeH="0" baseline="0" noProof="0">
                    <a:ln>
                      <a:noFill/>
                    </a:ln>
                    <a:solidFill>
                      <a:srgbClr val="004B96"/>
                    </a:solidFill>
                    <a:effectLst/>
                    <a:uLnTx/>
                    <a:uFillTx/>
                    <a:latin typeface="Arial"/>
                    <a:ea typeface="+mn-ea"/>
                    <a:cs typeface="Arial"/>
                  </a:rPr>
                  <a:t>ng</a:t>
                </a:r>
                <a:r>
                  <a:rPr kumimoji="0" sz="500" b="1" i="0" u="none" strike="noStrike" kern="1200" cap="none" spc="0" normalizeH="0" baseline="0" noProof="0">
                    <a:ln>
                      <a:noFill/>
                    </a:ln>
                    <a:solidFill>
                      <a:srgbClr val="004B96"/>
                    </a:solidFill>
                    <a:effectLst/>
                    <a:uLnTx/>
                    <a:uFillTx/>
                    <a:latin typeface="Arial"/>
                    <a:ea typeface="+mn-ea"/>
                    <a:cs typeface="Arial"/>
                  </a:rPr>
                  <a:t>le</a:t>
                </a:r>
                <a:r>
                  <a:rPr kumimoji="0" sz="500" b="1" i="0" u="none" strike="noStrike" kern="1200" cap="none" spc="-30" normalizeH="0" baseline="0" noProof="0">
                    <a:ln>
                      <a:noFill/>
                    </a:ln>
                    <a:solidFill>
                      <a:srgbClr val="004B96"/>
                    </a:solidFill>
                    <a:effectLst/>
                    <a:uLnTx/>
                    <a:uFillTx/>
                    <a:latin typeface="Arial"/>
                    <a:ea typeface="+mn-ea"/>
                    <a:cs typeface="Arial"/>
                  </a:rPr>
                  <a:t> </a:t>
                </a:r>
                <a:r>
                  <a:rPr kumimoji="0" sz="500" b="1" i="0" u="none" strike="noStrike" kern="1200" cap="none" spc="0" normalizeH="0" baseline="0" noProof="0">
                    <a:ln>
                      <a:noFill/>
                    </a:ln>
                    <a:solidFill>
                      <a:srgbClr val="004B96"/>
                    </a:solidFill>
                    <a:effectLst/>
                    <a:uLnTx/>
                    <a:uFillTx/>
                    <a:latin typeface="Arial"/>
                    <a:ea typeface="+mn-ea"/>
                    <a:cs typeface="Arial"/>
                  </a:rPr>
                  <a:t>S</a:t>
                </a:r>
                <a:r>
                  <a:rPr kumimoji="0" sz="500" b="1" i="0" u="none" strike="noStrike" kern="1200" cap="none" spc="-10" normalizeH="0" baseline="0" noProof="0">
                    <a:ln>
                      <a:noFill/>
                    </a:ln>
                    <a:solidFill>
                      <a:srgbClr val="004B96"/>
                    </a:solidFill>
                    <a:effectLst/>
                    <a:uLnTx/>
                    <a:uFillTx/>
                    <a:latin typeface="Arial"/>
                    <a:ea typeface="+mn-ea"/>
                    <a:cs typeface="Arial"/>
                  </a:rPr>
                  <a:t>po</a:t>
                </a:r>
                <a:r>
                  <a:rPr kumimoji="0" sz="500" b="1" i="0" u="none" strike="noStrike" kern="1200" cap="none" spc="0" normalizeH="0" baseline="0" noProof="0">
                    <a:ln>
                      <a:noFill/>
                    </a:ln>
                    <a:solidFill>
                      <a:srgbClr val="004B96"/>
                    </a:solidFill>
                    <a:effectLst/>
                    <a:uLnTx/>
                    <a:uFillTx/>
                    <a:latin typeface="Arial"/>
                    <a:ea typeface="+mn-ea"/>
                    <a:cs typeface="Arial"/>
                  </a:rPr>
                  <a:t>ke</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SS</a:t>
                </a:r>
                <a:r>
                  <a:rPr kumimoji="0" sz="500" b="0" i="0" u="none" strike="noStrike" kern="1200" cap="none" spc="-10" normalizeH="0" baseline="0" noProof="0">
                    <a:ln>
                      <a:noFill/>
                    </a:ln>
                    <a:solidFill>
                      <a:srgbClr val="004B96"/>
                    </a:solidFill>
                    <a:effectLst/>
                    <a:uLnTx/>
                    <a:uFillTx/>
                    <a:latin typeface="Arial"/>
                    <a:ea typeface="+mn-ea"/>
                    <a:cs typeface="Arial"/>
                  </a:rPr>
                  <a:t>R</a:t>
                </a:r>
                <a:r>
                  <a:rPr kumimoji="0" sz="500" b="0" i="0" u="none" strike="noStrike" kern="1200" cap="none" spc="0" normalizeH="0" baseline="0" noProof="0">
                    <a:ln>
                      <a:noFill/>
                    </a:ln>
                    <a:solidFill>
                      <a:srgbClr val="004B96"/>
                    </a:solidFill>
                    <a:effectLst/>
                    <a:uLnTx/>
                    <a:uFillTx/>
                    <a:latin typeface="Arial"/>
                    <a:ea typeface="+mn-ea"/>
                    <a:cs typeface="Arial"/>
                  </a:rPr>
                  <a:t>1</a:t>
                </a:r>
                <a:r>
                  <a:rPr kumimoji="0" sz="500" b="0" i="0" u="none" strike="noStrike" kern="1200" cap="none" spc="-10"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X</a:t>
                </a:r>
                <a:r>
                  <a:rPr kumimoji="0" sz="500" b="0" i="0" u="none" strike="noStrike" kern="1200" cap="none" spc="5"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2</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16</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C</a:t>
                </a:r>
                <a:r>
                  <a:rPr kumimoji="0" sz="500" b="0" i="0" u="none" strike="noStrike" kern="1200" cap="none" spc="0" normalizeH="0" baseline="0" noProof="0">
                    <a:ln>
                      <a:noFill/>
                    </a:ln>
                    <a:solidFill>
                      <a:srgbClr val="004B96"/>
                    </a:solidFill>
                    <a:effectLst/>
                    <a:uLnTx/>
                    <a:uFillTx/>
                    <a:latin typeface="Arial"/>
                    <a:ea typeface="+mn-ea"/>
                    <a:cs typeface="Arial"/>
                  </a:rPr>
                  <a:t>a</a:t>
                </a:r>
                <a:r>
                  <a:rPr kumimoji="0" sz="500" b="0" i="0" u="none" strike="noStrike" kern="1200" cap="none" spc="-20" normalizeH="0" baseline="0" noProof="0">
                    <a:ln>
                      <a:noFill/>
                    </a:ln>
                    <a:solidFill>
                      <a:srgbClr val="004B96"/>
                    </a:solidFill>
                    <a:effectLst/>
                    <a:uLnTx/>
                    <a:uFillTx/>
                    <a:latin typeface="Arial"/>
                    <a:ea typeface="+mn-ea"/>
                    <a:cs typeface="Arial"/>
                  </a:rPr>
                  <a:t>v</a:t>
                </a:r>
                <a:r>
                  <a:rPr kumimoji="0" sz="500" b="0" i="0" u="none" strike="noStrike" kern="1200" cap="none" spc="0" normalizeH="0" baseline="0" noProof="0">
                    <a:ln>
                      <a:noFill/>
                    </a:ln>
                    <a:solidFill>
                      <a:srgbClr val="004B96"/>
                    </a:solidFill>
                    <a:effectLst/>
                    <a:uLnTx/>
                    <a:uFillTx/>
                    <a:latin typeface="Arial"/>
                    <a:ea typeface="+mn-ea"/>
                    <a:cs typeface="Arial"/>
                  </a:rPr>
                  <a:t>ities</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635"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325</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MH</a:t>
                </a:r>
                <a:r>
                  <a:rPr kumimoji="0" sz="500" b="0" i="0" u="none" strike="noStrike" kern="1200" cap="none" spc="0" normalizeH="0" baseline="0" noProof="0">
                    <a:ln>
                      <a:noFill/>
                    </a:ln>
                    <a:solidFill>
                      <a:srgbClr val="004B96"/>
                    </a:solidFill>
                    <a:effectLst/>
                    <a:uLnTx/>
                    <a:uFillTx/>
                    <a:latin typeface="Arial"/>
                    <a:ea typeface="+mn-ea"/>
                    <a:cs typeface="Arial"/>
                  </a:rPr>
                  <a:t>z</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110" name="object 48">
                <a:extLst>
                  <a:ext uri="{FF2B5EF4-FFF2-40B4-BE49-F238E27FC236}">
                    <a16:creationId xmlns:a16="http://schemas.microsoft.com/office/drawing/2014/main" id="{268C5706-7B61-FFD7-DA8D-721A2A5A8676}"/>
                  </a:ext>
                </a:extLst>
              </p:cNvPr>
              <p:cNvSpPr txBox="1"/>
              <p:nvPr/>
            </p:nvSpPr>
            <p:spPr>
              <a:xfrm>
                <a:off x="12281346" y="2974601"/>
                <a:ext cx="1139825" cy="76944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0" normalizeH="0" baseline="0" noProof="0" dirty="0">
                    <a:ln>
                      <a:noFill/>
                    </a:ln>
                    <a:solidFill>
                      <a:srgbClr val="004B96"/>
                    </a:solidFill>
                    <a:effectLst/>
                    <a:uLnTx/>
                    <a:uFillTx/>
                    <a:latin typeface="Arial"/>
                    <a:ea typeface="+mn-ea"/>
                    <a:cs typeface="Arial"/>
                  </a:rPr>
                  <a:t>Si</a:t>
                </a:r>
                <a:r>
                  <a:rPr kumimoji="0" sz="500" b="1" i="0" u="none" strike="noStrike" kern="1200" cap="none" spc="-10" normalizeH="0" baseline="0" noProof="0" dirty="0">
                    <a:ln>
                      <a:noFill/>
                    </a:ln>
                    <a:solidFill>
                      <a:srgbClr val="004B96"/>
                    </a:solidFill>
                    <a:effectLst/>
                    <a:uLnTx/>
                    <a:uFillTx/>
                    <a:latin typeface="Arial"/>
                    <a:ea typeface="+mn-ea"/>
                    <a:cs typeface="Arial"/>
                  </a:rPr>
                  <a:t>ng</a:t>
                </a:r>
                <a:r>
                  <a:rPr kumimoji="0" sz="500" b="1" i="0" u="none" strike="noStrike" kern="1200" cap="none" spc="0" normalizeH="0" baseline="0" noProof="0" dirty="0">
                    <a:ln>
                      <a:noFill/>
                    </a:ln>
                    <a:solidFill>
                      <a:srgbClr val="004B96"/>
                    </a:solidFill>
                    <a:effectLst/>
                    <a:uLnTx/>
                    <a:uFillTx/>
                    <a:latin typeface="Arial"/>
                    <a:ea typeface="+mn-ea"/>
                    <a:cs typeface="Arial"/>
                  </a:rPr>
                  <a:t>le</a:t>
                </a:r>
                <a:r>
                  <a:rPr kumimoji="0" sz="500" b="1" i="0" u="none" strike="noStrike" kern="1200" cap="none" spc="-30" normalizeH="0" baseline="0" noProof="0" dirty="0">
                    <a:ln>
                      <a:noFill/>
                    </a:ln>
                    <a:solidFill>
                      <a:srgbClr val="004B96"/>
                    </a:solidFill>
                    <a:effectLst/>
                    <a:uLnTx/>
                    <a:uFillTx/>
                    <a:latin typeface="Arial"/>
                    <a:ea typeface="+mn-ea"/>
                    <a:cs typeface="Arial"/>
                  </a:rPr>
                  <a:t> </a:t>
                </a:r>
                <a:r>
                  <a:rPr kumimoji="0" sz="500" b="1" i="0" u="none" strike="noStrike" kern="1200" cap="none" spc="0" normalizeH="0" baseline="0" noProof="0" dirty="0">
                    <a:ln>
                      <a:noFill/>
                    </a:ln>
                    <a:solidFill>
                      <a:srgbClr val="004B96"/>
                    </a:solidFill>
                    <a:effectLst/>
                    <a:uLnTx/>
                    <a:uFillTx/>
                    <a:latin typeface="Arial"/>
                    <a:ea typeface="+mn-ea"/>
                    <a:cs typeface="Arial"/>
                  </a:rPr>
                  <a:t>S</a:t>
                </a:r>
                <a:r>
                  <a:rPr kumimoji="0" sz="500" b="1" i="0" u="none" strike="noStrike" kern="1200" cap="none" spc="-10" normalizeH="0" baseline="0" noProof="0" dirty="0">
                    <a:ln>
                      <a:noFill/>
                    </a:ln>
                    <a:solidFill>
                      <a:srgbClr val="004B96"/>
                    </a:solidFill>
                    <a:effectLst/>
                    <a:uLnTx/>
                    <a:uFillTx/>
                    <a:latin typeface="Arial"/>
                    <a:ea typeface="+mn-ea"/>
                    <a:cs typeface="Arial"/>
                  </a:rPr>
                  <a:t>po</a:t>
                </a:r>
                <a:r>
                  <a:rPr kumimoji="0" sz="500" b="1" i="0" u="none" strike="noStrike" kern="1200" cap="none" spc="0" normalizeH="0" baseline="0" noProof="0" dirty="0">
                    <a:ln>
                      <a:noFill/>
                    </a:ln>
                    <a:solidFill>
                      <a:srgbClr val="004B96"/>
                    </a:solidFill>
                    <a:effectLst/>
                    <a:uLnTx/>
                    <a:uFillTx/>
                    <a:latin typeface="Arial"/>
                    <a:ea typeface="+mn-ea"/>
                    <a:cs typeface="Arial"/>
                  </a:rPr>
                  <a:t>ke</a:t>
                </a:r>
                <a:endParaRPr kumimoji="0" sz="5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dirty="0">
                    <a:ln>
                      <a:noFill/>
                    </a:ln>
                    <a:solidFill>
                      <a:srgbClr val="004B96"/>
                    </a:solidFill>
                    <a:effectLst/>
                    <a:uLnTx/>
                    <a:uFillTx/>
                    <a:latin typeface="Arial"/>
                    <a:ea typeface="+mn-ea"/>
                    <a:cs typeface="Arial"/>
                  </a:rPr>
                  <a:t>SS</a:t>
                </a:r>
                <a:r>
                  <a:rPr kumimoji="0" sz="500" b="0" i="0" u="none" strike="noStrike" kern="1200" cap="none" spc="-10" normalizeH="0" baseline="0" noProof="0" dirty="0">
                    <a:ln>
                      <a:noFill/>
                    </a:ln>
                    <a:solidFill>
                      <a:srgbClr val="004B96"/>
                    </a:solidFill>
                    <a:effectLst/>
                    <a:uLnTx/>
                    <a:uFillTx/>
                    <a:latin typeface="Arial"/>
                    <a:ea typeface="+mn-ea"/>
                    <a:cs typeface="Arial"/>
                  </a:rPr>
                  <a:t>R</a:t>
                </a:r>
                <a:r>
                  <a:rPr kumimoji="0" sz="500" b="0" i="0" u="none" strike="noStrike" kern="1200" cap="none" spc="0" normalizeH="0" baseline="0" noProof="0" dirty="0">
                    <a:ln>
                      <a:noFill/>
                    </a:ln>
                    <a:solidFill>
                      <a:srgbClr val="004B96"/>
                    </a:solidFill>
                    <a:effectLst/>
                    <a:uLnTx/>
                    <a:uFillTx/>
                    <a:latin typeface="Arial"/>
                    <a:ea typeface="+mn-ea"/>
                    <a:cs typeface="Arial"/>
                  </a:rPr>
                  <a:t>2</a:t>
                </a:r>
                <a:r>
                  <a:rPr kumimoji="0" sz="500" b="0" i="0" u="none" strike="noStrike" kern="1200" cap="none" spc="-10" normalizeH="0" baseline="0" noProof="0" dirty="0">
                    <a:ln>
                      <a:noFill/>
                    </a:ln>
                    <a:solidFill>
                      <a:srgbClr val="004B96"/>
                    </a:solidFill>
                    <a:effectLst/>
                    <a:uLnTx/>
                    <a:uFillTx/>
                    <a:latin typeface="Arial"/>
                    <a:ea typeface="+mn-ea"/>
                    <a:cs typeface="Arial"/>
                  </a:rPr>
                  <a:t> </a:t>
                </a:r>
                <a:r>
                  <a:rPr kumimoji="0" sz="500" b="0" i="0" u="none" strike="noStrike" kern="1200" cap="none" spc="0" normalizeH="0" baseline="0" noProof="0" dirty="0">
                    <a:ln>
                      <a:noFill/>
                    </a:ln>
                    <a:solidFill>
                      <a:srgbClr val="004B96"/>
                    </a:solidFill>
                    <a:effectLst/>
                    <a:uLnTx/>
                    <a:uFillTx/>
                    <a:latin typeface="Arial"/>
                    <a:ea typeface="+mn-ea"/>
                    <a:cs typeface="Arial"/>
                  </a:rPr>
                  <a:t>X</a:t>
                </a:r>
                <a:r>
                  <a:rPr kumimoji="0" sz="500" b="0" i="0" u="none" strike="noStrike" kern="1200" cap="none" spc="5" normalizeH="0" baseline="0" noProof="0" dirty="0">
                    <a:ln>
                      <a:noFill/>
                    </a:ln>
                    <a:solidFill>
                      <a:srgbClr val="004B96"/>
                    </a:solidFill>
                    <a:effectLst/>
                    <a:uLnTx/>
                    <a:uFillTx/>
                    <a:latin typeface="Arial"/>
                    <a:ea typeface="+mn-ea"/>
                    <a:cs typeface="Arial"/>
                  </a:rPr>
                  <a:t> </a:t>
                </a:r>
                <a:r>
                  <a:rPr kumimoji="0" sz="500" b="0" i="0" u="none" strike="noStrike" kern="1200" cap="none" spc="0" normalizeH="0" baseline="0" noProof="0" dirty="0">
                    <a:ln>
                      <a:noFill/>
                    </a:ln>
                    <a:solidFill>
                      <a:srgbClr val="004B96"/>
                    </a:solidFill>
                    <a:effectLst/>
                    <a:uLnTx/>
                    <a:uFillTx/>
                    <a:latin typeface="Arial"/>
                    <a:ea typeface="+mn-ea"/>
                    <a:cs typeface="Arial"/>
                  </a:rPr>
                  <a:t>7</a:t>
                </a:r>
                <a:endParaRPr kumimoji="0" sz="5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dirty="0">
                    <a:ln>
                      <a:noFill/>
                    </a:ln>
                    <a:solidFill>
                      <a:srgbClr val="004B96"/>
                    </a:solidFill>
                    <a:effectLst/>
                    <a:uLnTx/>
                    <a:uFillTx/>
                    <a:latin typeface="Arial"/>
                    <a:ea typeface="+mn-ea"/>
                    <a:cs typeface="Arial"/>
                  </a:rPr>
                  <a:t>35</a:t>
                </a:r>
                <a:r>
                  <a:rPr kumimoji="0" sz="500" b="0" i="0" u="none" strike="noStrike" kern="1200" cap="none" spc="-20" normalizeH="0" baseline="0" noProof="0" dirty="0">
                    <a:ln>
                      <a:noFill/>
                    </a:ln>
                    <a:solidFill>
                      <a:srgbClr val="004B96"/>
                    </a:solidFill>
                    <a:effectLst/>
                    <a:uLnTx/>
                    <a:uFillTx/>
                    <a:latin typeface="Arial"/>
                    <a:ea typeface="+mn-ea"/>
                    <a:cs typeface="Arial"/>
                  </a:rPr>
                  <a:t> </a:t>
                </a:r>
                <a:r>
                  <a:rPr kumimoji="0" sz="500" b="0" i="0" u="none" strike="noStrike" kern="1200" cap="none" spc="-10" normalizeH="0" baseline="0" noProof="0" dirty="0">
                    <a:ln>
                      <a:noFill/>
                    </a:ln>
                    <a:solidFill>
                      <a:srgbClr val="004B96"/>
                    </a:solidFill>
                    <a:effectLst/>
                    <a:uLnTx/>
                    <a:uFillTx/>
                    <a:latin typeface="Arial"/>
                    <a:ea typeface="+mn-ea"/>
                    <a:cs typeface="Arial"/>
                  </a:rPr>
                  <a:t>C</a:t>
                </a:r>
                <a:r>
                  <a:rPr kumimoji="0" sz="500" b="0" i="0" u="none" strike="noStrike" kern="1200" cap="none" spc="0" normalizeH="0" baseline="0" noProof="0" dirty="0">
                    <a:ln>
                      <a:noFill/>
                    </a:ln>
                    <a:solidFill>
                      <a:srgbClr val="004B96"/>
                    </a:solidFill>
                    <a:effectLst/>
                    <a:uLnTx/>
                    <a:uFillTx/>
                    <a:latin typeface="Arial"/>
                    <a:ea typeface="+mn-ea"/>
                    <a:cs typeface="Arial"/>
                  </a:rPr>
                  <a:t>a</a:t>
                </a:r>
                <a:r>
                  <a:rPr kumimoji="0" sz="500" b="0" i="0" u="none" strike="noStrike" kern="1200" cap="none" spc="-20" normalizeH="0" baseline="0" noProof="0" dirty="0">
                    <a:ln>
                      <a:noFill/>
                    </a:ln>
                    <a:solidFill>
                      <a:srgbClr val="004B96"/>
                    </a:solidFill>
                    <a:effectLst/>
                    <a:uLnTx/>
                    <a:uFillTx/>
                    <a:latin typeface="Arial"/>
                    <a:ea typeface="+mn-ea"/>
                    <a:cs typeface="Arial"/>
                  </a:rPr>
                  <a:t>v</a:t>
                </a:r>
                <a:r>
                  <a:rPr kumimoji="0" sz="500" b="0" i="0" u="none" strike="noStrike" kern="1200" cap="none" spc="0" normalizeH="0" baseline="0" noProof="0" dirty="0">
                    <a:ln>
                      <a:noFill/>
                    </a:ln>
                    <a:solidFill>
                      <a:srgbClr val="004B96"/>
                    </a:solidFill>
                    <a:effectLst/>
                    <a:uLnTx/>
                    <a:uFillTx/>
                    <a:latin typeface="Arial"/>
                    <a:ea typeface="+mn-ea"/>
                    <a:cs typeface="Arial"/>
                  </a:rPr>
                  <a:t>ities</a:t>
                </a:r>
                <a:endParaRPr kumimoji="0" sz="500" b="0" i="0" u="none" strike="noStrike" kern="1200" cap="none" spc="0" normalizeH="0" baseline="0" noProof="0" dirty="0">
                  <a:ln>
                    <a:noFill/>
                  </a:ln>
                  <a:solidFill>
                    <a:prstClr val="black"/>
                  </a:solidFill>
                  <a:effectLst/>
                  <a:uLnTx/>
                  <a:uFillTx/>
                  <a:latin typeface="Arial"/>
                  <a:ea typeface="+mn-ea"/>
                  <a:cs typeface="Arial"/>
                </a:endParaRPr>
              </a:p>
              <a:p>
                <a:pPr marL="635"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dirty="0">
                    <a:ln>
                      <a:noFill/>
                    </a:ln>
                    <a:solidFill>
                      <a:srgbClr val="004B96"/>
                    </a:solidFill>
                    <a:effectLst/>
                    <a:uLnTx/>
                    <a:uFillTx/>
                    <a:latin typeface="Arial"/>
                    <a:ea typeface="+mn-ea"/>
                    <a:cs typeface="Arial"/>
                  </a:rPr>
                  <a:t>325</a:t>
                </a:r>
                <a:r>
                  <a:rPr kumimoji="0" sz="500" b="0" i="0" u="none" strike="noStrike" kern="1200" cap="none" spc="-20" normalizeH="0" baseline="0" noProof="0" dirty="0">
                    <a:ln>
                      <a:noFill/>
                    </a:ln>
                    <a:solidFill>
                      <a:srgbClr val="004B96"/>
                    </a:solidFill>
                    <a:effectLst/>
                    <a:uLnTx/>
                    <a:uFillTx/>
                    <a:latin typeface="Arial"/>
                    <a:ea typeface="+mn-ea"/>
                    <a:cs typeface="Arial"/>
                  </a:rPr>
                  <a:t> </a:t>
                </a:r>
                <a:r>
                  <a:rPr kumimoji="0" sz="500" b="0" i="0" u="none" strike="noStrike" kern="1200" cap="none" spc="-10" normalizeH="0" baseline="0" noProof="0" dirty="0">
                    <a:ln>
                      <a:noFill/>
                    </a:ln>
                    <a:solidFill>
                      <a:srgbClr val="004B96"/>
                    </a:solidFill>
                    <a:effectLst/>
                    <a:uLnTx/>
                    <a:uFillTx/>
                    <a:latin typeface="Arial"/>
                    <a:ea typeface="+mn-ea"/>
                    <a:cs typeface="Arial"/>
                  </a:rPr>
                  <a:t>MH</a:t>
                </a:r>
                <a:r>
                  <a:rPr kumimoji="0" sz="500" b="0" i="0" u="none" strike="noStrike" kern="1200" cap="none" spc="0" normalizeH="0" baseline="0" noProof="0" dirty="0">
                    <a:ln>
                      <a:noFill/>
                    </a:ln>
                    <a:solidFill>
                      <a:srgbClr val="004B96"/>
                    </a:solidFill>
                    <a:effectLst/>
                    <a:uLnTx/>
                    <a:uFillTx/>
                    <a:latin typeface="Arial"/>
                    <a:ea typeface="+mn-ea"/>
                    <a:cs typeface="Arial"/>
                  </a:rPr>
                  <a:t>z</a:t>
                </a:r>
                <a:endParaRPr kumimoji="0" sz="500" b="0" i="0" u="none" strike="noStrike" kern="1200" cap="none" spc="0" normalizeH="0" baseline="0" noProof="0" dirty="0">
                  <a:ln>
                    <a:noFill/>
                  </a:ln>
                  <a:solidFill>
                    <a:prstClr val="black"/>
                  </a:solidFill>
                  <a:effectLst/>
                  <a:uLnTx/>
                  <a:uFillTx/>
                  <a:latin typeface="Arial"/>
                  <a:ea typeface="+mn-ea"/>
                  <a:cs typeface="Arial"/>
                </a:endParaRPr>
              </a:p>
            </p:txBody>
          </p:sp>
          <p:sp>
            <p:nvSpPr>
              <p:cNvPr id="111" name="object 50">
                <a:extLst>
                  <a:ext uri="{FF2B5EF4-FFF2-40B4-BE49-F238E27FC236}">
                    <a16:creationId xmlns:a16="http://schemas.microsoft.com/office/drawing/2014/main" id="{8A488C0A-12B6-8DCB-D791-D2DC3FC7B48A}"/>
                  </a:ext>
                </a:extLst>
              </p:cNvPr>
              <p:cNvSpPr/>
              <p:nvPr/>
            </p:nvSpPr>
            <p:spPr>
              <a:xfrm>
                <a:off x="16871507" y="1853405"/>
                <a:ext cx="437388" cy="292608"/>
              </a:xfrm>
              <a:prstGeom prst="rect">
                <a:avLst/>
              </a:prstGeom>
              <a:blipFill>
                <a:blip r:embed="rId18"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object 51">
                <a:extLst>
                  <a:ext uri="{FF2B5EF4-FFF2-40B4-BE49-F238E27FC236}">
                    <a16:creationId xmlns:a16="http://schemas.microsoft.com/office/drawing/2014/main" id="{00B2FCB4-F0E2-1B27-E94F-44D9AC7C6DB3}"/>
                  </a:ext>
                </a:extLst>
              </p:cNvPr>
              <p:cNvSpPr/>
              <p:nvPr/>
            </p:nvSpPr>
            <p:spPr>
              <a:xfrm>
                <a:off x="16866934" y="1848833"/>
                <a:ext cx="447040" cy="302260"/>
              </a:xfrm>
              <a:custGeom>
                <a:avLst/>
                <a:gdLst/>
                <a:ahLst/>
                <a:cxnLst/>
                <a:rect l="l" t="t" r="r" b="b"/>
                <a:pathLst>
                  <a:path w="447040" h="302259">
                    <a:moveTo>
                      <a:pt x="0" y="301751"/>
                    </a:moveTo>
                    <a:lnTo>
                      <a:pt x="446531" y="301751"/>
                    </a:lnTo>
                    <a:lnTo>
                      <a:pt x="446531" y="0"/>
                    </a:lnTo>
                    <a:lnTo>
                      <a:pt x="0" y="0"/>
                    </a:lnTo>
                    <a:lnTo>
                      <a:pt x="0" y="301751"/>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object 52">
                <a:extLst>
                  <a:ext uri="{FF2B5EF4-FFF2-40B4-BE49-F238E27FC236}">
                    <a16:creationId xmlns:a16="http://schemas.microsoft.com/office/drawing/2014/main" id="{B8F4F892-8650-6651-6C89-4F84AB246B6D}"/>
                  </a:ext>
                </a:extLst>
              </p:cNvPr>
              <p:cNvSpPr/>
              <p:nvPr/>
            </p:nvSpPr>
            <p:spPr>
              <a:xfrm>
                <a:off x="16264955" y="1853405"/>
                <a:ext cx="557783" cy="292608"/>
              </a:xfrm>
              <a:prstGeom prst="rect">
                <a:avLst/>
              </a:prstGeom>
              <a:blipFill>
                <a:blip r:embed="rId19"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object 53">
                <a:extLst>
                  <a:ext uri="{FF2B5EF4-FFF2-40B4-BE49-F238E27FC236}">
                    <a16:creationId xmlns:a16="http://schemas.microsoft.com/office/drawing/2014/main" id="{8388EDEA-CBF8-4750-261A-4EAEF37B87C8}"/>
                  </a:ext>
                </a:extLst>
              </p:cNvPr>
              <p:cNvSpPr txBox="1"/>
              <p:nvPr/>
            </p:nvSpPr>
            <p:spPr>
              <a:xfrm>
                <a:off x="16336074" y="2270133"/>
                <a:ext cx="902335" cy="76944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 marR="0" lvl="0" indent="0" algn="ctr"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0" normalizeH="0" baseline="0" noProof="0">
                    <a:ln>
                      <a:noFill/>
                    </a:ln>
                    <a:solidFill>
                      <a:srgbClr val="004B96"/>
                    </a:solidFill>
                    <a:effectLst/>
                    <a:uLnTx/>
                    <a:uFillTx/>
                    <a:latin typeface="Arial"/>
                    <a:ea typeface="+mn-ea"/>
                    <a:cs typeface="Arial"/>
                  </a:rPr>
                  <a:t>Elli</a:t>
                </a:r>
                <a:r>
                  <a:rPr kumimoji="0" sz="500" b="1" i="0" u="none" strike="noStrike" kern="1200" cap="none" spc="-10" normalizeH="0" baseline="0" noProof="0">
                    <a:ln>
                      <a:noFill/>
                    </a:ln>
                    <a:solidFill>
                      <a:srgbClr val="004B96"/>
                    </a:solidFill>
                    <a:effectLst/>
                    <a:uLnTx/>
                    <a:uFillTx/>
                    <a:latin typeface="Arial"/>
                    <a:ea typeface="+mn-ea"/>
                    <a:cs typeface="Arial"/>
                  </a:rPr>
                  <a:t>p</a:t>
                </a:r>
                <a:r>
                  <a:rPr kumimoji="0" sz="500" b="1" i="0" u="none" strike="noStrike" kern="1200" cap="none" spc="0" normalizeH="0" baseline="0" noProof="0">
                    <a:ln>
                      <a:noFill/>
                    </a:ln>
                    <a:solidFill>
                      <a:srgbClr val="004B96"/>
                    </a:solidFill>
                    <a:effectLst/>
                    <a:uLnTx/>
                    <a:uFillTx/>
                    <a:latin typeface="Arial"/>
                    <a:ea typeface="+mn-ea"/>
                    <a:cs typeface="Arial"/>
                  </a:rPr>
                  <a:t>ti</a:t>
                </a:r>
                <a:r>
                  <a:rPr kumimoji="0" sz="500" b="1" i="0" u="none" strike="noStrike" kern="1200" cap="none" spc="-15" normalizeH="0" baseline="0" noProof="0">
                    <a:ln>
                      <a:noFill/>
                    </a:ln>
                    <a:solidFill>
                      <a:srgbClr val="004B96"/>
                    </a:solidFill>
                    <a:effectLst/>
                    <a:uLnTx/>
                    <a:uFillTx/>
                    <a:latin typeface="Arial"/>
                    <a:ea typeface="+mn-ea"/>
                    <a:cs typeface="Arial"/>
                  </a:rPr>
                  <a:t>c</a:t>
                </a:r>
                <a:r>
                  <a:rPr kumimoji="0" sz="500" b="1" i="0" u="none" strike="noStrike" kern="1200" cap="none" spc="0" normalizeH="0" baseline="0" noProof="0">
                    <a:ln>
                      <a:noFill/>
                    </a:ln>
                    <a:solidFill>
                      <a:srgbClr val="004B96"/>
                    </a:solidFill>
                    <a:effectLst/>
                    <a:uLnTx/>
                    <a:uFillTx/>
                    <a:latin typeface="Arial"/>
                    <a:ea typeface="+mn-ea"/>
                    <a:cs typeface="Arial"/>
                  </a:rPr>
                  <a:t>al</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635"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10" normalizeH="0" baseline="0" noProof="0">
                    <a:ln>
                      <a:noFill/>
                    </a:ln>
                    <a:solidFill>
                      <a:srgbClr val="004B96"/>
                    </a:solidFill>
                    <a:effectLst/>
                    <a:uLnTx/>
                    <a:uFillTx/>
                    <a:latin typeface="Arial"/>
                    <a:ea typeface="+mn-ea"/>
                    <a:cs typeface="Arial"/>
                  </a:rPr>
                  <a:t>H</a:t>
                </a:r>
                <a:r>
                  <a:rPr kumimoji="0" sz="500" b="0" i="0" u="none" strike="noStrike" kern="1200" cap="none" spc="0" normalizeH="0" baseline="0" noProof="0">
                    <a:ln>
                      <a:noFill/>
                    </a:ln>
                    <a:solidFill>
                      <a:srgbClr val="004B96"/>
                    </a:solidFill>
                    <a:effectLst/>
                    <a:uLnTx/>
                    <a:uFillTx/>
                    <a:latin typeface="Arial"/>
                    <a:ea typeface="+mn-ea"/>
                    <a:cs typeface="Arial"/>
                  </a:rPr>
                  <a:t>B650</a:t>
                </a:r>
                <a:r>
                  <a:rPr kumimoji="0" sz="500" b="0" i="0" u="none" strike="noStrike" kern="1200" cap="none" spc="-10"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X</a:t>
                </a:r>
                <a:r>
                  <a:rPr kumimoji="0" sz="500" b="0" i="0" u="none" strike="noStrike" kern="1200" cap="none" spc="-10"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4</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24</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C</a:t>
                </a:r>
                <a:r>
                  <a:rPr kumimoji="0" sz="500" b="0" i="0" u="none" strike="noStrike" kern="1200" cap="none" spc="0" normalizeH="0" baseline="0" noProof="0">
                    <a:ln>
                      <a:noFill/>
                    </a:ln>
                    <a:solidFill>
                      <a:srgbClr val="004B96"/>
                    </a:solidFill>
                    <a:effectLst/>
                    <a:uLnTx/>
                    <a:uFillTx/>
                    <a:latin typeface="Arial"/>
                    <a:ea typeface="+mn-ea"/>
                    <a:cs typeface="Arial"/>
                  </a:rPr>
                  <a:t>a</a:t>
                </a:r>
                <a:r>
                  <a:rPr kumimoji="0" sz="500" b="0" i="0" u="none" strike="noStrike" kern="1200" cap="none" spc="-20" normalizeH="0" baseline="0" noProof="0">
                    <a:ln>
                      <a:noFill/>
                    </a:ln>
                    <a:solidFill>
                      <a:srgbClr val="004B96"/>
                    </a:solidFill>
                    <a:effectLst/>
                    <a:uLnTx/>
                    <a:uFillTx/>
                    <a:latin typeface="Arial"/>
                    <a:ea typeface="+mn-ea"/>
                    <a:cs typeface="Arial"/>
                  </a:rPr>
                  <a:t>v</a:t>
                </a:r>
                <a:r>
                  <a:rPr kumimoji="0" sz="500" b="0" i="0" u="none" strike="noStrike" kern="1200" cap="none" spc="0" normalizeH="0" baseline="0" noProof="0">
                    <a:ln>
                      <a:noFill/>
                    </a:ln>
                    <a:solidFill>
                      <a:srgbClr val="004B96"/>
                    </a:solidFill>
                    <a:effectLst/>
                    <a:uLnTx/>
                    <a:uFillTx/>
                    <a:latin typeface="Arial"/>
                    <a:ea typeface="+mn-ea"/>
                    <a:cs typeface="Arial"/>
                  </a:rPr>
                  <a:t>ities</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650</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MH</a:t>
                </a:r>
                <a:r>
                  <a:rPr kumimoji="0" sz="500" b="0" i="0" u="none" strike="noStrike" kern="1200" cap="none" spc="0" normalizeH="0" baseline="0" noProof="0">
                    <a:ln>
                      <a:noFill/>
                    </a:ln>
                    <a:solidFill>
                      <a:srgbClr val="004B96"/>
                    </a:solidFill>
                    <a:effectLst/>
                    <a:uLnTx/>
                    <a:uFillTx/>
                    <a:latin typeface="Arial"/>
                    <a:ea typeface="+mn-ea"/>
                    <a:cs typeface="Arial"/>
                  </a:rPr>
                  <a:t>z</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115" name="object 54">
                <a:extLst>
                  <a:ext uri="{FF2B5EF4-FFF2-40B4-BE49-F238E27FC236}">
                    <a16:creationId xmlns:a16="http://schemas.microsoft.com/office/drawing/2014/main" id="{6B9D7338-89AE-B297-350B-20B74C93C623}"/>
                  </a:ext>
                </a:extLst>
              </p:cNvPr>
              <p:cNvSpPr/>
              <p:nvPr/>
            </p:nvSpPr>
            <p:spPr>
              <a:xfrm>
                <a:off x="14385862" y="4169758"/>
                <a:ext cx="377825" cy="633095"/>
              </a:xfrm>
              <a:custGeom>
                <a:avLst/>
                <a:gdLst/>
                <a:ahLst/>
                <a:cxnLst/>
                <a:rect l="l" t="t" r="r" b="b"/>
                <a:pathLst>
                  <a:path w="377825" h="633095">
                    <a:moveTo>
                      <a:pt x="5969" y="548131"/>
                    </a:moveTo>
                    <a:lnTo>
                      <a:pt x="0" y="633094"/>
                    </a:lnTo>
                    <a:lnTo>
                      <a:pt x="71628" y="586866"/>
                    </a:lnTo>
                    <a:lnTo>
                      <a:pt x="62801" y="581659"/>
                    </a:lnTo>
                    <a:lnTo>
                      <a:pt x="37719" y="581659"/>
                    </a:lnTo>
                    <a:lnTo>
                      <a:pt x="26797" y="575182"/>
                    </a:lnTo>
                    <a:lnTo>
                      <a:pt x="33269" y="564237"/>
                    </a:lnTo>
                    <a:lnTo>
                      <a:pt x="5969" y="548131"/>
                    </a:lnTo>
                    <a:close/>
                  </a:path>
                  <a:path w="377825" h="633095">
                    <a:moveTo>
                      <a:pt x="33269" y="564237"/>
                    </a:moveTo>
                    <a:lnTo>
                      <a:pt x="26797" y="575182"/>
                    </a:lnTo>
                    <a:lnTo>
                      <a:pt x="37719" y="581659"/>
                    </a:lnTo>
                    <a:lnTo>
                      <a:pt x="44204" y="570688"/>
                    </a:lnTo>
                    <a:lnTo>
                      <a:pt x="33269" y="564237"/>
                    </a:lnTo>
                    <a:close/>
                  </a:path>
                  <a:path w="377825" h="633095">
                    <a:moveTo>
                      <a:pt x="44204" y="570688"/>
                    </a:moveTo>
                    <a:lnTo>
                      <a:pt x="37719" y="581659"/>
                    </a:lnTo>
                    <a:lnTo>
                      <a:pt x="62801" y="581659"/>
                    </a:lnTo>
                    <a:lnTo>
                      <a:pt x="44204" y="570688"/>
                    </a:lnTo>
                    <a:close/>
                  </a:path>
                  <a:path w="377825" h="633095">
                    <a:moveTo>
                      <a:pt x="366903" y="0"/>
                    </a:moveTo>
                    <a:lnTo>
                      <a:pt x="33269" y="564237"/>
                    </a:lnTo>
                    <a:lnTo>
                      <a:pt x="44204" y="570688"/>
                    </a:lnTo>
                    <a:lnTo>
                      <a:pt x="377825" y="6350"/>
                    </a:lnTo>
                    <a:lnTo>
                      <a:pt x="366903" y="0"/>
                    </a:lnTo>
                    <a:close/>
                  </a:path>
                </a:pathLst>
              </a:custGeom>
              <a:solidFill>
                <a:srgbClr val="4E4E4E"/>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object 55">
                <a:extLst>
                  <a:ext uri="{FF2B5EF4-FFF2-40B4-BE49-F238E27FC236}">
                    <a16:creationId xmlns:a16="http://schemas.microsoft.com/office/drawing/2014/main" id="{610A6F9A-9C88-5BFD-05CE-30B85DBB3BCD}"/>
                  </a:ext>
                </a:extLst>
              </p:cNvPr>
              <p:cNvSpPr/>
              <p:nvPr/>
            </p:nvSpPr>
            <p:spPr>
              <a:xfrm>
                <a:off x="10511854" y="4044916"/>
                <a:ext cx="1455420" cy="795527"/>
              </a:xfrm>
              <a:prstGeom prst="rect">
                <a:avLst/>
              </a:prstGeom>
              <a:blipFill>
                <a:blip r:embed="rId20"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object 56">
                <a:extLst>
                  <a:ext uri="{FF2B5EF4-FFF2-40B4-BE49-F238E27FC236}">
                    <a16:creationId xmlns:a16="http://schemas.microsoft.com/office/drawing/2014/main" id="{8AA86556-1AD8-95D4-4612-9273326F381E}"/>
                  </a:ext>
                </a:extLst>
              </p:cNvPr>
              <p:cNvSpPr/>
              <p:nvPr/>
            </p:nvSpPr>
            <p:spPr>
              <a:xfrm>
                <a:off x="12115103" y="3808696"/>
                <a:ext cx="1455420" cy="833627"/>
              </a:xfrm>
              <a:prstGeom prst="rect">
                <a:avLst/>
              </a:prstGeom>
              <a:blipFill>
                <a:blip r:embed="rId21"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object 57">
                <a:extLst>
                  <a:ext uri="{FF2B5EF4-FFF2-40B4-BE49-F238E27FC236}">
                    <a16:creationId xmlns:a16="http://schemas.microsoft.com/office/drawing/2014/main" id="{1DF1B131-AA98-7589-23A1-E9C51F5B5EF6}"/>
                  </a:ext>
                </a:extLst>
              </p:cNvPr>
              <p:cNvSpPr/>
              <p:nvPr/>
            </p:nvSpPr>
            <p:spPr>
              <a:xfrm>
                <a:off x="16059215" y="3095465"/>
                <a:ext cx="1819655" cy="851915"/>
              </a:xfrm>
              <a:prstGeom prst="rect">
                <a:avLst/>
              </a:prstGeom>
              <a:blipFill>
                <a:blip r:embed="rId22"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object 58">
                <a:extLst>
                  <a:ext uri="{FF2B5EF4-FFF2-40B4-BE49-F238E27FC236}">
                    <a16:creationId xmlns:a16="http://schemas.microsoft.com/office/drawing/2014/main" id="{880D2640-CF01-1F48-2F50-9F0F40AA084C}"/>
                  </a:ext>
                </a:extLst>
              </p:cNvPr>
              <p:cNvSpPr/>
              <p:nvPr/>
            </p:nvSpPr>
            <p:spPr>
              <a:xfrm>
                <a:off x="14759243" y="1912842"/>
                <a:ext cx="160020" cy="323215"/>
              </a:xfrm>
              <a:custGeom>
                <a:avLst/>
                <a:gdLst/>
                <a:ahLst/>
                <a:cxnLst/>
                <a:rect l="l" t="t" r="r" b="b"/>
                <a:pathLst>
                  <a:path w="160020" h="323215">
                    <a:moveTo>
                      <a:pt x="0" y="323090"/>
                    </a:moveTo>
                    <a:lnTo>
                      <a:pt x="159503" y="323090"/>
                    </a:lnTo>
                    <a:lnTo>
                      <a:pt x="159503" y="0"/>
                    </a:lnTo>
                    <a:lnTo>
                      <a:pt x="0" y="0"/>
                    </a:lnTo>
                    <a:lnTo>
                      <a:pt x="0" y="323090"/>
                    </a:lnTo>
                    <a:close/>
                  </a:path>
                </a:pathLst>
              </a:custGeom>
              <a:solidFill>
                <a:srgbClr val="009246"/>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object 59">
                <a:extLst>
                  <a:ext uri="{FF2B5EF4-FFF2-40B4-BE49-F238E27FC236}">
                    <a16:creationId xmlns:a16="http://schemas.microsoft.com/office/drawing/2014/main" id="{48F3B35C-3842-80C4-CD37-D4719CB4626B}"/>
                  </a:ext>
                </a:extLst>
              </p:cNvPr>
              <p:cNvSpPr/>
              <p:nvPr/>
            </p:nvSpPr>
            <p:spPr>
              <a:xfrm>
                <a:off x="15078249" y="1912842"/>
                <a:ext cx="160020" cy="323215"/>
              </a:xfrm>
              <a:custGeom>
                <a:avLst/>
                <a:gdLst/>
                <a:ahLst/>
                <a:cxnLst/>
                <a:rect l="l" t="t" r="r" b="b"/>
                <a:pathLst>
                  <a:path w="160020" h="323215">
                    <a:moveTo>
                      <a:pt x="0" y="323090"/>
                    </a:moveTo>
                    <a:lnTo>
                      <a:pt x="159503" y="323090"/>
                    </a:lnTo>
                    <a:lnTo>
                      <a:pt x="159503" y="0"/>
                    </a:lnTo>
                    <a:lnTo>
                      <a:pt x="0" y="0"/>
                    </a:lnTo>
                    <a:lnTo>
                      <a:pt x="0" y="323090"/>
                    </a:lnTo>
                    <a:close/>
                  </a:path>
                </a:pathLst>
              </a:custGeom>
              <a:solidFill>
                <a:srgbClr val="CE2B37"/>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object 60">
                <a:extLst>
                  <a:ext uri="{FF2B5EF4-FFF2-40B4-BE49-F238E27FC236}">
                    <a16:creationId xmlns:a16="http://schemas.microsoft.com/office/drawing/2014/main" id="{8640A4A8-A7BF-3594-A2AB-3BBFBF1A8A89}"/>
                  </a:ext>
                </a:extLst>
              </p:cNvPr>
              <p:cNvSpPr/>
              <p:nvPr/>
            </p:nvSpPr>
            <p:spPr>
              <a:xfrm>
                <a:off x="14759243" y="2275552"/>
                <a:ext cx="492251" cy="333755"/>
              </a:xfrm>
              <a:prstGeom prst="rect">
                <a:avLst/>
              </a:prstGeom>
              <a:blipFill>
                <a:blip r:embed="rId15"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object 61">
                <a:extLst>
                  <a:ext uri="{FF2B5EF4-FFF2-40B4-BE49-F238E27FC236}">
                    <a16:creationId xmlns:a16="http://schemas.microsoft.com/office/drawing/2014/main" id="{1D4A2C1F-A03A-7242-C8A5-9230EFACF6A7}"/>
                  </a:ext>
                </a:extLst>
              </p:cNvPr>
              <p:cNvSpPr/>
              <p:nvPr/>
            </p:nvSpPr>
            <p:spPr>
              <a:xfrm>
                <a:off x="14754670" y="2270980"/>
                <a:ext cx="501650" cy="342900"/>
              </a:xfrm>
              <a:custGeom>
                <a:avLst/>
                <a:gdLst/>
                <a:ahLst/>
                <a:cxnLst/>
                <a:rect l="l" t="t" r="r" b="b"/>
                <a:pathLst>
                  <a:path w="501650" h="342900">
                    <a:moveTo>
                      <a:pt x="0" y="342900"/>
                    </a:moveTo>
                    <a:lnTo>
                      <a:pt x="501396" y="342900"/>
                    </a:lnTo>
                    <a:lnTo>
                      <a:pt x="501396" y="0"/>
                    </a:lnTo>
                    <a:lnTo>
                      <a:pt x="0" y="0"/>
                    </a:lnTo>
                    <a:lnTo>
                      <a:pt x="0" y="342900"/>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object 62">
                <a:extLst>
                  <a:ext uri="{FF2B5EF4-FFF2-40B4-BE49-F238E27FC236}">
                    <a16:creationId xmlns:a16="http://schemas.microsoft.com/office/drawing/2014/main" id="{81DA02A4-11DE-9C72-60D9-86940E799478}"/>
                  </a:ext>
                </a:extLst>
              </p:cNvPr>
              <p:cNvSpPr/>
              <p:nvPr/>
            </p:nvSpPr>
            <p:spPr>
              <a:xfrm>
                <a:off x="14231939" y="2275552"/>
                <a:ext cx="480059" cy="324612"/>
              </a:xfrm>
              <a:prstGeom prst="rect">
                <a:avLst/>
              </a:prstGeom>
              <a:blipFill>
                <a:blip r:embed="rId23"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object 63">
                <a:extLst>
                  <a:ext uri="{FF2B5EF4-FFF2-40B4-BE49-F238E27FC236}">
                    <a16:creationId xmlns:a16="http://schemas.microsoft.com/office/drawing/2014/main" id="{36E36B08-C40B-99B5-DB7A-912465AEC884}"/>
                  </a:ext>
                </a:extLst>
              </p:cNvPr>
              <p:cNvSpPr/>
              <p:nvPr/>
            </p:nvSpPr>
            <p:spPr>
              <a:xfrm>
                <a:off x="14227367" y="2270980"/>
                <a:ext cx="489584" cy="334010"/>
              </a:xfrm>
              <a:custGeom>
                <a:avLst/>
                <a:gdLst/>
                <a:ahLst/>
                <a:cxnLst/>
                <a:rect l="l" t="t" r="r" b="b"/>
                <a:pathLst>
                  <a:path w="489584" h="334009">
                    <a:moveTo>
                      <a:pt x="0" y="333755"/>
                    </a:moveTo>
                    <a:lnTo>
                      <a:pt x="489203" y="333755"/>
                    </a:lnTo>
                    <a:lnTo>
                      <a:pt x="489203" y="0"/>
                    </a:lnTo>
                    <a:lnTo>
                      <a:pt x="0" y="0"/>
                    </a:lnTo>
                    <a:lnTo>
                      <a:pt x="0" y="333755"/>
                    </a:lnTo>
                    <a:close/>
                  </a:path>
                </a:pathLst>
              </a:custGeom>
              <a:ln w="9144">
                <a:solidFill>
                  <a:srgbClr val="505050"/>
                </a:solidFill>
              </a:ln>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object 64">
                <a:extLst>
                  <a:ext uri="{FF2B5EF4-FFF2-40B4-BE49-F238E27FC236}">
                    <a16:creationId xmlns:a16="http://schemas.microsoft.com/office/drawing/2014/main" id="{032D57F5-9210-4124-7505-A9279A1E7A37}"/>
                  </a:ext>
                </a:extLst>
              </p:cNvPr>
              <p:cNvSpPr/>
              <p:nvPr/>
            </p:nvSpPr>
            <p:spPr>
              <a:xfrm>
                <a:off x="14224319" y="1928080"/>
                <a:ext cx="498348" cy="284988"/>
              </a:xfrm>
              <a:prstGeom prst="rect">
                <a:avLst/>
              </a:prstGeom>
              <a:blipFill>
                <a:blip r:embed="rId24"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object 66">
                <a:extLst>
                  <a:ext uri="{FF2B5EF4-FFF2-40B4-BE49-F238E27FC236}">
                    <a16:creationId xmlns:a16="http://schemas.microsoft.com/office/drawing/2014/main" id="{17F26C9C-500A-779F-35BC-B7DB26345A1C}"/>
                  </a:ext>
                </a:extLst>
              </p:cNvPr>
              <p:cNvSpPr txBox="1"/>
              <p:nvPr/>
            </p:nvSpPr>
            <p:spPr>
              <a:xfrm>
                <a:off x="14257594" y="2653926"/>
                <a:ext cx="902335" cy="76944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40" marR="0" lvl="0" indent="0" algn="ctr" defTabSz="914400" rtl="0" eaLnBrk="1" fontAlgn="auto" latinLnBrk="0" hangingPunct="1">
                  <a:lnSpc>
                    <a:spcPct val="100000"/>
                  </a:lnSpc>
                  <a:spcBef>
                    <a:spcPts val="0"/>
                  </a:spcBef>
                  <a:spcAft>
                    <a:spcPts val="0"/>
                  </a:spcAft>
                  <a:buClrTx/>
                  <a:buSzTx/>
                  <a:buFontTx/>
                  <a:buNone/>
                  <a:tabLst/>
                  <a:defRPr/>
                </a:pPr>
                <a:r>
                  <a:rPr kumimoji="0" sz="500" b="1" i="0" u="none" strike="noStrike" kern="1200" cap="none" spc="0" normalizeH="0" baseline="0" noProof="0">
                    <a:ln>
                      <a:noFill/>
                    </a:ln>
                    <a:solidFill>
                      <a:srgbClr val="004B96"/>
                    </a:solidFill>
                    <a:effectLst/>
                    <a:uLnTx/>
                    <a:uFillTx/>
                    <a:latin typeface="Arial"/>
                    <a:ea typeface="+mn-ea"/>
                    <a:cs typeface="Arial"/>
                  </a:rPr>
                  <a:t>Elli</a:t>
                </a:r>
                <a:r>
                  <a:rPr kumimoji="0" sz="500" b="1" i="0" u="none" strike="noStrike" kern="1200" cap="none" spc="-10" normalizeH="0" baseline="0" noProof="0">
                    <a:ln>
                      <a:noFill/>
                    </a:ln>
                    <a:solidFill>
                      <a:srgbClr val="004B96"/>
                    </a:solidFill>
                    <a:effectLst/>
                    <a:uLnTx/>
                    <a:uFillTx/>
                    <a:latin typeface="Arial"/>
                    <a:ea typeface="+mn-ea"/>
                    <a:cs typeface="Arial"/>
                  </a:rPr>
                  <a:t>p</a:t>
                </a:r>
                <a:r>
                  <a:rPr kumimoji="0" sz="500" b="1" i="0" u="none" strike="noStrike" kern="1200" cap="none" spc="0" normalizeH="0" baseline="0" noProof="0">
                    <a:ln>
                      <a:noFill/>
                    </a:ln>
                    <a:solidFill>
                      <a:srgbClr val="004B96"/>
                    </a:solidFill>
                    <a:effectLst/>
                    <a:uLnTx/>
                    <a:uFillTx/>
                    <a:latin typeface="Arial"/>
                    <a:ea typeface="+mn-ea"/>
                    <a:cs typeface="Arial"/>
                  </a:rPr>
                  <a:t>ti</a:t>
                </a:r>
                <a:r>
                  <a:rPr kumimoji="0" sz="500" b="1" i="0" u="none" strike="noStrike" kern="1200" cap="none" spc="-15" normalizeH="0" baseline="0" noProof="0">
                    <a:ln>
                      <a:noFill/>
                    </a:ln>
                    <a:solidFill>
                      <a:srgbClr val="004B96"/>
                    </a:solidFill>
                    <a:effectLst/>
                    <a:uLnTx/>
                    <a:uFillTx/>
                    <a:latin typeface="Arial"/>
                    <a:ea typeface="+mn-ea"/>
                    <a:cs typeface="Arial"/>
                  </a:rPr>
                  <a:t>c</a:t>
                </a:r>
                <a:r>
                  <a:rPr kumimoji="0" sz="500" b="1" i="0" u="none" strike="noStrike" kern="1200" cap="none" spc="0" normalizeH="0" baseline="0" noProof="0">
                    <a:ln>
                      <a:noFill/>
                    </a:ln>
                    <a:solidFill>
                      <a:srgbClr val="004B96"/>
                    </a:solidFill>
                    <a:effectLst/>
                    <a:uLnTx/>
                    <a:uFillTx/>
                    <a:latin typeface="Arial"/>
                    <a:ea typeface="+mn-ea"/>
                    <a:cs typeface="Arial"/>
                  </a:rPr>
                  <a:t>al</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36830" marR="0" lvl="0" indent="0" algn="l"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LB650</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X</a:t>
                </a:r>
                <a:r>
                  <a:rPr kumimoji="0" sz="500" b="0" i="0" u="none" strike="noStrike" kern="1200" cap="none" spc="-10" normalizeH="0" baseline="0" noProof="0">
                    <a:ln>
                      <a:noFill/>
                    </a:ln>
                    <a:solidFill>
                      <a:srgbClr val="004B96"/>
                    </a:solidFill>
                    <a:effectLst/>
                    <a:uLnTx/>
                    <a:uFillTx/>
                    <a:latin typeface="Arial"/>
                    <a:ea typeface="+mn-ea"/>
                    <a:cs typeface="Arial"/>
                  </a:rPr>
                  <a:t> </a:t>
                </a:r>
                <a:r>
                  <a:rPr kumimoji="0" sz="500" b="0" i="0" u="none" strike="noStrike" kern="1200" cap="none" spc="0" normalizeH="0" baseline="0" noProof="0">
                    <a:ln>
                      <a:noFill/>
                    </a:ln>
                    <a:solidFill>
                      <a:srgbClr val="004B96"/>
                    </a:solidFill>
                    <a:effectLst/>
                    <a:uLnTx/>
                    <a:uFillTx/>
                    <a:latin typeface="Arial"/>
                    <a:ea typeface="+mn-ea"/>
                    <a:cs typeface="Arial"/>
                  </a:rPr>
                  <a:t>9</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36</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C</a:t>
                </a:r>
                <a:r>
                  <a:rPr kumimoji="0" sz="500" b="0" i="0" u="none" strike="noStrike" kern="1200" cap="none" spc="0" normalizeH="0" baseline="0" noProof="0">
                    <a:ln>
                      <a:noFill/>
                    </a:ln>
                    <a:solidFill>
                      <a:srgbClr val="004B96"/>
                    </a:solidFill>
                    <a:effectLst/>
                    <a:uLnTx/>
                    <a:uFillTx/>
                    <a:latin typeface="Arial"/>
                    <a:ea typeface="+mn-ea"/>
                    <a:cs typeface="Arial"/>
                  </a:rPr>
                  <a:t>a</a:t>
                </a:r>
                <a:r>
                  <a:rPr kumimoji="0" sz="500" b="0" i="0" u="none" strike="noStrike" kern="1200" cap="none" spc="-20" normalizeH="0" baseline="0" noProof="0">
                    <a:ln>
                      <a:noFill/>
                    </a:ln>
                    <a:solidFill>
                      <a:srgbClr val="004B96"/>
                    </a:solidFill>
                    <a:effectLst/>
                    <a:uLnTx/>
                    <a:uFillTx/>
                    <a:latin typeface="Arial"/>
                    <a:ea typeface="+mn-ea"/>
                    <a:cs typeface="Arial"/>
                  </a:rPr>
                  <a:t>v</a:t>
                </a:r>
                <a:r>
                  <a:rPr kumimoji="0" sz="500" b="0" i="0" u="none" strike="noStrike" kern="1200" cap="none" spc="0" normalizeH="0" baseline="0" noProof="0">
                    <a:ln>
                      <a:noFill/>
                    </a:ln>
                    <a:solidFill>
                      <a:srgbClr val="004B96"/>
                    </a:solidFill>
                    <a:effectLst/>
                    <a:uLnTx/>
                    <a:uFillTx/>
                    <a:latin typeface="Arial"/>
                    <a:ea typeface="+mn-ea"/>
                    <a:cs typeface="Arial"/>
                  </a:rPr>
                  <a:t>ities</a:t>
                </a:r>
                <a:endParaRPr kumimoji="0" sz="5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500" b="0" i="0" u="none" strike="noStrike" kern="1200" cap="none" spc="0" normalizeH="0" baseline="0" noProof="0">
                    <a:ln>
                      <a:noFill/>
                    </a:ln>
                    <a:solidFill>
                      <a:srgbClr val="004B96"/>
                    </a:solidFill>
                    <a:effectLst/>
                    <a:uLnTx/>
                    <a:uFillTx/>
                    <a:latin typeface="Arial"/>
                    <a:ea typeface="+mn-ea"/>
                    <a:cs typeface="Arial"/>
                  </a:rPr>
                  <a:t>650</a:t>
                </a:r>
                <a:r>
                  <a:rPr kumimoji="0" sz="500" b="0" i="0" u="none" strike="noStrike" kern="1200" cap="none" spc="-20" normalizeH="0" baseline="0" noProof="0">
                    <a:ln>
                      <a:noFill/>
                    </a:ln>
                    <a:solidFill>
                      <a:srgbClr val="004B96"/>
                    </a:solidFill>
                    <a:effectLst/>
                    <a:uLnTx/>
                    <a:uFillTx/>
                    <a:latin typeface="Arial"/>
                    <a:ea typeface="+mn-ea"/>
                    <a:cs typeface="Arial"/>
                  </a:rPr>
                  <a:t> </a:t>
                </a:r>
                <a:r>
                  <a:rPr kumimoji="0" sz="500" b="0" i="0" u="none" strike="noStrike" kern="1200" cap="none" spc="-10" normalizeH="0" baseline="0" noProof="0">
                    <a:ln>
                      <a:noFill/>
                    </a:ln>
                    <a:solidFill>
                      <a:srgbClr val="004B96"/>
                    </a:solidFill>
                    <a:effectLst/>
                    <a:uLnTx/>
                    <a:uFillTx/>
                    <a:latin typeface="Arial"/>
                    <a:ea typeface="+mn-ea"/>
                    <a:cs typeface="Arial"/>
                  </a:rPr>
                  <a:t>MH</a:t>
                </a:r>
                <a:r>
                  <a:rPr kumimoji="0" sz="500" b="0" i="0" u="none" strike="noStrike" kern="1200" cap="none" spc="0" normalizeH="0" baseline="0" noProof="0">
                    <a:ln>
                      <a:noFill/>
                    </a:ln>
                    <a:solidFill>
                      <a:srgbClr val="004B96"/>
                    </a:solidFill>
                    <a:effectLst/>
                    <a:uLnTx/>
                    <a:uFillTx/>
                    <a:latin typeface="Arial"/>
                    <a:ea typeface="+mn-ea"/>
                    <a:cs typeface="Arial"/>
                  </a:rPr>
                  <a:t>z</a:t>
                </a:r>
                <a:endParaRPr kumimoji="0" sz="500" b="0" i="0" u="none" strike="noStrike" kern="1200" cap="none" spc="0" normalizeH="0" baseline="0" noProof="0">
                  <a:ln>
                    <a:noFill/>
                  </a:ln>
                  <a:solidFill>
                    <a:prstClr val="black"/>
                  </a:solidFill>
                  <a:effectLst/>
                  <a:uLnTx/>
                  <a:uFillTx/>
                  <a:latin typeface="Arial"/>
                  <a:ea typeface="+mn-ea"/>
                  <a:cs typeface="Arial"/>
                </a:endParaRPr>
              </a:p>
            </p:txBody>
          </p:sp>
          <p:sp>
            <p:nvSpPr>
              <p:cNvPr id="127" name="object 4">
                <a:extLst>
                  <a:ext uri="{FF2B5EF4-FFF2-40B4-BE49-F238E27FC236}">
                    <a16:creationId xmlns:a16="http://schemas.microsoft.com/office/drawing/2014/main" id="{F3D7E4AC-925A-1C54-5A7E-9111C36F5E06}"/>
                  </a:ext>
                </a:extLst>
              </p:cNvPr>
              <p:cNvSpPr/>
              <p:nvPr/>
            </p:nvSpPr>
            <p:spPr>
              <a:xfrm>
                <a:off x="7047643" y="2235768"/>
                <a:ext cx="2618232" cy="3848100"/>
              </a:xfrm>
              <a:prstGeom prst="rect">
                <a:avLst/>
              </a:prstGeom>
              <a:blipFill>
                <a:blip r:embed="rId25" cstate="screen">
                  <a:extLst>
                    <a:ext uri="{28A0092B-C50C-407E-A947-70E740481C1C}">
                      <a14:useLocalDpi xmlns:a14="http://schemas.microsoft.com/office/drawing/2010/main"/>
                    </a:ext>
                  </a:extLst>
                </a:blip>
                <a:stretch>
                  <a:fillRect/>
                </a:stretch>
              </a:blip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 name="Rectangle: Rounded Corners 73">
            <a:extLst>
              <a:ext uri="{FF2B5EF4-FFF2-40B4-BE49-F238E27FC236}">
                <a16:creationId xmlns:a16="http://schemas.microsoft.com/office/drawing/2014/main" id="{A907CD0F-ABAB-EE6F-AB7E-181020C5AC1B}"/>
              </a:ext>
            </a:extLst>
          </p:cNvPr>
          <p:cNvSpPr/>
          <p:nvPr/>
        </p:nvSpPr>
        <p:spPr>
          <a:xfrm>
            <a:off x="5108925" y="3895562"/>
            <a:ext cx="921941" cy="1431796"/>
          </a:xfrm>
          <a:prstGeom prst="roundRect">
            <a:avLst/>
          </a:prstGeom>
          <a:solidFill>
            <a:srgbClr val="C55A11">
              <a:alpha val="20000"/>
            </a:srgb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8" name="CasellaDiTesto 127">
            <a:extLst>
              <a:ext uri="{FF2B5EF4-FFF2-40B4-BE49-F238E27FC236}">
                <a16:creationId xmlns:a16="http://schemas.microsoft.com/office/drawing/2014/main" id="{2E59FA2B-8921-8F31-BD74-2754A5FA67F2}"/>
              </a:ext>
            </a:extLst>
          </p:cNvPr>
          <p:cNvSpPr txBox="1"/>
          <p:nvPr/>
        </p:nvSpPr>
        <p:spPr>
          <a:xfrm>
            <a:off x="3752695" y="6077142"/>
            <a:ext cx="45563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it-IT" dirty="0">
                <a:cs typeface="Calibri"/>
              </a:rPr>
              <a:t>     PIP-II </a:t>
            </a:r>
            <a:r>
              <a:rPr lang="it-IT" dirty="0" err="1">
                <a:cs typeface="Calibri"/>
              </a:rPr>
              <a:t>linac</a:t>
            </a:r>
            <a:r>
              <a:rPr lang="it-IT" dirty="0">
                <a:cs typeface="Calibri"/>
              </a:rPr>
              <a:t> layout</a:t>
            </a:r>
          </a:p>
          <a:p>
            <a:r>
              <a:rPr lang="it-IT" dirty="0">
                <a:cs typeface="Calibri"/>
              </a:rPr>
              <a:t>800 MeV, 2 </a:t>
            </a:r>
            <a:r>
              <a:rPr lang="it-IT" dirty="0" err="1">
                <a:cs typeface="Calibri"/>
              </a:rPr>
              <a:t>mA</a:t>
            </a:r>
            <a:r>
              <a:rPr lang="it-IT" dirty="0">
                <a:cs typeface="Calibri"/>
              </a:rPr>
              <a:t>, H- </a:t>
            </a:r>
            <a:r>
              <a:rPr lang="it-IT" dirty="0" err="1">
                <a:cs typeface="Calibri"/>
              </a:rPr>
              <a:t>beam</a:t>
            </a:r>
            <a:r>
              <a:rPr lang="it-IT" dirty="0">
                <a:cs typeface="Calibri"/>
              </a:rPr>
              <a:t>, CW </a:t>
            </a:r>
            <a:r>
              <a:rPr lang="it-IT" dirty="0" err="1">
                <a:cs typeface="Calibri"/>
              </a:rPr>
              <a:t>compatible</a:t>
            </a:r>
            <a:endParaRPr lang="it-IT" dirty="0">
              <a:cs typeface="Calibri"/>
            </a:endParaRPr>
          </a:p>
        </p:txBody>
      </p:sp>
    </p:spTree>
    <p:extLst>
      <p:ext uri="{BB962C8B-B14F-4D97-AF65-F5344CB8AC3E}">
        <p14:creationId xmlns:p14="http://schemas.microsoft.com/office/powerpoint/2010/main" val="3940802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ccia a destra 20">
            <a:extLst>
              <a:ext uri="{FF2B5EF4-FFF2-40B4-BE49-F238E27FC236}">
                <a16:creationId xmlns:a16="http://schemas.microsoft.com/office/drawing/2014/main" id="{E003C85D-3374-2BCE-6011-6F4C324744E6}"/>
              </a:ext>
            </a:extLst>
          </p:cNvPr>
          <p:cNvSpPr/>
          <p:nvPr/>
        </p:nvSpPr>
        <p:spPr>
          <a:xfrm rot="3073216">
            <a:off x="5811786" y="3065584"/>
            <a:ext cx="1783312" cy="489184"/>
          </a:xfrm>
          <a:prstGeom prst="rightArrow">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magine 10" descr="Immagine che contiene testo, schermata, Carattere, numero&#10;&#10;Descrizione generata automaticamente">
            <a:extLst>
              <a:ext uri="{FF2B5EF4-FFF2-40B4-BE49-F238E27FC236}">
                <a16:creationId xmlns:a16="http://schemas.microsoft.com/office/drawing/2014/main" id="{E82192CB-C5E4-3A45-6862-0D447DFF08B4}"/>
              </a:ext>
            </a:extLst>
          </p:cNvPr>
          <p:cNvPicPr>
            <a:picLocks noChangeAspect="1"/>
          </p:cNvPicPr>
          <p:nvPr/>
        </p:nvPicPr>
        <p:blipFill>
          <a:blip r:embed="rId2"/>
          <a:stretch>
            <a:fillRect/>
          </a:stretch>
        </p:blipFill>
        <p:spPr>
          <a:xfrm>
            <a:off x="7274084" y="1552150"/>
            <a:ext cx="4806391" cy="2545421"/>
          </a:xfrm>
          <a:prstGeom prst="rect">
            <a:avLst/>
          </a:prstGeom>
          <a:effectLst>
            <a:outerShdw blurRad="50800" dist="38100" dir="2700000" algn="tl" rotWithShape="0">
              <a:prstClr val="black">
                <a:alpha val="40000"/>
              </a:prstClr>
            </a:outerShdw>
          </a:effectLst>
        </p:spPr>
      </p:pic>
      <p:sp>
        <p:nvSpPr>
          <p:cNvPr id="12" name="Rettangolo 11">
            <a:extLst>
              <a:ext uri="{FF2B5EF4-FFF2-40B4-BE49-F238E27FC236}">
                <a16:creationId xmlns:a16="http://schemas.microsoft.com/office/drawing/2014/main" id="{8B45A64E-4F69-9D0B-2389-A533863D4261}"/>
              </a:ext>
            </a:extLst>
          </p:cNvPr>
          <p:cNvSpPr/>
          <p:nvPr/>
        </p:nvSpPr>
        <p:spPr>
          <a:xfrm>
            <a:off x="1535838" y="2464463"/>
            <a:ext cx="5648243" cy="3240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984D75D3-3219-3BC6-205F-EB9124C6A37E}"/>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B4D89"/>
                </a:solidFill>
                <a:effectLst/>
                <a:uLnTx/>
                <a:uFillTx/>
                <a:ea typeface="+mj-ea"/>
                <a:cs typeface="+mj-cs"/>
              </a:rPr>
              <a:t>LB650 R&amp;D at LASA – Cavities</a:t>
            </a:r>
          </a:p>
        </p:txBody>
      </p:sp>
      <p:sp>
        <p:nvSpPr>
          <p:cNvPr id="10" name="Freccia a destra 9">
            <a:extLst>
              <a:ext uri="{FF2B5EF4-FFF2-40B4-BE49-F238E27FC236}">
                <a16:creationId xmlns:a16="http://schemas.microsoft.com/office/drawing/2014/main" id="{2108E7E6-C2A1-39E5-8EFC-4CF66E03140A}"/>
              </a:ext>
            </a:extLst>
          </p:cNvPr>
          <p:cNvSpPr/>
          <p:nvPr/>
        </p:nvSpPr>
        <p:spPr>
          <a:xfrm>
            <a:off x="1535838" y="1497669"/>
            <a:ext cx="5892032" cy="612000"/>
          </a:xfrm>
          <a:prstGeom prst="rightArrow">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9BBF3F70-AFFC-51A0-BD65-6D37672D6CE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52314" y="4041097"/>
            <a:ext cx="4828161" cy="27211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CasellaDiTesto 19">
            <a:extLst>
              <a:ext uri="{FF2B5EF4-FFF2-40B4-BE49-F238E27FC236}">
                <a16:creationId xmlns:a16="http://schemas.microsoft.com/office/drawing/2014/main" id="{5615CCF5-3A52-BCF0-3E4B-E68D88971DB4}"/>
              </a:ext>
            </a:extLst>
          </p:cNvPr>
          <p:cNvSpPr txBox="1"/>
          <p:nvPr/>
        </p:nvSpPr>
        <p:spPr>
          <a:xfrm>
            <a:off x="6280162" y="5750256"/>
            <a:ext cx="3271514" cy="52322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dirty="0"/>
              <a:t>B61S-EZ-003 Q</a:t>
            </a:r>
            <a:r>
              <a:rPr lang="en-US" sz="1400" baseline="-25000" dirty="0"/>
              <a:t>0</a:t>
            </a:r>
            <a:r>
              <a:rPr lang="en-US" sz="1400" dirty="0"/>
              <a:t> rise following perfect compensation of residual B field</a:t>
            </a:r>
          </a:p>
        </p:txBody>
      </p:sp>
      <p:pic>
        <p:nvPicPr>
          <p:cNvPr id="8" name="Immagine 7" descr="Immagine che contiene macchina, ingegneria, Macchina utensile, interno&#10;&#10;Descrizione generata automaticamente">
            <a:extLst>
              <a:ext uri="{FF2B5EF4-FFF2-40B4-BE49-F238E27FC236}">
                <a16:creationId xmlns:a16="http://schemas.microsoft.com/office/drawing/2014/main" id="{EF872D12-7A3E-F1C8-E7AC-1A4B9126873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51676" y="174732"/>
            <a:ext cx="2520258" cy="1641804"/>
          </a:xfrm>
          <a:prstGeom prst="rect">
            <a:avLst/>
          </a:prstGeom>
          <a:effectLst>
            <a:outerShdw blurRad="50800" dist="38100" dir="2700000" algn="tl" rotWithShape="0">
              <a:prstClr val="black">
                <a:alpha val="40000"/>
              </a:prstClr>
            </a:outerShdw>
          </a:effectLst>
        </p:spPr>
      </p:pic>
      <p:pic>
        <p:nvPicPr>
          <p:cNvPr id="9" name="Immagine 8" descr="Immagine che contiene macchina, Alluminio, tubo, fabbrica&#10;&#10;Descrizione generata automaticamente">
            <a:extLst>
              <a:ext uri="{FF2B5EF4-FFF2-40B4-BE49-F238E27FC236}">
                <a16:creationId xmlns:a16="http://schemas.microsoft.com/office/drawing/2014/main" id="{C62AA9C7-3250-F7A8-4FF7-F1CBA62FCC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79"/>
          <a:stretch/>
        </p:blipFill>
        <p:spPr>
          <a:xfrm>
            <a:off x="7823943" y="693873"/>
            <a:ext cx="1689507" cy="1641804"/>
          </a:xfrm>
          <a:prstGeom prst="rect">
            <a:avLst/>
          </a:prstGeom>
          <a:ln>
            <a:noFill/>
          </a:ln>
          <a:effectLst>
            <a:outerShdw blurRad="50800" dist="38100" dir="2700000" algn="tl" rotWithShape="0">
              <a:prstClr val="black">
                <a:alpha val="40000"/>
              </a:prstClr>
            </a:outerShdw>
          </a:effectLst>
        </p:spPr>
      </p:pic>
      <p:sp>
        <p:nvSpPr>
          <p:cNvPr id="15" name="CasellaDiTesto 19">
            <a:extLst>
              <a:ext uri="{FF2B5EF4-FFF2-40B4-BE49-F238E27FC236}">
                <a16:creationId xmlns:a16="http://schemas.microsoft.com/office/drawing/2014/main" id="{CABC3F42-A0BE-807C-66EB-43939C89856D}"/>
              </a:ext>
            </a:extLst>
          </p:cNvPr>
          <p:cNvSpPr txBox="1"/>
          <p:nvPr/>
        </p:nvSpPr>
        <p:spPr>
          <a:xfrm>
            <a:off x="9802410" y="1901958"/>
            <a:ext cx="2239965" cy="52322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dirty="0"/>
              <a:t>B61-EZ-002 VT results – naked vs. jacketed</a:t>
            </a:r>
          </a:p>
        </p:txBody>
      </p:sp>
      <p:sp>
        <p:nvSpPr>
          <p:cNvPr id="6" name="Segnaposto contenuto 1">
            <a:extLst>
              <a:ext uri="{FF2B5EF4-FFF2-40B4-BE49-F238E27FC236}">
                <a16:creationId xmlns:a16="http://schemas.microsoft.com/office/drawing/2014/main" id="{A87BE03E-BF89-360B-589D-8E13A584497A}"/>
              </a:ext>
            </a:extLst>
          </p:cNvPr>
          <p:cNvSpPr txBox="1">
            <a:spLocks/>
          </p:cNvSpPr>
          <p:nvPr/>
        </p:nvSpPr>
        <p:spPr>
          <a:xfrm>
            <a:off x="734015" y="715187"/>
            <a:ext cx="6603852" cy="5878532"/>
          </a:xfrm>
          <a:prstGeom prst="rect">
            <a:avLst/>
          </a:prstGeom>
        </p:spPr>
        <p:txBody>
          <a:bodyPr wrap="square" lIns="0" tIns="0" rIns="0" bIns="0" anchor="t">
            <a:sp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79070" marR="0" lvl="0" indent="0" algn="l" defTabSz="914400" rtl="0" eaLnBrk="1" fontAlgn="auto" latinLnBrk="0" hangingPunct="1">
              <a:lnSpc>
                <a:spcPct val="100000"/>
              </a:lnSpc>
              <a:spcBef>
                <a:spcPts val="0"/>
              </a:spcBef>
              <a:spcAft>
                <a:spcPts val="600"/>
              </a:spcAft>
              <a:buClrTx/>
              <a:buSzTx/>
              <a:buFontTx/>
              <a:buNone/>
              <a:tabLst/>
              <a:defRPr/>
            </a:pPr>
            <a:r>
              <a:rPr kumimoji="0" lang="it-IT" sz="1800" b="1" i="0" u="sng" strike="noStrike" kern="0" cap="none" spc="0" normalizeH="0" baseline="0" noProof="0" dirty="0">
                <a:ln>
                  <a:noFill/>
                </a:ln>
                <a:solidFill>
                  <a:srgbClr val="000000"/>
                </a:solidFill>
                <a:effectLst/>
                <a:uLnTx/>
                <a:uFillTx/>
                <a:latin typeface="Arial"/>
                <a:ea typeface="+mn-ea"/>
                <a:cs typeface="Arial"/>
              </a:rPr>
              <a:t>R</a:t>
            </a:r>
            <a:r>
              <a:rPr kumimoji="0" lang="en-US" sz="1800" b="1" i="0" u="sng" strike="noStrike" kern="0" cap="none" spc="0" normalizeH="0" baseline="0" noProof="0" dirty="0">
                <a:ln>
                  <a:noFill/>
                </a:ln>
                <a:solidFill>
                  <a:srgbClr val="000000"/>
                </a:solidFill>
                <a:effectLst/>
                <a:uLnTx/>
                <a:uFillTx/>
                <a:latin typeface="Arial"/>
                <a:ea typeface="+mn-ea"/>
                <a:cs typeface="Arial"/>
              </a:rPr>
              <a:t>&amp;D </a:t>
            </a:r>
            <a:r>
              <a:rPr lang="en-US" b="1" u="sng" kern="0" dirty="0">
                <a:solidFill>
                  <a:srgbClr val="000000"/>
                </a:solidFill>
                <a:latin typeface="Arial"/>
                <a:cs typeface="Arial"/>
              </a:rPr>
              <a:t>in </a:t>
            </a:r>
            <a:r>
              <a:rPr kumimoji="0" lang="en-US" sz="1800" b="1" i="0" u="sng" strike="noStrike" kern="0" cap="none" spc="0" normalizeH="0" baseline="0" noProof="0" dirty="0">
                <a:ln>
                  <a:noFill/>
                </a:ln>
                <a:solidFill>
                  <a:srgbClr val="000000"/>
                </a:solidFill>
                <a:effectLst/>
                <a:uLnTx/>
                <a:uFillTx/>
                <a:latin typeface="Arial"/>
                <a:ea typeface="+mn-ea"/>
                <a:cs typeface="Arial"/>
              </a:rPr>
              <a:t>view of </a:t>
            </a:r>
            <a:r>
              <a:rPr lang="en-US" b="1" u="sng" kern="0" dirty="0">
                <a:solidFill>
                  <a:srgbClr val="000000"/>
                </a:solidFill>
                <a:latin typeface="Arial"/>
                <a:cs typeface="Arial"/>
              </a:rPr>
              <a:t>High-Q and </a:t>
            </a:r>
            <a:r>
              <a:rPr kumimoji="0" lang="en-US" sz="1800" b="1" i="0" u="sng" strike="noStrike" kern="0" cap="none" spc="0" normalizeH="0" baseline="0" noProof="0" dirty="0">
                <a:ln>
                  <a:noFill/>
                </a:ln>
                <a:solidFill>
                  <a:srgbClr val="000000"/>
                </a:solidFill>
                <a:effectLst/>
                <a:uLnTx/>
                <a:uFillTx/>
                <a:latin typeface="Arial"/>
                <a:ea typeface="+mn-ea"/>
                <a:cs typeface="Arial"/>
              </a:rPr>
              <a:t>know-how transfer to industry</a:t>
            </a:r>
            <a:endParaRPr kumimoji="0" lang="en-US" sz="1800" b="0" i="0" u="sng" strike="noStrike" kern="0" cap="none" spc="0" normalizeH="0" baseline="0" noProof="0" dirty="0">
              <a:ln>
                <a:noFill/>
              </a:ln>
              <a:solidFill>
                <a:srgbClr val="000000"/>
              </a:solidFill>
              <a:effectLst/>
              <a:uLnTx/>
              <a:uFillTx/>
              <a:latin typeface="Arial"/>
              <a:ea typeface="+mn-ea"/>
              <a:cs typeface="Arial"/>
            </a:endParaRP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rPr>
              <a:t>Prototypes to </a:t>
            </a:r>
            <a:r>
              <a:rPr kumimoji="0" lang="en-US" sz="1600" b="1" i="0" u="none" strike="noStrike" kern="0" cap="none" spc="0" normalizeH="0" baseline="0" noProof="0" dirty="0">
                <a:ln>
                  <a:noFill/>
                </a:ln>
                <a:solidFill>
                  <a:srgbClr val="000000"/>
                </a:solidFill>
                <a:effectLst/>
                <a:uLnTx/>
                <a:uFillTx/>
                <a:latin typeface="Arial"/>
                <a:ea typeface="+mn-ea"/>
                <a:cs typeface="Arial"/>
              </a:rPr>
              <a:t>develop proper surface treatments</a:t>
            </a:r>
            <a:endParaRPr kumimoji="0" lang="en-US" b="0" i="0" u="none" strike="noStrike" kern="0" cap="none" spc="0" normalizeH="0" baseline="0" noProof="0" dirty="0">
              <a:ln>
                <a:noFill/>
              </a:ln>
              <a:solidFill>
                <a:srgbClr val="000000"/>
              </a:solidFill>
              <a:effectLst/>
              <a:uLnTx/>
              <a:uFillTx/>
              <a:latin typeface="Arial"/>
              <a:ea typeface="+mn-ea"/>
              <a:cs typeface="Arial"/>
            </a:endParaRPr>
          </a:p>
          <a:p>
            <a:pPr marL="817200" lvl="3" indent="-356870">
              <a:buFont typeface="Arial" panose="020B0604020202020204" pitchFamily="34" charset="0"/>
              <a:buChar char="•"/>
              <a:defRPr/>
            </a:pPr>
            <a:r>
              <a:rPr kumimoji="0" lang="en-US" b="1" i="0" u="none" strike="noStrike" kern="0" cap="none" spc="0" normalizeH="0" baseline="0" noProof="0" dirty="0">
                <a:ln>
                  <a:noFill/>
                </a:ln>
                <a:solidFill>
                  <a:srgbClr val="000000"/>
                </a:solidFill>
                <a:effectLst/>
                <a:uLnTx/>
                <a:uFillTx/>
                <a:latin typeface="Arial"/>
                <a:ea typeface="+mn-ea"/>
                <a:cs typeface="Arial"/>
              </a:rPr>
              <a:t>B61-EZ-001</a:t>
            </a:r>
            <a:r>
              <a:rPr kumimoji="0" lang="en-US" b="0" i="0" u="none" strike="noStrike" kern="0" cap="none" spc="0" normalizeH="0" baseline="0" noProof="0" dirty="0">
                <a:ln>
                  <a:noFill/>
                </a:ln>
                <a:solidFill>
                  <a:srgbClr val="000000"/>
                </a:solidFill>
                <a:effectLst/>
                <a:uLnTx/>
                <a:uFillTx/>
                <a:latin typeface="Arial"/>
                <a:ea typeface="+mn-ea"/>
                <a:cs typeface="Arial"/>
              </a:rPr>
              <a:t> jacketed and tested at FNAL</a:t>
            </a:r>
          </a:p>
          <a:p>
            <a:pPr marL="817200" lvl="3" indent="-356870">
              <a:buFont typeface="Arial" panose="020B0604020202020204" pitchFamily="34" charset="0"/>
              <a:buChar char="•"/>
              <a:defRPr/>
            </a:pPr>
            <a:r>
              <a:rPr kumimoji="0" lang="en-US" b="1" i="0" u="none" strike="noStrike" kern="0" cap="none" spc="0" normalizeH="0" baseline="0" noProof="0" dirty="0">
                <a:ln>
                  <a:noFill/>
                </a:ln>
                <a:solidFill>
                  <a:srgbClr val="000000"/>
                </a:solidFill>
                <a:effectLst/>
                <a:uLnTx/>
                <a:uFillTx/>
                <a:latin typeface="Arial"/>
                <a:ea typeface="+mn-ea"/>
                <a:cs typeface="Arial"/>
              </a:rPr>
              <a:t>B61-EZ-002</a:t>
            </a:r>
            <a:r>
              <a:rPr kumimoji="0" lang="en-US" b="0" i="0" u="none" strike="noStrike" kern="0" cap="none" spc="0" normalizeH="0" baseline="0" noProof="0" dirty="0">
                <a:ln>
                  <a:noFill/>
                </a:ln>
                <a:solidFill>
                  <a:srgbClr val="000000"/>
                </a:solidFill>
                <a:effectLst/>
                <a:uLnTx/>
                <a:uFillTx/>
                <a:latin typeface="Arial"/>
                <a:ea typeface="+mn-ea"/>
                <a:cs typeface="Arial"/>
              </a:rPr>
              <a:t> jacketed and tested at LASA</a:t>
            </a:r>
          </a:p>
          <a:p>
            <a:pPr marL="817200" lvl="3" indent="-356870">
              <a:buFont typeface="Arial" panose="020B0604020202020204" pitchFamily="34" charset="0"/>
              <a:buChar char="•"/>
              <a:defRPr/>
            </a:pPr>
            <a:r>
              <a:rPr kumimoji="0" lang="en-US" b="1" i="0" u="none" strike="noStrike" kern="0" cap="none" spc="0" normalizeH="0" baseline="0" noProof="0" dirty="0">
                <a:ln>
                  <a:noFill/>
                </a:ln>
                <a:solidFill>
                  <a:srgbClr val="000000"/>
                </a:solidFill>
                <a:effectLst/>
                <a:uLnTx/>
                <a:uFillTx/>
                <a:latin typeface="Arial"/>
                <a:ea typeface="+mn-ea"/>
                <a:cs typeface="Arial"/>
              </a:rPr>
              <a:t>B61S-EZ-001</a:t>
            </a:r>
            <a:r>
              <a:rPr kumimoji="0" lang="en-US" b="0" i="0" u="none" strike="noStrike" kern="0" cap="none" spc="0" normalizeH="0" baseline="0" noProof="0" dirty="0">
                <a:ln>
                  <a:noFill/>
                </a:ln>
                <a:solidFill>
                  <a:srgbClr val="000000"/>
                </a:solidFill>
                <a:effectLst/>
                <a:uLnTx/>
                <a:uFillTx/>
                <a:latin typeface="Arial"/>
                <a:ea typeface="+mn-ea"/>
                <a:cs typeface="Arial"/>
              </a:rPr>
              <a:t> single cell treated and tested at FNAL</a:t>
            </a:r>
          </a:p>
          <a:p>
            <a:pPr marL="817200" lvl="3" indent="-356870">
              <a:buFont typeface="Arial" panose="020B0604020202020204" pitchFamily="34" charset="0"/>
              <a:buChar char="•"/>
              <a:defRPr/>
            </a:pPr>
            <a:r>
              <a:rPr kumimoji="0" lang="en-US" b="1" i="0" u="none" strike="noStrike" kern="0" cap="none" spc="0" normalizeH="0" baseline="0" noProof="0" dirty="0">
                <a:ln>
                  <a:noFill/>
                </a:ln>
                <a:solidFill>
                  <a:srgbClr val="000000"/>
                </a:solidFill>
                <a:effectLst/>
                <a:uLnTx/>
                <a:uFillTx/>
                <a:latin typeface="Arial"/>
                <a:ea typeface="+mn-ea"/>
                <a:cs typeface="Arial"/>
              </a:rPr>
              <a:t>B61S-EZ-002</a:t>
            </a:r>
            <a:r>
              <a:rPr kumimoji="0" lang="en-US" b="0" i="0" u="none" strike="noStrike" kern="0" cap="none" spc="0" normalizeH="0" baseline="0" noProof="0" dirty="0">
                <a:ln>
                  <a:noFill/>
                </a:ln>
                <a:solidFill>
                  <a:srgbClr val="000000"/>
                </a:solidFill>
                <a:effectLst/>
                <a:uLnTx/>
                <a:uFillTx/>
                <a:latin typeface="Arial"/>
                <a:ea typeface="+mn-ea"/>
                <a:cs typeface="Arial"/>
              </a:rPr>
              <a:t> treated, jacketed and tested at LASA</a:t>
            </a:r>
          </a:p>
          <a:p>
            <a:pPr marL="817200" lvl="3" indent="-356870">
              <a:buFont typeface="Arial" panose="020B0604020202020204" pitchFamily="34" charset="0"/>
              <a:buChar char="•"/>
              <a:defRPr/>
            </a:pPr>
            <a:r>
              <a:rPr kumimoji="0" lang="en-US" b="1" i="0" u="none" strike="noStrike" kern="0" cap="none" spc="0" normalizeH="0" baseline="0" noProof="0" dirty="0">
                <a:ln>
                  <a:noFill/>
                </a:ln>
                <a:solidFill>
                  <a:srgbClr val="000000"/>
                </a:solidFill>
                <a:effectLst/>
                <a:uLnTx/>
                <a:uFillTx/>
                <a:latin typeface="Arial"/>
                <a:ea typeface="+mn-ea"/>
                <a:cs typeface="Arial"/>
              </a:rPr>
              <a:t>B61S-EZ-003</a:t>
            </a:r>
            <a:r>
              <a:rPr kumimoji="0" lang="en-US" b="0" i="0" u="none" strike="noStrike" kern="0" cap="none" spc="0" normalizeH="0" baseline="0" noProof="0" dirty="0">
                <a:ln>
                  <a:noFill/>
                </a:ln>
                <a:solidFill>
                  <a:srgbClr val="000000"/>
                </a:solidFill>
                <a:effectLst/>
                <a:uLnTx/>
                <a:uFillTx/>
                <a:latin typeface="Arial"/>
                <a:ea typeface="+mn-ea"/>
                <a:cs typeface="Arial"/>
              </a:rPr>
              <a:t> single cell processed and tested at LASA</a:t>
            </a:r>
            <a:endParaRPr kumimoji="0" lang="en-US" b="1" i="0" u="none" strike="noStrike" kern="0" cap="none" spc="0" normalizeH="0" baseline="0" noProof="0" dirty="0">
              <a:ln>
                <a:noFill/>
              </a:ln>
              <a:solidFill>
                <a:srgbClr val="000000"/>
              </a:solidFill>
              <a:effectLst/>
              <a:uLnTx/>
              <a:uFillTx/>
              <a:latin typeface="Arial"/>
              <a:ea typeface="+mn-ea"/>
              <a:cs typeface="Arial"/>
            </a:endParaRPr>
          </a:p>
          <a:p>
            <a:pPr marL="360000" marR="0" lvl="2"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Arial"/>
            </a:endParaRP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rPr>
              <a:t>Develop diagnostic </a:t>
            </a:r>
            <a:r>
              <a:rPr kumimoji="0" lang="en-US" sz="1600" b="0" i="0" u="none" strike="noStrike" kern="0" cap="none" spc="0" normalizeH="0" baseline="0" noProof="0" dirty="0">
                <a:ln>
                  <a:noFill/>
                </a:ln>
                <a:solidFill>
                  <a:srgbClr val="000000"/>
                </a:solidFill>
                <a:effectLst/>
                <a:uLnTx/>
                <a:uFillTx/>
                <a:latin typeface="Arial"/>
                <a:ea typeface="+mn-ea"/>
                <a:cs typeface="Arial"/>
              </a:rPr>
              <a:t>for treatment process control </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rPr>
              <a:t>Analytical Field-Emission model</a:t>
            </a:r>
          </a:p>
          <a:p>
            <a:pPr marL="360000" marR="0" lvl="1" indent="-180000" algn="l" defTabSz="914400" rtl="0" eaLnBrk="1" fontAlgn="auto" latinLnBrk="0" hangingPunct="1">
              <a:lnSpc>
                <a:spcPct val="100000"/>
              </a:lnSpc>
              <a:spcBef>
                <a:spcPts val="0"/>
              </a:spcBef>
              <a:spcAft>
                <a:spcPts val="600"/>
              </a:spcAft>
              <a:buClrTx/>
              <a:buSzTx/>
              <a:buFont typeface="Arial,Sans-Serif"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rPr>
              <a:t>Cavity transport boxes </a:t>
            </a:r>
            <a:r>
              <a:rPr kumimoji="0" lang="en-US" sz="1600" b="0" i="0" u="none" strike="noStrike" kern="0" cap="none" spc="0" normalizeH="0" baseline="0" noProof="0" dirty="0">
                <a:ln>
                  <a:noFill/>
                </a:ln>
                <a:solidFill>
                  <a:srgbClr val="000000"/>
                </a:solidFill>
                <a:effectLst/>
                <a:uLnTx/>
                <a:uFillTx/>
                <a:latin typeface="Arial"/>
                <a:ea typeface="+mn-ea"/>
                <a:cs typeface="Arial"/>
              </a:rPr>
              <a:t>developed; prototypes built</a:t>
            </a:r>
            <a:endParaRPr kumimoji="0" lang="en-US" sz="1800" b="1" i="0" u="sng" strike="noStrike" kern="0" cap="none" spc="0" normalizeH="0" baseline="0" noProof="0" dirty="0">
              <a:ln>
                <a:noFill/>
              </a:ln>
              <a:solidFill>
                <a:srgbClr val="000000"/>
              </a:solidFill>
              <a:effectLst/>
              <a:uLnTx/>
              <a:uFillTx/>
              <a:latin typeface="Arial"/>
              <a:ea typeface="+mn-ea"/>
              <a:cs typeface="Arial"/>
            </a:endParaRPr>
          </a:p>
          <a:p>
            <a:pPr marL="179070" marR="0" lvl="0" indent="0" algn="l" defTabSz="914400" rtl="0" eaLnBrk="1" fontAlgn="auto" latinLnBrk="0" hangingPunct="1">
              <a:lnSpc>
                <a:spcPct val="100000"/>
              </a:lnSpc>
              <a:spcBef>
                <a:spcPts val="1800"/>
              </a:spcBef>
              <a:spcAft>
                <a:spcPts val="600"/>
              </a:spcAft>
              <a:buClrTx/>
              <a:buSzTx/>
              <a:buFontTx/>
              <a:buNone/>
              <a:tabLst/>
              <a:defRPr/>
            </a:pPr>
            <a:r>
              <a:rPr lang="en-US" b="1" u="sng" kern="0" dirty="0">
                <a:solidFill>
                  <a:srgbClr val="000000"/>
                </a:solidFill>
                <a:latin typeface="Arial"/>
                <a:cs typeface="Arial"/>
              </a:rPr>
              <a:t>M</a:t>
            </a:r>
            <a:r>
              <a:rPr kumimoji="0" lang="en-US" sz="1800" b="1" i="0" u="sng" strike="noStrike" kern="0" cap="none" spc="0" normalizeH="0" baseline="0" noProof="0" dirty="0" err="1">
                <a:ln>
                  <a:noFill/>
                </a:ln>
                <a:solidFill>
                  <a:srgbClr val="000000"/>
                </a:solidFill>
                <a:effectLst/>
                <a:uLnTx/>
                <a:uFillTx/>
                <a:latin typeface="Arial"/>
                <a:ea typeface="+mn-ea"/>
                <a:cs typeface="Arial"/>
              </a:rPr>
              <a:t>ain</a:t>
            </a:r>
            <a:r>
              <a:rPr kumimoji="0" lang="en-US" sz="1800" b="1" i="0" u="sng" strike="noStrike" kern="0" cap="none" spc="0" normalizeH="0" baseline="0" noProof="0" dirty="0">
                <a:ln>
                  <a:noFill/>
                </a:ln>
                <a:solidFill>
                  <a:srgbClr val="000000"/>
                </a:solidFill>
                <a:effectLst/>
                <a:uLnTx/>
                <a:uFillTx/>
                <a:latin typeface="Arial"/>
                <a:ea typeface="+mn-ea"/>
                <a:cs typeface="Arial"/>
              </a:rPr>
              <a:t> procurements</a:t>
            </a:r>
            <a:r>
              <a:rPr kumimoji="0" lang="en-US" sz="1800" b="0" i="0" u="sng" strike="noStrike" kern="0" cap="none" spc="0" normalizeH="0" baseline="0" noProof="0" dirty="0">
                <a:ln>
                  <a:noFill/>
                </a:ln>
                <a:solidFill>
                  <a:srgbClr val="000000"/>
                </a:solidFill>
                <a:effectLst/>
                <a:uLnTx/>
                <a:uFillTx/>
                <a:latin typeface="Arial"/>
                <a:ea typeface="+mn-ea"/>
                <a:cs typeface="Arial"/>
              </a:rPr>
              <a:t> in view of the series production</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rPr>
              <a:t>RRR300 Nb </a:t>
            </a:r>
            <a:r>
              <a:rPr kumimoji="0" lang="en-US" sz="1600" b="0" i="0" u="none" strike="noStrike" kern="0" cap="none" spc="0" normalizeH="0" baseline="0" noProof="0" dirty="0">
                <a:ln>
                  <a:noFill/>
                </a:ln>
                <a:solidFill>
                  <a:srgbClr val="000000"/>
                </a:solidFill>
                <a:effectLst/>
                <a:uLnTx/>
                <a:uFillTx/>
                <a:latin typeface="Arial"/>
                <a:ea typeface="+mn-ea"/>
                <a:cs typeface="Arial"/>
              </a:rPr>
              <a:t>tender</a:t>
            </a:r>
            <a:r>
              <a:rPr kumimoji="0" lang="en-US" sz="1600" b="1" i="0" u="none" strike="noStrike" kern="0" cap="none" spc="0" normalizeH="0" baseline="0" noProof="0" dirty="0">
                <a:ln>
                  <a:noFill/>
                </a:ln>
                <a:solidFill>
                  <a:srgbClr val="000000"/>
                </a:solidFill>
                <a:effectLst/>
                <a:uLnTx/>
                <a:uFillTx/>
                <a:latin typeface="Arial"/>
                <a:ea typeface="+mn-ea"/>
                <a:cs typeface="Arial"/>
              </a:rPr>
              <a:t>: </a:t>
            </a:r>
            <a:r>
              <a:rPr kumimoji="0" lang="en-US" sz="1600" b="0" i="0" u="none" strike="noStrike" kern="0" cap="none" spc="0" normalizeH="0" baseline="0" noProof="0" dirty="0">
                <a:ln>
                  <a:noFill/>
                </a:ln>
                <a:solidFill>
                  <a:srgbClr val="000000"/>
                </a:solidFill>
                <a:effectLst/>
                <a:uLnTx/>
                <a:uFillTx/>
                <a:latin typeface="Arial"/>
                <a:ea typeface="+mn-ea"/>
                <a:cs typeface="Arial"/>
              </a:rPr>
              <a:t>1</a:t>
            </a:r>
            <a:r>
              <a:rPr kumimoji="0" lang="en-US" sz="1600" b="0" i="0" u="none" strike="noStrike" kern="0" cap="none" spc="0" normalizeH="0" baseline="30000" noProof="0" dirty="0">
                <a:ln>
                  <a:noFill/>
                </a:ln>
                <a:solidFill>
                  <a:srgbClr val="000000"/>
                </a:solidFill>
                <a:effectLst/>
                <a:uLnTx/>
                <a:uFillTx/>
                <a:latin typeface="Arial"/>
                <a:ea typeface="+mn-ea"/>
                <a:cs typeface="Arial"/>
              </a:rPr>
              <a:t>st</a:t>
            </a:r>
            <a:r>
              <a:rPr kumimoji="0" lang="en-US" sz="1600" b="0" i="0" u="none" strike="noStrike" kern="0" cap="none" spc="0" normalizeH="0" baseline="0" noProof="0" dirty="0">
                <a:ln>
                  <a:noFill/>
                </a:ln>
                <a:solidFill>
                  <a:srgbClr val="000000"/>
                </a:solidFill>
                <a:effectLst/>
                <a:uLnTx/>
                <a:uFillTx/>
                <a:latin typeface="Arial"/>
                <a:ea typeface="+mn-ea"/>
                <a:cs typeface="Arial"/>
              </a:rPr>
              <a:t> batch delivered and ready for Eddy Current Scanning. 2</a:t>
            </a:r>
            <a:r>
              <a:rPr kumimoji="0" lang="en-US" sz="1600" b="0" i="0" u="none" strike="noStrike" kern="0" cap="none" spc="0" normalizeH="0" baseline="30000" noProof="0" dirty="0">
                <a:ln>
                  <a:noFill/>
                </a:ln>
                <a:solidFill>
                  <a:srgbClr val="000000"/>
                </a:solidFill>
                <a:effectLst/>
                <a:uLnTx/>
                <a:uFillTx/>
                <a:latin typeface="Arial"/>
                <a:ea typeface="+mn-ea"/>
                <a:cs typeface="Arial"/>
              </a:rPr>
              <a:t>nd</a:t>
            </a:r>
            <a:r>
              <a:rPr kumimoji="0" lang="en-US" sz="1600" b="0" i="0" u="none" strike="noStrike" kern="0" cap="none" spc="0" normalizeH="0" baseline="0" noProof="0" dirty="0">
                <a:ln>
                  <a:noFill/>
                </a:ln>
                <a:solidFill>
                  <a:srgbClr val="000000"/>
                </a:solidFill>
                <a:effectLst/>
                <a:uLnTx/>
                <a:uFillTx/>
                <a:latin typeface="Arial"/>
                <a:ea typeface="+mn-ea"/>
                <a:cs typeface="Arial"/>
              </a:rPr>
              <a:t> and 3</a:t>
            </a:r>
            <a:r>
              <a:rPr kumimoji="0" lang="en-US" sz="1600" b="0" i="0" u="none" strike="noStrike" kern="0" cap="none" spc="0" normalizeH="0" baseline="30000" noProof="0" dirty="0">
                <a:ln>
                  <a:noFill/>
                </a:ln>
                <a:solidFill>
                  <a:srgbClr val="000000"/>
                </a:solidFill>
                <a:effectLst/>
                <a:uLnTx/>
                <a:uFillTx/>
                <a:latin typeface="Arial"/>
                <a:ea typeface="+mn-ea"/>
                <a:cs typeface="Arial"/>
              </a:rPr>
              <a:t>rd</a:t>
            </a:r>
            <a:r>
              <a:rPr kumimoji="0" lang="en-US" sz="1600" b="0" i="0" u="none" strike="noStrike" kern="0" cap="none" spc="0" normalizeH="0" baseline="0" noProof="0" dirty="0">
                <a:ln>
                  <a:noFill/>
                </a:ln>
                <a:solidFill>
                  <a:srgbClr val="000000"/>
                </a:solidFill>
                <a:effectLst/>
                <a:uLnTx/>
                <a:uFillTx/>
                <a:latin typeface="Arial"/>
                <a:ea typeface="+mn-ea"/>
                <a:cs typeface="Arial"/>
              </a:rPr>
              <a:t> batches in Sept. 24.</a:t>
            </a: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Arial"/>
                <a:ea typeface="+mn-ea"/>
                <a:cs typeface="Arial"/>
              </a:rPr>
              <a:t>Agreement with DESY in progress for </a:t>
            </a:r>
            <a:r>
              <a:rPr kumimoji="0" lang="en-US" sz="1600" b="1" i="0" u="none" strike="noStrike" kern="0" cap="none" spc="0" normalizeH="0" baseline="0" noProof="0" dirty="0">
                <a:ln>
                  <a:noFill/>
                </a:ln>
                <a:solidFill>
                  <a:srgbClr val="000000"/>
                </a:solidFill>
                <a:effectLst/>
                <a:uLnTx/>
                <a:uFillTx/>
                <a:latin typeface="Arial"/>
                <a:ea typeface="+mn-ea"/>
                <a:cs typeface="Arial"/>
              </a:rPr>
              <a:t>Eddy current scanning </a:t>
            </a:r>
            <a:br>
              <a:rPr kumimoji="0" lang="en-US" sz="1600" b="1" i="0" u="none" strike="noStrike" kern="0" cap="none" spc="0" normalizeH="0" baseline="0" noProof="0" dirty="0">
                <a:ln>
                  <a:noFill/>
                </a:ln>
                <a:solidFill>
                  <a:srgbClr val="000000"/>
                </a:solidFill>
                <a:effectLst/>
                <a:uLnTx/>
                <a:uFillTx/>
                <a:latin typeface="Arial"/>
                <a:ea typeface="+mn-ea"/>
                <a:cs typeface="Arial"/>
              </a:rPr>
            </a:br>
            <a:r>
              <a:rPr kumimoji="0" lang="en-US" sz="1600" b="0" i="0" u="none" strike="noStrike" kern="0" cap="none" spc="0" normalizeH="0" baseline="0" noProof="0" dirty="0">
                <a:ln>
                  <a:noFill/>
                </a:ln>
                <a:solidFill>
                  <a:srgbClr val="000000"/>
                </a:solidFill>
                <a:effectLst/>
                <a:uLnTx/>
                <a:uFillTx/>
                <a:latin typeface="Arial"/>
                <a:ea typeface="+mn-ea"/>
                <a:cs typeface="Arial"/>
              </a:rPr>
              <a:t>and </a:t>
            </a:r>
            <a:r>
              <a:rPr kumimoji="0" lang="en-US" sz="1600" b="1" i="0" u="none" strike="noStrike" kern="0" cap="none" spc="0" normalizeH="0" baseline="0" noProof="0" dirty="0">
                <a:ln>
                  <a:noFill/>
                </a:ln>
                <a:solidFill>
                  <a:srgbClr val="000000"/>
                </a:solidFill>
                <a:effectLst/>
                <a:uLnTx/>
                <a:uFillTx/>
                <a:latin typeface="Arial"/>
                <a:ea typeface="+mn-ea"/>
                <a:cs typeface="Arial"/>
              </a:rPr>
              <a:t>series cavity vertical tests</a:t>
            </a:r>
            <a:endParaRPr kumimoji="0" lang="en-US" sz="1600" b="0" i="0" u="none" strike="noStrike" kern="0" cap="none" spc="0" normalizeH="0" baseline="0" noProof="0" dirty="0">
              <a:ln>
                <a:noFill/>
              </a:ln>
              <a:solidFill>
                <a:srgbClr val="000000"/>
              </a:solidFill>
              <a:effectLst/>
              <a:uLnTx/>
              <a:uFillTx/>
              <a:latin typeface="Arial"/>
              <a:ea typeface="+mn-ea"/>
              <a:cs typeface="Arial"/>
            </a:endParaRPr>
          </a:p>
          <a:p>
            <a:pPr marL="360000" marR="0" lvl="1"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1" i="0" u="none" strike="noStrike" kern="0" cap="none" spc="0" normalizeH="0" baseline="0" noProof="0" dirty="0">
                <a:ln>
                  <a:noFill/>
                </a:ln>
                <a:solidFill>
                  <a:srgbClr val="000000"/>
                </a:solidFill>
                <a:effectLst/>
                <a:uLnTx/>
                <a:uFillTx/>
                <a:latin typeface="Arial"/>
                <a:ea typeface="+mn-ea"/>
                <a:cs typeface="Arial"/>
              </a:rPr>
              <a:t>Cavity manufacturing, treatment and preparation</a:t>
            </a:r>
            <a:r>
              <a:rPr kumimoji="0" lang="en-US" sz="1600" b="0" i="0" u="none" strike="noStrike" kern="0" cap="none" spc="0" normalizeH="0" baseline="0" noProof="0" dirty="0">
                <a:ln>
                  <a:noFill/>
                </a:ln>
                <a:solidFill>
                  <a:srgbClr val="000000"/>
                </a:solidFill>
                <a:effectLst/>
                <a:uLnTx/>
                <a:uFillTx/>
                <a:latin typeface="Arial"/>
                <a:ea typeface="+mn-ea"/>
                <a:cs typeface="Arial"/>
              </a:rPr>
              <a:t>: </a:t>
            </a:r>
            <a:br>
              <a:rPr kumimoji="0" lang="en-US" sz="1600" b="0" i="0" u="none" strike="noStrike" kern="0" cap="none" spc="0" normalizeH="0" baseline="0" noProof="0" dirty="0">
                <a:ln>
                  <a:noFill/>
                </a:ln>
                <a:solidFill>
                  <a:srgbClr val="000000"/>
                </a:solidFill>
                <a:effectLst/>
                <a:uLnTx/>
                <a:uFillTx/>
                <a:latin typeface="Arial"/>
                <a:ea typeface="+mn-ea"/>
                <a:cs typeface="Arial"/>
              </a:rPr>
            </a:br>
            <a:r>
              <a:rPr kumimoji="0" lang="en-US" sz="1600" b="0" i="0" u="none" strike="noStrike" kern="0" cap="none" spc="0" normalizeH="0" baseline="0" noProof="0" dirty="0">
                <a:ln>
                  <a:noFill/>
                </a:ln>
                <a:solidFill>
                  <a:srgbClr val="000000"/>
                </a:solidFill>
                <a:effectLst/>
                <a:uLnTx/>
                <a:uFillTx/>
                <a:latin typeface="Arial"/>
                <a:ea typeface="+mn-ea"/>
                <a:cs typeface="Arial"/>
              </a:rPr>
              <a:t>selection approved by INFN GE, now signing contract.</a:t>
            </a:r>
            <a:r>
              <a:rPr kumimoji="0" lang="en-US" sz="1800" b="0" i="0" u="none" strike="noStrike" kern="0" cap="none" spc="0" normalizeH="0" baseline="0" noProof="0" dirty="0">
                <a:ln>
                  <a:noFill/>
                </a:ln>
                <a:solidFill>
                  <a:srgbClr val="000000"/>
                </a:solidFill>
                <a:effectLst/>
                <a:uLnTx/>
                <a:uFillTx/>
                <a:latin typeface="Arial"/>
                <a:ea typeface="+mn-ea"/>
                <a:cs typeface="Arial"/>
              </a:rPr>
              <a:t> </a:t>
            </a: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Freccia a destra 15">
            <a:extLst>
              <a:ext uri="{FF2B5EF4-FFF2-40B4-BE49-F238E27FC236}">
                <a16:creationId xmlns:a16="http://schemas.microsoft.com/office/drawing/2014/main" id="{A396D93C-CD3A-FEC2-10BD-6DE0C468230D}"/>
              </a:ext>
            </a:extLst>
          </p:cNvPr>
          <p:cNvSpPr/>
          <p:nvPr/>
        </p:nvSpPr>
        <p:spPr>
          <a:xfrm rot="16200000">
            <a:off x="8813876" y="5275017"/>
            <a:ext cx="405110" cy="357976"/>
          </a:xfrm>
          <a:prstGeom prst="rightArrow">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896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txBody>
          <a:bodyPr/>
          <a:lstStyle/>
          <a:p>
            <a:endParaRPr lang="it-IT"/>
          </a:p>
        </p:txBody>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3</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trike="noStrike" spc="-1" dirty="0">
                <a:solidFill>
                  <a:srgbClr val="724109"/>
                </a:solidFill>
                <a:latin typeface="Calibri"/>
              </a:rPr>
              <a:t>Main Experimental Hall</a:t>
            </a:r>
            <a:endParaRPr lang="en-US" sz="3600" b="0" strike="noStrike" spc="-1" dirty="0">
              <a:latin typeface="Arial"/>
            </a:endParaRPr>
          </a:p>
        </p:txBody>
      </p:sp>
      <p:pic>
        <p:nvPicPr>
          <p:cNvPr id="11" name="Immagine 10" descr="Immagine che contiene interni, edificio&#10;&#10;Descrizione generata automaticamente">
            <a:extLst>
              <a:ext uri="{FF2B5EF4-FFF2-40B4-BE49-F238E27FC236}">
                <a16:creationId xmlns:a16="http://schemas.microsoft.com/office/drawing/2014/main" id="{675D42DA-CF99-7742-B5EB-941CFFC4EC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3065710" y="-1165498"/>
            <a:ext cx="5956915" cy="9893511"/>
          </a:xfrm>
          <a:prstGeom prst="rect">
            <a:avLst/>
          </a:prstGeom>
        </p:spPr>
      </p:pic>
      <p:sp>
        <p:nvSpPr>
          <p:cNvPr id="12" name="Line 4">
            <a:extLst>
              <a:ext uri="{FF2B5EF4-FFF2-40B4-BE49-F238E27FC236}">
                <a16:creationId xmlns:a16="http://schemas.microsoft.com/office/drawing/2014/main" id="{B588F545-88E0-AE43-A2E1-AC177DADFE5D}"/>
              </a:ext>
            </a:extLst>
          </p:cNvPr>
          <p:cNvSpPr>
            <a:spLocks noChangeShapeType="1"/>
          </p:cNvSpPr>
          <p:nvPr/>
        </p:nvSpPr>
        <p:spPr bwMode="auto">
          <a:xfrm flipH="1">
            <a:off x="4835415" y="1278800"/>
            <a:ext cx="1461518" cy="1254584"/>
          </a:xfrm>
          <a:prstGeom prst="line">
            <a:avLst/>
          </a:prstGeom>
          <a:noFill/>
          <a:ln w="25400">
            <a:solidFill>
              <a:srgbClr val="0000FF"/>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Line 5">
            <a:extLst>
              <a:ext uri="{FF2B5EF4-FFF2-40B4-BE49-F238E27FC236}">
                <a16:creationId xmlns:a16="http://schemas.microsoft.com/office/drawing/2014/main" id="{360C5DC2-43E9-1845-A28D-973A146B0DF4}"/>
              </a:ext>
            </a:extLst>
          </p:cNvPr>
          <p:cNvSpPr>
            <a:spLocks noChangeShapeType="1"/>
          </p:cNvSpPr>
          <p:nvPr/>
        </p:nvSpPr>
        <p:spPr bwMode="auto">
          <a:xfrm flipH="1">
            <a:off x="3630651" y="1248549"/>
            <a:ext cx="617508" cy="1062315"/>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Line 6">
            <a:extLst>
              <a:ext uri="{FF2B5EF4-FFF2-40B4-BE49-F238E27FC236}">
                <a16:creationId xmlns:a16="http://schemas.microsoft.com/office/drawing/2014/main" id="{1DA07916-8BE8-8B4C-9DEE-60614284DBB0}"/>
              </a:ext>
            </a:extLst>
          </p:cNvPr>
          <p:cNvSpPr>
            <a:spLocks noChangeShapeType="1"/>
          </p:cNvSpPr>
          <p:nvPr/>
        </p:nvSpPr>
        <p:spPr bwMode="auto">
          <a:xfrm flipH="1">
            <a:off x="5839943" y="1960618"/>
            <a:ext cx="2105555" cy="1268286"/>
          </a:xfrm>
          <a:prstGeom prst="line">
            <a:avLst/>
          </a:prstGeom>
          <a:noFill/>
          <a:ln w="25400">
            <a:solidFill>
              <a:srgbClr val="0099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6" name="Line 8">
            <a:extLst>
              <a:ext uri="{FF2B5EF4-FFF2-40B4-BE49-F238E27FC236}">
                <a16:creationId xmlns:a16="http://schemas.microsoft.com/office/drawing/2014/main" id="{1B0D98EE-3D73-8742-8319-81517767E18D}"/>
              </a:ext>
            </a:extLst>
          </p:cNvPr>
          <p:cNvSpPr>
            <a:spLocks noChangeShapeType="1"/>
          </p:cNvSpPr>
          <p:nvPr/>
        </p:nvSpPr>
        <p:spPr bwMode="auto">
          <a:xfrm flipH="1">
            <a:off x="6305530" y="2586954"/>
            <a:ext cx="2480684" cy="841209"/>
          </a:xfrm>
          <a:prstGeom prst="line">
            <a:avLst/>
          </a:prstGeom>
          <a:noFill/>
          <a:ln w="25400">
            <a:solidFill>
              <a:srgbClr val="0099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7" name="Line 9">
            <a:extLst>
              <a:ext uri="{FF2B5EF4-FFF2-40B4-BE49-F238E27FC236}">
                <a16:creationId xmlns:a16="http://schemas.microsoft.com/office/drawing/2014/main" id="{829493D8-142D-724D-B531-F60B24BCFFF8}"/>
              </a:ext>
            </a:extLst>
          </p:cNvPr>
          <p:cNvSpPr>
            <a:spLocks noChangeShapeType="1"/>
          </p:cNvSpPr>
          <p:nvPr/>
        </p:nvSpPr>
        <p:spPr bwMode="auto">
          <a:xfrm>
            <a:off x="2984450" y="1819901"/>
            <a:ext cx="362388" cy="713483"/>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8" name="Text Box 10">
            <a:extLst>
              <a:ext uri="{FF2B5EF4-FFF2-40B4-BE49-F238E27FC236}">
                <a16:creationId xmlns:a16="http://schemas.microsoft.com/office/drawing/2014/main" id="{38F84120-22CA-8C4D-BF31-E984D612EC23}"/>
              </a:ext>
            </a:extLst>
          </p:cNvPr>
          <p:cNvSpPr txBox="1">
            <a:spLocks noChangeArrowheads="1"/>
          </p:cNvSpPr>
          <p:nvPr/>
        </p:nvSpPr>
        <p:spPr bwMode="auto">
          <a:xfrm>
            <a:off x="1943308" y="1080405"/>
            <a:ext cx="1058847" cy="1005401"/>
          </a:xfrm>
          <a:prstGeom prst="rect">
            <a:avLst/>
          </a:prstGeom>
          <a:solidFill>
            <a:srgbClr val="FFFF99"/>
          </a:solidFill>
          <a:ln w="19050">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dirty="0" err="1">
                <a:latin typeface="+mn-lt"/>
              </a:rPr>
              <a:t>Clean</a:t>
            </a:r>
            <a:r>
              <a:rPr lang="it-IT" altLang="it-IT" sz="1600" dirty="0">
                <a:latin typeface="+mn-lt"/>
              </a:rPr>
              <a:t> room</a:t>
            </a:r>
          </a:p>
          <a:p>
            <a:pPr algn="ctr" eaLnBrk="1" hangingPunct="1">
              <a:spcBef>
                <a:spcPct val="0"/>
              </a:spcBef>
              <a:buFontTx/>
              <a:buNone/>
            </a:pPr>
            <a:r>
              <a:rPr lang="it-IT" altLang="it-IT" sz="1600" dirty="0" err="1">
                <a:latin typeface="+mn-lt"/>
              </a:rPr>
              <a:t>class</a:t>
            </a:r>
            <a:r>
              <a:rPr lang="it-IT" altLang="it-IT" sz="1600" dirty="0">
                <a:latin typeface="+mn-lt"/>
              </a:rPr>
              <a:t> 100 </a:t>
            </a:r>
            <a:br>
              <a:rPr lang="it-IT" altLang="it-IT" sz="1600" dirty="0">
                <a:latin typeface="+mn-lt"/>
              </a:rPr>
            </a:br>
            <a:r>
              <a:rPr lang="it-IT" altLang="it-IT" sz="1600" dirty="0">
                <a:latin typeface="+mn-lt"/>
              </a:rPr>
              <a:t>&amp; HPR</a:t>
            </a:r>
            <a:endParaRPr lang="en-US" altLang="it-IT" sz="1600" dirty="0">
              <a:latin typeface="+mn-lt"/>
            </a:endParaRPr>
          </a:p>
        </p:txBody>
      </p:sp>
      <p:sp>
        <p:nvSpPr>
          <p:cNvPr id="19" name="Text Box 11">
            <a:extLst>
              <a:ext uri="{FF2B5EF4-FFF2-40B4-BE49-F238E27FC236}">
                <a16:creationId xmlns:a16="http://schemas.microsoft.com/office/drawing/2014/main" id="{18D4A520-8013-8E4E-A7A6-D181BD5D2937}"/>
              </a:ext>
            </a:extLst>
          </p:cNvPr>
          <p:cNvSpPr txBox="1">
            <a:spLocks noChangeArrowheads="1"/>
          </p:cNvSpPr>
          <p:nvPr/>
        </p:nvSpPr>
        <p:spPr bwMode="auto">
          <a:xfrm>
            <a:off x="3449109" y="988727"/>
            <a:ext cx="1508144" cy="512959"/>
          </a:xfrm>
          <a:prstGeom prst="rect">
            <a:avLst/>
          </a:prstGeom>
          <a:solidFill>
            <a:srgbClr val="FFFF99"/>
          </a:solidFill>
          <a:ln w="19050">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a:latin typeface="+mn-lt"/>
              </a:rPr>
              <a:t>UPW production</a:t>
            </a:r>
            <a:endParaRPr lang="en-US" altLang="it-IT" sz="1600">
              <a:latin typeface="+mn-lt"/>
            </a:endParaRPr>
          </a:p>
        </p:txBody>
      </p:sp>
      <p:sp>
        <p:nvSpPr>
          <p:cNvPr id="20" name="Text Box 13">
            <a:extLst>
              <a:ext uri="{FF2B5EF4-FFF2-40B4-BE49-F238E27FC236}">
                <a16:creationId xmlns:a16="http://schemas.microsoft.com/office/drawing/2014/main" id="{551FD6DA-FA4A-164A-B3BF-AA4BED986702}"/>
              </a:ext>
            </a:extLst>
          </p:cNvPr>
          <p:cNvSpPr txBox="1">
            <a:spLocks noChangeArrowheads="1"/>
          </p:cNvSpPr>
          <p:nvPr/>
        </p:nvSpPr>
        <p:spPr bwMode="auto">
          <a:xfrm>
            <a:off x="2084589" y="3281599"/>
            <a:ext cx="1576233" cy="759180"/>
          </a:xfrm>
          <a:prstGeom prst="rect">
            <a:avLst/>
          </a:prstGeom>
          <a:solidFill>
            <a:srgbClr val="FFFF99"/>
          </a:solidFill>
          <a:ln w="19050">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dirty="0">
                <a:latin typeface="+mn-lt"/>
              </a:rPr>
              <a:t>SCRF </a:t>
            </a:r>
            <a:r>
              <a:rPr lang="it-IT" altLang="it-IT" sz="1600" dirty="0" err="1">
                <a:latin typeface="+mn-lt"/>
              </a:rPr>
              <a:t>cavities</a:t>
            </a:r>
            <a:br>
              <a:rPr lang="it-IT" altLang="it-IT" sz="1600" dirty="0">
                <a:latin typeface="+mn-lt"/>
              </a:rPr>
            </a:br>
            <a:r>
              <a:rPr lang="it-IT" altLang="it-IT" sz="1600" dirty="0">
                <a:latin typeface="+mn-lt"/>
              </a:rPr>
              <a:t> Vertical test area</a:t>
            </a:r>
            <a:endParaRPr lang="en-US" altLang="it-IT" sz="1600" dirty="0">
              <a:latin typeface="+mn-lt"/>
            </a:endParaRPr>
          </a:p>
        </p:txBody>
      </p:sp>
      <p:sp>
        <p:nvSpPr>
          <p:cNvPr id="21" name="Text Box 14">
            <a:extLst>
              <a:ext uri="{FF2B5EF4-FFF2-40B4-BE49-F238E27FC236}">
                <a16:creationId xmlns:a16="http://schemas.microsoft.com/office/drawing/2014/main" id="{89A6A9FE-B9F5-D049-B3E6-3A20CF180C0D}"/>
              </a:ext>
            </a:extLst>
          </p:cNvPr>
          <p:cNvSpPr txBox="1">
            <a:spLocks noChangeArrowheads="1"/>
          </p:cNvSpPr>
          <p:nvPr/>
        </p:nvSpPr>
        <p:spPr bwMode="auto">
          <a:xfrm>
            <a:off x="7023616" y="1700796"/>
            <a:ext cx="1762599" cy="512959"/>
          </a:xfrm>
          <a:prstGeom prst="rect">
            <a:avLst/>
          </a:prstGeom>
          <a:solidFill>
            <a:srgbClr val="99FF66"/>
          </a:solidFill>
          <a:ln w="19050">
            <a:solidFill>
              <a:srgbClr val="0099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a:latin typeface="+mn-lt"/>
              </a:rPr>
              <a:t>High field solenoids</a:t>
            </a:r>
            <a:endParaRPr lang="en-US" altLang="it-IT" sz="1600">
              <a:latin typeface="+mn-lt"/>
            </a:endParaRPr>
          </a:p>
        </p:txBody>
      </p:sp>
      <p:sp>
        <p:nvSpPr>
          <p:cNvPr id="22" name="Text Box 15">
            <a:extLst>
              <a:ext uri="{FF2B5EF4-FFF2-40B4-BE49-F238E27FC236}">
                <a16:creationId xmlns:a16="http://schemas.microsoft.com/office/drawing/2014/main" id="{6EE80104-6FF1-CC44-868E-7159D3E48ACE}"/>
              </a:ext>
            </a:extLst>
          </p:cNvPr>
          <p:cNvSpPr txBox="1">
            <a:spLocks noChangeArrowheads="1"/>
          </p:cNvSpPr>
          <p:nvPr/>
        </p:nvSpPr>
        <p:spPr bwMode="auto">
          <a:xfrm>
            <a:off x="5192717" y="1018977"/>
            <a:ext cx="2105556" cy="512959"/>
          </a:xfrm>
          <a:prstGeom prst="rect">
            <a:avLst/>
          </a:prstGeom>
          <a:solidFill>
            <a:schemeClr val="accent1"/>
          </a:solidFill>
          <a:ln w="19050">
            <a:solidFill>
              <a:srgbClr val="0000FF"/>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dirty="0">
                <a:latin typeface="+mn-lt"/>
              </a:rPr>
              <a:t>High </a:t>
            </a:r>
            <a:r>
              <a:rPr lang="it-IT" altLang="it-IT" sz="1600" dirty="0" err="1">
                <a:latin typeface="+mn-lt"/>
              </a:rPr>
              <a:t>Brightness</a:t>
            </a:r>
            <a:r>
              <a:rPr lang="it-IT" altLang="it-IT" sz="1600" dirty="0">
                <a:latin typeface="+mn-lt"/>
              </a:rPr>
              <a:t> </a:t>
            </a:r>
            <a:r>
              <a:rPr lang="it-IT" altLang="it-IT" sz="1600" dirty="0" err="1">
                <a:latin typeface="+mn-lt"/>
              </a:rPr>
              <a:t>Beam</a:t>
            </a:r>
            <a:r>
              <a:rPr lang="it-IT" altLang="it-IT" sz="1600" dirty="0">
                <a:latin typeface="+mn-lt"/>
              </a:rPr>
              <a:t> Test </a:t>
            </a:r>
            <a:r>
              <a:rPr lang="it-IT" altLang="it-IT" sz="1600" dirty="0" err="1">
                <a:latin typeface="+mn-lt"/>
              </a:rPr>
              <a:t>Facility</a:t>
            </a:r>
            <a:endParaRPr lang="en-US" altLang="it-IT" sz="1600" dirty="0">
              <a:latin typeface="+mn-lt"/>
            </a:endParaRPr>
          </a:p>
        </p:txBody>
      </p:sp>
      <p:sp>
        <p:nvSpPr>
          <p:cNvPr id="23" name="Line 16">
            <a:extLst>
              <a:ext uri="{FF2B5EF4-FFF2-40B4-BE49-F238E27FC236}">
                <a16:creationId xmlns:a16="http://schemas.microsoft.com/office/drawing/2014/main" id="{FA7A3A09-3204-6A4F-984A-667E1A97C6EF}"/>
              </a:ext>
            </a:extLst>
          </p:cNvPr>
          <p:cNvSpPr>
            <a:spLocks noChangeShapeType="1"/>
          </p:cNvSpPr>
          <p:nvPr/>
        </p:nvSpPr>
        <p:spPr bwMode="auto">
          <a:xfrm flipH="1" flipV="1">
            <a:off x="7230819" y="4084178"/>
            <a:ext cx="1380530" cy="351413"/>
          </a:xfrm>
          <a:prstGeom prst="line">
            <a:avLst/>
          </a:prstGeom>
          <a:noFill/>
          <a:ln w="25400">
            <a:solidFill>
              <a:srgbClr val="0099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24" name="Text Box 17">
            <a:extLst>
              <a:ext uri="{FF2B5EF4-FFF2-40B4-BE49-F238E27FC236}">
                <a16:creationId xmlns:a16="http://schemas.microsoft.com/office/drawing/2014/main" id="{F63DC4A7-EE80-8A47-ACC9-9209875EAACD}"/>
              </a:ext>
            </a:extLst>
          </p:cNvPr>
          <p:cNvSpPr txBox="1">
            <a:spLocks noChangeArrowheads="1"/>
          </p:cNvSpPr>
          <p:nvPr/>
        </p:nvSpPr>
        <p:spPr bwMode="auto">
          <a:xfrm>
            <a:off x="2522292" y="6203017"/>
            <a:ext cx="2355501" cy="235960"/>
          </a:xfrm>
          <a:prstGeom prst="rect">
            <a:avLst/>
          </a:prstGeom>
          <a:solidFill>
            <a:srgbClr val="EAEAEA"/>
          </a:solidFill>
          <a:ln w="19050">
            <a:solidFill>
              <a:srgbClr val="735B3E"/>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400" dirty="0" err="1">
                <a:latin typeface="+mn-lt"/>
              </a:rPr>
              <a:t>Astaroth</a:t>
            </a:r>
            <a:r>
              <a:rPr lang="it-IT" altLang="it-IT" sz="1400" dirty="0">
                <a:latin typeface="+mn-lt"/>
              </a:rPr>
              <a:t> area</a:t>
            </a:r>
            <a:endParaRPr lang="en-US" altLang="it-IT" sz="1400" dirty="0">
              <a:latin typeface="+mn-lt"/>
            </a:endParaRPr>
          </a:p>
        </p:txBody>
      </p:sp>
      <p:sp>
        <p:nvSpPr>
          <p:cNvPr id="25" name="Text Box 18">
            <a:extLst>
              <a:ext uri="{FF2B5EF4-FFF2-40B4-BE49-F238E27FC236}">
                <a16:creationId xmlns:a16="http://schemas.microsoft.com/office/drawing/2014/main" id="{E13F22F1-7753-764B-8463-523ACCEBA3CE}"/>
              </a:ext>
            </a:extLst>
          </p:cNvPr>
          <p:cNvSpPr txBox="1">
            <a:spLocks noChangeArrowheads="1"/>
          </p:cNvSpPr>
          <p:nvPr/>
        </p:nvSpPr>
        <p:spPr bwMode="auto">
          <a:xfrm>
            <a:off x="8015423" y="2304657"/>
            <a:ext cx="1780978" cy="512959"/>
          </a:xfrm>
          <a:prstGeom prst="rect">
            <a:avLst/>
          </a:prstGeom>
          <a:solidFill>
            <a:srgbClr val="99FF66"/>
          </a:solidFill>
          <a:ln w="19050">
            <a:solidFill>
              <a:srgbClr val="0099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a:latin typeface="+mn-lt"/>
              </a:rPr>
              <a:t>SC </a:t>
            </a:r>
            <a:r>
              <a:rPr lang="it-IT" altLang="it-IT" sz="1600" err="1">
                <a:latin typeface="+mn-lt"/>
              </a:rPr>
              <a:t>wire</a:t>
            </a:r>
            <a:r>
              <a:rPr lang="it-IT" altLang="it-IT" sz="1600">
                <a:latin typeface="+mn-lt"/>
              </a:rPr>
              <a:t> </a:t>
            </a:r>
            <a:r>
              <a:rPr lang="it-IT" altLang="it-IT" sz="1600" err="1">
                <a:latin typeface="+mn-lt"/>
              </a:rPr>
              <a:t>testing</a:t>
            </a:r>
            <a:r>
              <a:rPr lang="it-IT" altLang="it-IT" sz="1600">
                <a:latin typeface="+mn-lt"/>
              </a:rPr>
              <a:t> area</a:t>
            </a:r>
            <a:endParaRPr lang="en-US" altLang="it-IT" sz="1600">
              <a:latin typeface="+mn-lt"/>
            </a:endParaRPr>
          </a:p>
        </p:txBody>
      </p:sp>
      <p:sp>
        <p:nvSpPr>
          <p:cNvPr id="26" name="Text Box 19">
            <a:extLst>
              <a:ext uri="{FF2B5EF4-FFF2-40B4-BE49-F238E27FC236}">
                <a16:creationId xmlns:a16="http://schemas.microsoft.com/office/drawing/2014/main" id="{A6800A1C-0A34-B542-B823-50E191DFAB6C}"/>
              </a:ext>
            </a:extLst>
          </p:cNvPr>
          <p:cNvSpPr txBox="1">
            <a:spLocks noChangeArrowheads="1"/>
          </p:cNvSpPr>
          <p:nvPr/>
        </p:nvSpPr>
        <p:spPr bwMode="auto">
          <a:xfrm>
            <a:off x="8542861" y="4436626"/>
            <a:ext cx="1401669" cy="512959"/>
          </a:xfrm>
          <a:prstGeom prst="rect">
            <a:avLst/>
          </a:prstGeom>
          <a:solidFill>
            <a:srgbClr val="99FF66"/>
          </a:solidFill>
          <a:ln w="19050">
            <a:solidFill>
              <a:srgbClr val="0099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dirty="0">
                <a:latin typeface="+mn-lt"/>
              </a:rPr>
              <a:t>High </a:t>
            </a:r>
            <a:r>
              <a:rPr lang="it-IT" altLang="it-IT" sz="1600" dirty="0" err="1">
                <a:latin typeface="+mn-lt"/>
              </a:rPr>
              <a:t>current</a:t>
            </a:r>
            <a:r>
              <a:rPr lang="it-IT" altLang="it-IT" sz="1600" dirty="0">
                <a:latin typeface="+mn-lt"/>
              </a:rPr>
              <a:t> PS</a:t>
            </a:r>
            <a:endParaRPr lang="en-US" altLang="it-IT" sz="1600" dirty="0">
              <a:latin typeface="+mn-lt"/>
            </a:endParaRPr>
          </a:p>
        </p:txBody>
      </p:sp>
      <p:sp>
        <p:nvSpPr>
          <p:cNvPr id="27" name="Text Box 19">
            <a:extLst>
              <a:ext uri="{FF2B5EF4-FFF2-40B4-BE49-F238E27FC236}">
                <a16:creationId xmlns:a16="http://schemas.microsoft.com/office/drawing/2014/main" id="{93458D93-C36D-DC4D-BF19-F25166D7F9C9}"/>
              </a:ext>
            </a:extLst>
          </p:cNvPr>
          <p:cNvSpPr txBox="1">
            <a:spLocks noChangeArrowheads="1"/>
          </p:cNvSpPr>
          <p:nvPr/>
        </p:nvSpPr>
        <p:spPr bwMode="auto">
          <a:xfrm>
            <a:off x="8110656" y="5876033"/>
            <a:ext cx="1599386" cy="759180"/>
          </a:xfrm>
          <a:prstGeom prst="rect">
            <a:avLst/>
          </a:prstGeom>
          <a:solidFill>
            <a:srgbClr val="99FF66"/>
          </a:solidFill>
          <a:ln w="19050">
            <a:solidFill>
              <a:srgbClr val="0099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20319" tIns="10159" rIns="20319" bIns="10159">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10160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2032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3048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406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863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1320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1778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2235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ctr" eaLnBrk="1" hangingPunct="1">
              <a:spcBef>
                <a:spcPct val="0"/>
              </a:spcBef>
              <a:buFontTx/>
              <a:buNone/>
            </a:pPr>
            <a:r>
              <a:rPr lang="it-IT" altLang="it-IT" sz="1600" dirty="0">
                <a:latin typeface="+mn-lt"/>
              </a:rPr>
              <a:t>Test Station for long </a:t>
            </a:r>
            <a:r>
              <a:rPr lang="it-IT" altLang="it-IT" sz="1600" dirty="0" err="1">
                <a:latin typeface="+mn-lt"/>
              </a:rPr>
              <a:t>magnets</a:t>
            </a:r>
            <a:r>
              <a:rPr lang="it-IT" altLang="it-IT" sz="1600" dirty="0">
                <a:latin typeface="+mn-lt"/>
              </a:rPr>
              <a:t>  &amp; High </a:t>
            </a:r>
            <a:r>
              <a:rPr lang="it-IT" altLang="it-IT" sz="1600" dirty="0" err="1">
                <a:latin typeface="+mn-lt"/>
              </a:rPr>
              <a:t>Current</a:t>
            </a:r>
            <a:endParaRPr lang="en-US" altLang="it-IT" sz="1600" dirty="0">
              <a:latin typeface="+mn-lt"/>
            </a:endParaRPr>
          </a:p>
        </p:txBody>
      </p:sp>
      <p:sp>
        <p:nvSpPr>
          <p:cNvPr id="28" name="Line 16">
            <a:extLst>
              <a:ext uri="{FF2B5EF4-FFF2-40B4-BE49-F238E27FC236}">
                <a16:creationId xmlns:a16="http://schemas.microsoft.com/office/drawing/2014/main" id="{3D4446C0-C068-4F43-A96D-AB926277A3F7}"/>
              </a:ext>
            </a:extLst>
          </p:cNvPr>
          <p:cNvSpPr>
            <a:spLocks noChangeShapeType="1"/>
          </p:cNvSpPr>
          <p:nvPr/>
        </p:nvSpPr>
        <p:spPr bwMode="auto">
          <a:xfrm flipH="1" flipV="1">
            <a:off x="5955414" y="6136887"/>
            <a:ext cx="2233387" cy="184110"/>
          </a:xfrm>
          <a:prstGeom prst="line">
            <a:avLst/>
          </a:prstGeom>
          <a:noFill/>
          <a:ln w="25400">
            <a:solidFill>
              <a:srgbClr val="009900"/>
            </a:solidFill>
            <a:round/>
            <a:headEnd/>
            <a:tailEnd type="triangl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40991397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4FFADA57-3DF8-D8A1-36C2-F9019088B7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956" r="3544"/>
          <a:stretch/>
        </p:blipFill>
        <p:spPr>
          <a:xfrm>
            <a:off x="7381875" y="3764056"/>
            <a:ext cx="4694361" cy="2986965"/>
          </a:xfrm>
          <a:prstGeom prst="rect">
            <a:avLst/>
          </a:prstGeom>
        </p:spPr>
      </p:pic>
      <p:sp>
        <p:nvSpPr>
          <p:cNvPr id="5" name="Content Placeholder 2">
            <a:extLst>
              <a:ext uri="{FF2B5EF4-FFF2-40B4-BE49-F238E27FC236}">
                <a16:creationId xmlns:a16="http://schemas.microsoft.com/office/drawing/2014/main" id="{0F9ED432-CC02-BC3D-2360-039B03467AD9}"/>
              </a:ext>
            </a:extLst>
          </p:cNvPr>
          <p:cNvSpPr txBox="1">
            <a:spLocks/>
          </p:cNvSpPr>
          <p:nvPr/>
        </p:nvSpPr>
        <p:spPr>
          <a:xfrm>
            <a:off x="708300" y="847612"/>
            <a:ext cx="6832554" cy="41149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b="1" dirty="0">
                <a:cs typeface="Arial" panose="020B0604020202020204" pitchFamily="34" charset="0"/>
              </a:rPr>
              <a:t>Prepare LASA VT station for High-Q</a:t>
            </a:r>
            <a:r>
              <a:rPr lang="en-US" sz="1800" b="1" baseline="-25000" dirty="0">
                <a:cs typeface="Arial" panose="020B0604020202020204" pitchFamily="34" charset="0"/>
              </a:rPr>
              <a:t>0</a:t>
            </a:r>
            <a:r>
              <a:rPr lang="en-US" sz="1800" b="1" dirty="0">
                <a:cs typeface="Arial" panose="020B0604020202020204" pitchFamily="34" charset="0"/>
              </a:rPr>
              <a:t> measurements</a:t>
            </a:r>
            <a:endParaRPr lang="en-US" sz="1800" dirty="0">
              <a:cs typeface="Arial" panose="020B0604020202020204" pitchFamily="34" charset="0"/>
            </a:endParaRPr>
          </a:p>
          <a:p>
            <a:pPr>
              <a:lnSpc>
                <a:spcPct val="120000"/>
              </a:lnSpc>
              <a:spcBef>
                <a:spcPts val="0"/>
              </a:spcBef>
            </a:pPr>
            <a:r>
              <a:rPr lang="en-US" sz="1800" dirty="0">
                <a:cs typeface="Arial" panose="020B0604020202020204" pitchFamily="34" charset="0"/>
              </a:rPr>
              <a:t>Lower residual magnetic field via </a:t>
            </a:r>
            <a:r>
              <a:rPr lang="en-US" sz="1800" b="1" dirty="0">
                <a:cs typeface="Arial" panose="020B0604020202020204" pitchFamily="34" charset="0"/>
              </a:rPr>
              <a:t>active compensation</a:t>
            </a:r>
          </a:p>
          <a:p>
            <a:pPr>
              <a:lnSpc>
                <a:spcPct val="120000"/>
              </a:lnSpc>
              <a:spcBef>
                <a:spcPts val="0"/>
              </a:spcBef>
            </a:pPr>
            <a:r>
              <a:rPr lang="en-US" sz="1800" b="1" dirty="0">
                <a:cs typeface="Arial" panose="020B0604020202020204" pitchFamily="34" charset="0"/>
              </a:rPr>
              <a:t>Faster cool-down rate</a:t>
            </a:r>
            <a:r>
              <a:rPr lang="en-US" sz="1800" dirty="0">
                <a:cs typeface="Arial" panose="020B0604020202020204" pitchFamily="34" charset="0"/>
              </a:rPr>
              <a:t> across SC transition</a:t>
            </a:r>
          </a:p>
          <a:p>
            <a:pPr marL="0" indent="0">
              <a:lnSpc>
                <a:spcPct val="120000"/>
              </a:lnSpc>
              <a:buNone/>
            </a:pPr>
            <a:r>
              <a:rPr lang="en-US" sz="1800" b="1" dirty="0">
                <a:cs typeface="Arial" panose="020B0604020202020204" pitchFamily="34" charset="0"/>
              </a:rPr>
              <a:t>Coil windings, control system and frame</a:t>
            </a:r>
          </a:p>
          <a:p>
            <a:pPr marL="182563" lvl="1" indent="-182563">
              <a:lnSpc>
                <a:spcPct val="120000"/>
              </a:lnSpc>
              <a:spcBef>
                <a:spcPts val="0"/>
              </a:spcBef>
            </a:pPr>
            <a:r>
              <a:rPr lang="en-US" sz="1800" b="1" dirty="0">
                <a:cs typeface="Arial" panose="020B0604020202020204" pitchFamily="34" charset="0"/>
              </a:rPr>
              <a:t>Helmholtz coil </a:t>
            </a:r>
            <a:r>
              <a:rPr lang="en-US" sz="1800" dirty="0">
                <a:cs typeface="Arial" panose="020B0604020202020204" pitchFamily="34" charset="0"/>
              </a:rPr>
              <a:t>design and frame design completed.</a:t>
            </a:r>
          </a:p>
          <a:p>
            <a:pPr marL="84138" lvl="1" indent="-131763">
              <a:lnSpc>
                <a:spcPct val="120000"/>
              </a:lnSpc>
              <a:spcBef>
                <a:spcPts val="0"/>
              </a:spcBef>
            </a:pPr>
            <a:r>
              <a:rPr lang="en-US" sz="1800" dirty="0">
                <a:cs typeface="Arial" panose="020B0604020202020204" pitchFamily="34" charset="0"/>
              </a:rPr>
              <a:t> Coil windings and control system will be done at LASA</a:t>
            </a:r>
          </a:p>
          <a:p>
            <a:pPr marL="84138" lvl="1" indent="-131763">
              <a:lnSpc>
                <a:spcPct val="120000"/>
              </a:lnSpc>
              <a:spcBef>
                <a:spcPts val="0"/>
              </a:spcBef>
            </a:pPr>
            <a:r>
              <a:rPr lang="en-US" sz="1800" dirty="0">
                <a:cs typeface="Arial" panose="020B0604020202020204" pitchFamily="34" charset="0"/>
              </a:rPr>
              <a:t> The system has been successfully tested on LB650 single-cell</a:t>
            </a:r>
            <a:endParaRPr lang="en-US" sz="1800" b="1" dirty="0">
              <a:cs typeface="Arial" panose="020B0604020202020204" pitchFamily="34" charset="0"/>
            </a:endParaRPr>
          </a:p>
          <a:p>
            <a:pPr marL="0" indent="0">
              <a:lnSpc>
                <a:spcPct val="120000"/>
              </a:lnSpc>
              <a:buNone/>
            </a:pPr>
            <a:r>
              <a:rPr lang="en-US" sz="1800" b="1" dirty="0">
                <a:cs typeface="Arial" panose="020B0604020202020204" pitchFamily="34" charset="0"/>
              </a:rPr>
              <a:t>Design transferred also to new 1.3 GHz R&amp;D cryostat</a:t>
            </a:r>
          </a:p>
          <a:p>
            <a:pPr marL="84138" lvl="1" indent="-141288">
              <a:lnSpc>
                <a:spcPct val="120000"/>
              </a:lnSpc>
              <a:spcBef>
                <a:spcPts val="0"/>
              </a:spcBef>
            </a:pPr>
            <a:r>
              <a:rPr lang="en-US" sz="1800" dirty="0">
                <a:cs typeface="Arial" panose="020B0604020202020204" pitchFamily="34" charset="0"/>
              </a:rPr>
              <a:t>Coils maintenance and position adjustment realized through a support structure connected to magnetic shield and cryostat.</a:t>
            </a:r>
          </a:p>
          <a:p>
            <a:endParaRPr lang="en-US" sz="2000" dirty="0">
              <a:cs typeface="Arial" panose="020B0604020202020204" pitchFamily="34" charset="0"/>
            </a:endParaRPr>
          </a:p>
        </p:txBody>
      </p:sp>
      <p:sp>
        <p:nvSpPr>
          <p:cNvPr id="12" name="Rectangle: Rounded Corners 8">
            <a:extLst>
              <a:ext uri="{FF2B5EF4-FFF2-40B4-BE49-F238E27FC236}">
                <a16:creationId xmlns:a16="http://schemas.microsoft.com/office/drawing/2014/main" id="{C397EDF0-20FF-C39F-B378-E048FB2D3B36}"/>
              </a:ext>
            </a:extLst>
          </p:cNvPr>
          <p:cNvSpPr/>
          <p:nvPr/>
        </p:nvSpPr>
        <p:spPr>
          <a:xfrm>
            <a:off x="10599010" y="5040256"/>
            <a:ext cx="978047" cy="29986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sz="1400" dirty="0"/>
              <a:t>T = 10 K</a:t>
            </a:r>
          </a:p>
        </p:txBody>
      </p:sp>
      <p:pic>
        <p:nvPicPr>
          <p:cNvPr id="14" name="Content Placeholder 16" descr="A blue and green background with red dots&#10;&#10;Description automatically generated">
            <a:extLst>
              <a:ext uri="{FF2B5EF4-FFF2-40B4-BE49-F238E27FC236}">
                <a16:creationId xmlns:a16="http://schemas.microsoft.com/office/drawing/2014/main" id="{8020CEEE-BACD-339B-F723-F99F55297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6569" y="4636237"/>
            <a:ext cx="3060506" cy="2108310"/>
          </a:xfrm>
          <a:prstGeom prst="rect">
            <a:avLst/>
          </a:prstGeom>
        </p:spPr>
      </p:pic>
      <p:pic>
        <p:nvPicPr>
          <p:cNvPr id="15" name="Content Placeholder 4" descr="A computer screen shot of a computer&#10;&#10;Description automatically generated">
            <a:extLst>
              <a:ext uri="{FF2B5EF4-FFF2-40B4-BE49-F238E27FC236}">
                <a16:creationId xmlns:a16="http://schemas.microsoft.com/office/drawing/2014/main" id="{DF555CB4-9F0A-66E0-5326-2CBAB0B489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65690"/>
          <a:stretch/>
        </p:blipFill>
        <p:spPr>
          <a:xfrm rot="16200000">
            <a:off x="1396641" y="4281248"/>
            <a:ext cx="1870808" cy="3055790"/>
          </a:xfrm>
          <a:prstGeom prst="rect">
            <a:avLst/>
          </a:prstGeom>
        </p:spPr>
      </p:pic>
      <p:sp>
        <p:nvSpPr>
          <p:cNvPr id="17" name="Rectangle: Rounded Corners 17">
            <a:extLst>
              <a:ext uri="{FF2B5EF4-FFF2-40B4-BE49-F238E27FC236}">
                <a16:creationId xmlns:a16="http://schemas.microsoft.com/office/drawing/2014/main" id="{59A623D3-6B50-2D9F-AADC-B4347A6B1EBC}"/>
              </a:ext>
            </a:extLst>
          </p:cNvPr>
          <p:cNvSpPr/>
          <p:nvPr/>
        </p:nvSpPr>
        <p:spPr>
          <a:xfrm>
            <a:off x="1620608" y="4531425"/>
            <a:ext cx="2332842" cy="38963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sz="1400" dirty="0" err="1"/>
              <a:t>Simulations</a:t>
            </a:r>
            <a:r>
              <a:rPr lang="it-IT" sz="1400" dirty="0"/>
              <a:t> of field </a:t>
            </a:r>
            <a:r>
              <a:rPr lang="it-IT" sz="1400" dirty="0" err="1"/>
              <a:t>profile</a:t>
            </a:r>
            <a:endParaRPr lang="it-IT" sz="1400" dirty="0"/>
          </a:p>
        </p:txBody>
      </p:sp>
      <p:sp>
        <p:nvSpPr>
          <p:cNvPr id="18" name="TextBox 20">
            <a:extLst>
              <a:ext uri="{FF2B5EF4-FFF2-40B4-BE49-F238E27FC236}">
                <a16:creationId xmlns:a16="http://schemas.microsoft.com/office/drawing/2014/main" id="{44EC592E-2E48-6254-5D00-20033BD71B9E}"/>
              </a:ext>
            </a:extLst>
          </p:cNvPr>
          <p:cNvSpPr txBox="1"/>
          <p:nvPr/>
        </p:nvSpPr>
        <p:spPr>
          <a:xfrm>
            <a:off x="2079713" y="5352082"/>
            <a:ext cx="1974791" cy="430887"/>
          </a:xfrm>
          <a:prstGeom prst="rect">
            <a:avLst/>
          </a:prstGeom>
          <a:noFill/>
        </p:spPr>
        <p:txBody>
          <a:bodyPr wrap="square" rtlCol="0">
            <a:spAutoFit/>
          </a:bodyPr>
          <a:lstStyle/>
          <a:p>
            <a:pPr algn="ctr"/>
            <a:r>
              <a:rPr lang="it-IT" sz="1100" dirty="0"/>
              <a:t>Open </a:t>
            </a:r>
            <a:r>
              <a:rPr lang="it-IT" sz="1100" dirty="0" err="1"/>
              <a:t>outer</a:t>
            </a:r>
            <a:r>
              <a:rPr lang="it-IT" sz="1100" dirty="0"/>
              <a:t> </a:t>
            </a:r>
            <a:r>
              <a:rPr lang="it-IT" sz="1100" dirty="0" err="1"/>
              <a:t>shield</a:t>
            </a:r>
            <a:br>
              <a:rPr lang="it-IT" sz="1100" dirty="0"/>
            </a:br>
            <a:r>
              <a:rPr lang="it-IT" sz="1100" dirty="0"/>
              <a:t>(r = 340mm)</a:t>
            </a:r>
          </a:p>
        </p:txBody>
      </p:sp>
      <p:sp>
        <p:nvSpPr>
          <p:cNvPr id="19" name="TextBox 21">
            <a:extLst>
              <a:ext uri="{FF2B5EF4-FFF2-40B4-BE49-F238E27FC236}">
                <a16:creationId xmlns:a16="http://schemas.microsoft.com/office/drawing/2014/main" id="{22A2AFC6-8441-505E-658F-A67CEE271E60}"/>
              </a:ext>
            </a:extLst>
          </p:cNvPr>
          <p:cNvSpPr txBox="1"/>
          <p:nvPr/>
        </p:nvSpPr>
        <p:spPr>
          <a:xfrm>
            <a:off x="998713" y="5352083"/>
            <a:ext cx="1137127" cy="276999"/>
          </a:xfrm>
          <a:prstGeom prst="rect">
            <a:avLst/>
          </a:prstGeom>
          <a:noFill/>
        </p:spPr>
        <p:txBody>
          <a:bodyPr wrap="square" rtlCol="0">
            <a:spAutoFit/>
          </a:bodyPr>
          <a:lstStyle/>
          <a:p>
            <a:r>
              <a:rPr lang="it-IT" sz="1200"/>
              <a:t>Helmoltz coil</a:t>
            </a:r>
          </a:p>
        </p:txBody>
      </p:sp>
      <p:cxnSp>
        <p:nvCxnSpPr>
          <p:cNvPr id="20" name="Straight Arrow Connector 22">
            <a:extLst>
              <a:ext uri="{FF2B5EF4-FFF2-40B4-BE49-F238E27FC236}">
                <a16:creationId xmlns:a16="http://schemas.microsoft.com/office/drawing/2014/main" id="{0E414B5B-1DFB-3186-FB69-6B6D09384A79}"/>
              </a:ext>
            </a:extLst>
          </p:cNvPr>
          <p:cNvCxnSpPr>
            <a:cxnSpLocks/>
          </p:cNvCxnSpPr>
          <p:nvPr/>
        </p:nvCxnSpPr>
        <p:spPr>
          <a:xfrm>
            <a:off x="1416050" y="5587375"/>
            <a:ext cx="915995" cy="6269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5">
            <a:extLst>
              <a:ext uri="{FF2B5EF4-FFF2-40B4-BE49-F238E27FC236}">
                <a16:creationId xmlns:a16="http://schemas.microsoft.com/office/drawing/2014/main" id="{DE81F259-D9B6-6924-7F9D-6AE1F7A2FC48}"/>
              </a:ext>
            </a:extLst>
          </p:cNvPr>
          <p:cNvCxnSpPr>
            <a:cxnSpLocks/>
          </p:cNvCxnSpPr>
          <p:nvPr/>
        </p:nvCxnSpPr>
        <p:spPr>
          <a:xfrm>
            <a:off x="1601402" y="5587374"/>
            <a:ext cx="915995" cy="6269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EE39EC3B-930C-A511-37A8-3B0B51B034FA}"/>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B4D89"/>
                </a:solidFill>
                <a:effectLst/>
                <a:uLnTx/>
                <a:uFillTx/>
                <a:ea typeface="+mj-ea"/>
                <a:cs typeface="+mj-cs"/>
              </a:rPr>
              <a:t>LB650 R&amp;D at LASA – Magnetic environment</a:t>
            </a:r>
          </a:p>
        </p:txBody>
      </p:sp>
      <p:pic>
        <p:nvPicPr>
          <p:cNvPr id="27" name="Immagine 11">
            <a:extLst>
              <a:ext uri="{FF2B5EF4-FFF2-40B4-BE49-F238E27FC236}">
                <a16:creationId xmlns:a16="http://schemas.microsoft.com/office/drawing/2014/main" id="{F6D4E7FF-DF87-F1FF-BAB7-BAFF8DD32E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8085" y="1081444"/>
            <a:ext cx="3997869" cy="2108310"/>
          </a:xfrm>
          <a:prstGeom prst="rect">
            <a:avLst/>
          </a:prstGeom>
        </p:spPr>
      </p:pic>
      <p:pic>
        <p:nvPicPr>
          <p:cNvPr id="9" name="Content Placeholder 3" descr="A machine with wires and wires&#10;&#10;Description automatically generated">
            <a:extLst>
              <a:ext uri="{FF2B5EF4-FFF2-40B4-BE49-F238E27FC236}">
                <a16:creationId xmlns:a16="http://schemas.microsoft.com/office/drawing/2014/main" id="{0BBC869F-1DEC-BA72-AB9F-AD3D90AF58F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867900" y="563171"/>
            <a:ext cx="2208336" cy="2835696"/>
          </a:xfrm>
          <a:prstGeom prst="rect">
            <a:avLst/>
          </a:prstGeom>
        </p:spPr>
      </p:pic>
      <p:sp>
        <p:nvSpPr>
          <p:cNvPr id="10" name="Rectangle: Rounded Corners 6">
            <a:extLst>
              <a:ext uri="{FF2B5EF4-FFF2-40B4-BE49-F238E27FC236}">
                <a16:creationId xmlns:a16="http://schemas.microsoft.com/office/drawing/2014/main" id="{C4135DD5-9BB4-2322-B11D-851D41CC8DA8}"/>
              </a:ext>
            </a:extLst>
          </p:cNvPr>
          <p:cNvSpPr/>
          <p:nvPr/>
        </p:nvSpPr>
        <p:spPr>
          <a:xfrm>
            <a:off x="9083264" y="633015"/>
            <a:ext cx="1952625" cy="378585"/>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sz="1400" dirty="0" err="1"/>
              <a:t>Helmoltz</a:t>
            </a:r>
            <a:r>
              <a:rPr lang="it-IT" sz="1400" dirty="0"/>
              <a:t> coil (PIP-II)</a:t>
            </a:r>
          </a:p>
        </p:txBody>
      </p:sp>
      <p:sp>
        <p:nvSpPr>
          <p:cNvPr id="28" name="Rectangle: Rounded Corners 10">
            <a:extLst>
              <a:ext uri="{FF2B5EF4-FFF2-40B4-BE49-F238E27FC236}">
                <a16:creationId xmlns:a16="http://schemas.microsoft.com/office/drawing/2014/main" id="{16C53051-7503-082D-6BD5-CFD4B31E2A7B}"/>
              </a:ext>
            </a:extLst>
          </p:cNvPr>
          <p:cNvSpPr/>
          <p:nvPr/>
        </p:nvSpPr>
        <p:spPr>
          <a:xfrm>
            <a:off x="7488355" y="2748586"/>
            <a:ext cx="1046772" cy="31299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sz="1400" dirty="0"/>
              <a:t>T = 300 K</a:t>
            </a:r>
          </a:p>
        </p:txBody>
      </p:sp>
    </p:spTree>
    <p:extLst>
      <p:ext uri="{BB962C8B-B14F-4D97-AF65-F5344CB8AC3E}">
        <p14:creationId xmlns:p14="http://schemas.microsoft.com/office/powerpoint/2010/main" val="4227235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84B96EA-686F-F6F0-AA5F-34E025AEDFF0}"/>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dirty="0">
                <a:solidFill>
                  <a:srgbClr val="2B4D89"/>
                </a:solidFill>
                <a:latin typeface="+mn-lt"/>
              </a:rPr>
              <a:t>Ongoing R&amp;D activities – other SRF themes</a:t>
            </a:r>
          </a:p>
        </p:txBody>
      </p:sp>
      <p:sp>
        <p:nvSpPr>
          <p:cNvPr id="35" name="TextBox 5">
            <a:extLst>
              <a:ext uri="{FF2B5EF4-FFF2-40B4-BE49-F238E27FC236}">
                <a16:creationId xmlns:a16="http://schemas.microsoft.com/office/drawing/2014/main" id="{664188A4-3C60-CBE4-032F-4AB28FF25B30}"/>
              </a:ext>
            </a:extLst>
          </p:cNvPr>
          <p:cNvSpPr txBox="1"/>
          <p:nvPr/>
        </p:nvSpPr>
        <p:spPr>
          <a:xfrm>
            <a:off x="746531" y="1181273"/>
            <a:ext cx="6685995" cy="5509200"/>
          </a:xfrm>
          <a:prstGeom prst="rect">
            <a:avLst/>
          </a:prstGeom>
          <a:noFill/>
        </p:spPr>
        <p:txBody>
          <a:bodyPr wrap="square" lIns="91440" tIns="45720" rIns="91440" bIns="45720" rtlCol="0" anchor="t">
            <a:spAutoFit/>
          </a:bodyPr>
          <a:lstStyle/>
          <a:p>
            <a:pPr marL="108000" indent="-108000">
              <a:spcBef>
                <a:spcPts val="1200"/>
              </a:spcBef>
              <a:buFont typeface="Arial" panose="020B0604020202020204" pitchFamily="34" charset="0"/>
              <a:buChar char="•"/>
            </a:pPr>
            <a:r>
              <a:rPr lang="en-US" b="1" dirty="0"/>
              <a:t>Plasma processing</a:t>
            </a:r>
            <a:r>
              <a:rPr lang="en-US" dirty="0"/>
              <a:t>: an emerging cleaning solution for SRF cavities affected by field emission triggered from impurities present on the inner cavity wall.</a:t>
            </a:r>
          </a:p>
          <a:p>
            <a:pPr marL="565200" lvl="3" indent="-108000">
              <a:spcBef>
                <a:spcPts val="1200"/>
              </a:spcBef>
              <a:buFont typeface="Arial" panose="020B0604020202020204" pitchFamily="34" charset="0"/>
              <a:buChar char="•"/>
            </a:pPr>
            <a:r>
              <a:rPr lang="en-US" sz="1600" dirty="0"/>
              <a:t>Preliminary tests done; </a:t>
            </a:r>
            <a:r>
              <a:rPr lang="en-US" sz="1600" b="1" dirty="0"/>
              <a:t>plasma successfully ignited </a:t>
            </a:r>
            <a:r>
              <a:rPr lang="en-US" sz="1600" dirty="0"/>
              <a:t>with </a:t>
            </a:r>
            <a:br>
              <a:rPr lang="en-US" sz="1600" dirty="0"/>
            </a:br>
            <a:r>
              <a:rPr lang="en-US" sz="1600" dirty="0"/>
              <a:t>1.45 GHz HOM on an ESS cavity prototype, next </a:t>
            </a:r>
            <a:br>
              <a:rPr lang="en-US" sz="1600" dirty="0"/>
            </a:br>
            <a:r>
              <a:rPr lang="en-US" sz="1600" b="1" dirty="0"/>
              <a:t>application to PIP-II LB650 cavities</a:t>
            </a:r>
            <a:r>
              <a:rPr lang="en-US" sz="1600" dirty="0"/>
              <a:t>.</a:t>
            </a:r>
          </a:p>
          <a:p>
            <a:pPr marL="565200" lvl="3" indent="-108000">
              <a:spcBef>
                <a:spcPts val="1200"/>
              </a:spcBef>
              <a:buFont typeface="Arial" panose="020B0604020202020204" pitchFamily="34" charset="0"/>
              <a:buChar char="•"/>
            </a:pPr>
            <a:r>
              <a:rPr lang="en-US" sz="1600" dirty="0"/>
              <a:t>Key point is to develop a technique that can be </a:t>
            </a:r>
            <a:r>
              <a:rPr lang="en-US" sz="1600" b="1" dirty="0"/>
              <a:t>performed on the cavity dressed for vertical test</a:t>
            </a:r>
            <a:r>
              <a:rPr lang="en-US" sz="1600" dirty="0"/>
              <a:t>, without additional hardware!</a:t>
            </a:r>
          </a:p>
          <a:p>
            <a:pPr marL="108000" indent="-108000">
              <a:spcBef>
                <a:spcPts val="1200"/>
              </a:spcBef>
              <a:buFont typeface="Arial" panose="020B0604020202020204" pitchFamily="34" charset="0"/>
              <a:buChar char="•"/>
            </a:pPr>
            <a:r>
              <a:rPr lang="en-US" b="1" dirty="0"/>
              <a:t>Mid-T baking</a:t>
            </a:r>
            <a:r>
              <a:rPr lang="en-US" dirty="0"/>
              <a:t>: promising cavity surface treatment toward </a:t>
            </a:r>
            <a:br>
              <a:rPr lang="en-US" dirty="0"/>
            </a:br>
            <a:r>
              <a:rPr lang="en-US" dirty="0"/>
              <a:t>High-Q / High-G goal</a:t>
            </a:r>
          </a:p>
          <a:p>
            <a:pPr marL="108000" indent="-108000">
              <a:spcBef>
                <a:spcPts val="1200"/>
              </a:spcBef>
              <a:buFont typeface="Arial" panose="020B0604020202020204" pitchFamily="34" charset="0"/>
              <a:buChar char="•"/>
            </a:pPr>
            <a:r>
              <a:rPr lang="en-US" b="1" dirty="0"/>
              <a:t>Diagnostics</a:t>
            </a:r>
            <a:r>
              <a:rPr lang="en-US" dirty="0"/>
              <a:t>: different techniques applied to the diagnostic of cavity performances and limitation features during single cavity and cryomodule test.</a:t>
            </a:r>
          </a:p>
          <a:p>
            <a:pPr marL="108000" indent="-108000">
              <a:spcBef>
                <a:spcPts val="1200"/>
              </a:spcBef>
              <a:buFont typeface="Arial" panose="020B0604020202020204" pitchFamily="34" charset="0"/>
              <a:buChar char="•"/>
            </a:pPr>
            <a:r>
              <a:rPr lang="en-US" b="1" dirty="0"/>
              <a:t>High-Pressure Rinsing</a:t>
            </a:r>
            <a:r>
              <a:rPr lang="en-US" dirty="0"/>
              <a:t>: the optimization of HPR parameters is of primary importance in avoiding field emission in operation.</a:t>
            </a:r>
          </a:p>
          <a:p>
            <a:pPr>
              <a:spcBef>
                <a:spcPts val="1200"/>
              </a:spcBef>
            </a:pPr>
            <a:r>
              <a:rPr lang="en-US" sz="1600" dirty="0"/>
              <a:t> … and others: mode-mixing during power rise, variable coupler </a:t>
            </a:r>
            <a:br>
              <a:rPr lang="en-US" sz="1600" dirty="0"/>
            </a:br>
            <a:r>
              <a:rPr lang="en-US" sz="1600" dirty="0"/>
              <a:t>for cavity vertical test, cryomodule design.</a:t>
            </a:r>
          </a:p>
        </p:txBody>
      </p:sp>
      <p:pic>
        <p:nvPicPr>
          <p:cNvPr id="2054" name="Picture 6" descr="A red and silver machine in a room&#10;&#10;Description automatically generated">
            <a:extLst>
              <a:ext uri="{FF2B5EF4-FFF2-40B4-BE49-F238E27FC236}">
                <a16:creationId xmlns:a16="http://schemas.microsoft.com/office/drawing/2014/main" id="{9AAB1D86-2684-D29A-761C-AEC3DB74AE1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341097" y="641387"/>
            <a:ext cx="4578509" cy="371471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9705CA5-5995-5DB1-5202-87C17C2C441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41098" y="4463432"/>
            <a:ext cx="4578509" cy="22333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6" name="Picture 8" descr="A close up of a machine&#10;&#10;Description automatically generated">
            <a:extLst>
              <a:ext uri="{FF2B5EF4-FFF2-40B4-BE49-F238E27FC236}">
                <a16:creationId xmlns:a16="http://schemas.microsoft.com/office/drawing/2014/main" id="{D0630C29-A683-C0F6-64D8-B2F97C6214C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170824" y="2394568"/>
            <a:ext cx="2897169" cy="2489200"/>
          </a:xfrm>
          <a:prstGeom prst="rect">
            <a:avLst/>
          </a:prstGeom>
          <a:noFill/>
          <a:ln w="127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6" name="CasellaDiTesto 19">
            <a:extLst>
              <a:ext uri="{FF2B5EF4-FFF2-40B4-BE49-F238E27FC236}">
                <a16:creationId xmlns:a16="http://schemas.microsoft.com/office/drawing/2014/main" id="{61C7C2CA-58A3-7171-5C22-3C63A8492D6D}"/>
              </a:ext>
            </a:extLst>
          </p:cNvPr>
          <p:cNvSpPr txBox="1"/>
          <p:nvPr/>
        </p:nvSpPr>
        <p:spPr>
          <a:xfrm>
            <a:off x="9398512" y="534055"/>
            <a:ext cx="2672721" cy="30777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dirty="0"/>
              <a:t>Plasma Processing test setup </a:t>
            </a:r>
          </a:p>
        </p:txBody>
      </p:sp>
      <p:sp>
        <p:nvSpPr>
          <p:cNvPr id="37" name="CasellaDiTesto 19">
            <a:extLst>
              <a:ext uri="{FF2B5EF4-FFF2-40B4-BE49-F238E27FC236}">
                <a16:creationId xmlns:a16="http://schemas.microsoft.com/office/drawing/2014/main" id="{420805AB-FDD2-4D9A-C89A-2C596F2EBB7B}"/>
              </a:ext>
            </a:extLst>
          </p:cNvPr>
          <p:cNvSpPr txBox="1"/>
          <p:nvPr/>
        </p:nvSpPr>
        <p:spPr>
          <a:xfrm>
            <a:off x="9474199" y="4433061"/>
            <a:ext cx="2672721" cy="52322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dirty="0"/>
              <a:t>Ignited plasma as seen through beam-pipe viewport</a:t>
            </a:r>
          </a:p>
        </p:txBody>
      </p:sp>
      <p:sp>
        <p:nvSpPr>
          <p:cNvPr id="38" name="CasellaDiTesto 19">
            <a:extLst>
              <a:ext uri="{FF2B5EF4-FFF2-40B4-BE49-F238E27FC236}">
                <a16:creationId xmlns:a16="http://schemas.microsoft.com/office/drawing/2014/main" id="{7C0A357B-55F1-2AD7-2BFB-35B4EC9D60BD}"/>
              </a:ext>
            </a:extLst>
          </p:cNvPr>
          <p:cNvSpPr txBox="1"/>
          <p:nvPr/>
        </p:nvSpPr>
        <p:spPr>
          <a:xfrm>
            <a:off x="6607746" y="6475895"/>
            <a:ext cx="2370619" cy="30777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400" dirty="0"/>
              <a:t>Ignition HOM E-field profile</a:t>
            </a:r>
          </a:p>
        </p:txBody>
      </p:sp>
      <p:sp>
        <p:nvSpPr>
          <p:cNvPr id="3" name="CasellaDiTesto 2">
            <a:extLst>
              <a:ext uri="{FF2B5EF4-FFF2-40B4-BE49-F238E27FC236}">
                <a16:creationId xmlns:a16="http://schemas.microsoft.com/office/drawing/2014/main" id="{866CF81E-ADCB-91CF-7099-A2E5160EB95F}"/>
              </a:ext>
            </a:extLst>
          </p:cNvPr>
          <p:cNvSpPr txBox="1"/>
          <p:nvPr/>
        </p:nvSpPr>
        <p:spPr>
          <a:xfrm>
            <a:off x="717863" y="638175"/>
            <a:ext cx="8260502" cy="369332"/>
          </a:xfrm>
          <a:prstGeom prst="rect">
            <a:avLst/>
          </a:prstGeom>
          <a:solidFill>
            <a:schemeClr val="bg1"/>
          </a:solidFill>
        </p:spPr>
        <p:txBody>
          <a:bodyPr wrap="square">
            <a:spAutoFit/>
          </a:bodyPr>
          <a:lstStyle/>
          <a:p>
            <a:r>
              <a:rPr lang="en-US" dirty="0"/>
              <a:t>Many </a:t>
            </a:r>
            <a:r>
              <a:rPr lang="en-US" b="1" dirty="0"/>
              <a:t>SRF R&amp;D topics </a:t>
            </a:r>
            <a:r>
              <a:rPr lang="en-US" dirty="0"/>
              <a:t>are being addressed within international collaborations:</a:t>
            </a:r>
          </a:p>
        </p:txBody>
      </p:sp>
    </p:spTree>
    <p:extLst>
      <p:ext uri="{BB962C8B-B14F-4D97-AF65-F5344CB8AC3E}">
        <p14:creationId xmlns:p14="http://schemas.microsoft.com/office/powerpoint/2010/main" val="1284449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84B96EA-686F-F6F0-AA5F-34E025AEDFF0}"/>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dirty="0">
                <a:solidFill>
                  <a:srgbClr val="2B4D89"/>
                </a:solidFill>
                <a:latin typeface="+mn-lt"/>
              </a:rPr>
              <a:t>Ongoing R&amp;D activities - Strategy</a:t>
            </a:r>
          </a:p>
        </p:txBody>
      </p:sp>
      <p:sp>
        <p:nvSpPr>
          <p:cNvPr id="10" name="TextBox 25">
            <a:extLst>
              <a:ext uri="{FF2B5EF4-FFF2-40B4-BE49-F238E27FC236}">
                <a16:creationId xmlns:a16="http://schemas.microsoft.com/office/drawing/2014/main" id="{1DED9514-3E2B-007F-BA84-7003811C49B7}"/>
              </a:ext>
            </a:extLst>
          </p:cNvPr>
          <p:cNvSpPr txBox="1"/>
          <p:nvPr/>
        </p:nvSpPr>
        <p:spPr>
          <a:xfrm>
            <a:off x="805515" y="4287952"/>
            <a:ext cx="6668798" cy="2369880"/>
          </a:xfrm>
          <a:prstGeom prst="rect">
            <a:avLst/>
          </a:prstGeom>
          <a:noFill/>
        </p:spPr>
        <p:txBody>
          <a:bodyPr wrap="square">
            <a:spAutoFit/>
          </a:bodyPr>
          <a:lstStyle/>
          <a:p>
            <a:r>
              <a:rPr lang="en-US" sz="2000" b="1" dirty="0"/>
              <a:t>Upgrade of LASA VT system:</a:t>
            </a:r>
          </a:p>
          <a:p>
            <a:pPr marL="171450" indent="-171450">
              <a:buFont typeface="Arial" panose="020B0604020202020204" pitchFamily="34" charset="0"/>
              <a:buChar char="•"/>
            </a:pPr>
            <a:r>
              <a:rPr lang="en-US" sz="1600" b="1" dirty="0"/>
              <a:t>New cryostat dedicated to R&amp;D</a:t>
            </a:r>
            <a:r>
              <a:rPr lang="en-US" sz="1600" dirty="0"/>
              <a:t>:</a:t>
            </a:r>
            <a:endParaRPr lang="en-US" sz="1600" dirty="0">
              <a:ea typeface="Calibri"/>
              <a:cs typeface="Calibri"/>
            </a:endParaRPr>
          </a:p>
          <a:p>
            <a:pPr marL="512763" indent="-168275">
              <a:buFont typeface="Arial" panose="020B0604020202020204" pitchFamily="34" charset="0"/>
              <a:buChar char="•"/>
            </a:pPr>
            <a:r>
              <a:rPr lang="en-US" sz="1600" dirty="0"/>
              <a:t>Design specifically for R&amp;D on TESLA type single- and multi-cell cavities</a:t>
            </a:r>
            <a:endParaRPr lang="en-US" sz="1600" dirty="0">
              <a:ea typeface="Calibri"/>
              <a:cs typeface="Calibri"/>
            </a:endParaRPr>
          </a:p>
          <a:p>
            <a:pPr marL="512763" lvl="1" indent="-168275">
              <a:buFont typeface="Arial" panose="020B0604020202020204" pitchFamily="34" charset="0"/>
              <a:buChar char="•"/>
            </a:pPr>
            <a:r>
              <a:rPr lang="en-US" sz="1600" dirty="0">
                <a:ea typeface="Calibri"/>
                <a:cs typeface="Calibri"/>
              </a:rPr>
              <a:t>Optimized insert installation and removal process</a:t>
            </a:r>
          </a:p>
          <a:p>
            <a:pPr marL="512763" lvl="1" indent="-168275">
              <a:buFont typeface="Arial" panose="020B0604020202020204" pitchFamily="34" charset="0"/>
              <a:buChar char="•"/>
            </a:pPr>
            <a:r>
              <a:rPr lang="en-US" sz="1600" dirty="0">
                <a:ea typeface="Calibri"/>
                <a:cs typeface="Calibri"/>
              </a:rPr>
              <a:t>Liquid Helium inventory needed for a test down by 4 times</a:t>
            </a:r>
          </a:p>
          <a:p>
            <a:pPr marL="512763" lvl="1" indent="-168275">
              <a:buFont typeface="Arial" panose="020B0604020202020204" pitchFamily="34" charset="0"/>
              <a:buChar char="•"/>
            </a:pPr>
            <a:r>
              <a:rPr lang="en-US" sz="1600" dirty="0">
                <a:ea typeface="Calibri"/>
                <a:cs typeface="Calibri"/>
              </a:rPr>
              <a:t>Active B-field compensation by design </a:t>
            </a:r>
          </a:p>
          <a:p>
            <a:pPr marL="55563" indent="-168275">
              <a:buFont typeface="Arial" panose="020B0604020202020204" pitchFamily="34" charset="0"/>
              <a:buChar char="•"/>
            </a:pPr>
            <a:r>
              <a:rPr lang="en-US" sz="1600" b="1" dirty="0">
                <a:ea typeface="Calibri"/>
                <a:cs typeface="Calibri"/>
              </a:rPr>
              <a:t>New acquisition system:</a:t>
            </a:r>
            <a:endParaRPr lang="en-US" sz="1600" dirty="0">
              <a:ea typeface="Calibri"/>
              <a:cs typeface="Calibri"/>
            </a:endParaRPr>
          </a:p>
          <a:p>
            <a:pPr marL="512763" lvl="1" indent="-168275">
              <a:buFont typeface="Arial" panose="020B0604020202020204" pitchFamily="34" charset="0"/>
              <a:buChar char="•"/>
            </a:pPr>
            <a:r>
              <a:rPr lang="en-US" sz="1600" dirty="0">
                <a:ea typeface="Calibri"/>
                <a:cs typeface="Calibri"/>
              </a:rPr>
              <a:t>Dedicated RF amplifier, RF control system from analogic to digital</a:t>
            </a:r>
          </a:p>
        </p:txBody>
      </p:sp>
      <p:sp>
        <p:nvSpPr>
          <p:cNvPr id="14" name="Slide Number Placeholder 2">
            <a:extLst>
              <a:ext uri="{FF2B5EF4-FFF2-40B4-BE49-F238E27FC236}">
                <a16:creationId xmlns:a16="http://schemas.microsoft.com/office/drawing/2014/main" id="{C4055824-B6C6-3708-5C81-E5F5B6974014}"/>
              </a:ext>
            </a:extLst>
          </p:cNvPr>
          <p:cNvSpPr txBox="1">
            <a:spLocks/>
          </p:cNvSpPr>
          <p:nvPr/>
        </p:nvSpPr>
        <p:spPr>
          <a:xfrm>
            <a:off x="8610600" y="6356350"/>
            <a:ext cx="27432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C9B3F7-442F-44E1-8CDE-96AB193CDDE0}" type="slidenum">
              <a:rPr lang="it-IT" smtClean="0"/>
              <a:pPr/>
              <a:t>32</a:t>
            </a:fld>
            <a:endParaRPr lang="it-IT"/>
          </a:p>
        </p:txBody>
      </p:sp>
      <p:sp>
        <p:nvSpPr>
          <p:cNvPr id="15" name="TextBox 5">
            <a:extLst>
              <a:ext uri="{FF2B5EF4-FFF2-40B4-BE49-F238E27FC236}">
                <a16:creationId xmlns:a16="http://schemas.microsoft.com/office/drawing/2014/main" id="{477D547B-2121-5CFB-EE72-2089D611ACE3}"/>
              </a:ext>
            </a:extLst>
          </p:cNvPr>
          <p:cNvSpPr txBox="1"/>
          <p:nvPr/>
        </p:nvSpPr>
        <p:spPr>
          <a:xfrm>
            <a:off x="793095" y="717587"/>
            <a:ext cx="6671531" cy="3416320"/>
          </a:xfrm>
          <a:prstGeom prst="rect">
            <a:avLst/>
          </a:prstGeom>
          <a:noFill/>
        </p:spPr>
        <p:txBody>
          <a:bodyPr wrap="square" lIns="91440" tIns="45720" rIns="91440" bIns="45720" rtlCol="0" anchor="t">
            <a:spAutoFit/>
          </a:bodyPr>
          <a:lstStyle/>
          <a:p>
            <a:r>
              <a:rPr lang="en-US" sz="2000" b="1" dirty="0"/>
              <a:t>Foreseen activity (3 years):</a:t>
            </a:r>
          </a:p>
          <a:p>
            <a:pPr marL="171450" indent="-171450">
              <a:buFont typeface="Arial" panose="020B0604020202020204" pitchFamily="34" charset="0"/>
              <a:buChar char="•"/>
            </a:pPr>
            <a:r>
              <a:rPr lang="en-US" sz="1600" b="1" dirty="0"/>
              <a:t>Surface treatments </a:t>
            </a:r>
            <a:r>
              <a:rPr lang="en-US" sz="1600" dirty="0"/>
              <a:t>development for reaching High-Q / High-G</a:t>
            </a:r>
            <a:br>
              <a:rPr lang="en-US" sz="1600" dirty="0"/>
            </a:br>
            <a:r>
              <a:rPr lang="en-US" sz="1600" dirty="0" err="1"/>
              <a:t>perfomances</a:t>
            </a:r>
            <a:r>
              <a:rPr lang="en-US" sz="1600" dirty="0"/>
              <a:t> (single-cells)</a:t>
            </a:r>
          </a:p>
          <a:p>
            <a:pPr marL="171450" indent="-171450">
              <a:buFont typeface="Arial" panose="020B0604020202020204" pitchFamily="34" charset="0"/>
              <a:buChar char="•"/>
            </a:pPr>
            <a:r>
              <a:rPr lang="en-US" sz="1600" b="1" dirty="0"/>
              <a:t>Industrialization</a:t>
            </a:r>
            <a:r>
              <a:rPr lang="en-US" sz="1600" dirty="0"/>
              <a:t>: from single to multicell cavity</a:t>
            </a:r>
          </a:p>
          <a:p>
            <a:pPr marL="171450" indent="-171450">
              <a:buFont typeface="Arial" panose="020B0604020202020204" pitchFamily="34" charset="0"/>
              <a:buChar char="•"/>
            </a:pPr>
            <a:r>
              <a:rPr lang="en-US" sz="1600" b="1" dirty="0"/>
              <a:t>R&amp;D on cavity ancillaries </a:t>
            </a:r>
            <a:r>
              <a:rPr lang="en-US" sz="1600" dirty="0"/>
              <a:t>(tuner, magnetic shield, etc.) </a:t>
            </a:r>
          </a:p>
          <a:p>
            <a:endParaRPr lang="en-US" sz="1600" b="1" dirty="0"/>
          </a:p>
          <a:p>
            <a:endParaRPr lang="en-US" sz="1600" b="1" dirty="0"/>
          </a:p>
          <a:p>
            <a:r>
              <a:rPr lang="en-US" sz="2000" b="1" dirty="0"/>
              <a:t>R&amp;D for High-Q/High-G cavities</a:t>
            </a:r>
            <a:r>
              <a:rPr lang="en-US" b="1" dirty="0"/>
              <a:t>:</a:t>
            </a:r>
          </a:p>
          <a:p>
            <a:pPr marL="171450" indent="-171450">
              <a:buFont typeface="Arial" panose="020B0604020202020204" pitchFamily="34" charset="0"/>
              <a:buChar char="•"/>
            </a:pPr>
            <a:r>
              <a:rPr lang="en-US" sz="1600" dirty="0"/>
              <a:t>1-cells 1.3 GHz: </a:t>
            </a:r>
            <a:r>
              <a:rPr lang="en-US" sz="1600" b="1" dirty="0"/>
              <a:t>surface</a:t>
            </a:r>
            <a:r>
              <a:rPr lang="en-US" sz="1600" dirty="0"/>
              <a:t> and </a:t>
            </a:r>
            <a:r>
              <a:rPr lang="en-US" sz="1600" b="1" dirty="0"/>
              <a:t>thermal treatments </a:t>
            </a:r>
            <a:r>
              <a:rPr lang="en-US" sz="1600" dirty="0"/>
              <a:t>development </a:t>
            </a:r>
            <a:br>
              <a:rPr lang="en-US" sz="1600" dirty="0"/>
            </a:br>
            <a:r>
              <a:rPr lang="en-US" sz="1600" dirty="0"/>
              <a:t>and qualification</a:t>
            </a:r>
          </a:p>
          <a:p>
            <a:pPr marL="450850" lvl="1" indent="-176213">
              <a:buFont typeface="Arial" panose="020B0604020202020204" pitchFamily="34" charset="0"/>
              <a:buChar char="•"/>
            </a:pPr>
            <a:r>
              <a:rPr lang="en-US" sz="1600" dirty="0">
                <a:ea typeface="Calibri"/>
                <a:cs typeface="Calibri"/>
              </a:rPr>
              <a:t>E-XFEL (baseline), Mid-T , two-step baking</a:t>
            </a:r>
          </a:p>
          <a:p>
            <a:pPr marL="450850" lvl="1" indent="-176213">
              <a:buFont typeface="Arial" panose="020B0604020202020204" pitchFamily="34" charset="0"/>
              <a:buChar char="•"/>
            </a:pPr>
            <a:r>
              <a:rPr lang="en-US" sz="1600" dirty="0">
                <a:ea typeface="Calibri"/>
                <a:cs typeface="Calibri"/>
              </a:rPr>
              <a:t>Cold VT (qualification) at LASA and in other labs</a:t>
            </a:r>
          </a:p>
          <a:p>
            <a:pPr marL="171450" indent="-171450">
              <a:buFont typeface="Arial" panose="020B0604020202020204" pitchFamily="34" charset="0"/>
              <a:buChar char="•"/>
            </a:pPr>
            <a:r>
              <a:rPr lang="en-US" sz="1600" dirty="0"/>
              <a:t>9-cells 1.3 GHz: </a:t>
            </a:r>
            <a:r>
              <a:rPr lang="en-US" sz="1600" b="1" dirty="0"/>
              <a:t>industrialization </a:t>
            </a:r>
            <a:r>
              <a:rPr lang="en-US" sz="1600" dirty="0"/>
              <a:t>(9-cells) of the developed process</a:t>
            </a:r>
            <a:endParaRPr lang="en-US" sz="1600" b="1" dirty="0">
              <a:ea typeface="Calibri"/>
              <a:cs typeface="Calibri"/>
            </a:endParaRPr>
          </a:p>
        </p:txBody>
      </p:sp>
      <p:pic>
        <p:nvPicPr>
          <p:cNvPr id="16" name="Picture 18">
            <a:extLst>
              <a:ext uri="{FF2B5EF4-FFF2-40B4-BE49-F238E27FC236}">
                <a16:creationId xmlns:a16="http://schemas.microsoft.com/office/drawing/2014/main" id="{17970794-004B-C285-6EDE-609718D02943}"/>
              </a:ext>
            </a:extLst>
          </p:cNvPr>
          <p:cNvPicPr>
            <a:picLocks noChangeAspect="1"/>
          </p:cNvPicPr>
          <p:nvPr/>
        </p:nvPicPr>
        <p:blipFill>
          <a:blip r:embed="rId2"/>
          <a:stretch>
            <a:fillRect/>
          </a:stretch>
        </p:blipFill>
        <p:spPr>
          <a:xfrm>
            <a:off x="9034211" y="109260"/>
            <a:ext cx="3323402" cy="2641803"/>
          </a:xfrm>
          <a:prstGeom prst="rect">
            <a:avLst/>
          </a:prstGeom>
        </p:spPr>
      </p:pic>
      <p:pic>
        <p:nvPicPr>
          <p:cNvPr id="17" name="Picture 26">
            <a:extLst>
              <a:ext uri="{FF2B5EF4-FFF2-40B4-BE49-F238E27FC236}">
                <a16:creationId xmlns:a16="http://schemas.microsoft.com/office/drawing/2014/main" id="{9DBF4961-22D0-CFC0-DBE3-A6A5152761CF}"/>
              </a:ext>
            </a:extLst>
          </p:cNvPr>
          <p:cNvPicPr/>
          <p:nvPr/>
        </p:nvPicPr>
        <p:blipFill>
          <a:blip r:embed="rId3"/>
          <a:stretch>
            <a:fillRect/>
          </a:stretch>
        </p:blipFill>
        <p:spPr>
          <a:xfrm>
            <a:off x="7044938" y="1612147"/>
            <a:ext cx="2016895" cy="1755929"/>
          </a:xfrm>
          <a:prstGeom prst="rect">
            <a:avLst/>
          </a:prstGeom>
        </p:spPr>
      </p:pic>
      <p:pic>
        <p:nvPicPr>
          <p:cNvPr id="18" name="Picture 28">
            <a:extLst>
              <a:ext uri="{FF2B5EF4-FFF2-40B4-BE49-F238E27FC236}">
                <a16:creationId xmlns:a16="http://schemas.microsoft.com/office/drawing/2014/main" id="{F3D1F01B-AA2B-822B-5E35-F5B5162A1A09}"/>
              </a:ext>
            </a:extLst>
          </p:cNvPr>
          <p:cNvPicPr/>
          <p:nvPr/>
        </p:nvPicPr>
        <p:blipFill>
          <a:blip r:embed="rId4"/>
          <a:stretch>
            <a:fillRect/>
          </a:stretch>
        </p:blipFill>
        <p:spPr>
          <a:xfrm>
            <a:off x="7239000" y="3414925"/>
            <a:ext cx="2743200" cy="1700997"/>
          </a:xfrm>
          <a:prstGeom prst="rect">
            <a:avLst/>
          </a:prstGeom>
        </p:spPr>
      </p:pic>
      <p:sp>
        <p:nvSpPr>
          <p:cNvPr id="19" name="TextBox 29">
            <a:extLst>
              <a:ext uri="{FF2B5EF4-FFF2-40B4-BE49-F238E27FC236}">
                <a16:creationId xmlns:a16="http://schemas.microsoft.com/office/drawing/2014/main" id="{6D80C85C-73B4-71AB-27AA-4B87E26045B8}"/>
              </a:ext>
            </a:extLst>
          </p:cNvPr>
          <p:cNvSpPr txBox="1"/>
          <p:nvPr/>
        </p:nvSpPr>
        <p:spPr>
          <a:xfrm>
            <a:off x="9101093" y="3059507"/>
            <a:ext cx="852452" cy="338554"/>
          </a:xfrm>
          <a:prstGeom prst="rect">
            <a:avLst/>
          </a:prstGeom>
          <a:noFill/>
        </p:spPr>
        <p:txBody>
          <a:bodyPr wrap="square" rtlCol="0">
            <a:spAutoFit/>
          </a:bodyPr>
          <a:lstStyle/>
          <a:p>
            <a:r>
              <a:rPr lang="it-IT" sz="1600" b="1" i="1" dirty="0" err="1">
                <a:solidFill>
                  <a:schemeClr val="accent2"/>
                </a:solidFill>
              </a:rPr>
              <a:t>Mid</a:t>
            </a:r>
            <a:r>
              <a:rPr lang="it-IT" sz="1600" b="1" i="1" dirty="0">
                <a:solidFill>
                  <a:schemeClr val="accent2"/>
                </a:solidFill>
              </a:rPr>
              <a:t>-T</a:t>
            </a:r>
          </a:p>
        </p:txBody>
      </p:sp>
      <p:grpSp>
        <p:nvGrpSpPr>
          <p:cNvPr id="25" name="Group 22">
            <a:extLst>
              <a:ext uri="{FF2B5EF4-FFF2-40B4-BE49-F238E27FC236}">
                <a16:creationId xmlns:a16="http://schemas.microsoft.com/office/drawing/2014/main" id="{D035E619-161D-208A-F48E-BAC3570F548D}"/>
              </a:ext>
            </a:extLst>
          </p:cNvPr>
          <p:cNvGrpSpPr/>
          <p:nvPr/>
        </p:nvGrpSpPr>
        <p:grpSpPr>
          <a:xfrm>
            <a:off x="9777031" y="2967994"/>
            <a:ext cx="2252062" cy="1830153"/>
            <a:chOff x="9840191" y="1825781"/>
            <a:chExt cx="2252062" cy="1830153"/>
          </a:xfrm>
        </p:grpSpPr>
        <p:pic>
          <p:nvPicPr>
            <p:cNvPr id="26" name="内容占位符 11">
              <a:extLst>
                <a:ext uri="{FF2B5EF4-FFF2-40B4-BE49-F238E27FC236}">
                  <a16:creationId xmlns:a16="http://schemas.microsoft.com/office/drawing/2014/main" id="{11DB5278-A581-74A1-D056-5866E5D04B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6683" t="8610" r="12722" b="5842"/>
            <a:stretch/>
          </p:blipFill>
          <p:spPr>
            <a:xfrm>
              <a:off x="9840191" y="1825781"/>
              <a:ext cx="2252062" cy="1830153"/>
            </a:xfrm>
            <a:prstGeom prst="rect">
              <a:avLst/>
            </a:prstGeom>
            <a:solidFill>
              <a:schemeClr val="bg1"/>
            </a:solidFill>
          </p:spPr>
        </p:pic>
        <p:sp>
          <p:nvSpPr>
            <p:cNvPr id="27" name="Rectangle: Rounded Corners 13">
              <a:extLst>
                <a:ext uri="{FF2B5EF4-FFF2-40B4-BE49-F238E27FC236}">
                  <a16:creationId xmlns:a16="http://schemas.microsoft.com/office/drawing/2014/main" id="{42EF19C3-8F21-7688-23DF-14748B4E632F}"/>
                </a:ext>
              </a:extLst>
            </p:cNvPr>
            <p:cNvSpPr/>
            <p:nvPr/>
          </p:nvSpPr>
          <p:spPr>
            <a:xfrm>
              <a:off x="9996442" y="3030083"/>
              <a:ext cx="816587" cy="273790"/>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a:t>China</a:t>
              </a:r>
            </a:p>
          </p:txBody>
        </p:sp>
      </p:grpSp>
      <p:grpSp>
        <p:nvGrpSpPr>
          <p:cNvPr id="31" name="Group 14">
            <a:extLst>
              <a:ext uri="{FF2B5EF4-FFF2-40B4-BE49-F238E27FC236}">
                <a16:creationId xmlns:a16="http://schemas.microsoft.com/office/drawing/2014/main" id="{58086393-234E-AFD1-6088-1492B48407A8}"/>
              </a:ext>
            </a:extLst>
          </p:cNvPr>
          <p:cNvGrpSpPr/>
          <p:nvPr/>
        </p:nvGrpSpPr>
        <p:grpSpPr>
          <a:xfrm>
            <a:off x="9721600" y="4711249"/>
            <a:ext cx="2557204" cy="2124246"/>
            <a:chOff x="9446127" y="3308718"/>
            <a:chExt cx="2428522" cy="1962099"/>
          </a:xfrm>
        </p:grpSpPr>
        <p:pic>
          <p:nvPicPr>
            <p:cNvPr id="32" name="Picture 6">
              <a:extLst>
                <a:ext uri="{FF2B5EF4-FFF2-40B4-BE49-F238E27FC236}">
                  <a16:creationId xmlns:a16="http://schemas.microsoft.com/office/drawing/2014/main" id="{250D16A9-2CDA-16E7-7C26-5D59304435E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1277"/>
            <a:stretch/>
          </p:blipFill>
          <p:spPr>
            <a:xfrm>
              <a:off x="9622587" y="3631078"/>
              <a:ext cx="1886828" cy="1639739"/>
            </a:xfrm>
            <a:prstGeom prst="rect">
              <a:avLst/>
            </a:prstGeom>
          </p:spPr>
        </p:pic>
        <p:sp>
          <p:nvSpPr>
            <p:cNvPr id="33" name="TextBox 7">
              <a:extLst>
                <a:ext uri="{FF2B5EF4-FFF2-40B4-BE49-F238E27FC236}">
                  <a16:creationId xmlns:a16="http://schemas.microsoft.com/office/drawing/2014/main" id="{F65FE916-8B76-D210-F38D-84A20C4ED47B}"/>
                </a:ext>
              </a:extLst>
            </p:cNvPr>
            <p:cNvSpPr txBox="1"/>
            <p:nvPr/>
          </p:nvSpPr>
          <p:spPr>
            <a:xfrm>
              <a:off x="9446127" y="3308718"/>
              <a:ext cx="2428522" cy="312712"/>
            </a:xfrm>
            <a:prstGeom prst="rect">
              <a:avLst/>
            </a:prstGeom>
            <a:noFill/>
          </p:spPr>
          <p:txBody>
            <a:bodyPr wrap="square" rtlCol="0">
              <a:spAutoFit/>
            </a:bodyPr>
            <a:lstStyle/>
            <a:p>
              <a:r>
                <a:rPr lang="it-IT" sz="1600" b="1" i="1" dirty="0" err="1">
                  <a:solidFill>
                    <a:schemeClr val="accent2"/>
                  </a:solidFill>
                </a:rPr>
                <a:t>Baking</a:t>
              </a:r>
              <a:r>
                <a:rPr lang="it-IT" sz="1600" b="1" i="1" dirty="0">
                  <a:solidFill>
                    <a:schemeClr val="accent2"/>
                  </a:solidFill>
                </a:rPr>
                <a:t> with N</a:t>
              </a:r>
              <a:r>
                <a:rPr lang="it-IT" sz="1600" b="1" i="1" baseline="-25000" dirty="0">
                  <a:solidFill>
                    <a:schemeClr val="accent2"/>
                  </a:solidFill>
                </a:rPr>
                <a:t>2</a:t>
              </a:r>
              <a:r>
                <a:rPr lang="it-IT" sz="1600" b="1" i="1" dirty="0">
                  <a:solidFill>
                    <a:schemeClr val="accent2"/>
                  </a:solidFill>
                </a:rPr>
                <a:t> </a:t>
              </a:r>
              <a:r>
                <a:rPr lang="it-IT" sz="1600" b="1" i="1" dirty="0" err="1">
                  <a:solidFill>
                    <a:schemeClr val="accent2"/>
                  </a:solidFill>
                </a:rPr>
                <a:t>infusion</a:t>
              </a:r>
              <a:endParaRPr lang="it-IT" sz="1600" b="1" i="1" dirty="0">
                <a:solidFill>
                  <a:schemeClr val="accent2"/>
                </a:solidFill>
              </a:endParaRPr>
            </a:p>
          </p:txBody>
        </p:sp>
        <p:sp>
          <p:nvSpPr>
            <p:cNvPr id="34" name="Rectangle: Rounded Corners 11">
              <a:extLst>
                <a:ext uri="{FF2B5EF4-FFF2-40B4-BE49-F238E27FC236}">
                  <a16:creationId xmlns:a16="http://schemas.microsoft.com/office/drawing/2014/main" id="{9CC0B092-7585-F8FD-E3EA-C544E043E49C}"/>
                </a:ext>
              </a:extLst>
            </p:cNvPr>
            <p:cNvSpPr/>
            <p:nvPr/>
          </p:nvSpPr>
          <p:spPr>
            <a:xfrm>
              <a:off x="10849727" y="3709701"/>
              <a:ext cx="787775" cy="248464"/>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it-IT" sz="1400"/>
                <a:t>JLab</a:t>
              </a:r>
            </a:p>
          </p:txBody>
        </p:sp>
      </p:grpSp>
      <p:grpSp>
        <p:nvGrpSpPr>
          <p:cNvPr id="28" name="Group 1">
            <a:extLst>
              <a:ext uri="{FF2B5EF4-FFF2-40B4-BE49-F238E27FC236}">
                <a16:creationId xmlns:a16="http://schemas.microsoft.com/office/drawing/2014/main" id="{B2750BEA-A60D-F67B-F7F0-3F6DD21DF6B9}"/>
              </a:ext>
            </a:extLst>
          </p:cNvPr>
          <p:cNvGrpSpPr>
            <a:grpSpLocks noChangeAspect="1"/>
          </p:cNvGrpSpPr>
          <p:nvPr/>
        </p:nvGrpSpPr>
        <p:grpSpPr>
          <a:xfrm>
            <a:off x="7544080" y="5022223"/>
            <a:ext cx="2455392" cy="1664828"/>
            <a:chOff x="2658576" y="5685159"/>
            <a:chExt cx="2001846" cy="1357314"/>
          </a:xfrm>
        </p:grpSpPr>
        <p:pic>
          <p:nvPicPr>
            <p:cNvPr id="29" name="Picture 21">
              <a:extLst>
                <a:ext uri="{FF2B5EF4-FFF2-40B4-BE49-F238E27FC236}">
                  <a16:creationId xmlns:a16="http://schemas.microsoft.com/office/drawing/2014/main" id="{A9097C61-DE41-D900-BF34-274146BC27A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5826"/>
            <a:stretch/>
          </p:blipFill>
          <p:spPr>
            <a:xfrm>
              <a:off x="2658576" y="5837941"/>
              <a:ext cx="2001846" cy="1204532"/>
            </a:xfrm>
            <a:prstGeom prst="rect">
              <a:avLst/>
            </a:prstGeom>
          </p:spPr>
        </p:pic>
        <p:sp>
          <p:nvSpPr>
            <p:cNvPr id="30" name="TextBox 23">
              <a:extLst>
                <a:ext uri="{FF2B5EF4-FFF2-40B4-BE49-F238E27FC236}">
                  <a16:creationId xmlns:a16="http://schemas.microsoft.com/office/drawing/2014/main" id="{95CFE9FB-0B79-FE10-65A3-8D1F03A1BA0D}"/>
                </a:ext>
              </a:extLst>
            </p:cNvPr>
            <p:cNvSpPr txBox="1"/>
            <p:nvPr/>
          </p:nvSpPr>
          <p:spPr>
            <a:xfrm>
              <a:off x="3227568" y="5685159"/>
              <a:ext cx="1206310" cy="338554"/>
            </a:xfrm>
            <a:prstGeom prst="rect">
              <a:avLst/>
            </a:prstGeom>
            <a:noFill/>
          </p:spPr>
          <p:txBody>
            <a:bodyPr wrap="square" rtlCol="0">
              <a:spAutoFit/>
            </a:bodyPr>
            <a:lstStyle/>
            <a:p>
              <a:r>
                <a:rPr lang="it-IT" sz="1600" b="1" i="1">
                  <a:solidFill>
                    <a:schemeClr val="accent2"/>
                  </a:solidFill>
                </a:rPr>
                <a:t>Two-step</a:t>
              </a:r>
            </a:p>
          </p:txBody>
        </p:sp>
      </p:grpSp>
    </p:spTree>
    <p:extLst>
      <p:ext uri="{BB962C8B-B14F-4D97-AF65-F5344CB8AC3E}">
        <p14:creationId xmlns:p14="http://schemas.microsoft.com/office/powerpoint/2010/main" val="21600739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a:extLst>
              <a:ext uri="{FF2B5EF4-FFF2-40B4-BE49-F238E27FC236}">
                <a16:creationId xmlns:a16="http://schemas.microsoft.com/office/drawing/2014/main" id="{B22FC908-D759-7656-AD80-2C315AB690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56421" y="474416"/>
            <a:ext cx="2839453" cy="6178824"/>
          </a:xfrm>
          <a:prstGeom prst="rect">
            <a:avLst/>
          </a:prstGeom>
        </p:spPr>
      </p:pic>
      <p:sp>
        <p:nvSpPr>
          <p:cNvPr id="25" name="Content Placeholder 2">
            <a:extLst>
              <a:ext uri="{FF2B5EF4-FFF2-40B4-BE49-F238E27FC236}">
                <a16:creationId xmlns:a16="http://schemas.microsoft.com/office/drawing/2014/main" id="{6AF9C3FE-5FE3-72E7-0924-17F8D1C0FEA3}"/>
              </a:ext>
            </a:extLst>
          </p:cNvPr>
          <p:cNvSpPr txBox="1">
            <a:spLocks/>
          </p:cNvSpPr>
          <p:nvPr/>
        </p:nvSpPr>
        <p:spPr>
          <a:xfrm>
            <a:off x="672472" y="689019"/>
            <a:ext cx="8634283" cy="61357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it-IT" sz="2000" b="1" dirty="0" err="1"/>
              <a:t>Cryostat</a:t>
            </a:r>
            <a:r>
              <a:rPr lang="it-IT" sz="2000" b="1" dirty="0"/>
              <a:t> and </a:t>
            </a:r>
            <a:r>
              <a:rPr lang="it-IT" sz="2000" b="1" dirty="0" err="1"/>
              <a:t>ancillaries</a:t>
            </a:r>
            <a:endParaRPr lang="it-IT" sz="2000" b="1" dirty="0"/>
          </a:p>
          <a:p>
            <a:r>
              <a:rPr lang="it-IT" sz="2000" b="1" dirty="0" err="1"/>
              <a:t>Dedicated</a:t>
            </a:r>
            <a:r>
              <a:rPr lang="it-IT" sz="2000" b="1" dirty="0"/>
              <a:t> «small» </a:t>
            </a:r>
            <a:r>
              <a:rPr lang="it-IT" sz="2000" b="1" dirty="0" err="1"/>
              <a:t>cryostat</a:t>
            </a:r>
            <a:endParaRPr lang="it-IT" sz="2000" b="1" dirty="0"/>
          </a:p>
          <a:p>
            <a:pPr lvl="1"/>
            <a:r>
              <a:rPr lang="it-IT" sz="1600" dirty="0"/>
              <a:t>L = 3000 mm, OD 610 mm, max. </a:t>
            </a:r>
            <a:r>
              <a:rPr lang="it-IT" sz="1600" dirty="0" err="1"/>
              <a:t>cold</a:t>
            </a:r>
            <a:r>
              <a:rPr lang="it-IT" sz="1600" dirty="0"/>
              <a:t> volume 250 l</a:t>
            </a:r>
          </a:p>
          <a:p>
            <a:pPr lvl="1"/>
            <a:r>
              <a:rPr lang="it-IT" sz="1600" dirty="0"/>
              <a:t>1.3 GHz </a:t>
            </a:r>
            <a:r>
              <a:rPr lang="it-IT" sz="1600" dirty="0" err="1"/>
              <a:t>cavities</a:t>
            </a:r>
            <a:r>
              <a:rPr lang="it-IT" sz="1600" dirty="0"/>
              <a:t> (</a:t>
            </a:r>
            <a:r>
              <a:rPr lang="it-IT" sz="1600" dirty="0" err="1"/>
              <a:t>two</a:t>
            </a:r>
            <a:r>
              <a:rPr lang="it-IT" sz="1600" dirty="0"/>
              <a:t> single-</a:t>
            </a:r>
            <a:r>
              <a:rPr lang="it-IT" sz="1600" dirty="0" err="1"/>
              <a:t>cell</a:t>
            </a:r>
            <a:r>
              <a:rPr lang="it-IT" sz="1600" dirty="0"/>
              <a:t>/one 9-cell)</a:t>
            </a:r>
          </a:p>
          <a:p>
            <a:pPr lvl="1"/>
            <a:r>
              <a:rPr lang="it-IT" sz="1600" dirty="0"/>
              <a:t>Short </a:t>
            </a:r>
            <a:r>
              <a:rPr lang="it-IT" sz="1600" dirty="0" err="1"/>
              <a:t>cold</a:t>
            </a:r>
            <a:r>
              <a:rPr lang="it-IT" sz="1600" dirty="0"/>
              <a:t> test </a:t>
            </a:r>
            <a:r>
              <a:rPr lang="it-IT" sz="1600" dirty="0" err="1"/>
              <a:t>cycle</a:t>
            </a:r>
            <a:endParaRPr lang="it-IT" sz="1600" dirty="0"/>
          </a:p>
          <a:p>
            <a:pPr lvl="1"/>
            <a:r>
              <a:rPr lang="it-IT" sz="1600" dirty="0"/>
              <a:t>¼ of the </a:t>
            </a:r>
            <a:r>
              <a:rPr lang="it-IT" sz="1600" dirty="0" err="1"/>
              <a:t>Lhe</a:t>
            </a:r>
            <a:r>
              <a:rPr lang="it-IT" sz="1600" dirty="0"/>
              <a:t> </a:t>
            </a:r>
            <a:r>
              <a:rPr lang="it-IT" sz="1600" dirty="0" err="1"/>
              <a:t>required</a:t>
            </a:r>
            <a:r>
              <a:rPr lang="it-IT" sz="1600" dirty="0"/>
              <a:t> (w.r.t large </a:t>
            </a:r>
            <a:r>
              <a:rPr lang="it-IT" sz="1600" dirty="0" err="1"/>
              <a:t>cryostat</a:t>
            </a:r>
            <a:r>
              <a:rPr lang="it-IT" sz="1600" dirty="0"/>
              <a:t>)</a:t>
            </a:r>
          </a:p>
          <a:p>
            <a:r>
              <a:rPr lang="it-IT" sz="2000" b="1" dirty="0" err="1"/>
              <a:t>Cryostat</a:t>
            </a:r>
            <a:r>
              <a:rPr lang="it-IT" sz="2000" b="1" dirty="0"/>
              <a:t> </a:t>
            </a:r>
            <a:r>
              <a:rPr lang="it-IT" sz="2000" b="1" dirty="0" err="1"/>
              <a:t>insert</a:t>
            </a:r>
            <a:endParaRPr lang="it-IT" sz="2000" b="1" dirty="0"/>
          </a:p>
          <a:p>
            <a:pPr lvl="1"/>
            <a:r>
              <a:rPr lang="it-IT" sz="1600" dirty="0" err="1"/>
              <a:t>Cavity</a:t>
            </a:r>
            <a:r>
              <a:rPr lang="it-IT" sz="1600" dirty="0"/>
              <a:t> </a:t>
            </a:r>
            <a:r>
              <a:rPr lang="it-IT" sz="1600" dirty="0" err="1"/>
              <a:t>installation</a:t>
            </a:r>
            <a:r>
              <a:rPr lang="it-IT" sz="1600" dirty="0"/>
              <a:t> and </a:t>
            </a:r>
            <a:r>
              <a:rPr lang="it-IT" sz="1600" dirty="0" err="1"/>
              <a:t>removal</a:t>
            </a:r>
            <a:r>
              <a:rPr lang="it-IT" sz="1600" dirty="0"/>
              <a:t> </a:t>
            </a:r>
            <a:r>
              <a:rPr lang="it-IT" sz="1600" dirty="0" err="1"/>
              <a:t>optimized</a:t>
            </a:r>
            <a:endParaRPr lang="it-IT" sz="1600" dirty="0"/>
          </a:p>
          <a:p>
            <a:r>
              <a:rPr lang="it-IT" sz="2000" b="1" dirty="0" err="1"/>
              <a:t>External</a:t>
            </a:r>
            <a:r>
              <a:rPr lang="it-IT" sz="2000" b="1" dirty="0"/>
              <a:t> </a:t>
            </a:r>
            <a:r>
              <a:rPr lang="it-IT" sz="2000" b="1" dirty="0" err="1"/>
              <a:t>magnetic</a:t>
            </a:r>
            <a:r>
              <a:rPr lang="it-IT" sz="2000" b="1" dirty="0"/>
              <a:t> </a:t>
            </a:r>
            <a:r>
              <a:rPr lang="it-IT" sz="2000" b="1" dirty="0" err="1"/>
              <a:t>shield</a:t>
            </a:r>
            <a:endParaRPr lang="it-IT" sz="2000" b="1" dirty="0"/>
          </a:p>
          <a:p>
            <a:pPr lvl="1"/>
            <a:r>
              <a:rPr lang="it-IT" sz="1600" dirty="0" err="1"/>
              <a:t>Available</a:t>
            </a:r>
            <a:r>
              <a:rPr lang="it-IT" sz="1600" dirty="0"/>
              <a:t> and </a:t>
            </a:r>
            <a:r>
              <a:rPr lang="it-IT" sz="1600" dirty="0" err="1"/>
              <a:t>qualified</a:t>
            </a:r>
            <a:endParaRPr lang="it-IT" sz="1600" dirty="0"/>
          </a:p>
          <a:p>
            <a:pPr lvl="1"/>
            <a:r>
              <a:rPr lang="it-IT" sz="1600" dirty="0"/>
              <a:t>Bottom part </a:t>
            </a:r>
            <a:r>
              <a:rPr lang="it-IT" sz="1600" dirty="0" err="1"/>
              <a:t>will</a:t>
            </a:r>
            <a:r>
              <a:rPr lang="it-IT" sz="1600" dirty="0"/>
              <a:t> be re-</a:t>
            </a:r>
            <a:r>
              <a:rPr lang="it-IT" sz="1600" dirty="0" err="1"/>
              <a:t>annealed</a:t>
            </a:r>
            <a:br>
              <a:rPr lang="it-IT" sz="1600" dirty="0"/>
            </a:br>
            <a:r>
              <a:rPr lang="it-IT" sz="1600" dirty="0"/>
              <a:t>after </a:t>
            </a:r>
            <a:r>
              <a:rPr lang="it-IT" sz="1600" dirty="0" err="1"/>
              <a:t>machining</a:t>
            </a:r>
            <a:r>
              <a:rPr lang="it-IT" sz="1600" dirty="0"/>
              <a:t> (</a:t>
            </a:r>
            <a:r>
              <a:rPr lang="it-IT" sz="1600" dirty="0" err="1"/>
              <a:t>cryostat</a:t>
            </a:r>
            <a:r>
              <a:rPr lang="it-IT" sz="1600" dirty="0"/>
              <a:t> </a:t>
            </a:r>
            <a:r>
              <a:rPr lang="it-IT" sz="1600" dirty="0" err="1"/>
              <a:t>integration</a:t>
            </a:r>
            <a:r>
              <a:rPr lang="it-IT" sz="1600" dirty="0"/>
              <a:t>)</a:t>
            </a:r>
          </a:p>
          <a:p>
            <a:pPr marL="0" indent="0">
              <a:buNone/>
            </a:pPr>
            <a:endParaRPr lang="it-IT" sz="2200" dirty="0"/>
          </a:p>
          <a:p>
            <a:endParaRPr lang="it-IT" sz="2200" dirty="0"/>
          </a:p>
          <a:p>
            <a:endParaRPr lang="it-IT" sz="2400" dirty="0"/>
          </a:p>
        </p:txBody>
      </p:sp>
      <p:pic>
        <p:nvPicPr>
          <p:cNvPr id="26" name="Immagine 25">
            <a:extLst>
              <a:ext uri="{FF2B5EF4-FFF2-40B4-BE49-F238E27FC236}">
                <a16:creationId xmlns:a16="http://schemas.microsoft.com/office/drawing/2014/main" id="{0740BEB7-F327-BDAC-6E95-10B7BB7026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25293" y="474589"/>
            <a:ext cx="1436914" cy="6041331"/>
          </a:xfrm>
          <a:prstGeom prst="rect">
            <a:avLst/>
          </a:prstGeom>
        </p:spPr>
      </p:pic>
      <p:pic>
        <p:nvPicPr>
          <p:cNvPr id="27" name="Immagine 26">
            <a:extLst>
              <a:ext uri="{FF2B5EF4-FFF2-40B4-BE49-F238E27FC236}">
                <a16:creationId xmlns:a16="http://schemas.microsoft.com/office/drawing/2014/main" id="{3E07DC11-97B9-FA13-C87C-CD9B2D64A7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88379" y="478475"/>
            <a:ext cx="1436914" cy="6041332"/>
          </a:xfrm>
          <a:prstGeom prst="rect">
            <a:avLst/>
          </a:prstGeom>
        </p:spPr>
      </p:pic>
      <p:sp>
        <p:nvSpPr>
          <p:cNvPr id="28" name="TextBox 9">
            <a:extLst>
              <a:ext uri="{FF2B5EF4-FFF2-40B4-BE49-F238E27FC236}">
                <a16:creationId xmlns:a16="http://schemas.microsoft.com/office/drawing/2014/main" id="{B8D544EA-DBFB-1D60-09EF-7A478D3A4073}"/>
              </a:ext>
            </a:extLst>
          </p:cNvPr>
          <p:cNvSpPr txBox="1"/>
          <p:nvPr/>
        </p:nvSpPr>
        <p:spPr>
          <a:xfrm>
            <a:off x="10059299" y="6435152"/>
            <a:ext cx="1478605" cy="261610"/>
          </a:xfrm>
          <a:prstGeom prst="rect">
            <a:avLst/>
          </a:prstGeom>
          <a:noFill/>
        </p:spPr>
        <p:txBody>
          <a:bodyPr wrap="square" rtlCol="0">
            <a:spAutoFit/>
          </a:bodyPr>
          <a:lstStyle/>
          <a:p>
            <a:pPr algn="ctr"/>
            <a:r>
              <a:rPr lang="en-US" sz="1100"/>
              <a:t>Cold VT configurations</a:t>
            </a:r>
          </a:p>
        </p:txBody>
      </p:sp>
      <p:sp>
        <p:nvSpPr>
          <p:cNvPr id="29" name="TextBox 9">
            <a:extLst>
              <a:ext uri="{FF2B5EF4-FFF2-40B4-BE49-F238E27FC236}">
                <a16:creationId xmlns:a16="http://schemas.microsoft.com/office/drawing/2014/main" id="{46DE41B3-F08B-938C-67C7-27D40C76C7F4}"/>
              </a:ext>
            </a:extLst>
          </p:cNvPr>
          <p:cNvSpPr txBox="1"/>
          <p:nvPr/>
        </p:nvSpPr>
        <p:spPr>
          <a:xfrm>
            <a:off x="6936844" y="6391630"/>
            <a:ext cx="1478605" cy="261610"/>
          </a:xfrm>
          <a:prstGeom prst="rect">
            <a:avLst/>
          </a:prstGeom>
          <a:noFill/>
        </p:spPr>
        <p:txBody>
          <a:bodyPr wrap="square" rtlCol="0">
            <a:spAutoFit/>
          </a:bodyPr>
          <a:lstStyle/>
          <a:p>
            <a:pPr algn="r"/>
            <a:r>
              <a:rPr lang="en-US" sz="1100"/>
              <a:t>Bunker Side view</a:t>
            </a:r>
          </a:p>
        </p:txBody>
      </p:sp>
      <p:sp>
        <p:nvSpPr>
          <p:cNvPr id="30" name="Rettangolo 29">
            <a:extLst>
              <a:ext uri="{FF2B5EF4-FFF2-40B4-BE49-F238E27FC236}">
                <a16:creationId xmlns:a16="http://schemas.microsoft.com/office/drawing/2014/main" id="{2407ABBB-9966-CA90-C5D1-5E744B61D302}"/>
              </a:ext>
            </a:extLst>
          </p:cNvPr>
          <p:cNvSpPr/>
          <p:nvPr/>
        </p:nvSpPr>
        <p:spPr>
          <a:xfrm>
            <a:off x="8225889" y="2237874"/>
            <a:ext cx="501015" cy="625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ttangolo 30">
            <a:extLst>
              <a:ext uri="{FF2B5EF4-FFF2-40B4-BE49-F238E27FC236}">
                <a16:creationId xmlns:a16="http://schemas.microsoft.com/office/drawing/2014/main" id="{A4D435EB-E4FF-2C8B-30B3-6063F6B77542}"/>
              </a:ext>
            </a:extLst>
          </p:cNvPr>
          <p:cNvSpPr/>
          <p:nvPr/>
        </p:nvSpPr>
        <p:spPr>
          <a:xfrm>
            <a:off x="7717450" y="2374233"/>
            <a:ext cx="561473" cy="164682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Rettangolo 31">
            <a:extLst>
              <a:ext uri="{FF2B5EF4-FFF2-40B4-BE49-F238E27FC236}">
                <a16:creationId xmlns:a16="http://schemas.microsoft.com/office/drawing/2014/main" id="{3B9D46D2-1459-3FBD-79C7-DA3AA48E7FDB}"/>
              </a:ext>
            </a:extLst>
          </p:cNvPr>
          <p:cNvSpPr/>
          <p:nvPr/>
        </p:nvSpPr>
        <p:spPr>
          <a:xfrm>
            <a:off x="7709426" y="3507382"/>
            <a:ext cx="569497" cy="3609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TextBox 9">
            <a:extLst>
              <a:ext uri="{FF2B5EF4-FFF2-40B4-BE49-F238E27FC236}">
                <a16:creationId xmlns:a16="http://schemas.microsoft.com/office/drawing/2014/main" id="{CF67099B-A16D-AA77-D062-796F48E824B1}"/>
              </a:ext>
            </a:extLst>
          </p:cNvPr>
          <p:cNvSpPr txBox="1"/>
          <p:nvPr/>
        </p:nvSpPr>
        <p:spPr>
          <a:xfrm>
            <a:off x="6515100" y="1236309"/>
            <a:ext cx="1027421" cy="261610"/>
          </a:xfrm>
          <a:prstGeom prst="rect">
            <a:avLst/>
          </a:prstGeom>
          <a:solidFill>
            <a:schemeClr val="bg1"/>
          </a:solidFill>
          <a:ln>
            <a:solidFill>
              <a:schemeClr val="tx1"/>
            </a:solidFill>
          </a:ln>
        </p:spPr>
        <p:txBody>
          <a:bodyPr wrap="square" rtlCol="0">
            <a:spAutoFit/>
          </a:bodyPr>
          <a:lstStyle/>
          <a:p>
            <a:pPr algn="r"/>
            <a:r>
              <a:rPr lang="en-US" sz="1100"/>
              <a:t>New cryostat</a:t>
            </a:r>
          </a:p>
        </p:txBody>
      </p:sp>
      <p:cxnSp>
        <p:nvCxnSpPr>
          <p:cNvPr id="34" name="Connettore diritto 33">
            <a:extLst>
              <a:ext uri="{FF2B5EF4-FFF2-40B4-BE49-F238E27FC236}">
                <a16:creationId xmlns:a16="http://schemas.microsoft.com/office/drawing/2014/main" id="{B5400A20-60A9-619B-8021-D55F092D4F03}"/>
              </a:ext>
            </a:extLst>
          </p:cNvPr>
          <p:cNvCxnSpPr>
            <a:cxnSpLocks/>
          </p:cNvCxnSpPr>
          <p:nvPr/>
        </p:nvCxnSpPr>
        <p:spPr>
          <a:xfrm flipH="1" flipV="1">
            <a:off x="8013032" y="1594008"/>
            <a:ext cx="272715" cy="7802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9">
            <a:extLst>
              <a:ext uri="{FF2B5EF4-FFF2-40B4-BE49-F238E27FC236}">
                <a16:creationId xmlns:a16="http://schemas.microsoft.com/office/drawing/2014/main" id="{B7C2245B-ACB0-1781-A4D3-F6DA7EF5E9FA}"/>
              </a:ext>
            </a:extLst>
          </p:cNvPr>
          <p:cNvSpPr txBox="1"/>
          <p:nvPr/>
        </p:nvSpPr>
        <p:spPr>
          <a:xfrm>
            <a:off x="7678892" y="1367114"/>
            <a:ext cx="1282167" cy="261610"/>
          </a:xfrm>
          <a:prstGeom prst="rect">
            <a:avLst/>
          </a:prstGeom>
          <a:solidFill>
            <a:schemeClr val="bg1"/>
          </a:solidFill>
          <a:ln>
            <a:solidFill>
              <a:schemeClr val="tx1"/>
            </a:solidFill>
          </a:ln>
        </p:spPr>
        <p:txBody>
          <a:bodyPr wrap="square" rtlCol="0">
            <a:spAutoFit/>
          </a:bodyPr>
          <a:lstStyle/>
          <a:p>
            <a:pPr algn="ctr"/>
            <a:r>
              <a:rPr lang="en-US" sz="1100" dirty="0"/>
              <a:t>Magnetic shield</a:t>
            </a:r>
          </a:p>
        </p:txBody>
      </p:sp>
      <p:cxnSp>
        <p:nvCxnSpPr>
          <p:cNvPr id="36" name="Connettore diritto 35">
            <a:extLst>
              <a:ext uri="{FF2B5EF4-FFF2-40B4-BE49-F238E27FC236}">
                <a16:creationId xmlns:a16="http://schemas.microsoft.com/office/drawing/2014/main" id="{303374F4-FC35-10AB-BA20-F294722C39E2}"/>
              </a:ext>
            </a:extLst>
          </p:cNvPr>
          <p:cNvCxnSpPr>
            <a:cxnSpLocks/>
            <a:stCxn id="32" idx="3"/>
          </p:cNvCxnSpPr>
          <p:nvPr/>
        </p:nvCxnSpPr>
        <p:spPr>
          <a:xfrm flipV="1">
            <a:off x="8278923" y="2905831"/>
            <a:ext cx="544842" cy="7820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9">
            <a:extLst>
              <a:ext uri="{FF2B5EF4-FFF2-40B4-BE49-F238E27FC236}">
                <a16:creationId xmlns:a16="http://schemas.microsoft.com/office/drawing/2014/main" id="{90EBF19B-8C52-84B9-5AC9-31DD8E1C7147}"/>
              </a:ext>
            </a:extLst>
          </p:cNvPr>
          <p:cNvSpPr txBox="1"/>
          <p:nvPr/>
        </p:nvSpPr>
        <p:spPr>
          <a:xfrm>
            <a:off x="8322801" y="3234948"/>
            <a:ext cx="781097" cy="430887"/>
          </a:xfrm>
          <a:prstGeom prst="rect">
            <a:avLst/>
          </a:prstGeom>
          <a:solidFill>
            <a:schemeClr val="bg1"/>
          </a:solidFill>
          <a:ln>
            <a:solidFill>
              <a:schemeClr val="tx1"/>
            </a:solidFill>
          </a:ln>
        </p:spPr>
        <p:txBody>
          <a:bodyPr wrap="square" rtlCol="0">
            <a:spAutoFit/>
          </a:bodyPr>
          <a:lstStyle/>
          <a:p>
            <a:pPr algn="ctr"/>
            <a:r>
              <a:rPr lang="en-US" sz="1100" dirty="0" err="1"/>
              <a:t>Helmoltz</a:t>
            </a:r>
            <a:r>
              <a:rPr lang="en-US" sz="1100" dirty="0"/>
              <a:t> coils</a:t>
            </a:r>
          </a:p>
        </p:txBody>
      </p:sp>
      <p:sp>
        <p:nvSpPr>
          <p:cNvPr id="41" name="Rettangolo 17">
            <a:extLst>
              <a:ext uri="{FF2B5EF4-FFF2-40B4-BE49-F238E27FC236}">
                <a16:creationId xmlns:a16="http://schemas.microsoft.com/office/drawing/2014/main" id="{12C5F4B3-224A-5C6D-2830-ADFF66F072C7}"/>
              </a:ext>
            </a:extLst>
          </p:cNvPr>
          <p:cNvSpPr/>
          <p:nvPr/>
        </p:nvSpPr>
        <p:spPr>
          <a:xfrm>
            <a:off x="7709426" y="3032453"/>
            <a:ext cx="569497" cy="3609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2" name="Connettore diritto 23">
            <a:extLst>
              <a:ext uri="{FF2B5EF4-FFF2-40B4-BE49-F238E27FC236}">
                <a16:creationId xmlns:a16="http://schemas.microsoft.com/office/drawing/2014/main" id="{2DCCC824-6064-73AD-736A-B8737E269095}"/>
              </a:ext>
            </a:extLst>
          </p:cNvPr>
          <p:cNvCxnSpPr>
            <a:cxnSpLocks/>
            <a:stCxn id="41" idx="3"/>
          </p:cNvCxnSpPr>
          <p:nvPr/>
        </p:nvCxnSpPr>
        <p:spPr>
          <a:xfrm flipV="1">
            <a:off x="8278923" y="2430902"/>
            <a:ext cx="544842" cy="7820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Immagine 42">
            <a:extLst>
              <a:ext uri="{FF2B5EF4-FFF2-40B4-BE49-F238E27FC236}">
                <a16:creationId xmlns:a16="http://schemas.microsoft.com/office/drawing/2014/main" id="{EFBD87C2-7149-F1FE-47FD-8DB3C564E9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90414" y="2149641"/>
            <a:ext cx="413066" cy="1828801"/>
          </a:xfrm>
          <a:prstGeom prst="rect">
            <a:avLst/>
          </a:prstGeom>
        </p:spPr>
      </p:pic>
      <p:pic>
        <p:nvPicPr>
          <p:cNvPr id="44" name="Picture 6">
            <a:extLst>
              <a:ext uri="{FF2B5EF4-FFF2-40B4-BE49-F238E27FC236}">
                <a16:creationId xmlns:a16="http://schemas.microsoft.com/office/drawing/2014/main" id="{43196349-7301-17C1-738C-D588782459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47956" y="4855105"/>
            <a:ext cx="3558583" cy="1969615"/>
          </a:xfrm>
          <a:prstGeom prst="rect">
            <a:avLst/>
          </a:prstGeom>
        </p:spPr>
      </p:pic>
      <p:pic>
        <p:nvPicPr>
          <p:cNvPr id="45" name="Picture 8">
            <a:extLst>
              <a:ext uri="{FF2B5EF4-FFF2-40B4-BE49-F238E27FC236}">
                <a16:creationId xmlns:a16="http://schemas.microsoft.com/office/drawing/2014/main" id="{BD8AC10B-1955-3156-A4A7-8FC87FCFB7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19507" y="3491970"/>
            <a:ext cx="1332153" cy="2823725"/>
          </a:xfrm>
          <a:prstGeom prst="rect">
            <a:avLst/>
          </a:prstGeom>
        </p:spPr>
      </p:pic>
      <p:pic>
        <p:nvPicPr>
          <p:cNvPr id="46" name="Picture 10" descr="A picture containing indoor&#10;&#10;Description automatically generated">
            <a:extLst>
              <a:ext uri="{FF2B5EF4-FFF2-40B4-BE49-F238E27FC236}">
                <a16:creationId xmlns:a16="http://schemas.microsoft.com/office/drawing/2014/main" id="{83DD3EC5-32EB-1DFC-E005-F8BFF80604A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72472" y="4548240"/>
            <a:ext cx="882980" cy="2287758"/>
          </a:xfrm>
          <a:prstGeom prst="rect">
            <a:avLst/>
          </a:prstGeom>
        </p:spPr>
      </p:pic>
      <p:cxnSp>
        <p:nvCxnSpPr>
          <p:cNvPr id="47" name="Straight Arrow Connector 19">
            <a:extLst>
              <a:ext uri="{FF2B5EF4-FFF2-40B4-BE49-F238E27FC236}">
                <a16:creationId xmlns:a16="http://schemas.microsoft.com/office/drawing/2014/main" id="{376273C8-DA36-E51C-A44C-6B1C23D183D4}"/>
              </a:ext>
            </a:extLst>
          </p:cNvPr>
          <p:cNvCxnSpPr>
            <a:cxnSpLocks/>
          </p:cNvCxnSpPr>
          <p:nvPr/>
        </p:nvCxnSpPr>
        <p:spPr>
          <a:xfrm flipH="1">
            <a:off x="1123653" y="4295775"/>
            <a:ext cx="795635" cy="235746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CE2BF3E7-F118-6752-280F-AE812C2CF25D}"/>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dirty="0">
                <a:solidFill>
                  <a:srgbClr val="2B4D89"/>
                </a:solidFill>
                <a:latin typeface="+mn-lt"/>
              </a:rPr>
              <a:t>Ongoing R&amp;D activities - Strategy</a:t>
            </a:r>
          </a:p>
        </p:txBody>
      </p:sp>
      <p:sp>
        <p:nvSpPr>
          <p:cNvPr id="40" name="TextBox 9">
            <a:extLst>
              <a:ext uri="{FF2B5EF4-FFF2-40B4-BE49-F238E27FC236}">
                <a16:creationId xmlns:a16="http://schemas.microsoft.com/office/drawing/2014/main" id="{5562997C-1E8B-FB3E-0D11-23298EFF6C50}"/>
              </a:ext>
            </a:extLst>
          </p:cNvPr>
          <p:cNvSpPr txBox="1"/>
          <p:nvPr/>
        </p:nvSpPr>
        <p:spPr>
          <a:xfrm>
            <a:off x="6319278" y="5163176"/>
            <a:ext cx="1478605" cy="261610"/>
          </a:xfrm>
          <a:prstGeom prst="rect">
            <a:avLst/>
          </a:prstGeom>
          <a:solidFill>
            <a:schemeClr val="bg1"/>
          </a:solidFill>
          <a:ln>
            <a:solidFill>
              <a:schemeClr val="tx1"/>
            </a:solidFill>
          </a:ln>
        </p:spPr>
        <p:txBody>
          <a:bodyPr wrap="square" rtlCol="0">
            <a:spAutoFit/>
          </a:bodyPr>
          <a:lstStyle/>
          <a:p>
            <a:pPr algn="ctr"/>
            <a:r>
              <a:rPr lang="en-US" sz="1100" dirty="0"/>
              <a:t>Cryostat ID700 mm</a:t>
            </a:r>
          </a:p>
        </p:txBody>
      </p:sp>
      <p:cxnSp>
        <p:nvCxnSpPr>
          <p:cNvPr id="49" name="Straight Arrow Connector 19">
            <a:extLst>
              <a:ext uri="{FF2B5EF4-FFF2-40B4-BE49-F238E27FC236}">
                <a16:creationId xmlns:a16="http://schemas.microsoft.com/office/drawing/2014/main" id="{04D4DFE5-007F-EABF-8163-74F79E732C6F}"/>
              </a:ext>
            </a:extLst>
          </p:cNvPr>
          <p:cNvCxnSpPr>
            <a:cxnSpLocks/>
          </p:cNvCxnSpPr>
          <p:nvPr/>
        </p:nvCxnSpPr>
        <p:spPr>
          <a:xfrm>
            <a:off x="1435015" y="4295775"/>
            <a:ext cx="1114276" cy="0"/>
          </a:xfrm>
          <a:prstGeom prst="straightConnector1">
            <a:avLst/>
          </a:prstGeom>
          <a:ln w="2857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6" name="Content Placeholder 4" descr="A blue and yellow cylindrical object&#10;&#10;Description automatically generated">
            <a:extLst>
              <a:ext uri="{FF2B5EF4-FFF2-40B4-BE49-F238E27FC236}">
                <a16:creationId xmlns:a16="http://schemas.microsoft.com/office/drawing/2014/main" id="{5A79145C-7452-E271-A5B0-E3F6D26C192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flipH="1">
            <a:off x="7996947" y="4179771"/>
            <a:ext cx="1147213" cy="1946095"/>
          </a:xfrm>
          <a:prstGeom prst="rect">
            <a:avLst/>
          </a:prstGeom>
          <a:effectLst>
            <a:outerShdw blurRad="50800" dist="38100" dir="2700000" algn="tl" rotWithShape="0">
              <a:prstClr val="black">
                <a:alpha val="40000"/>
              </a:prstClr>
            </a:outerShdw>
          </a:effectLst>
        </p:spPr>
      </p:pic>
      <p:sp>
        <p:nvSpPr>
          <p:cNvPr id="2" name="TextBox 9">
            <a:extLst>
              <a:ext uri="{FF2B5EF4-FFF2-40B4-BE49-F238E27FC236}">
                <a16:creationId xmlns:a16="http://schemas.microsoft.com/office/drawing/2014/main" id="{E0CEE672-CB0D-A32F-261B-2910F2F89B4C}"/>
              </a:ext>
            </a:extLst>
          </p:cNvPr>
          <p:cNvSpPr txBox="1"/>
          <p:nvPr/>
        </p:nvSpPr>
        <p:spPr>
          <a:xfrm>
            <a:off x="8541415" y="4038853"/>
            <a:ext cx="572835" cy="430887"/>
          </a:xfrm>
          <a:prstGeom prst="rect">
            <a:avLst/>
          </a:prstGeom>
          <a:solidFill>
            <a:schemeClr val="bg1"/>
          </a:solidFill>
          <a:ln>
            <a:solidFill>
              <a:schemeClr val="tx1"/>
            </a:solidFill>
          </a:ln>
        </p:spPr>
        <p:txBody>
          <a:bodyPr wrap="square" rtlCol="0">
            <a:spAutoFit/>
          </a:bodyPr>
          <a:lstStyle/>
          <a:p>
            <a:pPr algn="ctr"/>
            <a:r>
              <a:rPr lang="en-US" sz="1100" dirty="0"/>
              <a:t>Coils frame</a:t>
            </a:r>
          </a:p>
        </p:txBody>
      </p:sp>
    </p:spTree>
    <p:extLst>
      <p:ext uri="{BB962C8B-B14F-4D97-AF65-F5344CB8AC3E}">
        <p14:creationId xmlns:p14="http://schemas.microsoft.com/office/powerpoint/2010/main" val="3640051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C0BB19-0C12-FA23-EDA3-B04468CF5B4B}"/>
              </a:ext>
            </a:extLst>
          </p:cNvPr>
          <p:cNvSpPr txBox="1">
            <a:spLocks/>
          </p:cNvSpPr>
          <p:nvPr/>
        </p:nvSpPr>
        <p:spPr>
          <a:xfrm>
            <a:off x="686227" y="627230"/>
            <a:ext cx="11469187" cy="61357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600"/>
              </a:spcBef>
            </a:pPr>
            <a:r>
              <a:rPr lang="en-US" sz="2000" b="1" dirty="0"/>
              <a:t>ILC Technology Network (ITN), 2-4 years</a:t>
            </a:r>
            <a:br>
              <a:rPr lang="en-US" sz="1800" b="1" dirty="0"/>
            </a:br>
            <a:r>
              <a:rPr lang="en-US" sz="1600" b="1" dirty="0"/>
              <a:t>derived from ILC IDT</a:t>
            </a:r>
            <a:r>
              <a:rPr lang="en-US" sz="1600" dirty="0"/>
              <a:t> (ILC International Development Team) to support pre-lab technological</a:t>
            </a:r>
            <a:br>
              <a:rPr lang="en-US" sz="1600" dirty="0"/>
            </a:br>
            <a:r>
              <a:rPr lang="en-US" sz="1600" dirty="0"/>
              <a:t>priorities as identified by the International Expert Panel</a:t>
            </a:r>
          </a:p>
          <a:p>
            <a:pPr marL="0" indent="0">
              <a:lnSpc>
                <a:spcPct val="120000"/>
              </a:lnSpc>
              <a:spcBef>
                <a:spcPts val="600"/>
              </a:spcBef>
              <a:buNone/>
            </a:pPr>
            <a:endParaRPr lang="en-US" sz="200" dirty="0"/>
          </a:p>
          <a:p>
            <a:pPr lvl="1">
              <a:lnSpc>
                <a:spcPct val="110000"/>
              </a:lnSpc>
              <a:spcBef>
                <a:spcPts val="0"/>
              </a:spcBef>
            </a:pPr>
            <a:r>
              <a:rPr lang="en-US" sz="1600" dirty="0"/>
              <a:t>March ’23: budget approved by Japan; KEK-CERN agreement: signed in July 2023</a:t>
            </a:r>
          </a:p>
          <a:p>
            <a:pPr lvl="1">
              <a:lnSpc>
                <a:spcPct val="110000"/>
              </a:lnSpc>
              <a:spcBef>
                <a:spcPts val="0"/>
              </a:spcBef>
            </a:pPr>
            <a:r>
              <a:rPr lang="en-US" sz="1600" b="1" dirty="0"/>
              <a:t>INFN Milano LASA </a:t>
            </a:r>
            <a:r>
              <a:rPr lang="en-US" sz="1600" dirty="0"/>
              <a:t>involved in ILC SRF activities (R&amp;D and industrialization of 1.3 GHz cavities)</a:t>
            </a:r>
          </a:p>
          <a:p>
            <a:pPr lvl="1">
              <a:lnSpc>
                <a:spcPct val="110000"/>
              </a:lnSpc>
              <a:spcBef>
                <a:spcPts val="0"/>
              </a:spcBef>
            </a:pPr>
            <a:r>
              <a:rPr lang="en-US" sz="1600" b="1" dirty="0"/>
              <a:t>Activities foreseen in 2023-2026</a:t>
            </a:r>
          </a:p>
          <a:p>
            <a:pPr lvl="2">
              <a:lnSpc>
                <a:spcPct val="110000"/>
              </a:lnSpc>
              <a:spcBef>
                <a:spcPts val="0"/>
              </a:spcBef>
            </a:pPr>
            <a:r>
              <a:rPr lang="en-US" sz="1600" dirty="0"/>
              <a:t>Treatments targeted to ILC goal (single and 9-cell cavities) towards industrialization with qualified vendors</a:t>
            </a:r>
          </a:p>
          <a:p>
            <a:pPr lvl="2">
              <a:lnSpc>
                <a:spcPct val="110000"/>
              </a:lnSpc>
              <a:spcBef>
                <a:spcPts val="0"/>
              </a:spcBef>
            </a:pPr>
            <a:r>
              <a:rPr lang="en-US" sz="1600" dirty="0"/>
              <a:t>Harmonization of pressure vessel codes (PED/ASME/HPGS)</a:t>
            </a:r>
          </a:p>
          <a:p>
            <a:pPr lvl="2">
              <a:lnSpc>
                <a:spcPct val="110000"/>
              </a:lnSpc>
              <a:spcBef>
                <a:spcPts val="0"/>
              </a:spcBef>
            </a:pPr>
            <a:r>
              <a:rPr lang="en-US" sz="1600" dirty="0"/>
              <a:t>Fine Grain and Mid Grain Nb studies for single and 9-cell cavities -&gt; in view of the cost reduction</a:t>
            </a:r>
          </a:p>
          <a:p>
            <a:pPr lvl="2">
              <a:lnSpc>
                <a:spcPct val="110000"/>
              </a:lnSpc>
              <a:spcBef>
                <a:spcPts val="0"/>
              </a:spcBef>
            </a:pPr>
            <a:r>
              <a:rPr lang="en-US" sz="1600" dirty="0"/>
              <a:t>Assembly at KEK of an ILC cryomodule with 1 EU cavity, 1 US cavity and 6 Japan cavities</a:t>
            </a:r>
          </a:p>
          <a:p>
            <a:pPr>
              <a:lnSpc>
                <a:spcPct val="120000"/>
              </a:lnSpc>
            </a:pPr>
            <a:r>
              <a:rPr lang="en-US" sz="2000" b="1" dirty="0"/>
              <a:t>EAJADE, 4 years</a:t>
            </a:r>
            <a:br>
              <a:rPr lang="en-US" sz="1800" b="1" dirty="0"/>
            </a:br>
            <a:r>
              <a:rPr lang="it-IT" sz="1800" b="1" dirty="0"/>
              <a:t>Staff </a:t>
            </a:r>
            <a:r>
              <a:rPr lang="it-IT" sz="1800" b="1" dirty="0" err="1"/>
              <a:t>exchange</a:t>
            </a:r>
            <a:r>
              <a:rPr lang="it-IT" sz="1800" b="1" dirty="0"/>
              <a:t> network for </a:t>
            </a:r>
            <a:r>
              <a:rPr lang="it-IT" sz="1800" b="1" dirty="0" err="1"/>
              <a:t>accelerator</a:t>
            </a:r>
            <a:r>
              <a:rPr lang="it-IT" sz="1800" b="1" dirty="0"/>
              <a:t> R&amp;D </a:t>
            </a:r>
            <a:r>
              <a:rPr lang="it-IT" sz="1800" b="1" dirty="0" err="1"/>
              <a:t>within</a:t>
            </a:r>
            <a:r>
              <a:rPr lang="it-IT" sz="1800" b="1" dirty="0"/>
              <a:t> </a:t>
            </a:r>
            <a:r>
              <a:rPr lang="it-IT" sz="1800" b="1" dirty="0" err="1"/>
              <a:t>elementary</a:t>
            </a:r>
            <a:r>
              <a:rPr lang="it-IT" sz="1800" b="1" dirty="0"/>
              <a:t> </a:t>
            </a:r>
            <a:r>
              <a:rPr lang="it-IT" sz="1800" b="1" dirty="0" err="1"/>
              <a:t>particle</a:t>
            </a:r>
            <a:r>
              <a:rPr lang="it-IT" sz="1800" b="1" dirty="0"/>
              <a:t> </a:t>
            </a:r>
            <a:r>
              <a:rPr lang="it-IT" sz="1800" b="1" dirty="0" err="1"/>
              <a:t>physics</a:t>
            </a:r>
            <a:endParaRPr lang="it-IT" sz="1800" b="1" dirty="0"/>
          </a:p>
          <a:p>
            <a:pPr marL="0" indent="0">
              <a:lnSpc>
                <a:spcPct val="120000"/>
              </a:lnSpc>
              <a:spcBef>
                <a:spcPts val="600"/>
              </a:spcBef>
              <a:buNone/>
            </a:pPr>
            <a:endParaRPr lang="en-US" sz="600" dirty="0"/>
          </a:p>
          <a:p>
            <a:pPr lvl="1"/>
            <a:r>
              <a:rPr lang="it-IT" sz="1600" dirty="0"/>
              <a:t>Exchange </a:t>
            </a:r>
            <a:r>
              <a:rPr lang="it-IT" sz="1600" dirty="0" err="1"/>
              <a:t>between</a:t>
            </a:r>
            <a:r>
              <a:rPr lang="it-IT" sz="1600" dirty="0"/>
              <a:t>:</a:t>
            </a:r>
          </a:p>
          <a:p>
            <a:pPr lvl="2"/>
            <a:r>
              <a:rPr lang="it-IT" sz="1600" dirty="0"/>
              <a:t>EU labs/</a:t>
            </a:r>
            <a:r>
              <a:rPr lang="it-IT" sz="1600" dirty="0" err="1"/>
              <a:t>univeristy</a:t>
            </a:r>
            <a:r>
              <a:rPr lang="it-IT" sz="1600" dirty="0"/>
              <a:t> and US-Japan labs/</a:t>
            </a:r>
            <a:r>
              <a:rPr lang="it-IT" sz="1600" dirty="0" err="1"/>
              <a:t>universities</a:t>
            </a:r>
            <a:endParaRPr lang="it-IT" sz="1600" dirty="0"/>
          </a:p>
          <a:p>
            <a:pPr lvl="2"/>
            <a:r>
              <a:rPr lang="it-IT" sz="1600" dirty="0"/>
              <a:t>EU labs/</a:t>
            </a:r>
            <a:r>
              <a:rPr lang="it-IT" sz="1600" dirty="0" err="1"/>
              <a:t>university</a:t>
            </a:r>
            <a:r>
              <a:rPr lang="it-IT" sz="1600" dirty="0"/>
              <a:t> and EU </a:t>
            </a:r>
            <a:r>
              <a:rPr lang="it-IT" sz="1600" dirty="0" err="1"/>
              <a:t>industries</a:t>
            </a:r>
            <a:endParaRPr lang="en-US" sz="1600" dirty="0"/>
          </a:p>
          <a:p>
            <a:pPr lvl="1"/>
            <a:r>
              <a:rPr lang="it-IT" sz="1600" dirty="0" err="1">
                <a:cs typeface="Arial"/>
              </a:rPr>
              <a:t>started</a:t>
            </a:r>
            <a:r>
              <a:rPr lang="it-IT" sz="1600" dirty="0">
                <a:cs typeface="Arial"/>
              </a:rPr>
              <a:t> in March 2023, </a:t>
            </a:r>
            <a:r>
              <a:rPr lang="it-IT" sz="1600" dirty="0"/>
              <a:t>4 </a:t>
            </a:r>
            <a:r>
              <a:rPr lang="it-IT" sz="1600" dirty="0" err="1"/>
              <a:t>years</a:t>
            </a:r>
            <a:r>
              <a:rPr lang="it-IT" sz="1600" dirty="0"/>
              <a:t> duration</a:t>
            </a:r>
          </a:p>
          <a:p>
            <a:pPr lvl="1"/>
            <a:r>
              <a:rPr lang="it-IT" sz="1600" dirty="0"/>
              <a:t>Six </a:t>
            </a:r>
            <a:r>
              <a:rPr lang="it-IT" sz="1600" dirty="0" err="1"/>
              <a:t>WPs</a:t>
            </a:r>
            <a:endParaRPr lang="it-IT" sz="1600" dirty="0"/>
          </a:p>
          <a:p>
            <a:pPr lvl="1"/>
            <a:r>
              <a:rPr lang="it-IT" sz="1600" b="1" dirty="0"/>
              <a:t>INFN </a:t>
            </a:r>
            <a:r>
              <a:rPr lang="it-IT" sz="1600" b="1" dirty="0" err="1"/>
              <a:t>responsibility</a:t>
            </a:r>
            <a:r>
              <a:rPr lang="it-IT" sz="1600" dirty="0"/>
              <a:t>: WP2 lead </a:t>
            </a:r>
            <a:r>
              <a:rPr lang="it-IT" sz="1600" dirty="0" err="1"/>
              <a:t>beneficiary</a:t>
            </a:r>
            <a:r>
              <a:rPr lang="it-IT" sz="1600" dirty="0"/>
              <a:t> L. Monaco </a:t>
            </a:r>
            <a:br>
              <a:rPr lang="it-IT" sz="1600" dirty="0"/>
            </a:br>
            <a:r>
              <a:rPr lang="it-IT" sz="1600" dirty="0"/>
              <a:t>(</a:t>
            </a:r>
            <a:r>
              <a:rPr lang="en-US" sz="1600" i="1" dirty="0"/>
              <a:t>State-of-the-art high-gradient, high-efficiency, reduced-cost </a:t>
            </a:r>
            <a:br>
              <a:rPr lang="en-US" sz="1600" i="1" dirty="0"/>
            </a:br>
            <a:r>
              <a:rPr lang="en-US" sz="1600" i="1" dirty="0"/>
              <a:t>radio-frequency structures and power Sources)</a:t>
            </a:r>
            <a:endParaRPr lang="it-IT" sz="1600" dirty="0"/>
          </a:p>
        </p:txBody>
      </p:sp>
      <p:pic>
        <p:nvPicPr>
          <p:cNvPr id="4" name="Picture 5">
            <a:extLst>
              <a:ext uri="{FF2B5EF4-FFF2-40B4-BE49-F238E27FC236}">
                <a16:creationId xmlns:a16="http://schemas.microsoft.com/office/drawing/2014/main" id="{BF285EAB-669C-1576-7F95-BEA5F92EE6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95420" y="4843695"/>
            <a:ext cx="839893" cy="1064702"/>
          </a:xfrm>
          <a:prstGeom prst="rect">
            <a:avLst/>
          </a:prstGeom>
        </p:spPr>
      </p:pic>
      <p:pic>
        <p:nvPicPr>
          <p:cNvPr id="5" name="Picture 6" descr="A picture containing text, font, logo, symbol&#10;&#10;Description automatically generated">
            <a:extLst>
              <a:ext uri="{FF2B5EF4-FFF2-40B4-BE49-F238E27FC236}">
                <a16:creationId xmlns:a16="http://schemas.microsoft.com/office/drawing/2014/main" id="{B6D2775C-DBBF-1C2D-0DCB-772F4276C4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6819" y="3689646"/>
            <a:ext cx="1619861" cy="406874"/>
          </a:xfrm>
          <a:prstGeom prst="rect">
            <a:avLst/>
          </a:prstGeom>
        </p:spPr>
      </p:pic>
      <p:sp>
        <p:nvSpPr>
          <p:cNvPr id="6" name="TextBox 7">
            <a:extLst>
              <a:ext uri="{FF2B5EF4-FFF2-40B4-BE49-F238E27FC236}">
                <a16:creationId xmlns:a16="http://schemas.microsoft.com/office/drawing/2014/main" id="{F85B16BB-AA5C-326F-FD71-5ACD2CF1370B}"/>
              </a:ext>
            </a:extLst>
          </p:cNvPr>
          <p:cNvSpPr txBox="1"/>
          <p:nvPr/>
        </p:nvSpPr>
        <p:spPr>
          <a:xfrm>
            <a:off x="4823261" y="3805385"/>
            <a:ext cx="482410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solidFill>
                  <a:srgbClr val="0070C0"/>
                </a:solidFill>
                <a:latin typeface="Calibri"/>
                <a:cs typeface="Calibri"/>
              </a:rPr>
              <a:t>Marie </a:t>
            </a:r>
            <a:r>
              <a:rPr lang="en-US" sz="1200" b="1" i="1" err="1">
                <a:solidFill>
                  <a:srgbClr val="0070C0"/>
                </a:solidFill>
                <a:latin typeface="Calibri"/>
                <a:cs typeface="Calibri"/>
              </a:rPr>
              <a:t>Skłodowska</a:t>
            </a:r>
            <a:r>
              <a:rPr lang="en-US" sz="1200" b="1" i="1">
                <a:solidFill>
                  <a:srgbClr val="0070C0"/>
                </a:solidFill>
                <a:latin typeface="Calibri"/>
                <a:cs typeface="Calibri"/>
              </a:rPr>
              <a:t>-Curie Actions Staff Exchanges</a:t>
            </a:r>
            <a:endParaRPr lang="en-US" sz="1200"/>
          </a:p>
        </p:txBody>
      </p:sp>
      <p:pic>
        <p:nvPicPr>
          <p:cNvPr id="7" name="Picture 23">
            <a:extLst>
              <a:ext uri="{FF2B5EF4-FFF2-40B4-BE49-F238E27FC236}">
                <a16:creationId xmlns:a16="http://schemas.microsoft.com/office/drawing/2014/main" id="{43CF1F45-3193-5D40-B046-706BC35613E6}"/>
              </a:ext>
            </a:extLst>
          </p:cNvPr>
          <p:cNvPicPr>
            <a:picLocks noChangeAspect="1"/>
          </p:cNvPicPr>
          <p:nvPr/>
        </p:nvPicPr>
        <p:blipFill>
          <a:blip r:embed="rId4"/>
          <a:stretch>
            <a:fillRect/>
          </a:stretch>
        </p:blipFill>
        <p:spPr>
          <a:xfrm>
            <a:off x="7391576" y="4340278"/>
            <a:ext cx="4738438" cy="2375567"/>
          </a:xfrm>
          <a:prstGeom prst="rect">
            <a:avLst/>
          </a:prstGeom>
        </p:spPr>
      </p:pic>
      <p:pic>
        <p:nvPicPr>
          <p:cNvPr id="8" name="Picture 24">
            <a:extLst>
              <a:ext uri="{FF2B5EF4-FFF2-40B4-BE49-F238E27FC236}">
                <a16:creationId xmlns:a16="http://schemas.microsoft.com/office/drawing/2014/main" id="{714F5331-9612-3932-B202-E962E15AABA6}"/>
              </a:ext>
            </a:extLst>
          </p:cNvPr>
          <p:cNvPicPr>
            <a:picLocks noChangeAspect="1"/>
          </p:cNvPicPr>
          <p:nvPr/>
        </p:nvPicPr>
        <p:blipFill>
          <a:blip r:embed="rId5"/>
          <a:stretch>
            <a:fillRect/>
          </a:stretch>
        </p:blipFill>
        <p:spPr>
          <a:xfrm>
            <a:off x="9961989" y="88248"/>
            <a:ext cx="2086721" cy="1724297"/>
          </a:xfrm>
          <a:prstGeom prst="rect">
            <a:avLst/>
          </a:prstGeom>
        </p:spPr>
      </p:pic>
      <p:sp>
        <p:nvSpPr>
          <p:cNvPr id="9" name="Rectangle: Rounded Corners 25">
            <a:extLst>
              <a:ext uri="{FF2B5EF4-FFF2-40B4-BE49-F238E27FC236}">
                <a16:creationId xmlns:a16="http://schemas.microsoft.com/office/drawing/2014/main" id="{46CF916F-EBA9-FCA4-240E-2E5BF3B19A40}"/>
              </a:ext>
            </a:extLst>
          </p:cNvPr>
          <p:cNvSpPr/>
          <p:nvPr/>
        </p:nvSpPr>
        <p:spPr>
          <a:xfrm>
            <a:off x="9961989" y="1367611"/>
            <a:ext cx="2056182" cy="45293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6">
            <a:extLst>
              <a:ext uri="{FF2B5EF4-FFF2-40B4-BE49-F238E27FC236}">
                <a16:creationId xmlns:a16="http://schemas.microsoft.com/office/drawing/2014/main" id="{869C4FC3-A5D5-876F-52B3-7542F43CFEE3}"/>
              </a:ext>
            </a:extLst>
          </p:cNvPr>
          <p:cNvSpPr/>
          <p:nvPr/>
        </p:nvSpPr>
        <p:spPr>
          <a:xfrm>
            <a:off x="10596839" y="2040351"/>
            <a:ext cx="1195898" cy="41482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ILC cavity Goal</a:t>
            </a:r>
          </a:p>
        </p:txBody>
      </p:sp>
      <p:cxnSp>
        <p:nvCxnSpPr>
          <p:cNvPr id="11" name="Straight Arrow Connector 27">
            <a:extLst>
              <a:ext uri="{FF2B5EF4-FFF2-40B4-BE49-F238E27FC236}">
                <a16:creationId xmlns:a16="http://schemas.microsoft.com/office/drawing/2014/main" id="{28943412-5D39-7045-0B46-D66AAB559607}"/>
              </a:ext>
            </a:extLst>
          </p:cNvPr>
          <p:cNvCxnSpPr>
            <a:cxnSpLocks/>
          </p:cNvCxnSpPr>
          <p:nvPr/>
        </p:nvCxnSpPr>
        <p:spPr>
          <a:xfrm flipV="1">
            <a:off x="10737588" y="1812545"/>
            <a:ext cx="63374" cy="3537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3653BC68-5327-FBE7-0752-A7FE353DB167}"/>
              </a:ext>
            </a:extLst>
          </p:cNvPr>
          <p:cNvSpPr txBox="1">
            <a:spLocks/>
          </p:cNvSpPr>
          <p:nvPr/>
        </p:nvSpPr>
        <p:spPr>
          <a:xfrm>
            <a:off x="654096" y="1"/>
            <a:ext cx="10381793" cy="69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a:lstStyle>
          <a:p>
            <a:r>
              <a:rPr lang="en-US" sz="3600" b="1" dirty="0">
                <a:solidFill>
                  <a:srgbClr val="2B4D89"/>
                </a:solidFill>
                <a:latin typeface="+mn-lt"/>
              </a:rPr>
              <a:t>Ongoing R&amp;D activities - Synergies</a:t>
            </a:r>
          </a:p>
        </p:txBody>
      </p:sp>
    </p:spTree>
    <p:extLst>
      <p:ext uri="{BB962C8B-B14F-4D97-AF65-F5344CB8AC3E}">
        <p14:creationId xmlns:p14="http://schemas.microsoft.com/office/powerpoint/2010/main" val="28232980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3013C-CCEF-4E38-B84B-C49F4A27831C}"/>
              </a:ext>
            </a:extLst>
          </p:cNvPr>
          <p:cNvSpPr>
            <a:spLocks noGrp="1"/>
          </p:cNvSpPr>
          <p:nvPr>
            <p:ph type="title"/>
          </p:nvPr>
        </p:nvSpPr>
        <p:spPr>
          <a:xfrm>
            <a:off x="840600" y="10029"/>
            <a:ext cx="11228294" cy="598875"/>
          </a:xfrm>
        </p:spPr>
        <p:txBody>
          <a:bodyPr>
            <a:noAutofit/>
          </a:bodyPr>
          <a:lstStyle/>
          <a:p>
            <a:r>
              <a:rPr lang="en-US" sz="3600" b="1" dirty="0" err="1">
                <a:solidFill>
                  <a:srgbClr val="2B4D89"/>
                </a:solidFill>
                <a:latin typeface="+mn-lt"/>
              </a:rPr>
              <a:t>Photocatodes</a:t>
            </a:r>
            <a:endParaRPr lang="en-US" sz="3600" b="1" dirty="0">
              <a:solidFill>
                <a:srgbClr val="2B4D89"/>
              </a:solidFill>
              <a:latin typeface="+mn-lt"/>
            </a:endParaRPr>
          </a:p>
        </p:txBody>
      </p:sp>
      <p:sp>
        <p:nvSpPr>
          <p:cNvPr id="8" name="TextBox 7">
            <a:extLst>
              <a:ext uri="{FF2B5EF4-FFF2-40B4-BE49-F238E27FC236}">
                <a16:creationId xmlns:a16="http://schemas.microsoft.com/office/drawing/2014/main" id="{8618CCE3-6C4F-418F-8FC7-90B8C59C5C18}"/>
              </a:ext>
            </a:extLst>
          </p:cNvPr>
          <p:cNvSpPr txBox="1"/>
          <p:nvPr/>
        </p:nvSpPr>
        <p:spPr>
          <a:xfrm>
            <a:off x="717494" y="503067"/>
            <a:ext cx="11474506" cy="5539978"/>
          </a:xfrm>
          <a:prstGeom prst="rect">
            <a:avLst/>
          </a:prstGeom>
          <a:noFill/>
        </p:spPr>
        <p:txBody>
          <a:bodyPr wrap="square" lIns="91440" tIns="45720" rIns="91440" bIns="45720" rtlCol="0" anchor="t">
            <a:spAutoFit/>
          </a:bodyPr>
          <a:lstStyle/>
          <a:p>
            <a:r>
              <a:rPr lang="it-IT" sz="2000" b="1" dirty="0"/>
              <a:t>Cs</a:t>
            </a:r>
            <a:r>
              <a:rPr lang="it-IT" sz="2000" b="1" baseline="-25000" dirty="0"/>
              <a:t>2</a:t>
            </a:r>
            <a:r>
              <a:rPr lang="it-IT" sz="2000" b="1" dirty="0"/>
              <a:t>Te (UV sensitive)</a:t>
            </a:r>
          </a:p>
          <a:p>
            <a:pPr marL="180975" lvl="1" indent="-180975">
              <a:buFont typeface="Arial" panose="020B0604020202020204" pitchFamily="34" charset="0"/>
              <a:buChar char="•"/>
            </a:pPr>
            <a:r>
              <a:rPr lang="it-IT" dirty="0"/>
              <a:t>«Reference» </a:t>
            </a:r>
            <a:r>
              <a:rPr lang="it-IT" dirty="0" err="1"/>
              <a:t>photocathodes</a:t>
            </a:r>
            <a:r>
              <a:rPr lang="it-IT" dirty="0"/>
              <a:t> for user facility </a:t>
            </a:r>
            <a:r>
              <a:rPr lang="it-IT" dirty="0" err="1"/>
              <a:t>based</a:t>
            </a:r>
            <a:r>
              <a:rPr lang="it-IT" dirty="0"/>
              <a:t> on high </a:t>
            </a:r>
            <a:r>
              <a:rPr lang="it-IT" dirty="0" err="1"/>
              <a:t>brightness</a:t>
            </a:r>
            <a:r>
              <a:rPr lang="it-IT" dirty="0"/>
              <a:t> </a:t>
            </a:r>
            <a:br>
              <a:rPr lang="it-IT" dirty="0"/>
            </a:br>
            <a:r>
              <a:rPr lang="it-IT" dirty="0"/>
              <a:t>electron source</a:t>
            </a:r>
          </a:p>
          <a:p>
            <a:pPr marL="742950" lvl="2" indent="-285750">
              <a:buFont typeface="Wingdings" panose="05000000000000000000" pitchFamily="2" charset="2"/>
              <a:buChar char="ü"/>
            </a:pPr>
            <a:r>
              <a:rPr lang="it-IT" sz="1600" dirty="0"/>
              <a:t>High QE</a:t>
            </a:r>
          </a:p>
          <a:p>
            <a:pPr marL="742950" lvl="2" indent="-285750">
              <a:buFont typeface="Wingdings" panose="05000000000000000000" pitchFamily="2" charset="2"/>
              <a:buChar char="ü"/>
            </a:pPr>
            <a:r>
              <a:rPr lang="it-IT" sz="1600" dirty="0"/>
              <a:t>Low dark </a:t>
            </a:r>
            <a:r>
              <a:rPr lang="it-IT" sz="1600" dirty="0" err="1"/>
              <a:t>current</a:t>
            </a:r>
            <a:endParaRPr lang="it-IT" sz="1600" dirty="0"/>
          </a:p>
          <a:p>
            <a:pPr marL="0" lvl="2">
              <a:spcBef>
                <a:spcPts val="1200"/>
              </a:spcBef>
            </a:pPr>
            <a:r>
              <a:rPr lang="it-IT" sz="2000" b="1" dirty="0" err="1"/>
              <a:t>Alkali</a:t>
            </a:r>
            <a:r>
              <a:rPr lang="it-IT" sz="2000" b="1" dirty="0"/>
              <a:t> </a:t>
            </a:r>
            <a:r>
              <a:rPr lang="it-IT" sz="2000" b="1" dirty="0" err="1"/>
              <a:t>Antimonide</a:t>
            </a:r>
            <a:r>
              <a:rPr lang="it-IT" sz="2000" b="1" dirty="0"/>
              <a:t> (</a:t>
            </a:r>
            <a:r>
              <a:rPr lang="it-IT" sz="2000" b="1" dirty="0" err="1"/>
              <a:t>Visible</a:t>
            </a:r>
            <a:r>
              <a:rPr lang="it-IT" sz="2000" b="1" dirty="0"/>
              <a:t> sensitive)</a:t>
            </a:r>
          </a:p>
          <a:p>
            <a:pPr marL="180975" indent="-180975">
              <a:buFont typeface="Arial" panose="020B0604020202020204" pitchFamily="34" charset="0"/>
              <a:buChar char="•"/>
            </a:pPr>
            <a:r>
              <a:rPr lang="en-US" dirty="0"/>
              <a:t>Requires XUHV (≈ 10</a:t>
            </a:r>
            <a:r>
              <a:rPr lang="en-US" baseline="30000" dirty="0"/>
              <a:t>-11</a:t>
            </a:r>
            <a:r>
              <a:rPr lang="en-US" dirty="0"/>
              <a:t> mbar) since more sensitive than Cs</a:t>
            </a:r>
            <a:r>
              <a:rPr lang="en-US" baseline="-25000" dirty="0"/>
              <a:t>2</a:t>
            </a:r>
            <a:r>
              <a:rPr lang="en-US" dirty="0"/>
              <a:t>Te</a:t>
            </a:r>
          </a:p>
          <a:p>
            <a:pPr marL="180975" indent="-180975">
              <a:buFont typeface="Arial" panose="020B0604020202020204" pitchFamily="34" charset="0"/>
              <a:buChar char="•"/>
            </a:pPr>
            <a:r>
              <a:rPr lang="en-US" dirty="0"/>
              <a:t>Designed and assembled at LASA deposition system for “green” films in </a:t>
            </a:r>
            <a:br>
              <a:rPr lang="en-US" dirty="0"/>
            </a:br>
            <a:r>
              <a:rPr lang="en-US" dirty="0"/>
              <a:t>collaboration with DESY-PITZ</a:t>
            </a:r>
          </a:p>
          <a:p>
            <a:pPr marL="180975" indent="-180975">
              <a:buFont typeface="Arial" panose="020B0604020202020204" pitchFamily="34" charset="0"/>
              <a:buChar char="•"/>
            </a:pPr>
            <a:r>
              <a:rPr lang="en-US" dirty="0"/>
              <a:t>Operation of “green cathodes” in RF Gun at PITZ</a:t>
            </a:r>
          </a:p>
          <a:p>
            <a:pPr marL="640080" lvl="2" indent="-180975">
              <a:buFont typeface="Wingdings" panose="020B0604020202020204" pitchFamily="34" charset="0"/>
              <a:buChar char="ü"/>
            </a:pPr>
            <a:r>
              <a:rPr lang="en-US" dirty="0"/>
              <a:t>Good emittance</a:t>
            </a:r>
          </a:p>
          <a:p>
            <a:pPr marL="640080" lvl="2" indent="-180975">
              <a:buFont typeface="Wingdings" panose="020B0604020202020204" pitchFamily="34" charset="0"/>
              <a:buChar char="ü"/>
            </a:pPr>
            <a:r>
              <a:rPr lang="en-US" dirty="0"/>
              <a:t>Good response time</a:t>
            </a:r>
          </a:p>
          <a:p>
            <a:pPr marL="640080" lvl="2" indent="-180975">
              <a:buFont typeface="Wingdings" panose="020B0604020202020204" pitchFamily="34" charset="0"/>
              <a:buChar char="ü"/>
            </a:pPr>
            <a:r>
              <a:rPr lang="en-US" dirty="0"/>
              <a:t>Limited lifetime (vacuum pressure and </a:t>
            </a:r>
            <a:r>
              <a:rPr lang="en-US" dirty="0" err="1"/>
              <a:t>E</a:t>
            </a:r>
            <a:r>
              <a:rPr lang="en-US" baseline="-25000" dirty="0" err="1"/>
              <a:t>acc</a:t>
            </a:r>
            <a:r>
              <a:rPr lang="en-US" dirty="0"/>
              <a:t>)</a:t>
            </a:r>
          </a:p>
          <a:p>
            <a:pPr marL="640080" lvl="2" indent="-180975">
              <a:buFont typeface="Wingdings" panose="020B0604020202020204" pitchFamily="34" charset="0"/>
              <a:buChar char="ü"/>
            </a:pPr>
            <a:r>
              <a:rPr lang="en-US" dirty="0"/>
              <a:t>Affected by field emission (lower w.f. than Cs</a:t>
            </a:r>
            <a:r>
              <a:rPr lang="en-US" baseline="-25000" dirty="0"/>
              <a:t>2</a:t>
            </a:r>
            <a:r>
              <a:rPr lang="en-US" dirty="0"/>
              <a:t>Te)</a:t>
            </a:r>
          </a:p>
          <a:p>
            <a:pPr marL="0" lvl="2"/>
            <a:r>
              <a:rPr lang="en-US" sz="2000" b="1" dirty="0"/>
              <a:t>Future Activities</a:t>
            </a:r>
          </a:p>
          <a:p>
            <a:pPr marL="180975" indent="-180975">
              <a:buFont typeface="Arial" panose="020B0604020202020204" pitchFamily="34" charset="0"/>
              <a:buChar char="•"/>
            </a:pPr>
            <a:r>
              <a:rPr lang="en-US" b="1" dirty="0"/>
              <a:t>Different</a:t>
            </a:r>
            <a:r>
              <a:rPr lang="en-US" dirty="0"/>
              <a:t> growing </a:t>
            </a:r>
            <a:r>
              <a:rPr lang="en-US" b="1" dirty="0"/>
              <a:t>processes</a:t>
            </a:r>
            <a:r>
              <a:rPr lang="en-US" dirty="0"/>
              <a:t> (T, thickness, etc.)</a:t>
            </a:r>
          </a:p>
          <a:p>
            <a:pPr marL="180975" indent="-180975">
              <a:buFont typeface="Arial" panose="020B0604020202020204" pitchFamily="34" charset="0"/>
              <a:buChar char="•"/>
            </a:pPr>
            <a:r>
              <a:rPr lang="en-US" dirty="0"/>
              <a:t>….</a:t>
            </a:r>
          </a:p>
          <a:p>
            <a:endParaRPr lang="en-US" dirty="0"/>
          </a:p>
          <a:p>
            <a:pPr marL="0" lvl="2"/>
            <a:endParaRPr lang="it-IT" b="1" dirty="0"/>
          </a:p>
        </p:txBody>
      </p:sp>
      <p:pic>
        <p:nvPicPr>
          <p:cNvPr id="25" name="Picture 24">
            <a:extLst>
              <a:ext uri="{FF2B5EF4-FFF2-40B4-BE49-F238E27FC236}">
                <a16:creationId xmlns:a16="http://schemas.microsoft.com/office/drawing/2014/main" id="{AA0231BB-47AE-AE47-9A5C-4E239F12F7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84974" y="4427126"/>
            <a:ext cx="2956750" cy="2018826"/>
          </a:xfrm>
          <a:prstGeom prst="rect">
            <a:avLst/>
          </a:prstGeom>
        </p:spPr>
      </p:pic>
      <p:grpSp>
        <p:nvGrpSpPr>
          <p:cNvPr id="26" name="Group 73">
            <a:extLst>
              <a:ext uri="{FF2B5EF4-FFF2-40B4-BE49-F238E27FC236}">
                <a16:creationId xmlns:a16="http://schemas.microsoft.com/office/drawing/2014/main" id="{646DC03F-0C16-24E6-3119-46D9A63FF346}"/>
              </a:ext>
            </a:extLst>
          </p:cNvPr>
          <p:cNvGrpSpPr>
            <a:grpSpLocks noChangeAspect="1"/>
          </p:cNvGrpSpPr>
          <p:nvPr/>
        </p:nvGrpSpPr>
        <p:grpSpPr>
          <a:xfrm>
            <a:off x="6476528" y="133822"/>
            <a:ext cx="1126460" cy="598875"/>
            <a:chOff x="9957794" y="18206741"/>
            <a:chExt cx="3682171" cy="1932743"/>
          </a:xfrm>
        </p:grpSpPr>
        <p:pic>
          <p:nvPicPr>
            <p:cNvPr id="28" name="Picture 96" descr="P:\Laura\0-sito gruppo SRF - NUOVO\Fotocatodi per RF Gun\foto\coating\5mm\DSCN2237.JPG">
              <a:extLst>
                <a:ext uri="{FF2B5EF4-FFF2-40B4-BE49-F238E27FC236}">
                  <a16:creationId xmlns:a16="http://schemas.microsoft.com/office/drawing/2014/main" id="{4B8FD89A-707C-80E2-1E45-451AF7EC1A9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957794" y="18207989"/>
              <a:ext cx="1767278" cy="1931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 name="Picture 98" descr="P:\Laura\0-sito gruppo SRF - NUOVO\Fotocatodi per RF Gun\foto\coating\FNAL\P1010688.JPG">
              <a:extLst>
                <a:ext uri="{FF2B5EF4-FFF2-40B4-BE49-F238E27FC236}">
                  <a16:creationId xmlns:a16="http://schemas.microsoft.com/office/drawing/2014/main" id="{9BB0C9EE-DDBF-B2BF-CEF5-4A209BB63DF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1873823" y="18206741"/>
              <a:ext cx="1766142" cy="1931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pic>
        <p:nvPicPr>
          <p:cNvPr id="42" name="Picture 41">
            <a:extLst>
              <a:ext uri="{FF2B5EF4-FFF2-40B4-BE49-F238E27FC236}">
                <a16:creationId xmlns:a16="http://schemas.microsoft.com/office/drawing/2014/main" id="{7626789B-412B-C0C5-AC96-200C7E6C284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929" t="3737" r="4651" b="8758"/>
          <a:stretch/>
        </p:blipFill>
        <p:spPr>
          <a:xfrm>
            <a:off x="8140720" y="52375"/>
            <a:ext cx="4001004" cy="2431421"/>
          </a:xfrm>
          <a:prstGeom prst="rect">
            <a:avLst/>
          </a:prstGeom>
        </p:spPr>
      </p:pic>
      <p:pic>
        <p:nvPicPr>
          <p:cNvPr id="44" name="Picture 43">
            <a:extLst>
              <a:ext uri="{FF2B5EF4-FFF2-40B4-BE49-F238E27FC236}">
                <a16:creationId xmlns:a16="http://schemas.microsoft.com/office/drawing/2014/main" id="{4EA2F02F-80C6-D4AD-D7F8-1E86C85DC9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55587" y="5280185"/>
            <a:ext cx="2662193" cy="1529293"/>
          </a:xfrm>
          <a:prstGeom prst="rect">
            <a:avLst/>
          </a:prstGeom>
        </p:spPr>
      </p:pic>
      <p:sp>
        <p:nvSpPr>
          <p:cNvPr id="45" name="Rectangle: Rounded Corners 44">
            <a:extLst>
              <a:ext uri="{FF2B5EF4-FFF2-40B4-BE49-F238E27FC236}">
                <a16:creationId xmlns:a16="http://schemas.microsoft.com/office/drawing/2014/main" id="{BACECDED-ABA2-6786-7622-420F3F758F7C}"/>
              </a:ext>
            </a:extLst>
          </p:cNvPr>
          <p:cNvSpPr/>
          <p:nvPr/>
        </p:nvSpPr>
        <p:spPr>
          <a:xfrm>
            <a:off x="6503274" y="5120450"/>
            <a:ext cx="2116275" cy="315623"/>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err="1"/>
              <a:t>KCsSb</a:t>
            </a:r>
            <a:r>
              <a:rPr lang="en-US" sz="1400" dirty="0"/>
              <a:t> Response time</a:t>
            </a:r>
          </a:p>
        </p:txBody>
      </p:sp>
      <p:pic>
        <p:nvPicPr>
          <p:cNvPr id="46" name="Picture 45" descr="Chart, line chart&#10;&#10;Description automatically generated">
            <a:extLst>
              <a:ext uri="{FF2B5EF4-FFF2-40B4-BE49-F238E27FC236}">
                <a16:creationId xmlns:a16="http://schemas.microsoft.com/office/drawing/2014/main" id="{159FE3CA-DB24-04E8-0D02-C0A8E4EC5B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05451" y="3446802"/>
            <a:ext cx="2353878" cy="1532004"/>
          </a:xfrm>
          <a:prstGeom prst="rect">
            <a:avLst/>
          </a:prstGeom>
        </p:spPr>
      </p:pic>
      <p:pic>
        <p:nvPicPr>
          <p:cNvPr id="47" name="Picture 46">
            <a:extLst>
              <a:ext uri="{FF2B5EF4-FFF2-40B4-BE49-F238E27FC236}">
                <a16:creationId xmlns:a16="http://schemas.microsoft.com/office/drawing/2014/main" id="{D1B16FCF-B516-1776-48A2-A65AB35BE8D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09952" y="2730596"/>
            <a:ext cx="2982048" cy="1430643"/>
          </a:xfrm>
          <a:prstGeom prst="rect">
            <a:avLst/>
          </a:prstGeom>
        </p:spPr>
      </p:pic>
      <p:sp>
        <p:nvSpPr>
          <p:cNvPr id="48" name="Rectangle: Rounded Corners 47">
            <a:extLst>
              <a:ext uri="{FF2B5EF4-FFF2-40B4-BE49-F238E27FC236}">
                <a16:creationId xmlns:a16="http://schemas.microsoft.com/office/drawing/2014/main" id="{B2EE5AE0-B10B-31A6-98D7-9E6C11EE8540}"/>
              </a:ext>
            </a:extLst>
          </p:cNvPr>
          <p:cNvSpPr/>
          <p:nvPr/>
        </p:nvSpPr>
        <p:spPr>
          <a:xfrm>
            <a:off x="7493887" y="3181502"/>
            <a:ext cx="1495425" cy="283575"/>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a:t>Dark Current</a:t>
            </a:r>
          </a:p>
        </p:txBody>
      </p:sp>
      <p:sp>
        <p:nvSpPr>
          <p:cNvPr id="49" name="Rectangle: Rounded Corners 48">
            <a:extLst>
              <a:ext uri="{FF2B5EF4-FFF2-40B4-BE49-F238E27FC236}">
                <a16:creationId xmlns:a16="http://schemas.microsoft.com/office/drawing/2014/main" id="{1489E691-9533-7119-3448-C8C299219C99}"/>
              </a:ext>
            </a:extLst>
          </p:cNvPr>
          <p:cNvSpPr/>
          <p:nvPr/>
        </p:nvSpPr>
        <p:spPr>
          <a:xfrm>
            <a:off x="9728201" y="2479944"/>
            <a:ext cx="1720488" cy="283575"/>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err="1"/>
              <a:t>KCsSb</a:t>
            </a:r>
            <a:r>
              <a:rPr lang="en-US" sz="1400" dirty="0"/>
              <a:t> Emittance</a:t>
            </a:r>
          </a:p>
        </p:txBody>
      </p:sp>
      <p:sp>
        <p:nvSpPr>
          <p:cNvPr id="54" name="Rectangle: Rounded Corners 53">
            <a:extLst>
              <a:ext uri="{FF2B5EF4-FFF2-40B4-BE49-F238E27FC236}">
                <a16:creationId xmlns:a16="http://schemas.microsoft.com/office/drawing/2014/main" id="{0A6AC3BF-90F7-0444-5942-479C07F5D07C}"/>
              </a:ext>
            </a:extLst>
          </p:cNvPr>
          <p:cNvSpPr/>
          <p:nvPr/>
        </p:nvSpPr>
        <p:spPr>
          <a:xfrm>
            <a:off x="9626600" y="4226094"/>
            <a:ext cx="2230179" cy="361406"/>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400" dirty="0" err="1"/>
              <a:t>KCsSb</a:t>
            </a:r>
            <a:r>
              <a:rPr lang="en-US" sz="1400" dirty="0"/>
              <a:t> Growth Chamber</a:t>
            </a:r>
          </a:p>
        </p:txBody>
      </p:sp>
      <p:sp>
        <p:nvSpPr>
          <p:cNvPr id="56" name="TextBox 55">
            <a:extLst>
              <a:ext uri="{FF2B5EF4-FFF2-40B4-BE49-F238E27FC236}">
                <a16:creationId xmlns:a16="http://schemas.microsoft.com/office/drawing/2014/main" id="{0B6221C5-4B3C-8CCF-ED92-A99FEF093894}"/>
              </a:ext>
            </a:extLst>
          </p:cNvPr>
          <p:cNvSpPr txBox="1"/>
          <p:nvPr/>
        </p:nvSpPr>
        <p:spPr>
          <a:xfrm>
            <a:off x="8864319" y="28017"/>
            <a:ext cx="1891498" cy="2616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it-IT" sz="1100" dirty="0"/>
              <a:t>INFN Cs</a:t>
            </a:r>
            <a:r>
              <a:rPr lang="it-IT" sz="1100" baseline="-25000" dirty="0"/>
              <a:t>2</a:t>
            </a:r>
            <a:r>
              <a:rPr lang="it-IT" sz="1100" dirty="0"/>
              <a:t>Te Network</a:t>
            </a:r>
            <a:endParaRPr lang="en-US" sz="1100" dirty="0"/>
          </a:p>
        </p:txBody>
      </p:sp>
      <p:sp>
        <p:nvSpPr>
          <p:cNvPr id="3" name="TextBox 2">
            <a:extLst>
              <a:ext uri="{FF2B5EF4-FFF2-40B4-BE49-F238E27FC236}">
                <a16:creationId xmlns:a16="http://schemas.microsoft.com/office/drawing/2014/main" id="{33E5EBCB-99E1-8900-C4EF-951C4D3550F6}"/>
              </a:ext>
            </a:extLst>
          </p:cNvPr>
          <p:cNvSpPr txBox="1"/>
          <p:nvPr/>
        </p:nvSpPr>
        <p:spPr>
          <a:xfrm>
            <a:off x="3375006" y="1324456"/>
            <a:ext cx="3512500" cy="923330"/>
          </a:xfrm>
          <a:prstGeom prst="rect">
            <a:avLst/>
          </a:prstGeom>
          <a:noFill/>
        </p:spPr>
        <p:txBody>
          <a:bodyPr wrap="none" rtlCol="0">
            <a:spAutoFit/>
          </a:bodyPr>
          <a:lstStyle/>
          <a:p>
            <a:pPr marL="742950" lvl="2" indent="-285750">
              <a:buFont typeface="Wingdings" panose="05000000000000000000" pitchFamily="2" charset="2"/>
              <a:buChar char="ü"/>
            </a:pPr>
            <a:r>
              <a:rPr lang="it-IT" sz="1800" dirty="0"/>
              <a:t>Long operative </a:t>
            </a:r>
            <a:r>
              <a:rPr lang="it-IT" sz="1800" dirty="0" err="1"/>
              <a:t>lifetime</a:t>
            </a:r>
            <a:r>
              <a:rPr lang="it-IT" sz="1800" dirty="0"/>
              <a:t> </a:t>
            </a:r>
          </a:p>
          <a:p>
            <a:pPr marL="742950" lvl="2" indent="-285750">
              <a:buFont typeface="Wingdings" panose="05000000000000000000" pitchFamily="2" charset="2"/>
              <a:buChar char="ü"/>
            </a:pPr>
            <a:r>
              <a:rPr lang="it-IT" sz="1800" dirty="0" err="1"/>
              <a:t>Reliable</a:t>
            </a:r>
            <a:r>
              <a:rPr lang="it-IT" sz="1800" dirty="0"/>
              <a:t> </a:t>
            </a:r>
            <a:r>
              <a:rPr lang="it-IT" sz="1800" dirty="0" err="1"/>
              <a:t>growing</a:t>
            </a:r>
            <a:r>
              <a:rPr lang="it-IT" sz="1800" dirty="0"/>
              <a:t> </a:t>
            </a:r>
            <a:r>
              <a:rPr lang="it-IT" sz="1800" dirty="0" err="1"/>
              <a:t>process</a:t>
            </a:r>
            <a:endParaRPr lang="it-IT" sz="1800" dirty="0"/>
          </a:p>
          <a:p>
            <a:endParaRPr lang="en-US" dirty="0"/>
          </a:p>
        </p:txBody>
      </p:sp>
      <p:sp>
        <p:nvSpPr>
          <p:cNvPr id="4" name="TextBox 3">
            <a:extLst>
              <a:ext uri="{FF2B5EF4-FFF2-40B4-BE49-F238E27FC236}">
                <a16:creationId xmlns:a16="http://schemas.microsoft.com/office/drawing/2014/main" id="{0E4F3FEB-6D9A-D087-854A-74B7694C5A67}"/>
              </a:ext>
            </a:extLst>
          </p:cNvPr>
          <p:cNvSpPr txBox="1"/>
          <p:nvPr/>
        </p:nvSpPr>
        <p:spPr>
          <a:xfrm>
            <a:off x="816195" y="5430903"/>
            <a:ext cx="5338761" cy="1200329"/>
          </a:xfrm>
          <a:prstGeom prst="rect">
            <a:avLst/>
          </a:prstGeom>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A new set of photocathodes, produced in June '24,  is </a:t>
            </a:r>
            <a:r>
              <a:rPr lang="en-US" dirty="0">
                <a:cs typeface="Arial"/>
              </a:rPr>
              <a:t>under test in these </a:t>
            </a:r>
            <a:r>
              <a:rPr lang="en-US">
                <a:cs typeface="Arial"/>
              </a:rPr>
              <a:t>days at PITZ. They are four cathodes with different growning procedure. </a:t>
            </a:r>
            <a:r>
              <a:rPr lang="en-US" b="1">
                <a:cs typeface="Arial"/>
              </a:rPr>
              <a:t>Results by end of July</a:t>
            </a:r>
            <a:endParaRPr lang="en-US" b="1"/>
          </a:p>
        </p:txBody>
      </p:sp>
    </p:spTree>
    <p:extLst>
      <p:ext uri="{BB962C8B-B14F-4D97-AF65-F5344CB8AC3E}">
        <p14:creationId xmlns:p14="http://schemas.microsoft.com/office/powerpoint/2010/main" val="3737232867"/>
      </p:ext>
    </p:extLst>
  </p:cSld>
  <p:clrMapOvr>
    <a:masterClrMapping/>
  </p:clrMapOvr>
  <mc:AlternateContent xmlns:mc="http://schemas.openxmlformats.org/markup-compatibility/2006" xmlns:p14="http://schemas.microsoft.com/office/powerpoint/2010/main">
    <mc:Choice Requires="p14">
      <p:transition spd="slow" p14:dur="2000" advTm="82694"/>
    </mc:Choice>
    <mc:Fallback xmlns="">
      <p:transition spd="slow" advTm="8269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D12E4-870A-49B6-91C6-1A82D6169B37}"/>
              </a:ext>
            </a:extLst>
          </p:cNvPr>
          <p:cNvSpPr>
            <a:spLocks noGrp="1"/>
          </p:cNvSpPr>
          <p:nvPr>
            <p:ph idx="1"/>
          </p:nvPr>
        </p:nvSpPr>
        <p:spPr>
          <a:xfrm>
            <a:off x="838045" y="610751"/>
            <a:ext cx="7826903" cy="6153370"/>
          </a:xfrm>
        </p:spPr>
        <p:txBody>
          <a:bodyPr lIns="0" tIns="0" rIns="0" bIns="0" anchor="t">
            <a:noAutofit/>
          </a:bodyPr>
          <a:lstStyle/>
          <a:p>
            <a:pPr>
              <a:lnSpc>
                <a:spcPct val="100000"/>
              </a:lnSpc>
            </a:pPr>
            <a:r>
              <a:rPr lang="en-US" sz="2000" dirty="0"/>
              <a:t>The operation of </a:t>
            </a:r>
            <a:r>
              <a:rPr lang="en-US" sz="2000" b="1" dirty="0"/>
              <a:t>advanced CW </a:t>
            </a:r>
            <a:r>
              <a:rPr lang="en-US" sz="2000" dirty="0"/>
              <a:t>high brightness</a:t>
            </a:r>
            <a:br>
              <a:rPr lang="en-US" sz="2000" dirty="0"/>
            </a:br>
            <a:r>
              <a:rPr lang="en-US" sz="2000" dirty="0"/>
              <a:t>electron sources based on photocathodes requires</a:t>
            </a:r>
            <a:br>
              <a:rPr lang="en-US" sz="2000" dirty="0"/>
            </a:br>
            <a:r>
              <a:rPr lang="en-US" sz="2000" dirty="0"/>
              <a:t>their operation to </a:t>
            </a:r>
            <a:r>
              <a:rPr lang="en-US" sz="2000" b="1" dirty="0"/>
              <a:t>very high repetition rate</a:t>
            </a:r>
            <a:r>
              <a:rPr lang="en-US" sz="2000" dirty="0"/>
              <a:t>.</a:t>
            </a:r>
          </a:p>
          <a:p>
            <a:pPr>
              <a:lnSpc>
                <a:spcPct val="100000"/>
              </a:lnSpc>
            </a:pPr>
            <a:r>
              <a:rPr lang="en-US" sz="2000" dirty="0"/>
              <a:t>Up to now, few facilities have run photocathodes </a:t>
            </a:r>
            <a:br>
              <a:rPr lang="en-US" sz="2000" dirty="0"/>
            </a:br>
            <a:r>
              <a:rPr lang="en-US" sz="2000" dirty="0"/>
              <a:t>with such high repetition rate:</a:t>
            </a:r>
          </a:p>
          <a:p>
            <a:pPr lvl="1">
              <a:lnSpc>
                <a:spcPct val="100000"/>
              </a:lnSpc>
            </a:pPr>
            <a:r>
              <a:rPr lang="en-US" sz="1800" b="1" dirty="0"/>
              <a:t>1 MHZ </a:t>
            </a:r>
            <a:r>
              <a:rPr lang="en-US" sz="1800" dirty="0"/>
              <a:t>	(</a:t>
            </a:r>
            <a:r>
              <a:rPr lang="en-US" sz="1800" b="1" dirty="0"/>
              <a:t>LASA Cs</a:t>
            </a:r>
            <a:r>
              <a:rPr lang="en-US" sz="1800" b="1" baseline="-25000" dirty="0"/>
              <a:t>2</a:t>
            </a:r>
            <a:r>
              <a:rPr lang="en-US" sz="1800" b="1" dirty="0"/>
              <a:t>Te</a:t>
            </a:r>
            <a:r>
              <a:rPr lang="en-US" sz="1800" dirty="0"/>
              <a:t>) 	APEX, LCLS-II, etc.</a:t>
            </a:r>
          </a:p>
          <a:p>
            <a:pPr lvl="1">
              <a:lnSpc>
                <a:spcPct val="100000"/>
              </a:lnSpc>
            </a:pPr>
            <a:r>
              <a:rPr lang="en-US" sz="1800" b="1" dirty="0"/>
              <a:t>1.3 GHz</a:t>
            </a:r>
            <a:r>
              <a:rPr lang="en-US" sz="1800" dirty="0"/>
              <a:t>	(</a:t>
            </a:r>
            <a:r>
              <a:rPr lang="en-US" sz="1800" b="1" dirty="0" err="1"/>
              <a:t>KCsSb</a:t>
            </a:r>
            <a:r>
              <a:rPr lang="en-US" sz="1800" dirty="0"/>
              <a:t>) 	</a:t>
            </a:r>
            <a:r>
              <a:rPr lang="en-US" sz="1800" dirty="0" err="1"/>
              <a:t>BerlinPRO</a:t>
            </a:r>
            <a:r>
              <a:rPr lang="en-US" sz="1800" dirty="0"/>
              <a:t>, etc.</a:t>
            </a:r>
          </a:p>
          <a:p>
            <a:pPr>
              <a:lnSpc>
                <a:spcPct val="100000"/>
              </a:lnSpc>
            </a:pPr>
            <a:endParaRPr lang="en-US" sz="2000" dirty="0"/>
          </a:p>
          <a:p>
            <a:pPr>
              <a:lnSpc>
                <a:spcPct val="100000"/>
              </a:lnSpc>
            </a:pPr>
            <a:r>
              <a:rPr lang="en-US" sz="2000" dirty="0"/>
              <a:t>As part of the INFN activity </a:t>
            </a:r>
            <a:r>
              <a:rPr lang="en-US" sz="2000" b="1" dirty="0"/>
              <a:t>preliminary to </a:t>
            </a:r>
            <a:r>
              <a:rPr lang="en-US" sz="2000" b="1" dirty="0" err="1"/>
              <a:t>BriXSino</a:t>
            </a:r>
            <a:r>
              <a:rPr lang="en-US" sz="2000" dirty="0"/>
              <a:t>, </a:t>
            </a:r>
            <a:br>
              <a:rPr lang="en-US" sz="2000" dirty="0"/>
            </a:br>
            <a:r>
              <a:rPr lang="en-US" sz="2000" dirty="0"/>
              <a:t>we want to </a:t>
            </a:r>
            <a:r>
              <a:rPr lang="en-US" sz="2000" b="1" dirty="0"/>
              <a:t>learn</a:t>
            </a:r>
            <a:r>
              <a:rPr lang="en-US" sz="2000" dirty="0"/>
              <a:t> how to deal with these </a:t>
            </a:r>
            <a:br>
              <a:rPr lang="en-US" sz="2000" dirty="0"/>
            </a:br>
            <a:r>
              <a:rPr lang="en-US" sz="2000" b="1" dirty="0"/>
              <a:t>operation modes </a:t>
            </a:r>
            <a:r>
              <a:rPr lang="en-US" sz="2000" dirty="0"/>
              <a:t>and how the </a:t>
            </a:r>
            <a:r>
              <a:rPr lang="en-US" sz="2000" b="1" dirty="0"/>
              <a:t>photocathodes </a:t>
            </a:r>
            <a:br>
              <a:rPr lang="en-US" sz="2000" b="1" dirty="0"/>
            </a:br>
            <a:r>
              <a:rPr lang="en-US" sz="2000" b="1" dirty="0"/>
              <a:t>behave</a:t>
            </a:r>
            <a:r>
              <a:rPr lang="en-US" sz="2000" dirty="0"/>
              <a:t>. </a:t>
            </a:r>
          </a:p>
          <a:p>
            <a:pPr lvl="1">
              <a:lnSpc>
                <a:spcPct val="100000"/>
              </a:lnSpc>
            </a:pPr>
            <a:r>
              <a:rPr lang="en-US" sz="1800" dirty="0"/>
              <a:t>The Mo photocathode has</a:t>
            </a:r>
            <a:br>
              <a:rPr lang="en-US" sz="1800" dirty="0"/>
            </a:br>
            <a:r>
              <a:rPr lang="en-US" sz="1800" dirty="0"/>
              <a:t>been operated at 45 kV </a:t>
            </a:r>
            <a:br>
              <a:rPr lang="en-US" sz="1800" dirty="0"/>
            </a:br>
            <a:r>
              <a:rPr lang="en-US" sz="1800" dirty="0"/>
              <a:t>limited by field emission</a:t>
            </a:r>
          </a:p>
          <a:p>
            <a:pPr lvl="1">
              <a:lnSpc>
                <a:spcPct val="100000"/>
              </a:lnSpc>
            </a:pPr>
            <a:r>
              <a:rPr lang="en-US" sz="1800" dirty="0"/>
              <a:t>A first </a:t>
            </a:r>
            <a:r>
              <a:rPr lang="en-US" sz="1800" dirty="0" err="1"/>
              <a:t>elecron</a:t>
            </a:r>
            <a:r>
              <a:rPr lang="en-US" sz="1800" dirty="0"/>
              <a:t> beam has</a:t>
            </a:r>
            <a:br>
              <a:rPr lang="en-US" sz="1800" dirty="0"/>
            </a:br>
            <a:r>
              <a:rPr lang="en-US" sz="1800" dirty="0"/>
              <a:t>been extracted recently</a:t>
            </a:r>
          </a:p>
          <a:p>
            <a:pPr lvl="1">
              <a:lnSpc>
                <a:spcPct val="100000"/>
              </a:lnSpc>
            </a:pPr>
            <a:r>
              <a:rPr lang="en-US" sz="1800" dirty="0"/>
              <a:t>Hardware upgrade in</a:t>
            </a:r>
            <a:br>
              <a:rPr lang="en-US" sz="1800" dirty="0"/>
            </a:br>
            <a:r>
              <a:rPr lang="en-US" sz="1800" dirty="0"/>
              <a:t>progress</a:t>
            </a:r>
          </a:p>
          <a:p>
            <a:pPr>
              <a:lnSpc>
                <a:spcPct val="100000"/>
              </a:lnSpc>
            </a:pPr>
            <a:endParaRPr lang="en-US" sz="2000" dirty="0"/>
          </a:p>
          <a:p>
            <a:endParaRPr lang="en-US" dirty="0"/>
          </a:p>
        </p:txBody>
      </p:sp>
      <p:pic>
        <p:nvPicPr>
          <p:cNvPr id="4" name="Picture 3" descr="A large machine in a room&#10;&#10;Description automatically generated">
            <a:extLst>
              <a:ext uri="{FF2B5EF4-FFF2-40B4-BE49-F238E27FC236}">
                <a16:creationId xmlns:a16="http://schemas.microsoft.com/office/drawing/2014/main" id="{3FCA2135-9D3C-46F6-892D-72B20CE19F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82176" y="707535"/>
            <a:ext cx="4642258" cy="3481694"/>
          </a:xfrm>
          <a:prstGeom prst="rect">
            <a:avLst/>
          </a:prstGeom>
        </p:spPr>
      </p:pic>
      <p:sp>
        <p:nvSpPr>
          <p:cNvPr id="5" name="TextBox 4">
            <a:extLst>
              <a:ext uri="{FF2B5EF4-FFF2-40B4-BE49-F238E27FC236}">
                <a16:creationId xmlns:a16="http://schemas.microsoft.com/office/drawing/2014/main" id="{00503EC1-6442-460C-A871-A019C9F87C9C}"/>
              </a:ext>
            </a:extLst>
          </p:cNvPr>
          <p:cNvSpPr txBox="1"/>
          <p:nvPr/>
        </p:nvSpPr>
        <p:spPr>
          <a:xfrm>
            <a:off x="8901936" y="1930019"/>
            <a:ext cx="1105737"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t>DC Gun</a:t>
            </a:r>
          </a:p>
        </p:txBody>
      </p:sp>
      <p:sp>
        <p:nvSpPr>
          <p:cNvPr id="7" name="TextBox 6">
            <a:extLst>
              <a:ext uri="{FF2B5EF4-FFF2-40B4-BE49-F238E27FC236}">
                <a16:creationId xmlns:a16="http://schemas.microsoft.com/office/drawing/2014/main" id="{861A3F1F-E7C5-42B6-812F-8DA93C8D0F4A}"/>
              </a:ext>
            </a:extLst>
          </p:cNvPr>
          <p:cNvSpPr txBox="1"/>
          <p:nvPr/>
        </p:nvSpPr>
        <p:spPr>
          <a:xfrm>
            <a:off x="7130717" y="3741423"/>
            <a:ext cx="1558568" cy="646331"/>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Photocathode </a:t>
            </a:r>
            <a:br>
              <a:rPr lang="en-US" dirty="0"/>
            </a:br>
            <a:r>
              <a:rPr lang="en-US" dirty="0"/>
              <a:t>Manipulator</a:t>
            </a:r>
          </a:p>
        </p:txBody>
      </p:sp>
      <p:sp>
        <p:nvSpPr>
          <p:cNvPr id="9" name="TextBox 8">
            <a:extLst>
              <a:ext uri="{FF2B5EF4-FFF2-40B4-BE49-F238E27FC236}">
                <a16:creationId xmlns:a16="http://schemas.microsoft.com/office/drawing/2014/main" id="{1A57CC3F-0E1A-40C7-84FA-11C52AB23F94}"/>
              </a:ext>
            </a:extLst>
          </p:cNvPr>
          <p:cNvSpPr txBox="1"/>
          <p:nvPr/>
        </p:nvSpPr>
        <p:spPr>
          <a:xfrm>
            <a:off x="10609328" y="3638148"/>
            <a:ext cx="1313180" cy="646331"/>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dirty="0"/>
              <a:t>Connection </a:t>
            </a:r>
            <a:br>
              <a:rPr lang="en-US" dirty="0"/>
            </a:br>
            <a:r>
              <a:rPr lang="en-US" dirty="0"/>
              <a:t>to suitcase</a:t>
            </a:r>
          </a:p>
        </p:txBody>
      </p:sp>
      <p:graphicFrame>
        <p:nvGraphicFramePr>
          <p:cNvPr id="13" name="Table 6">
            <a:extLst>
              <a:ext uri="{FF2B5EF4-FFF2-40B4-BE49-F238E27FC236}">
                <a16:creationId xmlns:a16="http://schemas.microsoft.com/office/drawing/2014/main" id="{8DB5E71E-5499-41B0-B6FF-782F59F49CBF}"/>
              </a:ext>
            </a:extLst>
          </p:cNvPr>
          <p:cNvGraphicFramePr>
            <a:graphicFrameLocks noGrp="1"/>
          </p:cNvGraphicFramePr>
          <p:nvPr/>
        </p:nvGraphicFramePr>
        <p:xfrm>
          <a:off x="8006122" y="4519099"/>
          <a:ext cx="3670124" cy="2084783"/>
        </p:xfrm>
        <a:graphic>
          <a:graphicData uri="http://schemas.openxmlformats.org/drawingml/2006/table">
            <a:tbl>
              <a:tblPr bandRow="1">
                <a:tableStyleId>{5C22544A-7EE6-4342-B048-85BDC9FD1C3A}</a:tableStyleId>
              </a:tblPr>
              <a:tblGrid>
                <a:gridCol w="2450781">
                  <a:extLst>
                    <a:ext uri="{9D8B030D-6E8A-4147-A177-3AD203B41FA5}">
                      <a16:colId xmlns:a16="http://schemas.microsoft.com/office/drawing/2014/main" val="1821001228"/>
                    </a:ext>
                  </a:extLst>
                </a:gridCol>
                <a:gridCol w="1219343">
                  <a:extLst>
                    <a:ext uri="{9D8B030D-6E8A-4147-A177-3AD203B41FA5}">
                      <a16:colId xmlns:a16="http://schemas.microsoft.com/office/drawing/2014/main" val="1036216790"/>
                    </a:ext>
                  </a:extLst>
                </a:gridCol>
              </a:tblGrid>
              <a:tr h="228382">
                <a:tc>
                  <a:txBody>
                    <a:bodyPr/>
                    <a:lstStyle/>
                    <a:p>
                      <a:r>
                        <a:rPr lang="en-US" sz="1100" b="1" dirty="0"/>
                        <a:t>Laser</a:t>
                      </a:r>
                    </a:p>
                  </a:txBody>
                  <a:tcPr/>
                </a:tc>
                <a:tc>
                  <a:txBody>
                    <a:bodyPr/>
                    <a:lstStyle/>
                    <a:p>
                      <a:pPr algn="ctr"/>
                      <a:endParaRPr lang="en-US" sz="1100" dirty="0"/>
                    </a:p>
                  </a:txBody>
                  <a:tcPr/>
                </a:tc>
                <a:extLst>
                  <a:ext uri="{0D108BD9-81ED-4DB2-BD59-A6C34878D82A}">
                    <a16:rowId xmlns:a16="http://schemas.microsoft.com/office/drawing/2014/main" val="1753118181"/>
                  </a:ext>
                </a:extLst>
              </a:tr>
              <a:tr h="228382">
                <a:tc>
                  <a:txBody>
                    <a:bodyPr/>
                    <a:lstStyle/>
                    <a:p>
                      <a:pPr marL="114300" indent="0"/>
                      <a:r>
                        <a:rPr lang="en-US" sz="1100" dirty="0"/>
                        <a:t>Power</a:t>
                      </a:r>
                    </a:p>
                  </a:txBody>
                  <a:tcPr/>
                </a:tc>
                <a:tc>
                  <a:txBody>
                    <a:bodyPr/>
                    <a:lstStyle/>
                    <a:p>
                      <a:pPr algn="ctr"/>
                      <a:r>
                        <a:rPr lang="en-US" sz="1100" dirty="0"/>
                        <a:t>10 W</a:t>
                      </a:r>
                    </a:p>
                  </a:txBody>
                  <a:tcPr/>
                </a:tc>
                <a:extLst>
                  <a:ext uri="{0D108BD9-81ED-4DB2-BD59-A6C34878D82A}">
                    <a16:rowId xmlns:a16="http://schemas.microsoft.com/office/drawing/2014/main" val="3372160918"/>
                  </a:ext>
                </a:extLst>
              </a:tr>
              <a:tr h="228382">
                <a:tc>
                  <a:txBody>
                    <a:bodyPr/>
                    <a:lstStyle/>
                    <a:p>
                      <a:pPr marL="114300" indent="0"/>
                      <a:r>
                        <a:rPr lang="en-US" sz="1100" dirty="0"/>
                        <a:t>Wavelength</a:t>
                      </a:r>
                    </a:p>
                  </a:txBody>
                  <a:tcPr/>
                </a:tc>
                <a:tc>
                  <a:txBody>
                    <a:bodyPr/>
                    <a:lstStyle/>
                    <a:p>
                      <a:pPr algn="ctr"/>
                      <a:r>
                        <a:rPr lang="en-US" sz="1100" dirty="0"/>
                        <a:t>1040 nm</a:t>
                      </a:r>
                    </a:p>
                  </a:txBody>
                  <a:tcPr/>
                </a:tc>
                <a:extLst>
                  <a:ext uri="{0D108BD9-81ED-4DB2-BD59-A6C34878D82A}">
                    <a16:rowId xmlns:a16="http://schemas.microsoft.com/office/drawing/2014/main" val="3180523411"/>
                  </a:ext>
                </a:extLst>
              </a:tr>
              <a:tr h="228382">
                <a:tc>
                  <a:txBody>
                    <a:bodyPr/>
                    <a:lstStyle/>
                    <a:p>
                      <a:pPr marL="114300" indent="0"/>
                      <a:r>
                        <a:rPr lang="en-US" sz="1100" dirty="0"/>
                        <a:t>Pulse length </a:t>
                      </a:r>
                    </a:p>
                  </a:txBody>
                  <a:tcPr/>
                </a:tc>
                <a:tc>
                  <a:txBody>
                    <a:bodyPr/>
                    <a:lstStyle/>
                    <a:p>
                      <a:pPr algn="ctr"/>
                      <a:r>
                        <a:rPr lang="en-US" sz="1100" dirty="0"/>
                        <a:t>10 </a:t>
                      </a:r>
                      <a:r>
                        <a:rPr lang="en-US" sz="1100" dirty="0" err="1"/>
                        <a:t>ps</a:t>
                      </a:r>
                      <a:endParaRPr lang="en-US" sz="1100" dirty="0"/>
                    </a:p>
                  </a:txBody>
                  <a:tcPr/>
                </a:tc>
                <a:extLst>
                  <a:ext uri="{0D108BD9-81ED-4DB2-BD59-A6C34878D82A}">
                    <a16:rowId xmlns:a16="http://schemas.microsoft.com/office/drawing/2014/main" val="177099222"/>
                  </a:ext>
                </a:extLst>
              </a:tr>
              <a:tr h="271223">
                <a:tc>
                  <a:txBody>
                    <a:bodyPr/>
                    <a:lstStyle/>
                    <a:p>
                      <a:pPr marL="114300" indent="0"/>
                      <a:r>
                        <a:rPr lang="en-US" sz="1100" dirty="0"/>
                        <a:t>Single Bunch Repetition Rate</a:t>
                      </a:r>
                    </a:p>
                  </a:txBody>
                  <a:tcPr/>
                </a:tc>
                <a:tc>
                  <a:txBody>
                    <a:bodyPr/>
                    <a:lstStyle/>
                    <a:p>
                      <a:pPr algn="ctr"/>
                      <a:r>
                        <a:rPr lang="en-US" sz="1100" dirty="0"/>
                        <a:t>92.857 MHz</a:t>
                      </a:r>
                    </a:p>
                  </a:txBody>
                  <a:tcPr/>
                </a:tc>
                <a:extLst>
                  <a:ext uri="{0D108BD9-81ED-4DB2-BD59-A6C34878D82A}">
                    <a16:rowId xmlns:a16="http://schemas.microsoft.com/office/drawing/2014/main" val="1528685982"/>
                  </a:ext>
                </a:extLst>
              </a:tr>
              <a:tr h="228382">
                <a:tc>
                  <a:txBody>
                    <a:bodyPr/>
                    <a:lstStyle/>
                    <a:p>
                      <a:pPr marL="114300" indent="0"/>
                      <a:r>
                        <a:rPr lang="en-US" sz="1100" dirty="0"/>
                        <a:t>IR-&gt;UV Efficiency</a:t>
                      </a:r>
                    </a:p>
                  </a:txBody>
                  <a:tcPr/>
                </a:tc>
                <a:tc>
                  <a:txBody>
                    <a:bodyPr/>
                    <a:lstStyle/>
                    <a:p>
                      <a:pPr algn="ctr"/>
                      <a:r>
                        <a:rPr lang="en-US" sz="1100" dirty="0"/>
                        <a:t>1 %</a:t>
                      </a:r>
                    </a:p>
                  </a:txBody>
                  <a:tcPr/>
                </a:tc>
                <a:extLst>
                  <a:ext uri="{0D108BD9-81ED-4DB2-BD59-A6C34878D82A}">
                    <a16:rowId xmlns:a16="http://schemas.microsoft.com/office/drawing/2014/main" val="4238520598"/>
                  </a:ext>
                </a:extLst>
              </a:tr>
              <a:tr h="228382">
                <a:tc>
                  <a:txBody>
                    <a:bodyPr/>
                    <a:lstStyle/>
                    <a:p>
                      <a:r>
                        <a:rPr lang="en-US" sz="1100" b="1" dirty="0"/>
                        <a:t>Cs</a:t>
                      </a:r>
                      <a:r>
                        <a:rPr lang="en-US" sz="1100" b="1" baseline="-25000" dirty="0"/>
                        <a:t>2</a:t>
                      </a:r>
                      <a:r>
                        <a:rPr lang="en-US" sz="1100" b="1" dirty="0"/>
                        <a:t>Te</a:t>
                      </a:r>
                    </a:p>
                  </a:txBody>
                  <a:tcPr/>
                </a:tc>
                <a:tc>
                  <a:txBody>
                    <a:bodyPr/>
                    <a:lstStyle/>
                    <a:p>
                      <a:pPr algn="ctr"/>
                      <a:endParaRPr lang="en-US" sz="1100" dirty="0"/>
                    </a:p>
                  </a:txBody>
                  <a:tcPr/>
                </a:tc>
                <a:extLst>
                  <a:ext uri="{0D108BD9-81ED-4DB2-BD59-A6C34878D82A}">
                    <a16:rowId xmlns:a16="http://schemas.microsoft.com/office/drawing/2014/main" val="3303626104"/>
                  </a:ext>
                </a:extLst>
              </a:tr>
              <a:tr h="228382">
                <a:tc>
                  <a:txBody>
                    <a:bodyPr/>
                    <a:lstStyle/>
                    <a:p>
                      <a:pPr marL="114300" indent="0"/>
                      <a:r>
                        <a:rPr lang="en-US" sz="1100" dirty="0"/>
                        <a:t> QE</a:t>
                      </a:r>
                    </a:p>
                  </a:txBody>
                  <a:tcPr/>
                </a:tc>
                <a:tc>
                  <a:txBody>
                    <a:bodyPr/>
                    <a:lstStyle/>
                    <a:p>
                      <a:pPr algn="ctr"/>
                      <a:r>
                        <a:rPr lang="en-US" sz="1100" dirty="0"/>
                        <a:t>1-10 %</a:t>
                      </a:r>
                    </a:p>
                  </a:txBody>
                  <a:tcPr/>
                </a:tc>
                <a:extLst>
                  <a:ext uri="{0D108BD9-81ED-4DB2-BD59-A6C34878D82A}">
                    <a16:rowId xmlns:a16="http://schemas.microsoft.com/office/drawing/2014/main" val="2427929501"/>
                  </a:ext>
                </a:extLst>
              </a:tr>
            </a:tbl>
          </a:graphicData>
        </a:graphic>
      </p:graphicFrame>
      <p:pic>
        <p:nvPicPr>
          <p:cNvPr id="14" name="Picture 13" descr="THP02F.PDF - Adobe Acrobat Pro DC">
            <a:extLst>
              <a:ext uri="{FF2B5EF4-FFF2-40B4-BE49-F238E27FC236}">
                <a16:creationId xmlns:a16="http://schemas.microsoft.com/office/drawing/2014/main" id="{AB87FAAF-955B-4701-BE6F-308CE241DB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87354" y="4662855"/>
            <a:ext cx="3182735" cy="202722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662C6B1-07C6-2151-CA80-9FD00B6F708D}"/>
              </a:ext>
            </a:extLst>
          </p:cNvPr>
          <p:cNvSpPr>
            <a:spLocks noGrp="1"/>
          </p:cNvSpPr>
          <p:nvPr>
            <p:ph type="title"/>
          </p:nvPr>
        </p:nvSpPr>
        <p:spPr>
          <a:xfrm>
            <a:off x="840600" y="10029"/>
            <a:ext cx="11228294" cy="598875"/>
          </a:xfrm>
        </p:spPr>
        <p:txBody>
          <a:bodyPr>
            <a:noAutofit/>
          </a:bodyPr>
          <a:lstStyle/>
          <a:p>
            <a:r>
              <a:rPr lang="en-US" sz="3600" b="1" dirty="0" err="1">
                <a:solidFill>
                  <a:srgbClr val="2B4D89"/>
                </a:solidFill>
                <a:latin typeface="+mn-lt"/>
              </a:rPr>
              <a:t>Photocatodes</a:t>
            </a:r>
            <a:r>
              <a:rPr lang="en-US" sz="3600" b="1" dirty="0">
                <a:solidFill>
                  <a:srgbClr val="2B4D89"/>
                </a:solidFill>
                <a:latin typeface="+mn-lt"/>
              </a:rPr>
              <a:t> – Stress test</a:t>
            </a:r>
          </a:p>
        </p:txBody>
      </p:sp>
    </p:spTree>
    <p:extLst>
      <p:ext uri="{BB962C8B-B14F-4D97-AF65-F5344CB8AC3E}">
        <p14:creationId xmlns:p14="http://schemas.microsoft.com/office/powerpoint/2010/main" val="913209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EDA6225-383B-B390-4FFC-A44B44A6A073}"/>
              </a:ext>
            </a:extLst>
          </p:cNvPr>
          <p:cNvSpPr txBox="1">
            <a:spLocks/>
          </p:cNvSpPr>
          <p:nvPr/>
        </p:nvSpPr>
        <p:spPr>
          <a:xfrm>
            <a:off x="527977" y="603802"/>
            <a:ext cx="8511721" cy="603527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2250" lvl="1" indent="0">
              <a:lnSpc>
                <a:spcPct val="100000"/>
              </a:lnSpc>
              <a:spcBef>
                <a:spcPts val="0"/>
              </a:spcBef>
              <a:buNone/>
            </a:pPr>
            <a:r>
              <a:rPr lang="en-US" sz="2000" b="1" dirty="0"/>
              <a:t>PIP-II cavity series production:</a:t>
            </a:r>
            <a:endParaRPr lang="en-US" sz="2000" b="1" dirty="0">
              <a:ea typeface="Calibri"/>
              <a:cs typeface="Calibri"/>
            </a:endParaRPr>
          </a:p>
          <a:p>
            <a:pPr marL="718820" lvl="2">
              <a:lnSpc>
                <a:spcPct val="100000"/>
              </a:lnSpc>
              <a:spcBef>
                <a:spcPts val="0"/>
              </a:spcBef>
            </a:pPr>
            <a:r>
              <a:rPr lang="en-US" sz="1800" dirty="0"/>
              <a:t>Complete</a:t>
            </a:r>
            <a:r>
              <a:rPr lang="en-US" sz="1800" b="1" dirty="0"/>
              <a:t> Quality Control</a:t>
            </a:r>
            <a:r>
              <a:rPr lang="en-US" sz="1800" dirty="0"/>
              <a:t> on Niobium </a:t>
            </a:r>
            <a:r>
              <a:rPr lang="en-US" sz="1800" b="1" dirty="0"/>
              <a:t>components </a:t>
            </a:r>
            <a:r>
              <a:rPr lang="en-US" sz="1800" dirty="0"/>
              <a:t>for cavity production</a:t>
            </a:r>
            <a:endParaRPr lang="en-US" sz="1800" dirty="0">
              <a:ea typeface="Calibri"/>
              <a:cs typeface="Calibri"/>
            </a:endParaRPr>
          </a:p>
          <a:p>
            <a:pPr marL="718820" lvl="2">
              <a:lnSpc>
                <a:spcPct val="100000"/>
              </a:lnSpc>
              <a:spcBef>
                <a:spcPts val="0"/>
              </a:spcBef>
            </a:pPr>
            <a:r>
              <a:rPr lang="en-US" sz="1800" dirty="0">
                <a:ea typeface="Calibri"/>
                <a:cs typeface="Calibri"/>
              </a:rPr>
              <a:t>Define "</a:t>
            </a:r>
            <a:r>
              <a:rPr lang="en-US" sz="1800" b="1" dirty="0">
                <a:ea typeface="Calibri"/>
                <a:cs typeface="Calibri"/>
              </a:rPr>
              <a:t>External" QC</a:t>
            </a:r>
            <a:r>
              <a:rPr lang="en-US" sz="1800" dirty="0">
                <a:ea typeface="Calibri"/>
                <a:cs typeface="Calibri"/>
              </a:rPr>
              <a:t> activities with related measurements and checks</a:t>
            </a:r>
            <a:endParaRPr lang="en-US" sz="1800" dirty="0"/>
          </a:p>
          <a:p>
            <a:pPr marL="718820" lvl="2">
              <a:lnSpc>
                <a:spcPct val="100000"/>
              </a:lnSpc>
              <a:spcBef>
                <a:spcPts val="0"/>
              </a:spcBef>
            </a:pPr>
            <a:r>
              <a:rPr lang="en-US" sz="1800" dirty="0"/>
              <a:t>Continue </a:t>
            </a:r>
            <a:r>
              <a:rPr lang="en-US" sz="1800" b="1" dirty="0"/>
              <a:t>R&amp;D with prototypes </a:t>
            </a:r>
            <a:r>
              <a:rPr lang="en-US" sz="1800" dirty="0"/>
              <a:t>(single and multicell) to </a:t>
            </a:r>
            <a:r>
              <a:rPr lang="en-US" sz="1800" b="1" dirty="0"/>
              <a:t>improve production process parameters</a:t>
            </a:r>
            <a:r>
              <a:rPr lang="en-US" sz="1800" dirty="0"/>
              <a:t> for the series production</a:t>
            </a:r>
            <a:endParaRPr lang="en-US" sz="1800" b="1" dirty="0">
              <a:ea typeface="Calibri"/>
              <a:cs typeface="Calibri"/>
            </a:endParaRPr>
          </a:p>
          <a:p>
            <a:pPr marL="490220" lvl="2" indent="0">
              <a:lnSpc>
                <a:spcPct val="100000"/>
              </a:lnSpc>
              <a:spcBef>
                <a:spcPts val="0"/>
              </a:spcBef>
              <a:buNone/>
            </a:pPr>
            <a:endParaRPr lang="en-US" sz="1600" b="1" dirty="0">
              <a:ea typeface="Calibri"/>
              <a:cs typeface="Calibri"/>
            </a:endParaRPr>
          </a:p>
          <a:p>
            <a:pPr marL="222250" lvl="1" indent="0">
              <a:lnSpc>
                <a:spcPct val="100000"/>
              </a:lnSpc>
              <a:spcBef>
                <a:spcPts val="0"/>
              </a:spcBef>
              <a:buNone/>
            </a:pPr>
            <a:r>
              <a:rPr lang="en-US" sz="2000" b="1" dirty="0"/>
              <a:t>R&amp;D towards European Strategy: </a:t>
            </a:r>
            <a:endParaRPr lang="en-US" sz="2000" b="1" dirty="0">
              <a:ea typeface="Calibri"/>
              <a:cs typeface="Calibri"/>
            </a:endParaRPr>
          </a:p>
          <a:p>
            <a:pPr marL="718820" lvl="2">
              <a:lnSpc>
                <a:spcPct val="100000"/>
              </a:lnSpc>
              <a:spcBef>
                <a:spcPts val="0"/>
              </a:spcBef>
            </a:pPr>
            <a:r>
              <a:rPr lang="en-US" sz="1800" dirty="0"/>
              <a:t>High-Q / High-G R&amp;D on cavity recipes and ultimate performances in view of the EU Strategy (</a:t>
            </a:r>
            <a:r>
              <a:rPr lang="en-US" sz="1800" b="1" dirty="0"/>
              <a:t>ILC Technical Network</a:t>
            </a:r>
            <a:r>
              <a:rPr lang="en-US" sz="1800" dirty="0"/>
              <a:t>, </a:t>
            </a:r>
            <a:r>
              <a:rPr lang="en-US" sz="1800" b="1" dirty="0"/>
              <a:t>Muon Collider, FCC</a:t>
            </a:r>
            <a:r>
              <a:rPr lang="en-US" sz="1800" dirty="0"/>
              <a:t>)</a:t>
            </a:r>
            <a:endParaRPr lang="en-US" sz="1800" dirty="0">
              <a:ea typeface="Calibri"/>
              <a:cs typeface="Calibri"/>
            </a:endParaRPr>
          </a:p>
          <a:p>
            <a:pPr marL="718820" lvl="2">
              <a:lnSpc>
                <a:spcPct val="100000"/>
              </a:lnSpc>
              <a:spcBef>
                <a:spcPts val="0"/>
              </a:spcBef>
            </a:pPr>
            <a:r>
              <a:rPr lang="en-US" sz="1800" dirty="0"/>
              <a:t>Cavity design and tuner studies (</a:t>
            </a:r>
            <a:r>
              <a:rPr lang="en-US" sz="1800" b="1" dirty="0"/>
              <a:t>Muon Collider</a:t>
            </a:r>
            <a:r>
              <a:rPr lang="en-US" sz="1800" dirty="0"/>
              <a:t>)</a:t>
            </a:r>
            <a:endParaRPr lang="en-US" sz="1800" dirty="0">
              <a:ea typeface="Calibri"/>
              <a:cs typeface="Calibri"/>
            </a:endParaRPr>
          </a:p>
          <a:p>
            <a:pPr marL="718820" lvl="2">
              <a:lnSpc>
                <a:spcPct val="100000"/>
              </a:lnSpc>
              <a:spcBef>
                <a:spcPts val="0"/>
              </a:spcBef>
            </a:pPr>
            <a:r>
              <a:rPr lang="en-US" sz="1800" dirty="0"/>
              <a:t>Staff exchange program between EU, Japan and US for the sharing of SRF experience sharing (</a:t>
            </a:r>
            <a:r>
              <a:rPr lang="en-US" sz="1800" b="1" dirty="0"/>
              <a:t>EAJADE</a:t>
            </a:r>
            <a:r>
              <a:rPr lang="en-US" sz="1800" dirty="0"/>
              <a:t>)</a:t>
            </a:r>
            <a:endParaRPr lang="en-US" sz="1800" dirty="0">
              <a:ea typeface="Calibri"/>
              <a:cs typeface="Calibri"/>
            </a:endParaRPr>
          </a:p>
          <a:p>
            <a:pPr marL="490220" lvl="2" indent="0">
              <a:lnSpc>
                <a:spcPct val="100000"/>
              </a:lnSpc>
              <a:spcBef>
                <a:spcPts val="0"/>
              </a:spcBef>
              <a:buNone/>
            </a:pPr>
            <a:endParaRPr lang="en-US" sz="1600" dirty="0">
              <a:ea typeface="Calibri"/>
              <a:cs typeface="Calibri"/>
            </a:endParaRPr>
          </a:p>
          <a:p>
            <a:pPr marL="222250" lvl="1" indent="0">
              <a:lnSpc>
                <a:spcPct val="100000"/>
              </a:lnSpc>
              <a:spcBef>
                <a:spcPts val="0"/>
              </a:spcBef>
              <a:buNone/>
            </a:pPr>
            <a:r>
              <a:rPr lang="en-US" sz="2000" b="1" dirty="0" err="1"/>
              <a:t>BriXSinO</a:t>
            </a:r>
            <a:r>
              <a:rPr lang="en-US" sz="2000" b="1" dirty="0"/>
              <a:t>:</a:t>
            </a:r>
            <a:endParaRPr lang="en-US" sz="2000" b="1" dirty="0">
              <a:ea typeface="Calibri"/>
              <a:cs typeface="Calibri"/>
            </a:endParaRPr>
          </a:p>
          <a:p>
            <a:pPr marL="718820" lvl="2">
              <a:lnSpc>
                <a:spcPct val="100000"/>
              </a:lnSpc>
              <a:spcBef>
                <a:spcPts val="0"/>
              </a:spcBef>
            </a:pPr>
            <a:r>
              <a:rPr lang="en-US" sz="1800" b="1" dirty="0">
                <a:ea typeface="Calibri"/>
                <a:cs typeface="Calibri"/>
              </a:rPr>
              <a:t>HB</a:t>
            </a:r>
            <a:r>
              <a:rPr lang="en-US" sz="1800" b="1" baseline="30000" dirty="0">
                <a:ea typeface="Calibri"/>
                <a:cs typeface="Calibri"/>
              </a:rPr>
              <a:t>2</a:t>
            </a:r>
            <a:r>
              <a:rPr lang="en-US" sz="1800" b="1" dirty="0">
                <a:ea typeface="Calibri"/>
                <a:cs typeface="Calibri"/>
              </a:rPr>
              <a:t>TF</a:t>
            </a:r>
            <a:r>
              <a:rPr lang="en-US" sz="1800" dirty="0">
                <a:ea typeface="Calibri"/>
                <a:cs typeface="Calibri"/>
              </a:rPr>
              <a:t> already funded and under construction at LASA for the </a:t>
            </a:r>
            <a:r>
              <a:rPr lang="en-US" sz="1800" dirty="0" err="1">
                <a:ea typeface="Calibri"/>
                <a:cs typeface="Calibri"/>
              </a:rPr>
              <a:t>BriXSinO</a:t>
            </a:r>
            <a:r>
              <a:rPr lang="en-US" sz="1800" dirty="0">
                <a:ea typeface="Calibri"/>
                <a:cs typeface="Calibri"/>
              </a:rPr>
              <a:t> injector</a:t>
            </a:r>
          </a:p>
          <a:p>
            <a:pPr marL="718820" lvl="2">
              <a:lnSpc>
                <a:spcPct val="100000"/>
              </a:lnSpc>
              <a:spcBef>
                <a:spcPts val="0"/>
              </a:spcBef>
            </a:pPr>
            <a:r>
              <a:rPr lang="en-US" sz="1800" dirty="0"/>
              <a:t>An </a:t>
            </a:r>
            <a:r>
              <a:rPr lang="en-US" sz="1800" b="1" dirty="0"/>
              <a:t>ERL technology demonstrator, </a:t>
            </a:r>
            <a:r>
              <a:rPr lang="en-US" sz="1800" dirty="0"/>
              <a:t>our group involved for SRF</a:t>
            </a:r>
          </a:p>
          <a:p>
            <a:pPr marL="718820" lvl="2">
              <a:lnSpc>
                <a:spcPct val="100000"/>
              </a:lnSpc>
              <a:spcBef>
                <a:spcPts val="0"/>
              </a:spcBef>
            </a:pPr>
            <a:endParaRPr lang="en-US" sz="1600" dirty="0">
              <a:ea typeface="Calibri"/>
              <a:cs typeface="Calibri"/>
            </a:endParaRPr>
          </a:p>
          <a:p>
            <a:pPr marL="227013" lvl="2" indent="0">
              <a:lnSpc>
                <a:spcPct val="100000"/>
              </a:lnSpc>
              <a:spcBef>
                <a:spcPts val="0"/>
              </a:spcBef>
              <a:buNone/>
              <a:tabLst>
                <a:tab pos="1998663" algn="l"/>
              </a:tabLst>
            </a:pPr>
            <a:r>
              <a:rPr lang="en-US" b="1" dirty="0">
                <a:ea typeface="Calibri"/>
                <a:cs typeface="Calibri"/>
              </a:rPr>
              <a:t>R&amp;D collaborations being discussed: </a:t>
            </a:r>
          </a:p>
          <a:p>
            <a:pPr marL="919163" lvl="3" indent="-234950">
              <a:lnSpc>
                <a:spcPct val="100000"/>
              </a:lnSpc>
              <a:spcBef>
                <a:spcPts val="0"/>
              </a:spcBef>
              <a:tabLst>
                <a:tab pos="1998663" algn="l"/>
              </a:tabLst>
            </a:pPr>
            <a:r>
              <a:rPr lang="en-US" dirty="0">
                <a:ea typeface="Calibri"/>
                <a:cs typeface="Calibri"/>
              </a:rPr>
              <a:t>With </a:t>
            </a:r>
            <a:r>
              <a:rPr lang="en-US" b="1" dirty="0">
                <a:ea typeface="Calibri"/>
                <a:cs typeface="Calibri"/>
              </a:rPr>
              <a:t>DESY</a:t>
            </a:r>
            <a:r>
              <a:rPr lang="en-US" dirty="0">
                <a:ea typeface="Calibri"/>
                <a:cs typeface="Calibri"/>
              </a:rPr>
              <a:t> in view of a possible near-CW operations: new design for 3.9 GHz cavities, develop tuner for SRF Gun.</a:t>
            </a:r>
          </a:p>
          <a:p>
            <a:pPr marL="919163" lvl="3" indent="-234950">
              <a:lnSpc>
                <a:spcPct val="100000"/>
              </a:lnSpc>
              <a:spcBef>
                <a:spcPts val="0"/>
              </a:spcBef>
              <a:tabLst>
                <a:tab pos="1998663" algn="l"/>
              </a:tabLst>
            </a:pPr>
            <a:r>
              <a:rPr lang="en-US" dirty="0">
                <a:ea typeface="Calibri"/>
                <a:cs typeface="Calibri"/>
              </a:rPr>
              <a:t>With </a:t>
            </a:r>
            <a:r>
              <a:rPr lang="en-US" b="1" dirty="0">
                <a:ea typeface="Calibri"/>
                <a:cs typeface="Calibri"/>
              </a:rPr>
              <a:t>CEA</a:t>
            </a:r>
            <a:r>
              <a:rPr lang="en-US" dirty="0">
                <a:ea typeface="Calibri"/>
                <a:cs typeface="Calibri"/>
              </a:rPr>
              <a:t> for common SRF themes: treatments, plasma processing etc.</a:t>
            </a:r>
          </a:p>
        </p:txBody>
      </p:sp>
      <p:grpSp>
        <p:nvGrpSpPr>
          <p:cNvPr id="5" name="Group 7">
            <a:extLst>
              <a:ext uri="{FF2B5EF4-FFF2-40B4-BE49-F238E27FC236}">
                <a16:creationId xmlns:a16="http://schemas.microsoft.com/office/drawing/2014/main" id="{AE4EB852-CAEA-F68A-36CC-F06CC5A2C23A}"/>
              </a:ext>
            </a:extLst>
          </p:cNvPr>
          <p:cNvGrpSpPr/>
          <p:nvPr/>
        </p:nvGrpSpPr>
        <p:grpSpPr>
          <a:xfrm>
            <a:off x="8386956" y="1254027"/>
            <a:ext cx="3699180" cy="567929"/>
            <a:chOff x="8953373" y="1622323"/>
            <a:chExt cx="3699180" cy="567929"/>
          </a:xfrm>
        </p:grpSpPr>
        <p:sp>
          <p:nvSpPr>
            <p:cNvPr id="6" name="Arrow: Striped Right 4">
              <a:extLst>
                <a:ext uri="{FF2B5EF4-FFF2-40B4-BE49-F238E27FC236}">
                  <a16:creationId xmlns:a16="http://schemas.microsoft.com/office/drawing/2014/main" id="{A5F4017C-8C02-DFE6-6400-05DE62FBCCC7}"/>
                </a:ext>
              </a:extLst>
            </p:cNvPr>
            <p:cNvSpPr/>
            <p:nvPr/>
          </p:nvSpPr>
          <p:spPr>
            <a:xfrm>
              <a:off x="9606116" y="1622323"/>
              <a:ext cx="1747684" cy="560439"/>
            </a:xfrm>
            <a:prstGeom prst="stripedRightArrow">
              <a:avLst>
                <a:gd name="adj1" fmla="val 5701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5">
              <a:extLst>
                <a:ext uri="{FF2B5EF4-FFF2-40B4-BE49-F238E27FC236}">
                  <a16:creationId xmlns:a16="http://schemas.microsoft.com/office/drawing/2014/main" id="{09EA7D8F-90D2-D302-0838-2A4D9EBDD5C6}"/>
                </a:ext>
              </a:extLst>
            </p:cNvPr>
            <p:cNvSpPr txBox="1"/>
            <p:nvPr/>
          </p:nvSpPr>
          <p:spPr>
            <a:xfrm>
              <a:off x="8953373" y="1717876"/>
              <a:ext cx="184731" cy="369332"/>
            </a:xfrm>
            <a:prstGeom prst="rect">
              <a:avLst/>
            </a:prstGeom>
            <a:noFill/>
          </p:spPr>
          <p:txBody>
            <a:bodyPr wrap="none" rtlCol="0">
              <a:spAutoFit/>
            </a:bodyPr>
            <a:lstStyle/>
            <a:p>
              <a:endParaRPr lang="en-US"/>
            </a:p>
          </p:txBody>
        </p:sp>
        <p:sp>
          <p:nvSpPr>
            <p:cNvPr id="8" name="TextBox 6">
              <a:extLst>
                <a:ext uri="{FF2B5EF4-FFF2-40B4-BE49-F238E27FC236}">
                  <a16:creationId xmlns:a16="http://schemas.microsoft.com/office/drawing/2014/main" id="{F82BEB29-089C-F1B1-2CC3-D98F50318798}"/>
                </a:ext>
              </a:extLst>
            </p:cNvPr>
            <p:cNvSpPr txBox="1"/>
            <p:nvPr/>
          </p:nvSpPr>
          <p:spPr>
            <a:xfrm>
              <a:off x="11353800" y="1728587"/>
              <a:ext cx="1298753" cy="461665"/>
            </a:xfrm>
            <a:prstGeom prst="rect">
              <a:avLst/>
            </a:prstGeom>
            <a:noFill/>
          </p:spPr>
          <p:txBody>
            <a:bodyPr wrap="none" rtlCol="0">
              <a:spAutoFit/>
            </a:bodyPr>
            <a:lstStyle/>
            <a:p>
              <a:r>
                <a:rPr lang="en-US" sz="2400"/>
                <a:t>2026/27</a:t>
              </a:r>
            </a:p>
          </p:txBody>
        </p:sp>
      </p:grpSp>
      <p:grpSp>
        <p:nvGrpSpPr>
          <p:cNvPr id="9" name="Group 8">
            <a:extLst>
              <a:ext uri="{FF2B5EF4-FFF2-40B4-BE49-F238E27FC236}">
                <a16:creationId xmlns:a16="http://schemas.microsoft.com/office/drawing/2014/main" id="{C16190CE-6260-0860-95BE-A6E640D50C85}"/>
              </a:ext>
            </a:extLst>
          </p:cNvPr>
          <p:cNvGrpSpPr/>
          <p:nvPr/>
        </p:nvGrpSpPr>
        <p:grpSpPr>
          <a:xfrm>
            <a:off x="8386956" y="2883871"/>
            <a:ext cx="3699180" cy="567929"/>
            <a:chOff x="8953373" y="1622323"/>
            <a:chExt cx="3699180" cy="567929"/>
          </a:xfrm>
        </p:grpSpPr>
        <p:sp>
          <p:nvSpPr>
            <p:cNvPr id="10" name="Arrow: Striped Right 9">
              <a:extLst>
                <a:ext uri="{FF2B5EF4-FFF2-40B4-BE49-F238E27FC236}">
                  <a16:creationId xmlns:a16="http://schemas.microsoft.com/office/drawing/2014/main" id="{E7ECEBA5-A696-26CC-D806-819481E3BDAB}"/>
                </a:ext>
              </a:extLst>
            </p:cNvPr>
            <p:cNvSpPr/>
            <p:nvPr/>
          </p:nvSpPr>
          <p:spPr>
            <a:xfrm>
              <a:off x="9606116" y="1622323"/>
              <a:ext cx="1747684" cy="560439"/>
            </a:xfrm>
            <a:prstGeom prst="stripedRightArrow">
              <a:avLst>
                <a:gd name="adj1" fmla="val 5701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1">
              <a:extLst>
                <a:ext uri="{FF2B5EF4-FFF2-40B4-BE49-F238E27FC236}">
                  <a16:creationId xmlns:a16="http://schemas.microsoft.com/office/drawing/2014/main" id="{A95C119F-A59A-892F-2364-524ADB8226DC}"/>
                </a:ext>
              </a:extLst>
            </p:cNvPr>
            <p:cNvSpPr txBox="1"/>
            <p:nvPr/>
          </p:nvSpPr>
          <p:spPr>
            <a:xfrm>
              <a:off x="8953373" y="1717876"/>
              <a:ext cx="184731" cy="369332"/>
            </a:xfrm>
            <a:prstGeom prst="rect">
              <a:avLst/>
            </a:prstGeom>
            <a:noFill/>
          </p:spPr>
          <p:txBody>
            <a:bodyPr wrap="none" rtlCol="0">
              <a:spAutoFit/>
            </a:bodyPr>
            <a:lstStyle/>
            <a:p>
              <a:endParaRPr lang="en-US"/>
            </a:p>
          </p:txBody>
        </p:sp>
        <p:sp>
          <p:nvSpPr>
            <p:cNvPr id="12" name="TextBox 12">
              <a:extLst>
                <a:ext uri="{FF2B5EF4-FFF2-40B4-BE49-F238E27FC236}">
                  <a16:creationId xmlns:a16="http://schemas.microsoft.com/office/drawing/2014/main" id="{0FCD4F2A-2C89-B864-1AEF-6C3144C12613}"/>
                </a:ext>
              </a:extLst>
            </p:cNvPr>
            <p:cNvSpPr txBox="1"/>
            <p:nvPr/>
          </p:nvSpPr>
          <p:spPr>
            <a:xfrm>
              <a:off x="11353800" y="1728587"/>
              <a:ext cx="1298753" cy="461665"/>
            </a:xfrm>
            <a:prstGeom prst="rect">
              <a:avLst/>
            </a:prstGeom>
            <a:noFill/>
          </p:spPr>
          <p:txBody>
            <a:bodyPr wrap="none" rtlCol="0">
              <a:spAutoFit/>
            </a:bodyPr>
            <a:lstStyle/>
            <a:p>
              <a:r>
                <a:rPr lang="en-US" sz="2400"/>
                <a:t>2026/27</a:t>
              </a:r>
            </a:p>
          </p:txBody>
        </p:sp>
      </p:grpSp>
      <p:grpSp>
        <p:nvGrpSpPr>
          <p:cNvPr id="13" name="Group 13">
            <a:extLst>
              <a:ext uri="{FF2B5EF4-FFF2-40B4-BE49-F238E27FC236}">
                <a16:creationId xmlns:a16="http://schemas.microsoft.com/office/drawing/2014/main" id="{1015C89B-5D12-AB66-E0FC-A7AEAABC2029}"/>
              </a:ext>
            </a:extLst>
          </p:cNvPr>
          <p:cNvGrpSpPr/>
          <p:nvPr/>
        </p:nvGrpSpPr>
        <p:grpSpPr>
          <a:xfrm>
            <a:off x="8386956" y="5911572"/>
            <a:ext cx="3663914" cy="567929"/>
            <a:chOff x="8953373" y="1622323"/>
            <a:chExt cx="3663914" cy="567929"/>
          </a:xfrm>
        </p:grpSpPr>
        <p:sp>
          <p:nvSpPr>
            <p:cNvPr id="14" name="Arrow: Striped Right 14">
              <a:extLst>
                <a:ext uri="{FF2B5EF4-FFF2-40B4-BE49-F238E27FC236}">
                  <a16:creationId xmlns:a16="http://schemas.microsoft.com/office/drawing/2014/main" id="{66F58D03-13A5-6461-98A4-657DD9553465}"/>
                </a:ext>
              </a:extLst>
            </p:cNvPr>
            <p:cNvSpPr/>
            <p:nvPr/>
          </p:nvSpPr>
          <p:spPr>
            <a:xfrm>
              <a:off x="9606116" y="1622323"/>
              <a:ext cx="1747684" cy="560439"/>
            </a:xfrm>
            <a:prstGeom prst="stripedRightArrow">
              <a:avLst>
                <a:gd name="adj1" fmla="val 5701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5">
              <a:extLst>
                <a:ext uri="{FF2B5EF4-FFF2-40B4-BE49-F238E27FC236}">
                  <a16:creationId xmlns:a16="http://schemas.microsoft.com/office/drawing/2014/main" id="{C534913A-8F83-39D7-F215-7C89154C4E06}"/>
                </a:ext>
              </a:extLst>
            </p:cNvPr>
            <p:cNvSpPr txBox="1"/>
            <p:nvPr/>
          </p:nvSpPr>
          <p:spPr>
            <a:xfrm>
              <a:off x="8953373" y="1717876"/>
              <a:ext cx="184731" cy="369332"/>
            </a:xfrm>
            <a:prstGeom prst="rect">
              <a:avLst/>
            </a:prstGeom>
            <a:noFill/>
          </p:spPr>
          <p:txBody>
            <a:bodyPr wrap="none" rtlCol="0">
              <a:spAutoFit/>
            </a:bodyPr>
            <a:lstStyle/>
            <a:p>
              <a:endParaRPr lang="en-US"/>
            </a:p>
          </p:txBody>
        </p:sp>
        <p:sp>
          <p:nvSpPr>
            <p:cNvPr id="16" name="TextBox 16">
              <a:extLst>
                <a:ext uri="{FF2B5EF4-FFF2-40B4-BE49-F238E27FC236}">
                  <a16:creationId xmlns:a16="http://schemas.microsoft.com/office/drawing/2014/main" id="{32BD8719-CD51-5D26-1162-181EDE7B2F95}"/>
                </a:ext>
              </a:extLst>
            </p:cNvPr>
            <p:cNvSpPr txBox="1"/>
            <p:nvPr/>
          </p:nvSpPr>
          <p:spPr>
            <a:xfrm>
              <a:off x="11353800" y="1728587"/>
              <a:ext cx="1263487" cy="461665"/>
            </a:xfrm>
            <a:prstGeom prst="rect">
              <a:avLst/>
            </a:prstGeom>
            <a:noFill/>
          </p:spPr>
          <p:txBody>
            <a:bodyPr wrap="none" rtlCol="0">
              <a:spAutoFit/>
            </a:bodyPr>
            <a:lstStyle/>
            <a:p>
              <a:r>
                <a:rPr lang="en-US" sz="2400" dirty="0"/>
                <a:t>…/2030</a:t>
              </a:r>
            </a:p>
          </p:txBody>
        </p:sp>
      </p:grpSp>
      <p:grpSp>
        <p:nvGrpSpPr>
          <p:cNvPr id="17" name="Group 17">
            <a:extLst>
              <a:ext uri="{FF2B5EF4-FFF2-40B4-BE49-F238E27FC236}">
                <a16:creationId xmlns:a16="http://schemas.microsoft.com/office/drawing/2014/main" id="{0A3A511B-AB92-70AE-3080-956085540A51}"/>
              </a:ext>
            </a:extLst>
          </p:cNvPr>
          <p:cNvGrpSpPr/>
          <p:nvPr/>
        </p:nvGrpSpPr>
        <p:grpSpPr>
          <a:xfrm>
            <a:off x="8386956" y="4596049"/>
            <a:ext cx="3611015" cy="567929"/>
            <a:chOff x="8953373" y="1622323"/>
            <a:chExt cx="3611015" cy="567929"/>
          </a:xfrm>
        </p:grpSpPr>
        <p:sp>
          <p:nvSpPr>
            <p:cNvPr id="18" name="Arrow: Striped Right 18">
              <a:extLst>
                <a:ext uri="{FF2B5EF4-FFF2-40B4-BE49-F238E27FC236}">
                  <a16:creationId xmlns:a16="http://schemas.microsoft.com/office/drawing/2014/main" id="{79679FB1-2CFD-09AA-116C-B10F5038E654}"/>
                </a:ext>
              </a:extLst>
            </p:cNvPr>
            <p:cNvSpPr/>
            <p:nvPr/>
          </p:nvSpPr>
          <p:spPr>
            <a:xfrm>
              <a:off x="9606116" y="1622323"/>
              <a:ext cx="1747684" cy="560439"/>
            </a:xfrm>
            <a:prstGeom prst="stripedRightArrow">
              <a:avLst>
                <a:gd name="adj1" fmla="val 5701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9">
              <a:extLst>
                <a:ext uri="{FF2B5EF4-FFF2-40B4-BE49-F238E27FC236}">
                  <a16:creationId xmlns:a16="http://schemas.microsoft.com/office/drawing/2014/main" id="{536FE638-97ED-873E-CE54-C94B4473431A}"/>
                </a:ext>
              </a:extLst>
            </p:cNvPr>
            <p:cNvSpPr txBox="1"/>
            <p:nvPr/>
          </p:nvSpPr>
          <p:spPr>
            <a:xfrm>
              <a:off x="8953373" y="1717876"/>
              <a:ext cx="184731" cy="369332"/>
            </a:xfrm>
            <a:prstGeom prst="rect">
              <a:avLst/>
            </a:prstGeom>
            <a:noFill/>
          </p:spPr>
          <p:txBody>
            <a:bodyPr wrap="none" rtlCol="0">
              <a:spAutoFit/>
            </a:bodyPr>
            <a:lstStyle/>
            <a:p>
              <a:endParaRPr lang="en-US"/>
            </a:p>
          </p:txBody>
        </p:sp>
        <p:sp>
          <p:nvSpPr>
            <p:cNvPr id="20" name="TextBox 20">
              <a:extLst>
                <a:ext uri="{FF2B5EF4-FFF2-40B4-BE49-F238E27FC236}">
                  <a16:creationId xmlns:a16="http://schemas.microsoft.com/office/drawing/2014/main" id="{410149C9-AEBC-9D92-21ED-9BD69451A477}"/>
                </a:ext>
              </a:extLst>
            </p:cNvPr>
            <p:cNvSpPr txBox="1"/>
            <p:nvPr/>
          </p:nvSpPr>
          <p:spPr>
            <a:xfrm>
              <a:off x="11353800" y="1728587"/>
              <a:ext cx="1210588" cy="461665"/>
            </a:xfrm>
            <a:prstGeom prst="rect">
              <a:avLst/>
            </a:prstGeom>
            <a:noFill/>
          </p:spPr>
          <p:txBody>
            <a:bodyPr wrap="none" rtlCol="0">
              <a:spAutoFit/>
            </a:bodyPr>
            <a:lstStyle/>
            <a:p>
              <a:r>
                <a:rPr lang="en-US" sz="2400"/>
                <a:t>2025/...</a:t>
              </a:r>
            </a:p>
          </p:txBody>
        </p:sp>
      </p:grpSp>
      <p:sp>
        <p:nvSpPr>
          <p:cNvPr id="21" name="Title 1">
            <a:extLst>
              <a:ext uri="{FF2B5EF4-FFF2-40B4-BE49-F238E27FC236}">
                <a16:creationId xmlns:a16="http://schemas.microsoft.com/office/drawing/2014/main" id="{98A80D80-1B8D-2B35-92D7-4DDFC3D05AE8}"/>
              </a:ext>
            </a:extLst>
          </p:cNvPr>
          <p:cNvSpPr>
            <a:spLocks noGrp="1"/>
          </p:cNvSpPr>
          <p:nvPr>
            <p:ph type="title"/>
          </p:nvPr>
        </p:nvSpPr>
        <p:spPr>
          <a:xfrm>
            <a:off x="840600" y="0"/>
            <a:ext cx="11228294" cy="598875"/>
          </a:xfrm>
        </p:spPr>
        <p:txBody>
          <a:bodyPr>
            <a:noAutofit/>
          </a:bodyPr>
          <a:lstStyle/>
          <a:p>
            <a:r>
              <a:rPr lang="en-US" sz="3600" b="1" dirty="0">
                <a:solidFill>
                  <a:srgbClr val="2B4D89"/>
                </a:solidFill>
                <a:latin typeface="+mn-lt"/>
              </a:rPr>
              <a:t>Outlook on future activities</a:t>
            </a:r>
          </a:p>
        </p:txBody>
      </p:sp>
    </p:spTree>
    <p:extLst>
      <p:ext uri="{BB962C8B-B14F-4D97-AF65-F5344CB8AC3E}">
        <p14:creationId xmlns:p14="http://schemas.microsoft.com/office/powerpoint/2010/main" val="3038222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31743" y="2840349"/>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err="1">
                <a:solidFill>
                  <a:srgbClr val="724109"/>
                </a:solidFill>
                <a:latin typeface="Calibri"/>
              </a:rPr>
              <a:t>BriXsino</a:t>
            </a:r>
            <a:r>
              <a:rPr lang="en-US" sz="3600" b="1" spc="-1" dirty="0">
                <a:solidFill>
                  <a:srgbClr val="724109"/>
                </a:solidFill>
                <a:latin typeface="Calibri"/>
              </a:rPr>
              <a:t> Project</a:t>
            </a:r>
            <a:endParaRPr lang="en-US" sz="3600" b="0" strike="noStrike" spc="-1" dirty="0">
              <a:latin typeface="Arial"/>
            </a:endParaRPr>
          </a:p>
        </p:txBody>
      </p:sp>
    </p:spTree>
    <p:extLst>
      <p:ext uri="{BB962C8B-B14F-4D97-AF65-F5344CB8AC3E}">
        <p14:creationId xmlns:p14="http://schemas.microsoft.com/office/powerpoint/2010/main" val="2565303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a:solidFill>
                  <a:srgbClr val="724109"/>
                </a:solidFill>
                <a:latin typeface="Calibri"/>
                <a:ea typeface="+mn-ea"/>
                <a:cs typeface="+mn-cs"/>
              </a:rPr>
              <a:t>Energy </a:t>
            </a:r>
            <a:r>
              <a:rPr lang="it-IT" sz="3600" b="1" spc="-1" dirty="0" err="1">
                <a:solidFill>
                  <a:srgbClr val="724109"/>
                </a:solidFill>
                <a:latin typeface="Calibri"/>
                <a:ea typeface="+mn-ea"/>
                <a:cs typeface="+mn-cs"/>
              </a:rPr>
              <a:t>Recovery</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Linac</a:t>
            </a:r>
            <a:r>
              <a:rPr lang="it-IT" sz="3600" b="1" spc="-1" dirty="0">
                <a:solidFill>
                  <a:srgbClr val="724109"/>
                </a:solidFill>
                <a:latin typeface="Calibri"/>
                <a:ea typeface="+mn-ea"/>
                <a:cs typeface="+mn-cs"/>
              </a:rPr>
              <a:t> Basic </a:t>
            </a:r>
            <a:r>
              <a:rPr lang="it-IT" sz="3600" b="1" spc="-1" dirty="0" err="1">
                <a:solidFill>
                  <a:srgbClr val="724109"/>
                </a:solidFill>
                <a:latin typeface="Calibri"/>
                <a:ea typeface="+mn-ea"/>
                <a:cs typeface="+mn-cs"/>
              </a:rPr>
              <a:t>Principle</a:t>
            </a:r>
            <a:endParaRPr lang="it-IT" sz="3600" b="1" spc="-1" dirty="0">
              <a:solidFill>
                <a:srgbClr val="724109"/>
              </a:solidFill>
              <a:latin typeface="Calibri"/>
              <a:ea typeface="+mn-ea"/>
              <a:cs typeface="+mn-cs"/>
            </a:endParaRPr>
          </a:p>
        </p:txBody>
      </p:sp>
      <p:sp>
        <p:nvSpPr>
          <p:cNvPr id="2" name="CasellaDiTesto 1">
            <a:extLst>
              <a:ext uri="{FF2B5EF4-FFF2-40B4-BE49-F238E27FC236}">
                <a16:creationId xmlns:a16="http://schemas.microsoft.com/office/drawing/2014/main" id="{0BC9056C-4F86-D04A-AEA8-E690B3BD6CE5}"/>
              </a:ext>
            </a:extLst>
          </p:cNvPr>
          <p:cNvSpPr txBox="1"/>
          <p:nvPr/>
        </p:nvSpPr>
        <p:spPr>
          <a:xfrm>
            <a:off x="834391" y="788670"/>
            <a:ext cx="10401299" cy="3539430"/>
          </a:xfrm>
          <a:prstGeom prst="rect">
            <a:avLst/>
          </a:prstGeom>
          <a:noFill/>
        </p:spPr>
        <p:txBody>
          <a:bodyPr wrap="square" rtlCol="0">
            <a:spAutoFit/>
          </a:bodyPr>
          <a:lstStyle/>
          <a:p>
            <a:r>
              <a:rPr lang="en-US" sz="1600" dirty="0"/>
              <a:t>Energy-recovery </a:t>
            </a:r>
            <a:r>
              <a:rPr lang="en-US" sz="1600" dirty="0" err="1"/>
              <a:t>linac</a:t>
            </a:r>
            <a:r>
              <a:rPr lang="en-US" sz="1600" dirty="0"/>
              <a:t> (ERL) is a new class of electron accelerators used for generating an electron beam of high-average current and small emittance achieving the highest average beam brightness. In an energy- recovery </a:t>
            </a:r>
            <a:r>
              <a:rPr lang="en-US" sz="1600" dirty="0" err="1"/>
              <a:t>linac</a:t>
            </a:r>
            <a:r>
              <a:rPr lang="en-US" sz="1600" dirty="0"/>
              <a:t>, an electron beam from an injector is accelerated in a superconducting linear accelerator; the beam is then transported to a recirculation loop. In the recirculation loop, the beam is utilized for particular applications such as X-ray generation. After the recirculation, the spent electron beam is injected again into the superconducting accelerator so that the electrons are decelerated. This deceleration can be accomplished by putting the electrons in the phase opposite to the acceleration. Therefore, the energy of the accelerated electrons is converted back into the </a:t>
            </a:r>
            <a:r>
              <a:rPr lang="en-US" sz="1600" dirty="0" err="1"/>
              <a:t>rf</a:t>
            </a:r>
            <a:r>
              <a:rPr lang="en-US" sz="1600" dirty="0"/>
              <a:t> energy and recycled to accelerate the succeeding electrons.</a:t>
            </a:r>
          </a:p>
          <a:p>
            <a:r>
              <a:rPr lang="en-US" sz="1600" dirty="0"/>
              <a:t>The energy recovery technology has a significant impact on modern accelerator applications because the ERL can accelerate a high-power electron beam with small-capacity </a:t>
            </a:r>
            <a:r>
              <a:rPr lang="en-US" sz="1600" dirty="0" err="1"/>
              <a:t>rf</a:t>
            </a:r>
            <a:r>
              <a:rPr lang="en-US" sz="1600" dirty="0"/>
              <a:t> generators. </a:t>
            </a:r>
          </a:p>
          <a:p>
            <a:r>
              <a:rPr lang="en-US" sz="1600" dirty="0"/>
              <a:t>In addition to this excellent conversion efficiency, the ERL has an advantage essential to the generation of high-brightness electron beams. Since an electron bunch in an ERL goes to a beam dump after deceleration and another fresh electron bunch is accelerated at every turn, the electron beam in the ERL maintains a small emittance.</a:t>
            </a:r>
          </a:p>
        </p:txBody>
      </p:sp>
      <p:pic>
        <p:nvPicPr>
          <p:cNvPr id="3" name="Immagine 2">
            <a:extLst>
              <a:ext uri="{FF2B5EF4-FFF2-40B4-BE49-F238E27FC236}">
                <a16:creationId xmlns:a16="http://schemas.microsoft.com/office/drawing/2014/main" id="{F0982384-831F-FF46-8D2F-27A7C8C17A8F}"/>
              </a:ext>
            </a:extLst>
          </p:cNvPr>
          <p:cNvPicPr>
            <a:picLocks noChangeAspect="1"/>
          </p:cNvPicPr>
          <p:nvPr/>
        </p:nvPicPr>
        <p:blipFill>
          <a:blip r:embed="rId2"/>
          <a:stretch>
            <a:fillRect/>
          </a:stretch>
        </p:blipFill>
        <p:spPr>
          <a:xfrm>
            <a:off x="1901190" y="4066602"/>
            <a:ext cx="4133850" cy="2719638"/>
          </a:xfrm>
          <a:prstGeom prst="rect">
            <a:avLst/>
          </a:prstGeom>
        </p:spPr>
      </p:pic>
      <p:pic>
        <p:nvPicPr>
          <p:cNvPr id="4" name="Immagine 3">
            <a:extLst>
              <a:ext uri="{FF2B5EF4-FFF2-40B4-BE49-F238E27FC236}">
                <a16:creationId xmlns:a16="http://schemas.microsoft.com/office/drawing/2014/main" id="{FB972F3D-03FB-B744-B0F8-9A55637834BA}"/>
              </a:ext>
            </a:extLst>
          </p:cNvPr>
          <p:cNvPicPr>
            <a:picLocks noChangeAspect="1"/>
          </p:cNvPicPr>
          <p:nvPr/>
        </p:nvPicPr>
        <p:blipFill>
          <a:blip r:embed="rId3"/>
          <a:stretch>
            <a:fillRect/>
          </a:stretch>
        </p:blipFill>
        <p:spPr>
          <a:xfrm>
            <a:off x="6537960" y="4066602"/>
            <a:ext cx="3965824" cy="2597088"/>
          </a:xfrm>
          <a:prstGeom prst="rect">
            <a:avLst/>
          </a:prstGeom>
        </p:spPr>
      </p:pic>
    </p:spTree>
    <p:extLst>
      <p:ext uri="{BB962C8B-B14F-4D97-AF65-F5344CB8AC3E}">
        <p14:creationId xmlns:p14="http://schemas.microsoft.com/office/powerpoint/2010/main" val="2651438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txBody>
          <a:bodyPr/>
          <a:lstStyle/>
          <a:p>
            <a:endParaRPr lang="it-IT"/>
          </a:p>
        </p:txBody>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4</a:t>
            </a:fld>
            <a:endParaRPr lang="en-US" sz="1050" b="0" strike="noStrike" spc="-1">
              <a:latin typeface="Arial"/>
            </a:endParaRPr>
          </a:p>
        </p:txBody>
      </p:sp>
      <p:sp>
        <p:nvSpPr>
          <p:cNvPr id="3" name="CasellaDiTesto 2"/>
          <p:cNvSpPr txBox="1"/>
          <p:nvPr/>
        </p:nvSpPr>
        <p:spPr>
          <a:xfrm>
            <a:off x="1235442" y="1344600"/>
            <a:ext cx="10672355" cy="5016758"/>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In the period 2020/2021 a review of the strategy of the laboratory has been carried out under the influence of MAC suggestions and a new approach in the management of the laboratory. </a:t>
            </a:r>
          </a:p>
          <a:p>
            <a:pPr>
              <a:spcAft>
                <a:spcPts val="1200"/>
              </a:spcAft>
            </a:pPr>
            <a:r>
              <a:rPr lang="en-US" sz="2000" b="1" spc="-1" dirty="0">
                <a:solidFill>
                  <a:schemeClr val="bg2">
                    <a:lumMod val="25000"/>
                  </a:schemeClr>
                </a:solidFill>
                <a:latin typeface="Calibri"/>
              </a:rPr>
              <a:t>This new strategy focused on a laboratory mission capable of supporting the activities considered essential to LASA:</a:t>
            </a:r>
          </a:p>
          <a:p>
            <a:pPr>
              <a:spcAft>
                <a:spcPts val="1200"/>
              </a:spcAft>
            </a:pPr>
            <a:r>
              <a:rPr lang="en-US" sz="2000" b="1" spc="-1" dirty="0">
                <a:solidFill>
                  <a:schemeClr val="bg2">
                    <a:lumMod val="25000"/>
                  </a:schemeClr>
                </a:solidFill>
                <a:latin typeface="Calibri"/>
              </a:rPr>
              <a:t>• </a:t>
            </a:r>
            <a:r>
              <a:rPr lang="en-US" sz="2000" b="1" u="sng" spc="-1" dirty="0">
                <a:solidFill>
                  <a:srgbClr val="0070C0"/>
                </a:solidFill>
                <a:latin typeface="Calibri"/>
              </a:rPr>
              <a:t>clear identification of research areas </a:t>
            </a:r>
            <a:r>
              <a:rPr lang="en-US" sz="2000" b="1" spc="-1" dirty="0">
                <a:solidFill>
                  <a:schemeClr val="bg2">
                    <a:lumMod val="25000"/>
                  </a:schemeClr>
                </a:solidFill>
                <a:latin typeface="Calibri"/>
              </a:rPr>
              <a:t>for which the LASA, for historical reasons, of existing skills, of available equipment, is a natural headquarters</a:t>
            </a:r>
          </a:p>
          <a:p>
            <a:pPr>
              <a:spcAft>
                <a:spcPts val="1200"/>
              </a:spcAft>
            </a:pPr>
            <a:r>
              <a:rPr lang="en-US" sz="2000" b="1" spc="-1" dirty="0">
                <a:solidFill>
                  <a:schemeClr val="bg2">
                    <a:lumMod val="25000"/>
                  </a:schemeClr>
                </a:solidFill>
                <a:latin typeface="Calibri"/>
              </a:rPr>
              <a:t>• </a:t>
            </a:r>
            <a:r>
              <a:rPr lang="en-US" sz="2000" b="1" u="sng" spc="-1" dirty="0">
                <a:solidFill>
                  <a:srgbClr val="0070C0"/>
                </a:solidFill>
                <a:latin typeface="Calibri"/>
              </a:rPr>
              <a:t>increase in scientific and technological R&amp;D activities</a:t>
            </a:r>
            <a:r>
              <a:rPr lang="en-US" sz="2000" b="1" spc="-1" dirty="0">
                <a:solidFill>
                  <a:schemeClr val="bg2">
                    <a:lumMod val="25000"/>
                  </a:schemeClr>
                </a:solidFill>
                <a:latin typeface="Calibri"/>
              </a:rPr>
              <a:t>, to approach a balance between these and the activities requested and financed in a dedicated way by INFN</a:t>
            </a:r>
          </a:p>
          <a:p>
            <a:pPr>
              <a:spcAft>
                <a:spcPts val="1200"/>
              </a:spcAft>
            </a:pPr>
            <a:r>
              <a:rPr lang="en-US" sz="2000" b="1" spc="-1" dirty="0">
                <a:solidFill>
                  <a:schemeClr val="bg2">
                    <a:lumMod val="25000"/>
                  </a:schemeClr>
                </a:solidFill>
                <a:latin typeface="Calibri"/>
              </a:rPr>
              <a:t>• </a:t>
            </a:r>
            <a:r>
              <a:rPr lang="en-US" sz="2000" b="1" u="sng" spc="-1" dirty="0">
                <a:solidFill>
                  <a:srgbClr val="0070C0"/>
                </a:solidFill>
                <a:latin typeface="Calibri"/>
              </a:rPr>
              <a:t>strengthening of collaborations between our laboratory and national and international communities</a:t>
            </a:r>
          </a:p>
          <a:p>
            <a:pPr>
              <a:spcAft>
                <a:spcPts val="1200"/>
              </a:spcAft>
            </a:pPr>
            <a:r>
              <a:rPr lang="en-US" sz="2000" b="1" spc="-1" dirty="0">
                <a:solidFill>
                  <a:schemeClr val="bg2">
                    <a:lumMod val="25000"/>
                  </a:schemeClr>
                </a:solidFill>
                <a:latin typeface="Calibri"/>
              </a:rPr>
              <a:t>• </a:t>
            </a:r>
            <a:r>
              <a:rPr lang="en-US" sz="2000" b="1" u="sng" spc="-1" dirty="0">
                <a:solidFill>
                  <a:srgbClr val="0070C0"/>
                </a:solidFill>
                <a:latin typeface="Calibri"/>
              </a:rPr>
              <a:t>consolidation of the laboratory infrastructure</a:t>
            </a:r>
          </a:p>
          <a:p>
            <a:pPr>
              <a:spcAft>
                <a:spcPts val="1200"/>
              </a:spcAft>
            </a:pPr>
            <a:r>
              <a:rPr lang="en-US" sz="2000" b="1" spc="-1" dirty="0">
                <a:solidFill>
                  <a:schemeClr val="bg2">
                    <a:lumMod val="25000"/>
                  </a:schemeClr>
                </a:solidFill>
                <a:latin typeface="Calibri"/>
              </a:rPr>
              <a:t>• </a:t>
            </a:r>
            <a:r>
              <a:rPr lang="en-US" sz="2000" b="1" u="sng" spc="-1" dirty="0">
                <a:solidFill>
                  <a:srgbClr val="0070C0"/>
                </a:solidFill>
                <a:latin typeface="Calibri"/>
              </a:rPr>
              <a:t>upgrading of the main components of the cryogenic plant in view of the design of a new liquefier </a:t>
            </a:r>
            <a:r>
              <a:rPr lang="en-US" sz="2000" b="1" spc="-1" dirty="0">
                <a:solidFill>
                  <a:schemeClr val="bg2">
                    <a:lumMod val="25000"/>
                  </a:schemeClr>
                </a:solidFill>
                <a:latin typeface="Calibri"/>
              </a:rPr>
              <a:t>with performance suitable for the foreseen 10 years of activities </a:t>
            </a: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A new strategy for the Laboratory</a:t>
            </a:r>
            <a:endParaRPr lang="en-US" sz="3600" spc="-1" dirty="0"/>
          </a:p>
        </p:txBody>
      </p:sp>
    </p:spTree>
    <p:extLst>
      <p:ext uri="{BB962C8B-B14F-4D97-AF65-F5344CB8AC3E}">
        <p14:creationId xmlns:p14="http://schemas.microsoft.com/office/powerpoint/2010/main" val="49099028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err="1">
                <a:solidFill>
                  <a:srgbClr val="724109"/>
                </a:solidFill>
                <a:latin typeface="Calibri"/>
                <a:ea typeface="+mn-ea"/>
                <a:cs typeface="+mn-cs"/>
              </a:rPr>
              <a:t>Overview</a:t>
            </a:r>
            <a:r>
              <a:rPr lang="it-IT" sz="3600" b="1" spc="-1" dirty="0">
                <a:solidFill>
                  <a:srgbClr val="724109"/>
                </a:solidFill>
                <a:latin typeface="Calibri"/>
                <a:ea typeface="+mn-ea"/>
                <a:cs typeface="+mn-cs"/>
              </a:rPr>
              <a:t> of ERL </a:t>
            </a:r>
            <a:r>
              <a:rPr lang="it-IT" sz="3600" b="1" spc="-1" dirty="0" err="1">
                <a:solidFill>
                  <a:srgbClr val="724109"/>
                </a:solidFill>
                <a:latin typeface="Calibri"/>
                <a:ea typeface="+mn-ea"/>
                <a:cs typeface="+mn-cs"/>
              </a:rPr>
              <a:t>Facilities</a:t>
            </a:r>
            <a:r>
              <a:rPr lang="it-IT" sz="3600" b="1" spc="-1" dirty="0">
                <a:solidFill>
                  <a:srgbClr val="724109"/>
                </a:solidFill>
                <a:latin typeface="Calibri"/>
                <a:ea typeface="+mn-ea"/>
                <a:cs typeface="+mn-cs"/>
              </a:rPr>
              <a:t> </a:t>
            </a:r>
          </a:p>
        </p:txBody>
      </p:sp>
      <p:pic>
        <p:nvPicPr>
          <p:cNvPr id="3" name="Content Placeholder 4">
            <a:extLst>
              <a:ext uri="{FF2B5EF4-FFF2-40B4-BE49-F238E27FC236}">
                <a16:creationId xmlns:a16="http://schemas.microsoft.com/office/drawing/2014/main" id="{1C59A861-473C-7B48-A24B-A54638D433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642" t="1202" r="2613" b="2189"/>
          <a:stretch/>
        </p:blipFill>
        <p:spPr>
          <a:xfrm>
            <a:off x="2486071" y="864083"/>
            <a:ext cx="8450067" cy="5609443"/>
          </a:xfrm>
          <a:prstGeom prst="rect">
            <a:avLst/>
          </a:prstGeom>
        </p:spPr>
      </p:pic>
      <p:grpSp>
        <p:nvGrpSpPr>
          <p:cNvPr id="4" name="Group 6">
            <a:extLst>
              <a:ext uri="{FF2B5EF4-FFF2-40B4-BE49-F238E27FC236}">
                <a16:creationId xmlns:a16="http://schemas.microsoft.com/office/drawing/2014/main" id="{A2690282-F94C-A342-9385-47D80CCE469D}"/>
              </a:ext>
            </a:extLst>
          </p:cNvPr>
          <p:cNvGrpSpPr/>
          <p:nvPr/>
        </p:nvGrpSpPr>
        <p:grpSpPr>
          <a:xfrm>
            <a:off x="4539604" y="6427113"/>
            <a:ext cx="7435970" cy="430887"/>
            <a:chOff x="2122098" y="6432168"/>
            <a:chExt cx="7435970" cy="430887"/>
          </a:xfrm>
        </p:grpSpPr>
        <p:sp>
          <p:nvSpPr>
            <p:cNvPr id="5" name="TextBox 2">
              <a:extLst>
                <a:ext uri="{FF2B5EF4-FFF2-40B4-BE49-F238E27FC236}">
                  <a16:creationId xmlns:a16="http://schemas.microsoft.com/office/drawing/2014/main" id="{323D501B-CD5A-A544-966E-332140B412B7}"/>
                </a:ext>
              </a:extLst>
            </p:cNvPr>
            <p:cNvSpPr txBox="1"/>
            <p:nvPr/>
          </p:nvSpPr>
          <p:spPr>
            <a:xfrm>
              <a:off x="2122098" y="6432168"/>
              <a:ext cx="7435970" cy="430887"/>
            </a:xfrm>
            <a:prstGeom prst="rect">
              <a:avLst/>
            </a:prstGeom>
            <a:solidFill>
              <a:schemeClr val="bg1"/>
            </a:solidFill>
          </p:spPr>
          <p:txBody>
            <a:bodyPr wrap="square" rtlCol="0">
              <a:spAutoFit/>
            </a:bodyPr>
            <a:lstStyle/>
            <a:p>
              <a:pPr>
                <a:spcBef>
                  <a:spcPts val="1200"/>
                </a:spcBef>
                <a:spcAft>
                  <a:spcPts val="1200"/>
                </a:spcAft>
              </a:pPr>
              <a:r>
                <a:rPr lang="en-US" sz="2000" dirty="0"/>
                <a:t>                                    </a:t>
              </a:r>
              <a:r>
                <a:rPr lang="en-US" sz="2200" dirty="0">
                  <a:solidFill>
                    <a:srgbClr val="FF0000"/>
                  </a:solidFill>
                </a:rPr>
                <a:t>Technology</a:t>
              </a:r>
              <a:r>
                <a:rPr lang="en-US" sz="2000" dirty="0">
                  <a:solidFill>
                    <a:srgbClr val="FF0000"/>
                  </a:solidFill>
                </a:rPr>
                <a:t> </a:t>
              </a:r>
            </a:p>
          </p:txBody>
        </p:sp>
        <p:sp>
          <p:nvSpPr>
            <p:cNvPr id="6" name="Right Arrow 3">
              <a:extLst>
                <a:ext uri="{FF2B5EF4-FFF2-40B4-BE49-F238E27FC236}">
                  <a16:creationId xmlns:a16="http://schemas.microsoft.com/office/drawing/2014/main" id="{3397BE97-E1E5-C649-A734-B04DB416851F}"/>
                </a:ext>
              </a:extLst>
            </p:cNvPr>
            <p:cNvSpPr/>
            <p:nvPr/>
          </p:nvSpPr>
          <p:spPr>
            <a:xfrm>
              <a:off x="6363673" y="6558264"/>
              <a:ext cx="2708695" cy="225899"/>
            </a:xfrm>
            <a:prstGeom prst="righ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7" name="Right Arrow 9">
            <a:extLst>
              <a:ext uri="{FF2B5EF4-FFF2-40B4-BE49-F238E27FC236}">
                <a16:creationId xmlns:a16="http://schemas.microsoft.com/office/drawing/2014/main" id="{5F6453D8-8C99-4B4F-B0FA-5D28CBC1E77F}"/>
              </a:ext>
            </a:extLst>
          </p:cNvPr>
          <p:cNvSpPr/>
          <p:nvPr/>
        </p:nvSpPr>
        <p:spPr>
          <a:xfrm>
            <a:off x="10748676" y="3819869"/>
            <a:ext cx="1564238" cy="225899"/>
          </a:xfrm>
          <a:prstGeom prst="rightArrow">
            <a:avLst/>
          </a:prstGeom>
          <a:solidFill>
            <a:srgbClr val="FF0000"/>
          </a:solidFill>
          <a:ln>
            <a:noFill/>
          </a:ln>
          <a:effectLst/>
          <a:scene3d>
            <a:camera prst="orthographicFront">
              <a:rot lat="0" lon="0" rev="54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roce 7">
            <a:extLst>
              <a:ext uri="{FF2B5EF4-FFF2-40B4-BE49-F238E27FC236}">
                <a16:creationId xmlns:a16="http://schemas.microsoft.com/office/drawing/2014/main" id="{A92DEE2E-F262-0C44-A7EF-2B691A06970F}"/>
              </a:ext>
            </a:extLst>
          </p:cNvPr>
          <p:cNvSpPr/>
          <p:nvPr/>
        </p:nvSpPr>
        <p:spPr>
          <a:xfrm>
            <a:off x="1381364" y="6400801"/>
            <a:ext cx="310681" cy="241756"/>
          </a:xfrm>
          <a:prstGeom prst="pl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C97100C7-C617-0145-9C63-FF63E51DC3C4}"/>
              </a:ext>
            </a:extLst>
          </p:cNvPr>
          <p:cNvSpPr txBox="1"/>
          <p:nvPr/>
        </p:nvSpPr>
        <p:spPr>
          <a:xfrm>
            <a:off x="1692045" y="6352402"/>
            <a:ext cx="4206344" cy="338554"/>
          </a:xfrm>
          <a:prstGeom prst="rect">
            <a:avLst/>
          </a:prstGeom>
          <a:noFill/>
        </p:spPr>
        <p:txBody>
          <a:bodyPr wrap="none" rtlCol="0">
            <a:spAutoFit/>
          </a:bodyPr>
          <a:lstStyle/>
          <a:p>
            <a:r>
              <a:rPr lang="it-IT" sz="1600" dirty="0" err="1">
                <a:solidFill>
                  <a:srgbClr val="FF0000"/>
                </a:solidFill>
              </a:rPr>
              <a:t>Brixsino</a:t>
            </a:r>
            <a:r>
              <a:rPr lang="it-IT" sz="1600" dirty="0">
                <a:solidFill>
                  <a:srgbClr val="FF0000"/>
                </a:solidFill>
              </a:rPr>
              <a:t>: 45 MeV@5 </a:t>
            </a:r>
            <a:r>
              <a:rPr lang="it-IT" sz="1600" dirty="0" err="1">
                <a:solidFill>
                  <a:srgbClr val="FF0000"/>
                </a:solidFill>
              </a:rPr>
              <a:t>mA</a:t>
            </a:r>
            <a:r>
              <a:rPr lang="it-IT" sz="1600" dirty="0">
                <a:solidFill>
                  <a:srgbClr val="FF0000"/>
                </a:solidFill>
              </a:rPr>
              <a:t>- 225 KW 50% </a:t>
            </a:r>
            <a:r>
              <a:rPr lang="it-IT" sz="1600" dirty="0" err="1">
                <a:solidFill>
                  <a:srgbClr val="FF0000"/>
                </a:solidFill>
              </a:rPr>
              <a:t>efficiency</a:t>
            </a:r>
            <a:endParaRPr lang="it-IT" sz="1600" dirty="0">
              <a:solidFill>
                <a:srgbClr val="FF0000"/>
              </a:solidFill>
            </a:endParaRPr>
          </a:p>
        </p:txBody>
      </p:sp>
      <p:sp>
        <p:nvSpPr>
          <p:cNvPr id="10" name="CasellaDiTesto 9">
            <a:extLst>
              <a:ext uri="{FF2B5EF4-FFF2-40B4-BE49-F238E27FC236}">
                <a16:creationId xmlns:a16="http://schemas.microsoft.com/office/drawing/2014/main" id="{F99F8E4F-7840-B24C-A6F3-A81072CC06A7}"/>
              </a:ext>
            </a:extLst>
          </p:cNvPr>
          <p:cNvSpPr txBox="1"/>
          <p:nvPr/>
        </p:nvSpPr>
        <p:spPr>
          <a:xfrm rot="16200000" flipH="1">
            <a:off x="10473008" y="4470228"/>
            <a:ext cx="2033733" cy="430887"/>
          </a:xfrm>
          <a:prstGeom prst="rect">
            <a:avLst/>
          </a:prstGeom>
          <a:noFill/>
        </p:spPr>
        <p:txBody>
          <a:bodyPr wrap="square" rtlCol="0">
            <a:spAutoFit/>
          </a:bodyPr>
          <a:lstStyle/>
          <a:p>
            <a:r>
              <a:rPr lang="en-US" sz="2200" dirty="0">
                <a:solidFill>
                  <a:srgbClr val="FF0000"/>
                </a:solidFill>
              </a:rPr>
              <a:t>Costs</a:t>
            </a:r>
            <a:endParaRPr lang="it-IT" sz="2200" dirty="0"/>
          </a:p>
        </p:txBody>
      </p:sp>
      <p:sp>
        <p:nvSpPr>
          <p:cNvPr id="11" name="Croce 10">
            <a:extLst>
              <a:ext uri="{FF2B5EF4-FFF2-40B4-BE49-F238E27FC236}">
                <a16:creationId xmlns:a16="http://schemas.microsoft.com/office/drawing/2014/main" id="{EDF00DE5-5D70-F647-8640-20BA61079609}"/>
              </a:ext>
            </a:extLst>
          </p:cNvPr>
          <p:cNvSpPr/>
          <p:nvPr/>
        </p:nvSpPr>
        <p:spPr>
          <a:xfrm>
            <a:off x="7458953" y="4266387"/>
            <a:ext cx="310681" cy="241756"/>
          </a:xfrm>
          <a:prstGeom prst="pl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400335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err="1">
                <a:solidFill>
                  <a:srgbClr val="724109"/>
                </a:solidFill>
                <a:latin typeface="Calibri"/>
                <a:ea typeface="+mn-ea"/>
                <a:cs typeface="+mn-cs"/>
              </a:rPr>
              <a:t>Relevant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Milestones</a:t>
            </a:r>
            <a:r>
              <a:rPr lang="it-IT" sz="3600" b="1" spc="-1" dirty="0">
                <a:solidFill>
                  <a:srgbClr val="724109"/>
                </a:solidFill>
                <a:latin typeface="Calibri"/>
                <a:ea typeface="+mn-ea"/>
                <a:cs typeface="+mn-cs"/>
              </a:rPr>
              <a:t> for </a:t>
            </a:r>
            <a:r>
              <a:rPr lang="it-IT" sz="3600" b="1" spc="-1" dirty="0" err="1">
                <a:solidFill>
                  <a:srgbClr val="724109"/>
                </a:solidFill>
                <a:latin typeface="Calibri"/>
                <a:ea typeface="+mn-ea"/>
                <a:cs typeface="+mn-cs"/>
              </a:rPr>
              <a:t>BriXSinO</a:t>
            </a:r>
            <a:endParaRPr lang="it-IT" sz="3600" b="1" spc="-1" dirty="0">
              <a:solidFill>
                <a:srgbClr val="724109"/>
              </a:solidFill>
              <a:latin typeface="Calibri"/>
              <a:ea typeface="+mn-ea"/>
              <a:cs typeface="+mn-cs"/>
            </a:endParaRPr>
          </a:p>
        </p:txBody>
      </p:sp>
      <p:sp>
        <p:nvSpPr>
          <p:cNvPr id="2" name="CasellaDiTesto 1">
            <a:extLst>
              <a:ext uri="{FF2B5EF4-FFF2-40B4-BE49-F238E27FC236}">
                <a16:creationId xmlns:a16="http://schemas.microsoft.com/office/drawing/2014/main" id="{AB6E4406-FDBC-654D-97ED-189A30DC919F}"/>
              </a:ext>
            </a:extLst>
          </p:cNvPr>
          <p:cNvSpPr txBox="1"/>
          <p:nvPr/>
        </p:nvSpPr>
        <p:spPr>
          <a:xfrm>
            <a:off x="1280160" y="857250"/>
            <a:ext cx="9932670" cy="5909310"/>
          </a:xfrm>
          <a:prstGeom prst="rect">
            <a:avLst/>
          </a:prstGeom>
          <a:noFill/>
        </p:spPr>
        <p:txBody>
          <a:bodyPr wrap="square" rtlCol="0">
            <a:spAutoFit/>
          </a:bodyPr>
          <a:lstStyle/>
          <a:p>
            <a:pPr marL="285750" indent="-285750">
              <a:buFont typeface="Wingdings" pitchFamily="2" charset="2"/>
              <a:buChar char="ü"/>
            </a:pPr>
            <a:r>
              <a:rPr lang="en-US" dirty="0"/>
              <a:t>Starting from 2019 a group of researchers from INFN LASA, with their knowledge of Superconducting technology and accelerator design, and from the </a:t>
            </a:r>
            <a:r>
              <a:rPr lang="en-US" dirty="0" err="1"/>
              <a:t>Università</a:t>
            </a:r>
            <a:r>
              <a:rPr lang="en-US" dirty="0"/>
              <a:t> </a:t>
            </a:r>
            <a:r>
              <a:rPr lang="en-US" dirty="0" err="1"/>
              <a:t>degli</a:t>
            </a:r>
            <a:r>
              <a:rPr lang="en-US" dirty="0"/>
              <a:t> </a:t>
            </a:r>
            <a:r>
              <a:rPr lang="en-US" dirty="0" err="1"/>
              <a:t>Studi</a:t>
            </a:r>
            <a:r>
              <a:rPr lang="en-US" dirty="0"/>
              <a:t> of Milan, expert in radiation, has been the core element of a larger collaboration, collecting collaborators from other INFN groups, INFN-Ferrara, INFN-Napoli, LNF, Universities as </a:t>
            </a:r>
            <a:r>
              <a:rPr lang="en-US" dirty="0" err="1"/>
              <a:t>Naple</a:t>
            </a:r>
            <a:r>
              <a:rPr lang="en-US" dirty="0"/>
              <a:t>, Ferrara, </a:t>
            </a:r>
            <a:r>
              <a:rPr lang="en-US" dirty="0" err="1"/>
              <a:t>Politecnico</a:t>
            </a:r>
            <a:r>
              <a:rPr lang="en-US" dirty="0"/>
              <a:t> of Milan, Institutions as the CNR and Hospitals like San Raffaele, aimed to </a:t>
            </a:r>
            <a:r>
              <a:rPr lang="en-US" b="1" dirty="0">
                <a:solidFill>
                  <a:srgbClr val="005493"/>
                </a:solidFill>
              </a:rPr>
              <a:t>propose and design a test-facility that would enable addressing the physics and technology challenges posed by the ERL generation, hoping to make in a short-to-mid-term scenario a significant advance in the Italian and INFN contest</a:t>
            </a:r>
            <a:r>
              <a:rPr lang="en-US" b="1" dirty="0"/>
              <a:t>.</a:t>
            </a:r>
          </a:p>
          <a:p>
            <a:pPr marL="285750" indent="-285750">
              <a:buFont typeface="Wingdings" pitchFamily="2" charset="2"/>
              <a:buChar char="ü"/>
            </a:pPr>
            <a:endParaRPr lang="en-US" dirty="0"/>
          </a:p>
          <a:p>
            <a:pPr marL="285750" indent="-285750">
              <a:buFont typeface="Wingdings" pitchFamily="2" charset="2"/>
              <a:buChar char="ü"/>
            </a:pPr>
            <a:r>
              <a:rPr lang="en-US" dirty="0"/>
              <a:t>In </a:t>
            </a:r>
            <a:r>
              <a:rPr lang="en-US" dirty="0">
                <a:solidFill>
                  <a:srgbClr val="005493"/>
                </a:solidFill>
              </a:rPr>
              <a:t>June 2022 a Technical Design Report </a:t>
            </a:r>
            <a:r>
              <a:rPr lang="en-US" dirty="0"/>
              <a:t>of an experimental research infrastructure, named </a:t>
            </a:r>
            <a:r>
              <a:rPr lang="en-US" dirty="0" err="1"/>
              <a:t>BriXSinO</a:t>
            </a:r>
            <a:r>
              <a:rPr lang="en-US" dirty="0"/>
              <a:t> (Brilliant source of X-rays based on Sustainable and innovative accelerators) has been submitted for attention to the INFN Executive Council. The document summarizes the results of a couple of years of research activities and included the proposal to identify the INFN-LASA laboratory as the ideal site to install this facility. A detailed plan, related to the expected costs and time scale, was included too.</a:t>
            </a:r>
          </a:p>
          <a:p>
            <a:pPr marL="285750" indent="-285750">
              <a:buFont typeface="Wingdings" pitchFamily="2" charset="2"/>
              <a:buChar char="ü"/>
            </a:pPr>
            <a:endParaRPr lang="en-US" dirty="0"/>
          </a:p>
          <a:p>
            <a:pPr marL="285750" indent="-285750">
              <a:buFont typeface="Wingdings" pitchFamily="2" charset="2"/>
              <a:buChar char="ü"/>
            </a:pPr>
            <a:r>
              <a:rPr lang="en-US" dirty="0"/>
              <a:t>The project foresees the development of the accelerator related elements typical of an ERL-based facility and the installation of a couple of experiments related to Compton sources for high flux X-rays and high power coherent Terahertz radiation.</a:t>
            </a:r>
          </a:p>
          <a:p>
            <a:endParaRPr lang="en-US" dirty="0"/>
          </a:p>
          <a:p>
            <a:endParaRPr lang="en-US" dirty="0"/>
          </a:p>
        </p:txBody>
      </p:sp>
    </p:spTree>
    <p:extLst>
      <p:ext uri="{BB962C8B-B14F-4D97-AF65-F5344CB8AC3E}">
        <p14:creationId xmlns:p14="http://schemas.microsoft.com/office/powerpoint/2010/main" val="924909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err="1">
                <a:solidFill>
                  <a:srgbClr val="724109"/>
                </a:solidFill>
                <a:latin typeface="Calibri"/>
              </a:rPr>
              <a:t>Relevant</a:t>
            </a:r>
            <a:r>
              <a:rPr lang="it-IT" sz="3600" b="1" spc="-1" dirty="0">
                <a:solidFill>
                  <a:srgbClr val="724109"/>
                </a:solidFill>
                <a:latin typeface="Calibri"/>
              </a:rPr>
              <a:t> </a:t>
            </a:r>
            <a:r>
              <a:rPr lang="it-IT" sz="3600" b="1" spc="-1" dirty="0" err="1">
                <a:solidFill>
                  <a:srgbClr val="724109"/>
                </a:solidFill>
                <a:latin typeface="Calibri"/>
              </a:rPr>
              <a:t>Milestones</a:t>
            </a:r>
            <a:r>
              <a:rPr lang="it-IT" sz="3600" b="1" spc="-1" dirty="0">
                <a:solidFill>
                  <a:srgbClr val="724109"/>
                </a:solidFill>
                <a:latin typeface="Calibri"/>
              </a:rPr>
              <a:t> for </a:t>
            </a:r>
            <a:r>
              <a:rPr lang="it-IT" sz="3600" b="1" spc="-1" dirty="0" err="1">
                <a:solidFill>
                  <a:srgbClr val="724109"/>
                </a:solidFill>
                <a:latin typeface="Calibri"/>
              </a:rPr>
              <a:t>BriXSinO</a:t>
            </a:r>
            <a:endParaRPr lang="it-IT" sz="3600" b="1" spc="-1" dirty="0">
              <a:solidFill>
                <a:srgbClr val="724109"/>
              </a:solidFill>
              <a:latin typeface="Calibri"/>
              <a:ea typeface="+mn-ea"/>
              <a:cs typeface="+mn-cs"/>
            </a:endParaRPr>
          </a:p>
        </p:txBody>
      </p:sp>
      <p:sp>
        <p:nvSpPr>
          <p:cNvPr id="2" name="CasellaDiTesto 1">
            <a:extLst>
              <a:ext uri="{FF2B5EF4-FFF2-40B4-BE49-F238E27FC236}">
                <a16:creationId xmlns:a16="http://schemas.microsoft.com/office/drawing/2014/main" id="{CC9ACE17-FED0-6A42-8CDF-3CF84D6D15B1}"/>
              </a:ext>
            </a:extLst>
          </p:cNvPr>
          <p:cNvSpPr txBox="1"/>
          <p:nvPr/>
        </p:nvSpPr>
        <p:spPr>
          <a:xfrm>
            <a:off x="834390" y="914400"/>
            <a:ext cx="10961370" cy="6463308"/>
          </a:xfrm>
          <a:prstGeom prst="rect">
            <a:avLst/>
          </a:prstGeom>
          <a:noFill/>
        </p:spPr>
        <p:txBody>
          <a:bodyPr wrap="square" rtlCol="0">
            <a:spAutoFit/>
          </a:bodyPr>
          <a:lstStyle/>
          <a:p>
            <a:pPr marL="285750" indent="-285750">
              <a:buFont typeface="Wingdings" pitchFamily="2" charset="2"/>
              <a:buChar char="ü"/>
            </a:pPr>
            <a:r>
              <a:rPr lang="en-US" dirty="0"/>
              <a:t>In September 2022 the first part of the accelerator, a </a:t>
            </a:r>
            <a:r>
              <a:rPr lang="en-US" b="1" dirty="0">
                <a:solidFill>
                  <a:srgbClr val="005493"/>
                </a:solidFill>
              </a:rPr>
              <a:t>High Voltage photoinjector DC operated </a:t>
            </a:r>
            <a:r>
              <a:rPr lang="en-US" dirty="0"/>
              <a:t>followed by a couple of room temperature cavities, has been partly funded by INFN within the frame of a national tender under the supervision of the </a:t>
            </a:r>
            <a:r>
              <a:rPr lang="en-US" b="1" dirty="0">
                <a:solidFill>
                  <a:srgbClr val="005493"/>
                </a:solidFill>
              </a:rPr>
              <a:t>CSN5 Committee (HB2TF project)</a:t>
            </a:r>
            <a:r>
              <a:rPr lang="en-US" dirty="0"/>
              <a:t>.</a:t>
            </a:r>
          </a:p>
          <a:p>
            <a:pPr marL="285750" indent="-285750">
              <a:buFont typeface="Wingdings" pitchFamily="2" charset="2"/>
              <a:buChar char="ü"/>
            </a:pPr>
            <a:endParaRPr lang="en-US" dirty="0"/>
          </a:p>
          <a:p>
            <a:pPr marL="285750" indent="-285750">
              <a:buFont typeface="Wingdings" pitchFamily="2" charset="2"/>
              <a:buChar char="ü"/>
            </a:pPr>
            <a:r>
              <a:rPr lang="en-US" dirty="0"/>
              <a:t>In October 2022 a further funding was provided by INFN to complement a first allocation made in 2021 aimed at establishing </a:t>
            </a:r>
            <a:r>
              <a:rPr lang="en-US" b="1" dirty="0">
                <a:solidFill>
                  <a:srgbClr val="005493"/>
                </a:solidFill>
              </a:rPr>
              <a:t>a dedicated test stand for </a:t>
            </a:r>
            <a:r>
              <a:rPr lang="en-US" b="1" dirty="0" err="1">
                <a:solidFill>
                  <a:srgbClr val="005493"/>
                </a:solidFill>
              </a:rPr>
              <a:t>BriXSinO</a:t>
            </a:r>
            <a:r>
              <a:rPr lang="en-US" b="1" dirty="0">
                <a:solidFill>
                  <a:srgbClr val="005493"/>
                </a:solidFill>
              </a:rPr>
              <a:t> laser related research</a:t>
            </a:r>
            <a:r>
              <a:rPr lang="en-US" dirty="0"/>
              <a:t> aspects. In this framework we obtained a maximum power of 30 kW in air in the Fabry Perot prototype cavity.</a:t>
            </a:r>
          </a:p>
          <a:p>
            <a:pPr marL="285750" indent="-285750">
              <a:buFont typeface="Wingdings" pitchFamily="2" charset="2"/>
              <a:buChar char="ü"/>
            </a:pPr>
            <a:endParaRPr lang="en-US" dirty="0"/>
          </a:p>
          <a:p>
            <a:pPr marL="285750" indent="-285750">
              <a:buFont typeface="Wingdings" pitchFamily="2" charset="2"/>
              <a:buChar char="ü"/>
            </a:pPr>
            <a:r>
              <a:rPr lang="en-US" dirty="0"/>
              <a:t>In March 2023 a revised version of the original Technical Design Report of </a:t>
            </a:r>
            <a:r>
              <a:rPr lang="en-US" dirty="0" err="1"/>
              <a:t>BriXSinO</a:t>
            </a:r>
            <a:r>
              <a:rPr lang="en-US" dirty="0"/>
              <a:t> has been discussed by the proposers and the Director of the Milan INFN unit at the presence of the INFN Executive Council and the chairs of the INFN MAC and the INFN-Accelerator committee.</a:t>
            </a:r>
          </a:p>
          <a:p>
            <a:pPr marL="285750" indent="-285750">
              <a:buFont typeface="Wingdings" pitchFamily="2" charset="2"/>
              <a:buChar char="ü"/>
            </a:pPr>
            <a:endParaRPr lang="en-US" dirty="0"/>
          </a:p>
          <a:p>
            <a:pPr marL="285750" indent="-285750">
              <a:buFont typeface="Wingdings" pitchFamily="2" charset="2"/>
              <a:buChar char="ü"/>
            </a:pPr>
            <a:r>
              <a:rPr lang="en-US" dirty="0"/>
              <a:t>As part of the PNRR-IRIS program and with a significant specific contribution provided by INFN, in 2024, </a:t>
            </a:r>
            <a:r>
              <a:rPr lang="en-US" b="1" dirty="0">
                <a:solidFill>
                  <a:srgbClr val="005493"/>
                </a:solidFill>
              </a:rPr>
              <a:t>the construction of two laboratories will begin within the LASA premises: one called SML (Superconducting Magnet Laboratory) and the other AATF (Advanced Accelerator Test Facility) </a:t>
            </a:r>
            <a:r>
              <a:rPr lang="en-US" dirty="0"/>
              <a:t>for a total of 2100 m</a:t>
            </a:r>
            <a:r>
              <a:rPr lang="en-US" baseline="30000" dirty="0"/>
              <a:t>2</a:t>
            </a:r>
            <a:r>
              <a:rPr lang="en-US" dirty="0"/>
              <a:t> spread over an underground bunker and two external floors.</a:t>
            </a:r>
          </a:p>
          <a:p>
            <a:pPr marL="285750" indent="-285750">
              <a:buFont typeface="Wingdings" pitchFamily="2" charset="2"/>
              <a:buChar char="ü"/>
            </a:pPr>
            <a:endParaRPr lang="en-US" dirty="0"/>
          </a:p>
          <a:p>
            <a:pPr marL="285750" indent="-285750">
              <a:buFont typeface="Wingdings" pitchFamily="2" charset="2"/>
              <a:buChar char="ü"/>
            </a:pPr>
            <a:r>
              <a:rPr lang="en-US" dirty="0"/>
              <a:t>In July 2023 a </a:t>
            </a:r>
            <a:r>
              <a:rPr lang="en-US" b="1" dirty="0">
                <a:solidFill>
                  <a:srgbClr val="005493"/>
                </a:solidFill>
              </a:rPr>
              <a:t>Horizon Europe application </a:t>
            </a:r>
            <a:r>
              <a:rPr lang="en-US" dirty="0"/>
              <a:t>named “Innovate for Sustainable Accelerating Systems with Energy Recovery” </a:t>
            </a:r>
            <a:r>
              <a:rPr lang="en-US" b="1" dirty="0">
                <a:solidFill>
                  <a:srgbClr val="005493"/>
                </a:solidFill>
              </a:rPr>
              <a:t>(</a:t>
            </a:r>
            <a:r>
              <a:rPr lang="en-US" b="1" dirty="0" err="1">
                <a:solidFill>
                  <a:srgbClr val="005493"/>
                </a:solidFill>
              </a:rPr>
              <a:t>iSAS</a:t>
            </a:r>
            <a:r>
              <a:rPr lang="en-US" b="1" dirty="0">
                <a:solidFill>
                  <a:srgbClr val="005493"/>
                </a:solidFill>
              </a:rPr>
              <a:t>) </a:t>
            </a:r>
            <a:r>
              <a:rPr lang="en-US" dirty="0"/>
              <a:t>has been approved and a specific item in the program is represented by the development of an </a:t>
            </a:r>
            <a:r>
              <a:rPr lang="en-US" b="1" dirty="0">
                <a:solidFill>
                  <a:srgbClr val="005493"/>
                </a:solidFill>
              </a:rPr>
              <a:t>innovative RF power coupler </a:t>
            </a:r>
            <a:r>
              <a:rPr lang="en-US" dirty="0"/>
              <a:t>for the superconductive </a:t>
            </a:r>
            <a:r>
              <a:rPr lang="en-US" dirty="0" err="1"/>
              <a:t>linac</a:t>
            </a:r>
            <a:r>
              <a:rPr lang="en-US" dirty="0"/>
              <a:t> foreseen in </a:t>
            </a:r>
            <a:r>
              <a:rPr lang="en-US" dirty="0" err="1"/>
              <a:t>BriXSinO</a:t>
            </a:r>
            <a:r>
              <a:rPr lang="en-US" dirty="0"/>
              <a:t>.</a:t>
            </a:r>
          </a:p>
          <a:p>
            <a:pPr marL="285750" indent="-285750">
              <a:buFont typeface="Wingdings" pitchFamily="2" charset="2"/>
              <a:buChar char="ü"/>
            </a:pPr>
            <a:endParaRPr lang="en-US" dirty="0"/>
          </a:p>
          <a:p>
            <a:endParaRPr lang="en-US" dirty="0"/>
          </a:p>
        </p:txBody>
      </p:sp>
    </p:spTree>
    <p:extLst>
      <p:ext uri="{BB962C8B-B14F-4D97-AF65-F5344CB8AC3E}">
        <p14:creationId xmlns:p14="http://schemas.microsoft.com/office/powerpoint/2010/main" val="3135113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err="1">
                <a:solidFill>
                  <a:srgbClr val="724109"/>
                </a:solidFill>
                <a:latin typeface="Calibri"/>
                <a:ea typeface="+mn-ea"/>
                <a:cs typeface="+mn-cs"/>
              </a:rPr>
              <a:t>BriXSinO</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Principle</a:t>
            </a:r>
            <a:r>
              <a:rPr lang="it-IT" sz="3600" b="1" spc="-1" dirty="0">
                <a:solidFill>
                  <a:srgbClr val="724109"/>
                </a:solidFill>
                <a:latin typeface="Calibri"/>
                <a:ea typeface="+mn-ea"/>
                <a:cs typeface="+mn-cs"/>
              </a:rPr>
              <a:t> of </a:t>
            </a:r>
            <a:r>
              <a:rPr lang="it-IT" sz="3600" b="1" spc="-1" dirty="0" err="1">
                <a:solidFill>
                  <a:srgbClr val="724109"/>
                </a:solidFill>
                <a:latin typeface="Calibri"/>
                <a:ea typeface="+mn-ea"/>
                <a:cs typeface="+mn-cs"/>
              </a:rPr>
              <a:t>Operation</a:t>
            </a:r>
            <a:endParaRPr lang="it-IT" sz="3600" b="1" spc="-1" dirty="0">
              <a:solidFill>
                <a:srgbClr val="724109"/>
              </a:solidFill>
              <a:latin typeface="Calibri"/>
              <a:ea typeface="+mn-ea"/>
              <a:cs typeface="+mn-cs"/>
            </a:endParaRPr>
          </a:p>
        </p:txBody>
      </p:sp>
      <p:sp>
        <p:nvSpPr>
          <p:cNvPr id="2" name="CasellaDiTesto 1">
            <a:extLst>
              <a:ext uri="{FF2B5EF4-FFF2-40B4-BE49-F238E27FC236}">
                <a16:creationId xmlns:a16="http://schemas.microsoft.com/office/drawing/2014/main" id="{86AB2A03-6A74-A842-ADFA-B98E29A10BC6}"/>
              </a:ext>
            </a:extLst>
          </p:cNvPr>
          <p:cNvSpPr txBox="1"/>
          <p:nvPr/>
        </p:nvSpPr>
        <p:spPr>
          <a:xfrm>
            <a:off x="971552" y="788670"/>
            <a:ext cx="5599730" cy="6001643"/>
          </a:xfrm>
          <a:prstGeom prst="rect">
            <a:avLst/>
          </a:prstGeom>
          <a:noFill/>
        </p:spPr>
        <p:txBody>
          <a:bodyPr wrap="square" rtlCol="0">
            <a:spAutoFit/>
          </a:bodyPr>
          <a:lstStyle/>
          <a:p>
            <a:r>
              <a:rPr lang="en-US" sz="1600" dirty="0"/>
              <a:t>A newly conceived scheme of ERL with counter propagating beams is proposed in </a:t>
            </a:r>
            <a:r>
              <a:rPr lang="en-US" sz="1600" dirty="0" err="1"/>
              <a:t>BriXSinO</a:t>
            </a:r>
            <a:r>
              <a:rPr lang="en-US" sz="1600" dirty="0"/>
              <a:t>.</a:t>
            </a:r>
          </a:p>
          <a:p>
            <a:endParaRPr lang="en-US" sz="1600" dirty="0"/>
          </a:p>
          <a:p>
            <a:r>
              <a:rPr lang="en-US" sz="1600" dirty="0"/>
              <a:t>5 mA of average electron beam current in CW mode with a time structure organized in a regular repetition rate up to 100 MHz, i.e. bunch spacing 10 ns. The users will have the freedom to use the beam quality and phase space as they wish, while also saving a large portion of the electron beam kinetic energy for recovering the beam power through deceleration in the same Superconducting (SC) </a:t>
            </a:r>
            <a:r>
              <a:rPr lang="en-US" sz="1600" dirty="0" err="1"/>
              <a:t>Linac</a:t>
            </a:r>
            <a:r>
              <a:rPr lang="en-US" sz="1600" dirty="0"/>
              <a:t>. </a:t>
            </a:r>
          </a:p>
          <a:p>
            <a:endParaRPr lang="en-US" sz="1600" dirty="0"/>
          </a:p>
          <a:p>
            <a:r>
              <a:rPr lang="en-US" sz="1600" dirty="0"/>
              <a:t>It is similar in parameters and dimensions to a storage ring, with the very much larger recovery of the 225 kW beam power (&gt;90%). Moreover, the electron bunches in </a:t>
            </a:r>
            <a:r>
              <a:rPr lang="en-US" sz="1600" dirty="0" err="1"/>
              <a:t>BriXSinO</a:t>
            </a:r>
            <a:r>
              <a:rPr lang="en-US" sz="1600" dirty="0"/>
              <a:t> travel through the full orbit back-and-forth just one time, while, conversely, in a storage ring electrons travel over many turns (namely &gt; 1010) so their phase space quality must be very carefully preserved to avoid instabilities that may seriously impact the storage ring life-time.</a:t>
            </a:r>
          </a:p>
          <a:p>
            <a:r>
              <a:rPr lang="en-US" sz="1600" dirty="0"/>
              <a:t>Therefore in a storage ring the user access to the beam phase space is very limited, while in a ERL the user can degrade significantly the phase space quality of the electron beam, while preserving the kinetic energy carried by electrons.</a:t>
            </a:r>
          </a:p>
        </p:txBody>
      </p:sp>
      <p:pic>
        <p:nvPicPr>
          <p:cNvPr id="3" name="Immagine 2">
            <a:extLst>
              <a:ext uri="{FF2B5EF4-FFF2-40B4-BE49-F238E27FC236}">
                <a16:creationId xmlns:a16="http://schemas.microsoft.com/office/drawing/2014/main" id="{703313DC-9638-1A4E-B44A-69C440C380B6}"/>
              </a:ext>
            </a:extLst>
          </p:cNvPr>
          <p:cNvPicPr>
            <a:picLocks noChangeAspect="1"/>
          </p:cNvPicPr>
          <p:nvPr/>
        </p:nvPicPr>
        <p:blipFill>
          <a:blip r:embed="rId2"/>
          <a:stretch>
            <a:fillRect/>
          </a:stretch>
        </p:blipFill>
        <p:spPr>
          <a:xfrm>
            <a:off x="6995342" y="1383030"/>
            <a:ext cx="4956586" cy="2217420"/>
          </a:xfrm>
          <a:prstGeom prst="rect">
            <a:avLst/>
          </a:prstGeom>
        </p:spPr>
      </p:pic>
    </p:spTree>
    <p:extLst>
      <p:ext uri="{BB962C8B-B14F-4D97-AF65-F5344CB8AC3E}">
        <p14:creationId xmlns:p14="http://schemas.microsoft.com/office/powerpoint/2010/main" val="4234468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err="1">
                <a:solidFill>
                  <a:srgbClr val="724109"/>
                </a:solidFill>
                <a:latin typeface="Calibri"/>
              </a:rPr>
              <a:t>BriXSinO</a:t>
            </a:r>
            <a:r>
              <a:rPr lang="it-IT" sz="3600" b="1" spc="-1" dirty="0">
                <a:solidFill>
                  <a:srgbClr val="724109"/>
                </a:solidFill>
                <a:latin typeface="Calibri"/>
              </a:rPr>
              <a:t> </a:t>
            </a:r>
            <a:r>
              <a:rPr lang="it-IT" sz="3600" b="1" spc="-1" dirty="0" err="1">
                <a:solidFill>
                  <a:srgbClr val="724109"/>
                </a:solidFill>
                <a:latin typeface="Calibri"/>
              </a:rPr>
              <a:t>Principle</a:t>
            </a:r>
            <a:r>
              <a:rPr lang="it-IT" sz="3600" b="1" spc="-1" dirty="0">
                <a:solidFill>
                  <a:srgbClr val="724109"/>
                </a:solidFill>
                <a:latin typeface="Calibri"/>
              </a:rPr>
              <a:t> of </a:t>
            </a:r>
            <a:r>
              <a:rPr lang="it-IT" sz="3600" b="1" spc="-1" dirty="0" err="1">
                <a:solidFill>
                  <a:srgbClr val="724109"/>
                </a:solidFill>
                <a:latin typeface="Calibri"/>
              </a:rPr>
              <a:t>Operation</a:t>
            </a:r>
            <a:endParaRPr lang="it-IT" sz="3600" b="1" spc="-1" dirty="0">
              <a:solidFill>
                <a:srgbClr val="724109"/>
              </a:solidFill>
              <a:latin typeface="Calibri"/>
              <a:ea typeface="+mn-ea"/>
              <a:cs typeface="+mn-cs"/>
            </a:endParaRPr>
          </a:p>
        </p:txBody>
      </p:sp>
      <p:pic>
        <p:nvPicPr>
          <p:cNvPr id="3" name="Immagine 2">
            <a:extLst>
              <a:ext uri="{FF2B5EF4-FFF2-40B4-BE49-F238E27FC236}">
                <a16:creationId xmlns:a16="http://schemas.microsoft.com/office/drawing/2014/main" id="{8EE2E680-1A8D-C145-8A04-FD59DB36663C}"/>
              </a:ext>
            </a:extLst>
          </p:cNvPr>
          <p:cNvPicPr/>
          <p:nvPr/>
        </p:nvPicPr>
        <p:blipFill>
          <a:blip r:embed="rId2" cstate="screen">
            <a:extLst>
              <a:ext uri="{28A0092B-C50C-407E-A947-70E740481C1C}">
                <a14:useLocalDpi xmlns:a14="http://schemas.microsoft.com/office/drawing/2010/main"/>
              </a:ext>
            </a:extLst>
          </a:blip>
          <a:stretch>
            <a:fillRect/>
          </a:stretch>
        </p:blipFill>
        <p:spPr>
          <a:xfrm>
            <a:off x="4994911" y="767714"/>
            <a:ext cx="6713132" cy="3724275"/>
          </a:xfrm>
          <a:prstGeom prst="rect">
            <a:avLst/>
          </a:prstGeom>
        </p:spPr>
      </p:pic>
      <p:sp>
        <p:nvSpPr>
          <p:cNvPr id="2" name="CasellaDiTesto 1">
            <a:extLst>
              <a:ext uri="{FF2B5EF4-FFF2-40B4-BE49-F238E27FC236}">
                <a16:creationId xmlns:a16="http://schemas.microsoft.com/office/drawing/2014/main" id="{FEDB9CA0-5EA2-1845-9773-BE4192CCCDAB}"/>
              </a:ext>
            </a:extLst>
          </p:cNvPr>
          <p:cNvSpPr txBox="1"/>
          <p:nvPr/>
        </p:nvSpPr>
        <p:spPr>
          <a:xfrm>
            <a:off x="971551" y="1177290"/>
            <a:ext cx="3874769" cy="5632311"/>
          </a:xfrm>
          <a:prstGeom prst="rect">
            <a:avLst/>
          </a:prstGeom>
          <a:noFill/>
        </p:spPr>
        <p:txBody>
          <a:bodyPr wrap="square" rtlCol="0">
            <a:spAutoFit/>
          </a:bodyPr>
          <a:lstStyle/>
          <a:p>
            <a:r>
              <a:rPr lang="en-US" b="1" dirty="0">
                <a:solidFill>
                  <a:srgbClr val="005493"/>
                </a:solidFill>
              </a:rPr>
              <a:t>The importance of </a:t>
            </a:r>
            <a:r>
              <a:rPr lang="en-US" b="1" dirty="0" err="1">
                <a:solidFill>
                  <a:srgbClr val="005493"/>
                </a:solidFill>
              </a:rPr>
              <a:t>BriXSinO</a:t>
            </a:r>
            <a:r>
              <a:rPr lang="en-US" b="1" dirty="0">
                <a:solidFill>
                  <a:srgbClr val="005493"/>
                </a:solidFill>
              </a:rPr>
              <a:t> is then twofold. </a:t>
            </a:r>
          </a:p>
          <a:p>
            <a:endParaRPr lang="en-US" dirty="0"/>
          </a:p>
          <a:p>
            <a:r>
              <a:rPr lang="en-US" dirty="0"/>
              <a:t>From one hand, it will act as test facility for </a:t>
            </a:r>
            <a:r>
              <a:rPr lang="en-US" b="1" dirty="0">
                <a:solidFill>
                  <a:srgbClr val="005493"/>
                </a:solidFill>
              </a:rPr>
              <a:t>fundamental questions and strategies of Dynamics and Energetic </a:t>
            </a:r>
            <a:r>
              <a:rPr lang="en-US" dirty="0"/>
              <a:t>by hosting experiments for maximizing the energy sustainability and minimizing the AC power consumption.</a:t>
            </a:r>
          </a:p>
          <a:p>
            <a:endParaRPr lang="en-US" dirty="0"/>
          </a:p>
          <a:p>
            <a:r>
              <a:rPr lang="en-US" dirty="0"/>
              <a:t>From the other hand, </a:t>
            </a:r>
            <a:r>
              <a:rPr lang="en-US" b="1" dirty="0">
                <a:solidFill>
                  <a:srgbClr val="005493"/>
                </a:solidFill>
              </a:rPr>
              <a:t>it will work as user facility by providing large quality coherent THz and X-Rays emission</a:t>
            </a:r>
            <a:r>
              <a:rPr lang="en-US" dirty="0"/>
              <a:t> from its high brightness accelerated electron beam, enabling important and advanced applications</a:t>
            </a:r>
          </a:p>
          <a:p>
            <a:endParaRPr lang="en-US" dirty="0"/>
          </a:p>
          <a:p>
            <a:endParaRPr lang="en-US" dirty="0"/>
          </a:p>
        </p:txBody>
      </p:sp>
    </p:spTree>
    <p:extLst>
      <p:ext uri="{BB962C8B-B14F-4D97-AF65-F5344CB8AC3E}">
        <p14:creationId xmlns:p14="http://schemas.microsoft.com/office/powerpoint/2010/main" val="34357642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err="1">
                <a:solidFill>
                  <a:srgbClr val="724109"/>
                </a:solidFill>
                <a:latin typeface="Calibri"/>
                <a:ea typeface="+mn-ea"/>
                <a:cs typeface="+mn-cs"/>
              </a:rPr>
              <a:t>BriXSinO</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Revised</a:t>
            </a:r>
            <a:r>
              <a:rPr lang="it-IT" sz="3600" b="1" spc="-1" dirty="0">
                <a:solidFill>
                  <a:srgbClr val="724109"/>
                </a:solidFill>
                <a:latin typeface="Calibri"/>
                <a:ea typeface="+mn-ea"/>
                <a:cs typeface="+mn-cs"/>
              </a:rPr>
              <a:t> Project</a:t>
            </a:r>
          </a:p>
        </p:txBody>
      </p:sp>
      <p:sp>
        <p:nvSpPr>
          <p:cNvPr id="2" name="CasellaDiTesto 1">
            <a:extLst>
              <a:ext uri="{FF2B5EF4-FFF2-40B4-BE49-F238E27FC236}">
                <a16:creationId xmlns:a16="http://schemas.microsoft.com/office/drawing/2014/main" id="{AC03AF42-D258-A34D-BE83-086BEDEBDC96}"/>
              </a:ext>
            </a:extLst>
          </p:cNvPr>
          <p:cNvSpPr txBox="1"/>
          <p:nvPr/>
        </p:nvSpPr>
        <p:spPr>
          <a:xfrm>
            <a:off x="902971" y="960120"/>
            <a:ext cx="11132819" cy="1077218"/>
          </a:xfrm>
          <a:prstGeom prst="rect">
            <a:avLst/>
          </a:prstGeom>
          <a:noFill/>
        </p:spPr>
        <p:txBody>
          <a:bodyPr wrap="square" rtlCol="0">
            <a:spAutoFit/>
          </a:bodyPr>
          <a:lstStyle/>
          <a:p>
            <a:r>
              <a:rPr lang="en-US" sz="1600" dirty="0"/>
              <a:t>The </a:t>
            </a:r>
            <a:r>
              <a:rPr lang="en-US" sz="1600" b="1" dirty="0" err="1">
                <a:solidFill>
                  <a:srgbClr val="005493"/>
                </a:solidFill>
              </a:rPr>
              <a:t>BriXSinO</a:t>
            </a:r>
            <a:r>
              <a:rPr lang="en-US" sz="1600" b="1" dirty="0">
                <a:solidFill>
                  <a:srgbClr val="005493"/>
                </a:solidFill>
              </a:rPr>
              <a:t> proposal has been reviewed </a:t>
            </a:r>
            <a:r>
              <a:rPr lang="en-US" sz="1600" dirty="0"/>
              <a:t>during the past 2 years to address a set of observations received during the period and to </a:t>
            </a:r>
            <a:r>
              <a:rPr lang="en-US" sz="1600" b="1" dirty="0">
                <a:solidFill>
                  <a:srgbClr val="005493"/>
                </a:solidFill>
              </a:rPr>
              <a:t>redefine a more flexible and scalable schedule related to the development of the project. </a:t>
            </a:r>
            <a:r>
              <a:rPr lang="en-US" sz="1600" dirty="0"/>
              <a:t>Moreover, we add </a:t>
            </a:r>
            <a:r>
              <a:rPr lang="en-US" sz="1600" b="1" dirty="0">
                <a:solidFill>
                  <a:srgbClr val="005493"/>
                </a:solidFill>
              </a:rPr>
              <a:t>some methodological considerations </a:t>
            </a:r>
            <a:r>
              <a:rPr lang="en-US" sz="1600" dirty="0"/>
              <a:t>on the way to drive the development of the facility.</a:t>
            </a:r>
          </a:p>
          <a:p>
            <a:r>
              <a:rPr lang="en-US" sz="1600" dirty="0"/>
              <a:t>The experience gained during the first year of the HB</a:t>
            </a:r>
            <a:r>
              <a:rPr lang="en-US" sz="1600" baseline="30000" dirty="0"/>
              <a:t>2</a:t>
            </a:r>
            <a:r>
              <a:rPr lang="en-US" sz="1600" dirty="0"/>
              <a:t>TF project suggested </a:t>
            </a:r>
            <a:r>
              <a:rPr lang="en-US" sz="1600" b="1" dirty="0">
                <a:solidFill>
                  <a:srgbClr val="005493"/>
                </a:solidFill>
              </a:rPr>
              <a:t>a couple of methodological improvements</a:t>
            </a:r>
            <a:r>
              <a:rPr lang="en-US" sz="1600" dirty="0"/>
              <a:t>.</a:t>
            </a:r>
          </a:p>
        </p:txBody>
      </p:sp>
      <p:sp>
        <p:nvSpPr>
          <p:cNvPr id="3" name="CasellaDiTesto 2">
            <a:extLst>
              <a:ext uri="{FF2B5EF4-FFF2-40B4-BE49-F238E27FC236}">
                <a16:creationId xmlns:a16="http://schemas.microsoft.com/office/drawing/2014/main" id="{263AB4BF-547E-D140-A8C0-26DF0E92A05C}"/>
              </a:ext>
            </a:extLst>
          </p:cNvPr>
          <p:cNvSpPr txBox="1"/>
          <p:nvPr/>
        </p:nvSpPr>
        <p:spPr>
          <a:xfrm>
            <a:off x="902971" y="2251710"/>
            <a:ext cx="10984229" cy="5324535"/>
          </a:xfrm>
          <a:prstGeom prst="rect">
            <a:avLst/>
          </a:prstGeom>
          <a:noFill/>
        </p:spPr>
        <p:txBody>
          <a:bodyPr wrap="square" rtlCol="0">
            <a:spAutoFit/>
          </a:bodyPr>
          <a:lstStyle/>
          <a:p>
            <a:r>
              <a:rPr lang="en-US" sz="1600" b="1" dirty="0">
                <a:solidFill>
                  <a:srgbClr val="FF0000"/>
                </a:solidFill>
              </a:rPr>
              <a:t>The first one </a:t>
            </a:r>
            <a:r>
              <a:rPr lang="en-US" sz="1600" dirty="0"/>
              <a:t>is that </a:t>
            </a:r>
            <a:r>
              <a:rPr lang="en-US" sz="1600" b="1" dirty="0">
                <a:solidFill>
                  <a:srgbClr val="005493"/>
                </a:solidFill>
              </a:rPr>
              <a:t>we decided to focus all our efforts toward the development of a test facility devoted to accelerator related aspects in the original project. This recognizes that the final goal of our project will be the design and construction of a demonstrator of a sustainable machine based on the ERL concept using the two-way </a:t>
            </a:r>
            <a:r>
              <a:rPr lang="en-US" sz="1600" b="1" dirty="0" err="1">
                <a:solidFill>
                  <a:srgbClr val="005493"/>
                </a:solidFill>
              </a:rPr>
              <a:t>linac</a:t>
            </a:r>
            <a:r>
              <a:rPr lang="en-US" sz="1600" b="1" dirty="0">
                <a:solidFill>
                  <a:srgbClr val="005493"/>
                </a:solidFill>
              </a:rPr>
              <a:t> approach. </a:t>
            </a:r>
            <a:r>
              <a:rPr lang="en-US" sz="1600" dirty="0"/>
              <a:t>We include in the accelerator developments </a:t>
            </a:r>
            <a:r>
              <a:rPr lang="en-US" sz="1600" b="1" dirty="0">
                <a:solidFill>
                  <a:srgbClr val="005493"/>
                </a:solidFill>
              </a:rPr>
              <a:t>the optical Fabry-Perot cavity </a:t>
            </a:r>
            <a:r>
              <a:rPr lang="en-US" sz="1600" dirty="0"/>
              <a:t>because it will allow fundamental tests on the quality of the ERL-grade electron beams generated. </a:t>
            </a:r>
          </a:p>
          <a:p>
            <a:endParaRPr lang="en-US" sz="1600" dirty="0"/>
          </a:p>
          <a:p>
            <a:r>
              <a:rPr lang="en-US" sz="1600" dirty="0"/>
              <a:t>The applications of the </a:t>
            </a:r>
            <a:r>
              <a:rPr lang="en-US" sz="1600" b="1" dirty="0">
                <a:solidFill>
                  <a:srgbClr val="005493"/>
                </a:solidFill>
              </a:rPr>
              <a:t>high-quality beams </a:t>
            </a:r>
            <a:r>
              <a:rPr lang="en-US" sz="1600" dirty="0"/>
              <a:t>we will provide in such a frame </a:t>
            </a:r>
            <a:r>
              <a:rPr lang="en-US" sz="1600" b="1" dirty="0">
                <a:solidFill>
                  <a:srgbClr val="005493"/>
                </a:solidFill>
              </a:rPr>
              <a:t>will be faced in a next distinct phase </a:t>
            </a:r>
            <a:r>
              <a:rPr lang="en-US" sz="1600" dirty="0"/>
              <a:t>that may be analyzed when the basic building blocks of the facility will be ready, tested or at least completely designed. </a:t>
            </a:r>
          </a:p>
          <a:p>
            <a:endParaRPr lang="en-US" sz="1600" dirty="0"/>
          </a:p>
          <a:p>
            <a:r>
              <a:rPr lang="en-US" sz="1600" b="1" dirty="0">
                <a:solidFill>
                  <a:srgbClr val="FF0000"/>
                </a:solidFill>
              </a:rPr>
              <a:t>The second </a:t>
            </a:r>
            <a:r>
              <a:rPr lang="en-US" sz="1600" dirty="0"/>
              <a:t>is related to the fact that the project </a:t>
            </a:r>
            <a:r>
              <a:rPr lang="en-US" sz="1600" b="1" dirty="0">
                <a:solidFill>
                  <a:schemeClr val="bg2">
                    <a:lumMod val="50000"/>
                  </a:schemeClr>
                </a:solidFill>
              </a:rPr>
              <a:t>will take a significant advantage sharing ideas and exchanging experiences under the supervision of an external steering committee</a:t>
            </a:r>
            <a:r>
              <a:rPr lang="en-US" sz="1600" dirty="0"/>
              <a:t>. </a:t>
            </a:r>
          </a:p>
          <a:p>
            <a:endParaRPr lang="en-US" sz="1600" dirty="0"/>
          </a:p>
          <a:p>
            <a:r>
              <a:rPr lang="en-US" sz="1600" dirty="0"/>
              <a:t>The fact that, as previously reported, the ERL related field of research involves a number of expertise in different areas and that we are willing to put into operation the facility in a short time-scale compared to the experience of other labs in the past, calls for the necessity of being supported by a continuous discussion and comparison of our ideas with people independent from the proposal group. </a:t>
            </a:r>
            <a:r>
              <a:rPr lang="en-US" sz="1600" b="1" dirty="0">
                <a:solidFill>
                  <a:schemeClr val="bg2">
                    <a:lumMod val="50000"/>
                  </a:schemeClr>
                </a:solidFill>
              </a:rPr>
              <a:t>These people may be part of the ERL international accelerator community (along with a support from the INFN Institutional committees as MAC and INFN-A)</a:t>
            </a:r>
            <a:r>
              <a:rPr lang="en-US" sz="1600" dirty="0"/>
              <a:t> and will help us to better identify the right path in the frame of open questions or may support us with their experience.</a:t>
            </a:r>
          </a:p>
          <a:p>
            <a:endParaRPr lang="en-US" sz="1600" dirty="0"/>
          </a:p>
          <a:p>
            <a:endParaRPr lang="en-US" dirty="0"/>
          </a:p>
          <a:p>
            <a:endParaRPr lang="en-US" dirty="0"/>
          </a:p>
        </p:txBody>
      </p:sp>
    </p:spTree>
    <p:extLst>
      <p:ext uri="{BB962C8B-B14F-4D97-AF65-F5344CB8AC3E}">
        <p14:creationId xmlns:p14="http://schemas.microsoft.com/office/powerpoint/2010/main" val="763589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err="1">
                <a:solidFill>
                  <a:srgbClr val="724109"/>
                </a:solidFill>
                <a:latin typeface="Calibri"/>
                <a:ea typeface="+mn-ea"/>
                <a:cs typeface="+mn-cs"/>
              </a:rPr>
              <a:t>BriXSinO</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Revised</a:t>
            </a:r>
            <a:r>
              <a:rPr lang="it-IT" sz="3600" b="1" spc="-1" dirty="0">
                <a:solidFill>
                  <a:srgbClr val="724109"/>
                </a:solidFill>
                <a:latin typeface="Calibri"/>
                <a:ea typeface="+mn-ea"/>
                <a:cs typeface="+mn-cs"/>
              </a:rPr>
              <a:t> Schedule</a:t>
            </a:r>
          </a:p>
        </p:txBody>
      </p:sp>
      <p:pic>
        <p:nvPicPr>
          <p:cNvPr id="3" name="Immagine 2">
            <a:extLst>
              <a:ext uri="{FF2B5EF4-FFF2-40B4-BE49-F238E27FC236}">
                <a16:creationId xmlns:a16="http://schemas.microsoft.com/office/drawing/2014/main" id="{760761CC-53C8-7840-BCE0-B52DDFC80858}"/>
              </a:ext>
            </a:extLst>
          </p:cNvPr>
          <p:cNvPicPr>
            <a:picLocks noChangeAspect="1"/>
          </p:cNvPicPr>
          <p:nvPr/>
        </p:nvPicPr>
        <p:blipFill>
          <a:blip r:embed="rId2"/>
          <a:stretch>
            <a:fillRect/>
          </a:stretch>
        </p:blipFill>
        <p:spPr>
          <a:xfrm>
            <a:off x="5303520" y="580268"/>
            <a:ext cx="6755130" cy="1471553"/>
          </a:xfrm>
          <a:prstGeom prst="rect">
            <a:avLst/>
          </a:prstGeom>
        </p:spPr>
      </p:pic>
      <p:sp>
        <p:nvSpPr>
          <p:cNvPr id="2" name="CasellaDiTesto 1">
            <a:extLst>
              <a:ext uri="{FF2B5EF4-FFF2-40B4-BE49-F238E27FC236}">
                <a16:creationId xmlns:a16="http://schemas.microsoft.com/office/drawing/2014/main" id="{2C0562D1-E3A5-7144-965D-A42980B43FB6}"/>
              </a:ext>
            </a:extLst>
          </p:cNvPr>
          <p:cNvSpPr txBox="1"/>
          <p:nvPr/>
        </p:nvSpPr>
        <p:spPr>
          <a:xfrm>
            <a:off x="879245" y="2051821"/>
            <a:ext cx="11179405" cy="5078313"/>
          </a:xfrm>
          <a:prstGeom prst="rect">
            <a:avLst/>
          </a:prstGeom>
          <a:noFill/>
        </p:spPr>
        <p:txBody>
          <a:bodyPr wrap="square" rtlCol="0">
            <a:spAutoFit/>
          </a:bodyPr>
          <a:lstStyle/>
          <a:p>
            <a:pPr marL="342900" indent="-342900">
              <a:buFont typeface="+mj-lt"/>
              <a:buAutoNum type="arabicPeriod"/>
            </a:pPr>
            <a:r>
              <a:rPr lang="en-US" sz="1600" dirty="0"/>
              <a:t>Development and construction of the </a:t>
            </a:r>
            <a:r>
              <a:rPr lang="en-US" sz="1600" b="1" dirty="0">
                <a:solidFill>
                  <a:schemeClr val="bg2">
                    <a:lumMod val="50000"/>
                  </a:schemeClr>
                </a:solidFill>
              </a:rPr>
              <a:t>injector and first beam line transport based on 2 RF </a:t>
            </a:r>
            <a:r>
              <a:rPr lang="en-US" sz="1600" b="1" dirty="0" err="1">
                <a:solidFill>
                  <a:schemeClr val="bg2">
                    <a:lumMod val="50000"/>
                  </a:schemeClr>
                </a:solidFill>
              </a:rPr>
              <a:t>bunchers</a:t>
            </a:r>
            <a:r>
              <a:rPr lang="en-US" sz="1600" b="1" dirty="0">
                <a:solidFill>
                  <a:schemeClr val="bg2">
                    <a:lumMod val="50000"/>
                  </a:schemeClr>
                </a:solidFill>
              </a:rPr>
              <a:t> and few magnetic elements to allow the injection in a SC booster</a:t>
            </a:r>
            <a:r>
              <a:rPr lang="en-US" sz="1600" dirty="0"/>
              <a:t>. The final beam will have an energy of the order of 1 MeV.</a:t>
            </a:r>
          </a:p>
          <a:p>
            <a:pPr marL="342900" indent="-342900">
              <a:buFont typeface="+mj-lt"/>
              <a:buAutoNum type="arabicPeriod"/>
            </a:pPr>
            <a:endParaRPr lang="en-US" sz="1600" dirty="0"/>
          </a:p>
          <a:p>
            <a:pPr marL="342900" indent="-342900">
              <a:buFont typeface="+mj-lt"/>
              <a:buAutoNum type="arabicPeriod"/>
            </a:pPr>
            <a:r>
              <a:rPr lang="en-US" sz="1600" dirty="0"/>
              <a:t>Development and construction of a </a:t>
            </a:r>
            <a:r>
              <a:rPr lang="en-US" sz="1600" b="1" dirty="0">
                <a:solidFill>
                  <a:schemeClr val="bg2">
                    <a:lumMod val="50000"/>
                  </a:schemeClr>
                </a:solidFill>
              </a:rPr>
              <a:t>beam line which foreseen an acceleration process of the electron beam up to 10 MeV</a:t>
            </a:r>
            <a:r>
              <a:rPr lang="en-US" sz="1600" dirty="0"/>
              <a:t>. At the end of this phase a beam suitable to be injected in a SC </a:t>
            </a:r>
            <a:r>
              <a:rPr lang="en-US" sz="1600" dirty="0" err="1"/>
              <a:t>linac</a:t>
            </a:r>
            <a:r>
              <a:rPr lang="en-US" sz="1600" dirty="0"/>
              <a:t> will be available and, at the same time, an experimental line at the maximum energy and current of 5 mA will permit experimental runs. </a:t>
            </a:r>
          </a:p>
          <a:p>
            <a:pPr marL="342900" indent="-342900">
              <a:buFont typeface="+mj-lt"/>
              <a:buAutoNum type="arabicPeriod"/>
            </a:pPr>
            <a:endParaRPr lang="en-US" sz="1600" dirty="0"/>
          </a:p>
          <a:p>
            <a:pPr marL="342900" indent="-342900">
              <a:buFont typeface="+mj-lt"/>
              <a:buAutoNum type="arabicPeriod"/>
            </a:pPr>
            <a:r>
              <a:rPr lang="en-US" sz="1600" dirty="0"/>
              <a:t>Development and construction of a </a:t>
            </a:r>
            <a:r>
              <a:rPr lang="en-US" sz="1600" b="1" dirty="0">
                <a:solidFill>
                  <a:schemeClr val="bg2">
                    <a:lumMod val="50000"/>
                  </a:schemeClr>
                </a:solidFill>
              </a:rPr>
              <a:t>SC  </a:t>
            </a:r>
            <a:r>
              <a:rPr lang="en-US" sz="1600" b="1" dirty="0" err="1">
                <a:solidFill>
                  <a:schemeClr val="bg2">
                    <a:lumMod val="50000"/>
                  </a:schemeClr>
                </a:solidFill>
              </a:rPr>
              <a:t>linac</a:t>
            </a:r>
            <a:r>
              <a:rPr lang="en-US" sz="1600" b="1" dirty="0">
                <a:solidFill>
                  <a:schemeClr val="bg2">
                    <a:lumMod val="50000"/>
                  </a:schemeClr>
                </a:solidFill>
              </a:rPr>
              <a:t> able to accelerate the beam up to 45 MeV at the maximum current of 5 mA</a:t>
            </a:r>
            <a:r>
              <a:rPr lang="en-US" sz="1600" dirty="0"/>
              <a:t> with beam parameters suitable for the ERL process or for the reacceleration to double the energy.</a:t>
            </a:r>
          </a:p>
          <a:p>
            <a:pPr marL="342900" indent="-342900">
              <a:buFont typeface="+mj-lt"/>
              <a:buAutoNum type="arabicPeriod"/>
            </a:pPr>
            <a:endParaRPr lang="en-US" sz="1600" dirty="0"/>
          </a:p>
          <a:p>
            <a:pPr marL="342900" indent="-342900">
              <a:buFont typeface="+mj-lt"/>
              <a:buAutoNum type="arabicPeriod"/>
            </a:pPr>
            <a:r>
              <a:rPr lang="en-US" sz="1600" dirty="0"/>
              <a:t>Development and construction of </a:t>
            </a:r>
            <a:r>
              <a:rPr lang="en-US" sz="1600" b="1" dirty="0">
                <a:solidFill>
                  <a:schemeClr val="bg2">
                    <a:lumMod val="50000"/>
                  </a:schemeClr>
                </a:solidFill>
              </a:rPr>
              <a:t>a minimal recirculating arc coupled to the </a:t>
            </a:r>
            <a:r>
              <a:rPr lang="en-US" sz="1600" b="1" dirty="0" err="1">
                <a:solidFill>
                  <a:schemeClr val="bg2">
                    <a:lumMod val="50000"/>
                  </a:schemeClr>
                </a:solidFill>
              </a:rPr>
              <a:t>Linac</a:t>
            </a:r>
            <a:r>
              <a:rPr lang="en-US" sz="1600" b="1" dirty="0">
                <a:solidFill>
                  <a:schemeClr val="bg2">
                    <a:lumMod val="50000"/>
                  </a:schemeClr>
                </a:solidFill>
              </a:rPr>
              <a:t> </a:t>
            </a:r>
            <a:r>
              <a:rPr lang="en-US" sz="1600" dirty="0"/>
              <a:t>of phase 3 to test the Energy Recovery and the the double-accelerating way. A suitable beam dump to fit the requirements in terms of power will be included in this phase.</a:t>
            </a:r>
          </a:p>
          <a:p>
            <a:pPr marL="342900" indent="-342900">
              <a:buFont typeface="+mj-lt"/>
              <a:buAutoNum type="arabicPeriod"/>
            </a:pPr>
            <a:endParaRPr lang="en-US" sz="1600" dirty="0"/>
          </a:p>
          <a:p>
            <a:pPr marL="342900" indent="-342900">
              <a:buFont typeface="+mj-lt"/>
              <a:buAutoNum type="arabicPeriod"/>
            </a:pPr>
            <a:r>
              <a:rPr lang="en-US" sz="1600" dirty="0"/>
              <a:t>Development and construction of </a:t>
            </a:r>
            <a:r>
              <a:rPr lang="en-US" sz="1600" b="1" dirty="0">
                <a:solidFill>
                  <a:schemeClr val="bg2">
                    <a:lumMod val="50000"/>
                  </a:schemeClr>
                </a:solidFill>
              </a:rPr>
              <a:t>an experimental set-up for one of the two experiments foreseen </a:t>
            </a:r>
            <a:r>
              <a:rPr lang="en-US" sz="1600" dirty="0"/>
              <a:t>in the original report of </a:t>
            </a:r>
            <a:r>
              <a:rPr lang="en-US" sz="1600" dirty="0" err="1"/>
              <a:t>BriXSinO</a:t>
            </a:r>
            <a:r>
              <a:rPr lang="en-US" sz="1600" dirty="0"/>
              <a:t>.</a:t>
            </a:r>
          </a:p>
          <a:p>
            <a:endParaRPr lang="en-US" sz="1600" dirty="0"/>
          </a:p>
          <a:p>
            <a:r>
              <a:rPr lang="en-US" b="1" dirty="0">
                <a:solidFill>
                  <a:srgbClr val="FF0000"/>
                </a:solidFill>
              </a:rPr>
              <a:t>In the interval between phase 1 and phase 2 the injector will be transferred in the bunker. </a:t>
            </a:r>
          </a:p>
          <a:p>
            <a:endParaRPr lang="en-US" dirty="0"/>
          </a:p>
        </p:txBody>
      </p:sp>
    </p:spTree>
    <p:extLst>
      <p:ext uri="{BB962C8B-B14F-4D97-AF65-F5344CB8AC3E}">
        <p14:creationId xmlns:p14="http://schemas.microsoft.com/office/powerpoint/2010/main" val="3672894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887181" y="81670"/>
            <a:ext cx="10972440" cy="498598"/>
          </a:xfrm>
        </p:spPr>
        <p:txBody>
          <a:bodyPr/>
          <a:lstStyle/>
          <a:p>
            <a:r>
              <a:rPr lang="it-IT" sz="3600" b="1" spc="-1" dirty="0">
                <a:solidFill>
                  <a:srgbClr val="724109"/>
                </a:solidFill>
                <a:latin typeface="Calibri"/>
                <a:ea typeface="+mn-ea"/>
                <a:cs typeface="+mn-cs"/>
              </a:rPr>
              <a:t>HB2TF: a High </a:t>
            </a:r>
            <a:r>
              <a:rPr lang="it-IT" sz="3600" b="1" spc="-1" dirty="0" err="1">
                <a:solidFill>
                  <a:srgbClr val="724109"/>
                </a:solidFill>
                <a:latin typeface="Calibri"/>
                <a:ea typeface="+mn-ea"/>
                <a:cs typeface="+mn-cs"/>
              </a:rPr>
              <a:t>Brightness</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Beam</a:t>
            </a:r>
            <a:r>
              <a:rPr lang="it-IT" sz="3600" b="1" spc="-1" dirty="0">
                <a:solidFill>
                  <a:srgbClr val="724109"/>
                </a:solidFill>
                <a:latin typeface="Calibri"/>
                <a:ea typeface="+mn-ea"/>
                <a:cs typeface="+mn-cs"/>
              </a:rPr>
              <a:t> Test </a:t>
            </a:r>
            <a:r>
              <a:rPr lang="it-IT" sz="3600" b="1" spc="-1" dirty="0" err="1">
                <a:solidFill>
                  <a:srgbClr val="724109"/>
                </a:solidFill>
                <a:latin typeface="Calibri"/>
                <a:ea typeface="+mn-ea"/>
                <a:cs typeface="+mn-cs"/>
              </a:rPr>
              <a:t>Facility</a:t>
            </a:r>
            <a:endParaRPr lang="it-IT" sz="3600" b="1" spc="-1" dirty="0">
              <a:solidFill>
                <a:srgbClr val="724109"/>
              </a:solidFill>
              <a:latin typeface="Calibri"/>
              <a:ea typeface="+mn-ea"/>
              <a:cs typeface="+mn-cs"/>
            </a:endParaRPr>
          </a:p>
        </p:txBody>
      </p:sp>
      <p:sp>
        <p:nvSpPr>
          <p:cNvPr id="2" name="CasellaDiTesto 1">
            <a:extLst>
              <a:ext uri="{FF2B5EF4-FFF2-40B4-BE49-F238E27FC236}">
                <a16:creationId xmlns:a16="http://schemas.microsoft.com/office/drawing/2014/main" id="{146F48B9-7470-F348-955F-A630F87D830C}"/>
              </a:ext>
            </a:extLst>
          </p:cNvPr>
          <p:cNvSpPr txBox="1"/>
          <p:nvPr/>
        </p:nvSpPr>
        <p:spPr>
          <a:xfrm>
            <a:off x="1164725" y="1409765"/>
            <a:ext cx="10228494" cy="4093428"/>
          </a:xfrm>
          <a:prstGeom prst="rect">
            <a:avLst/>
          </a:prstGeom>
          <a:noFill/>
        </p:spPr>
        <p:txBody>
          <a:bodyPr wrap="square" rtlCol="0">
            <a:spAutoFit/>
          </a:bodyPr>
          <a:lstStyle/>
          <a:p>
            <a:r>
              <a:rPr lang="en-US" sz="1600" b="1" dirty="0">
                <a:solidFill>
                  <a:schemeClr val="bg2">
                    <a:lumMod val="50000"/>
                  </a:schemeClr>
                </a:solidFill>
              </a:rPr>
              <a:t>A positive impact on the evolution of </a:t>
            </a:r>
            <a:r>
              <a:rPr lang="en-US" sz="1600" b="1" dirty="0" err="1">
                <a:solidFill>
                  <a:schemeClr val="bg2">
                    <a:lumMod val="50000"/>
                  </a:schemeClr>
                </a:solidFill>
              </a:rPr>
              <a:t>BriXSinO</a:t>
            </a:r>
            <a:r>
              <a:rPr lang="en-US" sz="1600" b="1" dirty="0">
                <a:solidFill>
                  <a:schemeClr val="bg2">
                    <a:lumMod val="50000"/>
                  </a:schemeClr>
                </a:solidFill>
              </a:rPr>
              <a:t> </a:t>
            </a:r>
            <a:r>
              <a:rPr lang="en-US" sz="1600" dirty="0"/>
              <a:t>in the past 2 years has been played by the </a:t>
            </a:r>
            <a:r>
              <a:rPr lang="en-US" sz="1600" b="1" dirty="0">
                <a:solidFill>
                  <a:schemeClr val="bg2">
                    <a:lumMod val="50000"/>
                  </a:schemeClr>
                </a:solidFill>
              </a:rPr>
              <a:t>funding from INFN  CSN5 of the project named HB</a:t>
            </a:r>
            <a:r>
              <a:rPr lang="en-US" sz="1600" b="1" baseline="30000" dirty="0">
                <a:solidFill>
                  <a:schemeClr val="bg2">
                    <a:lumMod val="50000"/>
                  </a:schemeClr>
                </a:solidFill>
              </a:rPr>
              <a:t>2</a:t>
            </a:r>
            <a:r>
              <a:rPr lang="en-US" sz="1600" b="1" dirty="0">
                <a:solidFill>
                  <a:schemeClr val="bg2">
                    <a:lumMod val="50000"/>
                  </a:schemeClr>
                </a:solidFill>
              </a:rPr>
              <a:t>TF</a:t>
            </a:r>
            <a:r>
              <a:rPr lang="en-US" sz="1600" dirty="0"/>
              <a:t>.  </a:t>
            </a:r>
          </a:p>
          <a:p>
            <a:endParaRPr lang="en-US" sz="1600" dirty="0"/>
          </a:p>
          <a:p>
            <a:r>
              <a:rPr lang="en-US" sz="1600" dirty="0"/>
              <a:t>The first year of the project (2023) resulted in an improved design of the injector and of the next booster stage to focus toward a 10 MeV electron beam. </a:t>
            </a:r>
            <a:r>
              <a:rPr lang="en-US" sz="1600" b="1" dirty="0">
                <a:solidFill>
                  <a:schemeClr val="bg2">
                    <a:lumMod val="50000"/>
                  </a:schemeClr>
                </a:solidFill>
              </a:rPr>
              <a:t>The main problems </a:t>
            </a:r>
            <a:r>
              <a:rPr lang="en-US" sz="1600" dirty="0"/>
              <a:t>related to the identification of the commercial elements to be purchased or to be specifically designed for the scope and then identifying constructors to be involved in the process </a:t>
            </a:r>
            <a:r>
              <a:rPr lang="en-US" sz="1600" b="1" dirty="0">
                <a:solidFill>
                  <a:schemeClr val="bg2">
                    <a:lumMod val="50000"/>
                  </a:schemeClr>
                </a:solidFill>
              </a:rPr>
              <a:t>have been solved</a:t>
            </a:r>
            <a:r>
              <a:rPr lang="en-US" sz="1600" dirty="0"/>
              <a:t>.</a:t>
            </a:r>
          </a:p>
          <a:p>
            <a:endParaRPr lang="en-US" sz="1600" dirty="0"/>
          </a:p>
          <a:p>
            <a:r>
              <a:rPr lang="en-US" sz="1600" b="1" dirty="0">
                <a:solidFill>
                  <a:schemeClr val="bg2">
                    <a:lumMod val="50000"/>
                  </a:schemeClr>
                </a:solidFill>
              </a:rPr>
              <a:t>HB</a:t>
            </a:r>
            <a:r>
              <a:rPr lang="en-US" sz="1600" b="1" baseline="30000" dirty="0">
                <a:solidFill>
                  <a:schemeClr val="bg2">
                    <a:lumMod val="50000"/>
                  </a:schemeClr>
                </a:solidFill>
              </a:rPr>
              <a:t>2</a:t>
            </a:r>
            <a:r>
              <a:rPr lang="en-US" sz="1600" b="1" dirty="0">
                <a:solidFill>
                  <a:schemeClr val="bg2">
                    <a:lumMod val="50000"/>
                  </a:schemeClr>
                </a:solidFill>
              </a:rPr>
              <a:t>TF availed itself of the collaboration of a team coming from all the INFN National Laboratories (besides obviously the LASA researchers) and this has been proven a winning condition </a:t>
            </a:r>
            <a:r>
              <a:rPr lang="en-US" sz="1600" dirty="0"/>
              <a:t>as reported above and this is the reason we will export this model also for </a:t>
            </a:r>
            <a:r>
              <a:rPr lang="en-US" sz="1600" dirty="0" err="1"/>
              <a:t>BrixSinO</a:t>
            </a:r>
            <a:r>
              <a:rPr lang="en-US" sz="1600" dirty="0"/>
              <a:t>. At the same time the collaboration with </a:t>
            </a:r>
            <a:r>
              <a:rPr lang="en-US" sz="1600" dirty="0" err="1"/>
              <a:t>JLab</a:t>
            </a:r>
            <a:r>
              <a:rPr lang="en-US" sz="1600" dirty="0"/>
              <a:t> resulted in an improved design of the injector with respect to the starting point inherited from that specialized laboratory. Today we have some specialized components those intellectual property is in charge of  INFN and that will be used also in other injectors under construction in the world.</a:t>
            </a:r>
          </a:p>
          <a:p>
            <a:endParaRPr lang="en-US" dirty="0"/>
          </a:p>
          <a:p>
            <a:endParaRPr lang="en-US" dirty="0"/>
          </a:p>
        </p:txBody>
      </p:sp>
    </p:spTree>
    <p:extLst>
      <p:ext uri="{BB962C8B-B14F-4D97-AF65-F5344CB8AC3E}">
        <p14:creationId xmlns:p14="http://schemas.microsoft.com/office/powerpoint/2010/main" val="1455280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914761" y="123634"/>
            <a:ext cx="10972440" cy="498598"/>
          </a:xfrm>
        </p:spPr>
        <p:txBody>
          <a:bodyPr/>
          <a:lstStyle/>
          <a:p>
            <a:r>
              <a:rPr lang="it-IT" sz="3600" b="1" spc="-1" dirty="0">
                <a:solidFill>
                  <a:srgbClr val="724109"/>
                </a:solidFill>
                <a:latin typeface="Calibri"/>
                <a:ea typeface="+mn-ea"/>
                <a:cs typeface="+mn-cs"/>
              </a:rPr>
              <a:t>HB2TF</a:t>
            </a:r>
          </a:p>
        </p:txBody>
      </p:sp>
      <p:sp>
        <p:nvSpPr>
          <p:cNvPr id="2" name="CasellaDiTesto 1">
            <a:extLst>
              <a:ext uri="{FF2B5EF4-FFF2-40B4-BE49-F238E27FC236}">
                <a16:creationId xmlns:a16="http://schemas.microsoft.com/office/drawing/2014/main" id="{146F48B9-7470-F348-955F-A630F87D830C}"/>
              </a:ext>
            </a:extLst>
          </p:cNvPr>
          <p:cNvSpPr txBox="1"/>
          <p:nvPr/>
        </p:nvSpPr>
        <p:spPr>
          <a:xfrm>
            <a:off x="4692069" y="4488120"/>
            <a:ext cx="7195132" cy="2862322"/>
          </a:xfrm>
          <a:prstGeom prst="rect">
            <a:avLst/>
          </a:prstGeom>
          <a:noFill/>
        </p:spPr>
        <p:txBody>
          <a:bodyPr wrap="square" rtlCol="0">
            <a:spAutoFit/>
          </a:bodyPr>
          <a:lstStyle/>
          <a:p>
            <a:r>
              <a:rPr lang="en-US" sz="1600" b="1" dirty="0">
                <a:solidFill>
                  <a:schemeClr val="bg2">
                    <a:lumMod val="50000"/>
                  </a:schemeClr>
                </a:solidFill>
              </a:rPr>
              <a:t>HB</a:t>
            </a:r>
            <a:r>
              <a:rPr lang="en-US" sz="1600" b="1" baseline="30000" dirty="0">
                <a:solidFill>
                  <a:schemeClr val="bg2">
                    <a:lumMod val="50000"/>
                  </a:schemeClr>
                </a:solidFill>
              </a:rPr>
              <a:t>2</a:t>
            </a:r>
            <a:r>
              <a:rPr lang="en-US" sz="1600" b="1" dirty="0">
                <a:solidFill>
                  <a:schemeClr val="bg2">
                    <a:lumMod val="50000"/>
                  </a:schemeClr>
                </a:solidFill>
              </a:rPr>
              <a:t>TF availed itself of the collaboration of a team coming from all the INFN National Laboratories (besides obviously the LASA researchers) and this has been proven a winning condition </a:t>
            </a:r>
            <a:r>
              <a:rPr lang="en-US" sz="1600" dirty="0"/>
              <a:t>as reported above and this is the reason we will export this model also for </a:t>
            </a:r>
            <a:r>
              <a:rPr lang="en-US" sz="1600" dirty="0" err="1"/>
              <a:t>BrixSinO</a:t>
            </a:r>
            <a:r>
              <a:rPr lang="en-US" sz="1600" dirty="0"/>
              <a:t>. At the same time the collaboration with </a:t>
            </a:r>
            <a:r>
              <a:rPr lang="en-US" sz="1600" dirty="0" err="1"/>
              <a:t>JLab</a:t>
            </a:r>
            <a:r>
              <a:rPr lang="en-US" sz="1600" dirty="0"/>
              <a:t> resulted in an improved design of the injector with respect to the starting point inherited from that specialized laboratory. Today we have some specialized components those intellectual property is in charge of  INFN and that will be used also in other injectors under construction in the world.</a:t>
            </a:r>
          </a:p>
          <a:p>
            <a:endParaRPr lang="en-US" dirty="0"/>
          </a:p>
          <a:p>
            <a:endParaRPr lang="en-US" dirty="0"/>
          </a:p>
        </p:txBody>
      </p:sp>
      <p:pic>
        <p:nvPicPr>
          <p:cNvPr id="3" name="Immagine 2">
            <a:extLst>
              <a:ext uri="{FF2B5EF4-FFF2-40B4-BE49-F238E27FC236}">
                <a16:creationId xmlns:a16="http://schemas.microsoft.com/office/drawing/2014/main" id="{C36082EC-4B80-0E4A-ACB4-18A969429BC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92069" y="248242"/>
            <a:ext cx="7195132" cy="3913450"/>
          </a:xfrm>
          <a:prstGeom prst="rect">
            <a:avLst/>
          </a:prstGeom>
        </p:spPr>
      </p:pic>
      <p:sp>
        <p:nvSpPr>
          <p:cNvPr id="5" name="CasellaDiTesto 4">
            <a:extLst>
              <a:ext uri="{FF2B5EF4-FFF2-40B4-BE49-F238E27FC236}">
                <a16:creationId xmlns:a16="http://schemas.microsoft.com/office/drawing/2014/main" id="{1226D032-CB5B-3548-BCDA-6F858B2CF310}"/>
              </a:ext>
            </a:extLst>
          </p:cNvPr>
          <p:cNvSpPr txBox="1"/>
          <p:nvPr/>
        </p:nvSpPr>
        <p:spPr>
          <a:xfrm>
            <a:off x="1090247" y="785446"/>
            <a:ext cx="3434861" cy="5909310"/>
          </a:xfrm>
          <a:prstGeom prst="rect">
            <a:avLst/>
          </a:prstGeom>
          <a:noFill/>
        </p:spPr>
        <p:txBody>
          <a:bodyPr wrap="square" rtlCol="0">
            <a:spAutoFit/>
          </a:bodyPr>
          <a:lstStyle/>
          <a:p>
            <a:r>
              <a:rPr lang="en-US" b="1" dirty="0">
                <a:solidFill>
                  <a:schemeClr val="bg2">
                    <a:lumMod val="50000"/>
                  </a:schemeClr>
                </a:solidFill>
              </a:rPr>
              <a:t>A positive impact on the evolution of </a:t>
            </a:r>
            <a:r>
              <a:rPr lang="en-US" b="1" dirty="0" err="1">
                <a:solidFill>
                  <a:schemeClr val="bg2">
                    <a:lumMod val="50000"/>
                  </a:schemeClr>
                </a:solidFill>
              </a:rPr>
              <a:t>BriXSinO</a:t>
            </a:r>
            <a:r>
              <a:rPr lang="en-US" b="1" dirty="0">
                <a:solidFill>
                  <a:schemeClr val="bg2">
                    <a:lumMod val="50000"/>
                  </a:schemeClr>
                </a:solidFill>
              </a:rPr>
              <a:t> </a:t>
            </a:r>
            <a:r>
              <a:rPr lang="en-US" dirty="0"/>
              <a:t>in the past 2 years has been played by the </a:t>
            </a:r>
            <a:r>
              <a:rPr lang="en-US" b="1" dirty="0">
                <a:solidFill>
                  <a:schemeClr val="bg2">
                    <a:lumMod val="50000"/>
                  </a:schemeClr>
                </a:solidFill>
              </a:rPr>
              <a:t>funding from INFN  CSN5 of the project named HB</a:t>
            </a:r>
            <a:r>
              <a:rPr lang="en-US" b="1" baseline="30000" dirty="0">
                <a:solidFill>
                  <a:schemeClr val="bg2">
                    <a:lumMod val="50000"/>
                  </a:schemeClr>
                </a:solidFill>
              </a:rPr>
              <a:t>2</a:t>
            </a:r>
            <a:r>
              <a:rPr lang="en-US" b="1" dirty="0">
                <a:solidFill>
                  <a:schemeClr val="bg2">
                    <a:lumMod val="50000"/>
                  </a:schemeClr>
                </a:solidFill>
              </a:rPr>
              <a:t>TF</a:t>
            </a:r>
            <a:r>
              <a:rPr lang="en-US" dirty="0"/>
              <a:t>.  </a:t>
            </a:r>
          </a:p>
          <a:p>
            <a:endParaRPr lang="en-US" dirty="0"/>
          </a:p>
          <a:p>
            <a:r>
              <a:rPr lang="en-US" dirty="0"/>
              <a:t>The first year of the project (2023) resulted in an improved design of the injector and of the next booster stage to focus toward a 10 MeV electron beam. </a:t>
            </a:r>
            <a:r>
              <a:rPr lang="en-US" b="1" dirty="0">
                <a:solidFill>
                  <a:schemeClr val="bg2">
                    <a:lumMod val="50000"/>
                  </a:schemeClr>
                </a:solidFill>
              </a:rPr>
              <a:t>The main problems </a:t>
            </a:r>
            <a:r>
              <a:rPr lang="en-US" dirty="0"/>
              <a:t>related to the identification of the commercial elements to be purchased or to be specifically designed for the scope and then identifying constructors to be involved in the process </a:t>
            </a:r>
            <a:r>
              <a:rPr lang="en-US" b="1" dirty="0">
                <a:solidFill>
                  <a:schemeClr val="bg2">
                    <a:lumMod val="50000"/>
                  </a:schemeClr>
                </a:solidFill>
              </a:rPr>
              <a:t>have been solved</a:t>
            </a:r>
            <a:r>
              <a:rPr lang="en-US" dirty="0"/>
              <a:t>.</a:t>
            </a:r>
          </a:p>
          <a:p>
            <a:endParaRPr lang="en-US" dirty="0"/>
          </a:p>
        </p:txBody>
      </p:sp>
    </p:spTree>
    <p:extLst>
      <p:ext uri="{BB962C8B-B14F-4D97-AF65-F5344CB8AC3E}">
        <p14:creationId xmlns:p14="http://schemas.microsoft.com/office/powerpoint/2010/main" val="33880831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a:solidFill>
                  <a:srgbClr val="724109"/>
                </a:solidFill>
                <a:latin typeface="Calibri"/>
                <a:ea typeface="+mn-ea"/>
                <a:cs typeface="+mn-cs"/>
              </a:rPr>
              <a:t>Status</a:t>
            </a:r>
          </a:p>
        </p:txBody>
      </p:sp>
      <p:sp>
        <p:nvSpPr>
          <p:cNvPr id="2" name="CasellaDiTesto 1">
            <a:extLst>
              <a:ext uri="{FF2B5EF4-FFF2-40B4-BE49-F238E27FC236}">
                <a16:creationId xmlns:a16="http://schemas.microsoft.com/office/drawing/2014/main" id="{94EBA212-D642-D249-A49B-32E1A4FEDB36}"/>
              </a:ext>
            </a:extLst>
          </p:cNvPr>
          <p:cNvSpPr txBox="1"/>
          <p:nvPr/>
        </p:nvSpPr>
        <p:spPr>
          <a:xfrm>
            <a:off x="1100380" y="960895"/>
            <a:ext cx="10607662" cy="4093428"/>
          </a:xfrm>
          <a:prstGeom prst="rect">
            <a:avLst/>
          </a:prstGeom>
          <a:noFill/>
        </p:spPr>
        <p:txBody>
          <a:bodyPr wrap="square" rtlCol="0">
            <a:spAutoFit/>
          </a:bodyPr>
          <a:lstStyle/>
          <a:p>
            <a:r>
              <a:rPr lang="en-US" sz="1600" dirty="0"/>
              <a:t>The experience related to HB2TF is of significant importance for </a:t>
            </a:r>
            <a:r>
              <a:rPr lang="en-US" sz="1600" dirty="0" err="1"/>
              <a:t>BriXSinO</a:t>
            </a:r>
            <a:r>
              <a:rPr lang="en-US" sz="1600" dirty="0"/>
              <a:t> since </a:t>
            </a:r>
            <a:r>
              <a:rPr lang="en-US" sz="1600" b="1" dirty="0">
                <a:solidFill>
                  <a:schemeClr val="bg2">
                    <a:lumMod val="50000"/>
                  </a:schemeClr>
                </a:solidFill>
              </a:rPr>
              <a:t>this first step was considered the most critical for the project due to the fact that at LASA we never faced the construction of a complete injector with all the scientific aspects involved</a:t>
            </a:r>
            <a:r>
              <a:rPr lang="en-US" sz="1600" dirty="0"/>
              <a:t> (High Voltage DC power supplies, advanced mechanics, laser beam generation and transport, room temperature cavities and power couplers, SS RF amplifiers).</a:t>
            </a:r>
          </a:p>
          <a:p>
            <a:endParaRPr lang="en-US" sz="1600" dirty="0"/>
          </a:p>
          <a:p>
            <a:r>
              <a:rPr lang="en-US" sz="1600" b="1" dirty="0">
                <a:solidFill>
                  <a:schemeClr val="bg2">
                    <a:lumMod val="50000"/>
                  </a:schemeClr>
                </a:solidFill>
              </a:rPr>
              <a:t>Next steps toward the accelerator are related to superconducting cavities expertise and this, due to the long experience of the involved group, make us comfortable.  </a:t>
            </a:r>
          </a:p>
          <a:p>
            <a:endParaRPr lang="en-US" sz="1600" b="1" dirty="0">
              <a:solidFill>
                <a:schemeClr val="bg2">
                  <a:lumMod val="50000"/>
                </a:schemeClr>
              </a:solidFill>
            </a:endParaRPr>
          </a:p>
          <a:p>
            <a:r>
              <a:rPr lang="en-US" sz="1600" b="1" dirty="0">
                <a:solidFill>
                  <a:schemeClr val="bg2">
                    <a:lumMod val="50000"/>
                  </a:schemeClr>
                </a:solidFill>
              </a:rPr>
              <a:t>We do not expect any significant show-stopper. </a:t>
            </a:r>
          </a:p>
          <a:p>
            <a:endParaRPr lang="en-US" sz="1600" b="1" dirty="0">
              <a:solidFill>
                <a:schemeClr val="bg2">
                  <a:lumMod val="50000"/>
                </a:schemeClr>
              </a:solidFill>
            </a:endParaRPr>
          </a:p>
          <a:p>
            <a:r>
              <a:rPr lang="en-US" sz="1600" dirty="0"/>
              <a:t>Moreover, the collaboration with </a:t>
            </a:r>
            <a:r>
              <a:rPr lang="en-US" sz="1600" dirty="0" err="1"/>
              <a:t>IJCLab</a:t>
            </a:r>
            <a:r>
              <a:rPr lang="en-US" sz="1600" dirty="0"/>
              <a:t> and CEA within the frame of the </a:t>
            </a:r>
            <a:r>
              <a:rPr lang="en-US" sz="1600" dirty="0" err="1"/>
              <a:t>iSAS</a:t>
            </a:r>
            <a:r>
              <a:rPr lang="en-US" sz="1600" dirty="0"/>
              <a:t> European program is related to the development of a </a:t>
            </a:r>
            <a:r>
              <a:rPr lang="en-US" sz="1600" dirty="0" err="1"/>
              <a:t>linac</a:t>
            </a:r>
            <a:r>
              <a:rPr lang="en-US" sz="1600" dirty="0"/>
              <a:t> section with superconducting cavities and related power couplers. This will reflect in a considerable exchange of experience with the French colleagues during the construction of these devices that will reinforce the experience we have at LASA.</a:t>
            </a:r>
          </a:p>
          <a:p>
            <a:endParaRPr lang="en-US" dirty="0"/>
          </a:p>
          <a:p>
            <a:endParaRPr lang="en-US" dirty="0"/>
          </a:p>
        </p:txBody>
      </p:sp>
    </p:spTree>
    <p:extLst>
      <p:ext uri="{BB962C8B-B14F-4D97-AF65-F5344CB8AC3E}">
        <p14:creationId xmlns:p14="http://schemas.microsoft.com/office/powerpoint/2010/main" val="520895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txBody>
          <a:bodyPr/>
          <a:lstStyle/>
          <a:p>
            <a:endParaRPr lang="it-IT"/>
          </a:p>
        </p:txBody>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5</a:t>
            </a:fld>
            <a:endParaRPr lang="en-US" sz="1050" b="0" strike="noStrike" spc="-1">
              <a:latin typeface="Arial"/>
            </a:endParaRPr>
          </a:p>
        </p:txBody>
      </p:sp>
      <p:sp>
        <p:nvSpPr>
          <p:cNvPr id="3" name="CasellaDiTesto 2"/>
          <p:cNvSpPr txBox="1"/>
          <p:nvPr/>
        </p:nvSpPr>
        <p:spPr>
          <a:xfrm>
            <a:off x="1397725" y="1344600"/>
            <a:ext cx="10306595" cy="3939540"/>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 </a:t>
            </a:r>
            <a:r>
              <a:rPr lang="en-US" sz="2000" b="1" u="sng" spc="-1" dirty="0">
                <a:solidFill>
                  <a:srgbClr val="0070C0"/>
                </a:solidFill>
                <a:latin typeface="Calibri"/>
              </a:rPr>
              <a:t>upgrading of laboratories and organizational structures </a:t>
            </a:r>
            <a:r>
              <a:rPr lang="en-US" sz="2000" b="1" spc="-1" dirty="0">
                <a:solidFill>
                  <a:schemeClr val="bg2">
                    <a:lumMod val="25000"/>
                  </a:schemeClr>
                </a:solidFill>
                <a:latin typeface="Calibri"/>
              </a:rPr>
              <a:t>(even if not immediately declinable as services)</a:t>
            </a:r>
          </a:p>
          <a:p>
            <a:pPr>
              <a:spcAft>
                <a:spcPts val="1200"/>
              </a:spcAft>
            </a:pPr>
            <a:r>
              <a:rPr lang="en-US" sz="2000" b="1" spc="-1" dirty="0">
                <a:solidFill>
                  <a:schemeClr val="bg2">
                    <a:lumMod val="25000"/>
                  </a:schemeClr>
                </a:solidFill>
                <a:latin typeface="Calibri"/>
              </a:rPr>
              <a:t>• request for new staff, taking advantage of the different possibilities available, </a:t>
            </a:r>
            <a:r>
              <a:rPr lang="en-US" sz="2000" b="1" u="sng" spc="-1" dirty="0">
                <a:solidFill>
                  <a:srgbClr val="0070C0"/>
                </a:solidFill>
                <a:latin typeface="Calibri"/>
              </a:rPr>
              <a:t>aimed at strengthening the structure of the laboratory as a whole</a:t>
            </a:r>
            <a:r>
              <a:rPr lang="en-US" sz="2000" b="1" spc="-1" dirty="0">
                <a:solidFill>
                  <a:schemeClr val="bg2">
                    <a:lumMod val="25000"/>
                  </a:schemeClr>
                </a:solidFill>
                <a:latin typeface="Calibri"/>
              </a:rPr>
              <a:t> both in terms of researchers, technologists and technical collaborators (the latter particularly necessary)</a:t>
            </a:r>
          </a:p>
          <a:p>
            <a:pPr>
              <a:spcAft>
                <a:spcPts val="1200"/>
              </a:spcAft>
            </a:pPr>
            <a:r>
              <a:rPr lang="en-US" sz="2000" b="1" spc="-1" dirty="0">
                <a:solidFill>
                  <a:schemeClr val="bg2">
                    <a:lumMod val="25000"/>
                  </a:schemeClr>
                </a:solidFill>
                <a:latin typeface="Calibri"/>
              </a:rPr>
              <a:t>• training of young people hired on a fixed-term basis</a:t>
            </a:r>
          </a:p>
          <a:p>
            <a:pPr>
              <a:spcAft>
                <a:spcPts val="1200"/>
              </a:spcAft>
            </a:pPr>
            <a:r>
              <a:rPr lang="en-US" sz="2000" b="1" spc="-1" dirty="0">
                <a:solidFill>
                  <a:schemeClr val="bg2">
                    <a:lumMod val="25000"/>
                  </a:schemeClr>
                </a:solidFill>
                <a:latin typeface="Calibri"/>
              </a:rPr>
              <a:t>• general staff training with regard to workplace safety issues and use of specific equipment (mechanical, electronic and laser)</a:t>
            </a:r>
          </a:p>
          <a:p>
            <a:pPr>
              <a:spcAft>
                <a:spcPts val="1200"/>
              </a:spcAft>
            </a:pPr>
            <a:r>
              <a:rPr lang="en-US" sz="2000" b="1" spc="-1" dirty="0">
                <a:solidFill>
                  <a:schemeClr val="bg2">
                    <a:lumMod val="25000"/>
                  </a:schemeClr>
                </a:solidFill>
                <a:latin typeface="Calibri"/>
              </a:rPr>
              <a:t>• opening of the laboratory to local relations</a:t>
            </a:r>
          </a:p>
          <a:p>
            <a:pPr>
              <a:spcAft>
                <a:spcPts val="1200"/>
              </a:spcAft>
            </a:pPr>
            <a:endParaRPr lang="en-US" sz="2000" b="1" spc="-1" dirty="0">
              <a:solidFill>
                <a:schemeClr val="bg2">
                  <a:lumMod val="25000"/>
                </a:schemeClr>
              </a:solidFill>
              <a:latin typeface="Calibri"/>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A new strategy for the Laboratory</a:t>
            </a:r>
            <a:endParaRPr lang="en-US" sz="3600" spc="-1" dirty="0"/>
          </a:p>
        </p:txBody>
      </p:sp>
    </p:spTree>
    <p:extLst>
      <p:ext uri="{BB962C8B-B14F-4D97-AF65-F5344CB8AC3E}">
        <p14:creationId xmlns:p14="http://schemas.microsoft.com/office/powerpoint/2010/main" val="426256836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a:solidFill>
                  <a:srgbClr val="724109"/>
                </a:solidFill>
                <a:latin typeface="Calibri"/>
                <a:ea typeface="+mn-ea"/>
                <a:cs typeface="+mn-cs"/>
              </a:rPr>
              <a:t>Status</a:t>
            </a:r>
          </a:p>
        </p:txBody>
      </p:sp>
      <p:pic>
        <p:nvPicPr>
          <p:cNvPr id="3" name="Immagine 2">
            <a:extLst>
              <a:ext uri="{FF2B5EF4-FFF2-40B4-BE49-F238E27FC236}">
                <a16:creationId xmlns:a16="http://schemas.microsoft.com/office/drawing/2014/main" id="{6F43E470-D006-5E46-A862-5704B1AF5182}"/>
              </a:ext>
            </a:extLst>
          </p:cNvPr>
          <p:cNvPicPr/>
          <p:nvPr/>
        </p:nvPicPr>
        <p:blipFill>
          <a:blip r:embed="rId2" cstate="screen">
            <a:extLst>
              <a:ext uri="{28A0092B-C50C-407E-A947-70E740481C1C}">
                <a14:useLocalDpi xmlns:a14="http://schemas.microsoft.com/office/drawing/2010/main"/>
              </a:ext>
            </a:extLst>
          </a:blip>
          <a:stretch>
            <a:fillRect/>
          </a:stretch>
        </p:blipFill>
        <p:spPr>
          <a:xfrm>
            <a:off x="1094105" y="917575"/>
            <a:ext cx="4745990" cy="3354070"/>
          </a:xfrm>
          <a:prstGeom prst="rect">
            <a:avLst/>
          </a:prstGeom>
        </p:spPr>
      </p:pic>
      <p:pic>
        <p:nvPicPr>
          <p:cNvPr id="4" name="Immagine 3">
            <a:extLst>
              <a:ext uri="{FF2B5EF4-FFF2-40B4-BE49-F238E27FC236}">
                <a16:creationId xmlns:a16="http://schemas.microsoft.com/office/drawing/2014/main" id="{898EFA6B-C07D-2246-86BC-8F290A12F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5358" y="4153546"/>
            <a:ext cx="3610411" cy="2554594"/>
          </a:xfrm>
          <a:prstGeom prst="rect">
            <a:avLst/>
          </a:prstGeom>
        </p:spPr>
      </p:pic>
      <p:pic>
        <p:nvPicPr>
          <p:cNvPr id="5" name="Picture 8" descr="A screen shot of a graph&#10;&#10;Description automatically generated">
            <a:extLst>
              <a:ext uri="{FF2B5EF4-FFF2-40B4-BE49-F238E27FC236}">
                <a16:creationId xmlns:a16="http://schemas.microsoft.com/office/drawing/2014/main" id="{51AB16B5-966E-3144-836F-5E6DD84232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20971" y="40608"/>
            <a:ext cx="554799" cy="1906339"/>
          </a:xfrm>
          <a:prstGeom prst="rect">
            <a:avLst/>
          </a:prstGeom>
        </p:spPr>
      </p:pic>
      <p:pic>
        <p:nvPicPr>
          <p:cNvPr id="6" name="Picture 10" descr="A computer screen shot of a blue and yellow object&#10;&#10;Description automatically generated">
            <a:extLst>
              <a:ext uri="{FF2B5EF4-FFF2-40B4-BE49-F238E27FC236}">
                <a16:creationId xmlns:a16="http://schemas.microsoft.com/office/drawing/2014/main" id="{43642582-FA9E-B744-937F-85C81A84A1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14365" y="196179"/>
            <a:ext cx="3855682" cy="3003002"/>
          </a:xfrm>
          <a:prstGeom prst="rect">
            <a:avLst/>
          </a:prstGeom>
        </p:spPr>
      </p:pic>
      <p:pic>
        <p:nvPicPr>
          <p:cNvPr id="7" name="Immagine 6">
            <a:extLst>
              <a:ext uri="{FF2B5EF4-FFF2-40B4-BE49-F238E27FC236}">
                <a16:creationId xmlns:a16="http://schemas.microsoft.com/office/drawing/2014/main" id="{210FA853-9958-D146-A7D5-4297CBD78E6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94105" y="4507241"/>
            <a:ext cx="3131820" cy="1931670"/>
          </a:xfrm>
          <a:prstGeom prst="rect">
            <a:avLst/>
          </a:prstGeom>
        </p:spPr>
      </p:pic>
      <p:pic>
        <p:nvPicPr>
          <p:cNvPr id="8" name="Immagine 7">
            <a:extLst>
              <a:ext uri="{FF2B5EF4-FFF2-40B4-BE49-F238E27FC236}">
                <a16:creationId xmlns:a16="http://schemas.microsoft.com/office/drawing/2014/main" id="{572B2276-C615-7B46-AF45-1A63099A98A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168779" y="4507241"/>
            <a:ext cx="2146421" cy="1960652"/>
          </a:xfrm>
          <a:prstGeom prst="rect">
            <a:avLst/>
          </a:prstGeom>
        </p:spPr>
      </p:pic>
    </p:spTree>
    <p:extLst>
      <p:ext uri="{BB962C8B-B14F-4D97-AF65-F5344CB8AC3E}">
        <p14:creationId xmlns:p14="http://schemas.microsoft.com/office/powerpoint/2010/main" val="766577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a:solidFill>
                  <a:srgbClr val="724109"/>
                </a:solidFill>
                <a:latin typeface="Calibri"/>
                <a:ea typeface="+mn-ea"/>
                <a:cs typeface="+mn-cs"/>
              </a:rPr>
              <a:t>Status</a:t>
            </a:r>
          </a:p>
        </p:txBody>
      </p:sp>
      <p:sp>
        <p:nvSpPr>
          <p:cNvPr id="3" name="CasellaDiTesto 2">
            <a:extLst>
              <a:ext uri="{FF2B5EF4-FFF2-40B4-BE49-F238E27FC236}">
                <a16:creationId xmlns:a16="http://schemas.microsoft.com/office/drawing/2014/main" id="{2E95DEA1-8A11-1543-9DC8-F8CB5224B46C}"/>
              </a:ext>
            </a:extLst>
          </p:cNvPr>
          <p:cNvSpPr txBox="1"/>
          <p:nvPr/>
        </p:nvSpPr>
        <p:spPr>
          <a:xfrm>
            <a:off x="1531620" y="1223010"/>
            <a:ext cx="9761219" cy="1477328"/>
          </a:xfrm>
          <a:prstGeom prst="rect">
            <a:avLst/>
          </a:prstGeom>
          <a:noFill/>
        </p:spPr>
        <p:txBody>
          <a:bodyPr wrap="square" rtlCol="0">
            <a:spAutoFit/>
          </a:bodyPr>
          <a:lstStyle/>
          <a:p>
            <a:r>
              <a:rPr lang="en-US" dirty="0"/>
              <a:t>The electromagnetic design of the 2 RF </a:t>
            </a:r>
            <a:r>
              <a:rPr lang="en-US" dirty="0" err="1"/>
              <a:t>bunchers</a:t>
            </a:r>
            <a:r>
              <a:rPr lang="en-US" dirty="0"/>
              <a:t> has been completed and it has been summarized in a devoted document (as requested in the milestones of the project)</a:t>
            </a:r>
          </a:p>
          <a:p>
            <a:endParaRPr lang="en-US" dirty="0"/>
          </a:p>
          <a:p>
            <a:r>
              <a:rPr lang="en-US" dirty="0"/>
              <a:t>We just report a table that summarizes the result of the study along with some pictures that describes the fields reached.</a:t>
            </a:r>
          </a:p>
        </p:txBody>
      </p:sp>
      <p:pic>
        <p:nvPicPr>
          <p:cNvPr id="4" name="Immagine 3">
            <a:extLst>
              <a:ext uri="{FF2B5EF4-FFF2-40B4-BE49-F238E27FC236}">
                <a16:creationId xmlns:a16="http://schemas.microsoft.com/office/drawing/2014/main" id="{7F7A7338-B5E4-2F41-B16C-1663339C9F7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475" r="24143"/>
          <a:stretch/>
        </p:blipFill>
        <p:spPr>
          <a:xfrm>
            <a:off x="1531620" y="2948940"/>
            <a:ext cx="3417569" cy="2489200"/>
          </a:xfrm>
          <a:prstGeom prst="rect">
            <a:avLst/>
          </a:prstGeom>
        </p:spPr>
      </p:pic>
      <p:pic>
        <p:nvPicPr>
          <p:cNvPr id="5" name="Immagine 4">
            <a:extLst>
              <a:ext uri="{FF2B5EF4-FFF2-40B4-BE49-F238E27FC236}">
                <a16:creationId xmlns:a16="http://schemas.microsoft.com/office/drawing/2014/main" id="{F4836EDE-2745-A240-B133-A9A7A6624A57}"/>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8704" y="2948940"/>
            <a:ext cx="6409055" cy="2003425"/>
          </a:xfrm>
          <a:prstGeom prst="rect">
            <a:avLst/>
          </a:prstGeom>
          <a:noFill/>
        </p:spPr>
      </p:pic>
      <p:sp>
        <p:nvSpPr>
          <p:cNvPr id="6" name="Rettangolo 5">
            <a:extLst>
              <a:ext uri="{FF2B5EF4-FFF2-40B4-BE49-F238E27FC236}">
                <a16:creationId xmlns:a16="http://schemas.microsoft.com/office/drawing/2014/main" id="{EEEC0463-B9E9-8341-932E-2F52FBDE3BDE}"/>
              </a:ext>
            </a:extLst>
          </p:cNvPr>
          <p:cNvSpPr/>
          <p:nvPr/>
        </p:nvSpPr>
        <p:spPr>
          <a:xfrm>
            <a:off x="5177790" y="5080942"/>
            <a:ext cx="6926579" cy="537840"/>
          </a:xfrm>
          <a:prstGeom prst="rect">
            <a:avLst/>
          </a:prstGeom>
        </p:spPr>
        <p:txBody>
          <a:bodyPr wrap="square">
            <a:spAutoFit/>
          </a:bodyPr>
          <a:lstStyle/>
          <a:p>
            <a:pPr>
              <a:lnSpc>
                <a:spcPct val="107000"/>
              </a:lnSpc>
              <a:spcAft>
                <a:spcPts val="800"/>
              </a:spcAft>
            </a:pPr>
            <a:r>
              <a:rPr lang="en-US" sz="1400" dirty="0">
                <a:latin typeface="Times New Roman" panose="02020603050405020304" pitchFamily="18" charset="0"/>
                <a:ea typeface="Calibri" panose="020F0502020204030204" pitchFamily="34" charset="0"/>
                <a:cs typeface="Arial" panose="020B0604020202020204" pitchFamily="34" charset="0"/>
              </a:rPr>
              <a:t>3D mesh and profile for E and H field in </a:t>
            </a:r>
            <a:r>
              <a:rPr lang="en-US" sz="1400" dirty="0" err="1">
                <a:latin typeface="Times New Roman" panose="02020603050405020304" pitchFamily="18" charset="0"/>
                <a:ea typeface="Calibri" panose="020F0502020204030204" pitchFamily="34" charset="0"/>
                <a:cs typeface="Arial" panose="020B0604020202020204" pitchFamily="34" charset="0"/>
              </a:rPr>
              <a:t>Buncher</a:t>
            </a:r>
            <a:r>
              <a:rPr lang="en-US" sz="1400" dirty="0">
                <a:latin typeface="Times New Roman" panose="02020603050405020304" pitchFamily="18" charset="0"/>
                <a:ea typeface="Calibri" panose="020F0502020204030204" pitchFamily="34" charset="0"/>
                <a:cs typeface="Arial" panose="020B0604020202020204" pitchFamily="34" charset="0"/>
              </a:rPr>
              <a:t> 1. </a:t>
            </a:r>
            <a:br>
              <a:rPr lang="en-US" sz="1400" dirty="0">
                <a:latin typeface="Times New Roman" panose="02020603050405020304" pitchFamily="18" charset="0"/>
                <a:ea typeface="Calibri" panose="020F0502020204030204" pitchFamily="34" charset="0"/>
                <a:cs typeface="Arial" panose="020B0604020202020204" pitchFamily="34" charset="0"/>
              </a:rPr>
            </a:br>
            <a:r>
              <a:rPr lang="en-US" sz="1400" dirty="0">
                <a:latin typeface="Times New Roman" panose="02020603050405020304" pitchFamily="18" charset="0"/>
                <a:ea typeface="Calibri" panose="020F0502020204030204" pitchFamily="34" charset="0"/>
                <a:cs typeface="Arial" panose="020B0604020202020204" pitchFamily="34" charset="0"/>
              </a:rPr>
              <a:t>Parameter “g  ” is the effective gap length that is 17 cm corresponding to a cavity beta 0.74. </a:t>
            </a:r>
            <a:endParaRPr lang="it-IT" sz="1400" dirty="0">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391837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a:solidFill>
                  <a:srgbClr val="724109"/>
                </a:solidFill>
                <a:latin typeface="Calibri"/>
                <a:ea typeface="+mn-ea"/>
                <a:cs typeface="+mn-cs"/>
              </a:rPr>
              <a:t>Status</a:t>
            </a:r>
          </a:p>
        </p:txBody>
      </p:sp>
      <p:sp>
        <p:nvSpPr>
          <p:cNvPr id="2" name="CasellaDiTesto 1">
            <a:extLst>
              <a:ext uri="{FF2B5EF4-FFF2-40B4-BE49-F238E27FC236}">
                <a16:creationId xmlns:a16="http://schemas.microsoft.com/office/drawing/2014/main" id="{146F48B9-7470-F348-955F-A630F87D830C}"/>
              </a:ext>
            </a:extLst>
          </p:cNvPr>
          <p:cNvSpPr txBox="1"/>
          <p:nvPr/>
        </p:nvSpPr>
        <p:spPr>
          <a:xfrm>
            <a:off x="1107575" y="689675"/>
            <a:ext cx="10228494" cy="6771084"/>
          </a:xfrm>
          <a:prstGeom prst="rect">
            <a:avLst/>
          </a:prstGeom>
          <a:noFill/>
        </p:spPr>
        <p:txBody>
          <a:bodyPr wrap="square" rtlCol="0">
            <a:spAutoFit/>
          </a:bodyPr>
          <a:lstStyle/>
          <a:p>
            <a:endParaRPr lang="en-US" sz="1600" dirty="0"/>
          </a:p>
          <a:p>
            <a:r>
              <a:rPr lang="en-US" sz="1600" dirty="0"/>
              <a:t>The first year of the project (2023) resulted in an improved design of the injector and of the next booster stage to focus toward a 10 MeV electron beam. </a:t>
            </a:r>
            <a:r>
              <a:rPr lang="en-US" sz="1600" b="1" dirty="0">
                <a:solidFill>
                  <a:schemeClr val="bg2">
                    <a:lumMod val="50000"/>
                  </a:schemeClr>
                </a:solidFill>
              </a:rPr>
              <a:t>The main problems </a:t>
            </a:r>
            <a:r>
              <a:rPr lang="en-US" sz="1600" dirty="0"/>
              <a:t>related to the identification of the commercial elements to be purchased or to be specifically designed for the scope and then identifying constructors to be involved in the process </a:t>
            </a:r>
            <a:r>
              <a:rPr lang="en-US" sz="1600" b="1" dirty="0">
                <a:solidFill>
                  <a:schemeClr val="bg2">
                    <a:lumMod val="50000"/>
                  </a:schemeClr>
                </a:solidFill>
              </a:rPr>
              <a:t>have been solved</a:t>
            </a:r>
            <a:r>
              <a:rPr lang="en-US" sz="1600" dirty="0"/>
              <a:t>.</a:t>
            </a:r>
          </a:p>
          <a:p>
            <a:endParaRPr lang="en-US" sz="1600" dirty="0"/>
          </a:p>
          <a:p>
            <a:r>
              <a:rPr lang="en-US" sz="1600" dirty="0"/>
              <a:t>During 2024 the main events may be summarized as in the follow:</a:t>
            </a:r>
          </a:p>
          <a:p>
            <a:endParaRPr lang="en-US" sz="1600" dirty="0"/>
          </a:p>
          <a:p>
            <a:pPr marL="285750" indent="-285750">
              <a:buFont typeface="Arial" panose="020B0604020202020204" pitchFamily="34" charset="0"/>
              <a:buChar char="•"/>
            </a:pPr>
            <a:r>
              <a:rPr lang="en-US" sz="1600" dirty="0"/>
              <a:t>the experimental area at LASA started to be ready for use</a:t>
            </a:r>
          </a:p>
          <a:p>
            <a:pPr marL="285750" indent="-285750">
              <a:buFont typeface="Arial" panose="020B0604020202020204" pitchFamily="34" charset="0"/>
              <a:buChar char="•"/>
            </a:pPr>
            <a:r>
              <a:rPr lang="en-US" sz="1600" dirty="0"/>
              <a:t>received the 350 kV DC power supply for the photocathode and the SF6 insulating gas vessel is </a:t>
            </a:r>
            <a:r>
              <a:rPr lang="en-US" sz="1600" dirty="0" err="1"/>
              <a:t>redy</a:t>
            </a:r>
            <a:r>
              <a:rPr lang="en-US" sz="1600" dirty="0"/>
              <a:t> to be ordered</a:t>
            </a:r>
            <a:br>
              <a:rPr lang="en-US" sz="1600" dirty="0"/>
            </a:br>
            <a:r>
              <a:rPr lang="en-US" sz="1600" dirty="0"/>
              <a:t>the optical table in the experimental area has been assembled an is in use</a:t>
            </a:r>
          </a:p>
          <a:p>
            <a:pPr marL="285750" indent="-285750">
              <a:buFont typeface="Arial" panose="020B0604020202020204" pitchFamily="34" charset="0"/>
              <a:buChar char="•"/>
            </a:pPr>
            <a:r>
              <a:rPr lang="en-US" sz="1600" dirty="0"/>
              <a:t>the laser beam has been transported in the experimental area and the quality seems suitable (150 m path !)</a:t>
            </a:r>
          </a:p>
          <a:p>
            <a:pPr marL="285750" indent="-285750">
              <a:buFont typeface="Arial" panose="020B0604020202020204" pitchFamily="34" charset="0"/>
              <a:buChar char="•"/>
            </a:pPr>
            <a:r>
              <a:rPr lang="en-US" sz="1600" dirty="0"/>
              <a:t>the photocathode chamber will be available for the end of 2024 (remarkable delay due to administrative issues)</a:t>
            </a:r>
          </a:p>
          <a:p>
            <a:pPr marL="285750" indent="-285750">
              <a:buFont typeface="Arial" panose="020B0604020202020204" pitchFamily="34" charset="0"/>
              <a:buChar char="•"/>
            </a:pPr>
            <a:r>
              <a:rPr lang="en-US" sz="1600" dirty="0"/>
              <a:t>the ceramic high voltage machining is in progress: we expect to receive in November 2024</a:t>
            </a:r>
          </a:p>
          <a:p>
            <a:pPr marL="285750" indent="-285750">
              <a:buFont typeface="Arial" panose="020B0604020202020204" pitchFamily="34" charset="0"/>
              <a:buChar char="•"/>
            </a:pPr>
            <a:r>
              <a:rPr lang="en-US" sz="1600" dirty="0"/>
              <a:t>supports for the accelerators will be delivered in September</a:t>
            </a:r>
          </a:p>
          <a:p>
            <a:pPr marL="285750" indent="-285750">
              <a:buFont typeface="Arial" panose="020B0604020202020204" pitchFamily="34" charset="0"/>
              <a:buChar char="•"/>
            </a:pPr>
            <a:r>
              <a:rPr lang="en-US" sz="1600" dirty="0"/>
              <a:t>main vacuum pumps and valves are going to be delivered</a:t>
            </a:r>
          </a:p>
          <a:p>
            <a:pPr marL="285750" indent="-285750">
              <a:buFont typeface="Arial" panose="020B0604020202020204" pitchFamily="34" charset="0"/>
              <a:buChar char="•"/>
            </a:pPr>
            <a:r>
              <a:rPr lang="en-US" sz="1600" dirty="0"/>
              <a:t>the design of the first RF </a:t>
            </a:r>
            <a:r>
              <a:rPr lang="en-US" sz="1600" dirty="0" err="1"/>
              <a:t>buncher</a:t>
            </a:r>
            <a:r>
              <a:rPr lang="en-US" sz="1600" dirty="0"/>
              <a:t> has been frozen and we will order in September</a:t>
            </a:r>
          </a:p>
          <a:p>
            <a:pPr marL="285750" indent="-285750">
              <a:buFont typeface="Arial" panose="020B0604020202020204" pitchFamily="34" charset="0"/>
              <a:buChar char="•"/>
            </a:pPr>
            <a:r>
              <a:rPr lang="en-US" sz="1600" dirty="0"/>
              <a:t>the RF power amplifier characteristics has been defined radioprotection simulations have been performed in detail (we expect to send the documentation for 200 kV operations in September (one month expected to obtain the permission)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p>
            <a:endParaRPr lang="en-US" sz="1600" dirty="0"/>
          </a:p>
          <a:p>
            <a:endParaRPr lang="en-US" dirty="0"/>
          </a:p>
        </p:txBody>
      </p:sp>
    </p:spTree>
    <p:extLst>
      <p:ext uri="{BB962C8B-B14F-4D97-AF65-F5344CB8AC3E}">
        <p14:creationId xmlns:p14="http://schemas.microsoft.com/office/powerpoint/2010/main" val="515969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35602" y="81670"/>
            <a:ext cx="10972440" cy="498598"/>
          </a:xfrm>
        </p:spPr>
        <p:txBody>
          <a:bodyPr/>
          <a:lstStyle/>
          <a:p>
            <a:r>
              <a:rPr lang="it-IT" sz="3600" b="1" spc="-1" dirty="0">
                <a:solidFill>
                  <a:srgbClr val="724109"/>
                </a:solidFill>
                <a:latin typeface="Calibri"/>
                <a:ea typeface="+mn-ea"/>
                <a:cs typeface="+mn-cs"/>
              </a:rPr>
              <a:t>Status</a:t>
            </a:r>
          </a:p>
        </p:txBody>
      </p:sp>
      <p:pic>
        <p:nvPicPr>
          <p:cNvPr id="4" name="Immagine 3">
            <a:extLst>
              <a:ext uri="{FF2B5EF4-FFF2-40B4-BE49-F238E27FC236}">
                <a16:creationId xmlns:a16="http://schemas.microsoft.com/office/drawing/2014/main" id="{8CD5342F-EF5F-9B42-9F12-4EDC3997F3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3626" y="1107827"/>
            <a:ext cx="4194811" cy="5593080"/>
          </a:xfrm>
          <a:prstGeom prst="rect">
            <a:avLst/>
          </a:prstGeom>
        </p:spPr>
      </p:pic>
      <p:pic>
        <p:nvPicPr>
          <p:cNvPr id="6" name="Immagine 5">
            <a:extLst>
              <a:ext uri="{FF2B5EF4-FFF2-40B4-BE49-F238E27FC236}">
                <a16:creationId xmlns:a16="http://schemas.microsoft.com/office/drawing/2014/main" id="{910128D6-A94B-084D-B4EE-F6F76C7EFD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98195" y="1806963"/>
            <a:ext cx="5593079" cy="4194809"/>
          </a:xfrm>
          <a:prstGeom prst="rect">
            <a:avLst/>
          </a:prstGeom>
        </p:spPr>
      </p:pic>
    </p:spTree>
    <p:extLst>
      <p:ext uri="{BB962C8B-B14F-4D97-AF65-F5344CB8AC3E}">
        <p14:creationId xmlns:p14="http://schemas.microsoft.com/office/powerpoint/2010/main" val="978856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8739C02-BDF9-274E-B860-C4B2FE7F1A8E}"/>
              </a:ext>
            </a:extLst>
          </p:cNvPr>
          <p:cNvSpPr txBox="1"/>
          <p:nvPr/>
        </p:nvSpPr>
        <p:spPr>
          <a:xfrm>
            <a:off x="3505933" y="654739"/>
            <a:ext cx="4637314" cy="2862322"/>
          </a:xfrm>
          <a:prstGeom prst="rect">
            <a:avLst/>
          </a:prstGeom>
          <a:noFill/>
        </p:spPr>
        <p:txBody>
          <a:bodyPr wrap="square" rtlCol="0">
            <a:spAutoFit/>
          </a:bodyPr>
          <a:lstStyle/>
          <a:p>
            <a:r>
              <a:rPr lang="it-IT" sz="2000" dirty="0"/>
              <a:t>In 2021 </a:t>
            </a:r>
            <a:r>
              <a:rPr lang="it-IT" sz="2000" dirty="0" err="1"/>
              <a:t>we</a:t>
            </a:r>
            <a:r>
              <a:rPr lang="it-IT" sz="2000" dirty="0"/>
              <a:t> </a:t>
            </a:r>
            <a:r>
              <a:rPr lang="it-IT" sz="2000" dirty="0" err="1"/>
              <a:t>started</a:t>
            </a:r>
            <a:r>
              <a:rPr lang="it-IT" sz="2000" dirty="0"/>
              <a:t> </a:t>
            </a:r>
            <a:r>
              <a:rPr lang="it-IT" sz="2000" b="1" dirty="0"/>
              <a:t>to set up an </a:t>
            </a:r>
            <a:r>
              <a:rPr lang="it-IT" sz="2000" b="1" dirty="0" err="1"/>
              <a:t>optical</a:t>
            </a:r>
            <a:r>
              <a:rPr lang="it-IT" sz="2000" b="1" dirty="0"/>
              <a:t> laser lab @ LASA.</a:t>
            </a:r>
          </a:p>
          <a:p>
            <a:endParaRPr lang="it-IT" sz="2000" dirty="0"/>
          </a:p>
          <a:p>
            <a:r>
              <a:rPr lang="it-IT" sz="2000" dirty="0"/>
              <a:t>The major part of the funds come from </a:t>
            </a:r>
            <a:r>
              <a:rPr lang="it-IT" sz="2000" dirty="0" err="1"/>
              <a:t>BriXsinO</a:t>
            </a:r>
            <a:r>
              <a:rPr lang="it-IT" sz="2000" dirty="0"/>
              <a:t> </a:t>
            </a:r>
            <a:r>
              <a:rPr lang="it-IT" sz="2000" dirty="0" err="1"/>
              <a:t>but</a:t>
            </a:r>
            <a:r>
              <a:rPr lang="it-IT" sz="2000" dirty="0"/>
              <a:t> the lab </a:t>
            </a:r>
            <a:r>
              <a:rPr lang="it-IT" sz="2000" dirty="0" err="1"/>
              <a:t>has</a:t>
            </a:r>
            <a:r>
              <a:rPr lang="it-IT" sz="2000" dirty="0"/>
              <a:t> </a:t>
            </a:r>
            <a:r>
              <a:rPr lang="it-IT" sz="2000" dirty="0" err="1"/>
              <a:t>been</a:t>
            </a:r>
            <a:r>
              <a:rPr lang="it-IT" sz="2000" dirty="0"/>
              <a:t> </a:t>
            </a:r>
            <a:r>
              <a:rPr lang="it-IT" sz="2000" dirty="0" err="1"/>
              <a:t>fundamental</a:t>
            </a:r>
            <a:r>
              <a:rPr lang="it-IT" sz="2000" dirty="0"/>
              <a:t> for CSN5 </a:t>
            </a:r>
            <a:r>
              <a:rPr lang="it-IT" sz="2000" dirty="0" err="1"/>
              <a:t>funded</a:t>
            </a:r>
            <a:r>
              <a:rPr lang="it-IT" sz="2000" dirty="0"/>
              <a:t> </a:t>
            </a:r>
            <a:r>
              <a:rPr lang="it-IT" sz="2000" dirty="0" err="1"/>
              <a:t>experiments</a:t>
            </a:r>
            <a:r>
              <a:rPr lang="it-IT" sz="2000" dirty="0"/>
              <a:t> </a:t>
            </a:r>
            <a:r>
              <a:rPr lang="it-IT" sz="2000" dirty="0" err="1"/>
              <a:t>as</a:t>
            </a:r>
            <a:r>
              <a:rPr lang="it-IT" sz="2000" dirty="0"/>
              <a:t> </a:t>
            </a:r>
            <a:r>
              <a:rPr lang="it-IT" sz="2000" b="1" dirty="0" err="1"/>
              <a:t>Ethiopia</a:t>
            </a:r>
            <a:r>
              <a:rPr lang="it-IT" sz="2000" dirty="0"/>
              <a:t> (</a:t>
            </a:r>
            <a:r>
              <a:rPr lang="it-IT" sz="2000" dirty="0" err="1"/>
              <a:t>THz</a:t>
            </a:r>
            <a:r>
              <a:rPr lang="it-IT" sz="2000" dirty="0"/>
              <a:t> generation) and </a:t>
            </a:r>
            <a:r>
              <a:rPr lang="it-IT" sz="2000" b="1" dirty="0"/>
              <a:t>T4QC</a:t>
            </a:r>
            <a:r>
              <a:rPr lang="it-IT" sz="2000" dirty="0"/>
              <a:t> (Technologies for Quantum Computing)</a:t>
            </a:r>
            <a:endParaRPr lang="en-US" sz="2000" dirty="0"/>
          </a:p>
        </p:txBody>
      </p:sp>
      <p:pic>
        <p:nvPicPr>
          <p:cNvPr id="5" name="Immagine 4">
            <a:extLst>
              <a:ext uri="{FF2B5EF4-FFF2-40B4-BE49-F238E27FC236}">
                <a16:creationId xmlns:a16="http://schemas.microsoft.com/office/drawing/2014/main" id="{7405E796-81AE-D944-97C3-689FBB9129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20287" y="802800"/>
            <a:ext cx="3179383" cy="2384537"/>
          </a:xfrm>
          <a:prstGeom prst="rect">
            <a:avLst/>
          </a:prstGeom>
        </p:spPr>
      </p:pic>
      <p:pic>
        <p:nvPicPr>
          <p:cNvPr id="6" name="Immagine 5">
            <a:extLst>
              <a:ext uri="{FF2B5EF4-FFF2-40B4-BE49-F238E27FC236}">
                <a16:creationId xmlns:a16="http://schemas.microsoft.com/office/drawing/2014/main" id="{FF14C5BE-CD01-EC43-AD80-A126FA30B6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9009" y="709851"/>
            <a:ext cx="2159885" cy="2879846"/>
          </a:xfrm>
          <a:prstGeom prst="rect">
            <a:avLst/>
          </a:prstGeom>
        </p:spPr>
      </p:pic>
      <p:pic>
        <p:nvPicPr>
          <p:cNvPr id="7" name="Immagine 6">
            <a:extLst>
              <a:ext uri="{FF2B5EF4-FFF2-40B4-BE49-F238E27FC236}">
                <a16:creationId xmlns:a16="http://schemas.microsoft.com/office/drawing/2014/main" id="{FA839B46-5687-DB44-B627-151707EF8D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4792" y="3589697"/>
            <a:ext cx="5394877" cy="2908663"/>
          </a:xfrm>
          <a:prstGeom prst="rect">
            <a:avLst/>
          </a:prstGeom>
        </p:spPr>
      </p:pic>
      <p:pic>
        <p:nvPicPr>
          <p:cNvPr id="8" name="Immagine 7">
            <a:extLst>
              <a:ext uri="{FF2B5EF4-FFF2-40B4-BE49-F238E27FC236}">
                <a16:creationId xmlns:a16="http://schemas.microsoft.com/office/drawing/2014/main" id="{1A8D592C-F9A6-9B49-BC74-DBC5D15745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9010" y="3842102"/>
            <a:ext cx="4790268" cy="2656258"/>
          </a:xfrm>
          <a:prstGeom prst="rect">
            <a:avLst/>
          </a:prstGeom>
        </p:spPr>
      </p:pic>
      <p:sp>
        <p:nvSpPr>
          <p:cNvPr id="9" name="Titolo 1">
            <a:extLst>
              <a:ext uri="{FF2B5EF4-FFF2-40B4-BE49-F238E27FC236}">
                <a16:creationId xmlns:a16="http://schemas.microsoft.com/office/drawing/2014/main" id="{8A3D03C3-6155-9E4C-A78F-A5BF765C2871}"/>
              </a:ext>
            </a:extLst>
          </p:cNvPr>
          <p:cNvSpPr>
            <a:spLocks noGrp="1"/>
          </p:cNvSpPr>
          <p:nvPr>
            <p:ph type="title"/>
          </p:nvPr>
        </p:nvSpPr>
        <p:spPr>
          <a:xfrm>
            <a:off x="877229" y="83505"/>
            <a:ext cx="10972440" cy="498598"/>
          </a:xfrm>
        </p:spPr>
        <p:txBody>
          <a:bodyPr/>
          <a:lstStyle/>
          <a:p>
            <a:r>
              <a:rPr lang="it-IT" sz="3600" b="1" spc="-1" dirty="0">
                <a:solidFill>
                  <a:srgbClr val="724109"/>
                </a:solidFill>
                <a:latin typeface="Calibri"/>
                <a:ea typeface="+mn-ea"/>
                <a:cs typeface="+mn-cs"/>
              </a:rPr>
              <a:t>Laser </a:t>
            </a:r>
            <a:r>
              <a:rPr lang="it-IT" sz="3600" b="1" spc="-1" dirty="0" err="1">
                <a:solidFill>
                  <a:srgbClr val="724109"/>
                </a:solidFill>
                <a:latin typeface="Calibri"/>
                <a:ea typeface="+mn-ea"/>
                <a:cs typeface="+mn-cs"/>
              </a:rPr>
              <a:t>Laboratory</a:t>
            </a:r>
            <a:endParaRPr lang="it-IT" sz="3600" b="1" spc="-1" dirty="0">
              <a:solidFill>
                <a:srgbClr val="724109"/>
              </a:solidFill>
              <a:latin typeface="Calibri"/>
              <a:ea typeface="+mn-ea"/>
              <a:cs typeface="+mn-cs"/>
            </a:endParaRPr>
          </a:p>
        </p:txBody>
      </p:sp>
    </p:spTree>
    <p:extLst>
      <p:ext uri="{BB962C8B-B14F-4D97-AF65-F5344CB8AC3E}">
        <p14:creationId xmlns:p14="http://schemas.microsoft.com/office/powerpoint/2010/main" val="2665553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CA144A-73AB-FE4A-9885-47C195A051AF}"/>
              </a:ext>
            </a:extLst>
          </p:cNvPr>
          <p:cNvSpPr>
            <a:spLocks noGrp="1"/>
          </p:cNvSpPr>
          <p:nvPr>
            <p:ph type="title"/>
          </p:nvPr>
        </p:nvSpPr>
        <p:spPr>
          <a:xfrm>
            <a:off x="1012853" y="2928326"/>
            <a:ext cx="10972440" cy="498598"/>
          </a:xfrm>
        </p:spPr>
        <p:txBody>
          <a:bodyPr/>
          <a:lstStyle/>
          <a:p>
            <a:r>
              <a:rPr lang="it-IT" sz="3600" b="1" spc="-1" dirty="0" err="1">
                <a:solidFill>
                  <a:srgbClr val="724109"/>
                </a:solidFill>
                <a:latin typeface="Calibri"/>
                <a:ea typeface="+mn-ea"/>
                <a:cs typeface="+mn-cs"/>
              </a:rPr>
              <a:t>Muon</a:t>
            </a:r>
            <a:r>
              <a:rPr lang="it-IT" sz="3600" b="1" spc="-1" dirty="0">
                <a:solidFill>
                  <a:srgbClr val="724109"/>
                </a:solidFill>
                <a:latin typeface="Calibri"/>
                <a:ea typeface="+mn-ea"/>
                <a:cs typeface="+mn-cs"/>
              </a:rPr>
              <a:t> Collider </a:t>
            </a:r>
            <a:r>
              <a:rPr lang="it-IT" sz="3600" b="1" spc="-1" dirty="0" err="1">
                <a:solidFill>
                  <a:srgbClr val="724109"/>
                </a:solidFill>
                <a:latin typeface="Calibri"/>
                <a:ea typeface="+mn-ea"/>
                <a:cs typeface="+mn-cs"/>
              </a:rPr>
              <a:t>Partecipation</a:t>
            </a:r>
            <a:endParaRPr lang="it-IT" sz="3600" b="1" spc="-1" dirty="0">
              <a:solidFill>
                <a:srgbClr val="724109"/>
              </a:solidFill>
              <a:latin typeface="Calibri"/>
              <a:ea typeface="+mn-ea"/>
              <a:cs typeface="+mn-cs"/>
            </a:endParaRPr>
          </a:p>
        </p:txBody>
      </p:sp>
    </p:spTree>
    <p:extLst>
      <p:ext uri="{BB962C8B-B14F-4D97-AF65-F5344CB8AC3E}">
        <p14:creationId xmlns:p14="http://schemas.microsoft.com/office/powerpoint/2010/main" val="387031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55B1622-9805-8A47-8583-C6564684F664}"/>
              </a:ext>
            </a:extLst>
          </p:cNvPr>
          <p:cNvSpPr txBox="1"/>
          <p:nvPr/>
        </p:nvSpPr>
        <p:spPr>
          <a:xfrm>
            <a:off x="703634" y="1579712"/>
            <a:ext cx="11488366" cy="4031873"/>
          </a:xfrm>
          <a:prstGeom prst="rect">
            <a:avLst/>
          </a:prstGeom>
          <a:noFill/>
        </p:spPr>
        <p:txBody>
          <a:bodyPr wrap="square" rtlCol="0">
            <a:spAutoFit/>
          </a:bodyPr>
          <a:lstStyle/>
          <a:p>
            <a:r>
              <a:rPr lang="en-US" sz="1600" dirty="0"/>
              <a:t>Two facility concepts have been considered in the past years as pathways to the future of particle physics at the energy frontier in Europe: </a:t>
            </a:r>
            <a:r>
              <a:rPr lang="en-US" sz="1600" b="1" dirty="0">
                <a:solidFill>
                  <a:srgbClr val="0070C0"/>
                </a:solidFill>
              </a:rPr>
              <a:t>FCC-</a:t>
            </a:r>
            <a:r>
              <a:rPr lang="en-US" sz="1600" b="1" dirty="0" err="1">
                <a:solidFill>
                  <a:srgbClr val="0070C0"/>
                </a:solidFill>
              </a:rPr>
              <a:t>hh</a:t>
            </a:r>
            <a:r>
              <a:rPr lang="en-US" sz="1600" b="1" dirty="0">
                <a:solidFill>
                  <a:srgbClr val="0070C0"/>
                </a:solidFill>
              </a:rPr>
              <a:t>, a 100 </a:t>
            </a:r>
            <a:r>
              <a:rPr lang="en-US" sz="1600" b="1" dirty="0" err="1">
                <a:solidFill>
                  <a:srgbClr val="0070C0"/>
                </a:solidFill>
              </a:rPr>
              <a:t>TeV</a:t>
            </a:r>
            <a:r>
              <a:rPr lang="en-US" sz="1600" b="1" dirty="0">
                <a:solidFill>
                  <a:srgbClr val="0070C0"/>
                </a:solidFill>
              </a:rPr>
              <a:t> circular hadron collider and CLIC, a 3 </a:t>
            </a:r>
            <a:r>
              <a:rPr lang="en-US" sz="1600" b="1" dirty="0" err="1">
                <a:solidFill>
                  <a:srgbClr val="0070C0"/>
                </a:solidFill>
              </a:rPr>
              <a:t>TeV</a:t>
            </a:r>
            <a:r>
              <a:rPr lang="en-US" sz="1600" b="1" dirty="0">
                <a:solidFill>
                  <a:srgbClr val="0070C0"/>
                </a:solidFill>
              </a:rPr>
              <a:t> linear lepton (i.e. electron-positron) collider</a:t>
            </a:r>
            <a:r>
              <a:rPr lang="en-US" sz="1600" dirty="0"/>
              <a:t>. They are improved versions of projects </a:t>
            </a:r>
            <a:r>
              <a:rPr lang="en-US" sz="1600" dirty="0" err="1"/>
              <a:t>realised</a:t>
            </a:r>
            <a:r>
              <a:rPr lang="en-US" sz="1600" dirty="0"/>
              <a:t> in the past. The expected cost and power consumption are 24 GCHF and 580 MW for FCC-</a:t>
            </a:r>
            <a:r>
              <a:rPr lang="en-US" sz="1600" dirty="0" err="1"/>
              <a:t>hh</a:t>
            </a:r>
            <a:r>
              <a:rPr lang="en-US" sz="1600" dirty="0"/>
              <a:t> and 18 GCHF and 590 MW for CLIC.</a:t>
            </a:r>
          </a:p>
          <a:p>
            <a:endParaRPr lang="en-US" sz="1600" dirty="0"/>
          </a:p>
          <a:p>
            <a:r>
              <a:rPr lang="en-US" sz="1600" dirty="0"/>
              <a:t>The recent </a:t>
            </a:r>
            <a:r>
              <a:rPr lang="en-US" sz="1600" b="1" dirty="0">
                <a:solidFill>
                  <a:srgbClr val="0070C0"/>
                </a:solidFill>
              </a:rPr>
              <a:t>European Accelerator R&amp;D Roadmap </a:t>
            </a:r>
            <a:r>
              <a:rPr lang="en-US" sz="1600" dirty="0"/>
              <a:t>(https://</a:t>
            </a:r>
            <a:r>
              <a:rPr lang="en-US" sz="1600" dirty="0" err="1"/>
              <a:t>arxiv.org</a:t>
            </a:r>
            <a:r>
              <a:rPr lang="en-US" sz="1600" dirty="0"/>
              <a:t>/abs/2201.07895) includes a </a:t>
            </a:r>
            <a:r>
              <a:rPr lang="en-US" sz="1600" b="1" dirty="0">
                <a:solidFill>
                  <a:srgbClr val="0070C0"/>
                </a:solidFill>
              </a:rPr>
              <a:t>10 or more </a:t>
            </a:r>
            <a:r>
              <a:rPr lang="en-US" sz="1600" b="1" dirty="0" err="1">
                <a:solidFill>
                  <a:srgbClr val="0070C0"/>
                </a:solidFill>
              </a:rPr>
              <a:t>TeV</a:t>
            </a:r>
            <a:r>
              <a:rPr lang="en-US" sz="1600" b="1" dirty="0">
                <a:solidFill>
                  <a:srgbClr val="0070C0"/>
                </a:solidFill>
              </a:rPr>
              <a:t> Muon Collider</a:t>
            </a:r>
            <a:r>
              <a:rPr lang="en-US" sz="1600" dirty="0"/>
              <a:t>. </a:t>
            </a:r>
          </a:p>
          <a:p>
            <a:endParaRPr lang="en-US" sz="1600" dirty="0"/>
          </a:p>
          <a:p>
            <a:r>
              <a:rPr lang="en-US" sz="1600" dirty="0"/>
              <a:t>This novel interest is based on two considerations:</a:t>
            </a:r>
          </a:p>
          <a:p>
            <a:pPr marL="285750" indent="-285750">
              <a:buFont typeface="Arial" panose="020B0604020202020204" pitchFamily="34" charset="0"/>
              <a:buChar char="•"/>
            </a:pPr>
            <a:r>
              <a:rPr lang="en-US" sz="1600" dirty="0"/>
              <a:t>The recognition of the physics potential of a lepton collider with a </a:t>
            </a:r>
            <a:r>
              <a:rPr lang="en-US" sz="1600" dirty="0" err="1"/>
              <a:t>centre</a:t>
            </a:r>
            <a:r>
              <a:rPr lang="en-US" sz="1600" dirty="0"/>
              <a:t>-of-mass energy of 10 </a:t>
            </a:r>
            <a:r>
              <a:rPr lang="en-US" sz="1600" dirty="0" err="1"/>
              <a:t>TeV</a:t>
            </a:r>
            <a:r>
              <a:rPr lang="en-US" sz="1600" dirty="0"/>
              <a:t> or more.</a:t>
            </a:r>
          </a:p>
          <a:p>
            <a:pPr marL="285750" indent="-285750">
              <a:buFont typeface="Arial" panose="020B0604020202020204" pitchFamily="34" charset="0"/>
              <a:buChar char="•"/>
            </a:pPr>
            <a:r>
              <a:rPr lang="en-US" sz="1600" dirty="0"/>
              <a:t>The recent advances in technology that make the </a:t>
            </a:r>
            <a:r>
              <a:rPr lang="en-US" sz="1600" dirty="0" err="1"/>
              <a:t>realisation</a:t>
            </a:r>
            <a:r>
              <a:rPr lang="en-US" sz="1600" dirty="0"/>
              <a:t> of a muon collider plausible.</a:t>
            </a:r>
          </a:p>
          <a:p>
            <a:endParaRPr lang="en-US" sz="1600" dirty="0"/>
          </a:p>
          <a:p>
            <a:r>
              <a:rPr lang="en-US" sz="1600" dirty="0"/>
              <a:t>The Muon collider promises to expand the lepton collider energy reach. Muons are much heavier than electrons and with a much reduced synchrotron radiation, allowing acceleration and collision of the beam in rings, even at multi-</a:t>
            </a:r>
            <a:r>
              <a:rPr lang="en-US" sz="1600" dirty="0" err="1"/>
              <a:t>TeV</a:t>
            </a:r>
            <a:r>
              <a:rPr lang="en-US" sz="1600" dirty="0"/>
              <a:t> energies. This results in compact dimensions and promises high efficiency and limited cost. The tunnel length of a 10 </a:t>
            </a:r>
            <a:r>
              <a:rPr lang="en-US" sz="1600" dirty="0" err="1"/>
              <a:t>TeV</a:t>
            </a:r>
            <a:r>
              <a:rPr lang="en-US" sz="1600" dirty="0"/>
              <a:t> muon collider is expected to be similar to the 3 </a:t>
            </a:r>
            <a:r>
              <a:rPr lang="en-US" sz="1600" dirty="0" err="1"/>
              <a:t>TeV</a:t>
            </a:r>
            <a:r>
              <a:rPr lang="en-US" sz="1600" dirty="0"/>
              <a:t> CLIC and significantly smaller than FCC-</a:t>
            </a:r>
            <a:r>
              <a:rPr lang="en-US" sz="1600" dirty="0" err="1"/>
              <a:t>hh</a:t>
            </a:r>
            <a:r>
              <a:rPr lang="en-US" sz="1600" dirty="0"/>
              <a:t>. Because muons are point-like particles, in contrast to the composite hadrons, </a:t>
            </a:r>
            <a:r>
              <a:rPr lang="en-US" sz="1600" b="1" dirty="0">
                <a:solidFill>
                  <a:srgbClr val="0070C0"/>
                </a:solidFill>
              </a:rPr>
              <a:t>a muon collider may have a physics case of comparable interest than a 100 </a:t>
            </a:r>
            <a:r>
              <a:rPr lang="en-US" sz="1600" b="1" dirty="0" err="1">
                <a:solidFill>
                  <a:srgbClr val="0070C0"/>
                </a:solidFill>
              </a:rPr>
              <a:t>TeV</a:t>
            </a:r>
            <a:r>
              <a:rPr lang="en-US" sz="1600" b="1" dirty="0">
                <a:solidFill>
                  <a:srgbClr val="0070C0"/>
                </a:solidFill>
              </a:rPr>
              <a:t> hadron collider</a:t>
            </a:r>
            <a:r>
              <a:rPr lang="en-US" sz="1600" dirty="0"/>
              <a:t>.</a:t>
            </a:r>
          </a:p>
        </p:txBody>
      </p:sp>
      <p:sp>
        <p:nvSpPr>
          <p:cNvPr id="4" name="Titolo 1">
            <a:extLst>
              <a:ext uri="{FF2B5EF4-FFF2-40B4-BE49-F238E27FC236}">
                <a16:creationId xmlns:a16="http://schemas.microsoft.com/office/drawing/2014/main" id="{5C55648C-4BAF-E04F-BD25-27DDAA5A077E}"/>
              </a:ext>
            </a:extLst>
          </p:cNvPr>
          <p:cNvSpPr>
            <a:spLocks noGrp="1"/>
          </p:cNvSpPr>
          <p:nvPr>
            <p:ph type="title"/>
          </p:nvPr>
        </p:nvSpPr>
        <p:spPr>
          <a:xfrm>
            <a:off x="852833" y="105116"/>
            <a:ext cx="10972440" cy="498598"/>
          </a:xfrm>
        </p:spPr>
        <p:txBody>
          <a:bodyPr/>
          <a:lstStyle/>
          <a:p>
            <a:r>
              <a:rPr lang="it-IT" sz="3600" b="1" spc="-1" dirty="0" err="1">
                <a:solidFill>
                  <a:srgbClr val="724109"/>
                </a:solidFill>
                <a:latin typeface="Calibri"/>
                <a:ea typeface="+mn-ea"/>
                <a:cs typeface="+mn-cs"/>
              </a:rPr>
              <a:t>Muon</a:t>
            </a:r>
            <a:r>
              <a:rPr lang="it-IT" sz="3600" b="1" spc="-1" dirty="0">
                <a:solidFill>
                  <a:srgbClr val="724109"/>
                </a:solidFill>
                <a:latin typeface="Calibri"/>
                <a:ea typeface="+mn-ea"/>
                <a:cs typeface="+mn-cs"/>
              </a:rPr>
              <a:t> Collider</a:t>
            </a:r>
          </a:p>
        </p:txBody>
      </p:sp>
    </p:spTree>
    <p:extLst>
      <p:ext uri="{BB962C8B-B14F-4D97-AF65-F5344CB8AC3E}">
        <p14:creationId xmlns:p14="http://schemas.microsoft.com/office/powerpoint/2010/main" val="27854312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55648C-4BAF-E04F-BD25-27DDAA5A077E}"/>
              </a:ext>
            </a:extLst>
          </p:cNvPr>
          <p:cNvSpPr>
            <a:spLocks noGrp="1"/>
          </p:cNvSpPr>
          <p:nvPr>
            <p:ph type="title"/>
          </p:nvPr>
        </p:nvSpPr>
        <p:spPr>
          <a:xfrm>
            <a:off x="852833" y="105116"/>
            <a:ext cx="10972440" cy="498598"/>
          </a:xfrm>
        </p:spPr>
        <p:txBody>
          <a:bodyPr/>
          <a:lstStyle/>
          <a:p>
            <a:r>
              <a:rPr lang="it-IT" sz="3600" b="1" spc="-1" dirty="0">
                <a:solidFill>
                  <a:srgbClr val="724109"/>
                </a:solidFill>
                <a:latin typeface="Calibri"/>
                <a:ea typeface="+mn-ea"/>
                <a:cs typeface="+mn-cs"/>
              </a:rPr>
              <a:t>Organization</a:t>
            </a:r>
          </a:p>
        </p:txBody>
      </p:sp>
      <p:pic>
        <p:nvPicPr>
          <p:cNvPr id="5" name="Picture 5" descr="Diagram&#10;&#10;Description automatically generated">
            <a:extLst>
              <a:ext uri="{FF2B5EF4-FFF2-40B4-BE49-F238E27FC236}">
                <a16:creationId xmlns:a16="http://schemas.microsoft.com/office/drawing/2014/main" id="{79CAEF6A-732E-7542-9386-9943EBDB92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8964" y="2207913"/>
            <a:ext cx="5454905" cy="2804346"/>
          </a:xfrm>
          <a:prstGeom prst="rect">
            <a:avLst/>
          </a:prstGeom>
        </p:spPr>
      </p:pic>
      <p:sp>
        <p:nvSpPr>
          <p:cNvPr id="6" name="TextBox 4">
            <a:extLst>
              <a:ext uri="{FF2B5EF4-FFF2-40B4-BE49-F238E27FC236}">
                <a16:creationId xmlns:a16="http://schemas.microsoft.com/office/drawing/2014/main" id="{49D9F41E-3AE4-3B4C-B624-947CE8AE7DA8}"/>
              </a:ext>
            </a:extLst>
          </p:cNvPr>
          <p:cNvSpPr txBox="1"/>
          <p:nvPr/>
        </p:nvSpPr>
        <p:spPr>
          <a:xfrm>
            <a:off x="1584674" y="5260417"/>
            <a:ext cx="4168737" cy="1015663"/>
          </a:xfrm>
          <a:prstGeom prst="rect">
            <a:avLst/>
          </a:prstGeom>
          <a:ln w="28575">
            <a:solidFill>
              <a:srgbClr val="8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IT" sz="1500" b="1" dirty="0"/>
              <a:t>MoC signed by </a:t>
            </a:r>
            <a:r>
              <a:rPr lang="en-IT" sz="1500" dirty="0"/>
              <a:t>CERN CEA INFN STFC-RAL ESS IHEP </a:t>
            </a:r>
            <a:br>
              <a:rPr lang="en-IT" sz="1500" dirty="0"/>
            </a:br>
            <a:r>
              <a:rPr lang="en-IT" sz="1500" dirty="0"/>
              <a:t>and different universities in EU, US</a:t>
            </a:r>
            <a:r>
              <a:rPr lang="en-IT" sz="1500"/>
              <a:t>, China</a:t>
            </a:r>
            <a:endParaRPr lang="it-IT" sz="1500" dirty="0"/>
          </a:p>
          <a:p>
            <a:r>
              <a:rPr lang="en-IT" sz="1500"/>
              <a:t> </a:t>
            </a:r>
            <a:endParaRPr lang="en-IT" sz="1500" dirty="0"/>
          </a:p>
        </p:txBody>
      </p:sp>
      <p:grpSp>
        <p:nvGrpSpPr>
          <p:cNvPr id="7" name="Group 10">
            <a:extLst>
              <a:ext uri="{FF2B5EF4-FFF2-40B4-BE49-F238E27FC236}">
                <a16:creationId xmlns:a16="http://schemas.microsoft.com/office/drawing/2014/main" id="{3D470CAA-98E1-C24E-9C74-E3EF00CBDCAB}"/>
              </a:ext>
            </a:extLst>
          </p:cNvPr>
          <p:cNvGrpSpPr/>
          <p:nvPr/>
        </p:nvGrpSpPr>
        <p:grpSpPr>
          <a:xfrm>
            <a:off x="7043869" y="3726992"/>
            <a:ext cx="4165090" cy="2804346"/>
            <a:chOff x="6795430" y="3714388"/>
            <a:chExt cx="3872570" cy="2509739"/>
          </a:xfrm>
        </p:grpSpPr>
        <p:pic>
          <p:nvPicPr>
            <p:cNvPr id="8" name="Picture 9" descr="Diagram&#10;&#10;Description automatically generated">
              <a:extLst>
                <a:ext uri="{FF2B5EF4-FFF2-40B4-BE49-F238E27FC236}">
                  <a16:creationId xmlns:a16="http://schemas.microsoft.com/office/drawing/2014/main" id="{A1D69647-92C0-5A47-8A65-3359D8F54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2584" y="3714388"/>
              <a:ext cx="3845416" cy="2509739"/>
            </a:xfrm>
            <a:prstGeom prst="rect">
              <a:avLst/>
            </a:prstGeom>
          </p:spPr>
        </p:pic>
        <p:pic>
          <p:nvPicPr>
            <p:cNvPr id="9" name="Picture 6">
              <a:extLst>
                <a:ext uri="{FF2B5EF4-FFF2-40B4-BE49-F238E27FC236}">
                  <a16:creationId xmlns:a16="http://schemas.microsoft.com/office/drawing/2014/main" id="{EC91E362-4D2F-0646-B128-4868A7BDC0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5430" y="5272254"/>
              <a:ext cx="321377" cy="224807"/>
            </a:xfrm>
            <a:prstGeom prst="rect">
              <a:avLst/>
            </a:prstGeom>
          </p:spPr>
        </p:pic>
        <p:pic>
          <p:nvPicPr>
            <p:cNvPr id="10" name="Picture 7">
              <a:extLst>
                <a:ext uri="{FF2B5EF4-FFF2-40B4-BE49-F238E27FC236}">
                  <a16:creationId xmlns:a16="http://schemas.microsoft.com/office/drawing/2014/main" id="{4E7047E9-845A-674C-946D-758924A7BC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78461" y="5493534"/>
              <a:ext cx="321377" cy="224807"/>
            </a:xfrm>
            <a:prstGeom prst="rect">
              <a:avLst/>
            </a:prstGeom>
          </p:spPr>
        </p:pic>
        <p:pic>
          <p:nvPicPr>
            <p:cNvPr id="11" name="Picture 11">
              <a:extLst>
                <a:ext uri="{FF2B5EF4-FFF2-40B4-BE49-F238E27FC236}">
                  <a16:creationId xmlns:a16="http://schemas.microsoft.com/office/drawing/2014/main" id="{15D1FAB6-E2D9-4846-AA74-68D80595F1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07774" y="4970456"/>
              <a:ext cx="209033" cy="146221"/>
            </a:xfrm>
            <a:prstGeom prst="rect">
              <a:avLst/>
            </a:prstGeom>
          </p:spPr>
        </p:pic>
      </p:grpSp>
      <p:sp>
        <p:nvSpPr>
          <p:cNvPr id="12" name="TextBox 15">
            <a:extLst>
              <a:ext uri="{FF2B5EF4-FFF2-40B4-BE49-F238E27FC236}">
                <a16:creationId xmlns:a16="http://schemas.microsoft.com/office/drawing/2014/main" id="{DEB859CB-02B5-4746-9C66-037250286DC4}"/>
              </a:ext>
            </a:extLst>
          </p:cNvPr>
          <p:cNvSpPr txBox="1"/>
          <p:nvPr/>
        </p:nvSpPr>
        <p:spPr>
          <a:xfrm>
            <a:off x="6384033" y="1333743"/>
            <a:ext cx="4219004" cy="1779787"/>
          </a:xfrm>
          <a:prstGeom prst="rect">
            <a:avLst/>
          </a:prstGeom>
          <a:noFill/>
        </p:spPr>
        <p:txBody>
          <a:bodyPr wrap="square" lIns="55694" tIns="27847" rIns="55694" bIns="27847" rtlCol="0">
            <a:spAutoFit/>
          </a:bodyPr>
          <a:lstStyle/>
          <a:p>
            <a:pPr marL="214313" indent="-214313">
              <a:buFont typeface="Arial"/>
              <a:buChar char="•"/>
            </a:pPr>
            <a:r>
              <a:rPr lang="en-US" sz="1400" b="1" dirty="0">
                <a:cs typeface="Calibri"/>
              </a:rPr>
              <a:t>Collaboration Board (ICB)</a:t>
            </a:r>
          </a:p>
          <a:p>
            <a:pPr marL="557213" lvl="1" indent="-214313">
              <a:buFont typeface="Arial"/>
              <a:buChar char="•"/>
            </a:pPr>
            <a:r>
              <a:rPr lang="en-US" sz="1400" dirty="0">
                <a:cs typeface="Calibri"/>
              </a:rPr>
              <a:t>Elected chair : </a:t>
            </a:r>
            <a:r>
              <a:rPr lang="en-US" sz="1400" b="1" dirty="0">
                <a:solidFill>
                  <a:srgbClr val="800000"/>
                </a:solidFill>
                <a:cs typeface="Calibri"/>
              </a:rPr>
              <a:t>Nadia </a:t>
            </a:r>
            <a:r>
              <a:rPr lang="en-US" sz="1400" b="1" dirty="0" err="1">
                <a:solidFill>
                  <a:srgbClr val="800000"/>
                </a:solidFill>
                <a:cs typeface="Calibri"/>
              </a:rPr>
              <a:t>Pastrone</a:t>
            </a:r>
            <a:endParaRPr lang="en-US" sz="1400" dirty="0">
              <a:solidFill>
                <a:srgbClr val="800000"/>
              </a:solidFill>
              <a:cs typeface="Calibri"/>
            </a:endParaRPr>
          </a:p>
          <a:p>
            <a:pPr marL="214313" indent="-214313">
              <a:buFont typeface="Arial"/>
              <a:buChar char="•"/>
            </a:pPr>
            <a:r>
              <a:rPr lang="en-US" sz="1400" b="1" dirty="0">
                <a:cs typeface="Calibri"/>
              </a:rPr>
              <a:t>Steering Board (SB)</a:t>
            </a:r>
            <a:endParaRPr lang="en-US" sz="1400" dirty="0">
              <a:cs typeface="Calibri"/>
            </a:endParaRPr>
          </a:p>
          <a:p>
            <a:pPr marL="557213" lvl="1" indent="-214313">
              <a:buFont typeface="Arial"/>
              <a:buChar char="•"/>
            </a:pPr>
            <a:r>
              <a:rPr lang="en-US" sz="1400" dirty="0">
                <a:cs typeface="Calibri"/>
              </a:rPr>
              <a:t>Chair </a:t>
            </a:r>
            <a:r>
              <a:rPr lang="en-US" sz="1400" b="1" dirty="0">
                <a:cs typeface="Calibri"/>
              </a:rPr>
              <a:t>Steinar </a:t>
            </a:r>
            <a:r>
              <a:rPr lang="en-US" sz="1400" b="1" dirty="0" err="1">
                <a:cs typeface="Calibri"/>
              </a:rPr>
              <a:t>Stapnes</a:t>
            </a:r>
            <a:r>
              <a:rPr lang="en-US" sz="1400" dirty="0">
                <a:cs typeface="Calibri"/>
              </a:rPr>
              <a:t>, </a:t>
            </a:r>
          </a:p>
          <a:p>
            <a:pPr marL="557213" lvl="1" indent="-214313">
              <a:buFont typeface="Arial"/>
              <a:buChar char="•"/>
            </a:pPr>
            <a:r>
              <a:rPr lang="en-US" sz="1400" dirty="0">
                <a:cs typeface="Calibri"/>
              </a:rPr>
              <a:t>CERN members: Mike Lamont, Gianluigi </a:t>
            </a:r>
            <a:r>
              <a:rPr lang="en-US" sz="1400" dirty="0" err="1">
                <a:cs typeface="Calibri"/>
              </a:rPr>
              <a:t>Arduini</a:t>
            </a:r>
            <a:r>
              <a:rPr lang="en-US" sz="1400" dirty="0">
                <a:cs typeface="Calibri"/>
              </a:rPr>
              <a:t>, </a:t>
            </a:r>
          </a:p>
          <a:p>
            <a:pPr marL="342900" lvl="1"/>
            <a:r>
              <a:rPr lang="en-GB" sz="1400" b="1" dirty="0">
                <a:solidFill>
                  <a:srgbClr val="002060"/>
                </a:solidFill>
              </a:rPr>
              <a:t>Dave Newbold (STFC), Mats </a:t>
            </a:r>
            <a:r>
              <a:rPr lang="en-GB" sz="1400" b="1" dirty="0" err="1">
                <a:solidFill>
                  <a:srgbClr val="002060"/>
                </a:solidFill>
              </a:rPr>
              <a:t>Lindroos</a:t>
            </a:r>
            <a:r>
              <a:rPr lang="en-GB" sz="1400" b="1" dirty="0">
                <a:solidFill>
                  <a:srgbClr val="002060"/>
                </a:solidFill>
              </a:rPr>
              <a:t> (ESS), </a:t>
            </a:r>
          </a:p>
          <a:p>
            <a:pPr marL="342900" lvl="1"/>
            <a:r>
              <a:rPr lang="en-GB" sz="1400" b="1" dirty="0">
                <a:solidFill>
                  <a:srgbClr val="002060"/>
                </a:solidFill>
              </a:rPr>
              <a:t>Pierre Vedrine (CEA) </a:t>
            </a:r>
            <a:r>
              <a:rPr lang="en-US" sz="1400" dirty="0">
                <a:cs typeface="Calibri"/>
              </a:rPr>
              <a:t>, ICB chair and SL and deputies </a:t>
            </a:r>
          </a:p>
          <a:p>
            <a:pPr marL="214313" indent="-214313">
              <a:buFont typeface="Arial"/>
              <a:buChar char="•"/>
            </a:pPr>
            <a:r>
              <a:rPr lang="en-US" sz="1400" b="1" dirty="0">
                <a:cs typeface="Calibri"/>
              </a:rPr>
              <a:t>International Advisory Committee (IAC) </a:t>
            </a:r>
            <a:endParaRPr lang="en-US" sz="1400" b="1" i="1" dirty="0">
              <a:solidFill>
                <a:srgbClr val="941100"/>
              </a:solidFill>
              <a:cs typeface="Calibri"/>
            </a:endParaRPr>
          </a:p>
        </p:txBody>
      </p:sp>
      <p:sp>
        <p:nvSpPr>
          <p:cNvPr id="13" name="TextBox 17">
            <a:extLst>
              <a:ext uri="{FF2B5EF4-FFF2-40B4-BE49-F238E27FC236}">
                <a16:creationId xmlns:a16="http://schemas.microsoft.com/office/drawing/2014/main" id="{5DDF10F5-4009-0E48-B399-3EF1236434CD}"/>
              </a:ext>
            </a:extLst>
          </p:cNvPr>
          <p:cNvSpPr txBox="1"/>
          <p:nvPr/>
        </p:nvSpPr>
        <p:spPr>
          <a:xfrm>
            <a:off x="1524001" y="701633"/>
            <a:ext cx="6587587" cy="584775"/>
          </a:xfrm>
          <a:prstGeom prst="rect">
            <a:avLst/>
          </a:prstGeom>
          <a:noFill/>
        </p:spPr>
        <p:txBody>
          <a:bodyPr wrap="square">
            <a:spAutoFit/>
          </a:bodyPr>
          <a:lstStyle/>
          <a:p>
            <a:pPr marL="214313" indent="-214313">
              <a:buFont typeface="Arial"/>
              <a:buChar char="•"/>
            </a:pPr>
            <a:r>
              <a:rPr lang="en-US" sz="1600" dirty="0">
                <a:latin typeface="Calibri"/>
                <a:cs typeface="Calibri"/>
              </a:rPr>
              <a:t>Study Leader </a:t>
            </a:r>
            <a:r>
              <a:rPr lang="en-US" sz="1600" b="1" dirty="0">
                <a:latin typeface="Calibri"/>
                <a:cs typeface="Calibri"/>
              </a:rPr>
              <a:t>Daniel Schulte</a:t>
            </a:r>
          </a:p>
          <a:p>
            <a:pPr marL="900113" lvl="2" indent="-214313">
              <a:buFont typeface="Arial"/>
              <a:buChar char="•"/>
            </a:pPr>
            <a:r>
              <a:rPr lang="en-US" sz="1600" dirty="0">
                <a:latin typeface="Calibri"/>
                <a:cs typeface="Calibri"/>
              </a:rPr>
              <a:t>Deputies: </a:t>
            </a:r>
            <a:r>
              <a:rPr lang="en-US" sz="1600" b="1" dirty="0">
                <a:latin typeface="Calibri"/>
                <a:cs typeface="Calibri"/>
              </a:rPr>
              <a:t>Andrea </a:t>
            </a:r>
            <a:r>
              <a:rPr lang="en-US" sz="1600" b="1" dirty="0" err="1">
                <a:latin typeface="Calibri"/>
                <a:cs typeface="Calibri"/>
              </a:rPr>
              <a:t>Wulzer</a:t>
            </a:r>
            <a:r>
              <a:rPr lang="en-US" sz="1600" b="1" dirty="0">
                <a:latin typeface="Calibri"/>
                <a:cs typeface="Calibri"/>
              </a:rPr>
              <a:t>, </a:t>
            </a:r>
            <a:r>
              <a:rPr lang="en-US" sz="1600" b="1" dirty="0">
                <a:solidFill>
                  <a:srgbClr val="800000"/>
                </a:solidFill>
                <a:latin typeface="Calibri"/>
                <a:cs typeface="Calibri"/>
              </a:rPr>
              <a:t>Donatella </a:t>
            </a:r>
            <a:r>
              <a:rPr lang="en-US" sz="1600" b="1" dirty="0" err="1">
                <a:solidFill>
                  <a:srgbClr val="800000"/>
                </a:solidFill>
                <a:latin typeface="Calibri"/>
                <a:cs typeface="Calibri"/>
              </a:rPr>
              <a:t>Lucchesi</a:t>
            </a:r>
            <a:r>
              <a:rPr lang="en-US" sz="1600" b="1" dirty="0">
                <a:latin typeface="Calibri"/>
                <a:cs typeface="Calibri"/>
              </a:rPr>
              <a:t>, Chris Rogers</a:t>
            </a:r>
          </a:p>
        </p:txBody>
      </p:sp>
      <p:sp>
        <p:nvSpPr>
          <p:cNvPr id="14" name="TextBox 19">
            <a:extLst>
              <a:ext uri="{FF2B5EF4-FFF2-40B4-BE49-F238E27FC236}">
                <a16:creationId xmlns:a16="http://schemas.microsoft.com/office/drawing/2014/main" id="{F944E68B-D965-7F4A-BD47-FD5AB5F1DD3F}"/>
              </a:ext>
            </a:extLst>
          </p:cNvPr>
          <p:cNvSpPr txBox="1"/>
          <p:nvPr/>
        </p:nvSpPr>
        <p:spPr>
          <a:xfrm>
            <a:off x="8833640" y="5295594"/>
            <a:ext cx="672803" cy="461665"/>
          </a:xfrm>
          <a:prstGeom prst="rect">
            <a:avLst/>
          </a:prstGeom>
          <a:noFill/>
        </p:spPr>
        <p:txBody>
          <a:bodyPr wrap="square">
            <a:spAutoFit/>
          </a:bodyPr>
          <a:lstStyle/>
          <a:p>
            <a:r>
              <a:rPr lang="en-IT" sz="1200" b="1" dirty="0">
                <a:solidFill>
                  <a:srgbClr val="800000"/>
                </a:solidFill>
              </a:rPr>
              <a:t>Dario</a:t>
            </a:r>
            <a:br>
              <a:rPr lang="en-IT" sz="1200" b="1" dirty="0">
                <a:solidFill>
                  <a:srgbClr val="800000"/>
                </a:solidFill>
              </a:rPr>
            </a:br>
            <a:r>
              <a:rPr lang="en-IT" sz="1200" b="1" dirty="0">
                <a:solidFill>
                  <a:srgbClr val="800000"/>
                </a:solidFill>
              </a:rPr>
              <a:t>Giove</a:t>
            </a:r>
          </a:p>
        </p:txBody>
      </p:sp>
      <p:sp>
        <p:nvSpPr>
          <p:cNvPr id="15" name="TextBox 20">
            <a:extLst>
              <a:ext uri="{FF2B5EF4-FFF2-40B4-BE49-F238E27FC236}">
                <a16:creationId xmlns:a16="http://schemas.microsoft.com/office/drawing/2014/main" id="{30E153B6-4E13-1E47-927F-40D87E385CD0}"/>
              </a:ext>
            </a:extLst>
          </p:cNvPr>
          <p:cNvSpPr txBox="1"/>
          <p:nvPr/>
        </p:nvSpPr>
        <p:spPr>
          <a:xfrm>
            <a:off x="9439573" y="5708111"/>
            <a:ext cx="672803" cy="461665"/>
          </a:xfrm>
          <a:prstGeom prst="rect">
            <a:avLst/>
          </a:prstGeom>
          <a:noFill/>
        </p:spPr>
        <p:txBody>
          <a:bodyPr wrap="square">
            <a:spAutoFit/>
          </a:bodyPr>
          <a:lstStyle/>
          <a:p>
            <a:r>
              <a:rPr lang="en-IT" sz="1200" b="1" dirty="0">
                <a:solidFill>
                  <a:srgbClr val="800000"/>
                </a:solidFill>
              </a:rPr>
              <a:t>Lucio Rossi</a:t>
            </a:r>
          </a:p>
        </p:txBody>
      </p:sp>
      <p:sp>
        <p:nvSpPr>
          <p:cNvPr id="16" name="TextBox 22">
            <a:extLst>
              <a:ext uri="{FF2B5EF4-FFF2-40B4-BE49-F238E27FC236}">
                <a16:creationId xmlns:a16="http://schemas.microsoft.com/office/drawing/2014/main" id="{DB72AF14-2759-0D4A-A177-A6A4A5F18461}"/>
              </a:ext>
            </a:extLst>
          </p:cNvPr>
          <p:cNvSpPr txBox="1"/>
          <p:nvPr/>
        </p:nvSpPr>
        <p:spPr>
          <a:xfrm>
            <a:off x="6213475" y="5273521"/>
            <a:ext cx="951224" cy="461665"/>
          </a:xfrm>
          <a:prstGeom prst="rect">
            <a:avLst/>
          </a:prstGeom>
          <a:noFill/>
        </p:spPr>
        <p:txBody>
          <a:bodyPr wrap="square">
            <a:spAutoFit/>
          </a:bodyPr>
          <a:lstStyle/>
          <a:p>
            <a:r>
              <a:rPr lang="en-US" sz="1200" b="1" dirty="0">
                <a:solidFill>
                  <a:srgbClr val="800000"/>
                </a:solidFill>
                <a:latin typeface="Calibri"/>
                <a:cs typeface="Calibri"/>
              </a:rPr>
              <a:t>Donatella </a:t>
            </a:r>
            <a:r>
              <a:rPr lang="en-US" sz="1200" b="1" dirty="0" err="1">
                <a:solidFill>
                  <a:srgbClr val="800000"/>
                </a:solidFill>
                <a:latin typeface="Calibri"/>
                <a:cs typeface="Calibri"/>
              </a:rPr>
              <a:t>Lucchesi</a:t>
            </a:r>
            <a:endParaRPr lang="en-IT" sz="1200" dirty="0">
              <a:solidFill>
                <a:srgbClr val="800000"/>
              </a:solidFill>
            </a:endParaRPr>
          </a:p>
        </p:txBody>
      </p:sp>
      <p:pic>
        <p:nvPicPr>
          <p:cNvPr id="17" name="Picture 2">
            <a:extLst>
              <a:ext uri="{FF2B5EF4-FFF2-40B4-BE49-F238E27FC236}">
                <a16:creationId xmlns:a16="http://schemas.microsoft.com/office/drawing/2014/main" id="{61055B47-7D8D-8E4A-8B3C-9C4836B2D1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3965" y="5456915"/>
            <a:ext cx="340031" cy="251196"/>
          </a:xfrm>
          <a:prstGeom prst="rect">
            <a:avLst/>
          </a:prstGeom>
        </p:spPr>
      </p:pic>
    </p:spTree>
    <p:extLst>
      <p:ext uri="{BB962C8B-B14F-4D97-AF65-F5344CB8AC3E}">
        <p14:creationId xmlns:p14="http://schemas.microsoft.com/office/powerpoint/2010/main" val="1536993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Immagine che contiene persona, vestiti, interno, muro&#10;&#10;Descrizione generata automaticamente">
            <a:extLst>
              <a:ext uri="{FF2B5EF4-FFF2-40B4-BE49-F238E27FC236}">
                <a16:creationId xmlns:a16="http://schemas.microsoft.com/office/drawing/2014/main" id="{9474A5BD-A845-071D-3197-6607F1C232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714565" y="1757007"/>
            <a:ext cx="1681537" cy="856700"/>
          </a:xfrm>
          <a:prstGeom prst="rect">
            <a:avLst/>
          </a:prstGeom>
        </p:spPr>
      </p:pic>
      <p:sp>
        <p:nvSpPr>
          <p:cNvPr id="2" name="Segnaposto contenuto 1">
            <a:extLst>
              <a:ext uri="{FF2B5EF4-FFF2-40B4-BE49-F238E27FC236}">
                <a16:creationId xmlns:a16="http://schemas.microsoft.com/office/drawing/2014/main" id="{FF46075B-B9B0-C8CD-A3DF-C559872131C7}"/>
              </a:ext>
            </a:extLst>
          </p:cNvPr>
          <p:cNvSpPr>
            <a:spLocks noGrp="1"/>
          </p:cNvSpPr>
          <p:nvPr>
            <p:ph sz="quarter" idx="12"/>
          </p:nvPr>
        </p:nvSpPr>
        <p:spPr>
          <a:xfrm>
            <a:off x="768418" y="5691943"/>
            <a:ext cx="2473969" cy="924962"/>
          </a:xfrm>
        </p:spPr>
        <p:txBody>
          <a:bodyPr>
            <a:normAutofit/>
          </a:bodyPr>
          <a:lstStyle/>
          <a:p>
            <a:pPr marL="0" indent="0">
              <a:buNone/>
            </a:pPr>
            <a:r>
              <a:rPr lang="it-IT" sz="2000" dirty="0" err="1">
                <a:solidFill>
                  <a:srgbClr val="4F81BD"/>
                </a:solidFill>
                <a:latin typeface="+mn-lt"/>
              </a:rPr>
              <a:t>Shared</a:t>
            </a:r>
            <a:r>
              <a:rPr lang="it-IT" sz="2000" dirty="0">
                <a:solidFill>
                  <a:srgbClr val="4F81BD"/>
                </a:solidFill>
                <a:latin typeface="+mn-lt"/>
              </a:rPr>
              <a:t> R&amp;D on </a:t>
            </a:r>
            <a:r>
              <a:rPr lang="it-IT" sz="2000" dirty="0" err="1">
                <a:solidFill>
                  <a:srgbClr val="4F81BD"/>
                </a:solidFill>
                <a:latin typeface="+mn-lt"/>
              </a:rPr>
              <a:t>conductor</a:t>
            </a:r>
            <a:r>
              <a:rPr lang="it-IT" sz="2000" dirty="0">
                <a:solidFill>
                  <a:srgbClr val="4F81BD"/>
                </a:solidFill>
                <a:latin typeface="+mn-lt"/>
              </a:rPr>
              <a:t> </a:t>
            </a:r>
            <a:r>
              <a:rPr lang="it-IT" sz="2000" dirty="0" err="1">
                <a:solidFill>
                  <a:srgbClr val="4F81BD"/>
                </a:solidFill>
                <a:latin typeface="+mn-lt"/>
              </a:rPr>
              <a:t>properties</a:t>
            </a:r>
            <a:r>
              <a:rPr lang="it-IT" sz="2000" dirty="0">
                <a:solidFill>
                  <a:srgbClr val="4F81BD"/>
                </a:solidFill>
                <a:latin typeface="+mn-lt"/>
              </a:rPr>
              <a:t> </a:t>
            </a:r>
          </a:p>
        </p:txBody>
      </p:sp>
      <p:sp>
        <p:nvSpPr>
          <p:cNvPr id="4" name="Segnaposto numero diapositiva 3">
            <a:extLst>
              <a:ext uri="{FF2B5EF4-FFF2-40B4-BE49-F238E27FC236}">
                <a16:creationId xmlns:a16="http://schemas.microsoft.com/office/drawing/2014/main" id="{C5CF6925-B252-73E3-5CCF-DAEFA378803D}"/>
              </a:ext>
            </a:extLst>
          </p:cNvPr>
          <p:cNvSpPr>
            <a:spLocks noGrp="1"/>
          </p:cNvSpPr>
          <p:nvPr>
            <p:ph type="sldNum" sz="quarter" idx="4"/>
          </p:nvPr>
        </p:nvSpPr>
        <p:spPr/>
        <p:txBody>
          <a:bodyPr/>
          <a:lstStyle/>
          <a:p>
            <a:fld id="{974172A1-1CBF-0B40-9234-7D4D80EC19EA}" type="slidenum">
              <a:rPr lang="en-GB" smtClean="0"/>
              <a:pPr/>
              <a:t>58</a:t>
            </a:fld>
            <a:endParaRPr lang="en-GB" dirty="0"/>
          </a:p>
        </p:txBody>
      </p:sp>
      <p:sp>
        <p:nvSpPr>
          <p:cNvPr id="5" name="Titolo 4">
            <a:extLst>
              <a:ext uri="{FF2B5EF4-FFF2-40B4-BE49-F238E27FC236}">
                <a16:creationId xmlns:a16="http://schemas.microsoft.com/office/drawing/2014/main" id="{2FCC3BD4-4D6E-A945-34DB-B5657A42DBAC}"/>
              </a:ext>
            </a:extLst>
          </p:cNvPr>
          <p:cNvSpPr>
            <a:spLocks noGrp="1"/>
          </p:cNvSpPr>
          <p:nvPr>
            <p:ph type="title"/>
          </p:nvPr>
        </p:nvSpPr>
        <p:spPr>
          <a:xfrm>
            <a:off x="1298413" y="-181921"/>
            <a:ext cx="8304463" cy="1143000"/>
          </a:xfrm>
        </p:spPr>
        <p:txBody>
          <a:bodyPr/>
          <a:lstStyle/>
          <a:p>
            <a:r>
              <a:rPr lang="it-IT" dirty="0" err="1">
                <a:solidFill>
                  <a:srgbClr val="FF0000"/>
                </a:solidFill>
                <a:latin typeface="Arial" panose="020B0604020202020204" pitchFamily="34" charset="0"/>
                <a:cs typeface="Arial" panose="020B0604020202020204" pitchFamily="34" charset="0"/>
              </a:rPr>
              <a:t>Muon</a:t>
            </a:r>
            <a:r>
              <a:rPr lang="it-IT" dirty="0">
                <a:solidFill>
                  <a:srgbClr val="FF0000"/>
                </a:solidFill>
                <a:latin typeface="Arial" panose="020B0604020202020204" pitchFamily="34" charset="0"/>
                <a:cs typeface="Arial" panose="020B0604020202020204" pitchFamily="34" charset="0"/>
              </a:rPr>
              <a:t> Collider </a:t>
            </a:r>
            <a:r>
              <a:rPr lang="it-IT" dirty="0" err="1">
                <a:solidFill>
                  <a:srgbClr val="FF0000"/>
                </a:solidFill>
                <a:latin typeface="Arial" panose="020B0604020202020204" pitchFamily="34" charset="0"/>
                <a:cs typeface="Arial" panose="020B0604020202020204" pitchFamily="34" charset="0"/>
              </a:rPr>
              <a:t>Magnet</a:t>
            </a:r>
            <a:r>
              <a:rPr lang="it-IT" dirty="0">
                <a:solidFill>
                  <a:srgbClr val="FF0000"/>
                </a:solidFill>
                <a:latin typeface="Arial" panose="020B0604020202020204" pitchFamily="34" charset="0"/>
                <a:cs typeface="Arial" panose="020B0604020202020204" pitchFamily="34" charset="0"/>
              </a:rPr>
              <a:t> team</a:t>
            </a:r>
          </a:p>
        </p:txBody>
      </p:sp>
      <p:sp>
        <p:nvSpPr>
          <p:cNvPr id="36" name="TextBox 36">
            <a:extLst>
              <a:ext uri="{FF2B5EF4-FFF2-40B4-BE49-F238E27FC236}">
                <a16:creationId xmlns:a16="http://schemas.microsoft.com/office/drawing/2014/main" id="{E272A51A-E3FA-B651-7B72-80AAD31E1381}"/>
              </a:ext>
            </a:extLst>
          </p:cNvPr>
          <p:cNvSpPr txBox="1"/>
          <p:nvPr/>
        </p:nvSpPr>
        <p:spPr>
          <a:xfrm>
            <a:off x="9025458" y="3961090"/>
            <a:ext cx="540533" cy="295337"/>
          </a:xfrm>
          <a:prstGeom prst="rect">
            <a:avLst/>
          </a:prstGeom>
          <a:noFill/>
        </p:spPr>
        <p:txBody>
          <a:bodyPr wrap="none" rtlCol="0">
            <a:spAutoFit/>
          </a:bodyPr>
          <a:lstStyle>
            <a:defPPr>
              <a:defRPr lang="en-US"/>
            </a:defPPr>
            <a:lvl1pPr marL="0" algn="l" defTabSz="501915" rtl="0" eaLnBrk="1" latinLnBrk="0" hangingPunct="1">
              <a:defRPr sz="2000" kern="1200">
                <a:solidFill>
                  <a:schemeClr val="tx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pPr marL="0" marR="0" lvl="0" indent="0" algn="l" defTabSz="501915" rtl="0" eaLnBrk="1" fontAlgn="auto" latinLnBrk="0" hangingPunct="1">
              <a:lnSpc>
                <a:spcPct val="100000"/>
              </a:lnSpc>
              <a:spcBef>
                <a:spcPts val="0"/>
              </a:spcBef>
              <a:spcAft>
                <a:spcPts val="0"/>
              </a:spcAft>
              <a:buClrTx/>
              <a:buSzTx/>
              <a:buFontTx/>
              <a:buNone/>
              <a:tabLst/>
              <a:defRPr/>
            </a:pPr>
            <a:r>
              <a:rPr kumimoji="0" lang="en-CH" sz="1319" b="0"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rPr>
              <a:t>RCS</a:t>
            </a:r>
          </a:p>
        </p:txBody>
      </p:sp>
      <p:grpSp>
        <p:nvGrpSpPr>
          <p:cNvPr id="62" name="Gruppo 61">
            <a:extLst>
              <a:ext uri="{FF2B5EF4-FFF2-40B4-BE49-F238E27FC236}">
                <a16:creationId xmlns:a16="http://schemas.microsoft.com/office/drawing/2014/main" id="{FBBBEEE0-0E6F-FD07-3B3B-58D4CC763FBD}"/>
              </a:ext>
            </a:extLst>
          </p:cNvPr>
          <p:cNvGrpSpPr/>
          <p:nvPr/>
        </p:nvGrpSpPr>
        <p:grpSpPr>
          <a:xfrm>
            <a:off x="2480228" y="2744785"/>
            <a:ext cx="7612978" cy="3590921"/>
            <a:chOff x="2861739" y="2858469"/>
            <a:chExt cx="7612978" cy="3590921"/>
          </a:xfrm>
        </p:grpSpPr>
        <p:pic>
          <p:nvPicPr>
            <p:cNvPr id="34" name="Picture 3">
              <a:extLst>
                <a:ext uri="{FF2B5EF4-FFF2-40B4-BE49-F238E27FC236}">
                  <a16:creationId xmlns:a16="http://schemas.microsoft.com/office/drawing/2014/main" id="{E0EC385B-16FE-40FC-911D-D981039C8D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4483" b="50107"/>
            <a:stretch/>
          </p:blipFill>
          <p:spPr>
            <a:xfrm>
              <a:off x="2893292" y="2858469"/>
              <a:ext cx="7581425" cy="2483335"/>
            </a:xfrm>
            <a:prstGeom prst="rect">
              <a:avLst/>
            </a:prstGeom>
          </p:spPr>
        </p:pic>
        <p:sp>
          <p:nvSpPr>
            <p:cNvPr id="61" name="Rounded Rectangle 31">
              <a:extLst>
                <a:ext uri="{FF2B5EF4-FFF2-40B4-BE49-F238E27FC236}">
                  <a16:creationId xmlns:a16="http://schemas.microsoft.com/office/drawing/2014/main" id="{A3C874C2-8550-BF64-1AB4-5EF3E8CA076C}"/>
                </a:ext>
              </a:extLst>
            </p:cNvPr>
            <p:cNvSpPr/>
            <p:nvPr/>
          </p:nvSpPr>
          <p:spPr>
            <a:xfrm>
              <a:off x="5935543" y="3496501"/>
              <a:ext cx="469183" cy="1878366"/>
            </a:xfrm>
            <a:prstGeom prst="roundRect">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501915" rtl="0" eaLnBrk="1" latinLnBrk="0" hangingPunct="1">
                <a:defRPr sz="2000" kern="1200">
                  <a:solidFill>
                    <a:schemeClr val="lt1"/>
                  </a:solidFill>
                  <a:latin typeface="+mn-lt"/>
                  <a:ea typeface="+mn-ea"/>
                  <a:cs typeface="+mn-cs"/>
                </a:defRPr>
              </a:lvl1pPr>
              <a:lvl2pPr marL="501915" algn="l" defTabSz="501915" rtl="0" eaLnBrk="1" latinLnBrk="0" hangingPunct="1">
                <a:defRPr sz="2000" kern="1200">
                  <a:solidFill>
                    <a:schemeClr val="lt1"/>
                  </a:solidFill>
                  <a:latin typeface="+mn-lt"/>
                  <a:ea typeface="+mn-ea"/>
                  <a:cs typeface="+mn-cs"/>
                </a:defRPr>
              </a:lvl2pPr>
              <a:lvl3pPr marL="1003828" algn="l" defTabSz="501915" rtl="0" eaLnBrk="1" latinLnBrk="0" hangingPunct="1">
                <a:defRPr sz="2000" kern="1200">
                  <a:solidFill>
                    <a:schemeClr val="lt1"/>
                  </a:solidFill>
                  <a:latin typeface="+mn-lt"/>
                  <a:ea typeface="+mn-ea"/>
                  <a:cs typeface="+mn-cs"/>
                </a:defRPr>
              </a:lvl3pPr>
              <a:lvl4pPr marL="1505744" algn="l" defTabSz="501915" rtl="0" eaLnBrk="1" latinLnBrk="0" hangingPunct="1">
                <a:defRPr sz="2000" kern="1200">
                  <a:solidFill>
                    <a:schemeClr val="lt1"/>
                  </a:solidFill>
                  <a:latin typeface="+mn-lt"/>
                  <a:ea typeface="+mn-ea"/>
                  <a:cs typeface="+mn-cs"/>
                </a:defRPr>
              </a:lvl4pPr>
              <a:lvl5pPr marL="2007654" algn="l" defTabSz="501915" rtl="0" eaLnBrk="1" latinLnBrk="0" hangingPunct="1">
                <a:defRPr sz="2000" kern="1200">
                  <a:solidFill>
                    <a:schemeClr val="lt1"/>
                  </a:solidFill>
                  <a:latin typeface="+mn-lt"/>
                  <a:ea typeface="+mn-ea"/>
                  <a:cs typeface="+mn-cs"/>
                </a:defRPr>
              </a:lvl5pPr>
              <a:lvl6pPr marL="2509567" algn="l" defTabSz="501915" rtl="0" eaLnBrk="1" latinLnBrk="0" hangingPunct="1">
                <a:defRPr sz="2000" kern="1200">
                  <a:solidFill>
                    <a:schemeClr val="lt1"/>
                  </a:solidFill>
                  <a:latin typeface="+mn-lt"/>
                  <a:ea typeface="+mn-ea"/>
                  <a:cs typeface="+mn-cs"/>
                </a:defRPr>
              </a:lvl6pPr>
              <a:lvl7pPr marL="3011485" algn="l" defTabSz="501915" rtl="0" eaLnBrk="1" latinLnBrk="0" hangingPunct="1">
                <a:defRPr sz="2000" kern="1200">
                  <a:solidFill>
                    <a:schemeClr val="lt1"/>
                  </a:solidFill>
                  <a:latin typeface="+mn-lt"/>
                  <a:ea typeface="+mn-ea"/>
                  <a:cs typeface="+mn-cs"/>
                </a:defRPr>
              </a:lvl7pPr>
              <a:lvl8pPr marL="3513397" algn="l" defTabSz="501915" rtl="0" eaLnBrk="1" latinLnBrk="0" hangingPunct="1">
                <a:defRPr sz="2000" kern="1200">
                  <a:solidFill>
                    <a:schemeClr val="lt1"/>
                  </a:solidFill>
                  <a:latin typeface="+mn-lt"/>
                  <a:ea typeface="+mn-ea"/>
                  <a:cs typeface="+mn-cs"/>
                </a:defRPr>
              </a:lvl8pPr>
              <a:lvl9pPr marL="4015309" algn="l" defTabSz="501915" rtl="0" eaLnBrk="1" latinLnBrk="0" hangingPunct="1">
                <a:defRPr sz="2000" kern="1200">
                  <a:solidFill>
                    <a:schemeClr val="lt1"/>
                  </a:solidFill>
                  <a:latin typeface="+mn-lt"/>
                  <a:ea typeface="+mn-ea"/>
                  <a:cs typeface="+mn-cs"/>
                </a:defRPr>
              </a:lvl9pPr>
            </a:lstStyle>
            <a:p>
              <a:pPr marL="0" marR="0" lvl="0" indent="0" algn="ctr" defTabSz="501915" rtl="0" eaLnBrk="1" fontAlgn="auto" latinLnBrk="0" hangingPunct="1">
                <a:lnSpc>
                  <a:spcPct val="100000"/>
                </a:lnSpc>
                <a:spcBef>
                  <a:spcPts val="0"/>
                </a:spcBef>
                <a:spcAft>
                  <a:spcPts val="0"/>
                </a:spcAft>
                <a:buClrTx/>
                <a:buSzTx/>
                <a:buFontTx/>
                <a:buNone/>
                <a:tabLst/>
                <a:defRPr/>
              </a:pPr>
              <a:endParaRPr kumimoji="0" lang="en-CH" sz="1798"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59" name="Rounded Rectangle 33">
              <a:extLst>
                <a:ext uri="{FF2B5EF4-FFF2-40B4-BE49-F238E27FC236}">
                  <a16:creationId xmlns:a16="http://schemas.microsoft.com/office/drawing/2014/main" id="{E30D8E3E-C209-C27D-4B36-45EB06F8DF0B}"/>
                </a:ext>
              </a:extLst>
            </p:cNvPr>
            <p:cNvSpPr/>
            <p:nvPr/>
          </p:nvSpPr>
          <p:spPr>
            <a:xfrm>
              <a:off x="2861739" y="3518490"/>
              <a:ext cx="1146803" cy="1878362"/>
            </a:xfrm>
            <a:prstGeom prst="roundRect">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501915" rtl="0" eaLnBrk="1" latinLnBrk="0" hangingPunct="1">
                <a:defRPr sz="2000" kern="1200">
                  <a:solidFill>
                    <a:schemeClr val="lt1"/>
                  </a:solidFill>
                  <a:latin typeface="+mn-lt"/>
                  <a:ea typeface="+mn-ea"/>
                  <a:cs typeface="+mn-cs"/>
                </a:defRPr>
              </a:lvl1pPr>
              <a:lvl2pPr marL="501915" algn="l" defTabSz="501915" rtl="0" eaLnBrk="1" latinLnBrk="0" hangingPunct="1">
                <a:defRPr sz="2000" kern="1200">
                  <a:solidFill>
                    <a:schemeClr val="lt1"/>
                  </a:solidFill>
                  <a:latin typeface="+mn-lt"/>
                  <a:ea typeface="+mn-ea"/>
                  <a:cs typeface="+mn-cs"/>
                </a:defRPr>
              </a:lvl2pPr>
              <a:lvl3pPr marL="1003828" algn="l" defTabSz="501915" rtl="0" eaLnBrk="1" latinLnBrk="0" hangingPunct="1">
                <a:defRPr sz="2000" kern="1200">
                  <a:solidFill>
                    <a:schemeClr val="lt1"/>
                  </a:solidFill>
                  <a:latin typeface="+mn-lt"/>
                  <a:ea typeface="+mn-ea"/>
                  <a:cs typeface="+mn-cs"/>
                </a:defRPr>
              </a:lvl3pPr>
              <a:lvl4pPr marL="1505744" algn="l" defTabSz="501915" rtl="0" eaLnBrk="1" latinLnBrk="0" hangingPunct="1">
                <a:defRPr sz="2000" kern="1200">
                  <a:solidFill>
                    <a:schemeClr val="lt1"/>
                  </a:solidFill>
                  <a:latin typeface="+mn-lt"/>
                  <a:ea typeface="+mn-ea"/>
                  <a:cs typeface="+mn-cs"/>
                </a:defRPr>
              </a:lvl4pPr>
              <a:lvl5pPr marL="2007654" algn="l" defTabSz="501915" rtl="0" eaLnBrk="1" latinLnBrk="0" hangingPunct="1">
                <a:defRPr sz="2000" kern="1200">
                  <a:solidFill>
                    <a:schemeClr val="lt1"/>
                  </a:solidFill>
                  <a:latin typeface="+mn-lt"/>
                  <a:ea typeface="+mn-ea"/>
                  <a:cs typeface="+mn-cs"/>
                </a:defRPr>
              </a:lvl5pPr>
              <a:lvl6pPr marL="2509567" algn="l" defTabSz="501915" rtl="0" eaLnBrk="1" latinLnBrk="0" hangingPunct="1">
                <a:defRPr sz="2000" kern="1200">
                  <a:solidFill>
                    <a:schemeClr val="lt1"/>
                  </a:solidFill>
                  <a:latin typeface="+mn-lt"/>
                  <a:ea typeface="+mn-ea"/>
                  <a:cs typeface="+mn-cs"/>
                </a:defRPr>
              </a:lvl6pPr>
              <a:lvl7pPr marL="3011485" algn="l" defTabSz="501915" rtl="0" eaLnBrk="1" latinLnBrk="0" hangingPunct="1">
                <a:defRPr sz="2000" kern="1200">
                  <a:solidFill>
                    <a:schemeClr val="lt1"/>
                  </a:solidFill>
                  <a:latin typeface="+mn-lt"/>
                  <a:ea typeface="+mn-ea"/>
                  <a:cs typeface="+mn-cs"/>
                </a:defRPr>
              </a:lvl7pPr>
              <a:lvl8pPr marL="3513397" algn="l" defTabSz="501915" rtl="0" eaLnBrk="1" latinLnBrk="0" hangingPunct="1">
                <a:defRPr sz="2000" kern="1200">
                  <a:solidFill>
                    <a:schemeClr val="lt1"/>
                  </a:solidFill>
                  <a:latin typeface="+mn-lt"/>
                  <a:ea typeface="+mn-ea"/>
                  <a:cs typeface="+mn-cs"/>
                </a:defRPr>
              </a:lvl8pPr>
              <a:lvl9pPr marL="4015309" algn="l" defTabSz="501915" rtl="0" eaLnBrk="1" latinLnBrk="0" hangingPunct="1">
                <a:defRPr sz="2000" kern="1200">
                  <a:solidFill>
                    <a:schemeClr val="lt1"/>
                  </a:solidFill>
                  <a:latin typeface="+mn-lt"/>
                  <a:ea typeface="+mn-ea"/>
                  <a:cs typeface="+mn-cs"/>
                </a:defRPr>
              </a:lvl9pPr>
            </a:lstStyle>
            <a:p>
              <a:pPr marL="0" marR="0" lvl="0" indent="0" algn="ctr" defTabSz="501915" rtl="0" eaLnBrk="1" fontAlgn="auto" latinLnBrk="0" hangingPunct="1">
                <a:lnSpc>
                  <a:spcPct val="100000"/>
                </a:lnSpc>
                <a:spcBef>
                  <a:spcPts val="0"/>
                </a:spcBef>
                <a:spcAft>
                  <a:spcPts val="0"/>
                </a:spcAft>
                <a:buClrTx/>
                <a:buSzTx/>
                <a:buFontTx/>
                <a:buNone/>
                <a:tabLst/>
                <a:defRPr/>
              </a:pPr>
              <a:endParaRPr kumimoji="0" lang="en-CH" sz="1798"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57" name="Rounded Rectangle 35">
              <a:extLst>
                <a:ext uri="{FF2B5EF4-FFF2-40B4-BE49-F238E27FC236}">
                  <a16:creationId xmlns:a16="http://schemas.microsoft.com/office/drawing/2014/main" id="{C82EBF49-B544-EF82-84B3-C4A3B49D8516}"/>
                </a:ext>
              </a:extLst>
            </p:cNvPr>
            <p:cNvSpPr/>
            <p:nvPr/>
          </p:nvSpPr>
          <p:spPr>
            <a:xfrm>
              <a:off x="9023303" y="2949263"/>
              <a:ext cx="1274320" cy="2416754"/>
            </a:xfrm>
            <a:prstGeom prst="roundRect">
              <a:avLst>
                <a:gd name="adj" fmla="val 9740"/>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501915" rtl="0" eaLnBrk="1" latinLnBrk="0" hangingPunct="1">
                <a:defRPr sz="2000" kern="1200">
                  <a:solidFill>
                    <a:schemeClr val="lt1"/>
                  </a:solidFill>
                  <a:latin typeface="+mn-lt"/>
                  <a:ea typeface="+mn-ea"/>
                  <a:cs typeface="+mn-cs"/>
                </a:defRPr>
              </a:lvl1pPr>
              <a:lvl2pPr marL="501915" algn="l" defTabSz="501915" rtl="0" eaLnBrk="1" latinLnBrk="0" hangingPunct="1">
                <a:defRPr sz="2000" kern="1200">
                  <a:solidFill>
                    <a:schemeClr val="lt1"/>
                  </a:solidFill>
                  <a:latin typeface="+mn-lt"/>
                  <a:ea typeface="+mn-ea"/>
                  <a:cs typeface="+mn-cs"/>
                </a:defRPr>
              </a:lvl2pPr>
              <a:lvl3pPr marL="1003828" algn="l" defTabSz="501915" rtl="0" eaLnBrk="1" latinLnBrk="0" hangingPunct="1">
                <a:defRPr sz="2000" kern="1200">
                  <a:solidFill>
                    <a:schemeClr val="lt1"/>
                  </a:solidFill>
                  <a:latin typeface="+mn-lt"/>
                  <a:ea typeface="+mn-ea"/>
                  <a:cs typeface="+mn-cs"/>
                </a:defRPr>
              </a:lvl3pPr>
              <a:lvl4pPr marL="1505744" algn="l" defTabSz="501915" rtl="0" eaLnBrk="1" latinLnBrk="0" hangingPunct="1">
                <a:defRPr sz="2000" kern="1200">
                  <a:solidFill>
                    <a:schemeClr val="lt1"/>
                  </a:solidFill>
                  <a:latin typeface="+mn-lt"/>
                  <a:ea typeface="+mn-ea"/>
                  <a:cs typeface="+mn-cs"/>
                </a:defRPr>
              </a:lvl4pPr>
              <a:lvl5pPr marL="2007654" algn="l" defTabSz="501915" rtl="0" eaLnBrk="1" latinLnBrk="0" hangingPunct="1">
                <a:defRPr sz="2000" kern="1200">
                  <a:solidFill>
                    <a:schemeClr val="lt1"/>
                  </a:solidFill>
                  <a:latin typeface="+mn-lt"/>
                  <a:ea typeface="+mn-ea"/>
                  <a:cs typeface="+mn-cs"/>
                </a:defRPr>
              </a:lvl5pPr>
              <a:lvl6pPr marL="2509567" algn="l" defTabSz="501915" rtl="0" eaLnBrk="1" latinLnBrk="0" hangingPunct="1">
                <a:defRPr sz="2000" kern="1200">
                  <a:solidFill>
                    <a:schemeClr val="lt1"/>
                  </a:solidFill>
                  <a:latin typeface="+mn-lt"/>
                  <a:ea typeface="+mn-ea"/>
                  <a:cs typeface="+mn-cs"/>
                </a:defRPr>
              </a:lvl6pPr>
              <a:lvl7pPr marL="3011485" algn="l" defTabSz="501915" rtl="0" eaLnBrk="1" latinLnBrk="0" hangingPunct="1">
                <a:defRPr sz="2000" kern="1200">
                  <a:solidFill>
                    <a:schemeClr val="lt1"/>
                  </a:solidFill>
                  <a:latin typeface="+mn-lt"/>
                  <a:ea typeface="+mn-ea"/>
                  <a:cs typeface="+mn-cs"/>
                </a:defRPr>
              </a:lvl7pPr>
              <a:lvl8pPr marL="3513397" algn="l" defTabSz="501915" rtl="0" eaLnBrk="1" latinLnBrk="0" hangingPunct="1">
                <a:defRPr sz="2000" kern="1200">
                  <a:solidFill>
                    <a:schemeClr val="lt1"/>
                  </a:solidFill>
                  <a:latin typeface="+mn-lt"/>
                  <a:ea typeface="+mn-ea"/>
                  <a:cs typeface="+mn-cs"/>
                </a:defRPr>
              </a:lvl8pPr>
              <a:lvl9pPr marL="4015309" algn="l" defTabSz="501915" rtl="0" eaLnBrk="1" latinLnBrk="0" hangingPunct="1">
                <a:defRPr sz="2000" kern="1200">
                  <a:solidFill>
                    <a:schemeClr val="lt1"/>
                  </a:solidFill>
                  <a:latin typeface="+mn-lt"/>
                  <a:ea typeface="+mn-ea"/>
                  <a:cs typeface="+mn-cs"/>
                </a:defRPr>
              </a:lvl9pPr>
            </a:lstStyle>
            <a:p>
              <a:pPr marL="0" marR="0" lvl="0" indent="0" algn="ctr" defTabSz="501915" rtl="0" eaLnBrk="1" fontAlgn="auto" latinLnBrk="0" hangingPunct="1">
                <a:lnSpc>
                  <a:spcPct val="100000"/>
                </a:lnSpc>
                <a:spcBef>
                  <a:spcPts val="0"/>
                </a:spcBef>
                <a:spcAft>
                  <a:spcPts val="0"/>
                </a:spcAft>
                <a:buClrTx/>
                <a:buSzTx/>
                <a:buFontTx/>
                <a:buNone/>
                <a:tabLst/>
                <a:defRPr/>
              </a:pPr>
              <a:endParaRPr kumimoji="0" lang="en-CH" sz="1798" b="0" i="0" u="none" strike="noStrike" kern="1200" cap="none" spc="0" normalizeH="0" baseline="0" noProof="0">
                <a:ln>
                  <a:noFill/>
                </a:ln>
                <a:solidFill>
                  <a:sysClr val="window" lastClr="FFFFFF"/>
                </a:solidFill>
                <a:effectLst/>
                <a:uLnTx/>
                <a:uFillTx/>
                <a:latin typeface="Calibri"/>
                <a:ea typeface="+mn-ea"/>
                <a:cs typeface="+mn-cs"/>
              </a:endParaRPr>
            </a:p>
          </p:txBody>
        </p:sp>
        <p:sp>
          <p:nvSpPr>
            <p:cNvPr id="53" name="Rounded Rectangle 6">
              <a:extLst>
                <a:ext uri="{FF2B5EF4-FFF2-40B4-BE49-F238E27FC236}">
                  <a16:creationId xmlns:a16="http://schemas.microsoft.com/office/drawing/2014/main" id="{1DF2FB7B-C49A-CA4B-1D60-40B53EE561AC}"/>
                </a:ext>
              </a:extLst>
            </p:cNvPr>
            <p:cNvSpPr/>
            <p:nvPr/>
          </p:nvSpPr>
          <p:spPr>
            <a:xfrm>
              <a:off x="4039077" y="2949263"/>
              <a:ext cx="1846068" cy="2416755"/>
            </a:xfrm>
            <a:prstGeom prst="roundRect">
              <a:avLst>
                <a:gd name="adj" fmla="val 8417"/>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501915" rtl="0" eaLnBrk="1" latinLnBrk="0" hangingPunct="1">
                <a:defRPr sz="2000" kern="1200">
                  <a:solidFill>
                    <a:schemeClr val="lt1"/>
                  </a:solidFill>
                  <a:latin typeface="+mn-lt"/>
                  <a:ea typeface="+mn-ea"/>
                  <a:cs typeface="+mn-cs"/>
                </a:defRPr>
              </a:lvl1pPr>
              <a:lvl2pPr marL="501915" algn="l" defTabSz="501915" rtl="0" eaLnBrk="1" latinLnBrk="0" hangingPunct="1">
                <a:defRPr sz="2000" kern="1200">
                  <a:solidFill>
                    <a:schemeClr val="lt1"/>
                  </a:solidFill>
                  <a:latin typeface="+mn-lt"/>
                  <a:ea typeface="+mn-ea"/>
                  <a:cs typeface="+mn-cs"/>
                </a:defRPr>
              </a:lvl2pPr>
              <a:lvl3pPr marL="1003828" algn="l" defTabSz="501915" rtl="0" eaLnBrk="1" latinLnBrk="0" hangingPunct="1">
                <a:defRPr sz="2000" kern="1200">
                  <a:solidFill>
                    <a:schemeClr val="lt1"/>
                  </a:solidFill>
                  <a:latin typeface="+mn-lt"/>
                  <a:ea typeface="+mn-ea"/>
                  <a:cs typeface="+mn-cs"/>
                </a:defRPr>
              </a:lvl3pPr>
              <a:lvl4pPr marL="1505744" algn="l" defTabSz="501915" rtl="0" eaLnBrk="1" latinLnBrk="0" hangingPunct="1">
                <a:defRPr sz="2000" kern="1200">
                  <a:solidFill>
                    <a:schemeClr val="lt1"/>
                  </a:solidFill>
                  <a:latin typeface="+mn-lt"/>
                  <a:ea typeface="+mn-ea"/>
                  <a:cs typeface="+mn-cs"/>
                </a:defRPr>
              </a:lvl4pPr>
              <a:lvl5pPr marL="2007654" algn="l" defTabSz="501915" rtl="0" eaLnBrk="1" latinLnBrk="0" hangingPunct="1">
                <a:defRPr sz="2000" kern="1200">
                  <a:solidFill>
                    <a:schemeClr val="lt1"/>
                  </a:solidFill>
                  <a:latin typeface="+mn-lt"/>
                  <a:ea typeface="+mn-ea"/>
                  <a:cs typeface="+mn-cs"/>
                </a:defRPr>
              </a:lvl5pPr>
              <a:lvl6pPr marL="2509567" algn="l" defTabSz="501915" rtl="0" eaLnBrk="1" latinLnBrk="0" hangingPunct="1">
                <a:defRPr sz="2000" kern="1200">
                  <a:solidFill>
                    <a:schemeClr val="lt1"/>
                  </a:solidFill>
                  <a:latin typeface="+mn-lt"/>
                  <a:ea typeface="+mn-ea"/>
                  <a:cs typeface="+mn-cs"/>
                </a:defRPr>
              </a:lvl6pPr>
              <a:lvl7pPr marL="3011485" algn="l" defTabSz="501915" rtl="0" eaLnBrk="1" latinLnBrk="0" hangingPunct="1">
                <a:defRPr sz="2000" kern="1200">
                  <a:solidFill>
                    <a:schemeClr val="lt1"/>
                  </a:solidFill>
                  <a:latin typeface="+mn-lt"/>
                  <a:ea typeface="+mn-ea"/>
                  <a:cs typeface="+mn-cs"/>
                </a:defRPr>
              </a:lvl7pPr>
              <a:lvl8pPr marL="3513397" algn="l" defTabSz="501915" rtl="0" eaLnBrk="1" latinLnBrk="0" hangingPunct="1">
                <a:defRPr sz="2000" kern="1200">
                  <a:solidFill>
                    <a:schemeClr val="lt1"/>
                  </a:solidFill>
                  <a:latin typeface="+mn-lt"/>
                  <a:ea typeface="+mn-ea"/>
                  <a:cs typeface="+mn-cs"/>
                </a:defRPr>
              </a:lvl8pPr>
              <a:lvl9pPr marL="4015309" algn="l" defTabSz="501915" rtl="0" eaLnBrk="1" latinLnBrk="0" hangingPunct="1">
                <a:defRPr sz="2000" kern="1200">
                  <a:solidFill>
                    <a:schemeClr val="lt1"/>
                  </a:solidFill>
                  <a:latin typeface="+mn-lt"/>
                  <a:ea typeface="+mn-ea"/>
                  <a:cs typeface="+mn-cs"/>
                </a:defRPr>
              </a:lvl9pPr>
            </a:lstStyle>
            <a:p>
              <a:pPr marL="0" marR="0" lvl="0" indent="0" algn="ctr" defTabSz="501915" rtl="0" eaLnBrk="1" fontAlgn="auto" latinLnBrk="0" hangingPunct="1">
                <a:lnSpc>
                  <a:spcPct val="100000"/>
                </a:lnSpc>
                <a:spcBef>
                  <a:spcPts val="0"/>
                </a:spcBef>
                <a:spcAft>
                  <a:spcPts val="0"/>
                </a:spcAft>
                <a:buClrTx/>
                <a:buSzTx/>
                <a:buFontTx/>
                <a:buNone/>
                <a:tabLst/>
                <a:defRPr/>
              </a:pPr>
              <a:endParaRPr kumimoji="0" lang="en-CH" sz="1798" b="0" i="0" u="none" strike="noStrike" kern="1200" cap="none" spc="0" normalizeH="0" baseline="0" noProof="0">
                <a:ln>
                  <a:noFill/>
                </a:ln>
                <a:solidFill>
                  <a:sysClr val="window" lastClr="FFFFFF"/>
                </a:solidFill>
                <a:effectLst/>
                <a:uLnTx/>
                <a:uFillTx/>
                <a:latin typeface="Calibri"/>
                <a:ea typeface="+mn-ea"/>
                <a:cs typeface="+mn-cs"/>
              </a:endParaRPr>
            </a:p>
          </p:txBody>
        </p:sp>
        <p:grpSp>
          <p:nvGrpSpPr>
            <p:cNvPr id="41" name="Group 21">
              <a:extLst>
                <a:ext uri="{FF2B5EF4-FFF2-40B4-BE49-F238E27FC236}">
                  <a16:creationId xmlns:a16="http://schemas.microsoft.com/office/drawing/2014/main" id="{8378E755-0AEE-ECD4-93A6-FF9384E8E818}"/>
                </a:ext>
              </a:extLst>
            </p:cNvPr>
            <p:cNvGrpSpPr/>
            <p:nvPr/>
          </p:nvGrpSpPr>
          <p:grpSpPr>
            <a:xfrm>
              <a:off x="2893292" y="5477088"/>
              <a:ext cx="7523015" cy="972302"/>
              <a:chOff x="1270660" y="5958872"/>
              <a:chExt cx="7523015" cy="972302"/>
            </a:xfrm>
          </p:grpSpPr>
          <p:grpSp>
            <p:nvGrpSpPr>
              <p:cNvPr id="43" name="Group 11">
                <a:extLst>
                  <a:ext uri="{FF2B5EF4-FFF2-40B4-BE49-F238E27FC236}">
                    <a16:creationId xmlns:a16="http://schemas.microsoft.com/office/drawing/2014/main" id="{2B4786E1-DB64-4DCA-325E-B51838AC45D7}"/>
                  </a:ext>
                </a:extLst>
              </p:cNvPr>
              <p:cNvGrpSpPr/>
              <p:nvPr/>
            </p:nvGrpSpPr>
            <p:grpSpPr>
              <a:xfrm>
                <a:off x="1270660" y="5973615"/>
                <a:ext cx="3637575" cy="957559"/>
                <a:chOff x="1270660" y="5973615"/>
                <a:chExt cx="3637575" cy="957559"/>
              </a:xfrm>
            </p:grpSpPr>
            <p:sp>
              <p:nvSpPr>
                <p:cNvPr id="50" name="Left Brace 8">
                  <a:extLst>
                    <a:ext uri="{FF2B5EF4-FFF2-40B4-BE49-F238E27FC236}">
                      <a16:creationId xmlns:a16="http://schemas.microsoft.com/office/drawing/2014/main" id="{FFE09986-265E-4063-01C6-E4EDE7DCFBFD}"/>
                    </a:ext>
                  </a:extLst>
                </p:cNvPr>
                <p:cNvSpPr/>
                <p:nvPr/>
              </p:nvSpPr>
              <p:spPr>
                <a:xfrm rot="16200000">
                  <a:off x="2906886" y="4337389"/>
                  <a:ext cx="365124" cy="3637575"/>
                </a:xfrm>
                <a:prstGeom prst="leftBrace">
                  <a:avLst>
                    <a:gd name="adj1" fmla="val 50711"/>
                    <a:gd name="adj2" fmla="val 50000"/>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501915" rtl="0" eaLnBrk="1" latinLnBrk="0" hangingPunct="1">
                    <a:defRPr sz="2000" kern="1200">
                      <a:solidFill>
                        <a:schemeClr val="tx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pPr marL="0" marR="0" lvl="0" indent="0" algn="ctr" defTabSz="501915"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51" name="TextBox 10">
                  <a:extLst>
                    <a:ext uri="{FF2B5EF4-FFF2-40B4-BE49-F238E27FC236}">
                      <a16:creationId xmlns:a16="http://schemas.microsoft.com/office/drawing/2014/main" id="{66D38EC1-5888-816C-56AA-E834EBF39A7E}"/>
                    </a:ext>
                  </a:extLst>
                </p:cNvPr>
                <p:cNvSpPr txBox="1"/>
                <p:nvPr/>
              </p:nvSpPr>
              <p:spPr>
                <a:xfrm>
                  <a:off x="2416445" y="6407954"/>
                  <a:ext cx="1346010" cy="523220"/>
                </a:xfrm>
                <a:prstGeom prst="rect">
                  <a:avLst/>
                </a:prstGeom>
                <a:noFill/>
              </p:spPr>
              <p:txBody>
                <a:bodyPr wrap="none" rtlCol="0">
                  <a:spAutoFit/>
                </a:bodyPr>
                <a:lstStyle>
                  <a:defPPr>
                    <a:defRPr lang="en-US"/>
                  </a:defPPr>
                  <a:lvl1pPr marL="0" algn="l" defTabSz="501915" rtl="0" eaLnBrk="1" latinLnBrk="0" hangingPunct="1">
                    <a:defRPr sz="2000" kern="1200">
                      <a:solidFill>
                        <a:schemeClr val="tx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pPr marL="0" marR="0" lvl="0" indent="0" algn="ctr" defTabSz="501915"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dirty="0">
                      <a:ln>
                        <a:noFill/>
                      </a:ln>
                      <a:solidFill>
                        <a:srgbClr val="4F81BD"/>
                      </a:solidFill>
                      <a:effectLst/>
                      <a:uLnTx/>
                      <a:uFillTx/>
                      <a:latin typeface="Calibri"/>
                      <a:ea typeface="+mn-ea"/>
                      <a:cs typeface="+mn-cs"/>
                    </a:rPr>
                    <a:t>Task 7.2</a:t>
                  </a:r>
                </a:p>
              </p:txBody>
            </p:sp>
          </p:grpSp>
          <p:grpSp>
            <p:nvGrpSpPr>
              <p:cNvPr id="44" name="Group 13">
                <a:extLst>
                  <a:ext uri="{FF2B5EF4-FFF2-40B4-BE49-F238E27FC236}">
                    <a16:creationId xmlns:a16="http://schemas.microsoft.com/office/drawing/2014/main" id="{8F877D2B-D2CB-63DA-774D-8C23DA5DF829}"/>
                  </a:ext>
                </a:extLst>
              </p:cNvPr>
              <p:cNvGrpSpPr/>
              <p:nvPr/>
            </p:nvGrpSpPr>
            <p:grpSpPr>
              <a:xfrm>
                <a:off x="4905674" y="5962623"/>
                <a:ext cx="2448000" cy="968551"/>
                <a:chOff x="1270662" y="5973614"/>
                <a:chExt cx="2448000" cy="968551"/>
              </a:xfrm>
            </p:grpSpPr>
            <p:sp>
              <p:nvSpPr>
                <p:cNvPr id="48" name="Left Brace 14">
                  <a:extLst>
                    <a:ext uri="{FF2B5EF4-FFF2-40B4-BE49-F238E27FC236}">
                      <a16:creationId xmlns:a16="http://schemas.microsoft.com/office/drawing/2014/main" id="{BC72E23A-8338-7EAB-7144-CF2F9E750C5C}"/>
                    </a:ext>
                  </a:extLst>
                </p:cNvPr>
                <p:cNvSpPr/>
                <p:nvPr/>
              </p:nvSpPr>
              <p:spPr>
                <a:xfrm rot="16200000">
                  <a:off x="2312100" y="4932176"/>
                  <a:ext cx="365124" cy="2448000"/>
                </a:xfrm>
                <a:prstGeom prst="leftBrace">
                  <a:avLst>
                    <a:gd name="adj1" fmla="val 50711"/>
                    <a:gd name="adj2" fmla="val 50000"/>
                  </a:avLst>
                </a:prstGeom>
                <a:noFill/>
                <a:ln w="25400" cap="flat" cmpd="sng" algn="ctr">
                  <a:solidFill>
                    <a:schemeClr val="tx2">
                      <a:lumMod val="60000"/>
                      <a:lumOff val="40000"/>
                    </a:schemeClr>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501915" rtl="0" eaLnBrk="1" latinLnBrk="0" hangingPunct="1">
                    <a:defRPr sz="2000" kern="1200">
                      <a:solidFill>
                        <a:schemeClr val="tx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pPr marL="0" marR="0" lvl="0" indent="0" algn="ctr" defTabSz="501915"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49" name="TextBox 15">
                  <a:extLst>
                    <a:ext uri="{FF2B5EF4-FFF2-40B4-BE49-F238E27FC236}">
                      <a16:creationId xmlns:a16="http://schemas.microsoft.com/office/drawing/2014/main" id="{12263ECB-DF24-C60D-DAED-1981C20F0559}"/>
                    </a:ext>
                  </a:extLst>
                </p:cNvPr>
                <p:cNvSpPr txBox="1"/>
                <p:nvPr/>
              </p:nvSpPr>
              <p:spPr>
                <a:xfrm>
                  <a:off x="1821658" y="6418945"/>
                  <a:ext cx="1346011" cy="523220"/>
                </a:xfrm>
                <a:prstGeom prst="rect">
                  <a:avLst/>
                </a:prstGeom>
                <a:noFill/>
              </p:spPr>
              <p:txBody>
                <a:bodyPr wrap="none" rtlCol="0">
                  <a:spAutoFit/>
                </a:bodyPr>
                <a:lstStyle>
                  <a:defPPr>
                    <a:defRPr lang="en-US"/>
                  </a:defPPr>
                  <a:lvl1pPr marL="0" algn="l" defTabSz="501915" rtl="0" eaLnBrk="1" latinLnBrk="0" hangingPunct="1">
                    <a:defRPr sz="2000" kern="1200">
                      <a:solidFill>
                        <a:schemeClr val="tx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pPr marL="0" marR="0" lvl="0" indent="0" algn="ctr" defTabSz="501915"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dirty="0">
                      <a:ln>
                        <a:noFill/>
                      </a:ln>
                      <a:solidFill>
                        <a:schemeClr val="tx2">
                          <a:lumMod val="60000"/>
                          <a:lumOff val="40000"/>
                        </a:schemeClr>
                      </a:solidFill>
                      <a:effectLst/>
                      <a:uLnTx/>
                      <a:uFillTx/>
                      <a:latin typeface="Calibri"/>
                      <a:ea typeface="+mn-ea"/>
                      <a:cs typeface="+mn-cs"/>
                    </a:rPr>
                    <a:t>Task 7.3</a:t>
                  </a:r>
                </a:p>
              </p:txBody>
            </p:sp>
          </p:grpSp>
          <p:grpSp>
            <p:nvGrpSpPr>
              <p:cNvPr id="45" name="Group 16">
                <a:extLst>
                  <a:ext uri="{FF2B5EF4-FFF2-40B4-BE49-F238E27FC236}">
                    <a16:creationId xmlns:a16="http://schemas.microsoft.com/office/drawing/2014/main" id="{DEED2F69-60E5-4CC5-3E8A-36D98F3D7586}"/>
                  </a:ext>
                </a:extLst>
              </p:cNvPr>
              <p:cNvGrpSpPr/>
              <p:nvPr/>
            </p:nvGrpSpPr>
            <p:grpSpPr>
              <a:xfrm>
                <a:off x="7353675" y="5958872"/>
                <a:ext cx="1440000" cy="952049"/>
                <a:chOff x="1270663" y="5973613"/>
                <a:chExt cx="1440000" cy="952049"/>
              </a:xfrm>
            </p:grpSpPr>
            <p:sp>
              <p:nvSpPr>
                <p:cNvPr id="46" name="Left Brace 17">
                  <a:extLst>
                    <a:ext uri="{FF2B5EF4-FFF2-40B4-BE49-F238E27FC236}">
                      <a16:creationId xmlns:a16="http://schemas.microsoft.com/office/drawing/2014/main" id="{2CCACF8C-359A-0786-0908-78FCEF728D1D}"/>
                    </a:ext>
                  </a:extLst>
                </p:cNvPr>
                <p:cNvSpPr/>
                <p:nvPr/>
              </p:nvSpPr>
              <p:spPr>
                <a:xfrm rot="16200000">
                  <a:off x="1808101" y="5436175"/>
                  <a:ext cx="365124" cy="1440000"/>
                </a:xfrm>
                <a:prstGeom prst="leftBrace">
                  <a:avLst>
                    <a:gd name="adj1" fmla="val 50711"/>
                    <a:gd name="adj2" fmla="val 50000"/>
                  </a:avLst>
                </a:prstGeom>
                <a:noFill/>
                <a:ln w="25400" cap="flat" cmpd="sng" algn="ctr">
                  <a:solidFill>
                    <a:srgbClr val="4F81BD"/>
                  </a:solidFill>
                  <a:prstDash val="solid"/>
                </a:ln>
                <a:effectLst>
                  <a:outerShdw blurRad="40000" dist="20000" dir="5400000" rotWithShape="0">
                    <a:srgbClr val="000000">
                      <a:alpha val="38000"/>
                    </a:srgbClr>
                  </a:outerShdw>
                </a:effectLst>
              </p:spPr>
              <p:txBody>
                <a:bodyPr rtlCol="0" anchor="ctr"/>
                <a:lstStyle>
                  <a:defPPr>
                    <a:defRPr lang="en-US"/>
                  </a:defPPr>
                  <a:lvl1pPr marL="0" algn="l" defTabSz="501915" rtl="0" eaLnBrk="1" latinLnBrk="0" hangingPunct="1">
                    <a:defRPr sz="2000" kern="1200">
                      <a:solidFill>
                        <a:schemeClr val="tx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pPr marL="0" marR="0" lvl="0" indent="0" algn="ctr" defTabSz="501915" rtl="0" eaLnBrk="1" fontAlgn="auto" latinLnBrk="0" hangingPunct="1">
                    <a:lnSpc>
                      <a:spcPct val="100000"/>
                    </a:lnSpc>
                    <a:spcBef>
                      <a:spcPts val="0"/>
                    </a:spcBef>
                    <a:spcAft>
                      <a:spcPts val="0"/>
                    </a:spcAft>
                    <a:buClrTx/>
                    <a:buSzTx/>
                    <a:buFontTx/>
                    <a:buNone/>
                    <a:tabLst/>
                    <a:defRPr/>
                  </a:pPr>
                  <a:endParaRPr kumimoji="0" lang="en-CH" sz="2000" b="0" i="0" u="none" strike="noStrike" kern="1200" cap="none" spc="0" normalizeH="0" baseline="0" noProof="0">
                    <a:ln>
                      <a:noFill/>
                    </a:ln>
                    <a:solidFill>
                      <a:sysClr val="windowText" lastClr="000000"/>
                    </a:solidFill>
                    <a:effectLst/>
                    <a:uLnTx/>
                    <a:uFillTx/>
                    <a:latin typeface="Calibri"/>
                    <a:ea typeface="+mn-ea"/>
                    <a:cs typeface="+mn-cs"/>
                  </a:endParaRPr>
                </a:p>
              </p:txBody>
            </p:sp>
            <p:sp>
              <p:nvSpPr>
                <p:cNvPr id="47" name="TextBox 18">
                  <a:extLst>
                    <a:ext uri="{FF2B5EF4-FFF2-40B4-BE49-F238E27FC236}">
                      <a16:creationId xmlns:a16="http://schemas.microsoft.com/office/drawing/2014/main" id="{7FECEE46-A1D2-8A0E-0802-E3E30C7B85FC}"/>
                    </a:ext>
                  </a:extLst>
                </p:cNvPr>
                <p:cNvSpPr txBox="1"/>
                <p:nvPr/>
              </p:nvSpPr>
              <p:spPr>
                <a:xfrm>
                  <a:off x="1317659" y="6402442"/>
                  <a:ext cx="1346011" cy="523220"/>
                </a:xfrm>
                <a:prstGeom prst="rect">
                  <a:avLst/>
                </a:prstGeom>
                <a:noFill/>
              </p:spPr>
              <p:txBody>
                <a:bodyPr wrap="none" rtlCol="0">
                  <a:spAutoFit/>
                </a:bodyPr>
                <a:lstStyle>
                  <a:defPPr>
                    <a:defRPr lang="en-US"/>
                  </a:defPPr>
                  <a:lvl1pPr marL="0" algn="l" defTabSz="501915" rtl="0" eaLnBrk="1" latinLnBrk="0" hangingPunct="1">
                    <a:defRPr sz="2000" kern="1200">
                      <a:solidFill>
                        <a:schemeClr val="tx1"/>
                      </a:solidFill>
                      <a:latin typeface="+mn-lt"/>
                      <a:ea typeface="+mn-ea"/>
                      <a:cs typeface="+mn-cs"/>
                    </a:defRPr>
                  </a:lvl1pPr>
                  <a:lvl2pPr marL="501915" algn="l" defTabSz="501915" rtl="0" eaLnBrk="1" latinLnBrk="0" hangingPunct="1">
                    <a:defRPr sz="2000" kern="1200">
                      <a:solidFill>
                        <a:schemeClr val="tx1"/>
                      </a:solidFill>
                      <a:latin typeface="+mn-lt"/>
                      <a:ea typeface="+mn-ea"/>
                      <a:cs typeface="+mn-cs"/>
                    </a:defRPr>
                  </a:lvl2pPr>
                  <a:lvl3pPr marL="1003828" algn="l" defTabSz="501915" rtl="0" eaLnBrk="1" latinLnBrk="0" hangingPunct="1">
                    <a:defRPr sz="2000" kern="1200">
                      <a:solidFill>
                        <a:schemeClr val="tx1"/>
                      </a:solidFill>
                      <a:latin typeface="+mn-lt"/>
                      <a:ea typeface="+mn-ea"/>
                      <a:cs typeface="+mn-cs"/>
                    </a:defRPr>
                  </a:lvl3pPr>
                  <a:lvl4pPr marL="1505744" algn="l" defTabSz="501915" rtl="0" eaLnBrk="1" latinLnBrk="0" hangingPunct="1">
                    <a:defRPr sz="2000" kern="1200">
                      <a:solidFill>
                        <a:schemeClr val="tx1"/>
                      </a:solidFill>
                      <a:latin typeface="+mn-lt"/>
                      <a:ea typeface="+mn-ea"/>
                      <a:cs typeface="+mn-cs"/>
                    </a:defRPr>
                  </a:lvl4pPr>
                  <a:lvl5pPr marL="2007654" algn="l" defTabSz="501915" rtl="0" eaLnBrk="1" latinLnBrk="0" hangingPunct="1">
                    <a:defRPr sz="2000" kern="1200">
                      <a:solidFill>
                        <a:schemeClr val="tx1"/>
                      </a:solidFill>
                      <a:latin typeface="+mn-lt"/>
                      <a:ea typeface="+mn-ea"/>
                      <a:cs typeface="+mn-cs"/>
                    </a:defRPr>
                  </a:lvl5pPr>
                  <a:lvl6pPr marL="2509567" algn="l" defTabSz="501915" rtl="0" eaLnBrk="1" latinLnBrk="0" hangingPunct="1">
                    <a:defRPr sz="2000" kern="1200">
                      <a:solidFill>
                        <a:schemeClr val="tx1"/>
                      </a:solidFill>
                      <a:latin typeface="+mn-lt"/>
                      <a:ea typeface="+mn-ea"/>
                      <a:cs typeface="+mn-cs"/>
                    </a:defRPr>
                  </a:lvl6pPr>
                  <a:lvl7pPr marL="3011485" algn="l" defTabSz="501915" rtl="0" eaLnBrk="1" latinLnBrk="0" hangingPunct="1">
                    <a:defRPr sz="2000" kern="1200">
                      <a:solidFill>
                        <a:schemeClr val="tx1"/>
                      </a:solidFill>
                      <a:latin typeface="+mn-lt"/>
                      <a:ea typeface="+mn-ea"/>
                      <a:cs typeface="+mn-cs"/>
                    </a:defRPr>
                  </a:lvl7pPr>
                  <a:lvl8pPr marL="3513397" algn="l" defTabSz="501915" rtl="0" eaLnBrk="1" latinLnBrk="0" hangingPunct="1">
                    <a:defRPr sz="2000" kern="1200">
                      <a:solidFill>
                        <a:schemeClr val="tx1"/>
                      </a:solidFill>
                      <a:latin typeface="+mn-lt"/>
                      <a:ea typeface="+mn-ea"/>
                      <a:cs typeface="+mn-cs"/>
                    </a:defRPr>
                  </a:lvl8pPr>
                  <a:lvl9pPr marL="4015309" algn="l" defTabSz="501915" rtl="0" eaLnBrk="1" latinLnBrk="0" hangingPunct="1">
                    <a:defRPr sz="2000" kern="1200">
                      <a:solidFill>
                        <a:schemeClr val="tx1"/>
                      </a:solidFill>
                      <a:latin typeface="+mn-lt"/>
                      <a:ea typeface="+mn-ea"/>
                      <a:cs typeface="+mn-cs"/>
                    </a:defRPr>
                  </a:lvl9pPr>
                </a:lstStyle>
                <a:p>
                  <a:pPr marL="0" marR="0" lvl="0" indent="0" algn="ctr" defTabSz="501915" rtl="0" eaLnBrk="1" fontAlgn="auto" latinLnBrk="0" hangingPunct="1">
                    <a:lnSpc>
                      <a:spcPct val="100000"/>
                    </a:lnSpc>
                    <a:spcBef>
                      <a:spcPts val="0"/>
                    </a:spcBef>
                    <a:spcAft>
                      <a:spcPts val="0"/>
                    </a:spcAft>
                    <a:buClrTx/>
                    <a:buSzTx/>
                    <a:buFontTx/>
                    <a:buNone/>
                    <a:tabLst/>
                    <a:defRPr/>
                  </a:pPr>
                  <a:r>
                    <a:rPr kumimoji="0" lang="en-CH" sz="2800" b="0" i="0" u="none" strike="noStrike" kern="1200" cap="none" spc="0" normalizeH="0" baseline="0" noProof="0" dirty="0">
                      <a:ln>
                        <a:noFill/>
                      </a:ln>
                      <a:solidFill>
                        <a:srgbClr val="4F81BD"/>
                      </a:solidFill>
                      <a:effectLst/>
                      <a:uLnTx/>
                      <a:uFillTx/>
                      <a:latin typeface="Calibri"/>
                      <a:ea typeface="+mn-ea"/>
                      <a:cs typeface="+mn-cs"/>
                    </a:rPr>
                    <a:t>Task 7.4</a:t>
                  </a:r>
                </a:p>
              </p:txBody>
            </p:sp>
          </p:grpSp>
        </p:grpSp>
      </p:grpSp>
      <p:pic>
        <p:nvPicPr>
          <p:cNvPr id="42" name="Picture 6" descr="MuCol training on detector design and physics performance tools | Project">
            <a:extLst>
              <a:ext uri="{FF2B5EF4-FFF2-40B4-BE49-F238E27FC236}">
                <a16:creationId xmlns:a16="http://schemas.microsoft.com/office/drawing/2014/main" id="{F7DBF57A-6C30-118F-C2A6-BCD4B391A7A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8797" y="2803573"/>
            <a:ext cx="1005371" cy="1152655"/>
          </a:xfrm>
          <a:prstGeom prst="rect">
            <a:avLst/>
          </a:prstGeom>
          <a:noFill/>
          <a:extLst>
            <a:ext uri="{909E8E84-426E-40DD-AFC4-6F175D3DCCD1}">
              <a14:hiddenFill xmlns:a14="http://schemas.microsoft.com/office/drawing/2010/main">
                <a:solidFill>
                  <a:srgbClr val="FFFFFF"/>
                </a:solidFill>
              </a14:hiddenFill>
            </a:ext>
          </a:extLst>
        </p:spPr>
      </p:pic>
      <p:cxnSp>
        <p:nvCxnSpPr>
          <p:cNvPr id="64" name="Connettore 2 63">
            <a:extLst>
              <a:ext uri="{FF2B5EF4-FFF2-40B4-BE49-F238E27FC236}">
                <a16:creationId xmlns:a16="http://schemas.microsoft.com/office/drawing/2014/main" id="{DF9692DA-4CCB-CB99-A5CB-86A39AEE8205}"/>
              </a:ext>
            </a:extLst>
          </p:cNvPr>
          <p:cNvCxnSpPr/>
          <p:nvPr/>
        </p:nvCxnSpPr>
        <p:spPr>
          <a:xfrm flipH="1">
            <a:off x="3281371" y="5842129"/>
            <a:ext cx="542312" cy="0"/>
          </a:xfrm>
          <a:prstGeom prst="straightConnector1">
            <a:avLst/>
          </a:prstGeom>
          <a:ln w="38100">
            <a:solidFill>
              <a:srgbClr val="4F81BD"/>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66" name="Immagine 65" descr="Immagine che contiene Elementi grafici, Carattere, logo, grafica&#10;&#10;Descrizione generata automaticamente">
            <a:extLst>
              <a:ext uri="{FF2B5EF4-FFF2-40B4-BE49-F238E27FC236}">
                <a16:creationId xmlns:a16="http://schemas.microsoft.com/office/drawing/2014/main" id="{E93AB2F5-BF83-609B-211E-FE7CCB185E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12764" y="5438384"/>
            <a:ext cx="1440000" cy="842218"/>
          </a:xfrm>
          <a:prstGeom prst="rect">
            <a:avLst/>
          </a:prstGeom>
        </p:spPr>
      </p:pic>
      <p:pic>
        <p:nvPicPr>
          <p:cNvPr id="72" name="Immagine 71" descr="Immagine che contiene Elementi grafici, Carattere, logo, grafica&#10;&#10;Descrizione generata automaticamente">
            <a:extLst>
              <a:ext uri="{FF2B5EF4-FFF2-40B4-BE49-F238E27FC236}">
                <a16:creationId xmlns:a16="http://schemas.microsoft.com/office/drawing/2014/main" id="{0BDE3E57-1688-C412-B7DC-E55B85D30D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07023" y="5683962"/>
            <a:ext cx="1324985" cy="598893"/>
          </a:xfrm>
          <a:prstGeom prst="rect">
            <a:avLst/>
          </a:prstGeom>
        </p:spPr>
      </p:pic>
      <p:sp>
        <p:nvSpPr>
          <p:cNvPr id="73" name="CasellaDiTesto 72">
            <a:extLst>
              <a:ext uri="{FF2B5EF4-FFF2-40B4-BE49-F238E27FC236}">
                <a16:creationId xmlns:a16="http://schemas.microsoft.com/office/drawing/2014/main" id="{C00DB4FB-5417-F136-B541-FB226796ECEE}"/>
              </a:ext>
            </a:extLst>
          </p:cNvPr>
          <p:cNvSpPr txBox="1"/>
          <p:nvPr/>
        </p:nvSpPr>
        <p:spPr>
          <a:xfrm>
            <a:off x="768418" y="3982983"/>
            <a:ext cx="1851714" cy="1323439"/>
          </a:xfrm>
          <a:prstGeom prst="rect">
            <a:avLst/>
          </a:prstGeom>
          <a:noFill/>
        </p:spPr>
        <p:txBody>
          <a:bodyPr wrap="square" rtlCol="0">
            <a:spAutoFit/>
          </a:bodyPr>
          <a:lstStyle/>
          <a:p>
            <a:r>
              <a:rPr lang="it-IT" sz="2000" b="1" dirty="0">
                <a:solidFill>
                  <a:schemeClr val="tx2">
                    <a:lumMod val="75000"/>
                  </a:schemeClr>
                </a:solidFill>
              </a:rPr>
              <a:t>The SC </a:t>
            </a:r>
            <a:r>
              <a:rPr lang="it-IT" sz="2000" b="1" dirty="0" err="1">
                <a:solidFill>
                  <a:schemeClr val="tx2">
                    <a:lumMod val="75000"/>
                  </a:schemeClr>
                </a:solidFill>
              </a:rPr>
              <a:t>magnets</a:t>
            </a:r>
            <a:r>
              <a:rPr lang="it-IT" sz="2000" b="1" dirty="0">
                <a:solidFill>
                  <a:schemeClr val="tx2">
                    <a:lumMod val="75000"/>
                  </a:schemeClr>
                </a:solidFill>
              </a:rPr>
              <a:t> are </a:t>
            </a:r>
            <a:r>
              <a:rPr lang="it-IT" sz="2000" b="1" dirty="0" err="1">
                <a:solidFill>
                  <a:schemeClr val="tx2">
                    <a:lumMod val="75000"/>
                  </a:schemeClr>
                </a:solidFill>
              </a:rPr>
              <a:t>coordinated</a:t>
            </a:r>
            <a:r>
              <a:rPr lang="it-IT" sz="2000" b="1" dirty="0">
                <a:solidFill>
                  <a:schemeClr val="tx2">
                    <a:lumMod val="75000"/>
                  </a:schemeClr>
                </a:solidFill>
              </a:rPr>
              <a:t> by INFN</a:t>
            </a:r>
          </a:p>
        </p:txBody>
      </p:sp>
      <p:sp>
        <p:nvSpPr>
          <p:cNvPr id="7" name="CasellaDiTesto 6">
            <a:extLst>
              <a:ext uri="{FF2B5EF4-FFF2-40B4-BE49-F238E27FC236}">
                <a16:creationId xmlns:a16="http://schemas.microsoft.com/office/drawing/2014/main" id="{D54736DE-750A-2F18-CF4C-906CD9F2325D}"/>
              </a:ext>
            </a:extLst>
          </p:cNvPr>
          <p:cNvSpPr txBox="1"/>
          <p:nvPr/>
        </p:nvSpPr>
        <p:spPr>
          <a:xfrm>
            <a:off x="1650223" y="2424313"/>
            <a:ext cx="1948710" cy="246221"/>
          </a:xfrm>
          <a:prstGeom prst="rect">
            <a:avLst/>
          </a:prstGeom>
          <a:noFill/>
        </p:spPr>
        <p:txBody>
          <a:bodyPr wrap="square" rtlCol="0">
            <a:spAutoFit/>
          </a:bodyPr>
          <a:lstStyle/>
          <a:p>
            <a:r>
              <a:rPr lang="it-IT" sz="1000" dirty="0"/>
              <a:t>Cable sample by L. Bottura</a:t>
            </a:r>
          </a:p>
        </p:txBody>
      </p:sp>
      <p:pic>
        <p:nvPicPr>
          <p:cNvPr id="8" name="Picture 4">
            <a:extLst>
              <a:ext uri="{FF2B5EF4-FFF2-40B4-BE49-F238E27FC236}">
                <a16:creationId xmlns:a16="http://schemas.microsoft.com/office/drawing/2014/main" id="{3953E646-281D-FFCE-5951-ED8C6F760582}"/>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l="-1" r="-966"/>
          <a:stretch/>
        </p:blipFill>
        <p:spPr>
          <a:xfrm>
            <a:off x="-134213" y="1360254"/>
            <a:ext cx="3755755" cy="1020643"/>
          </a:xfrm>
          <a:prstGeom prst="rect">
            <a:avLst/>
          </a:prstGeom>
        </p:spPr>
      </p:pic>
      <p:sp>
        <p:nvSpPr>
          <p:cNvPr id="9" name="CasellaDiTesto 8">
            <a:extLst>
              <a:ext uri="{FF2B5EF4-FFF2-40B4-BE49-F238E27FC236}">
                <a16:creationId xmlns:a16="http://schemas.microsoft.com/office/drawing/2014/main" id="{63B1F2CD-8947-2B81-D64F-2E6E3C91CB4D}"/>
              </a:ext>
            </a:extLst>
          </p:cNvPr>
          <p:cNvSpPr txBox="1"/>
          <p:nvPr/>
        </p:nvSpPr>
        <p:spPr>
          <a:xfrm>
            <a:off x="119470" y="1042577"/>
            <a:ext cx="2965299" cy="646331"/>
          </a:xfrm>
          <a:prstGeom prst="rect">
            <a:avLst/>
          </a:prstGeom>
          <a:noFill/>
        </p:spPr>
        <p:txBody>
          <a:bodyPr wrap="none" rtlCol="0">
            <a:spAutoFit/>
          </a:bodyPr>
          <a:lstStyle/>
          <a:p>
            <a:r>
              <a:rPr lang="it-IT" dirty="0"/>
              <a:t>Fusion like  - </a:t>
            </a:r>
            <a:r>
              <a:rPr lang="it-IT" dirty="0" err="1"/>
              <a:t>designed</a:t>
            </a:r>
            <a:r>
              <a:rPr lang="it-IT" dirty="0"/>
              <a:t> by F4E </a:t>
            </a:r>
          </a:p>
          <a:p>
            <a:r>
              <a:rPr lang="it-IT" dirty="0"/>
              <a:t>20 T -1MW on target</a:t>
            </a:r>
          </a:p>
        </p:txBody>
      </p:sp>
      <p:pic>
        <p:nvPicPr>
          <p:cNvPr id="10" name="pg2">
            <a:extLst>
              <a:ext uri="{FF2B5EF4-FFF2-40B4-BE49-F238E27FC236}">
                <a16:creationId xmlns:a16="http://schemas.microsoft.com/office/drawing/2014/main" id="{BE22F366-7A89-8D51-D7B0-E57E8B03924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02399" y="612652"/>
            <a:ext cx="1651633" cy="1430084"/>
          </a:xfrm>
          <a:prstGeom prst="rect">
            <a:avLst/>
          </a:prstGeom>
        </p:spPr>
      </p:pic>
      <p:sp>
        <p:nvSpPr>
          <p:cNvPr id="11" name="CasellaDiTesto 10">
            <a:extLst>
              <a:ext uri="{FF2B5EF4-FFF2-40B4-BE49-F238E27FC236}">
                <a16:creationId xmlns:a16="http://schemas.microsoft.com/office/drawing/2014/main" id="{FFE5957A-C9AE-06A3-7B9E-C2A4FA31F45B}"/>
              </a:ext>
            </a:extLst>
          </p:cNvPr>
          <p:cNvSpPr txBox="1"/>
          <p:nvPr/>
        </p:nvSpPr>
        <p:spPr>
          <a:xfrm>
            <a:off x="3516458" y="1595485"/>
            <a:ext cx="1834165" cy="1200329"/>
          </a:xfrm>
          <a:prstGeom prst="rect">
            <a:avLst/>
          </a:prstGeom>
          <a:noFill/>
        </p:spPr>
        <p:txBody>
          <a:bodyPr wrap="square" rtlCol="0">
            <a:spAutoFit/>
          </a:bodyPr>
          <a:lstStyle/>
          <a:p>
            <a:r>
              <a:rPr lang="it-IT" dirty="0"/>
              <a:t>2 km </a:t>
            </a:r>
          </a:p>
          <a:p>
            <a:r>
              <a:rPr lang="it-IT" dirty="0"/>
              <a:t>Field up to 20 T</a:t>
            </a:r>
          </a:p>
          <a:p>
            <a:r>
              <a:rPr lang="it-IT" dirty="0"/>
              <a:t>½ m bore</a:t>
            </a:r>
          </a:p>
          <a:p>
            <a:r>
              <a:rPr lang="it-IT" dirty="0"/>
              <a:t>About 1500 coils</a:t>
            </a:r>
          </a:p>
        </p:txBody>
      </p:sp>
      <p:pic>
        <p:nvPicPr>
          <p:cNvPr id="12" name="Immagine 11">
            <a:extLst>
              <a:ext uri="{FF2B5EF4-FFF2-40B4-BE49-F238E27FC236}">
                <a16:creationId xmlns:a16="http://schemas.microsoft.com/office/drawing/2014/main" id="{2BB807FE-3F02-6DB3-7D82-277A48EF5FC7}"/>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613310" y="827121"/>
            <a:ext cx="859140" cy="1328122"/>
          </a:xfrm>
          <a:prstGeom prst="rect">
            <a:avLst/>
          </a:prstGeom>
        </p:spPr>
      </p:pic>
      <p:sp>
        <p:nvSpPr>
          <p:cNvPr id="13" name="CasellaDiTesto 12">
            <a:extLst>
              <a:ext uri="{FF2B5EF4-FFF2-40B4-BE49-F238E27FC236}">
                <a16:creationId xmlns:a16="http://schemas.microsoft.com/office/drawing/2014/main" id="{1753FD83-1945-FDE9-BF6D-C6D4760121DF}"/>
              </a:ext>
            </a:extLst>
          </p:cNvPr>
          <p:cNvSpPr txBox="1"/>
          <p:nvPr/>
        </p:nvSpPr>
        <p:spPr>
          <a:xfrm>
            <a:off x="5521068" y="2146944"/>
            <a:ext cx="1232548" cy="646331"/>
          </a:xfrm>
          <a:prstGeom prst="rect">
            <a:avLst/>
          </a:prstGeom>
          <a:noFill/>
        </p:spPr>
        <p:txBody>
          <a:bodyPr wrap="square" rtlCol="0">
            <a:spAutoFit/>
          </a:bodyPr>
          <a:lstStyle/>
          <a:p>
            <a:r>
              <a:rPr lang="it-IT" dirty="0"/>
              <a:t>40 T</a:t>
            </a:r>
          </a:p>
          <a:p>
            <a:r>
              <a:rPr lang="it-IT" dirty="0"/>
              <a:t>Small bore</a:t>
            </a:r>
          </a:p>
        </p:txBody>
      </p:sp>
      <p:sp>
        <p:nvSpPr>
          <p:cNvPr id="14" name="CasellaDiTesto 13">
            <a:extLst>
              <a:ext uri="{FF2B5EF4-FFF2-40B4-BE49-F238E27FC236}">
                <a16:creationId xmlns:a16="http://schemas.microsoft.com/office/drawing/2014/main" id="{508E009F-BAB5-BB1C-28A2-5B4A55DEF07F}"/>
              </a:ext>
            </a:extLst>
          </p:cNvPr>
          <p:cNvSpPr txBox="1"/>
          <p:nvPr/>
        </p:nvSpPr>
        <p:spPr>
          <a:xfrm>
            <a:off x="6732927" y="745907"/>
            <a:ext cx="2742677" cy="646331"/>
          </a:xfrm>
          <a:prstGeom prst="rect">
            <a:avLst/>
          </a:prstGeom>
          <a:noFill/>
        </p:spPr>
        <p:txBody>
          <a:bodyPr wrap="square" rtlCol="0">
            <a:spAutoFit/>
          </a:bodyPr>
          <a:lstStyle/>
          <a:p>
            <a:r>
              <a:rPr lang="it-IT" dirty="0"/>
              <a:t>Newcomer</a:t>
            </a:r>
          </a:p>
          <a:p>
            <a:r>
              <a:rPr lang="it-IT" dirty="0"/>
              <a:t>10 T </a:t>
            </a:r>
            <a:r>
              <a:rPr lang="it-IT" dirty="0" err="1"/>
              <a:t>dipole</a:t>
            </a:r>
            <a:r>
              <a:rPr lang="it-IT" dirty="0"/>
              <a:t> for </a:t>
            </a:r>
            <a:r>
              <a:rPr lang="it-IT" dirty="0" err="1"/>
              <a:t>acceleration</a:t>
            </a:r>
            <a:endParaRPr lang="it-IT" dirty="0"/>
          </a:p>
        </p:txBody>
      </p:sp>
      <p:pic>
        <p:nvPicPr>
          <p:cNvPr id="39" name="Immagine 38">
            <a:extLst>
              <a:ext uri="{FF2B5EF4-FFF2-40B4-BE49-F238E27FC236}">
                <a16:creationId xmlns:a16="http://schemas.microsoft.com/office/drawing/2014/main" id="{F09499DE-ACEE-112D-688B-9C70B065CC9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94733" y="1408632"/>
            <a:ext cx="1573064" cy="1372797"/>
          </a:xfrm>
          <a:prstGeom prst="rect">
            <a:avLst/>
          </a:prstGeom>
        </p:spPr>
      </p:pic>
      <p:sp>
        <p:nvSpPr>
          <p:cNvPr id="55" name="CasellaDiTesto 54">
            <a:extLst>
              <a:ext uri="{FF2B5EF4-FFF2-40B4-BE49-F238E27FC236}">
                <a16:creationId xmlns:a16="http://schemas.microsoft.com/office/drawing/2014/main" id="{3814204F-4082-C5C1-D107-0B2799B0F7D7}"/>
              </a:ext>
            </a:extLst>
          </p:cNvPr>
          <p:cNvSpPr txBox="1"/>
          <p:nvPr/>
        </p:nvSpPr>
        <p:spPr>
          <a:xfrm>
            <a:off x="10320393" y="2945427"/>
            <a:ext cx="1856930" cy="2585323"/>
          </a:xfrm>
          <a:prstGeom prst="rect">
            <a:avLst/>
          </a:prstGeom>
          <a:noFill/>
        </p:spPr>
        <p:txBody>
          <a:bodyPr wrap="square">
            <a:spAutoFit/>
          </a:bodyPr>
          <a:lstStyle/>
          <a:p>
            <a:r>
              <a:rPr lang="en-GB" dirty="0">
                <a:solidFill>
                  <a:schemeClr val="tx2"/>
                </a:solidFill>
                <a:ea typeface="Calibri" panose="020F0502020204030204" pitchFamily="34" charset="0"/>
                <a:cs typeface="Calibri" panose="020F0502020204030204" pitchFamily="34" charset="0"/>
              </a:rPr>
              <a:t>Dipoles</a:t>
            </a:r>
          </a:p>
          <a:p>
            <a:r>
              <a:rPr lang="en-GB" dirty="0">
                <a:solidFill>
                  <a:schemeClr val="tx2"/>
                </a:solidFill>
                <a:ea typeface="Calibri" panose="020F0502020204030204" pitchFamily="34" charset="0"/>
                <a:cs typeface="Calibri" panose="020F0502020204030204" pitchFamily="34" charset="0"/>
              </a:rPr>
              <a:t>15T / 140 mm</a:t>
            </a:r>
          </a:p>
          <a:p>
            <a:r>
              <a:rPr lang="en-GB" dirty="0">
                <a:solidFill>
                  <a:schemeClr val="tx2"/>
                </a:solidFill>
                <a:ea typeface="Calibri" panose="020F0502020204030204" pitchFamily="34" charset="0"/>
                <a:cs typeface="Calibri" panose="020F0502020204030204" pitchFamily="34" charset="0"/>
              </a:rPr>
              <a:t>Quadrupoles</a:t>
            </a:r>
          </a:p>
          <a:p>
            <a:r>
              <a:rPr lang="en-GB" dirty="0">
                <a:solidFill>
                  <a:schemeClr val="tx2"/>
                </a:solidFill>
                <a:ea typeface="Calibri" panose="020F0502020204030204" pitchFamily="34" charset="0"/>
                <a:cs typeface="Calibri" panose="020F0502020204030204" pitchFamily="34" charset="0"/>
              </a:rPr>
              <a:t>G 300 T/m </a:t>
            </a:r>
          </a:p>
          <a:p>
            <a:r>
              <a:rPr lang="en-GB" dirty="0">
                <a:solidFill>
                  <a:schemeClr val="tx2"/>
                </a:solidFill>
                <a:ea typeface="Calibri" panose="020F0502020204030204" pitchFamily="34" charset="0"/>
                <a:cs typeface="Calibri" panose="020F0502020204030204" pitchFamily="34" charset="0"/>
              </a:rPr>
              <a:t>120 mm</a:t>
            </a:r>
          </a:p>
          <a:p>
            <a:r>
              <a:rPr lang="en-GB" dirty="0">
                <a:solidFill>
                  <a:schemeClr val="tx2"/>
                </a:solidFill>
                <a:ea typeface="Calibri" panose="020F0502020204030204" pitchFamily="34" charset="0"/>
                <a:cs typeface="Calibri" panose="020F0502020204030204" pitchFamily="34" charset="0"/>
              </a:rPr>
              <a:t>Nb3Sn and HTS</a:t>
            </a:r>
          </a:p>
          <a:p>
            <a:r>
              <a:rPr lang="en-GB" dirty="0">
                <a:solidFill>
                  <a:schemeClr val="tx2"/>
                </a:solidFill>
                <a:ea typeface="Calibri" panose="020F0502020204030204" pitchFamily="34" charset="0"/>
                <a:cs typeface="Calibri" panose="020F0502020204030204" pitchFamily="34" charset="0"/>
              </a:rPr>
              <a:t>Producing parameters maps</a:t>
            </a:r>
          </a:p>
          <a:p>
            <a:r>
              <a:rPr lang="en-GB" dirty="0">
                <a:solidFill>
                  <a:schemeClr val="tx2"/>
                </a:solidFill>
                <a:ea typeface="Calibri" panose="020F0502020204030204" pitchFamily="34" charset="0"/>
                <a:cs typeface="Calibri" panose="020F0502020204030204" pitchFamily="34" charset="0"/>
              </a:rPr>
              <a:t> </a:t>
            </a:r>
            <a:endParaRPr lang="it-IT" dirty="0"/>
          </a:p>
        </p:txBody>
      </p:sp>
      <p:pic>
        <p:nvPicPr>
          <p:cNvPr id="67" name="Immagine 66">
            <a:extLst>
              <a:ext uri="{FF2B5EF4-FFF2-40B4-BE49-F238E27FC236}">
                <a16:creationId xmlns:a16="http://schemas.microsoft.com/office/drawing/2014/main" id="{2505D376-3739-4FA7-438A-DE940EF5E22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63023" y="1230460"/>
            <a:ext cx="2258835" cy="1738653"/>
          </a:xfrm>
          <a:prstGeom prst="rect">
            <a:avLst/>
          </a:prstGeom>
        </p:spPr>
      </p:pic>
      <p:pic>
        <p:nvPicPr>
          <p:cNvPr id="68" name="Immagine 67" descr="Immagine che contiene Elementi grafici, Carattere, logo, grafica&#10;&#10;Descrizione generata automaticamente">
            <a:extLst>
              <a:ext uri="{FF2B5EF4-FFF2-40B4-BE49-F238E27FC236}">
                <a16:creationId xmlns:a16="http://schemas.microsoft.com/office/drawing/2014/main" id="{0B8EDF37-2FA1-55D2-5EF9-4DEF6BC85F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2876" y="1226293"/>
            <a:ext cx="1440000" cy="842218"/>
          </a:xfrm>
          <a:prstGeom prst="rect">
            <a:avLst/>
          </a:prstGeom>
        </p:spPr>
      </p:pic>
    </p:spTree>
    <p:extLst>
      <p:ext uri="{BB962C8B-B14F-4D97-AF65-F5344CB8AC3E}">
        <p14:creationId xmlns:p14="http://schemas.microsoft.com/office/powerpoint/2010/main" val="1147559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4.tiff">
            <a:extLst>
              <a:ext uri="{FF2B5EF4-FFF2-40B4-BE49-F238E27FC236}">
                <a16:creationId xmlns:a16="http://schemas.microsoft.com/office/drawing/2014/main" id="{9267B725-760F-9F45-AD6C-900DE0D7E310}"/>
              </a:ext>
            </a:extLst>
          </p:cNvPr>
          <p:cNvPicPr>
            <a:picLocks noChangeAspect="1"/>
          </p:cNvPicPr>
          <p:nvPr/>
        </p:nvPicPr>
        <p:blipFill>
          <a:blip r:embed="rId2" cstate="screen">
            <a:extLst>
              <a:ext uri="{28A0092B-C50C-407E-A947-70E740481C1C}">
                <a14:useLocalDpi xmlns:a14="http://schemas.microsoft.com/office/drawing/2010/main"/>
              </a:ext>
            </a:extLst>
          </a:blip>
          <a:srcRect b="50107"/>
          <a:stretch>
            <a:fillRect/>
          </a:stretch>
        </p:blipFill>
        <p:spPr>
          <a:xfrm>
            <a:off x="1403716" y="1925777"/>
            <a:ext cx="10048875" cy="2485689"/>
          </a:xfrm>
          <a:prstGeom prst="rect">
            <a:avLst/>
          </a:prstGeom>
        </p:spPr>
      </p:pic>
      <p:sp>
        <p:nvSpPr>
          <p:cNvPr id="5" name="TextBox 7">
            <a:extLst>
              <a:ext uri="{FF2B5EF4-FFF2-40B4-BE49-F238E27FC236}">
                <a16:creationId xmlns:a16="http://schemas.microsoft.com/office/drawing/2014/main" id="{630CFFF8-FF84-B64D-B8A5-7CE79F43FD48}"/>
              </a:ext>
            </a:extLst>
          </p:cNvPr>
          <p:cNvSpPr txBox="1"/>
          <p:nvPr/>
        </p:nvSpPr>
        <p:spPr>
          <a:xfrm>
            <a:off x="3226673" y="1337685"/>
            <a:ext cx="5618461" cy="369332"/>
          </a:xfrm>
          <a:prstGeom prst="rect">
            <a:avLst/>
          </a:prstGeom>
          <a:noFill/>
        </p:spPr>
        <p:txBody>
          <a:bodyPr wrap="none" rtlCol="0">
            <a:spAutoFit/>
          </a:bodyPr>
          <a:lstStyle/>
          <a:p>
            <a:r>
              <a:rPr lang="en-US" dirty="0"/>
              <a:t>Proton driven Muon Collider Concept (MAP collaboration)</a:t>
            </a:r>
            <a:endParaRPr lang="en-GB" dirty="0"/>
          </a:p>
        </p:txBody>
      </p:sp>
      <p:sp>
        <p:nvSpPr>
          <p:cNvPr id="6" name="CasellaDiTesto 5">
            <a:extLst>
              <a:ext uri="{FF2B5EF4-FFF2-40B4-BE49-F238E27FC236}">
                <a16:creationId xmlns:a16="http://schemas.microsoft.com/office/drawing/2014/main" id="{E71BC682-E29D-1D4B-B6C2-62B40472356A}"/>
              </a:ext>
            </a:extLst>
          </p:cNvPr>
          <p:cNvSpPr txBox="1"/>
          <p:nvPr/>
        </p:nvSpPr>
        <p:spPr>
          <a:xfrm>
            <a:off x="787192" y="4630226"/>
            <a:ext cx="11488366" cy="1569660"/>
          </a:xfrm>
          <a:prstGeom prst="rect">
            <a:avLst/>
          </a:prstGeom>
          <a:noFill/>
        </p:spPr>
        <p:txBody>
          <a:bodyPr wrap="square" rtlCol="0">
            <a:spAutoFit/>
          </a:bodyPr>
          <a:lstStyle/>
          <a:p>
            <a:r>
              <a:rPr lang="en-US" sz="1600" dirty="0"/>
              <a:t>Past work has demonstrated several key muon collider technologies and concepts, and </a:t>
            </a:r>
            <a:r>
              <a:rPr lang="en-US" sz="1600" b="1" dirty="0">
                <a:solidFill>
                  <a:srgbClr val="0070C0"/>
                </a:solidFill>
              </a:rPr>
              <a:t>gives confidence that the facility concept is viable</a:t>
            </a:r>
            <a:r>
              <a:rPr lang="en-US" sz="1600" dirty="0"/>
              <a:t>. Component designs have been developed that </a:t>
            </a:r>
            <a:r>
              <a:rPr lang="en-US" sz="1600" b="1" dirty="0">
                <a:solidFill>
                  <a:srgbClr val="0070C0"/>
                </a:solidFill>
              </a:rPr>
              <a:t>can cool the initially diffuse beam and accelerate it to multi-</a:t>
            </a:r>
            <a:r>
              <a:rPr lang="en-US" sz="1600" b="1" dirty="0" err="1">
                <a:solidFill>
                  <a:srgbClr val="0070C0"/>
                </a:solidFill>
              </a:rPr>
              <a:t>TeV</a:t>
            </a:r>
            <a:r>
              <a:rPr lang="en-US" sz="1600" b="1" dirty="0">
                <a:solidFill>
                  <a:srgbClr val="0070C0"/>
                </a:solidFill>
              </a:rPr>
              <a:t> energy on a time scale compatible with the muon lifetime</a:t>
            </a:r>
            <a:r>
              <a:rPr lang="en-US" sz="1600" dirty="0"/>
              <a:t>.</a:t>
            </a:r>
          </a:p>
          <a:p>
            <a:endParaRPr lang="en-US" sz="1600" dirty="0"/>
          </a:p>
          <a:p>
            <a:r>
              <a:rPr lang="en-US" sz="1600" dirty="0"/>
              <a:t>While the muon collider promises high benefits </a:t>
            </a:r>
            <a:r>
              <a:rPr lang="en-US" sz="1600" b="1" dirty="0">
                <a:solidFill>
                  <a:srgbClr val="0070C0"/>
                </a:solidFill>
              </a:rPr>
              <a:t>it also poses a significant risk. No muon collider has yet been built. The facility is based on advanced concepts and technologies</a:t>
            </a:r>
            <a:r>
              <a:rPr lang="en-US" sz="1600" dirty="0"/>
              <a:t>.</a:t>
            </a:r>
          </a:p>
        </p:txBody>
      </p:sp>
      <p:sp>
        <p:nvSpPr>
          <p:cNvPr id="7" name="Titolo 1">
            <a:extLst>
              <a:ext uri="{FF2B5EF4-FFF2-40B4-BE49-F238E27FC236}">
                <a16:creationId xmlns:a16="http://schemas.microsoft.com/office/drawing/2014/main" id="{DDF52B9E-85C9-EA4C-A587-E7A4E27249D8}"/>
              </a:ext>
            </a:extLst>
          </p:cNvPr>
          <p:cNvSpPr>
            <a:spLocks noGrp="1"/>
          </p:cNvSpPr>
          <p:nvPr>
            <p:ph type="title"/>
          </p:nvPr>
        </p:nvSpPr>
        <p:spPr>
          <a:xfrm>
            <a:off x="852833" y="105116"/>
            <a:ext cx="10972440" cy="498598"/>
          </a:xfrm>
        </p:spPr>
        <p:txBody>
          <a:bodyPr/>
          <a:lstStyle/>
          <a:p>
            <a:r>
              <a:rPr lang="it-IT" sz="3600" b="1" spc="-1" dirty="0" err="1">
                <a:solidFill>
                  <a:srgbClr val="724109"/>
                </a:solidFill>
                <a:latin typeface="Calibri"/>
                <a:ea typeface="+mn-ea"/>
                <a:cs typeface="+mn-cs"/>
              </a:rPr>
              <a:t>Muon</a:t>
            </a:r>
            <a:r>
              <a:rPr lang="it-IT" sz="3600" b="1" spc="-1" dirty="0">
                <a:solidFill>
                  <a:srgbClr val="724109"/>
                </a:solidFill>
                <a:latin typeface="Calibri"/>
                <a:ea typeface="+mn-ea"/>
                <a:cs typeface="+mn-cs"/>
              </a:rPr>
              <a:t> Collider General </a:t>
            </a:r>
            <a:r>
              <a:rPr lang="it-IT" sz="3600" b="1" spc="-1" dirty="0" err="1">
                <a:solidFill>
                  <a:srgbClr val="724109"/>
                </a:solidFill>
                <a:latin typeface="Calibri"/>
                <a:ea typeface="+mn-ea"/>
                <a:cs typeface="+mn-cs"/>
              </a:rPr>
              <a:t>View</a:t>
            </a:r>
            <a:endParaRPr lang="it-IT" sz="3600" b="1" spc="-1" dirty="0">
              <a:solidFill>
                <a:srgbClr val="724109"/>
              </a:solidFill>
              <a:latin typeface="Calibri"/>
              <a:ea typeface="+mn-ea"/>
              <a:cs typeface="+mn-cs"/>
            </a:endParaRPr>
          </a:p>
        </p:txBody>
      </p:sp>
    </p:spTree>
    <p:extLst>
      <p:ext uri="{BB962C8B-B14F-4D97-AF65-F5344CB8AC3E}">
        <p14:creationId xmlns:p14="http://schemas.microsoft.com/office/powerpoint/2010/main" val="3380932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CustomShape 2"/>
          <p:cNvSpPr/>
          <p:nvPr/>
        </p:nvSpPr>
        <p:spPr>
          <a:xfrm>
            <a:off x="2100240" y="1344600"/>
            <a:ext cx="183960" cy="368640"/>
          </a:xfrm>
          <a:prstGeom prst="rect">
            <a:avLst/>
          </a:prstGeom>
          <a:noFill/>
          <a:ln>
            <a:noFill/>
          </a:ln>
        </p:spPr>
        <p:style>
          <a:lnRef idx="0">
            <a:scrgbClr r="0" g="0" b="0"/>
          </a:lnRef>
          <a:fillRef idx="0">
            <a:scrgbClr r="0" g="0" b="0"/>
          </a:fillRef>
          <a:effectRef idx="0">
            <a:scrgbClr r="0" g="0" b="0"/>
          </a:effectRef>
          <a:fontRef idx="minor"/>
        </p:style>
        <p:txBody>
          <a:bodyPr/>
          <a:lstStyle/>
          <a:p>
            <a:endParaRPr lang="it-IT"/>
          </a:p>
        </p:txBody>
      </p:sp>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6</a:t>
            </a:fld>
            <a:endParaRPr lang="en-US" sz="1050" b="0" strike="noStrike" spc="-1">
              <a:latin typeface="Arial"/>
            </a:endParaRPr>
          </a:p>
        </p:txBody>
      </p:sp>
      <p:sp>
        <p:nvSpPr>
          <p:cNvPr id="3" name="CasellaDiTesto 2"/>
          <p:cNvSpPr txBox="1"/>
          <p:nvPr/>
        </p:nvSpPr>
        <p:spPr>
          <a:xfrm>
            <a:off x="1397725" y="1344600"/>
            <a:ext cx="10306595" cy="5478423"/>
          </a:xfrm>
          <a:prstGeom prst="rect">
            <a:avLst/>
          </a:prstGeom>
          <a:noFill/>
        </p:spPr>
        <p:txBody>
          <a:bodyPr wrap="square" rtlCol="0">
            <a:spAutoFit/>
          </a:bodyPr>
          <a:lstStyle/>
          <a:p>
            <a:pPr>
              <a:spcAft>
                <a:spcPts val="1200"/>
              </a:spcAft>
            </a:pPr>
            <a:r>
              <a:rPr lang="en-US" sz="2000" b="1" spc="-1" dirty="0">
                <a:solidFill>
                  <a:schemeClr val="bg2">
                    <a:lumMod val="25000"/>
                  </a:schemeClr>
                </a:solidFill>
                <a:latin typeface="Calibri"/>
              </a:rPr>
              <a:t>The research areas already funded at LASA and on which the laboratory has focused in recent years, cover the following topics:</a:t>
            </a:r>
          </a:p>
          <a:p>
            <a:pPr marL="342900" indent="-342900">
              <a:spcAft>
                <a:spcPts val="1200"/>
              </a:spcAft>
              <a:buFont typeface="Arial" panose="020B0604020202020204" pitchFamily="34" charset="0"/>
              <a:buChar char="•"/>
            </a:pPr>
            <a:r>
              <a:rPr lang="en-US" sz="2000" b="1" spc="-1" dirty="0">
                <a:solidFill>
                  <a:schemeClr val="bg2">
                    <a:lumMod val="25000"/>
                  </a:schemeClr>
                </a:solidFill>
                <a:latin typeface="Calibri"/>
              </a:rPr>
              <a:t>Superconducting magnets</a:t>
            </a:r>
          </a:p>
          <a:p>
            <a:pPr marL="342900" indent="-342900">
              <a:spcAft>
                <a:spcPts val="1200"/>
              </a:spcAft>
              <a:buFont typeface="Arial" panose="020B0604020202020204" pitchFamily="34" charset="0"/>
              <a:buChar char="•"/>
            </a:pPr>
            <a:r>
              <a:rPr lang="en-US" sz="2000" b="1" spc="-1" dirty="0">
                <a:solidFill>
                  <a:schemeClr val="bg2">
                    <a:lumMod val="25000"/>
                  </a:schemeClr>
                </a:solidFill>
                <a:latin typeface="Calibri"/>
              </a:rPr>
              <a:t>superconducting cavities</a:t>
            </a:r>
          </a:p>
          <a:p>
            <a:pPr marL="342900" indent="-342900">
              <a:spcAft>
                <a:spcPts val="1200"/>
              </a:spcAft>
              <a:buFont typeface="Arial" panose="020B0604020202020204" pitchFamily="34" charset="0"/>
              <a:buChar char="•"/>
            </a:pPr>
            <a:r>
              <a:rPr lang="en-US" sz="2000" b="1" spc="-1" dirty="0">
                <a:solidFill>
                  <a:schemeClr val="bg2">
                    <a:lumMod val="25000"/>
                  </a:schemeClr>
                </a:solidFill>
                <a:latin typeface="Calibri"/>
              </a:rPr>
              <a:t>design of an ERL-type linear accelerator with 2 experimental stations to generate coherent X radiation, THz radiation and a beam line for applications in the medical field (</a:t>
            </a:r>
            <a:r>
              <a:rPr lang="en-US" sz="2000" b="1" spc="-1" dirty="0" err="1">
                <a:solidFill>
                  <a:schemeClr val="bg2">
                    <a:lumMod val="25000"/>
                  </a:schemeClr>
                </a:solidFill>
                <a:latin typeface="Calibri"/>
              </a:rPr>
              <a:t>BriXsino</a:t>
            </a:r>
            <a:r>
              <a:rPr lang="en-US" sz="2000" b="1" spc="-1" dirty="0">
                <a:solidFill>
                  <a:schemeClr val="bg2">
                    <a:lumMod val="25000"/>
                  </a:schemeClr>
                </a:solidFill>
                <a:latin typeface="Calibri"/>
              </a:rPr>
              <a:t> project)</a:t>
            </a:r>
          </a:p>
          <a:p>
            <a:pPr marL="342900" indent="-342900">
              <a:spcAft>
                <a:spcPts val="1200"/>
              </a:spcAft>
              <a:buFont typeface="Arial" panose="020B0604020202020204" pitchFamily="34" charset="0"/>
              <a:buChar char="•"/>
            </a:pPr>
            <a:r>
              <a:rPr lang="en-US" sz="2000" b="1" spc="-1" dirty="0">
                <a:solidFill>
                  <a:schemeClr val="bg2">
                    <a:lumMod val="25000"/>
                  </a:schemeClr>
                </a:solidFill>
                <a:latin typeface="Calibri"/>
              </a:rPr>
              <a:t>normal conducting cavities developments</a:t>
            </a:r>
          </a:p>
          <a:p>
            <a:pPr marL="342900" indent="-342900">
              <a:spcAft>
                <a:spcPts val="1200"/>
              </a:spcAft>
              <a:buFont typeface="Arial" panose="020B0604020202020204" pitchFamily="34" charset="0"/>
              <a:buChar char="•"/>
            </a:pPr>
            <a:r>
              <a:rPr lang="en-US" sz="2000" b="1" spc="-1" dirty="0">
                <a:solidFill>
                  <a:schemeClr val="bg2">
                    <a:lumMod val="25000"/>
                  </a:schemeClr>
                </a:solidFill>
                <a:latin typeface="Calibri"/>
              </a:rPr>
              <a:t>sustainable approach in the design of elements for accelerators</a:t>
            </a:r>
          </a:p>
          <a:p>
            <a:pPr marL="342900" indent="-342900">
              <a:spcAft>
                <a:spcPts val="1200"/>
              </a:spcAft>
              <a:buFont typeface="Arial" panose="020B0604020202020204" pitchFamily="34" charset="0"/>
              <a:buChar char="•"/>
            </a:pPr>
            <a:r>
              <a:rPr lang="en-US" sz="2000" b="1" spc="-1" dirty="0">
                <a:solidFill>
                  <a:schemeClr val="bg2">
                    <a:lumMod val="25000"/>
                  </a:schemeClr>
                </a:solidFill>
                <a:latin typeface="Calibri"/>
              </a:rPr>
              <a:t>advanced optics applications </a:t>
            </a:r>
          </a:p>
          <a:p>
            <a:pPr marL="342900" indent="-342900">
              <a:spcAft>
                <a:spcPts val="1200"/>
              </a:spcAft>
              <a:buFont typeface="Arial" panose="020B0604020202020204" pitchFamily="34" charset="0"/>
              <a:buChar char="•"/>
            </a:pPr>
            <a:r>
              <a:rPr lang="en-US" sz="2000" b="1" spc="-1" dirty="0">
                <a:solidFill>
                  <a:schemeClr val="bg2">
                    <a:lumMod val="25000"/>
                  </a:schemeClr>
                </a:solidFill>
                <a:latin typeface="Calibri"/>
              </a:rPr>
              <a:t>radioisotope study.</a:t>
            </a:r>
          </a:p>
          <a:p>
            <a:pPr>
              <a:spcAft>
                <a:spcPts val="1200"/>
              </a:spcAft>
            </a:pPr>
            <a:endParaRPr lang="en-US" sz="2000" b="1" spc="-1" dirty="0">
              <a:solidFill>
                <a:schemeClr val="bg2">
                  <a:lumMod val="25000"/>
                </a:schemeClr>
              </a:solidFill>
              <a:latin typeface="Calibri"/>
            </a:endParaRPr>
          </a:p>
          <a:p>
            <a:pPr>
              <a:spcAft>
                <a:spcPts val="1200"/>
              </a:spcAft>
            </a:pPr>
            <a:endParaRPr lang="en-US" sz="2000" b="1" spc="-1" dirty="0">
              <a:solidFill>
                <a:schemeClr val="bg2">
                  <a:lumMod val="25000"/>
                </a:schemeClr>
              </a:solidFill>
              <a:latin typeface="Calibri"/>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Clear Identification of Research Areas</a:t>
            </a:r>
            <a:endParaRPr lang="en-US" sz="3600" spc="-1" dirty="0"/>
          </a:p>
        </p:txBody>
      </p:sp>
    </p:spTree>
    <p:extLst>
      <p:ext uri="{BB962C8B-B14F-4D97-AF65-F5344CB8AC3E}">
        <p14:creationId xmlns:p14="http://schemas.microsoft.com/office/powerpoint/2010/main" val="331815448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9;p9">
            <a:extLst>
              <a:ext uri="{FF2B5EF4-FFF2-40B4-BE49-F238E27FC236}">
                <a16:creationId xmlns:a16="http://schemas.microsoft.com/office/drawing/2014/main" id="{94EFB723-7A89-6C45-A161-BA3A5DC1B6FD}"/>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37502" y="980729"/>
            <a:ext cx="8209613" cy="3756641"/>
          </a:xfrm>
          <a:prstGeom prst="rect">
            <a:avLst/>
          </a:prstGeom>
          <a:noFill/>
          <a:ln>
            <a:noFill/>
          </a:ln>
        </p:spPr>
      </p:pic>
      <p:pic>
        <p:nvPicPr>
          <p:cNvPr id="5" name="Google Shape;140;p9" descr="p0.tiff">
            <a:extLst>
              <a:ext uri="{FF2B5EF4-FFF2-40B4-BE49-F238E27FC236}">
                <a16:creationId xmlns:a16="http://schemas.microsoft.com/office/drawing/2014/main" id="{4F25C0BE-B2C2-B143-8007-93742CB7E9A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08210" y="4871715"/>
            <a:ext cx="4538844" cy="1655817"/>
          </a:xfrm>
          <a:prstGeom prst="rect">
            <a:avLst/>
          </a:prstGeom>
          <a:noFill/>
          <a:ln>
            <a:noFill/>
          </a:ln>
        </p:spPr>
      </p:pic>
      <p:sp>
        <p:nvSpPr>
          <p:cNvPr id="6" name="Titolo 1">
            <a:extLst>
              <a:ext uri="{FF2B5EF4-FFF2-40B4-BE49-F238E27FC236}">
                <a16:creationId xmlns:a16="http://schemas.microsoft.com/office/drawing/2014/main" id="{0D89DEFF-EAEB-E447-9577-A73C2CD50FDE}"/>
              </a:ext>
            </a:extLst>
          </p:cNvPr>
          <p:cNvSpPr>
            <a:spLocks noGrp="1"/>
          </p:cNvSpPr>
          <p:nvPr>
            <p:ph type="title"/>
          </p:nvPr>
        </p:nvSpPr>
        <p:spPr>
          <a:xfrm>
            <a:off x="852833" y="105116"/>
            <a:ext cx="10972440" cy="498598"/>
          </a:xfrm>
        </p:spPr>
        <p:txBody>
          <a:bodyPr/>
          <a:lstStyle/>
          <a:p>
            <a:r>
              <a:rPr lang="it-IT" sz="3600" b="1" spc="-1" dirty="0" err="1">
                <a:solidFill>
                  <a:srgbClr val="724109"/>
                </a:solidFill>
                <a:latin typeface="Calibri"/>
                <a:ea typeface="+mn-ea"/>
                <a:cs typeface="+mn-cs"/>
              </a:rPr>
              <a:t>Muon</a:t>
            </a:r>
            <a:r>
              <a:rPr lang="it-IT" sz="3600" b="1" spc="-1" dirty="0">
                <a:solidFill>
                  <a:srgbClr val="724109"/>
                </a:solidFill>
                <a:latin typeface="Calibri"/>
                <a:ea typeface="+mn-ea"/>
                <a:cs typeface="+mn-cs"/>
              </a:rPr>
              <a:t> Collider </a:t>
            </a:r>
            <a:r>
              <a:rPr lang="it-IT" sz="3600" b="1" spc="-1" dirty="0" err="1">
                <a:solidFill>
                  <a:srgbClr val="724109"/>
                </a:solidFill>
                <a:latin typeface="Calibri"/>
                <a:ea typeface="+mn-ea"/>
                <a:cs typeface="+mn-cs"/>
              </a:rPr>
              <a:t>Cooling</a:t>
            </a:r>
            <a:r>
              <a:rPr lang="it-IT" sz="3600" b="1" spc="-1" dirty="0">
                <a:solidFill>
                  <a:srgbClr val="724109"/>
                </a:solidFill>
                <a:latin typeface="Calibri"/>
                <a:ea typeface="+mn-ea"/>
                <a:cs typeface="+mn-cs"/>
              </a:rPr>
              <a:t> Channel</a:t>
            </a:r>
          </a:p>
        </p:txBody>
      </p:sp>
    </p:spTree>
    <p:extLst>
      <p:ext uri="{BB962C8B-B14F-4D97-AF65-F5344CB8AC3E}">
        <p14:creationId xmlns:p14="http://schemas.microsoft.com/office/powerpoint/2010/main" val="7826207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0D89DEFF-EAEB-E447-9577-A73C2CD50FDE}"/>
              </a:ext>
            </a:extLst>
          </p:cNvPr>
          <p:cNvSpPr>
            <a:spLocks noGrp="1"/>
          </p:cNvSpPr>
          <p:nvPr>
            <p:ph type="title"/>
          </p:nvPr>
        </p:nvSpPr>
        <p:spPr>
          <a:xfrm>
            <a:off x="852833" y="105116"/>
            <a:ext cx="10972440" cy="498598"/>
          </a:xfrm>
        </p:spPr>
        <p:txBody>
          <a:bodyPr/>
          <a:lstStyle/>
          <a:p>
            <a:r>
              <a:rPr lang="it-IT" sz="3600" b="1" spc="-1" dirty="0" err="1">
                <a:solidFill>
                  <a:srgbClr val="724109"/>
                </a:solidFill>
                <a:latin typeface="Calibri"/>
                <a:ea typeface="+mn-ea"/>
                <a:cs typeface="+mn-cs"/>
              </a:rPr>
              <a:t>Muon</a:t>
            </a:r>
            <a:r>
              <a:rPr lang="it-IT" sz="3600" b="1" spc="-1" dirty="0">
                <a:solidFill>
                  <a:srgbClr val="724109"/>
                </a:solidFill>
                <a:latin typeface="Calibri"/>
                <a:ea typeface="+mn-ea"/>
                <a:cs typeface="+mn-cs"/>
              </a:rPr>
              <a:t> Collider </a:t>
            </a:r>
            <a:r>
              <a:rPr lang="it-IT" sz="3600" b="1" spc="-1" dirty="0" err="1">
                <a:solidFill>
                  <a:srgbClr val="724109"/>
                </a:solidFill>
                <a:latin typeface="Calibri"/>
                <a:ea typeface="+mn-ea"/>
                <a:cs typeface="+mn-cs"/>
              </a:rPr>
              <a:t>Cooling</a:t>
            </a:r>
            <a:r>
              <a:rPr lang="it-IT" sz="3600" b="1" spc="-1" dirty="0">
                <a:solidFill>
                  <a:srgbClr val="724109"/>
                </a:solidFill>
                <a:latin typeface="Calibri"/>
                <a:ea typeface="+mn-ea"/>
                <a:cs typeface="+mn-cs"/>
              </a:rPr>
              <a:t> Channel</a:t>
            </a:r>
          </a:p>
        </p:txBody>
      </p:sp>
      <p:sp>
        <p:nvSpPr>
          <p:cNvPr id="7" name="CasellaDiTesto 6">
            <a:extLst>
              <a:ext uri="{FF2B5EF4-FFF2-40B4-BE49-F238E27FC236}">
                <a16:creationId xmlns:a16="http://schemas.microsoft.com/office/drawing/2014/main" id="{66491F39-39D8-6C4A-9246-6CE61CABC837}"/>
              </a:ext>
            </a:extLst>
          </p:cNvPr>
          <p:cNvSpPr txBox="1"/>
          <p:nvPr/>
        </p:nvSpPr>
        <p:spPr>
          <a:xfrm>
            <a:off x="846848" y="1663429"/>
            <a:ext cx="9990304" cy="4247317"/>
          </a:xfrm>
          <a:prstGeom prst="rect">
            <a:avLst/>
          </a:prstGeom>
          <a:noFill/>
        </p:spPr>
        <p:txBody>
          <a:bodyPr wrap="square" rtlCol="0">
            <a:spAutoFit/>
          </a:bodyPr>
          <a:lstStyle/>
          <a:p>
            <a:r>
              <a:rPr lang="en-US" dirty="0"/>
              <a:t>The primary focus of this R&amp;D project is </a:t>
            </a:r>
            <a:r>
              <a:rPr lang="en-US" b="1" dirty="0">
                <a:solidFill>
                  <a:srgbClr val="0070C0"/>
                </a:solidFill>
              </a:rPr>
              <a:t>to lay out a conceptual design of the RF systems </a:t>
            </a:r>
            <a:r>
              <a:rPr lang="en-US" dirty="0"/>
              <a:t>for a Muon Collider Complex (MCC), based on a consistent set of parameters for all RF cavities and associated systems to be integrated into the cooling cells of the MCC taking into consideration the results related to the beam dynamics study. </a:t>
            </a:r>
          </a:p>
          <a:p>
            <a:r>
              <a:rPr lang="en-US" b="1" dirty="0">
                <a:solidFill>
                  <a:srgbClr val="0070C0"/>
                </a:solidFill>
              </a:rPr>
              <a:t>Specifications for the design of all RF cavities will be defined </a:t>
            </a:r>
            <a:r>
              <a:rPr lang="en-US" dirty="0"/>
              <a:t>(frequency, gradient, length, B-field, aperture). Then a full set of parameters for the cavities will be calculated, serving as a base for their conceptual design and integration in the cooling cells. The impact of beam loading on the muon energy spread will also be assessed at this stage and appropriate mitigating actions will be recommended.</a:t>
            </a:r>
          </a:p>
          <a:p>
            <a:r>
              <a:rPr lang="en-US" dirty="0"/>
              <a:t>In parallel, as a second main activity, </a:t>
            </a:r>
            <a:r>
              <a:rPr lang="en-US" b="1" dirty="0">
                <a:solidFill>
                  <a:srgbClr val="0070C0"/>
                </a:solidFill>
              </a:rPr>
              <a:t>an experimental activity focused to study and enhance the present comprehension of the intrinsic concepts that influence the break down rate of RF cavities submitted to strong magnetic fields will be carried out</a:t>
            </a:r>
            <a:r>
              <a:rPr lang="en-US" dirty="0"/>
              <a:t>. We plan to define realistic solutions to mitigate the breakdown and provide guidance for the design and the fabrication of high gradient RF cavities that stand the strong magnetic fields required in a muon cooling channel. We will extend the results so far obtained in the framework of the MAP activities and explore whether it is possible to push these values at the light of the latest developments in RF and magnet technology.</a:t>
            </a:r>
          </a:p>
        </p:txBody>
      </p:sp>
    </p:spTree>
    <p:extLst>
      <p:ext uri="{BB962C8B-B14F-4D97-AF65-F5344CB8AC3E}">
        <p14:creationId xmlns:p14="http://schemas.microsoft.com/office/powerpoint/2010/main" val="38878695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0D89DEFF-EAEB-E447-9577-A73C2CD50FDE}"/>
              </a:ext>
            </a:extLst>
          </p:cNvPr>
          <p:cNvSpPr>
            <a:spLocks noGrp="1"/>
          </p:cNvSpPr>
          <p:nvPr>
            <p:ph type="title"/>
          </p:nvPr>
        </p:nvSpPr>
        <p:spPr>
          <a:xfrm>
            <a:off x="852833" y="105116"/>
            <a:ext cx="10972440" cy="498598"/>
          </a:xfrm>
        </p:spPr>
        <p:txBody>
          <a:bodyPr/>
          <a:lstStyle/>
          <a:p>
            <a:r>
              <a:rPr lang="it-IT" sz="3600" b="1" spc="-1" dirty="0" err="1">
                <a:solidFill>
                  <a:srgbClr val="724109"/>
                </a:solidFill>
                <a:latin typeface="Calibri"/>
                <a:ea typeface="+mn-ea"/>
                <a:cs typeface="+mn-cs"/>
              </a:rPr>
              <a:t>Muon</a:t>
            </a:r>
            <a:r>
              <a:rPr lang="it-IT" sz="3600" b="1" spc="-1" dirty="0">
                <a:solidFill>
                  <a:srgbClr val="724109"/>
                </a:solidFill>
                <a:latin typeface="Calibri"/>
                <a:ea typeface="+mn-ea"/>
                <a:cs typeface="+mn-cs"/>
              </a:rPr>
              <a:t> Collider </a:t>
            </a:r>
            <a:r>
              <a:rPr lang="it-IT" sz="3600" b="1" spc="-1" dirty="0" err="1">
                <a:solidFill>
                  <a:srgbClr val="724109"/>
                </a:solidFill>
                <a:latin typeface="Calibri"/>
                <a:ea typeface="+mn-ea"/>
                <a:cs typeface="+mn-cs"/>
              </a:rPr>
              <a:t>Cooling</a:t>
            </a:r>
            <a:r>
              <a:rPr lang="it-IT" sz="3600" b="1" spc="-1" dirty="0">
                <a:solidFill>
                  <a:srgbClr val="724109"/>
                </a:solidFill>
                <a:latin typeface="Calibri"/>
                <a:ea typeface="+mn-ea"/>
                <a:cs typeface="+mn-cs"/>
              </a:rPr>
              <a:t> Channel</a:t>
            </a:r>
          </a:p>
        </p:txBody>
      </p:sp>
      <p:sp>
        <p:nvSpPr>
          <p:cNvPr id="3" name="CasellaDiTesto 2">
            <a:extLst>
              <a:ext uri="{FF2B5EF4-FFF2-40B4-BE49-F238E27FC236}">
                <a16:creationId xmlns:a16="http://schemas.microsoft.com/office/drawing/2014/main" id="{6AC14C9F-C895-3E42-A7BA-66D843C92A01}"/>
              </a:ext>
            </a:extLst>
          </p:cNvPr>
          <p:cNvSpPr txBox="1"/>
          <p:nvPr/>
        </p:nvSpPr>
        <p:spPr>
          <a:xfrm>
            <a:off x="852833" y="927339"/>
            <a:ext cx="10977994" cy="4801314"/>
          </a:xfrm>
          <a:prstGeom prst="rect">
            <a:avLst/>
          </a:prstGeom>
          <a:noFill/>
        </p:spPr>
        <p:txBody>
          <a:bodyPr wrap="square" rtlCol="0">
            <a:spAutoFit/>
          </a:bodyPr>
          <a:lstStyle/>
          <a:p>
            <a:r>
              <a:rPr lang="en-US" dirty="0"/>
              <a:t>Define and design the compact multiple-cavity module, with efficient frequency tuning and RF power feeding systems. In the cooling channel, the voltage in each segment requires multiple cavities or one LINAC with multiple cells. In order to have strong solenoid fields, the cavity design should be as compact as possible in the transverse</a:t>
            </a:r>
          </a:p>
          <a:p>
            <a:r>
              <a:rPr lang="en-US" dirty="0"/>
              <a:t>direction.</a:t>
            </a:r>
          </a:p>
          <a:p>
            <a:r>
              <a:rPr lang="en-US" dirty="0"/>
              <a:t>Design and machine prototypes for a compact full scale cavity (with power coupler, full set of diagnostics for power levels and temperature distribution along with extensive breakdown diagnostics, thermal cooling channels) able to fit within a solenoid with a useful bore of maximum 450-500 mm. The cavity must be able to move longitudinally</a:t>
            </a:r>
          </a:p>
          <a:p>
            <a:r>
              <a:rPr lang="en-US" dirty="0"/>
              <a:t>within the solenoid to experience different level of magnetic field, due to the power scheme of the solenoid coils (a split coil design is foreseen).</a:t>
            </a:r>
          </a:p>
          <a:p>
            <a:endParaRPr lang="en-US" dirty="0"/>
          </a:p>
          <a:p>
            <a:r>
              <a:rPr lang="en-US" dirty="0"/>
              <a:t>Design of the split coil for the RF cavities test and test of new technology for HTS coils, based on NI (non-insulated) winding. In reality it means with finite turn-to-turn resistance. Though counter-intuitive this technology make easier the protection of HTS magnets, so far one of the big challenge of HTS. A small but significant model coil will be designed and built as a first step toward the Split Coil Facility for the RF tests and for the focusing solenoids of the Cooling Cell of the MC. The coil will also serve as thermal mock-up to evaluate the cryogenic losses: this is inscribed in the ambitious line to operate the </a:t>
            </a:r>
            <a:r>
              <a:rPr lang="en-US" dirty="0" err="1"/>
              <a:t>Mun</a:t>
            </a:r>
            <a:r>
              <a:rPr lang="en-US" dirty="0"/>
              <a:t> Collider magnets at 10-20 K. Therefore also the magnetic facility for RF breakdown test will be cooled at 10-20 K with gas or by solid conduction by cryocooler.</a:t>
            </a:r>
          </a:p>
        </p:txBody>
      </p:sp>
    </p:spTree>
    <p:extLst>
      <p:ext uri="{BB962C8B-B14F-4D97-AF65-F5344CB8AC3E}">
        <p14:creationId xmlns:p14="http://schemas.microsoft.com/office/powerpoint/2010/main" val="24963081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0D89DEFF-EAEB-E447-9577-A73C2CD50FDE}"/>
              </a:ext>
            </a:extLst>
          </p:cNvPr>
          <p:cNvSpPr>
            <a:spLocks noGrp="1"/>
          </p:cNvSpPr>
          <p:nvPr>
            <p:ph type="title"/>
          </p:nvPr>
        </p:nvSpPr>
        <p:spPr>
          <a:xfrm>
            <a:off x="852833" y="105116"/>
            <a:ext cx="10972440" cy="498598"/>
          </a:xfrm>
        </p:spPr>
        <p:txBody>
          <a:bodyPr/>
          <a:lstStyle/>
          <a:p>
            <a:r>
              <a:rPr lang="it-IT" sz="3600" b="1" spc="-1" dirty="0" err="1">
                <a:solidFill>
                  <a:srgbClr val="724109"/>
                </a:solidFill>
                <a:latin typeface="Calibri"/>
                <a:ea typeface="+mn-ea"/>
                <a:cs typeface="+mn-cs"/>
              </a:rPr>
              <a:t>Muon</a:t>
            </a:r>
            <a:r>
              <a:rPr lang="it-IT" sz="3600" b="1" spc="-1" dirty="0">
                <a:solidFill>
                  <a:srgbClr val="724109"/>
                </a:solidFill>
                <a:latin typeface="Calibri"/>
                <a:ea typeface="+mn-ea"/>
                <a:cs typeface="+mn-cs"/>
              </a:rPr>
              <a:t> Collider </a:t>
            </a:r>
            <a:r>
              <a:rPr lang="it-IT" sz="3600" b="1" spc="-1" dirty="0" err="1">
                <a:solidFill>
                  <a:srgbClr val="724109"/>
                </a:solidFill>
                <a:latin typeface="Calibri"/>
                <a:ea typeface="+mn-ea"/>
                <a:cs typeface="+mn-cs"/>
              </a:rPr>
              <a:t>Cooling</a:t>
            </a:r>
            <a:r>
              <a:rPr lang="it-IT" sz="3600" b="1" spc="-1" dirty="0">
                <a:solidFill>
                  <a:srgbClr val="724109"/>
                </a:solidFill>
                <a:latin typeface="Calibri"/>
                <a:ea typeface="+mn-ea"/>
                <a:cs typeface="+mn-cs"/>
              </a:rPr>
              <a:t> Channel</a:t>
            </a:r>
          </a:p>
        </p:txBody>
      </p:sp>
      <p:pic>
        <p:nvPicPr>
          <p:cNvPr id="3" name="Content Placeholder 6" descr="p4.tiff">
            <a:extLst>
              <a:ext uri="{FF2B5EF4-FFF2-40B4-BE49-F238E27FC236}">
                <a16:creationId xmlns:a16="http://schemas.microsoft.com/office/drawing/2014/main" id="{4CC4736C-18F4-714F-B3A6-B09AF3E0BF21}"/>
              </a:ext>
            </a:extLst>
          </p:cNvPr>
          <p:cNvPicPr>
            <a:picLocks noChangeAspect="1"/>
          </p:cNvPicPr>
          <p:nvPr/>
        </p:nvPicPr>
        <p:blipFill>
          <a:blip r:embed="rId2" cstate="screen">
            <a:extLst>
              <a:ext uri="{28A0092B-C50C-407E-A947-70E740481C1C}">
                <a14:useLocalDpi xmlns:a14="http://schemas.microsoft.com/office/drawing/2010/main"/>
              </a:ext>
            </a:extLst>
          </a:blip>
          <a:srcRect b="50107"/>
          <a:stretch>
            <a:fillRect/>
          </a:stretch>
        </p:blipFill>
        <p:spPr>
          <a:xfrm>
            <a:off x="1080299" y="1144282"/>
            <a:ext cx="10515600" cy="2598665"/>
          </a:xfrm>
          <a:prstGeom prst="rect">
            <a:avLst/>
          </a:prstGeom>
        </p:spPr>
      </p:pic>
      <p:sp>
        <p:nvSpPr>
          <p:cNvPr id="4" name="TextBox 4">
            <a:extLst>
              <a:ext uri="{FF2B5EF4-FFF2-40B4-BE49-F238E27FC236}">
                <a16:creationId xmlns:a16="http://schemas.microsoft.com/office/drawing/2014/main" id="{74A9F0E5-2173-CC4A-B163-D7186DEC34F4}"/>
              </a:ext>
            </a:extLst>
          </p:cNvPr>
          <p:cNvSpPr txBox="1"/>
          <p:nvPr/>
        </p:nvSpPr>
        <p:spPr>
          <a:xfrm>
            <a:off x="1047626" y="3884471"/>
            <a:ext cx="2579939" cy="1477328"/>
          </a:xfrm>
          <a:prstGeom prst="rect">
            <a:avLst/>
          </a:prstGeom>
          <a:noFill/>
        </p:spPr>
        <p:txBody>
          <a:bodyPr wrap="square" rtlCol="0">
            <a:spAutoFit/>
          </a:bodyPr>
          <a:lstStyle/>
          <a:p>
            <a:r>
              <a:rPr lang="en-US" dirty="0" err="1"/>
              <a:t>Linac</a:t>
            </a:r>
            <a:r>
              <a:rPr lang="en-GB" dirty="0"/>
              <a:t>: ~1-5 </a:t>
            </a:r>
            <a:r>
              <a:rPr lang="en-GB" dirty="0" err="1"/>
              <a:t>ms</a:t>
            </a:r>
            <a:endParaRPr lang="en-US" dirty="0"/>
          </a:p>
          <a:p>
            <a:pPr marL="285750" indent="-285750">
              <a:buFont typeface="Arial" panose="020B0604020202020204" pitchFamily="34" charset="0"/>
              <a:buChar char="•"/>
            </a:pPr>
            <a:r>
              <a:rPr lang="en-GB" dirty="0"/>
              <a:t>SNS: </a:t>
            </a:r>
            <a:r>
              <a:rPr lang="en-GB" b="1" dirty="0"/>
              <a:t>402.5, 805 </a:t>
            </a:r>
            <a:r>
              <a:rPr lang="en-GB" dirty="0"/>
              <a:t>MHz</a:t>
            </a:r>
          </a:p>
          <a:p>
            <a:pPr marL="285750" indent="-285750">
              <a:buFont typeface="Arial" panose="020B0604020202020204" pitchFamily="34" charset="0"/>
              <a:buChar char="•"/>
            </a:pPr>
            <a:r>
              <a:rPr lang="en-GB" dirty="0"/>
              <a:t>ESS, </a:t>
            </a:r>
            <a:r>
              <a:rPr lang="en-GB" dirty="0">
                <a:solidFill>
                  <a:schemeClr val="bg1">
                    <a:lumMod val="50000"/>
                  </a:schemeClr>
                </a:solidFill>
              </a:rPr>
              <a:t>SPL</a:t>
            </a:r>
            <a:r>
              <a:rPr lang="en-GB" dirty="0"/>
              <a:t>, CERN-L4: </a:t>
            </a:r>
            <a:r>
              <a:rPr lang="en-GB" b="1" dirty="0"/>
              <a:t>352, 704 </a:t>
            </a:r>
            <a:r>
              <a:rPr lang="en-GB" dirty="0"/>
              <a:t>MHz</a:t>
            </a:r>
          </a:p>
          <a:p>
            <a:pPr marL="285750" indent="-285750">
              <a:buFont typeface="Arial" panose="020B0604020202020204" pitchFamily="34" charset="0"/>
              <a:buChar char="•"/>
            </a:pPr>
            <a:r>
              <a:rPr lang="en-GB" dirty="0"/>
              <a:t>PIP-II: </a:t>
            </a:r>
            <a:r>
              <a:rPr lang="en-GB" b="1" dirty="0"/>
              <a:t>325, 650 </a:t>
            </a:r>
            <a:r>
              <a:rPr lang="en-GB" dirty="0"/>
              <a:t>MHz</a:t>
            </a:r>
          </a:p>
        </p:txBody>
      </p:sp>
      <p:sp>
        <p:nvSpPr>
          <p:cNvPr id="5" name="TextBox 23">
            <a:extLst>
              <a:ext uri="{FF2B5EF4-FFF2-40B4-BE49-F238E27FC236}">
                <a16:creationId xmlns:a16="http://schemas.microsoft.com/office/drawing/2014/main" id="{8674905B-5E5B-4340-AAED-92D7742915E7}"/>
              </a:ext>
            </a:extLst>
          </p:cNvPr>
          <p:cNvSpPr txBox="1"/>
          <p:nvPr/>
        </p:nvSpPr>
        <p:spPr>
          <a:xfrm>
            <a:off x="3751442" y="3884471"/>
            <a:ext cx="3655767" cy="2031325"/>
          </a:xfrm>
          <a:prstGeom prst="rect">
            <a:avLst/>
          </a:prstGeom>
          <a:solidFill>
            <a:srgbClr val="FFFF00"/>
          </a:solidFill>
        </p:spPr>
        <p:txBody>
          <a:bodyPr wrap="square" rtlCol="0">
            <a:spAutoFit/>
          </a:bodyPr>
          <a:lstStyle/>
          <a:p>
            <a:r>
              <a:rPr lang="en-US" dirty="0"/>
              <a:t>Muon cooling RF</a:t>
            </a:r>
          </a:p>
          <a:p>
            <a:pPr marL="285750" indent="-285750">
              <a:buFont typeface="Arial" panose="020B0604020202020204" pitchFamily="34" charset="0"/>
              <a:buChar char="•"/>
            </a:pPr>
            <a:r>
              <a:rPr lang="en-GB" dirty="0"/>
              <a:t>Many frequencies in Buncher, Rotator, Merge, Final Cooling</a:t>
            </a:r>
          </a:p>
          <a:p>
            <a:pPr marL="285750" indent="-285750">
              <a:buFont typeface="Arial" panose="020B0604020202020204" pitchFamily="34" charset="0"/>
              <a:buChar char="•"/>
            </a:pPr>
            <a:r>
              <a:rPr lang="en-GB" dirty="0"/>
              <a:t>Cooling cells have two harmonic frequencies: </a:t>
            </a:r>
          </a:p>
          <a:p>
            <a:pPr marL="742950" lvl="1" indent="-285750">
              <a:buFont typeface="Arial" panose="020B0604020202020204" pitchFamily="34" charset="0"/>
              <a:buChar char="•"/>
            </a:pPr>
            <a:r>
              <a:rPr lang="en-GB" dirty="0"/>
              <a:t>MAP: </a:t>
            </a:r>
            <a:r>
              <a:rPr lang="en-GB" b="1" dirty="0"/>
              <a:t>325, 650 </a:t>
            </a:r>
            <a:r>
              <a:rPr lang="en-GB" dirty="0"/>
              <a:t>MHz</a:t>
            </a:r>
          </a:p>
          <a:p>
            <a:pPr marL="742950" lvl="1" indent="-285750">
              <a:buFont typeface="Arial" panose="020B0604020202020204" pitchFamily="34" charset="0"/>
              <a:buChar char="•"/>
            </a:pPr>
            <a:r>
              <a:rPr lang="en-GB" dirty="0"/>
              <a:t>Alternative: </a:t>
            </a:r>
            <a:r>
              <a:rPr lang="en-GB" b="1" dirty="0"/>
              <a:t>352, 704 </a:t>
            </a:r>
            <a:r>
              <a:rPr lang="en-GB" dirty="0"/>
              <a:t>MHz</a:t>
            </a:r>
          </a:p>
        </p:txBody>
      </p:sp>
      <p:sp>
        <p:nvSpPr>
          <p:cNvPr id="7" name="TextBox 24">
            <a:extLst>
              <a:ext uri="{FF2B5EF4-FFF2-40B4-BE49-F238E27FC236}">
                <a16:creationId xmlns:a16="http://schemas.microsoft.com/office/drawing/2014/main" id="{5B0B3F9E-927C-FE4B-B57A-814CF63174AF}"/>
              </a:ext>
            </a:extLst>
          </p:cNvPr>
          <p:cNvSpPr txBox="1"/>
          <p:nvPr/>
        </p:nvSpPr>
        <p:spPr>
          <a:xfrm>
            <a:off x="7495606" y="3885951"/>
            <a:ext cx="4414016" cy="2585323"/>
          </a:xfrm>
          <a:prstGeom prst="rect">
            <a:avLst/>
          </a:prstGeom>
          <a:noFill/>
        </p:spPr>
        <p:txBody>
          <a:bodyPr wrap="square" rtlCol="0">
            <a:spAutoFit/>
          </a:bodyPr>
          <a:lstStyle/>
          <a:p>
            <a:r>
              <a:rPr lang="en-US" dirty="0"/>
              <a:t>Accelerator SRF</a:t>
            </a:r>
          </a:p>
          <a:p>
            <a:pPr marL="285750" indent="-285750">
              <a:buFont typeface="Arial" panose="020B0604020202020204" pitchFamily="34" charset="0"/>
              <a:buChar char="•"/>
            </a:pPr>
            <a:r>
              <a:rPr lang="en-GB" dirty="0"/>
              <a:t>LA, RLA: ~1-10 </a:t>
            </a:r>
            <a:r>
              <a:rPr lang="en-GB" dirty="0" err="1"/>
              <a:t>ms</a:t>
            </a:r>
            <a:endParaRPr lang="en-GB" dirty="0"/>
          </a:p>
          <a:p>
            <a:pPr marL="742950" lvl="1" indent="-285750">
              <a:buFont typeface="Arial" panose="020B0604020202020204" pitchFamily="34" charset="0"/>
              <a:buChar char="•"/>
            </a:pPr>
            <a:r>
              <a:rPr lang="en-GB" dirty="0"/>
              <a:t>MAP: </a:t>
            </a:r>
            <a:r>
              <a:rPr lang="en-GB" b="1" dirty="0"/>
              <a:t>325, 650 </a:t>
            </a:r>
            <a:r>
              <a:rPr lang="en-GB" dirty="0"/>
              <a:t>MHz</a:t>
            </a:r>
          </a:p>
          <a:p>
            <a:pPr marL="742950" lvl="1" indent="-285750">
              <a:buFont typeface="Arial" panose="020B0604020202020204" pitchFamily="34" charset="0"/>
              <a:buChar char="•"/>
            </a:pPr>
            <a:r>
              <a:rPr lang="en-GB" dirty="0"/>
              <a:t>CERN-L4, SPL, ESS: </a:t>
            </a:r>
            <a:r>
              <a:rPr lang="en-GB" b="1" dirty="0"/>
              <a:t>352, 704 </a:t>
            </a:r>
            <a:r>
              <a:rPr lang="en-GB" dirty="0"/>
              <a:t>MHz</a:t>
            </a:r>
          </a:p>
          <a:p>
            <a:pPr marL="285750" indent="-285750">
              <a:buFont typeface="Arial" panose="020B0604020202020204" pitchFamily="34" charset="0"/>
              <a:buChar char="•"/>
            </a:pPr>
            <a:r>
              <a:rPr lang="en-GB" dirty="0"/>
              <a:t>Rings: CW</a:t>
            </a:r>
          </a:p>
          <a:p>
            <a:pPr marL="742950" lvl="1" indent="-285750">
              <a:buFont typeface="Arial" panose="020B0604020202020204" pitchFamily="34" charset="0"/>
              <a:buChar char="•"/>
            </a:pPr>
            <a:r>
              <a:rPr lang="en-GB" dirty="0"/>
              <a:t>MAP: 1300 MHz (very high)</a:t>
            </a:r>
          </a:p>
          <a:p>
            <a:pPr marL="742950" lvl="1" indent="-285750">
              <a:buFont typeface="Arial" panose="020B0604020202020204" pitchFamily="34" charset="0"/>
              <a:buChar char="•"/>
            </a:pPr>
            <a:r>
              <a:rPr lang="en-GB" dirty="0"/>
              <a:t>LEP: 352 MHz; LHC: 400 MHz</a:t>
            </a:r>
          </a:p>
          <a:p>
            <a:pPr marL="742950" lvl="1" indent="-285750">
              <a:buFont typeface="Arial" panose="020B0604020202020204" pitchFamily="34" charset="0"/>
              <a:buChar char="•"/>
            </a:pPr>
            <a:r>
              <a:rPr lang="en-GB" dirty="0"/>
              <a:t>FCC: 400, 800, 650(?) MHz</a:t>
            </a:r>
          </a:p>
          <a:p>
            <a:pPr marL="742950" lvl="1" indent="-285750">
              <a:buFont typeface="Arial" panose="020B0604020202020204" pitchFamily="34" charset="0"/>
              <a:buChar char="•"/>
            </a:pPr>
            <a:r>
              <a:rPr lang="en-GB" dirty="0"/>
              <a:t>CEPC: 650 MHz</a:t>
            </a:r>
          </a:p>
        </p:txBody>
      </p:sp>
      <p:sp>
        <p:nvSpPr>
          <p:cNvPr id="8" name="Rettangolo 7">
            <a:extLst>
              <a:ext uri="{FF2B5EF4-FFF2-40B4-BE49-F238E27FC236}">
                <a16:creationId xmlns:a16="http://schemas.microsoft.com/office/drawing/2014/main" id="{4CA94F88-9050-7E42-A073-7A6C79CD5ECA}"/>
              </a:ext>
            </a:extLst>
          </p:cNvPr>
          <p:cNvSpPr/>
          <p:nvPr/>
        </p:nvSpPr>
        <p:spPr>
          <a:xfrm>
            <a:off x="7725577" y="83201"/>
            <a:ext cx="3064213" cy="989579"/>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4000 RF cavities</a:t>
            </a:r>
          </a:p>
          <a:p>
            <a:pPr algn="ctr"/>
            <a:r>
              <a:rPr lang="en-US" dirty="0">
                <a:solidFill>
                  <a:schemeClr val="tx1"/>
                </a:solidFill>
              </a:rPr>
              <a:t>2500 Solenoid Coils</a:t>
            </a:r>
          </a:p>
        </p:txBody>
      </p:sp>
    </p:spTree>
    <p:extLst>
      <p:ext uri="{BB962C8B-B14F-4D97-AF65-F5344CB8AC3E}">
        <p14:creationId xmlns:p14="http://schemas.microsoft.com/office/powerpoint/2010/main" val="21391584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0D89DEFF-EAEB-E447-9577-A73C2CD50FDE}"/>
              </a:ext>
            </a:extLst>
          </p:cNvPr>
          <p:cNvSpPr>
            <a:spLocks noGrp="1"/>
          </p:cNvSpPr>
          <p:nvPr>
            <p:ph type="title"/>
          </p:nvPr>
        </p:nvSpPr>
        <p:spPr>
          <a:xfrm>
            <a:off x="852833" y="105116"/>
            <a:ext cx="10972440" cy="498598"/>
          </a:xfrm>
        </p:spPr>
        <p:txBody>
          <a:bodyPr/>
          <a:lstStyle/>
          <a:p>
            <a:r>
              <a:rPr lang="it-IT" sz="3600" b="1" spc="-1" dirty="0" err="1">
                <a:solidFill>
                  <a:srgbClr val="724109"/>
                </a:solidFill>
                <a:latin typeface="Calibri"/>
                <a:ea typeface="+mn-ea"/>
                <a:cs typeface="+mn-cs"/>
              </a:rPr>
              <a:t>Muon</a:t>
            </a:r>
            <a:r>
              <a:rPr lang="it-IT" sz="3600" b="1" spc="-1" dirty="0">
                <a:solidFill>
                  <a:srgbClr val="724109"/>
                </a:solidFill>
                <a:latin typeface="Calibri"/>
                <a:ea typeface="+mn-ea"/>
                <a:cs typeface="+mn-cs"/>
              </a:rPr>
              <a:t> Collider </a:t>
            </a:r>
            <a:r>
              <a:rPr lang="it-IT" sz="3600" b="1" spc="-1" dirty="0" err="1">
                <a:solidFill>
                  <a:srgbClr val="724109"/>
                </a:solidFill>
                <a:latin typeface="Calibri"/>
                <a:ea typeface="+mn-ea"/>
                <a:cs typeface="+mn-cs"/>
              </a:rPr>
              <a:t>Cooling</a:t>
            </a:r>
            <a:r>
              <a:rPr lang="it-IT" sz="3600" b="1" spc="-1" dirty="0">
                <a:solidFill>
                  <a:srgbClr val="724109"/>
                </a:solidFill>
                <a:latin typeface="Calibri"/>
                <a:ea typeface="+mn-ea"/>
                <a:cs typeface="+mn-cs"/>
              </a:rPr>
              <a:t> Channel</a:t>
            </a:r>
          </a:p>
        </p:txBody>
      </p:sp>
      <p:sp>
        <p:nvSpPr>
          <p:cNvPr id="9" name="CasellaDiTesto 8">
            <a:extLst>
              <a:ext uri="{FF2B5EF4-FFF2-40B4-BE49-F238E27FC236}">
                <a16:creationId xmlns:a16="http://schemas.microsoft.com/office/drawing/2014/main" id="{AA768722-5FD0-1B41-A542-16E84E299E69}"/>
              </a:ext>
            </a:extLst>
          </p:cNvPr>
          <p:cNvSpPr txBox="1"/>
          <p:nvPr/>
        </p:nvSpPr>
        <p:spPr>
          <a:xfrm>
            <a:off x="1911297" y="1628818"/>
            <a:ext cx="9299642" cy="3693319"/>
          </a:xfrm>
          <a:prstGeom prst="rect">
            <a:avLst/>
          </a:prstGeom>
          <a:noFill/>
        </p:spPr>
        <p:txBody>
          <a:bodyPr wrap="square" rtlCol="0">
            <a:spAutoFit/>
          </a:bodyPr>
          <a:lstStyle/>
          <a:p>
            <a:r>
              <a:rPr lang="en-US" dirty="0"/>
              <a:t>We are in an advanced phase of design related to a couple of tests stands:</a:t>
            </a:r>
          </a:p>
          <a:p>
            <a:endParaRPr lang="en-US" dirty="0"/>
          </a:p>
          <a:p>
            <a:pPr marL="285750" indent="-285750">
              <a:buFont typeface="Arial" panose="020B0604020202020204" pitchFamily="34" charset="0"/>
              <a:buChar char="•"/>
            </a:pPr>
            <a:r>
              <a:rPr lang="en-US" dirty="0"/>
              <a:t>A DC HV test stand with pulsed capabilities embedded in 1 T magnetic field</a:t>
            </a:r>
          </a:p>
          <a:p>
            <a:pPr marL="285750" indent="-285750">
              <a:buFont typeface="Arial" panose="020B0604020202020204" pitchFamily="34" charset="0"/>
              <a:buChar char="•"/>
            </a:pPr>
            <a:r>
              <a:rPr lang="en-US" dirty="0"/>
              <a:t>A high power (10 MW) S band RF test stand to power a 2856 MHz RF cavity installed in the bore of a SC magnet </a:t>
            </a:r>
            <a:r>
              <a:rPr lang="en-US" dirty="0">
                <a:solidFill>
                  <a:schemeClr val="accent1"/>
                </a:solidFill>
              </a:rPr>
              <a:t>(see next slides for the magnetic part).</a:t>
            </a:r>
          </a:p>
          <a:p>
            <a:endParaRPr lang="en-US" dirty="0"/>
          </a:p>
          <a:p>
            <a:r>
              <a:rPr lang="en-US" dirty="0"/>
              <a:t>The DC Test Stand may be installed immediately in the existing experimental area @ LASA. We are discussing the design of the pulsed power supply with S. </a:t>
            </a:r>
            <a:r>
              <a:rPr lang="en-US" dirty="0" err="1"/>
              <a:t>Calatroni</a:t>
            </a:r>
            <a:r>
              <a:rPr lang="en-US" dirty="0"/>
              <a:t> (CERN) and the people of his group. Orders for the first components will be placed within summer 2023 and a first version will be ready for the end of this year.</a:t>
            </a:r>
          </a:p>
          <a:p>
            <a:endParaRPr lang="en-US" dirty="0"/>
          </a:p>
          <a:p>
            <a:r>
              <a:rPr lang="en-US" dirty="0"/>
              <a:t>The S band RF test stand may be installed in the AATF in the new building, taking advantage of all the infrastructures we will have at that time (2025)  and adding a RF power equipment. </a:t>
            </a:r>
          </a:p>
        </p:txBody>
      </p:sp>
    </p:spTree>
    <p:extLst>
      <p:ext uri="{BB962C8B-B14F-4D97-AF65-F5344CB8AC3E}">
        <p14:creationId xmlns:p14="http://schemas.microsoft.com/office/powerpoint/2010/main" val="42868108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0D89DEFF-EAEB-E447-9577-A73C2CD50FDE}"/>
              </a:ext>
            </a:extLst>
          </p:cNvPr>
          <p:cNvSpPr>
            <a:spLocks noGrp="1"/>
          </p:cNvSpPr>
          <p:nvPr>
            <p:ph type="title"/>
          </p:nvPr>
        </p:nvSpPr>
        <p:spPr>
          <a:xfrm>
            <a:off x="852833" y="105116"/>
            <a:ext cx="10972440" cy="498598"/>
          </a:xfrm>
        </p:spPr>
        <p:txBody>
          <a:bodyPr/>
          <a:lstStyle/>
          <a:p>
            <a:r>
              <a:rPr lang="it-IT" sz="3600" b="1" spc="-1" dirty="0" err="1">
                <a:solidFill>
                  <a:srgbClr val="724109"/>
                </a:solidFill>
                <a:latin typeface="Calibri"/>
                <a:ea typeface="+mn-ea"/>
                <a:cs typeface="+mn-cs"/>
              </a:rPr>
              <a:t>Muon</a:t>
            </a:r>
            <a:r>
              <a:rPr lang="it-IT" sz="3600" b="1" spc="-1" dirty="0">
                <a:solidFill>
                  <a:srgbClr val="724109"/>
                </a:solidFill>
                <a:latin typeface="Calibri"/>
                <a:ea typeface="+mn-ea"/>
                <a:cs typeface="+mn-cs"/>
              </a:rPr>
              <a:t> Collider </a:t>
            </a:r>
            <a:r>
              <a:rPr lang="it-IT" sz="3600" b="1" spc="-1" dirty="0" err="1">
                <a:solidFill>
                  <a:srgbClr val="724109"/>
                </a:solidFill>
                <a:latin typeface="Calibri"/>
                <a:ea typeface="+mn-ea"/>
                <a:cs typeface="+mn-cs"/>
              </a:rPr>
              <a:t>Cooling</a:t>
            </a:r>
            <a:r>
              <a:rPr lang="it-IT" sz="3600" b="1" spc="-1" dirty="0">
                <a:solidFill>
                  <a:srgbClr val="724109"/>
                </a:solidFill>
                <a:latin typeface="Calibri"/>
                <a:ea typeface="+mn-ea"/>
                <a:cs typeface="+mn-cs"/>
              </a:rPr>
              <a:t> Channel</a:t>
            </a:r>
          </a:p>
        </p:txBody>
      </p:sp>
      <p:sp>
        <p:nvSpPr>
          <p:cNvPr id="4" name="Title 1">
            <a:extLst>
              <a:ext uri="{FF2B5EF4-FFF2-40B4-BE49-F238E27FC236}">
                <a16:creationId xmlns:a16="http://schemas.microsoft.com/office/drawing/2014/main" id="{68E681A4-B153-904C-97EE-2561F3CFC6AF}"/>
              </a:ext>
            </a:extLst>
          </p:cNvPr>
          <p:cNvSpPr txBox="1">
            <a:spLocks/>
          </p:cNvSpPr>
          <p:nvPr/>
        </p:nvSpPr>
        <p:spPr>
          <a:xfrm>
            <a:off x="5865095" y="406451"/>
            <a:ext cx="8304463" cy="114300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DC based experimental test stand</a:t>
            </a:r>
            <a:endParaRPr lang="en-GB" sz="3200" dirty="0"/>
          </a:p>
        </p:txBody>
      </p:sp>
      <p:pic>
        <p:nvPicPr>
          <p:cNvPr id="5" name="Immagine 4">
            <a:extLst>
              <a:ext uri="{FF2B5EF4-FFF2-40B4-BE49-F238E27FC236}">
                <a16:creationId xmlns:a16="http://schemas.microsoft.com/office/drawing/2014/main" id="{AD66E1B3-FEAE-744C-8871-106FDE0B6179}"/>
              </a:ext>
            </a:extLst>
          </p:cNvPr>
          <p:cNvPicPr>
            <a:picLocks noChangeAspect="1"/>
          </p:cNvPicPr>
          <p:nvPr/>
        </p:nvPicPr>
        <p:blipFill>
          <a:blip r:embed="rId2"/>
          <a:stretch>
            <a:fillRect/>
          </a:stretch>
        </p:blipFill>
        <p:spPr>
          <a:xfrm>
            <a:off x="966092" y="1853717"/>
            <a:ext cx="2674162" cy="2476887"/>
          </a:xfrm>
          <a:prstGeom prst="rect">
            <a:avLst/>
          </a:prstGeom>
        </p:spPr>
      </p:pic>
      <p:pic>
        <p:nvPicPr>
          <p:cNvPr id="7" name="Immagine 6">
            <a:extLst>
              <a:ext uri="{FF2B5EF4-FFF2-40B4-BE49-F238E27FC236}">
                <a16:creationId xmlns:a16="http://schemas.microsoft.com/office/drawing/2014/main" id="{E2BC926F-9260-D642-AD32-6659E6CECE5E}"/>
              </a:ext>
            </a:extLst>
          </p:cNvPr>
          <p:cNvPicPr>
            <a:picLocks noChangeAspect="1"/>
          </p:cNvPicPr>
          <p:nvPr/>
        </p:nvPicPr>
        <p:blipFill>
          <a:blip r:embed="rId3"/>
          <a:stretch>
            <a:fillRect/>
          </a:stretch>
        </p:blipFill>
        <p:spPr>
          <a:xfrm>
            <a:off x="7853673" y="4367332"/>
            <a:ext cx="2407971" cy="1996352"/>
          </a:xfrm>
          <a:prstGeom prst="rect">
            <a:avLst/>
          </a:prstGeom>
        </p:spPr>
      </p:pic>
      <p:pic>
        <p:nvPicPr>
          <p:cNvPr id="8" name="Immagine 7">
            <a:extLst>
              <a:ext uri="{FF2B5EF4-FFF2-40B4-BE49-F238E27FC236}">
                <a16:creationId xmlns:a16="http://schemas.microsoft.com/office/drawing/2014/main" id="{61EDFDC7-541B-9B47-BEAD-E73C3F15AF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5939" y="4312031"/>
            <a:ext cx="2778313" cy="2259758"/>
          </a:xfrm>
          <a:prstGeom prst="rect">
            <a:avLst/>
          </a:prstGeom>
        </p:spPr>
      </p:pic>
      <p:pic>
        <p:nvPicPr>
          <p:cNvPr id="9" name="Immagine 8">
            <a:extLst>
              <a:ext uri="{FF2B5EF4-FFF2-40B4-BE49-F238E27FC236}">
                <a16:creationId xmlns:a16="http://schemas.microsoft.com/office/drawing/2014/main" id="{34B07377-2BB0-2149-9D5B-E05B426560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146" y="5028572"/>
            <a:ext cx="3278544" cy="1829428"/>
          </a:xfrm>
          <a:prstGeom prst="rect">
            <a:avLst/>
          </a:prstGeom>
        </p:spPr>
      </p:pic>
      <p:pic>
        <p:nvPicPr>
          <p:cNvPr id="10" name="Immagine 9">
            <a:extLst>
              <a:ext uri="{FF2B5EF4-FFF2-40B4-BE49-F238E27FC236}">
                <a16:creationId xmlns:a16="http://schemas.microsoft.com/office/drawing/2014/main" id="{49D8E6BA-78AA-BA4A-AEDE-A8142657E45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75939" y="1549451"/>
            <a:ext cx="2698157" cy="2450826"/>
          </a:xfrm>
          <a:prstGeom prst="rect">
            <a:avLst/>
          </a:prstGeom>
        </p:spPr>
      </p:pic>
      <p:pic>
        <p:nvPicPr>
          <p:cNvPr id="11" name="Immagine 10">
            <a:extLst>
              <a:ext uri="{FF2B5EF4-FFF2-40B4-BE49-F238E27FC236}">
                <a16:creationId xmlns:a16="http://schemas.microsoft.com/office/drawing/2014/main" id="{D44FBDC9-2533-CE47-ACFA-EE3F37C1921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03337" y="4296454"/>
            <a:ext cx="1548963" cy="2065284"/>
          </a:xfrm>
          <a:prstGeom prst="rect">
            <a:avLst/>
          </a:prstGeom>
        </p:spPr>
      </p:pic>
      <p:sp>
        <p:nvSpPr>
          <p:cNvPr id="12" name="Rettangolo 11">
            <a:extLst>
              <a:ext uri="{FF2B5EF4-FFF2-40B4-BE49-F238E27FC236}">
                <a16:creationId xmlns:a16="http://schemas.microsoft.com/office/drawing/2014/main" id="{D37D0095-3683-3449-94D2-4A1A69EE3D49}"/>
              </a:ext>
            </a:extLst>
          </p:cNvPr>
          <p:cNvSpPr/>
          <p:nvPr/>
        </p:nvSpPr>
        <p:spPr>
          <a:xfrm>
            <a:off x="7853673" y="2164122"/>
            <a:ext cx="2220160" cy="1731260"/>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All the elements available or ordered (supported by CSN1 funds)</a:t>
            </a:r>
          </a:p>
        </p:txBody>
      </p:sp>
    </p:spTree>
    <p:extLst>
      <p:ext uri="{BB962C8B-B14F-4D97-AF65-F5344CB8AC3E}">
        <p14:creationId xmlns:p14="http://schemas.microsoft.com/office/powerpoint/2010/main" val="3489637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0D89DEFF-EAEB-E447-9577-A73C2CD50FDE}"/>
              </a:ext>
            </a:extLst>
          </p:cNvPr>
          <p:cNvSpPr>
            <a:spLocks noGrp="1"/>
          </p:cNvSpPr>
          <p:nvPr>
            <p:ph type="title"/>
          </p:nvPr>
        </p:nvSpPr>
        <p:spPr>
          <a:xfrm>
            <a:off x="852833" y="105116"/>
            <a:ext cx="10972440" cy="498598"/>
          </a:xfrm>
        </p:spPr>
        <p:txBody>
          <a:bodyPr/>
          <a:lstStyle/>
          <a:p>
            <a:r>
              <a:rPr lang="it-IT" sz="3600" b="1" spc="-1" dirty="0" err="1">
                <a:solidFill>
                  <a:srgbClr val="724109"/>
                </a:solidFill>
                <a:latin typeface="Calibri"/>
                <a:ea typeface="+mn-ea"/>
                <a:cs typeface="+mn-cs"/>
              </a:rPr>
              <a:t>Muon</a:t>
            </a:r>
            <a:r>
              <a:rPr lang="it-IT" sz="3600" b="1" spc="-1" dirty="0">
                <a:solidFill>
                  <a:srgbClr val="724109"/>
                </a:solidFill>
                <a:latin typeface="Calibri"/>
                <a:ea typeface="+mn-ea"/>
                <a:cs typeface="+mn-cs"/>
              </a:rPr>
              <a:t> Collider </a:t>
            </a:r>
            <a:r>
              <a:rPr lang="it-IT" sz="3600" b="1" spc="-1" dirty="0" err="1">
                <a:solidFill>
                  <a:srgbClr val="724109"/>
                </a:solidFill>
                <a:latin typeface="Calibri"/>
                <a:ea typeface="+mn-ea"/>
                <a:cs typeface="+mn-cs"/>
              </a:rPr>
              <a:t>Cooling</a:t>
            </a:r>
            <a:r>
              <a:rPr lang="it-IT" sz="3600" b="1" spc="-1" dirty="0">
                <a:solidFill>
                  <a:srgbClr val="724109"/>
                </a:solidFill>
                <a:latin typeface="Calibri"/>
                <a:ea typeface="+mn-ea"/>
                <a:cs typeface="+mn-cs"/>
              </a:rPr>
              <a:t> Channel</a:t>
            </a:r>
          </a:p>
        </p:txBody>
      </p:sp>
      <p:sp>
        <p:nvSpPr>
          <p:cNvPr id="12" name="Content Placeholder 1">
            <a:extLst>
              <a:ext uri="{FF2B5EF4-FFF2-40B4-BE49-F238E27FC236}">
                <a16:creationId xmlns:a16="http://schemas.microsoft.com/office/drawing/2014/main" id="{5976F92F-5180-724F-A957-2151C52038DA}"/>
              </a:ext>
            </a:extLst>
          </p:cNvPr>
          <p:cNvSpPr txBox="1">
            <a:spLocks/>
          </p:cNvSpPr>
          <p:nvPr/>
        </p:nvSpPr>
        <p:spPr>
          <a:xfrm>
            <a:off x="852833" y="1980406"/>
            <a:ext cx="11153547" cy="4714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t>The test stand is a very god opportunity to :</a:t>
            </a:r>
          </a:p>
          <a:p>
            <a:pPr marL="0" lvl="1"/>
            <a:r>
              <a:rPr lang="en-US" sz="1800"/>
              <a:t>Test the magnetic system by building a prototype with characteristics near to final (at least for same cooling cells) </a:t>
            </a:r>
          </a:p>
          <a:p>
            <a:pPr marL="0" lvl="1"/>
            <a:r>
              <a:rPr lang="en-US" sz="1800"/>
              <a:t>R&amp;D on HTS technology to increase the TRL which is critical for the Cooling Cell and for the collider ring</a:t>
            </a:r>
          </a:p>
          <a:p>
            <a:pPr marL="0" lvl="1"/>
            <a:r>
              <a:rPr lang="en-US" sz="1800"/>
              <a:t>Test the integration principle of the cooling cells in  near-to-final conditions</a:t>
            </a:r>
          </a:p>
          <a:p>
            <a:pPr marL="0"/>
            <a:r>
              <a:rPr lang="en-US" sz="1800"/>
              <a:t>For these reason in additon to the general design of the MC CC magnets and of the magnets of the collider ring, the LASA magnet team of the MC, pursue to design  two test stand configurations:</a:t>
            </a:r>
          </a:p>
          <a:p>
            <a:pPr marL="1142972" lvl="3"/>
            <a:r>
              <a:rPr lang="en-US"/>
              <a:t>Large size split coils (for 704 MHz, i.e. 700 mm free RT bore) needed at the end for a finale integration and functional test</a:t>
            </a:r>
          </a:p>
          <a:p>
            <a:pPr marL="1142972" lvl="3"/>
            <a:r>
              <a:rPr lang="en-US"/>
              <a:t>A smaller size (for 3 GHz system, i.e. 350 mm free RT bore) that would allow to build the facility with moderate cost</a:t>
            </a:r>
          </a:p>
          <a:p>
            <a:pPr marL="0"/>
            <a:r>
              <a:rPr lang="en-US" sz="1800"/>
              <a:t>HTS conductor will be purchase in the next months (paid by the special project INFN ESPP-Mucol for 150 k€) </a:t>
            </a:r>
            <a:r>
              <a:rPr lang="en-US" sz="1800">
                <a:sym typeface="Wingdings" panose="05000000000000000000" pitchFamily="2" charset="2"/>
              </a:rPr>
              <a:t> 2024 start assembling and testing </a:t>
            </a:r>
            <a:r>
              <a:rPr lang="en-US" sz="1800"/>
              <a:t> small/medium size  coils to experiment HTS technologies: Non-Insulated or partial insulated vs insulated conductor.</a:t>
            </a:r>
            <a:endParaRPr lang="en-US" sz="1800" dirty="0"/>
          </a:p>
        </p:txBody>
      </p:sp>
      <p:sp>
        <p:nvSpPr>
          <p:cNvPr id="13" name="Title 4">
            <a:extLst>
              <a:ext uri="{FF2B5EF4-FFF2-40B4-BE49-F238E27FC236}">
                <a16:creationId xmlns:a16="http://schemas.microsoft.com/office/drawing/2014/main" id="{AF1254F5-1311-1E46-8D97-88FDA3DC5BE4}"/>
              </a:ext>
            </a:extLst>
          </p:cNvPr>
          <p:cNvSpPr txBox="1">
            <a:spLocks/>
          </p:cNvSpPr>
          <p:nvPr/>
        </p:nvSpPr>
        <p:spPr>
          <a:xfrm>
            <a:off x="4515334" y="354415"/>
            <a:ext cx="8304463" cy="114300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Muon Collider test stand (RFMF) Magnet </a:t>
            </a:r>
          </a:p>
        </p:txBody>
      </p:sp>
    </p:spTree>
    <p:extLst>
      <p:ext uri="{BB962C8B-B14F-4D97-AF65-F5344CB8AC3E}">
        <p14:creationId xmlns:p14="http://schemas.microsoft.com/office/powerpoint/2010/main" val="1444009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0D89DEFF-EAEB-E447-9577-A73C2CD50FDE}"/>
              </a:ext>
            </a:extLst>
          </p:cNvPr>
          <p:cNvSpPr>
            <a:spLocks noGrp="1"/>
          </p:cNvSpPr>
          <p:nvPr>
            <p:ph type="title"/>
          </p:nvPr>
        </p:nvSpPr>
        <p:spPr>
          <a:xfrm>
            <a:off x="852833" y="105116"/>
            <a:ext cx="10972440" cy="498598"/>
          </a:xfrm>
        </p:spPr>
        <p:txBody>
          <a:bodyPr/>
          <a:lstStyle/>
          <a:p>
            <a:r>
              <a:rPr lang="it-IT" sz="3600" b="1" spc="-1" dirty="0" err="1">
                <a:solidFill>
                  <a:srgbClr val="724109"/>
                </a:solidFill>
                <a:latin typeface="Calibri"/>
                <a:ea typeface="+mn-ea"/>
                <a:cs typeface="+mn-cs"/>
              </a:rPr>
              <a:t>Muon</a:t>
            </a:r>
            <a:r>
              <a:rPr lang="it-IT" sz="3600" b="1" spc="-1" dirty="0">
                <a:solidFill>
                  <a:srgbClr val="724109"/>
                </a:solidFill>
                <a:latin typeface="Calibri"/>
                <a:ea typeface="+mn-ea"/>
                <a:cs typeface="+mn-cs"/>
              </a:rPr>
              <a:t> Collider </a:t>
            </a:r>
            <a:r>
              <a:rPr lang="it-IT" sz="3600" b="1" spc="-1" dirty="0" err="1">
                <a:solidFill>
                  <a:srgbClr val="724109"/>
                </a:solidFill>
                <a:latin typeface="Calibri"/>
                <a:ea typeface="+mn-ea"/>
                <a:cs typeface="+mn-cs"/>
              </a:rPr>
              <a:t>Cooling</a:t>
            </a:r>
            <a:r>
              <a:rPr lang="it-IT" sz="3600" b="1" spc="-1" dirty="0">
                <a:solidFill>
                  <a:srgbClr val="724109"/>
                </a:solidFill>
                <a:latin typeface="Calibri"/>
                <a:ea typeface="+mn-ea"/>
                <a:cs typeface="+mn-cs"/>
              </a:rPr>
              <a:t> Channel</a:t>
            </a:r>
          </a:p>
        </p:txBody>
      </p:sp>
      <p:pic>
        <p:nvPicPr>
          <p:cNvPr id="3" name="Picture 8" descr="A picture containing LEGO&#10;&#10;Description automatically generated">
            <a:extLst>
              <a:ext uri="{FF2B5EF4-FFF2-40B4-BE49-F238E27FC236}">
                <a16:creationId xmlns:a16="http://schemas.microsoft.com/office/drawing/2014/main" id="{82CCD524-EC3B-494B-B292-485486241E2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22839" y="2140401"/>
            <a:ext cx="4023336" cy="3490076"/>
          </a:xfrm>
          <a:prstGeom prst="rect">
            <a:avLst/>
          </a:prstGeom>
        </p:spPr>
      </p:pic>
      <p:sp>
        <p:nvSpPr>
          <p:cNvPr id="4" name="TextBox 22">
            <a:extLst>
              <a:ext uri="{FF2B5EF4-FFF2-40B4-BE49-F238E27FC236}">
                <a16:creationId xmlns:a16="http://schemas.microsoft.com/office/drawing/2014/main" id="{CE540703-4100-BD45-BBE9-5925621BBCE9}"/>
              </a:ext>
            </a:extLst>
          </p:cNvPr>
          <p:cNvSpPr txBox="1"/>
          <p:nvPr/>
        </p:nvSpPr>
        <p:spPr>
          <a:xfrm>
            <a:off x="2964106" y="1565001"/>
            <a:ext cx="1838965" cy="369332"/>
          </a:xfrm>
          <a:prstGeom prst="rect">
            <a:avLst/>
          </a:prstGeom>
          <a:noFill/>
        </p:spPr>
        <p:txBody>
          <a:bodyPr wrap="none" rtlCol="0">
            <a:spAutoFit/>
          </a:bodyPr>
          <a:lstStyle/>
          <a:p>
            <a:pPr algn="l"/>
            <a:r>
              <a:rPr lang="en-US" b="1" dirty="0">
                <a:solidFill>
                  <a:schemeClr val="bg2">
                    <a:lumMod val="50000"/>
                  </a:schemeClr>
                </a:solidFill>
                <a:latin typeface="Montserrat" panose="00000500000000000000" pitchFamily="2" charset="0"/>
              </a:rPr>
              <a:t>With cryostat</a:t>
            </a:r>
          </a:p>
        </p:txBody>
      </p:sp>
      <p:sp>
        <p:nvSpPr>
          <p:cNvPr id="5" name="TextBox 23">
            <a:extLst>
              <a:ext uri="{FF2B5EF4-FFF2-40B4-BE49-F238E27FC236}">
                <a16:creationId xmlns:a16="http://schemas.microsoft.com/office/drawing/2014/main" id="{0EF79F6B-95C5-F642-A38E-A7AEF61FE7A3}"/>
              </a:ext>
            </a:extLst>
          </p:cNvPr>
          <p:cNvSpPr txBox="1"/>
          <p:nvPr/>
        </p:nvSpPr>
        <p:spPr>
          <a:xfrm>
            <a:off x="2872310" y="5630477"/>
            <a:ext cx="1590500" cy="369332"/>
          </a:xfrm>
          <a:prstGeom prst="rect">
            <a:avLst/>
          </a:prstGeom>
          <a:noFill/>
        </p:spPr>
        <p:txBody>
          <a:bodyPr wrap="none" rtlCol="0">
            <a:spAutoFit/>
          </a:bodyPr>
          <a:lstStyle/>
          <a:p>
            <a:pPr algn="l"/>
            <a:r>
              <a:rPr lang="en-US" dirty="0">
                <a:solidFill>
                  <a:srgbClr val="C83964"/>
                </a:solidFill>
                <a:latin typeface="Montserrat" panose="00000500000000000000" pitchFamily="2" charset="0"/>
              </a:rPr>
              <a:t>SC HTS coils</a:t>
            </a:r>
          </a:p>
        </p:txBody>
      </p:sp>
      <p:cxnSp>
        <p:nvCxnSpPr>
          <p:cNvPr id="7" name="Straight Arrow Connector 24">
            <a:extLst>
              <a:ext uri="{FF2B5EF4-FFF2-40B4-BE49-F238E27FC236}">
                <a16:creationId xmlns:a16="http://schemas.microsoft.com/office/drawing/2014/main" id="{7C17377A-3C06-F547-B064-6B7E91967F16}"/>
              </a:ext>
            </a:extLst>
          </p:cNvPr>
          <p:cNvCxnSpPr>
            <a:cxnSpLocks/>
          </p:cNvCxnSpPr>
          <p:nvPr/>
        </p:nvCxnSpPr>
        <p:spPr>
          <a:xfrm flipV="1">
            <a:off x="3879328" y="4527614"/>
            <a:ext cx="232708" cy="11406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28">
            <a:extLst>
              <a:ext uri="{FF2B5EF4-FFF2-40B4-BE49-F238E27FC236}">
                <a16:creationId xmlns:a16="http://schemas.microsoft.com/office/drawing/2014/main" id="{17A25C60-249A-8746-8B53-2A0F35737AA8}"/>
              </a:ext>
            </a:extLst>
          </p:cNvPr>
          <p:cNvSpPr txBox="1"/>
          <p:nvPr/>
        </p:nvSpPr>
        <p:spPr>
          <a:xfrm>
            <a:off x="5452225" y="1727109"/>
            <a:ext cx="1426994" cy="646331"/>
          </a:xfrm>
          <a:prstGeom prst="rect">
            <a:avLst/>
          </a:prstGeom>
          <a:noFill/>
        </p:spPr>
        <p:txBody>
          <a:bodyPr wrap="none" rtlCol="0">
            <a:spAutoFit/>
          </a:bodyPr>
          <a:lstStyle/>
          <a:p>
            <a:pPr algn="l"/>
            <a:r>
              <a:rPr lang="en-US" dirty="0">
                <a:solidFill>
                  <a:schemeClr val="tx2">
                    <a:lumMod val="60000"/>
                    <a:lumOff val="40000"/>
                  </a:schemeClr>
                </a:solidFill>
                <a:latin typeface="Montserrat" panose="00000500000000000000" pitchFamily="2" charset="0"/>
              </a:rPr>
              <a:t>Two stage </a:t>
            </a:r>
          </a:p>
          <a:p>
            <a:pPr algn="l"/>
            <a:r>
              <a:rPr lang="en-US" dirty="0">
                <a:solidFill>
                  <a:schemeClr val="tx2">
                    <a:lumMod val="60000"/>
                    <a:lumOff val="40000"/>
                  </a:schemeClr>
                </a:solidFill>
                <a:latin typeface="Montserrat" panose="00000500000000000000" pitchFamily="2" charset="0"/>
              </a:rPr>
              <a:t>cryocooler</a:t>
            </a:r>
          </a:p>
        </p:txBody>
      </p:sp>
      <p:cxnSp>
        <p:nvCxnSpPr>
          <p:cNvPr id="9" name="Straight Arrow Connector 29">
            <a:extLst>
              <a:ext uri="{FF2B5EF4-FFF2-40B4-BE49-F238E27FC236}">
                <a16:creationId xmlns:a16="http://schemas.microsoft.com/office/drawing/2014/main" id="{26CA0952-4F68-5041-B20B-AAF4EB01A25F}"/>
              </a:ext>
            </a:extLst>
          </p:cNvPr>
          <p:cNvCxnSpPr>
            <a:cxnSpLocks/>
          </p:cNvCxnSpPr>
          <p:nvPr/>
        </p:nvCxnSpPr>
        <p:spPr>
          <a:xfrm flipH="1">
            <a:off x="5166039" y="2050274"/>
            <a:ext cx="427305" cy="48077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33">
            <a:extLst>
              <a:ext uri="{FF2B5EF4-FFF2-40B4-BE49-F238E27FC236}">
                <a16:creationId xmlns:a16="http://schemas.microsoft.com/office/drawing/2014/main" id="{A3D9B6CE-2AB6-9E45-9275-088D92B1A1C8}"/>
              </a:ext>
            </a:extLst>
          </p:cNvPr>
          <p:cNvCxnSpPr>
            <a:cxnSpLocks/>
          </p:cNvCxnSpPr>
          <p:nvPr/>
        </p:nvCxnSpPr>
        <p:spPr>
          <a:xfrm flipH="1">
            <a:off x="5445741" y="2844660"/>
            <a:ext cx="488115" cy="5133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1" name="TextBox 35">
            <a:extLst>
              <a:ext uri="{FF2B5EF4-FFF2-40B4-BE49-F238E27FC236}">
                <a16:creationId xmlns:a16="http://schemas.microsoft.com/office/drawing/2014/main" id="{759FC5F0-A823-564A-A14F-C554D0B5AB01}"/>
              </a:ext>
            </a:extLst>
          </p:cNvPr>
          <p:cNvSpPr txBox="1"/>
          <p:nvPr/>
        </p:nvSpPr>
        <p:spPr>
          <a:xfrm>
            <a:off x="6306076" y="3171162"/>
            <a:ext cx="1207565" cy="646331"/>
          </a:xfrm>
          <a:prstGeom prst="rect">
            <a:avLst/>
          </a:prstGeom>
          <a:noFill/>
        </p:spPr>
        <p:txBody>
          <a:bodyPr wrap="square" rtlCol="0">
            <a:spAutoFit/>
          </a:bodyPr>
          <a:lstStyle/>
          <a:p>
            <a:pPr algn="l"/>
            <a:r>
              <a:rPr lang="en-US" dirty="0">
                <a:solidFill>
                  <a:schemeClr val="tx2">
                    <a:lumMod val="75000"/>
                  </a:schemeClr>
                </a:solidFill>
                <a:latin typeface="Montserrat" panose="00000500000000000000" pitchFamily="2" charset="0"/>
              </a:rPr>
              <a:t>Vacuum vessel</a:t>
            </a:r>
          </a:p>
        </p:txBody>
      </p:sp>
      <p:cxnSp>
        <p:nvCxnSpPr>
          <p:cNvPr id="12" name="Straight Arrow Connector 36">
            <a:extLst>
              <a:ext uri="{FF2B5EF4-FFF2-40B4-BE49-F238E27FC236}">
                <a16:creationId xmlns:a16="http://schemas.microsoft.com/office/drawing/2014/main" id="{7586067C-5B9C-2044-83D3-FD6E60633B07}"/>
              </a:ext>
            </a:extLst>
          </p:cNvPr>
          <p:cNvCxnSpPr>
            <a:cxnSpLocks/>
          </p:cNvCxnSpPr>
          <p:nvPr/>
        </p:nvCxnSpPr>
        <p:spPr>
          <a:xfrm flipH="1">
            <a:off x="5817961" y="3448138"/>
            <a:ext cx="488115" cy="5133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TextBox 37">
            <a:extLst>
              <a:ext uri="{FF2B5EF4-FFF2-40B4-BE49-F238E27FC236}">
                <a16:creationId xmlns:a16="http://schemas.microsoft.com/office/drawing/2014/main" id="{45882649-5CF7-084C-BD2A-2475504FCDE5}"/>
              </a:ext>
            </a:extLst>
          </p:cNvPr>
          <p:cNvSpPr txBox="1"/>
          <p:nvPr/>
        </p:nvSpPr>
        <p:spPr>
          <a:xfrm>
            <a:off x="1305134" y="2122284"/>
            <a:ext cx="1610681" cy="646331"/>
          </a:xfrm>
          <a:prstGeom prst="rect">
            <a:avLst/>
          </a:prstGeom>
          <a:noFill/>
        </p:spPr>
        <p:txBody>
          <a:bodyPr wrap="square" rtlCol="0">
            <a:spAutoFit/>
          </a:bodyPr>
          <a:lstStyle/>
          <a:p>
            <a:pPr algn="l"/>
            <a:r>
              <a:rPr lang="en-US" dirty="0">
                <a:solidFill>
                  <a:srgbClr val="C83964"/>
                </a:solidFill>
                <a:latin typeface="Montserrat" panose="00000500000000000000" pitchFamily="2" charset="0"/>
              </a:rPr>
              <a:t>Coil support structure</a:t>
            </a:r>
          </a:p>
        </p:txBody>
      </p:sp>
      <p:cxnSp>
        <p:nvCxnSpPr>
          <p:cNvPr id="14" name="Straight Arrow Connector 39">
            <a:extLst>
              <a:ext uri="{FF2B5EF4-FFF2-40B4-BE49-F238E27FC236}">
                <a16:creationId xmlns:a16="http://schemas.microsoft.com/office/drawing/2014/main" id="{E8647496-EFEE-BF43-A930-A82D25022D77}"/>
              </a:ext>
            </a:extLst>
          </p:cNvPr>
          <p:cNvCxnSpPr>
            <a:stCxn id="13" idx="2"/>
          </p:cNvCxnSpPr>
          <p:nvPr/>
        </p:nvCxnSpPr>
        <p:spPr>
          <a:xfrm>
            <a:off x="2110475" y="2768615"/>
            <a:ext cx="1005505" cy="453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40">
            <a:extLst>
              <a:ext uri="{FF2B5EF4-FFF2-40B4-BE49-F238E27FC236}">
                <a16:creationId xmlns:a16="http://schemas.microsoft.com/office/drawing/2014/main" id="{14E64C15-056E-F84D-B77E-97315313068A}"/>
              </a:ext>
            </a:extLst>
          </p:cNvPr>
          <p:cNvSpPr txBox="1"/>
          <p:nvPr/>
        </p:nvSpPr>
        <p:spPr>
          <a:xfrm>
            <a:off x="852833" y="4233647"/>
            <a:ext cx="2019477" cy="738664"/>
          </a:xfrm>
          <a:prstGeom prst="rect">
            <a:avLst/>
          </a:prstGeom>
          <a:noFill/>
        </p:spPr>
        <p:txBody>
          <a:bodyPr wrap="square" rtlCol="0">
            <a:spAutoFit/>
          </a:bodyPr>
          <a:lstStyle/>
          <a:p>
            <a:pPr algn="l"/>
            <a:r>
              <a:rPr lang="en-US" sz="1400" dirty="0">
                <a:solidFill>
                  <a:schemeClr val="tx2">
                    <a:lumMod val="75000"/>
                  </a:schemeClr>
                </a:solidFill>
                <a:latin typeface="Montserrat" panose="00000500000000000000" pitchFamily="2" charset="0"/>
              </a:rPr>
              <a:t>Tie rods for repulsion and compression forces</a:t>
            </a:r>
          </a:p>
        </p:txBody>
      </p:sp>
      <p:cxnSp>
        <p:nvCxnSpPr>
          <p:cNvPr id="16" name="Straight Arrow Connector 42">
            <a:extLst>
              <a:ext uri="{FF2B5EF4-FFF2-40B4-BE49-F238E27FC236}">
                <a16:creationId xmlns:a16="http://schemas.microsoft.com/office/drawing/2014/main" id="{1DD4D245-E3ED-2B4F-82A2-651D91B59BE6}"/>
              </a:ext>
            </a:extLst>
          </p:cNvPr>
          <p:cNvCxnSpPr>
            <a:cxnSpLocks/>
          </p:cNvCxnSpPr>
          <p:nvPr/>
        </p:nvCxnSpPr>
        <p:spPr>
          <a:xfrm flipV="1">
            <a:off x="2255315" y="4171626"/>
            <a:ext cx="1022370" cy="4313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object 3">
            <a:extLst>
              <a:ext uri="{FF2B5EF4-FFF2-40B4-BE49-F238E27FC236}">
                <a16:creationId xmlns:a16="http://schemas.microsoft.com/office/drawing/2014/main" id="{2EEB2633-604A-A443-8B3A-9991ACCB8CB1}"/>
              </a:ext>
            </a:extLst>
          </p:cNvPr>
          <p:cNvPicPr/>
          <p:nvPr/>
        </p:nvPicPr>
        <p:blipFill>
          <a:blip r:embed="rId3" cstate="screen">
            <a:extLst>
              <a:ext uri="{28A0092B-C50C-407E-A947-70E740481C1C}">
                <a14:useLocalDpi xmlns:a14="http://schemas.microsoft.com/office/drawing/2010/main"/>
              </a:ext>
            </a:extLst>
          </a:blip>
          <a:stretch>
            <a:fillRect/>
          </a:stretch>
        </p:blipFill>
        <p:spPr>
          <a:xfrm>
            <a:off x="7507158" y="1757342"/>
            <a:ext cx="4572487" cy="3474377"/>
          </a:xfrm>
          <a:prstGeom prst="rect">
            <a:avLst/>
          </a:prstGeom>
        </p:spPr>
      </p:pic>
    </p:spTree>
    <p:extLst>
      <p:ext uri="{BB962C8B-B14F-4D97-AF65-F5344CB8AC3E}">
        <p14:creationId xmlns:p14="http://schemas.microsoft.com/office/powerpoint/2010/main" val="3403128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C0B593-ABCD-3647-BF29-22B3FC0FD280}"/>
              </a:ext>
            </a:extLst>
          </p:cNvPr>
          <p:cNvSpPr>
            <a:spLocks noGrp="1"/>
          </p:cNvSpPr>
          <p:nvPr>
            <p:ph type="title"/>
          </p:nvPr>
        </p:nvSpPr>
        <p:spPr>
          <a:xfrm>
            <a:off x="906660" y="438431"/>
            <a:ext cx="10972440" cy="609398"/>
          </a:xfrm>
        </p:spPr>
        <p:txBody>
          <a:bodyPr/>
          <a:lstStyle/>
          <a:p>
            <a:r>
              <a:rPr lang="en-US" b="1" dirty="0">
                <a:solidFill>
                  <a:srgbClr val="0070C0"/>
                </a:solidFill>
              </a:rPr>
              <a:t>REBCO Tape related activities</a:t>
            </a:r>
          </a:p>
        </p:txBody>
      </p:sp>
      <p:sp>
        <p:nvSpPr>
          <p:cNvPr id="4" name="CasellaDiTesto 3">
            <a:extLst>
              <a:ext uri="{FF2B5EF4-FFF2-40B4-BE49-F238E27FC236}">
                <a16:creationId xmlns:a16="http://schemas.microsoft.com/office/drawing/2014/main" id="{2BC3C2F0-3851-BB47-BC24-D329AF50CAEE}"/>
              </a:ext>
            </a:extLst>
          </p:cNvPr>
          <p:cNvSpPr txBox="1"/>
          <p:nvPr/>
        </p:nvSpPr>
        <p:spPr>
          <a:xfrm>
            <a:off x="1143000" y="1817370"/>
            <a:ext cx="9818370" cy="2585323"/>
          </a:xfrm>
          <a:prstGeom prst="rect">
            <a:avLst/>
          </a:prstGeom>
          <a:noFill/>
        </p:spPr>
        <p:txBody>
          <a:bodyPr wrap="square" rtlCol="0">
            <a:spAutoFit/>
          </a:bodyPr>
          <a:lstStyle/>
          <a:p>
            <a:r>
              <a:rPr lang="en-US" dirty="0"/>
              <a:t>A 5 km </a:t>
            </a:r>
            <a:r>
              <a:rPr lang="en-US" dirty="0" err="1"/>
              <a:t>Rebco</a:t>
            </a:r>
            <a:r>
              <a:rPr lang="en-US" dirty="0"/>
              <a:t> Tape sample has been ordered in November 2023 to perform tests on the material and the capability to handle it at LASA.</a:t>
            </a:r>
          </a:p>
          <a:p>
            <a:endParaRPr lang="en-US" dirty="0"/>
          </a:p>
          <a:p>
            <a:r>
              <a:rPr lang="en-US" dirty="0"/>
              <a:t>Unfortunately the order was available only in late march 2024.</a:t>
            </a:r>
          </a:p>
          <a:p>
            <a:endParaRPr lang="en-US" dirty="0"/>
          </a:p>
          <a:p>
            <a:r>
              <a:rPr lang="en-US" dirty="0"/>
              <a:t>At the same thanks tests carried out at CERN on the same material from the same supplier result in dimensional non conformities. The supplier had the time to face the problem and perform a repair action. The delivery at LASA of the materials is foreseen for the end of July 2024. </a:t>
            </a:r>
          </a:p>
        </p:txBody>
      </p:sp>
    </p:spTree>
    <p:extLst>
      <p:ext uri="{BB962C8B-B14F-4D97-AF65-F5344CB8AC3E}">
        <p14:creationId xmlns:p14="http://schemas.microsoft.com/office/powerpoint/2010/main" val="31956330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a:extLst>
              <a:ext uri="{FF2B5EF4-FFF2-40B4-BE49-F238E27FC236}">
                <a16:creationId xmlns:a16="http://schemas.microsoft.com/office/drawing/2014/main" id="{5FA5E6B0-45D5-6842-B857-3B32FCAD1758}"/>
              </a:ext>
            </a:extLst>
          </p:cNvPr>
          <p:cNvSpPr>
            <a:spLocks noGrp="1"/>
          </p:cNvSpPr>
          <p:nvPr>
            <p:ph type="title"/>
          </p:nvPr>
        </p:nvSpPr>
        <p:spPr>
          <a:xfrm>
            <a:off x="798427" y="15978"/>
            <a:ext cx="10972440" cy="609398"/>
          </a:xfrm>
        </p:spPr>
        <p:txBody>
          <a:bodyPr/>
          <a:lstStyle/>
          <a:p>
            <a:r>
              <a:rPr lang="en-US" b="1" dirty="0">
                <a:solidFill>
                  <a:srgbClr val="0070C0"/>
                </a:solidFill>
              </a:rPr>
              <a:t>3 cells RF preliminary structure</a:t>
            </a:r>
            <a:endParaRPr lang="it-IT" b="1" dirty="0">
              <a:solidFill>
                <a:srgbClr val="0070C0"/>
              </a:solidFill>
            </a:endParaRPr>
          </a:p>
        </p:txBody>
      </p:sp>
      <p:pic>
        <p:nvPicPr>
          <p:cNvPr id="13" name="Immagine 12">
            <a:extLst>
              <a:ext uri="{FF2B5EF4-FFF2-40B4-BE49-F238E27FC236}">
                <a16:creationId xmlns:a16="http://schemas.microsoft.com/office/drawing/2014/main" id="{AD97B1B4-F7A6-C94C-BC34-6A64437B553E}"/>
              </a:ext>
            </a:extLst>
          </p:cNvPr>
          <p:cNvPicPr>
            <a:picLocks noChangeAspect="1"/>
          </p:cNvPicPr>
          <p:nvPr/>
        </p:nvPicPr>
        <p:blipFill>
          <a:blip r:embed="rId3"/>
          <a:stretch>
            <a:fillRect/>
          </a:stretch>
        </p:blipFill>
        <p:spPr>
          <a:xfrm>
            <a:off x="1071763" y="5235755"/>
            <a:ext cx="3636447" cy="1219540"/>
          </a:xfrm>
          <a:prstGeom prst="rect">
            <a:avLst/>
          </a:prstGeom>
        </p:spPr>
      </p:pic>
      <p:pic>
        <p:nvPicPr>
          <p:cNvPr id="4" name="Immagine 3">
            <a:extLst>
              <a:ext uri="{FF2B5EF4-FFF2-40B4-BE49-F238E27FC236}">
                <a16:creationId xmlns:a16="http://schemas.microsoft.com/office/drawing/2014/main" id="{69063989-B9DD-1A48-9FA7-69CD1F28068C}"/>
              </a:ext>
            </a:extLst>
          </p:cNvPr>
          <p:cNvPicPr>
            <a:picLocks noChangeAspect="1"/>
          </p:cNvPicPr>
          <p:nvPr/>
        </p:nvPicPr>
        <p:blipFill>
          <a:blip r:embed="rId4"/>
          <a:stretch>
            <a:fillRect/>
          </a:stretch>
        </p:blipFill>
        <p:spPr>
          <a:xfrm>
            <a:off x="1153896" y="1497573"/>
            <a:ext cx="4663974" cy="3566568"/>
          </a:xfrm>
          <a:prstGeom prst="rect">
            <a:avLst/>
          </a:prstGeom>
        </p:spPr>
      </p:pic>
      <p:pic>
        <p:nvPicPr>
          <p:cNvPr id="5" name="Immagine 4">
            <a:extLst>
              <a:ext uri="{FF2B5EF4-FFF2-40B4-BE49-F238E27FC236}">
                <a16:creationId xmlns:a16="http://schemas.microsoft.com/office/drawing/2014/main" id="{67B32E47-E369-ED4F-9159-E1172F0F6D05}"/>
              </a:ext>
            </a:extLst>
          </p:cNvPr>
          <p:cNvPicPr>
            <a:picLocks noChangeAspect="1"/>
          </p:cNvPicPr>
          <p:nvPr/>
        </p:nvPicPr>
        <p:blipFill>
          <a:blip r:embed="rId5"/>
          <a:stretch>
            <a:fillRect/>
          </a:stretch>
        </p:blipFill>
        <p:spPr>
          <a:xfrm>
            <a:off x="5374013" y="569976"/>
            <a:ext cx="4938679" cy="3498231"/>
          </a:xfrm>
          <a:prstGeom prst="rect">
            <a:avLst/>
          </a:prstGeom>
        </p:spPr>
      </p:pic>
      <p:pic>
        <p:nvPicPr>
          <p:cNvPr id="2" name="Immagine 1">
            <a:extLst>
              <a:ext uri="{FF2B5EF4-FFF2-40B4-BE49-F238E27FC236}">
                <a16:creationId xmlns:a16="http://schemas.microsoft.com/office/drawing/2014/main" id="{C93255E2-A7E9-4342-9B8C-23CC4259B5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43353" y="3352799"/>
            <a:ext cx="3978494" cy="3102495"/>
          </a:xfrm>
          <a:prstGeom prst="rect">
            <a:avLst/>
          </a:prstGeom>
        </p:spPr>
      </p:pic>
    </p:spTree>
    <p:extLst>
      <p:ext uri="{BB962C8B-B14F-4D97-AF65-F5344CB8AC3E}">
        <p14:creationId xmlns:p14="http://schemas.microsoft.com/office/powerpoint/2010/main" val="1047770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company's research process&#10;&#10;Description automatically generated">
            <a:extLst>
              <a:ext uri="{FF2B5EF4-FFF2-40B4-BE49-F238E27FC236}">
                <a16:creationId xmlns:a16="http://schemas.microsoft.com/office/drawing/2014/main" id="{44C6AE57-ED05-823F-D378-74DCF94CA1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62762"/>
            <a:ext cx="7340600" cy="3567146"/>
          </a:xfrm>
          <a:prstGeom prst="rect">
            <a:avLst/>
          </a:prstGeom>
        </p:spPr>
      </p:pic>
      <p:pic>
        <p:nvPicPr>
          <p:cNvPr id="10" name="Picture 9" descr="A logo with a flower&#10;&#10;Description automatically generated">
            <a:extLst>
              <a:ext uri="{FF2B5EF4-FFF2-40B4-BE49-F238E27FC236}">
                <a16:creationId xmlns:a16="http://schemas.microsoft.com/office/drawing/2014/main" id="{F2E85D65-1F0E-EBEB-918A-5D20F36879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557" y="1219200"/>
            <a:ext cx="3687966" cy="3238500"/>
          </a:xfrm>
          <a:prstGeom prst="rect">
            <a:avLst/>
          </a:prstGeom>
        </p:spPr>
      </p:pic>
      <p:pic>
        <p:nvPicPr>
          <p:cNvPr id="11" name="Picture 10">
            <a:extLst>
              <a:ext uri="{FF2B5EF4-FFF2-40B4-BE49-F238E27FC236}">
                <a16:creationId xmlns:a16="http://schemas.microsoft.com/office/drawing/2014/main" id="{83495774-D032-3D30-7035-50C52AEB139B}"/>
              </a:ext>
            </a:extLst>
          </p:cNvPr>
          <p:cNvPicPr>
            <a:picLocks noChangeAspect="1"/>
          </p:cNvPicPr>
          <p:nvPr/>
        </p:nvPicPr>
        <p:blipFill>
          <a:blip r:embed="rId4"/>
          <a:stretch>
            <a:fillRect/>
          </a:stretch>
        </p:blipFill>
        <p:spPr>
          <a:xfrm>
            <a:off x="0" y="0"/>
            <a:ext cx="12192000" cy="1219200"/>
          </a:xfrm>
          <a:prstGeom prst="rect">
            <a:avLst/>
          </a:prstGeom>
        </p:spPr>
      </p:pic>
      <p:pic>
        <p:nvPicPr>
          <p:cNvPr id="12" name="Picture 11">
            <a:extLst>
              <a:ext uri="{FF2B5EF4-FFF2-40B4-BE49-F238E27FC236}">
                <a16:creationId xmlns:a16="http://schemas.microsoft.com/office/drawing/2014/main" id="{FD093405-45CA-2BA7-4588-58A706E01858}"/>
              </a:ext>
            </a:extLst>
          </p:cNvPr>
          <p:cNvPicPr>
            <a:picLocks noChangeAspect="1"/>
          </p:cNvPicPr>
          <p:nvPr/>
        </p:nvPicPr>
        <p:blipFill>
          <a:blip r:embed="rId5"/>
          <a:stretch>
            <a:fillRect/>
          </a:stretch>
        </p:blipFill>
        <p:spPr>
          <a:xfrm>
            <a:off x="9918114" y="164501"/>
            <a:ext cx="1804572" cy="1054699"/>
          </a:xfrm>
          <a:prstGeom prst="rect">
            <a:avLst/>
          </a:prstGeom>
        </p:spPr>
      </p:pic>
      <p:graphicFrame>
        <p:nvGraphicFramePr>
          <p:cNvPr id="13" name="Diagram 12">
            <a:extLst>
              <a:ext uri="{FF2B5EF4-FFF2-40B4-BE49-F238E27FC236}">
                <a16:creationId xmlns:a16="http://schemas.microsoft.com/office/drawing/2014/main" id="{95A9A3F0-C229-FEE6-A748-CB542CBA1827}"/>
              </a:ext>
            </a:extLst>
          </p:cNvPr>
          <p:cNvGraphicFramePr/>
          <p:nvPr/>
        </p:nvGraphicFramePr>
        <p:xfrm>
          <a:off x="5987588" y="4124577"/>
          <a:ext cx="4699000" cy="25689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Picture 13">
            <a:extLst>
              <a:ext uri="{FF2B5EF4-FFF2-40B4-BE49-F238E27FC236}">
                <a16:creationId xmlns:a16="http://schemas.microsoft.com/office/drawing/2014/main" id="{E0E35918-88C1-139F-E2CE-FD3C86AAB6E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88883" y="4729908"/>
            <a:ext cx="3029975" cy="1877731"/>
          </a:xfrm>
          <a:prstGeom prst="rect">
            <a:avLst/>
          </a:prstGeom>
        </p:spPr>
      </p:pic>
      <p:sp>
        <p:nvSpPr>
          <p:cNvPr id="15" name="TextBox 14">
            <a:extLst>
              <a:ext uri="{FF2B5EF4-FFF2-40B4-BE49-F238E27FC236}">
                <a16:creationId xmlns:a16="http://schemas.microsoft.com/office/drawing/2014/main" id="{250C0BB3-A081-0EB3-9EB4-09C20172A37E}"/>
              </a:ext>
            </a:extLst>
          </p:cNvPr>
          <p:cNvSpPr txBox="1"/>
          <p:nvPr/>
        </p:nvSpPr>
        <p:spPr>
          <a:xfrm>
            <a:off x="10434075" y="5449012"/>
            <a:ext cx="163241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b="1" dirty="0"/>
              <a:t>See  specific presentation</a:t>
            </a:r>
          </a:p>
        </p:txBody>
      </p:sp>
      <p:pic>
        <p:nvPicPr>
          <p:cNvPr id="3" name="Picture 2" descr="A close-up of a cable&#10;&#10;Description automatically generated">
            <a:extLst>
              <a:ext uri="{FF2B5EF4-FFF2-40B4-BE49-F238E27FC236}">
                <a16:creationId xmlns:a16="http://schemas.microsoft.com/office/drawing/2014/main" id="{774236A4-5593-393B-A37A-65AF683CB3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25513" y="4457700"/>
            <a:ext cx="3992264" cy="2031777"/>
          </a:xfrm>
          <a:prstGeom prst="rect">
            <a:avLst/>
          </a:prstGeom>
        </p:spPr>
      </p:pic>
      <p:sp>
        <p:nvSpPr>
          <p:cNvPr id="4" name="TextBox 3">
            <a:extLst>
              <a:ext uri="{FF2B5EF4-FFF2-40B4-BE49-F238E27FC236}">
                <a16:creationId xmlns:a16="http://schemas.microsoft.com/office/drawing/2014/main" id="{B9EA6150-2140-5DAB-E95F-79804786C3F0}"/>
              </a:ext>
            </a:extLst>
          </p:cNvPr>
          <p:cNvSpPr txBox="1"/>
          <p:nvPr/>
        </p:nvSpPr>
        <p:spPr>
          <a:xfrm>
            <a:off x="773666" y="6120145"/>
            <a:ext cx="2066912" cy="584775"/>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1600" b="1" dirty="0"/>
              <a:t>Green SC Line 1 GW </a:t>
            </a:r>
            <a:br>
              <a:rPr lang="en-US" sz="1600" b="1" dirty="0"/>
            </a:br>
            <a:r>
              <a:rPr lang="en-US" sz="1600" b="1" dirty="0"/>
              <a:t>25 kV-40 kA in MgB2</a:t>
            </a:r>
          </a:p>
        </p:txBody>
      </p:sp>
      <p:sp>
        <p:nvSpPr>
          <p:cNvPr id="5" name="TextBox 4">
            <a:extLst>
              <a:ext uri="{FF2B5EF4-FFF2-40B4-BE49-F238E27FC236}">
                <a16:creationId xmlns:a16="http://schemas.microsoft.com/office/drawing/2014/main" id="{B21C7D2F-DE3E-63B7-AA0C-ED3F4AD69254}"/>
              </a:ext>
            </a:extLst>
          </p:cNvPr>
          <p:cNvSpPr txBox="1"/>
          <p:nvPr/>
        </p:nvSpPr>
        <p:spPr>
          <a:xfrm>
            <a:off x="3832759" y="6004238"/>
            <a:ext cx="1204176"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1600" b="1" dirty="0"/>
              <a:t>HTS dipole</a:t>
            </a:r>
            <a:br>
              <a:rPr lang="en-US" sz="1600" b="1" dirty="0"/>
            </a:br>
            <a:r>
              <a:rPr lang="en-US" sz="1600" b="1" dirty="0"/>
              <a:t>10 T @ 20 K</a:t>
            </a:r>
          </a:p>
        </p:txBody>
      </p:sp>
    </p:spTree>
    <p:extLst>
      <p:ext uri="{BB962C8B-B14F-4D97-AF65-F5344CB8AC3E}">
        <p14:creationId xmlns:p14="http://schemas.microsoft.com/office/powerpoint/2010/main" val="18743570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797D40-974A-BF4F-9D2A-97C85BBA2128}"/>
              </a:ext>
            </a:extLst>
          </p:cNvPr>
          <p:cNvSpPr>
            <a:spLocks noGrp="1"/>
          </p:cNvSpPr>
          <p:nvPr>
            <p:ph type="title"/>
          </p:nvPr>
        </p:nvSpPr>
        <p:spPr>
          <a:xfrm>
            <a:off x="921207" y="551692"/>
            <a:ext cx="10972440" cy="609398"/>
          </a:xfrm>
        </p:spPr>
        <p:txBody>
          <a:bodyPr/>
          <a:lstStyle/>
          <a:p>
            <a:r>
              <a:rPr lang="en-US" b="1" dirty="0">
                <a:solidFill>
                  <a:srgbClr val="0070C0"/>
                </a:solidFill>
              </a:rPr>
              <a:t>Activities foreseen in 2025</a:t>
            </a:r>
          </a:p>
        </p:txBody>
      </p:sp>
      <p:sp>
        <p:nvSpPr>
          <p:cNvPr id="4" name="CasellaDiTesto 3">
            <a:extLst>
              <a:ext uri="{FF2B5EF4-FFF2-40B4-BE49-F238E27FC236}">
                <a16:creationId xmlns:a16="http://schemas.microsoft.com/office/drawing/2014/main" id="{11B107CB-0948-B844-B98F-697FA06E26BA}"/>
              </a:ext>
            </a:extLst>
          </p:cNvPr>
          <p:cNvSpPr txBox="1"/>
          <p:nvPr/>
        </p:nvSpPr>
        <p:spPr>
          <a:xfrm>
            <a:off x="931601" y="1426365"/>
            <a:ext cx="10527030" cy="2862322"/>
          </a:xfrm>
          <a:prstGeom prst="rect">
            <a:avLst/>
          </a:prstGeom>
          <a:noFill/>
        </p:spPr>
        <p:txBody>
          <a:bodyPr wrap="square" rtlCol="0">
            <a:spAutoFit/>
          </a:bodyPr>
          <a:lstStyle/>
          <a:p>
            <a:r>
              <a:rPr lang="en-US" dirty="0"/>
              <a:t>Refine the study for a single 704 MHz and 1 GHz cavity</a:t>
            </a:r>
          </a:p>
          <a:p>
            <a:r>
              <a:rPr lang="en-US" dirty="0"/>
              <a:t>Build a prototype</a:t>
            </a:r>
          </a:p>
          <a:p>
            <a:endParaRPr lang="en-US" dirty="0"/>
          </a:p>
          <a:p>
            <a:r>
              <a:rPr lang="en-US" dirty="0"/>
              <a:t>Design a complete 3 cells model useful for the demonstrator tests of the Muon Collider</a:t>
            </a:r>
          </a:p>
          <a:p>
            <a:r>
              <a:rPr lang="en-US" dirty="0"/>
              <a:t>Design the magnets for the cooling cell prototype and define integration process </a:t>
            </a:r>
          </a:p>
          <a:p>
            <a:endParaRPr lang="en-US" dirty="0"/>
          </a:p>
          <a:p>
            <a:r>
              <a:rPr lang="en-US" dirty="0"/>
              <a:t>Build a prototype for the main elements of the cooling cell for the demonstrator</a:t>
            </a:r>
          </a:p>
          <a:p>
            <a:endParaRPr lang="en-US" dirty="0"/>
          </a:p>
          <a:p>
            <a:r>
              <a:rPr lang="en-US" dirty="0"/>
              <a:t>Put and maintain in operation the pulsed DC test and perform extensive analysis of the behavior of copper and aluminum electrodes after different surface treatments. </a:t>
            </a:r>
          </a:p>
        </p:txBody>
      </p:sp>
      <p:pic>
        <p:nvPicPr>
          <p:cNvPr id="5" name="Immagine 4">
            <a:extLst>
              <a:ext uri="{FF2B5EF4-FFF2-40B4-BE49-F238E27FC236}">
                <a16:creationId xmlns:a16="http://schemas.microsoft.com/office/drawing/2014/main" id="{05B63D5C-DD7D-CB43-8937-0F26D4BAD00B}"/>
              </a:ext>
            </a:extLst>
          </p:cNvPr>
          <p:cNvPicPr>
            <a:picLocks noChangeAspect="1"/>
          </p:cNvPicPr>
          <p:nvPr/>
        </p:nvPicPr>
        <p:blipFill>
          <a:blip r:embed="rId2"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931601" y="4540998"/>
            <a:ext cx="2729602" cy="2073816"/>
          </a:xfrm>
          <a:prstGeom prst="rect">
            <a:avLst/>
          </a:prstGeom>
        </p:spPr>
      </p:pic>
      <p:pic>
        <p:nvPicPr>
          <p:cNvPr id="6" name="Immagine 5">
            <a:extLst>
              <a:ext uri="{FF2B5EF4-FFF2-40B4-BE49-F238E27FC236}">
                <a16:creationId xmlns:a16="http://schemas.microsoft.com/office/drawing/2014/main" id="{F065A14D-942F-6C4A-AA5B-EAAFD0A79C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36639" y="1691640"/>
            <a:ext cx="1557008" cy="1426012"/>
          </a:xfrm>
          <a:prstGeom prst="rect">
            <a:avLst/>
          </a:prstGeom>
        </p:spPr>
      </p:pic>
      <p:pic>
        <p:nvPicPr>
          <p:cNvPr id="7" name="Immagine 6">
            <a:extLst>
              <a:ext uri="{FF2B5EF4-FFF2-40B4-BE49-F238E27FC236}">
                <a16:creationId xmlns:a16="http://schemas.microsoft.com/office/drawing/2014/main" id="{3A29373F-3E3E-9042-9D0D-1C216BB53B6A}"/>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28832" y="4553962"/>
            <a:ext cx="3006456" cy="2207726"/>
          </a:xfrm>
          <a:prstGeom prst="rect">
            <a:avLst/>
          </a:prstGeom>
        </p:spPr>
      </p:pic>
      <p:sp>
        <p:nvSpPr>
          <p:cNvPr id="8" name="CasellaDiTesto 7">
            <a:extLst>
              <a:ext uri="{FF2B5EF4-FFF2-40B4-BE49-F238E27FC236}">
                <a16:creationId xmlns:a16="http://schemas.microsoft.com/office/drawing/2014/main" id="{394BFB62-FE5C-7148-A530-7C979C6286EE}"/>
              </a:ext>
            </a:extLst>
          </p:cNvPr>
          <p:cNvSpPr txBox="1"/>
          <p:nvPr/>
        </p:nvSpPr>
        <p:spPr>
          <a:xfrm>
            <a:off x="4244895" y="4540998"/>
            <a:ext cx="2035891" cy="2308324"/>
          </a:xfrm>
          <a:prstGeom prst="rect">
            <a:avLst/>
          </a:prstGeom>
          <a:noFill/>
        </p:spPr>
        <p:txBody>
          <a:bodyPr wrap="square" rtlCol="0">
            <a:spAutoFit/>
          </a:bodyPr>
          <a:lstStyle/>
          <a:p>
            <a:r>
              <a:rPr lang="it-IT" dirty="0" err="1"/>
              <a:t>Main</a:t>
            </a:r>
            <a:r>
              <a:rPr lang="it-IT" dirty="0"/>
              <a:t> challenges</a:t>
            </a:r>
          </a:p>
          <a:p>
            <a:pPr marL="285750" indent="-285750">
              <a:buFontTx/>
              <a:buChar char="-"/>
            </a:pPr>
            <a:r>
              <a:rPr lang="it-IT" dirty="0"/>
              <a:t>Force management (30 MN range)</a:t>
            </a:r>
          </a:p>
          <a:p>
            <a:pPr marL="285750" indent="-285750">
              <a:buFontTx/>
              <a:buChar char="-"/>
            </a:pPr>
            <a:r>
              <a:rPr lang="it-IT" dirty="0"/>
              <a:t>Access for </a:t>
            </a:r>
            <a:r>
              <a:rPr lang="it-IT" dirty="0" err="1"/>
              <a:t>waveguide</a:t>
            </a:r>
            <a:endParaRPr lang="it-IT" dirty="0"/>
          </a:p>
          <a:p>
            <a:pPr marL="285750" indent="-285750">
              <a:buFontTx/>
              <a:buChar char="-"/>
            </a:pPr>
            <a:r>
              <a:rPr lang="it-IT" dirty="0" err="1"/>
              <a:t>Conduction</a:t>
            </a:r>
            <a:r>
              <a:rPr lang="it-IT" dirty="0"/>
              <a:t> </a:t>
            </a:r>
            <a:r>
              <a:rPr lang="it-IT" dirty="0" err="1"/>
              <a:t>cooling</a:t>
            </a:r>
            <a:r>
              <a:rPr lang="it-IT" dirty="0"/>
              <a:t> </a:t>
            </a:r>
          </a:p>
        </p:txBody>
      </p:sp>
    </p:spTree>
    <p:extLst>
      <p:ext uri="{BB962C8B-B14F-4D97-AF65-F5344CB8AC3E}">
        <p14:creationId xmlns:p14="http://schemas.microsoft.com/office/powerpoint/2010/main" val="1367623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31743" y="2840349"/>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Physics applied to Medicine</a:t>
            </a:r>
            <a:endParaRPr lang="en-US" sz="3600" b="0" strike="noStrike" spc="-1" dirty="0">
              <a:latin typeface="Arial"/>
            </a:endParaRPr>
          </a:p>
        </p:txBody>
      </p:sp>
    </p:spTree>
    <p:extLst>
      <p:ext uri="{BB962C8B-B14F-4D97-AF65-F5344CB8AC3E}">
        <p14:creationId xmlns:p14="http://schemas.microsoft.com/office/powerpoint/2010/main" val="16132697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256C2F1-496E-6343-83F5-65D549970B76}"/>
              </a:ext>
            </a:extLst>
          </p:cNvPr>
          <p:cNvPicPr>
            <a:picLocks noChangeAspect="1"/>
          </p:cNvPicPr>
          <p:nvPr/>
        </p:nvPicPr>
        <p:blipFill>
          <a:blip r:embed="rId2"/>
          <a:stretch>
            <a:fillRect/>
          </a:stretch>
        </p:blipFill>
        <p:spPr>
          <a:xfrm>
            <a:off x="1122473" y="603714"/>
            <a:ext cx="10433159" cy="6066971"/>
          </a:xfrm>
          <a:prstGeom prst="rect">
            <a:avLst/>
          </a:prstGeom>
        </p:spPr>
      </p:pic>
    </p:spTree>
    <p:extLst>
      <p:ext uri="{BB962C8B-B14F-4D97-AF65-F5344CB8AC3E}">
        <p14:creationId xmlns:p14="http://schemas.microsoft.com/office/powerpoint/2010/main" val="20048075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90C44BE-8252-CD4A-960C-7747E476FE70}"/>
              </a:ext>
            </a:extLst>
          </p:cNvPr>
          <p:cNvPicPr>
            <a:picLocks noChangeAspect="1"/>
          </p:cNvPicPr>
          <p:nvPr/>
        </p:nvPicPr>
        <p:blipFill>
          <a:blip r:embed="rId2"/>
          <a:stretch>
            <a:fillRect/>
          </a:stretch>
        </p:blipFill>
        <p:spPr>
          <a:xfrm>
            <a:off x="1016000" y="174171"/>
            <a:ext cx="10456978" cy="6329889"/>
          </a:xfrm>
          <a:prstGeom prst="rect">
            <a:avLst/>
          </a:prstGeom>
        </p:spPr>
      </p:pic>
    </p:spTree>
    <p:extLst>
      <p:ext uri="{BB962C8B-B14F-4D97-AF65-F5344CB8AC3E}">
        <p14:creationId xmlns:p14="http://schemas.microsoft.com/office/powerpoint/2010/main" val="1573919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E3A2EBE-82B9-D148-B62E-9FB65D6FE27E}"/>
              </a:ext>
            </a:extLst>
          </p:cNvPr>
          <p:cNvPicPr>
            <a:picLocks noChangeAspect="1"/>
          </p:cNvPicPr>
          <p:nvPr/>
        </p:nvPicPr>
        <p:blipFill>
          <a:blip r:embed="rId2"/>
          <a:stretch>
            <a:fillRect/>
          </a:stretch>
        </p:blipFill>
        <p:spPr>
          <a:xfrm>
            <a:off x="1175657" y="246743"/>
            <a:ext cx="10271729" cy="6108189"/>
          </a:xfrm>
          <a:prstGeom prst="rect">
            <a:avLst/>
          </a:prstGeom>
        </p:spPr>
      </p:pic>
    </p:spTree>
    <p:extLst>
      <p:ext uri="{BB962C8B-B14F-4D97-AF65-F5344CB8AC3E}">
        <p14:creationId xmlns:p14="http://schemas.microsoft.com/office/powerpoint/2010/main" val="12727243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11598E4-62AA-AC45-9063-F9AB669F7A1D}"/>
              </a:ext>
            </a:extLst>
          </p:cNvPr>
          <p:cNvPicPr>
            <a:picLocks noChangeAspect="1"/>
          </p:cNvPicPr>
          <p:nvPr/>
        </p:nvPicPr>
        <p:blipFill>
          <a:blip r:embed="rId2"/>
          <a:stretch>
            <a:fillRect/>
          </a:stretch>
        </p:blipFill>
        <p:spPr>
          <a:xfrm>
            <a:off x="1299689" y="261990"/>
            <a:ext cx="10311740" cy="5921096"/>
          </a:xfrm>
          <a:prstGeom prst="rect">
            <a:avLst/>
          </a:prstGeom>
        </p:spPr>
      </p:pic>
    </p:spTree>
    <p:extLst>
      <p:ext uri="{BB962C8B-B14F-4D97-AF65-F5344CB8AC3E}">
        <p14:creationId xmlns:p14="http://schemas.microsoft.com/office/powerpoint/2010/main" val="2309160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9EF91BB1-607F-F44F-BED2-921A75C205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1858" y="3024264"/>
            <a:ext cx="1875971" cy="2355417"/>
          </a:xfrm>
          <a:prstGeom prst="rect">
            <a:avLst/>
          </a:prstGeom>
        </p:spPr>
      </p:pic>
      <p:sp>
        <p:nvSpPr>
          <p:cNvPr id="6" name="Content Placeholder 5">
            <a:extLst>
              <a:ext uri="{FF2B5EF4-FFF2-40B4-BE49-F238E27FC236}">
                <a16:creationId xmlns:a16="http://schemas.microsoft.com/office/drawing/2014/main" id="{7B9CE76D-350A-A535-6135-D81A2FEB6503}"/>
              </a:ext>
            </a:extLst>
          </p:cNvPr>
          <p:cNvSpPr>
            <a:spLocks noGrp="1"/>
          </p:cNvSpPr>
          <p:nvPr>
            <p:ph idx="1"/>
          </p:nvPr>
        </p:nvSpPr>
        <p:spPr>
          <a:xfrm>
            <a:off x="832219" y="1187814"/>
            <a:ext cx="11185610" cy="5336884"/>
          </a:xfrm>
        </p:spPr>
        <p:txBody>
          <a:bodyPr>
            <a:noAutofit/>
          </a:bodyPr>
          <a:lstStyle/>
          <a:p>
            <a:pPr marL="0" indent="0">
              <a:buNone/>
            </a:pPr>
            <a:r>
              <a:rPr lang="en-US" sz="2000" b="1" dirty="0">
                <a:solidFill>
                  <a:srgbClr val="0070C0"/>
                </a:solidFill>
              </a:rPr>
              <a:t>Organization</a:t>
            </a:r>
          </a:p>
          <a:p>
            <a:pPr marL="0" indent="0">
              <a:buNone/>
            </a:pPr>
            <a:r>
              <a:rPr lang="en-US" sz="1600" dirty="0"/>
              <a:t>LASA is part of the INFN Milan Unit and its internal organization has to respect the boundaries due to a INFN unit. The LASA coordinator does not have an externally  recognized rule and even the only LASA people that provides some general activities (computing infrastructure and cryogenic plant) reports to the Milan Unit.</a:t>
            </a:r>
            <a:endParaRPr lang="en-US" sz="2000" dirty="0"/>
          </a:p>
          <a:p>
            <a:pPr marL="0" indent="0">
              <a:buNone/>
            </a:pPr>
            <a:r>
              <a:rPr lang="en-US" sz="2000" b="1" dirty="0">
                <a:solidFill>
                  <a:srgbClr val="0070C0"/>
                </a:solidFill>
              </a:rPr>
              <a:t>PNRR related effects</a:t>
            </a:r>
          </a:p>
          <a:p>
            <a:pPr marL="0" indent="0">
              <a:buNone/>
            </a:pPr>
            <a:r>
              <a:rPr lang="en-US" sz="1600" dirty="0"/>
              <a:t>The IRIS project is a remarkable event for INFN. The delay in getting the new building resulted in heavy requests on available space @LASA and on the already poor technical services in the lab . These have effects on other activities.</a:t>
            </a:r>
            <a:endParaRPr lang="en-US" sz="2000" dirty="0"/>
          </a:p>
          <a:p>
            <a:pPr marL="0" indent="0">
              <a:buNone/>
            </a:pPr>
            <a:r>
              <a:rPr lang="en-US" sz="2000" b="1" dirty="0">
                <a:solidFill>
                  <a:srgbClr val="0070C0"/>
                </a:solidFill>
              </a:rPr>
              <a:t>Funding</a:t>
            </a:r>
          </a:p>
          <a:p>
            <a:pPr marL="0" indent="0">
              <a:buNone/>
            </a:pPr>
            <a:r>
              <a:rPr lang="en-US" sz="1600" dirty="0"/>
              <a:t>LASA  is part of the INFN Milan Unit and it does not have a dedicated budget to support the infrastructure </a:t>
            </a:r>
            <a:br>
              <a:rPr lang="en-US" sz="1600" dirty="0"/>
            </a:br>
            <a:r>
              <a:rPr lang="en-US" sz="1600" dirty="0"/>
              <a:t>requirements from the experiments so far discussed. This results in great constraints.</a:t>
            </a:r>
            <a:br>
              <a:rPr lang="en-US" sz="1600" dirty="0"/>
            </a:br>
            <a:r>
              <a:rPr lang="en-US" sz="1600" dirty="0"/>
              <a:t>In the last couple of years the University of Milan has reduced the maintenance activities (indeed not </a:t>
            </a:r>
            <a:br>
              <a:rPr lang="en-US" sz="1600" dirty="0"/>
            </a:br>
            <a:r>
              <a:rPr lang="en-US" sz="1600" dirty="0"/>
              <a:t>compliant since nearly 20 years)</a:t>
            </a:r>
          </a:p>
          <a:p>
            <a:pPr marL="0" indent="0">
              <a:buNone/>
            </a:pPr>
            <a:r>
              <a:rPr lang="en-US" sz="2000" b="1" dirty="0">
                <a:solidFill>
                  <a:srgbClr val="0070C0"/>
                </a:solidFill>
              </a:rPr>
              <a:t>Staff</a:t>
            </a:r>
          </a:p>
          <a:p>
            <a:pPr marL="0" indent="0">
              <a:buNone/>
            </a:pPr>
            <a:r>
              <a:rPr lang="en-US" sz="1600" dirty="0"/>
              <a:t>There has been a relevant increase in staff @ LASA but this has been limited to the IRIS project (due to related funds) so all the other projects and the laboratory maintenance and basic services are still in a critical situation .</a:t>
            </a:r>
          </a:p>
          <a:p>
            <a:pPr marL="0" indent="0">
              <a:buNone/>
            </a:pPr>
            <a:endParaRPr lang="en-US" sz="2000" b="1" dirty="0">
              <a:solidFill>
                <a:srgbClr val="0070C0"/>
              </a:solidFill>
            </a:endParaRPr>
          </a:p>
        </p:txBody>
      </p:sp>
      <p:sp>
        <p:nvSpPr>
          <p:cNvPr id="8" name="Titolo 1">
            <a:extLst>
              <a:ext uri="{FF2B5EF4-FFF2-40B4-BE49-F238E27FC236}">
                <a16:creationId xmlns:a16="http://schemas.microsoft.com/office/drawing/2014/main" id="{1A4D5026-3567-A54E-A41D-DF91C52A5255}"/>
              </a:ext>
            </a:extLst>
          </p:cNvPr>
          <p:cNvSpPr>
            <a:spLocks noGrp="1"/>
          </p:cNvSpPr>
          <p:nvPr>
            <p:ph type="title"/>
          </p:nvPr>
        </p:nvSpPr>
        <p:spPr>
          <a:xfrm>
            <a:off x="852833" y="105116"/>
            <a:ext cx="10972440" cy="498598"/>
          </a:xfrm>
        </p:spPr>
        <p:txBody>
          <a:bodyPr/>
          <a:lstStyle/>
          <a:p>
            <a:r>
              <a:rPr lang="it-IT" sz="3600" b="1" spc="-1" dirty="0">
                <a:solidFill>
                  <a:srgbClr val="724109"/>
                </a:solidFill>
                <a:latin typeface="Calibri"/>
                <a:ea typeface="+mn-ea"/>
                <a:cs typeface="+mn-cs"/>
              </a:rPr>
              <a:t>Critical </a:t>
            </a:r>
            <a:r>
              <a:rPr lang="it-IT" sz="3600" b="1" spc="-1" dirty="0" err="1">
                <a:solidFill>
                  <a:srgbClr val="724109"/>
                </a:solidFill>
                <a:latin typeface="Calibri"/>
                <a:ea typeface="+mn-ea"/>
                <a:cs typeface="+mn-cs"/>
              </a:rPr>
              <a:t>Elements</a:t>
            </a:r>
            <a:endParaRPr lang="it-IT" sz="3600" b="1" spc="-1" dirty="0">
              <a:solidFill>
                <a:srgbClr val="724109"/>
              </a:solidFill>
              <a:latin typeface="Calibri"/>
              <a:ea typeface="+mn-ea"/>
              <a:cs typeface="+mn-cs"/>
            </a:endParaRPr>
          </a:p>
        </p:txBody>
      </p:sp>
    </p:spTree>
    <p:extLst>
      <p:ext uri="{BB962C8B-B14F-4D97-AF65-F5344CB8AC3E}">
        <p14:creationId xmlns:p14="http://schemas.microsoft.com/office/powerpoint/2010/main" val="1680658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ustomShape 4"/>
          <p:cNvSpPr/>
          <p:nvPr/>
        </p:nvSpPr>
        <p:spPr>
          <a:xfrm>
            <a:off x="9448920" y="6498360"/>
            <a:ext cx="274248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r">
              <a:lnSpc>
                <a:spcPct val="100000"/>
              </a:lnSpc>
            </a:pPr>
            <a:fld id="{A7D41701-F319-4A4B-A2E7-6CCA53C3222C}" type="slidenum">
              <a:rPr lang="en-US" sz="1050" b="0" strike="noStrike" spc="-1">
                <a:solidFill>
                  <a:srgbClr val="8B8B8B"/>
                </a:solidFill>
                <a:latin typeface="Calibri"/>
              </a:rPr>
              <a:t>77</a:t>
            </a:fld>
            <a:endParaRPr lang="en-US" sz="1050" b="0" strike="noStrike" spc="-1">
              <a:latin typeface="Arial"/>
            </a:endParaRPr>
          </a:p>
        </p:txBody>
      </p:sp>
      <p:sp>
        <p:nvSpPr>
          <p:cNvPr id="7" name="CustomShape 1"/>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3600" b="1" spc="-1" dirty="0">
                <a:solidFill>
                  <a:srgbClr val="724109"/>
                </a:solidFill>
                <a:latin typeface="Calibri"/>
              </a:rPr>
              <a:t>Services request</a:t>
            </a:r>
            <a:endParaRPr lang="en-US" sz="3600" b="0" strike="noStrike" spc="-1" dirty="0">
              <a:latin typeface="Arial"/>
            </a:endParaRPr>
          </a:p>
        </p:txBody>
      </p:sp>
      <p:sp>
        <p:nvSpPr>
          <p:cNvPr id="2" name="CasellaDiTesto 1">
            <a:extLst>
              <a:ext uri="{FF2B5EF4-FFF2-40B4-BE49-F238E27FC236}">
                <a16:creationId xmlns:a16="http://schemas.microsoft.com/office/drawing/2014/main" id="{29E29BF4-F85B-CC47-84B0-895BB66C8B95}"/>
              </a:ext>
            </a:extLst>
          </p:cNvPr>
          <p:cNvSpPr txBox="1"/>
          <p:nvPr/>
        </p:nvSpPr>
        <p:spPr>
          <a:xfrm>
            <a:off x="1159329" y="1045027"/>
            <a:ext cx="10123714" cy="3970318"/>
          </a:xfrm>
          <a:prstGeom prst="rect">
            <a:avLst/>
          </a:prstGeom>
          <a:noFill/>
        </p:spPr>
        <p:txBody>
          <a:bodyPr wrap="square" rtlCol="0">
            <a:spAutoFit/>
          </a:bodyPr>
          <a:lstStyle/>
          <a:p>
            <a:endParaRPr lang="en-US" dirty="0"/>
          </a:p>
          <a:p>
            <a:r>
              <a:rPr lang="en-US" dirty="0"/>
              <a:t>This is an old time problem.</a:t>
            </a:r>
          </a:p>
          <a:p>
            <a:endParaRPr lang="en-US" dirty="0"/>
          </a:p>
          <a:p>
            <a:r>
              <a:rPr lang="en-US" dirty="0"/>
              <a:t>Our proposal for 2025 is the following:</a:t>
            </a:r>
          </a:p>
          <a:p>
            <a:endParaRPr lang="en-US" dirty="0"/>
          </a:p>
          <a:p>
            <a:r>
              <a:rPr lang="en-US" dirty="0"/>
              <a:t>Mechanical workshop: 	add one staff resource </a:t>
            </a:r>
          </a:p>
          <a:p>
            <a:r>
              <a:rPr lang="en-US" dirty="0"/>
              <a:t>General services:		add, at least, a staff resource (we are approaching the duplication of 			the building !)</a:t>
            </a:r>
          </a:p>
          <a:p>
            <a:r>
              <a:rPr lang="en-US" dirty="0"/>
              <a:t>Mechanical Design:	add one staff resource for the design and a mechanical </a:t>
            </a:r>
            <a:r>
              <a:rPr lang="en-US" dirty="0" err="1"/>
              <a:t>draftman</a:t>
            </a:r>
            <a:endParaRPr lang="en-US" dirty="0"/>
          </a:p>
          <a:p>
            <a:r>
              <a:rPr lang="en-US" dirty="0"/>
              <a:t>Electronic services:	ask for 4-6 months at the existing service</a:t>
            </a:r>
          </a:p>
          <a:p>
            <a:r>
              <a:rPr lang="en-US" dirty="0"/>
              <a:t>Administration:		add one staff resources</a:t>
            </a:r>
          </a:p>
          <a:p>
            <a:endParaRPr lang="en-US" dirty="0"/>
          </a:p>
          <a:p>
            <a:r>
              <a:rPr lang="en-US" dirty="0"/>
              <a:t>Looking at the requirements for the services we have to note that such a configuration recalls in a reduced way what existed @LASA 20 years ago.</a:t>
            </a:r>
          </a:p>
        </p:txBody>
      </p:sp>
    </p:spTree>
    <p:extLst>
      <p:ext uri="{BB962C8B-B14F-4D97-AF65-F5344CB8AC3E}">
        <p14:creationId xmlns:p14="http://schemas.microsoft.com/office/powerpoint/2010/main" val="121638793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156416" y="667529"/>
            <a:ext cx="6587023" cy="31874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n-US" sz="4400" b="1" strike="noStrike" spc="-1" dirty="0">
                <a:solidFill>
                  <a:schemeClr val="bg2">
                    <a:lumMod val="50000"/>
                  </a:schemeClr>
                </a:solidFill>
                <a:latin typeface="Calibri"/>
              </a:rPr>
              <a:t>Thanks for your attention !</a:t>
            </a:r>
          </a:p>
          <a:p>
            <a:pPr>
              <a:lnSpc>
                <a:spcPct val="90000"/>
              </a:lnSpc>
            </a:pPr>
            <a:endParaRPr lang="en-US" sz="3600" b="1" spc="-1" dirty="0">
              <a:solidFill>
                <a:srgbClr val="724109"/>
              </a:solidFill>
              <a:latin typeface="Calibri"/>
            </a:endParaRPr>
          </a:p>
        </p:txBody>
      </p:sp>
      <p:pic>
        <p:nvPicPr>
          <p:cNvPr id="2" name="Immagine 1">
            <a:extLst>
              <a:ext uri="{FF2B5EF4-FFF2-40B4-BE49-F238E27FC236}">
                <a16:creationId xmlns:a16="http://schemas.microsoft.com/office/drawing/2014/main" id="{E325C601-3ED7-8E4B-AD87-A4517B90F6A0}"/>
              </a:ext>
            </a:extLst>
          </p:cNvPr>
          <p:cNvPicPr>
            <a:picLocks noChangeAspect="1"/>
          </p:cNvPicPr>
          <p:nvPr/>
        </p:nvPicPr>
        <p:blipFill>
          <a:blip r:embed="rId2"/>
          <a:stretch>
            <a:fillRect/>
          </a:stretch>
        </p:blipFill>
        <p:spPr>
          <a:xfrm>
            <a:off x="4612963" y="2980509"/>
            <a:ext cx="3441700" cy="3810000"/>
          </a:xfrm>
          <a:prstGeom prst="rect">
            <a:avLst/>
          </a:prstGeom>
        </p:spPr>
      </p:pic>
    </p:spTree>
    <p:extLst>
      <p:ext uri="{BB962C8B-B14F-4D97-AF65-F5344CB8AC3E}">
        <p14:creationId xmlns:p14="http://schemas.microsoft.com/office/powerpoint/2010/main" val="878851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1">
            <a:extLst>
              <a:ext uri="{FF2B5EF4-FFF2-40B4-BE49-F238E27FC236}">
                <a16:creationId xmlns:a16="http://schemas.microsoft.com/office/drawing/2014/main" id="{90EA64E9-2B30-E643-8D95-224CA6DFDDD7}"/>
              </a:ext>
            </a:extLst>
          </p:cNvPr>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Strengthening of International and National Collaborations</a:t>
            </a:r>
          </a:p>
        </p:txBody>
      </p:sp>
      <p:pic>
        <p:nvPicPr>
          <p:cNvPr id="3" name="Immagine 2">
            <a:extLst>
              <a:ext uri="{FF2B5EF4-FFF2-40B4-BE49-F238E27FC236}">
                <a16:creationId xmlns:a16="http://schemas.microsoft.com/office/drawing/2014/main" id="{9129EF4E-7BBB-504A-861E-CD13769C59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51100" y="5292252"/>
            <a:ext cx="2783812" cy="1362908"/>
          </a:xfrm>
          <a:prstGeom prst="rect">
            <a:avLst/>
          </a:prstGeom>
        </p:spPr>
      </p:pic>
      <p:pic>
        <p:nvPicPr>
          <p:cNvPr id="4" name="Picture 2" descr="Innovate for Sustainable Accelerating Systems: Kick-Off Meeting">
            <a:extLst>
              <a:ext uri="{FF2B5EF4-FFF2-40B4-BE49-F238E27FC236}">
                <a16:creationId xmlns:a16="http://schemas.microsoft.com/office/drawing/2014/main" id="{A5E2D7E1-ADF2-0347-8495-22377193B6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6672" y="5520895"/>
            <a:ext cx="3609024" cy="1134265"/>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56D9AF34-3860-B041-A433-11AB62D48F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80926" y="1165530"/>
            <a:ext cx="3741965" cy="1845129"/>
          </a:xfrm>
          <a:prstGeom prst="rect">
            <a:avLst/>
          </a:prstGeom>
        </p:spPr>
      </p:pic>
      <p:pic>
        <p:nvPicPr>
          <p:cNvPr id="7" name="Immagine 6">
            <a:extLst>
              <a:ext uri="{FF2B5EF4-FFF2-40B4-BE49-F238E27FC236}">
                <a16:creationId xmlns:a16="http://schemas.microsoft.com/office/drawing/2014/main" id="{2C940C2E-7E4D-5A48-9DF7-06189617C3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5251" y="1165530"/>
            <a:ext cx="2838450" cy="1429435"/>
          </a:xfrm>
          <a:prstGeom prst="rect">
            <a:avLst/>
          </a:prstGeom>
        </p:spPr>
      </p:pic>
      <p:pic>
        <p:nvPicPr>
          <p:cNvPr id="8" name="Immagine 7">
            <a:extLst>
              <a:ext uri="{FF2B5EF4-FFF2-40B4-BE49-F238E27FC236}">
                <a16:creationId xmlns:a16="http://schemas.microsoft.com/office/drawing/2014/main" id="{4D4C977E-2A1E-9A4C-998B-A729E130A13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5251" y="3154089"/>
            <a:ext cx="1766830" cy="1807682"/>
          </a:xfrm>
          <a:prstGeom prst="rect">
            <a:avLst/>
          </a:prstGeom>
        </p:spPr>
      </p:pic>
      <p:pic>
        <p:nvPicPr>
          <p:cNvPr id="9" name="Picture 4" descr="A picture containing diagram&#10;&#10;Description automatically generated">
            <a:extLst>
              <a:ext uri="{FF2B5EF4-FFF2-40B4-BE49-F238E27FC236}">
                <a16:creationId xmlns:a16="http://schemas.microsoft.com/office/drawing/2014/main" id="{59A1763C-CBD2-4743-AEA9-D96FBC0468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984" t="5573" r="4079" b="6298"/>
          <a:stretch/>
        </p:blipFill>
        <p:spPr>
          <a:xfrm>
            <a:off x="9696272" y="1165530"/>
            <a:ext cx="2032759" cy="1543070"/>
          </a:xfrm>
          <a:prstGeom prst="rect">
            <a:avLst/>
          </a:prstGeom>
        </p:spPr>
      </p:pic>
      <p:pic>
        <p:nvPicPr>
          <p:cNvPr id="11" name="Immagine 10">
            <a:extLst>
              <a:ext uri="{FF2B5EF4-FFF2-40B4-BE49-F238E27FC236}">
                <a16:creationId xmlns:a16="http://schemas.microsoft.com/office/drawing/2014/main" id="{526F3B2D-2C38-7847-A27D-DD0AF553C11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22038" y="3854111"/>
            <a:ext cx="2006993" cy="2274451"/>
          </a:xfrm>
          <a:prstGeom prst="rect">
            <a:avLst/>
          </a:prstGeom>
        </p:spPr>
      </p:pic>
      <p:pic>
        <p:nvPicPr>
          <p:cNvPr id="12" name="Picture 17">
            <a:extLst>
              <a:ext uri="{FF2B5EF4-FFF2-40B4-BE49-F238E27FC236}">
                <a16:creationId xmlns:a16="http://schemas.microsoft.com/office/drawing/2014/main" id="{EADE2EAC-F7F1-D142-AD45-7F868F952C78}"/>
              </a:ext>
            </a:extLst>
          </p:cNvPr>
          <p:cNvPicPr>
            <a:picLocks noChangeAspect="1"/>
          </p:cNvPicPr>
          <p:nvPr/>
        </p:nvPicPr>
        <p:blipFill>
          <a:blip r:embed="rId10"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5756031" y="3373389"/>
            <a:ext cx="1991754" cy="1124474"/>
          </a:xfrm>
          <a:prstGeom prst="rect">
            <a:avLst/>
          </a:prstGeom>
        </p:spPr>
      </p:pic>
      <p:cxnSp>
        <p:nvCxnSpPr>
          <p:cNvPr id="10" name="Connettore 1 9">
            <a:extLst>
              <a:ext uri="{FF2B5EF4-FFF2-40B4-BE49-F238E27FC236}">
                <a16:creationId xmlns:a16="http://schemas.microsoft.com/office/drawing/2014/main" id="{8FF4EEBF-C82F-644D-8C2E-250A424763FC}"/>
              </a:ext>
            </a:extLst>
          </p:cNvPr>
          <p:cNvCxnSpPr/>
          <p:nvPr/>
        </p:nvCxnSpPr>
        <p:spPr>
          <a:xfrm>
            <a:off x="9086850" y="1005840"/>
            <a:ext cx="0" cy="564932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015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5D0FEF23-4C62-594A-BBB2-A8D4A7C5CCB5}"/>
              </a:ext>
            </a:extLst>
          </p:cNvPr>
          <p:cNvSpPr/>
          <p:nvPr/>
        </p:nvSpPr>
        <p:spPr>
          <a:xfrm>
            <a:off x="832680" y="57960"/>
            <a:ext cx="11477880" cy="7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spcBef>
                <a:spcPct val="0"/>
              </a:spcBef>
            </a:pPr>
            <a:r>
              <a:rPr lang="en-US" sz="3600" b="1" spc="-1" dirty="0">
                <a:solidFill>
                  <a:srgbClr val="724109"/>
                </a:solidFill>
                <a:latin typeface="Calibri"/>
                <a:ea typeface="+mj-ea"/>
                <a:cs typeface="+mj-cs"/>
              </a:rPr>
              <a:t>A new layout for LASA</a:t>
            </a:r>
          </a:p>
        </p:txBody>
      </p:sp>
      <p:sp>
        <p:nvSpPr>
          <p:cNvPr id="6" name="CasellaDiTesto 5">
            <a:extLst>
              <a:ext uri="{FF2B5EF4-FFF2-40B4-BE49-F238E27FC236}">
                <a16:creationId xmlns:a16="http://schemas.microsoft.com/office/drawing/2014/main" id="{DB068C34-9185-E340-B46B-9185151C04A9}"/>
              </a:ext>
            </a:extLst>
          </p:cNvPr>
          <p:cNvSpPr txBox="1"/>
          <p:nvPr/>
        </p:nvSpPr>
        <p:spPr>
          <a:xfrm>
            <a:off x="1004670" y="5103674"/>
            <a:ext cx="10860734" cy="1754326"/>
          </a:xfrm>
          <a:prstGeom prst="rect">
            <a:avLst/>
          </a:prstGeom>
          <a:noFill/>
        </p:spPr>
        <p:txBody>
          <a:bodyPr wrap="square" rtlCol="0">
            <a:spAutoFit/>
          </a:bodyPr>
          <a:lstStyle/>
          <a:p>
            <a:r>
              <a:rPr lang="en-US" dirty="0"/>
              <a:t>As part of the PNRR-IRIS program and with a significant specific contribution provided by the INFN in 2023, the construction of </a:t>
            </a:r>
            <a:r>
              <a:rPr lang="en-US" b="1" dirty="0">
                <a:solidFill>
                  <a:srgbClr val="005493"/>
                </a:solidFill>
              </a:rPr>
              <a:t>an extension based on two laboratories </a:t>
            </a:r>
            <a:r>
              <a:rPr lang="en-US" dirty="0"/>
              <a:t>will begin within the LASA premises: one called </a:t>
            </a:r>
            <a:r>
              <a:rPr lang="en-US" b="1" dirty="0">
                <a:solidFill>
                  <a:srgbClr val="005493"/>
                </a:solidFill>
              </a:rPr>
              <a:t>SML (Superconducting Magnet Laboratory) </a:t>
            </a:r>
            <a:r>
              <a:rPr lang="en-US" dirty="0"/>
              <a:t>and the other </a:t>
            </a:r>
            <a:r>
              <a:rPr lang="en-US" b="1" dirty="0">
                <a:solidFill>
                  <a:srgbClr val="005493"/>
                </a:solidFill>
              </a:rPr>
              <a:t>AATF (Advanced Accelerator Test Facility) </a:t>
            </a:r>
            <a:r>
              <a:rPr lang="en-US" dirty="0"/>
              <a:t>for a total of 2100 m</a:t>
            </a:r>
            <a:r>
              <a:rPr lang="en-US" baseline="30000" dirty="0"/>
              <a:t>2</a:t>
            </a:r>
            <a:r>
              <a:rPr lang="en-US" dirty="0"/>
              <a:t> spread over an underground bunker and two external floors.</a:t>
            </a:r>
          </a:p>
          <a:p>
            <a:endParaRPr lang="en-US" dirty="0"/>
          </a:p>
          <a:p>
            <a:r>
              <a:rPr lang="en-US" dirty="0"/>
              <a:t>These new laboratories will be available in 2025.</a:t>
            </a:r>
          </a:p>
        </p:txBody>
      </p:sp>
      <p:pic>
        <p:nvPicPr>
          <p:cNvPr id="2" name="Immagine 1">
            <a:extLst>
              <a:ext uri="{FF2B5EF4-FFF2-40B4-BE49-F238E27FC236}">
                <a16:creationId xmlns:a16="http://schemas.microsoft.com/office/drawing/2014/main" id="{81D27AD9-8E36-564A-B02A-8465DF42F67B}"/>
              </a:ext>
            </a:extLst>
          </p:cNvPr>
          <p:cNvPicPr>
            <a:picLocks noChangeAspect="1"/>
          </p:cNvPicPr>
          <p:nvPr/>
        </p:nvPicPr>
        <p:blipFill>
          <a:blip r:embed="rId2"/>
          <a:stretch>
            <a:fillRect/>
          </a:stretch>
        </p:blipFill>
        <p:spPr>
          <a:xfrm>
            <a:off x="1106271" y="705714"/>
            <a:ext cx="10185844" cy="4331160"/>
          </a:xfrm>
          <a:prstGeom prst="rect">
            <a:avLst/>
          </a:prstGeom>
        </p:spPr>
      </p:pic>
    </p:spTree>
    <p:extLst>
      <p:ext uri="{BB962C8B-B14F-4D97-AF65-F5344CB8AC3E}">
        <p14:creationId xmlns:p14="http://schemas.microsoft.com/office/powerpoint/2010/main" val="686176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42347</TotalTime>
  <Words>7277</Words>
  <Application>Microsoft Macintosh PowerPoint</Application>
  <PresentationFormat>Widescreen</PresentationFormat>
  <Paragraphs>843</Paragraphs>
  <Slides>78</Slides>
  <Notes>15</Notes>
  <HiddenSlides>0</HiddenSlides>
  <MMClips>0</MMClips>
  <ScaleCrop>false</ScaleCrop>
  <HeadingPairs>
    <vt:vector size="6" baseType="variant">
      <vt:variant>
        <vt:lpstr>Caratteri utilizzati</vt:lpstr>
      </vt:variant>
      <vt:variant>
        <vt:i4>17</vt:i4>
      </vt:variant>
      <vt:variant>
        <vt:lpstr>Tema</vt:lpstr>
      </vt:variant>
      <vt:variant>
        <vt:i4>1</vt:i4>
      </vt:variant>
      <vt:variant>
        <vt:lpstr>Titoli diapositive</vt:lpstr>
      </vt:variant>
      <vt:variant>
        <vt:i4>78</vt:i4>
      </vt:variant>
    </vt:vector>
  </HeadingPairs>
  <TitlesOfParts>
    <vt:vector size="96" baseType="lpstr">
      <vt:lpstr>MS PGothic</vt:lpstr>
      <vt:lpstr>SimSun</vt:lpstr>
      <vt:lpstr>Arial</vt:lpstr>
      <vt:lpstr>Arial Narrow</vt:lpstr>
      <vt:lpstr>Arial,Sans-Serif</vt:lpstr>
      <vt:lpstr>Calibri</vt:lpstr>
      <vt:lpstr>Courier New</vt:lpstr>
      <vt:lpstr>DejaVu Sans</vt:lpstr>
      <vt:lpstr>Geneva</vt:lpstr>
      <vt:lpstr>Georgia</vt:lpstr>
      <vt:lpstr>Helvetica</vt:lpstr>
      <vt:lpstr>Montserrat</vt:lpstr>
      <vt:lpstr>Raleway</vt:lpstr>
      <vt:lpstr>Symbol</vt:lpstr>
      <vt:lpstr>Times New Roman</vt:lpstr>
      <vt:lpstr>Titillium</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HADRON THERAPY with heavy ions studies:  new SC Gantry</vt:lpstr>
      <vt:lpstr>Presentazione standard di PowerPoint</vt:lpstr>
      <vt:lpstr>HITRIplus WP8 – Superconducting magnet design and demonstrator Budget INFN: 200 k€ (ca. 65% LASA, 35% Ge)</vt:lpstr>
      <vt:lpstr>Presentazione standard di PowerPoint</vt:lpstr>
      <vt:lpstr>Presentazione standard di PowerPoint</vt:lpstr>
      <vt:lpstr>Presentazione standard di PowerPoint</vt:lpstr>
      <vt:lpstr>Presentazione standard di PowerPoint</vt:lpstr>
      <vt:lpstr>High Field Magnet Collaboration (ESSP-2020-2027) Next step for an FCC-hh dipole : agreement under way 2025-2030   10 M€</vt:lpstr>
      <vt:lpstr>Presentazione standard di PowerPoint</vt:lpstr>
      <vt:lpstr>Final goal: a dipole accelerator magnet in HTS for the FCC-hh (15-20 T @ 20 K!)</vt:lpstr>
      <vt:lpstr>The evolution of the magnets in the IRIS timeline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Photocatodes</vt:lpstr>
      <vt:lpstr>Photocatodes – Stress test</vt:lpstr>
      <vt:lpstr>Outlook on future activities</vt:lpstr>
      <vt:lpstr>Presentazione standard di PowerPoint</vt:lpstr>
      <vt:lpstr>Energy Recovery Linac Basic Principle</vt:lpstr>
      <vt:lpstr>Overview of ERL Facilities </vt:lpstr>
      <vt:lpstr>Relevant Milestones for BriXSinO</vt:lpstr>
      <vt:lpstr>Relevant Milestones for BriXSinO</vt:lpstr>
      <vt:lpstr>BriXSinO Principle of Operation</vt:lpstr>
      <vt:lpstr>BriXSinO Principle of Operation</vt:lpstr>
      <vt:lpstr>BriXSinO Revised Project</vt:lpstr>
      <vt:lpstr>BriXSinO Revised Schedule</vt:lpstr>
      <vt:lpstr>HB2TF: a High Brightness Beam Test Facility</vt:lpstr>
      <vt:lpstr>HB2TF</vt:lpstr>
      <vt:lpstr>Status</vt:lpstr>
      <vt:lpstr>Status</vt:lpstr>
      <vt:lpstr>Status</vt:lpstr>
      <vt:lpstr>Status</vt:lpstr>
      <vt:lpstr>Status</vt:lpstr>
      <vt:lpstr>Laser Laboratory</vt:lpstr>
      <vt:lpstr>Muon Collider Partecipation</vt:lpstr>
      <vt:lpstr>Muon Collider</vt:lpstr>
      <vt:lpstr>Organization</vt:lpstr>
      <vt:lpstr>Muon Collider Magnet team</vt:lpstr>
      <vt:lpstr>Muon Collider General View</vt:lpstr>
      <vt:lpstr>Muon Collider Cooling Channel</vt:lpstr>
      <vt:lpstr>Muon Collider Cooling Channel</vt:lpstr>
      <vt:lpstr>Muon Collider Cooling Channel</vt:lpstr>
      <vt:lpstr>Muon Collider Cooling Channel</vt:lpstr>
      <vt:lpstr>Muon Collider Cooling Channel</vt:lpstr>
      <vt:lpstr>Muon Collider Cooling Channel</vt:lpstr>
      <vt:lpstr>Muon Collider Cooling Channel</vt:lpstr>
      <vt:lpstr>Muon Collider Cooling Channel</vt:lpstr>
      <vt:lpstr>REBCO Tape related activities</vt:lpstr>
      <vt:lpstr>3 cells RF preliminary structure</vt:lpstr>
      <vt:lpstr>Activities foreseen in 2025</vt:lpstr>
      <vt:lpstr>Presentazione standard di PowerPoint</vt:lpstr>
      <vt:lpstr>Presentazione standard di PowerPoint</vt:lpstr>
      <vt:lpstr>Presentazione standard di PowerPoint</vt:lpstr>
      <vt:lpstr>Presentazione standard di PowerPoint</vt:lpstr>
      <vt:lpstr>Presentazione standard di PowerPoint</vt:lpstr>
      <vt:lpstr>Critical Elements</vt:lpstr>
      <vt:lpstr>Presentazione standard di PowerPoint</vt:lpstr>
      <vt:lpstr>Presentazione standard di PowerPoint</vt:lpstr>
    </vt:vector>
  </TitlesOfParts>
  <Manager/>
  <Company>infn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michelato</dc:creator>
  <cp:keywords/>
  <dc:description/>
  <cp:lastModifiedBy>Dario Augusto Giove</cp:lastModifiedBy>
  <cp:revision>1315</cp:revision>
  <cp:lastPrinted>2024-04-01T17:02:25Z</cp:lastPrinted>
  <dcterms:created xsi:type="dcterms:W3CDTF">2007-06-02T13:07:12Z</dcterms:created>
  <dcterms:modified xsi:type="dcterms:W3CDTF">2024-07-10T03:21:22Z</dcterms:modified>
  <cp:category/>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infn</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0</vt:i4>
  </property>
</Properties>
</file>