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8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5" r:id="rId3"/>
    <p:sldMasterId id="2147483718" r:id="rId4"/>
    <p:sldMasterId id="2147483721" r:id="rId5"/>
    <p:sldMasterId id="2147483724" r:id="rId6"/>
    <p:sldMasterId id="2147483728" r:id="rId7"/>
    <p:sldMasterId id="2147483734" r:id="rId8"/>
    <p:sldMasterId id="2147483746" r:id="rId9"/>
  </p:sldMasterIdLst>
  <p:notesMasterIdLst>
    <p:notesMasterId r:id="rId34"/>
  </p:notesMasterIdLst>
  <p:sldIdLst>
    <p:sldId id="550" r:id="rId10"/>
    <p:sldId id="551" r:id="rId11"/>
    <p:sldId id="596" r:id="rId12"/>
    <p:sldId id="597" r:id="rId13"/>
    <p:sldId id="598" r:id="rId14"/>
    <p:sldId id="965" r:id="rId15"/>
    <p:sldId id="649" r:id="rId16"/>
    <p:sldId id="655" r:id="rId17"/>
    <p:sldId id="654" r:id="rId18"/>
    <p:sldId id="521" r:id="rId19"/>
    <p:sldId id="256" r:id="rId20"/>
    <p:sldId id="525" r:id="rId21"/>
    <p:sldId id="524" r:id="rId22"/>
    <p:sldId id="656" r:id="rId23"/>
    <p:sldId id="657" r:id="rId24"/>
    <p:sldId id="658" r:id="rId25"/>
    <p:sldId id="660" r:id="rId26"/>
    <p:sldId id="532" r:id="rId27"/>
    <p:sldId id="533" r:id="rId28"/>
    <p:sldId id="963" r:id="rId29"/>
    <p:sldId id="964" r:id="rId30"/>
    <p:sldId id="258" r:id="rId31"/>
    <p:sldId id="260" r:id="rId32"/>
    <p:sldId id="262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Giulio Giammarchi" initials="MGG" lastIdx="1" clrIdx="0">
    <p:extLst>
      <p:ext uri="{19B8F6BF-5375-455C-9EA6-DF929625EA0E}">
        <p15:presenceInfo xmlns:p15="http://schemas.microsoft.com/office/powerpoint/2012/main" userId="Marco Giulio Giammarc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7E1"/>
    <a:srgbClr val="FF99FF"/>
    <a:srgbClr val="0F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7" autoAdjust="0"/>
    <p:restoredTop sz="94660"/>
  </p:normalViewPr>
  <p:slideViewPr>
    <p:cSldViewPr>
      <p:cViewPr varScale="1">
        <p:scale>
          <a:sx n="107" d="100"/>
          <a:sy n="107" d="100"/>
        </p:scale>
        <p:origin x="1326" y="57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A572-1F69-4FCB-AAD0-09FD9C247D6B}" type="datetimeFigureOut">
              <a:rPr lang="it-IT" smtClean="0"/>
              <a:pPr/>
              <a:t>08/07/2024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C501-E03D-47B0-AA37-93010DBD9F9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20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092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4C501-E03D-47B0-AA37-93010DBD9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5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4C501-E03D-47B0-AA37-93010DBD9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9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4C501-E03D-47B0-AA37-93010DBD9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3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969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19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42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>
                <a:effectLst/>
              </a:rPr>
              <a:t>L’esperimento </a:t>
            </a:r>
            <a:r>
              <a:rPr lang="it-IT" dirty="0" err="1"/>
              <a:t>Kaonnis</a:t>
            </a:r>
            <a:r>
              <a:rPr lang="it-IT" dirty="0"/>
              <a:t> ha usato il tempo fascio concesso da Dafne per fare nuove misure su atomi kaonici:</a:t>
            </a:r>
            <a:r>
              <a:rPr lang="it-IT" dirty="0">
                <a:effectLst/>
              </a:rPr>
              <a:t> Caratterizzazione e validazione del setup già esistente SIDDARTHA-2 (assemblato negli scorsi anni) facendo misure di Elio kaonico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>
                <a:effectLst/>
              </a:rPr>
              <a:t>Prima misura di sempre della M-line del Elio kaonico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>
                <a:effectLst/>
              </a:rPr>
              <a:t>Prima misura di sempre del Neon kaonico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>
                <a:effectLst/>
              </a:rPr>
              <a:t>Prima misura di sempre del deuterio kaonico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>
                <a:effectLst/>
              </a:rPr>
              <a:t>Test con rivelatori CZT e prima misura di sempre di uno spettro kaonico con CZT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64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</a:rPr>
              <a:t>Abbiamo sviluppato due moduli diversi, uno a singolo rivelatore (baseline per upgrade futuro dell’esperimento) e uno con doppio SDD (dimostratore per eventuali sviluppi futuri)Abbiamo montato a caratterizzato vari moduli di rivelazione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42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>
            <a:extLst>
              <a:ext uri="{FF2B5EF4-FFF2-40B4-BE49-F238E27FC236}">
                <a16:creationId xmlns:a16="http://schemas.microsoft.com/office/drawing/2014/main" id="{32DF9FDE-494F-91BC-05D4-6A777C2CF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Segnaposto note 2">
            <a:extLst>
              <a:ext uri="{FF2B5EF4-FFF2-40B4-BE49-F238E27FC236}">
                <a16:creationId xmlns:a16="http://schemas.microsoft.com/office/drawing/2014/main" id="{3E6FB83A-C696-5048-C2EA-CCAE76969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>
              <a:latin typeface="Arial" panose="020B0604020202020204" pitchFamily="34" charset="0"/>
            </a:endParaRPr>
          </a:p>
        </p:txBody>
      </p:sp>
      <p:sp>
        <p:nvSpPr>
          <p:cNvPr id="6148" name="Segnaposto numero diapositiva 3">
            <a:extLst>
              <a:ext uri="{FF2B5EF4-FFF2-40B4-BE49-F238E27FC236}">
                <a16:creationId xmlns:a16="http://schemas.microsoft.com/office/drawing/2014/main" id="{10B32692-E9BE-78F1-F4B6-1B816665E5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3EE706-403D-444A-8252-0E7A8EEF9E79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>
            <a:extLst>
              <a:ext uri="{FF2B5EF4-FFF2-40B4-BE49-F238E27FC236}">
                <a16:creationId xmlns:a16="http://schemas.microsoft.com/office/drawing/2014/main" id="{C87B586D-783A-3F73-9D24-49AD4B679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egnaposto note 2">
            <a:extLst>
              <a:ext uri="{FF2B5EF4-FFF2-40B4-BE49-F238E27FC236}">
                <a16:creationId xmlns:a16="http://schemas.microsoft.com/office/drawing/2014/main" id="{8C8B08DE-F3DE-B458-D25A-EDFABCC42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>
              <a:latin typeface="Arial" panose="020B0604020202020204" pitchFamily="34" charset="0"/>
            </a:endParaRPr>
          </a:p>
        </p:txBody>
      </p:sp>
      <p:sp>
        <p:nvSpPr>
          <p:cNvPr id="8196" name="Segnaposto numero diapositiva 3">
            <a:extLst>
              <a:ext uri="{FF2B5EF4-FFF2-40B4-BE49-F238E27FC236}">
                <a16:creationId xmlns:a16="http://schemas.microsoft.com/office/drawing/2014/main" id="{3718BBC4-B5DF-9780-5070-6E5445B67F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4815A-FF6D-43F6-84DB-8A2B26066A7A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C2641460-D09F-42AE-EECD-2555F6170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2DF5480A-CB4E-EBCF-9656-A52660212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>
              <a:latin typeface="Arial" panose="020B0604020202020204" pitchFamily="34" charset="0"/>
            </a:endParaRPr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909570CB-DC85-439E-8DEC-BD93BAE1A9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A592D-957F-4A29-AEB8-79DF0F8DFDA1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it-IT" altLang="it-IT" sz="12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Attività preparatorie per sperimentazione con fasci, stabili ed esotici, HI @LNS</a:t>
            </a:r>
            <a:br>
              <a:rPr lang="it-IT" altLang="it-IT" sz="12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it-IT" altLang="it-IT" sz="1200" b="1" dirty="0">
                <a:solidFill>
                  <a:srgbClr val="0000FF"/>
                </a:solidFill>
                <a:latin typeface="Garamond" panose="02020404030301010803" pitchFamily="18" charset="0"/>
              </a:rPr>
              <a:t>-    Studio sistemi tagging in CHIMERA per fasci esotici in-</a:t>
            </a:r>
            <a:r>
              <a:rPr lang="it-IT" altLang="it-IT" sz="1200" b="1" dirty="0" err="1">
                <a:solidFill>
                  <a:srgbClr val="0000FF"/>
                </a:solidFill>
                <a:latin typeface="Garamond" panose="02020404030301010803" pitchFamily="18" charset="0"/>
              </a:rPr>
              <a:t>flight</a:t>
            </a:r>
            <a:endParaRPr lang="it-IT" altLang="it-IT" sz="12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4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it-IT" altLang="it-IT" sz="12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Sviluppo rivelatore particelle cariche/neutroni</a:t>
            </a:r>
          </a:p>
          <a:p>
            <a:pPr marL="342900" indent="-342900" fontAlgn="base">
              <a:spcAft>
                <a:spcPct val="0"/>
              </a:spcAft>
              <a:buFontTx/>
              <a:buChar char="-"/>
              <a:defRPr/>
            </a:pPr>
            <a:r>
              <a:rPr lang="it-IT" altLang="it-IT" sz="1200" b="1" dirty="0">
                <a:solidFill>
                  <a:srgbClr val="0000FF"/>
                </a:solidFill>
                <a:latin typeface="Garamond" panose="02020404030301010803" pitchFamily="18" charset="0"/>
              </a:rPr>
              <a:t>Realizzazione di un dimostratore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04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0DB6-8FBC-49FF-9276-AFB01B4E360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0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9A083-3AD4-4459-9821-617EAB9945A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E8B41-8C7C-4FCB-A1A4-0CD559161E1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0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5C7-1197-44AA-8725-4598A4DF4719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53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6DC9-A604-429A-AC9C-A49533E3B61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67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" y="2272937"/>
            <a:ext cx="9137650" cy="1349829"/>
          </a:xfrm>
          <a:solidFill>
            <a:srgbClr val="C00000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9C8EA37-76F0-4A6B-96E5-1493EAD0A9A9}" type="datetime1">
              <a:rPr lang="it-IT" smtClean="0"/>
              <a:t>08/07/2024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99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15641" y="0"/>
            <a:ext cx="8021782" cy="67324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38250" y="5462010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9C7B-3393-4691-8CE8-F464E7CE40CE}" type="datetime1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73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965" y="165462"/>
            <a:ext cx="9170125" cy="423863"/>
          </a:xfrm>
          <a:noFill/>
        </p:spPr>
        <p:txBody>
          <a:bodyPr>
            <a:normAutofit/>
          </a:bodyPr>
          <a:lstStyle>
            <a:lvl1pPr>
              <a:defRPr sz="32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581" y="1288641"/>
            <a:ext cx="7886700" cy="4351338"/>
          </a:xfrm>
        </p:spPr>
        <p:txBody>
          <a:bodyPr/>
          <a:lstStyle>
            <a:lvl1pPr>
              <a:buClr>
                <a:srgbClr val="C00000"/>
              </a:buClr>
              <a:defRPr sz="2000">
                <a:latin typeface="+mn-lt"/>
              </a:defRPr>
            </a:lvl1pPr>
            <a:lvl2pPr marL="933300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0" y="6496051"/>
            <a:ext cx="9144000" cy="365125"/>
          </a:xfrm>
        </p:spPr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99300" y="6496051"/>
            <a:ext cx="2025650" cy="365125"/>
          </a:xfrm>
        </p:spPr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350" y="6496051"/>
            <a:ext cx="2057400" cy="365125"/>
          </a:xfrm>
        </p:spPr>
        <p:txBody>
          <a:bodyPr/>
          <a:lstStyle/>
          <a:p>
            <a:fld id="{5D6A656E-A10F-42BD-823B-DF04A031EE18}" type="datetime1">
              <a:rPr lang="it-IT" smtClean="0"/>
              <a:t>08/07/2024</a:t>
            </a:fld>
            <a:endParaRPr lang="it-IT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95791" y="589325"/>
            <a:ext cx="6252758" cy="2846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rgbClr val="002060"/>
                </a:gs>
                <a:gs pos="7000">
                  <a:srgbClr val="002060"/>
                </a:gs>
                <a:gs pos="77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269965" y="21768"/>
            <a:ext cx="4352" cy="1188492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rgbClr val="002060"/>
                </a:gs>
                <a:gs pos="31000">
                  <a:srgbClr val="002060"/>
                </a:gs>
                <a:gs pos="77000">
                  <a:schemeClr val="bg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4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54D43-D08E-4F79-B3AB-6CE3A2D8D593}" type="datetime1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66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BC2-F0F5-4060-AEF3-C15184CDDF60}" type="datetime1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37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C55F-CA73-4459-BD2A-1236FD046CE4}" type="datetime1">
              <a:rPr lang="it-IT" smtClean="0"/>
              <a:t>08/07/2024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19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B6F36-0B4F-4C2E-91CC-EF1A16BD25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34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085-9655-41DC-BCB8-6DA462A37247}" type="datetime1">
              <a:rPr lang="it-IT" smtClean="0"/>
              <a:t>08/07/2024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60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752C-8E93-495D-93EE-BD5D0327073B}" type="datetime1">
              <a:rPr lang="it-IT" smtClean="0"/>
              <a:t>08/07/2024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73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9532-AFC2-4B91-9874-7C4E32EEBC25}" type="datetime1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53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868B-DD28-4433-A1FC-B661BC0122FF}" type="datetime1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889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FE82-E02A-4865-8FF7-29D9B92CE20A}" type="datetime1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039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FE43E-E2DF-4EC7-9BC3-B79198DCC80D}" type="datetime1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36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F87149-B820-4451-AD6B-9F031ACD2835}" type="datetime1">
              <a:rPr lang="it-IT" smtClean="0"/>
              <a:t>08/07/2024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AD1E-621B-44A4-B624-F1987D13FD62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8405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Francesca Cavanna                                               INFN To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A985A55-7287-4A7C-9199-C47425B99FFE}" type="datetime1">
              <a:rPr lang="it-IT" smtClean="0"/>
              <a:t>08/07/2024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AD1E-621B-44A4-B624-F1987D13FD62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423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33952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8366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0273916"/>
      </p:ext>
    </p:extLst>
  </p:cSld>
  <p:clrMapOvr>
    <a:masterClrMapping/>
  </p:clrMapOvr>
  <p:transition spd="slow"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9795E-4860-4545-A7D8-57538539EEF6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32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43700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8366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6151087"/>
      </p:ext>
    </p:extLst>
  </p:cSld>
  <p:clrMapOvr>
    <a:masterClrMapping/>
  </p:clrMapOvr>
  <p:transition spd="slow"/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SLIDE" userDrawn="1">
  <p:cSld name="DEFAULT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212"/>
          <p:cNvCxnSpPr/>
          <p:nvPr/>
        </p:nvCxnSpPr>
        <p:spPr>
          <a:xfrm>
            <a:off x="352425" y="457200"/>
            <a:ext cx="0" cy="6858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212"/>
          <p:cNvSpPr txBox="1">
            <a:spLocks noGrp="1"/>
          </p:cNvSpPr>
          <p:nvPr>
            <p:ph type="title"/>
          </p:nvPr>
        </p:nvSpPr>
        <p:spPr>
          <a:xfrm>
            <a:off x="457200" y="457202"/>
            <a:ext cx="2724150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66B3"/>
              </a:buClr>
              <a:buSzPts val="3600"/>
              <a:buFont typeface="Roboto"/>
              <a:buNone/>
              <a:defRPr sz="1800" b="1" i="0" u="none" strike="noStrike" cap="none">
                <a:solidFill>
                  <a:srgbClr val="70859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>
            <a:endParaRPr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09/02/2024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/>
              <a:t>KAONNIS – Local meeting of GR III – INFN-MI</a:t>
            </a:r>
            <a:endParaRPr lang="en-US" noProof="0" dirty="0"/>
          </a:p>
        </p:txBody>
      </p:sp>
      <p:cxnSp>
        <p:nvCxnSpPr>
          <p:cNvPr id="11" name="Google Shape;88;p212">
            <a:extLst>
              <a:ext uri="{FF2B5EF4-FFF2-40B4-BE49-F238E27FC236}">
                <a16:creationId xmlns:a16="http://schemas.microsoft.com/office/drawing/2014/main" id="{95696F74-22AF-4FB8-808B-87408BF95118}"/>
              </a:ext>
            </a:extLst>
          </p:cNvPr>
          <p:cNvCxnSpPr/>
          <p:nvPr userDrawn="1"/>
        </p:nvCxnSpPr>
        <p:spPr>
          <a:xfrm>
            <a:off x="8372475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89;p212">
            <a:extLst>
              <a:ext uri="{FF2B5EF4-FFF2-40B4-BE49-F238E27FC236}">
                <a16:creationId xmlns:a16="http://schemas.microsoft.com/office/drawing/2014/main" id="{B90B20DE-73D7-4B85-AA8C-6DCC168C248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458200" y="6109086"/>
            <a:ext cx="5714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‹N›</a:t>
            </a:fld>
            <a:endParaRPr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1366CC-7E23-474C-B8BA-71A6B18B9A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302" y="6040868"/>
            <a:ext cx="1430486" cy="662878"/>
            <a:chOff x="1552575" y="2333625"/>
            <a:chExt cx="6303492" cy="21907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41D4CE-2102-4444-A3E4-96ECFAC28C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CB76A3-C2C0-4F73-B984-9DAE74921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234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SLIDE" preserve="1" userDrawn="1">
  <p:cSld name="1_DEFAULT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09/02/2024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KAONNIS – Local meeting of GR III – INFN-MI</a:t>
            </a:r>
            <a:endParaRPr lang="en-US" noProof="0" dirty="0"/>
          </a:p>
        </p:txBody>
      </p:sp>
      <p:sp>
        <p:nvSpPr>
          <p:cNvPr id="7" name="Google Shape;89;p212">
            <a:extLst>
              <a:ext uri="{FF2B5EF4-FFF2-40B4-BE49-F238E27FC236}">
                <a16:creationId xmlns:a16="http://schemas.microsoft.com/office/drawing/2014/main" id="{7F85A44B-56B4-4829-B32A-1C12DE94C3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458200" y="6109086"/>
            <a:ext cx="5714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‹N›</a:t>
            </a:fld>
            <a:endParaRPr dirty="0"/>
          </a:p>
        </p:txBody>
      </p:sp>
      <p:cxnSp>
        <p:nvCxnSpPr>
          <p:cNvPr id="11" name="Google Shape;88;p212">
            <a:extLst>
              <a:ext uri="{FF2B5EF4-FFF2-40B4-BE49-F238E27FC236}">
                <a16:creationId xmlns:a16="http://schemas.microsoft.com/office/drawing/2014/main" id="{AF814493-DECC-4558-93F1-392A5F22D2A0}"/>
              </a:ext>
            </a:extLst>
          </p:cNvPr>
          <p:cNvCxnSpPr/>
          <p:nvPr userDrawn="1"/>
        </p:nvCxnSpPr>
        <p:spPr>
          <a:xfrm>
            <a:off x="8372475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54C0E9-2D78-4F34-8193-AD1D0D5FE7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302" y="6040868"/>
            <a:ext cx="1430486" cy="662878"/>
            <a:chOff x="1552575" y="2333625"/>
            <a:chExt cx="6303492" cy="21907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C944E0-37CB-4B8A-899D-236EFEFA2A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5BC12-DE7E-4FF7-9E93-DB3CFCAF1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148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108273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8366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749483"/>
      </p:ext>
    </p:extLst>
  </p:cSld>
  <p:clrMapOvr>
    <a:masterClrMapping/>
  </p:clrMapOvr>
  <p:transition spd="slow"/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1CA568-16C7-1952-E4B1-2F8163AF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FD80-95F6-4F9B-95BC-AFF6FA12CD67}" type="datetimeFigureOut">
              <a:rPr lang="it-IT"/>
              <a:pPr>
                <a:defRPr/>
              </a:pPr>
              <a:t>08/07/2024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B6CBEB-6DD5-8AE3-4E58-8FF67556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C05B2A-9283-5620-A506-005099DD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D43112-DCA0-4B47-AFCE-23DFEC4C0B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6075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39" y="2125980"/>
            <a:ext cx="7777383" cy="511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23" b="0" i="0">
                <a:solidFill>
                  <a:srgbClr val="BB1E2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479" y="3840480"/>
            <a:ext cx="64049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504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39" y="159544"/>
            <a:ext cx="3215054" cy="511358"/>
          </a:xfrm>
        </p:spPr>
        <p:txBody>
          <a:bodyPr lIns="0" tIns="0" rIns="0" bIns="0"/>
          <a:lstStyle>
            <a:lvl1pPr>
              <a:defRPr sz="3323" b="0" i="0">
                <a:solidFill>
                  <a:srgbClr val="BB1E2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149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39" y="159544"/>
            <a:ext cx="3215054" cy="511358"/>
          </a:xfrm>
        </p:spPr>
        <p:txBody>
          <a:bodyPr lIns="0" tIns="0" rIns="0" bIns="0"/>
          <a:lstStyle>
            <a:lvl1pPr>
              <a:defRPr sz="3323" b="0" i="0">
                <a:solidFill>
                  <a:srgbClr val="BB1E2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92" y="1577340"/>
            <a:ext cx="39801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2178" y="1577340"/>
            <a:ext cx="39801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80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50EAC-8B10-4218-844D-ED40F0ACF62C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39" y="159544"/>
            <a:ext cx="3215054" cy="511358"/>
          </a:xfrm>
        </p:spPr>
        <p:txBody>
          <a:bodyPr lIns="0" tIns="0" rIns="0" bIns="0"/>
          <a:lstStyle>
            <a:lvl1pPr>
              <a:defRPr sz="3323" b="0" i="0">
                <a:solidFill>
                  <a:srgbClr val="BB1E2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62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2EF4-BBE2-FE78-BCAD-C3C2BB6C9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EE74E-4515-66F3-F513-13879F383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37F1-E6B4-FA09-88E2-EE61DB81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477C9-CB68-CE2B-14E1-8DBD08B9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D175-FD8C-B07F-6EE3-0B4A92B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85233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23A8-EC43-3BFE-0844-B1201CF3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1028-B48C-AA7F-1B8B-060CCF85E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DCC47-ED1F-E63D-EC71-83211873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59531-C655-6CA4-97AA-44FC91EC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F184B-0271-E238-0FBA-444CD7A6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3439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49A0-FD15-BAB7-3F66-A7945EF3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C5097-F6DE-544A-151D-364D72F55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4DE74-B659-EED7-BE1C-9C6E123C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79090-9072-31EA-5C4E-E6D7C66C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C7088-FEBD-E012-C170-356D510F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45219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3FB7-60C9-F08F-6F39-809AABAA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D70AF-A895-6A2B-FBAA-F654D6527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F9D01-AA1F-C74E-6239-0014A57E1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1267C-8206-0D95-F94C-478A55BA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442C6-C4AA-5763-0E07-37B07618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5A144-3318-C560-E70C-19BFE599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42816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C804-C813-A73B-8AEF-6035A05AE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1958A-44E4-8E18-2552-5CC524584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42C91-7467-CAB7-725A-92822E92C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1C3AD-A7D5-5437-F1FE-4AD7A9FB7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08ED1-D232-0579-F03A-D9CB283C0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AB9217-744B-73F7-5921-5F90AFF5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A3D14-AF6B-954A-0033-D100C51F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1F051-54BC-CECD-E0B3-F50CB037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0798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9568-68E3-9A34-C748-1F5E033C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C1647-6427-827E-B55B-7486C32E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B0055-A422-2636-468B-748416DF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E9069-C12B-3A2F-87E6-8F5F4C58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52057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12257B-32A8-4FD4-1A3F-CA4A9FCA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E4AFF-F9F2-8B0B-4820-66D9AFDE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CEBDA-A98D-660B-B8C2-23CBF9C9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38116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305D0-3DAB-0323-26D9-D0D25308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269DB-86F3-BF79-403D-523B8262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9BAB4-CE48-725A-7140-6FA34705C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F07CA-3115-69E1-B47B-B67D4E61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EA1F0-28F6-3C1C-0C4E-D401276A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01D30-1F4E-4C79-B3A6-A396C608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5767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60088-37D8-4DBE-AD08-A550C796D0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5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91DA7-9079-C3F0-0DAF-000E5178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9F1FCA-6744-56BF-8A1E-E2E1F69BD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F8FAF-51C2-F979-9001-FD2238C3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17F9A-5F51-1142-8BC5-78F5F9F2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A149E-D4AA-7F00-35DE-7034B7F4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8DF1C-865F-5BE8-4716-6B33477C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46373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AD99-93DE-22E2-4E0B-32C37396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72EF6-6342-66C5-07A6-A5554C3A0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9DEC1-1077-6527-5FB0-4E353386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8610D-401F-E82E-632A-C90EF1C3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5AC9F-C644-75C5-C4D6-AEE7C571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2323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AB796-85C2-6A8A-2FC9-2A05C2AC9E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0166B-2D88-C422-F98F-D7909EE04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355F4-ECE7-FCB2-5443-8EB4592F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59764-0DEE-F096-8B5D-FEE48197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31AA7-4730-213C-AABC-FE546861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75402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AB72D-3094-4EE1-A1C5-D3C4AE290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DD52DC-C876-499E-9F71-839609053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83A1B5-207A-41D0-A3E4-5E72854D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740F57-83D5-49C3-850E-D49976C9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D2CE3E-C241-46F5-A997-B12A1310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96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78A4A-3FF7-4294-8D88-CA068F426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8E8ABE-7459-4356-9119-70F35338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678F13-4E3A-4E6A-ACAF-D05680D6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05FDCE-DCF0-4344-93AD-1E047BD9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B3FABC-D35E-43AE-AAF9-2FF680E2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832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9B6C5-1488-4E55-A232-BB3D6449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03CBE3-82C7-4CF5-AE68-7A6625B58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CB4F6C-E41A-438B-A5EA-AC6A80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A185EE-22F9-42DD-BA38-091F494C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84F458-3173-4AB1-9DD0-F6E8F440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75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36B6F-A30C-47B7-BCE1-CAE14344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E1BB48-954C-425B-8B92-3644551AF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5AC90C-1365-44E1-A35D-9EBDA92DB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2F95B0-C3F9-4075-9E2A-84A865CA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298039-D9DB-4413-8D21-FBAD7B82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4C8834-4405-4B45-BF7D-D64B7F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672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AA182-F49E-400E-B0AD-8903F3DE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C64B73-7C4E-4BFB-947B-D06257090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9F3CB5-1B5E-494A-BA85-EBE6E9505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51CEFD-6FE0-4B6F-88DE-612866CC7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4CDD49C-AAB5-499E-8D50-10EA0BE80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0BDCFB-DC52-4866-9397-EDFA06DE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19FD070-9320-4D72-8896-6F101D30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E5D629F-1CB8-4449-B745-B46CA3F9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23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041B7-8299-4574-8BC5-B8561D85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738824-AB7A-4EE9-97B0-FA11F12D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21AB12-7266-4BC6-A89A-330C9C2F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C09316-37D8-4257-ABFF-C7D1A94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744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A993A5-D9AD-4942-A0B7-D014072B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49D19D-B6AD-4E0B-8033-ACE616C0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F48A69-4A25-4079-9860-0EFD6525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EFD05-6AB9-4D39-8A87-278F28C35A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29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7561F-9ECF-4ADF-AFB6-85F83FF1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0EBF2D-BF77-4B17-8131-BE98F6267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7361AB-2139-454A-A178-9B583ACE4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96CEE9-F8A7-43A7-B4C5-57AD9109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0457F9-7E45-4BC8-BAA4-256CFB6F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214FD5-7158-4C24-AA2A-E15DD353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990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B3ACE-3040-4876-8C21-C0192D69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2682AA-8425-4DCD-8846-75868E3B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762766-AF39-401E-88AF-80E84A67B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6CB104-35E3-4593-A6AE-DBA0DEE5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92BB02-6393-4099-B5EF-1135F396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7C258F-6592-4718-80C6-41547C5E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77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8F0CAF-0D6F-4923-81D0-835A19B4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8BB9562-E55A-4D16-A6D0-E44A809A6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1CB97A-5721-4CAD-9244-6514F596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D57E39-A811-492F-9B31-97A4D3AA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77E403-6663-4727-AC01-024DFDD2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703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171030D-3A3A-4903-87D8-0C825BDF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3C5B4CD-6725-4640-A9EC-CAF614AA7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BA350F-B6B6-4926-A114-793B51A5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A18BC-452D-4C10-928B-F31D841C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8DE16A-D929-4CB2-8CDE-9CD4AC00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8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E7A3-2867-4B09-BD8A-DDFE7540CD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5D34-9885-4198-A273-7F634946342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8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57A6-2B11-4F2E-8838-A97A945052C5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.ti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8E3524-D6AD-4054-ADC3-765B9A45FB0C}" type="slidenum">
              <a:rPr lang="en-US" alt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2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47650" y="928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71172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0" y="6496051"/>
            <a:ext cx="914400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Francesca Cavanna                                               INPC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67550" y="64960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723037D-A82B-414B-AC3D-F0E52FA48BB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350" y="64706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9C8EA37-76F0-4A6B-96E5-1493EAD0A9A9}" type="datetime1">
              <a:rPr lang="it-IT" smtClean="0"/>
              <a:t>08/07/2024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24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3960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914400" indent="-324000" algn="l" defTabSz="914400" rtl="0" eaLnBrk="1" latinLnBrk="0" hangingPunct="1">
        <a:lnSpc>
          <a:spcPct val="90000"/>
        </a:lnSpc>
        <a:spcBef>
          <a:spcPts val="500"/>
        </a:spcBef>
        <a:buClr>
          <a:srgbClr val="0570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>
            <a:extLst>
              <a:ext uri="{FF2B5EF4-FFF2-40B4-BE49-F238E27FC236}">
                <a16:creationId xmlns:a16="http://schemas.microsoft.com/office/drawing/2014/main" id="{1DB5F7AD-0BB0-4A3F-84FB-37CC5B734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2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ransition spd="slow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>
            <a:extLst>
              <a:ext uri="{FF2B5EF4-FFF2-40B4-BE49-F238E27FC236}">
                <a16:creationId xmlns:a16="http://schemas.microsoft.com/office/drawing/2014/main" id="{517A4C4D-4D98-192B-ECFF-25BF530A4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51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 spd="slow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7446" y="6203509"/>
            <a:ext cx="1045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B0604020202020204" charset="0"/>
                <a:ea typeface="Roboto" panose="020B0604020202020204" charset="0"/>
              </a:defRPr>
            </a:lvl1pPr>
          </a:lstStyle>
          <a:p>
            <a:r>
              <a:rPr lang="en-US"/>
              <a:t>09/02/2024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20350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Roboto" panose="020B0604020202020204" charset="0"/>
                <a:ea typeface="Roboto" panose="020B0604020202020204" charset="0"/>
              </a:defRPr>
            </a:lvl1pPr>
          </a:lstStyle>
          <a:p>
            <a:r>
              <a:rPr lang="en-GB" noProof="0"/>
              <a:t>KAONNIS – Local meeting of GR III – INFN-MI</a:t>
            </a:r>
            <a:endParaRPr lang="en-US" noProof="0" dirty="0"/>
          </a:p>
        </p:txBody>
      </p:sp>
      <p:cxnSp>
        <p:nvCxnSpPr>
          <p:cNvPr id="6" name="Google Shape;88;p212"/>
          <p:cNvCxnSpPr/>
          <p:nvPr userDrawn="1"/>
        </p:nvCxnSpPr>
        <p:spPr>
          <a:xfrm>
            <a:off x="8372475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89;p212"/>
          <p:cNvSpPr txBox="1">
            <a:spLocks noGrp="1"/>
          </p:cNvSpPr>
          <p:nvPr>
            <p:ph type="sldNum" idx="4"/>
          </p:nvPr>
        </p:nvSpPr>
        <p:spPr>
          <a:xfrm>
            <a:off x="8458200" y="6109086"/>
            <a:ext cx="5714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‹N›</a:t>
            </a:fld>
            <a:endParaRPr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885ED-4068-46C7-88C0-AE7DB5A639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302" y="6040868"/>
            <a:ext cx="1430486" cy="662878"/>
            <a:chOff x="1552575" y="2333625"/>
            <a:chExt cx="6303492" cy="2190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83A807-8434-4D5A-A3E8-D83CB63576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59C5CB-E124-4C35-9077-DCB39C8E6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247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>
            <a:extLst>
              <a:ext uri="{FF2B5EF4-FFF2-40B4-BE49-F238E27FC236}">
                <a16:creationId xmlns:a16="http://schemas.microsoft.com/office/drawing/2014/main" id="{A27AF99F-E705-48D2-D43B-F05B8A523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513"/>
            <a:ext cx="84963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7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ransition spd="slow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118502" y="6520834"/>
            <a:ext cx="6026247" cy="2538"/>
          </a:xfrm>
          <a:custGeom>
            <a:avLst/>
            <a:gdLst/>
            <a:ahLst/>
            <a:cxnLst/>
            <a:rect l="l" t="t" r="r" b="b"/>
            <a:pathLst>
              <a:path w="6528434" h="2540">
                <a:moveTo>
                  <a:pt x="6528333" y="2348"/>
                </a:moveTo>
                <a:lnTo>
                  <a:pt x="0" y="0"/>
                </a:lnTo>
              </a:path>
            </a:pathLst>
          </a:custGeom>
          <a:ln w="635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39" y="159544"/>
            <a:ext cx="3215054" cy="573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BB1E2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493" y="1577340"/>
            <a:ext cx="82348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953" y="6377940"/>
            <a:ext cx="29279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92" y="6377940"/>
            <a:ext cx="21044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7900" y="6377940"/>
            <a:ext cx="21044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20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2041">
        <a:defRPr>
          <a:latin typeface="+mn-lt"/>
          <a:ea typeface="+mn-ea"/>
          <a:cs typeface="+mn-cs"/>
        </a:defRPr>
      </a:lvl2pPr>
      <a:lvl3pPr marL="844083">
        <a:defRPr>
          <a:latin typeface="+mn-lt"/>
          <a:ea typeface="+mn-ea"/>
          <a:cs typeface="+mn-cs"/>
        </a:defRPr>
      </a:lvl3pPr>
      <a:lvl4pPr marL="1266124">
        <a:defRPr>
          <a:latin typeface="+mn-lt"/>
          <a:ea typeface="+mn-ea"/>
          <a:cs typeface="+mn-cs"/>
        </a:defRPr>
      </a:lvl4pPr>
      <a:lvl5pPr marL="1688165">
        <a:defRPr>
          <a:latin typeface="+mn-lt"/>
          <a:ea typeface="+mn-ea"/>
          <a:cs typeface="+mn-cs"/>
        </a:defRPr>
      </a:lvl5pPr>
      <a:lvl6pPr marL="2110207">
        <a:defRPr>
          <a:latin typeface="+mn-lt"/>
          <a:ea typeface="+mn-ea"/>
          <a:cs typeface="+mn-cs"/>
        </a:defRPr>
      </a:lvl6pPr>
      <a:lvl7pPr marL="2532248">
        <a:defRPr>
          <a:latin typeface="+mn-lt"/>
          <a:ea typeface="+mn-ea"/>
          <a:cs typeface="+mn-cs"/>
        </a:defRPr>
      </a:lvl7pPr>
      <a:lvl8pPr marL="2954289">
        <a:defRPr>
          <a:latin typeface="+mn-lt"/>
          <a:ea typeface="+mn-ea"/>
          <a:cs typeface="+mn-cs"/>
        </a:defRPr>
      </a:lvl8pPr>
      <a:lvl9pPr marL="33763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2041">
        <a:defRPr>
          <a:latin typeface="+mn-lt"/>
          <a:ea typeface="+mn-ea"/>
          <a:cs typeface="+mn-cs"/>
        </a:defRPr>
      </a:lvl2pPr>
      <a:lvl3pPr marL="844083">
        <a:defRPr>
          <a:latin typeface="+mn-lt"/>
          <a:ea typeface="+mn-ea"/>
          <a:cs typeface="+mn-cs"/>
        </a:defRPr>
      </a:lvl3pPr>
      <a:lvl4pPr marL="1266124">
        <a:defRPr>
          <a:latin typeface="+mn-lt"/>
          <a:ea typeface="+mn-ea"/>
          <a:cs typeface="+mn-cs"/>
        </a:defRPr>
      </a:lvl4pPr>
      <a:lvl5pPr marL="1688165">
        <a:defRPr>
          <a:latin typeface="+mn-lt"/>
          <a:ea typeface="+mn-ea"/>
          <a:cs typeface="+mn-cs"/>
        </a:defRPr>
      </a:lvl5pPr>
      <a:lvl6pPr marL="2110207">
        <a:defRPr>
          <a:latin typeface="+mn-lt"/>
          <a:ea typeface="+mn-ea"/>
          <a:cs typeface="+mn-cs"/>
        </a:defRPr>
      </a:lvl6pPr>
      <a:lvl7pPr marL="2532248">
        <a:defRPr>
          <a:latin typeface="+mn-lt"/>
          <a:ea typeface="+mn-ea"/>
          <a:cs typeface="+mn-cs"/>
        </a:defRPr>
      </a:lvl7pPr>
      <a:lvl8pPr marL="2954289">
        <a:defRPr>
          <a:latin typeface="+mn-lt"/>
          <a:ea typeface="+mn-ea"/>
          <a:cs typeface="+mn-cs"/>
        </a:defRPr>
      </a:lvl8pPr>
      <a:lvl9pPr marL="3376331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30028E-EF73-0592-B8EB-E740F9B5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F8790-9ABA-91BF-4074-1C36FC24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883DC-BAE1-1148-0CCA-6DBA4DF89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668F-2C82-164E-ABE5-C90130F33874}" type="datetimeFigureOut">
              <a:rPr lang="en-IT" smtClean="0"/>
              <a:t>07/08/2024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D27F4-AC7E-FDB6-F4C5-AD2DC5058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B29BF-7493-5FCB-1940-434348B8C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7407-36C8-3148-9076-5D5F3FBD751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294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019EE24-3E27-48AA-AE8A-6BD7DD58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19188E-AD71-4D2A-9398-D2BB08F91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3D0724-2063-47D5-BD94-48745D8B6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0668-8C9E-4792-9EBB-6B2AA3E0F8B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868A81-E663-46D4-B075-4D63201B3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DA7749-5028-46BB-91B1-4AFCEC8D5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8A917-9693-45C4-9821-9D4C7AED7BB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87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5556" y="831181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8 Sigle Presenti: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CHIRONE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dirty="0">
                <a:highlight>
                  <a:srgbClr val="FF99FF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C. Guazzoni</a:t>
            </a:r>
            <a:endParaRPr lang="it-IT" dirty="0">
              <a:highlight>
                <a:srgbClr val="FF99FF"/>
              </a:highlight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FAMU (sotto dotazione di gruppo 3)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A. </a:t>
            </a:r>
            <a:r>
              <a:rPr lang="it-IT" dirty="0" err="1">
                <a:latin typeface="Comic Sans MS" panose="030F0702030302020204" pitchFamily="66" charset="0"/>
                <a:sym typeface="Wingdings" panose="05000000000000000000" pitchFamily="2" charset="2"/>
              </a:rPr>
              <a:t>Pullia</a:t>
            </a:r>
            <a:r>
              <a:rPr lang="it-IT" dirty="0" err="1">
                <a:highlight>
                  <a:srgbClr val="FFFF00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NEW</a:t>
            </a:r>
            <a:endParaRPr lang="it-IT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FOOT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dirty="0">
                <a:highlight>
                  <a:srgbClr val="FF99FF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S. Muraro </a:t>
            </a:r>
          </a:p>
          <a:p>
            <a:r>
              <a:rPr lang="it-IT" dirty="0">
                <a:latin typeface="Comic Sans MS" panose="030F0702030302020204" pitchFamily="66" charset="0"/>
              </a:rPr>
              <a:t>GAMMA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dirty="0">
                <a:highlight>
                  <a:srgbClr val="FF99FF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G. Benzoni </a:t>
            </a:r>
          </a:p>
          <a:p>
            <a:r>
              <a:rPr lang="it-IT" dirty="0">
                <a:latin typeface="Comic Sans MS" panose="030F0702030302020204" pitchFamily="66" charset="0"/>
              </a:rPr>
              <a:t>KAONNIS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G. Borghi </a:t>
            </a:r>
          </a:p>
          <a:p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LEA  M. </a:t>
            </a:r>
            <a:r>
              <a:rPr lang="it-IT" dirty="0" err="1">
                <a:latin typeface="Comic Sans MS" panose="030F0702030302020204" pitchFamily="66" charset="0"/>
                <a:sym typeface="Wingdings" panose="05000000000000000000" pitchFamily="2" charset="2"/>
              </a:rPr>
              <a:t>Giammarchi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LUNA3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dirty="0">
                <a:highlight>
                  <a:srgbClr val="FF99FF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R. </a:t>
            </a:r>
            <a:r>
              <a:rPr lang="it-IT" dirty="0" err="1">
                <a:highlight>
                  <a:srgbClr val="FF99FF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Depalo</a:t>
            </a:r>
            <a:endParaRPr lang="it-IT" dirty="0">
              <a:highlight>
                <a:srgbClr val="FF99FF"/>
              </a:highligh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it-IT" dirty="0">
                <a:highlight>
                  <a:srgbClr val="FFFF00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SPESMED</a:t>
            </a:r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S. </a:t>
            </a:r>
            <a:r>
              <a:rPr lang="it-IT" dirty="0" err="1">
                <a:latin typeface="Comic Sans MS" panose="030F0702030302020204" pitchFamily="66" charset="0"/>
                <a:sym typeface="Wingdings" panose="05000000000000000000" pitchFamily="2" charset="2"/>
              </a:rPr>
              <a:t>Manenti</a:t>
            </a:r>
            <a:r>
              <a:rPr lang="it-IT" dirty="0" err="1">
                <a:highlight>
                  <a:srgbClr val="FFFF00"/>
                </a:highlight>
                <a:latin typeface="Comic Sans MS" panose="030F0702030302020204" pitchFamily="66" charset="0"/>
                <a:sym typeface="Wingdings" panose="05000000000000000000" pitchFamily="2" charset="2"/>
              </a:rPr>
              <a:t>NEW</a:t>
            </a:r>
            <a:endParaRPr lang="it-IT" dirty="0">
              <a:highlight>
                <a:srgbClr val="FFFF00"/>
              </a:highligh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it-IT" dirty="0">
              <a:highlight>
                <a:srgbClr val="FF99FF"/>
              </a:highligh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Su 8 sigle 4 responsabili locali donne (50%)</a:t>
            </a:r>
          </a:p>
          <a:p>
            <a:r>
              <a:rPr 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A livello di csn3 la percentuale è circa 30%</a:t>
            </a:r>
            <a:endParaRPr lang="it-IT" dirty="0">
              <a:highlight>
                <a:srgbClr val="FF99FF"/>
              </a:highligh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F4C7DB-CFF3-43ED-B587-6ECA9517BC91}"/>
              </a:ext>
            </a:extLst>
          </p:cNvPr>
          <p:cNvSpPr txBox="1"/>
          <p:nvPr/>
        </p:nvSpPr>
        <p:spPr>
          <a:xfrm>
            <a:off x="539552" y="4730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7FB363-E111-496F-8766-8912DE6057B2}"/>
              </a:ext>
            </a:extLst>
          </p:cNvPr>
          <p:cNvSpPr txBox="1"/>
          <p:nvPr/>
        </p:nvSpPr>
        <p:spPr>
          <a:xfrm>
            <a:off x="539552" y="4725144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La sigla GAMMA sarà presentata da G. Benzoni</a:t>
            </a:r>
            <a:endParaRPr kumimoji="0" lang="it-IT" altLang="it-IT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La sigla LEA sarà presentata da M. </a:t>
            </a:r>
            <a:r>
              <a:rPr lang="it-IT" dirty="0" err="1">
                <a:latin typeface="Comic Sans MS" panose="030F0702030302020204" pitchFamily="66" charset="0"/>
              </a:rPr>
              <a:t>Giammarchi</a:t>
            </a:r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La sigla SPESMED sarà presentata da S. Manenti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BBEB22-9024-F72D-10EB-11A948A3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8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4956A0F1-6E6C-6320-48EE-326FB943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6675"/>
            <a:ext cx="86407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FAMU (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dotazioni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gruppo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Responsabile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nazionale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Cecilia </a:t>
            </a: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Pizzolotto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Responsabile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Locale: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Roberta Ramponi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 Alberto </a:t>
            </a: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Pullia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123" name="TextBox 2">
            <a:extLst>
              <a:ext uri="{FF2B5EF4-FFF2-40B4-BE49-F238E27FC236}">
                <a16:creationId xmlns:a16="http://schemas.microsoft.com/office/drawing/2014/main" id="{3C7FECBF-D354-BAEA-7ACB-53DD2FA9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394075"/>
            <a:ext cx="1873250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03DE2959-E8E5-C9D9-7DBF-2CB2CB3A8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66960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Programma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Scientifico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della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sigla: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Misura di precisione dello splitting </a:t>
            </a:r>
            <a:r>
              <a:rPr kumimoji="0" lang="it-IT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iperfine</a:t>
            </a: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(HFS) nello stato fondamentale dell’idrogeno muonico (μ-p)1S HFS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Attività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ricerca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sviluppo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della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sigla: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Sviluppo e realizzazione di un sistema laser per spettroscopia </a:t>
            </a:r>
            <a:r>
              <a:rPr kumimoji="0" lang="it-IT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iperfine</a:t>
            </a: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, comprensivo di cavità multipasso; sviluppo e realizzazione del sistema di focalizzazione del fascio muonico, del target e del sistema di rivelazione; sviluppo e realizzazione di preamplificatori e elettronica per i rivelatori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Laboratori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 per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misure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della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 sigla:</a:t>
            </a:r>
            <a:endParaRPr kumimoji="0" lang="it-IT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Laboratorio laser presso Elettra (Trieste)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Laboratorio RAL (</a:t>
            </a:r>
            <a:r>
              <a:rPr kumimoji="0" lang="it-IT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Didcot</a:t>
            </a: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, UK)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AF7EEE5B-B803-1AAB-B253-B1004DCE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165850"/>
            <a:ext cx="8783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Altre Sezioni</a:t>
            </a: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coinvolte: Mib; Trieste; Pavia; Bologna; Roma3; Napoli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03723" y="6296267"/>
            <a:ext cx="108438" cy="213634"/>
          </a:xfrm>
          <a:prstGeom prst="rect">
            <a:avLst/>
          </a:prstGeom>
        </p:spPr>
        <p:txBody>
          <a:bodyPr vert="horz" wrap="square" lIns="0" tIns="14654" rIns="0" bIns="0" rtlCol="0">
            <a:spAutoFit/>
          </a:bodyPr>
          <a:lstStyle/>
          <a:p>
            <a:pPr marL="11723" defTabSz="844083">
              <a:spcBef>
                <a:spcPts val="115"/>
              </a:spcBef>
            </a:pPr>
            <a:r>
              <a:rPr sz="1292" kern="0" spc="-46" dirty="0">
                <a:solidFill>
                  <a:srgbClr val="636466"/>
                </a:solidFill>
                <a:latin typeface="Calibri"/>
                <a:cs typeface="Calibri"/>
              </a:rPr>
              <a:t>3</a:t>
            </a:r>
            <a:endParaRPr sz="129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3126" y="6166948"/>
            <a:ext cx="685800" cy="4132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63" y="6217503"/>
            <a:ext cx="409516" cy="33423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35288" y="1999383"/>
            <a:ext cx="2136531" cy="808892"/>
            <a:chOff x="5888228" y="1883423"/>
            <a:chExt cx="2314575" cy="8763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6503" y="1883423"/>
              <a:ext cx="876300" cy="876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8228" y="2007248"/>
              <a:ext cx="733425" cy="67627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7343" y="1947596"/>
            <a:ext cx="909542" cy="93690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195" y="165292"/>
            <a:ext cx="9047234" cy="523196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lang="it-IT" dirty="0"/>
              <a:t>                           </a:t>
            </a:r>
            <a:r>
              <a:rPr dirty="0"/>
              <a:t>The</a:t>
            </a:r>
            <a:r>
              <a:rPr spc="-198" dirty="0"/>
              <a:t> </a:t>
            </a:r>
            <a:r>
              <a:rPr spc="-14" dirty="0"/>
              <a:t>FAMU</a:t>
            </a:r>
            <a:r>
              <a:rPr spc="-254" dirty="0"/>
              <a:t> </a:t>
            </a:r>
            <a:r>
              <a:rPr spc="-9" dirty="0"/>
              <a:t>Method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645912" y="2741389"/>
            <a:ext cx="249115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spc="-23" dirty="0">
                <a:solidFill>
                  <a:srgbClr val="231F20"/>
                </a:solidFill>
                <a:latin typeface="Calibri"/>
                <a:cs typeface="Calibri"/>
              </a:rPr>
              <a:t>µp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7077" y="1408508"/>
            <a:ext cx="495886" cy="411631"/>
          </a:xfrm>
          <a:prstGeom prst="rect">
            <a:avLst/>
          </a:prstGeom>
        </p:spPr>
        <p:txBody>
          <a:bodyPr vert="horz" wrap="square" lIns="0" tIns="9378" rIns="0" bIns="0" rtlCol="0">
            <a:spAutoFit/>
          </a:bodyPr>
          <a:lstStyle/>
          <a:p>
            <a:pPr marL="35170" marR="28136" defTabSz="844083">
              <a:lnSpc>
                <a:spcPct val="102699"/>
              </a:lnSpc>
              <a:spcBef>
                <a:spcPts val="74"/>
              </a:spcBef>
            </a:pPr>
            <a:r>
              <a:rPr sz="1292" kern="0" spc="-23" dirty="0">
                <a:solidFill>
                  <a:srgbClr val="231F20"/>
                </a:solidFill>
                <a:latin typeface="Calibri"/>
                <a:cs typeface="Calibri"/>
              </a:rPr>
              <a:t>Target </a:t>
            </a:r>
            <a:r>
              <a:rPr sz="1292" kern="0" dirty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sz="1246" kern="0" baseline="-18518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1246" kern="0" spc="152" baseline="-1851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92" kern="0" spc="-23" dirty="0">
                <a:solidFill>
                  <a:srgbClr val="231F20"/>
                </a:solidFill>
                <a:latin typeface="Calibri"/>
                <a:cs typeface="Calibri"/>
              </a:rPr>
              <a:t>gas</a:t>
            </a:r>
            <a:endParaRPr sz="129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2194" y="2015502"/>
            <a:ext cx="1172308" cy="723900"/>
            <a:chOff x="457377" y="1900885"/>
            <a:chExt cx="1270000" cy="784225"/>
          </a:xfrm>
        </p:grpSpPr>
        <p:sp>
          <p:nvSpPr>
            <p:cNvPr id="13" name="object 13"/>
            <p:cNvSpPr/>
            <p:nvPr/>
          </p:nvSpPr>
          <p:spPr>
            <a:xfrm>
              <a:off x="463727" y="1907235"/>
              <a:ext cx="1257300" cy="771525"/>
            </a:xfrm>
            <a:custGeom>
              <a:avLst/>
              <a:gdLst/>
              <a:ahLst/>
              <a:cxnLst/>
              <a:rect l="l" t="t" r="r" b="b"/>
              <a:pathLst>
                <a:path w="1257300" h="771525">
                  <a:moveTo>
                    <a:pt x="1257300" y="385762"/>
                  </a:moveTo>
                  <a:lnTo>
                    <a:pt x="871537" y="0"/>
                  </a:lnTo>
                  <a:lnTo>
                    <a:pt x="871537" y="192874"/>
                  </a:lnTo>
                  <a:lnTo>
                    <a:pt x="0" y="192874"/>
                  </a:lnTo>
                  <a:lnTo>
                    <a:pt x="0" y="578637"/>
                  </a:lnTo>
                  <a:lnTo>
                    <a:pt x="871537" y="578637"/>
                  </a:lnTo>
                  <a:lnTo>
                    <a:pt x="871537" y="771525"/>
                  </a:lnTo>
                  <a:lnTo>
                    <a:pt x="1257300" y="385762"/>
                  </a:lnTo>
                  <a:close/>
                </a:path>
              </a:pathLst>
            </a:custGeom>
            <a:solidFill>
              <a:srgbClr val="45C3D5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63727" y="1907235"/>
              <a:ext cx="1257300" cy="771525"/>
            </a:xfrm>
            <a:custGeom>
              <a:avLst/>
              <a:gdLst/>
              <a:ahLst/>
              <a:cxnLst/>
              <a:rect l="l" t="t" r="r" b="b"/>
              <a:pathLst>
                <a:path w="1257300" h="771525">
                  <a:moveTo>
                    <a:pt x="0" y="192874"/>
                  </a:moveTo>
                  <a:lnTo>
                    <a:pt x="871537" y="192874"/>
                  </a:lnTo>
                  <a:lnTo>
                    <a:pt x="871537" y="0"/>
                  </a:lnTo>
                  <a:lnTo>
                    <a:pt x="1257300" y="385762"/>
                  </a:lnTo>
                  <a:lnTo>
                    <a:pt x="871537" y="771525"/>
                  </a:lnTo>
                  <a:lnTo>
                    <a:pt x="871537" y="578637"/>
                  </a:lnTo>
                  <a:lnTo>
                    <a:pt x="0" y="578637"/>
                  </a:lnTo>
                  <a:lnTo>
                    <a:pt x="0" y="192874"/>
                  </a:lnTo>
                  <a:close/>
                </a:path>
              </a:pathLst>
            </a:custGeom>
            <a:ln w="12700">
              <a:solidFill>
                <a:srgbClr val="4B180B"/>
              </a:solidFill>
            </a:ln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2834" y="2243966"/>
            <a:ext cx="1010529" cy="213634"/>
          </a:xfrm>
          <a:prstGeom prst="rect">
            <a:avLst/>
          </a:prstGeom>
        </p:spPr>
        <p:txBody>
          <a:bodyPr vert="horz" wrap="square" lIns="0" tIns="14654" rIns="0" bIns="0" rtlCol="0">
            <a:spAutoFit/>
          </a:bodyPr>
          <a:lstStyle/>
          <a:p>
            <a:pPr marL="11723" defTabSz="844083">
              <a:spcBef>
                <a:spcPts val="115"/>
              </a:spcBef>
            </a:pPr>
            <a:r>
              <a:rPr sz="1292" kern="0" dirty="0">
                <a:solidFill>
                  <a:srgbClr val="231F20"/>
                </a:solidFill>
                <a:latin typeface="Calibri"/>
                <a:cs typeface="Calibri"/>
              </a:rPr>
              <a:t>pulsed</a:t>
            </a:r>
            <a:r>
              <a:rPr sz="1292" kern="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92" kern="0" dirty="0">
                <a:solidFill>
                  <a:srgbClr val="231F20"/>
                </a:solidFill>
                <a:latin typeface="Calibri"/>
                <a:cs typeface="Calibri"/>
              </a:rPr>
              <a:t>µ</a:t>
            </a:r>
            <a:r>
              <a:rPr sz="1292" kern="0" spc="-3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92" kern="0" spc="-18" dirty="0">
                <a:solidFill>
                  <a:srgbClr val="231F20"/>
                </a:solidFill>
                <a:latin typeface="Calibri"/>
                <a:cs typeface="Calibri"/>
              </a:rPr>
              <a:t>beam</a:t>
            </a:r>
            <a:endParaRPr sz="129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41552" y="1804486"/>
            <a:ext cx="1161757" cy="304800"/>
            <a:chOff x="6220015" y="1672285"/>
            <a:chExt cx="1258570" cy="330200"/>
          </a:xfrm>
        </p:grpSpPr>
        <p:sp>
          <p:nvSpPr>
            <p:cNvPr id="17" name="object 17"/>
            <p:cNvSpPr/>
            <p:nvPr/>
          </p:nvSpPr>
          <p:spPr>
            <a:xfrm>
              <a:off x="6796087" y="1678635"/>
              <a:ext cx="669925" cy="314325"/>
            </a:xfrm>
            <a:custGeom>
              <a:avLst/>
              <a:gdLst/>
              <a:ahLst/>
              <a:cxnLst/>
              <a:rect l="l" t="t" r="r" b="b"/>
              <a:pathLst>
                <a:path w="669925" h="314325">
                  <a:moveTo>
                    <a:pt x="669493" y="235750"/>
                  </a:moveTo>
                  <a:lnTo>
                    <a:pt x="630199" y="235750"/>
                  </a:lnTo>
                  <a:lnTo>
                    <a:pt x="612395" y="204490"/>
                  </a:lnTo>
                  <a:lnTo>
                    <a:pt x="589194" y="174865"/>
                  </a:lnTo>
                  <a:lnTo>
                    <a:pt x="560949" y="147026"/>
                  </a:lnTo>
                  <a:lnTo>
                    <a:pt x="528012" y="121124"/>
                  </a:lnTo>
                  <a:lnTo>
                    <a:pt x="490735" y="97309"/>
                  </a:lnTo>
                  <a:lnTo>
                    <a:pt x="449470" y="75732"/>
                  </a:lnTo>
                  <a:lnTo>
                    <a:pt x="404571" y="56544"/>
                  </a:lnTo>
                  <a:lnTo>
                    <a:pt x="356389" y="39894"/>
                  </a:lnTo>
                  <a:lnTo>
                    <a:pt x="305277" y="25933"/>
                  </a:lnTo>
                  <a:lnTo>
                    <a:pt x="251587" y="14813"/>
                  </a:lnTo>
                  <a:lnTo>
                    <a:pt x="195672" y="6684"/>
                  </a:lnTo>
                  <a:lnTo>
                    <a:pt x="137883" y="1696"/>
                  </a:lnTo>
                  <a:lnTo>
                    <a:pt x="78574" y="0"/>
                  </a:lnTo>
                  <a:lnTo>
                    <a:pt x="0" y="0"/>
                  </a:lnTo>
                  <a:lnTo>
                    <a:pt x="59308" y="1696"/>
                  </a:lnTo>
                  <a:lnTo>
                    <a:pt x="117097" y="6684"/>
                  </a:lnTo>
                  <a:lnTo>
                    <a:pt x="173012" y="14813"/>
                  </a:lnTo>
                  <a:lnTo>
                    <a:pt x="226702" y="25933"/>
                  </a:lnTo>
                  <a:lnTo>
                    <a:pt x="277814" y="39894"/>
                  </a:lnTo>
                  <a:lnTo>
                    <a:pt x="325996" y="56544"/>
                  </a:lnTo>
                  <a:lnTo>
                    <a:pt x="370895" y="75732"/>
                  </a:lnTo>
                  <a:lnTo>
                    <a:pt x="412160" y="97309"/>
                  </a:lnTo>
                  <a:lnTo>
                    <a:pt x="449437" y="121124"/>
                  </a:lnTo>
                  <a:lnTo>
                    <a:pt x="482374" y="147026"/>
                  </a:lnTo>
                  <a:lnTo>
                    <a:pt x="510619" y="174865"/>
                  </a:lnTo>
                  <a:lnTo>
                    <a:pt x="551624" y="235750"/>
                  </a:lnTo>
                  <a:lnTo>
                    <a:pt x="512330" y="235750"/>
                  </a:lnTo>
                  <a:lnTo>
                    <a:pt x="609003" y="314325"/>
                  </a:lnTo>
                  <a:lnTo>
                    <a:pt x="669493" y="235750"/>
                  </a:lnTo>
                  <a:close/>
                </a:path>
              </a:pathLst>
            </a:custGeom>
            <a:solidFill>
              <a:srgbClr val="45C3D5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26365" y="1678635"/>
              <a:ext cx="609600" cy="314325"/>
            </a:xfrm>
            <a:custGeom>
              <a:avLst/>
              <a:gdLst/>
              <a:ahLst/>
              <a:cxnLst/>
              <a:rect l="l" t="t" r="r" b="b"/>
              <a:pathLst>
                <a:path w="609600" h="314325">
                  <a:moveTo>
                    <a:pt x="609003" y="749"/>
                  </a:moveTo>
                  <a:lnTo>
                    <a:pt x="599187" y="423"/>
                  </a:lnTo>
                  <a:lnTo>
                    <a:pt x="569709" y="0"/>
                  </a:lnTo>
                  <a:lnTo>
                    <a:pt x="507633" y="1844"/>
                  </a:lnTo>
                  <a:lnTo>
                    <a:pt x="447493" y="7249"/>
                  </a:lnTo>
                  <a:lnTo>
                    <a:pt x="389636" y="16024"/>
                  </a:lnTo>
                  <a:lnTo>
                    <a:pt x="334411" y="27976"/>
                  </a:lnTo>
                  <a:lnTo>
                    <a:pt x="282165" y="42914"/>
                  </a:lnTo>
                  <a:lnTo>
                    <a:pt x="233246" y="60646"/>
                  </a:lnTo>
                  <a:lnTo>
                    <a:pt x="188000" y="80980"/>
                  </a:lnTo>
                  <a:lnTo>
                    <a:pt x="146775" y="103725"/>
                  </a:lnTo>
                  <a:lnTo>
                    <a:pt x="109920" y="128688"/>
                  </a:lnTo>
                  <a:lnTo>
                    <a:pt x="77781" y="155679"/>
                  </a:lnTo>
                  <a:lnTo>
                    <a:pt x="50707" y="184505"/>
                  </a:lnTo>
                  <a:lnTo>
                    <a:pt x="13140" y="246895"/>
                  </a:lnTo>
                  <a:lnTo>
                    <a:pt x="0" y="314325"/>
                  </a:lnTo>
                  <a:lnTo>
                    <a:pt x="78574" y="314325"/>
                  </a:lnTo>
                  <a:lnTo>
                    <a:pt x="82062" y="279394"/>
                  </a:lnTo>
                  <a:lnTo>
                    <a:pt x="92283" y="245539"/>
                  </a:lnTo>
                  <a:lnTo>
                    <a:pt x="131485" y="181911"/>
                  </a:lnTo>
                  <a:lnTo>
                    <a:pt x="159746" y="152562"/>
                  </a:lnTo>
                  <a:lnTo>
                    <a:pt x="193299" y="125142"/>
                  </a:lnTo>
                  <a:lnTo>
                    <a:pt x="231784" y="99863"/>
                  </a:lnTo>
                  <a:lnTo>
                    <a:pt x="274841" y="76938"/>
                  </a:lnTo>
                  <a:lnTo>
                    <a:pt x="322109" y="56579"/>
                  </a:lnTo>
                  <a:lnTo>
                    <a:pt x="373227" y="39001"/>
                  </a:lnTo>
                  <a:lnTo>
                    <a:pt x="427837" y="24416"/>
                  </a:lnTo>
                  <a:lnTo>
                    <a:pt x="485576" y="13037"/>
                  </a:lnTo>
                  <a:lnTo>
                    <a:pt x="546085" y="5077"/>
                  </a:lnTo>
                  <a:lnTo>
                    <a:pt x="609003" y="749"/>
                  </a:lnTo>
                  <a:close/>
                </a:path>
              </a:pathLst>
            </a:custGeom>
            <a:solidFill>
              <a:srgbClr val="00AFB8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220015" y="1672285"/>
              <a:ext cx="1258570" cy="330200"/>
            </a:xfrm>
            <a:custGeom>
              <a:avLst/>
              <a:gdLst/>
              <a:ahLst/>
              <a:cxnLst/>
              <a:rect l="l" t="t" r="r" b="b"/>
              <a:pathLst>
                <a:path w="1258570" h="330200">
                  <a:moveTo>
                    <a:pt x="611947" y="954"/>
                  </a:moveTo>
                  <a:lnTo>
                    <a:pt x="576059" y="0"/>
                  </a:lnTo>
                  <a:lnTo>
                    <a:pt x="518167" y="1611"/>
                  </a:lnTo>
                  <a:lnTo>
                    <a:pt x="517452" y="1631"/>
                  </a:lnTo>
                  <a:lnTo>
                    <a:pt x="461958" y="6302"/>
                  </a:lnTo>
                  <a:lnTo>
                    <a:pt x="405568" y="14217"/>
                  </a:lnTo>
                  <a:lnTo>
                    <a:pt x="352856" y="24861"/>
                  </a:lnTo>
                  <a:lnTo>
                    <a:pt x="302675" y="38199"/>
                  </a:lnTo>
                  <a:lnTo>
                    <a:pt x="255308" y="54076"/>
                  </a:lnTo>
                  <a:lnTo>
                    <a:pt x="202585" y="76273"/>
                  </a:lnTo>
                  <a:lnTo>
                    <a:pt x="154799" y="101648"/>
                  </a:lnTo>
                  <a:lnTo>
                    <a:pt x="112453" y="129964"/>
                  </a:lnTo>
                  <a:lnTo>
                    <a:pt x="76048" y="160981"/>
                  </a:lnTo>
                  <a:lnTo>
                    <a:pt x="46088" y="194462"/>
                  </a:lnTo>
                  <a:lnTo>
                    <a:pt x="11971" y="255125"/>
                  </a:lnTo>
                  <a:lnTo>
                    <a:pt x="0" y="320675"/>
                  </a:lnTo>
                  <a:lnTo>
                    <a:pt x="0" y="327025"/>
                  </a:lnTo>
                  <a:lnTo>
                    <a:pt x="6349" y="327025"/>
                  </a:lnTo>
                  <a:lnTo>
                    <a:pt x="6349" y="314325"/>
                  </a:lnTo>
                  <a:lnTo>
                    <a:pt x="13281" y="314325"/>
                  </a:lnTo>
                  <a:lnTo>
                    <a:pt x="23880" y="259534"/>
                  </a:lnTo>
                  <a:lnTo>
                    <a:pt x="56159" y="202184"/>
                  </a:lnTo>
                  <a:lnTo>
                    <a:pt x="107665" y="149850"/>
                  </a:lnTo>
                  <a:lnTo>
                    <a:pt x="139975" y="126013"/>
                  </a:lnTo>
                  <a:lnTo>
                    <a:pt x="176288" y="103974"/>
                  </a:lnTo>
                  <a:lnTo>
                    <a:pt x="216307" y="83902"/>
                  </a:lnTo>
                  <a:lnTo>
                    <a:pt x="259750" y="65979"/>
                  </a:lnTo>
                  <a:lnTo>
                    <a:pt x="306327" y="50369"/>
                  </a:lnTo>
                  <a:lnTo>
                    <a:pt x="355747" y="37234"/>
                  </a:lnTo>
                  <a:lnTo>
                    <a:pt x="407721" y="26737"/>
                  </a:lnTo>
                  <a:lnTo>
                    <a:pt x="451527" y="20521"/>
                  </a:lnTo>
                  <a:lnTo>
                    <a:pt x="454212" y="19888"/>
                  </a:lnTo>
                  <a:lnTo>
                    <a:pt x="505879" y="10783"/>
                  </a:lnTo>
                  <a:lnTo>
                    <a:pt x="559592" y="4357"/>
                  </a:lnTo>
                  <a:lnTo>
                    <a:pt x="611947" y="954"/>
                  </a:lnTo>
                  <a:close/>
                </a:path>
                <a:path w="1258570" h="330200">
                  <a:moveTo>
                    <a:pt x="13281" y="314325"/>
                  </a:moveTo>
                  <a:lnTo>
                    <a:pt x="6349" y="314325"/>
                  </a:lnTo>
                  <a:lnTo>
                    <a:pt x="6349" y="320675"/>
                  </a:lnTo>
                  <a:lnTo>
                    <a:pt x="12699" y="320675"/>
                  </a:lnTo>
                  <a:lnTo>
                    <a:pt x="13281" y="314325"/>
                  </a:lnTo>
                  <a:close/>
                </a:path>
                <a:path w="1258570" h="330200">
                  <a:moveTo>
                    <a:pt x="79129" y="314325"/>
                  </a:moveTo>
                  <a:lnTo>
                    <a:pt x="13281" y="314325"/>
                  </a:lnTo>
                  <a:lnTo>
                    <a:pt x="12699" y="320675"/>
                  </a:lnTo>
                  <a:lnTo>
                    <a:pt x="6349" y="320675"/>
                  </a:lnTo>
                  <a:lnTo>
                    <a:pt x="6349" y="327025"/>
                  </a:lnTo>
                  <a:lnTo>
                    <a:pt x="78574" y="327025"/>
                  </a:lnTo>
                  <a:lnTo>
                    <a:pt x="78574" y="320675"/>
                  </a:lnTo>
                  <a:lnTo>
                    <a:pt x="79129" y="314325"/>
                  </a:lnTo>
                  <a:close/>
                </a:path>
                <a:path w="1258570" h="330200">
                  <a:moveTo>
                    <a:pt x="84924" y="320675"/>
                  </a:moveTo>
                  <a:lnTo>
                    <a:pt x="84924" y="314325"/>
                  </a:lnTo>
                  <a:lnTo>
                    <a:pt x="79129" y="314325"/>
                  </a:lnTo>
                  <a:lnTo>
                    <a:pt x="78574" y="320675"/>
                  </a:lnTo>
                  <a:lnTo>
                    <a:pt x="84924" y="320675"/>
                  </a:lnTo>
                  <a:close/>
                </a:path>
                <a:path w="1258570" h="330200">
                  <a:moveTo>
                    <a:pt x="84924" y="327025"/>
                  </a:moveTo>
                  <a:lnTo>
                    <a:pt x="84924" y="320675"/>
                  </a:lnTo>
                  <a:lnTo>
                    <a:pt x="78574" y="320675"/>
                  </a:lnTo>
                  <a:lnTo>
                    <a:pt x="78574" y="327025"/>
                  </a:lnTo>
                  <a:lnTo>
                    <a:pt x="84924" y="327025"/>
                  </a:lnTo>
                  <a:close/>
                </a:path>
                <a:path w="1258570" h="330200">
                  <a:moveTo>
                    <a:pt x="611947" y="13685"/>
                  </a:moveTo>
                  <a:lnTo>
                    <a:pt x="518167" y="14307"/>
                  </a:lnTo>
                  <a:lnTo>
                    <a:pt x="461958" y="19041"/>
                  </a:lnTo>
                  <a:lnTo>
                    <a:pt x="404828" y="31533"/>
                  </a:lnTo>
                  <a:lnTo>
                    <a:pt x="357967" y="45579"/>
                  </a:lnTo>
                  <a:lnTo>
                    <a:pt x="313867" y="61887"/>
                  </a:lnTo>
                  <a:lnTo>
                    <a:pt x="264928" y="84251"/>
                  </a:lnTo>
                  <a:lnTo>
                    <a:pt x="220714" y="109443"/>
                  </a:lnTo>
                  <a:lnTo>
                    <a:pt x="181651" y="137249"/>
                  </a:lnTo>
                  <a:lnTo>
                    <a:pt x="148163" y="167455"/>
                  </a:lnTo>
                  <a:lnTo>
                    <a:pt x="120675" y="199847"/>
                  </a:lnTo>
                  <a:lnTo>
                    <a:pt x="89481" y="258122"/>
                  </a:lnTo>
                  <a:lnTo>
                    <a:pt x="79129" y="314325"/>
                  </a:lnTo>
                  <a:lnTo>
                    <a:pt x="84924" y="314325"/>
                  </a:lnTo>
                  <a:lnTo>
                    <a:pt x="84924" y="327025"/>
                  </a:lnTo>
                  <a:lnTo>
                    <a:pt x="91274" y="327025"/>
                  </a:lnTo>
                  <a:lnTo>
                    <a:pt x="91274" y="320675"/>
                  </a:lnTo>
                  <a:lnTo>
                    <a:pt x="93855" y="291155"/>
                  </a:lnTo>
                  <a:lnTo>
                    <a:pt x="113875" y="234374"/>
                  </a:lnTo>
                  <a:lnTo>
                    <a:pt x="152434" y="181372"/>
                  </a:lnTo>
                  <a:lnTo>
                    <a:pt x="207878" y="133382"/>
                  </a:lnTo>
                  <a:lnTo>
                    <a:pt x="241363" y="111671"/>
                  </a:lnTo>
                  <a:lnTo>
                    <a:pt x="278374" y="91703"/>
                  </a:lnTo>
                  <a:lnTo>
                    <a:pt x="318666" y="73638"/>
                  </a:lnTo>
                  <a:lnTo>
                    <a:pt x="361992" y="57623"/>
                  </a:lnTo>
                  <a:lnTo>
                    <a:pt x="407721" y="43921"/>
                  </a:lnTo>
                  <a:lnTo>
                    <a:pt x="456772" y="32331"/>
                  </a:lnTo>
                  <a:lnTo>
                    <a:pt x="507737" y="23349"/>
                  </a:lnTo>
                  <a:lnTo>
                    <a:pt x="560759" y="17006"/>
                  </a:lnTo>
                  <a:lnTo>
                    <a:pt x="611947" y="13685"/>
                  </a:lnTo>
                  <a:close/>
                </a:path>
                <a:path w="1258570" h="330200">
                  <a:moveTo>
                    <a:pt x="615111" y="12700"/>
                  </a:moveTo>
                  <a:lnTo>
                    <a:pt x="615111" y="1039"/>
                  </a:lnTo>
                  <a:lnTo>
                    <a:pt x="611947" y="954"/>
                  </a:lnTo>
                  <a:lnTo>
                    <a:pt x="560759" y="4281"/>
                  </a:lnTo>
                  <a:lnTo>
                    <a:pt x="559592" y="4357"/>
                  </a:lnTo>
                  <a:lnTo>
                    <a:pt x="505879" y="10783"/>
                  </a:lnTo>
                  <a:lnTo>
                    <a:pt x="454212" y="19888"/>
                  </a:lnTo>
                  <a:lnTo>
                    <a:pt x="451527" y="20521"/>
                  </a:lnTo>
                  <a:lnTo>
                    <a:pt x="461958" y="19041"/>
                  </a:lnTo>
                  <a:lnTo>
                    <a:pt x="517452" y="14367"/>
                  </a:lnTo>
                  <a:lnTo>
                    <a:pt x="518167" y="14307"/>
                  </a:lnTo>
                  <a:lnTo>
                    <a:pt x="576059" y="12700"/>
                  </a:lnTo>
                  <a:lnTo>
                    <a:pt x="615111" y="12700"/>
                  </a:lnTo>
                  <a:close/>
                </a:path>
                <a:path w="1258570" h="330200">
                  <a:moveTo>
                    <a:pt x="1209909" y="235750"/>
                  </a:moveTo>
                  <a:lnTo>
                    <a:pt x="1165543" y="172111"/>
                  </a:lnTo>
                  <a:lnTo>
                    <a:pt x="1133281" y="141827"/>
                  </a:lnTo>
                  <a:lnTo>
                    <a:pt x="1095627" y="113998"/>
                  </a:lnTo>
                  <a:lnTo>
                    <a:pt x="1053050" y="88784"/>
                  </a:lnTo>
                  <a:lnTo>
                    <a:pt x="1006017" y="66344"/>
                  </a:lnTo>
                  <a:lnTo>
                    <a:pt x="962477" y="49450"/>
                  </a:lnTo>
                  <a:lnTo>
                    <a:pt x="916253" y="34832"/>
                  </a:lnTo>
                  <a:lnTo>
                    <a:pt x="867624" y="22609"/>
                  </a:lnTo>
                  <a:lnTo>
                    <a:pt x="816870" y="12897"/>
                  </a:lnTo>
                  <a:lnTo>
                    <a:pt x="764270" y="5813"/>
                  </a:lnTo>
                  <a:lnTo>
                    <a:pt x="710102" y="1475"/>
                  </a:lnTo>
                  <a:lnTo>
                    <a:pt x="654646" y="0"/>
                  </a:lnTo>
                  <a:lnTo>
                    <a:pt x="576059" y="0"/>
                  </a:lnTo>
                  <a:lnTo>
                    <a:pt x="611947" y="954"/>
                  </a:lnTo>
                  <a:lnTo>
                    <a:pt x="612326" y="965"/>
                  </a:lnTo>
                  <a:lnTo>
                    <a:pt x="615111" y="749"/>
                  </a:lnTo>
                  <a:lnTo>
                    <a:pt x="615111" y="1039"/>
                  </a:lnTo>
                  <a:lnTo>
                    <a:pt x="630841" y="1457"/>
                  </a:lnTo>
                  <a:lnTo>
                    <a:pt x="684333" y="5705"/>
                  </a:lnTo>
                  <a:lnTo>
                    <a:pt x="738288" y="12897"/>
                  </a:lnTo>
                  <a:lnTo>
                    <a:pt x="777489" y="20399"/>
                  </a:lnTo>
                  <a:lnTo>
                    <a:pt x="814836" y="25429"/>
                  </a:lnTo>
                  <a:lnTo>
                    <a:pt x="864891" y="35008"/>
                  </a:lnTo>
                  <a:lnTo>
                    <a:pt x="912797" y="47047"/>
                  </a:lnTo>
                  <a:lnTo>
                    <a:pt x="958271" y="61425"/>
                  </a:lnTo>
                  <a:lnTo>
                    <a:pt x="1001026" y="78016"/>
                  </a:lnTo>
                  <a:lnTo>
                    <a:pt x="1055785" y="104708"/>
                  </a:lnTo>
                  <a:lnTo>
                    <a:pt x="1103853" y="135119"/>
                  </a:lnTo>
                  <a:lnTo>
                    <a:pt x="1144490" y="168861"/>
                  </a:lnTo>
                  <a:lnTo>
                    <a:pt x="1176958" y="205548"/>
                  </a:lnTo>
                  <a:lnTo>
                    <a:pt x="1200518" y="244792"/>
                  </a:lnTo>
                  <a:lnTo>
                    <a:pt x="1202232" y="248450"/>
                  </a:lnTo>
                  <a:lnTo>
                    <a:pt x="1206271" y="248450"/>
                  </a:lnTo>
                  <a:lnTo>
                    <a:pt x="1206271" y="235750"/>
                  </a:lnTo>
                  <a:lnTo>
                    <a:pt x="1209909" y="235750"/>
                  </a:lnTo>
                  <a:close/>
                </a:path>
                <a:path w="1258570" h="330200">
                  <a:moveTo>
                    <a:pt x="1137665" y="248450"/>
                  </a:moveTo>
                  <a:lnTo>
                    <a:pt x="1113359" y="204691"/>
                  </a:lnTo>
                  <a:lnTo>
                    <a:pt x="1086956" y="172111"/>
                  </a:lnTo>
                  <a:lnTo>
                    <a:pt x="1054693" y="141827"/>
                  </a:lnTo>
                  <a:lnTo>
                    <a:pt x="1017039" y="113998"/>
                  </a:lnTo>
                  <a:lnTo>
                    <a:pt x="974462" y="88784"/>
                  </a:lnTo>
                  <a:lnTo>
                    <a:pt x="927430" y="66344"/>
                  </a:lnTo>
                  <a:lnTo>
                    <a:pt x="883890" y="49450"/>
                  </a:lnTo>
                  <a:lnTo>
                    <a:pt x="837667" y="34832"/>
                  </a:lnTo>
                  <a:lnTo>
                    <a:pt x="789040" y="22609"/>
                  </a:lnTo>
                  <a:lnTo>
                    <a:pt x="710102" y="14206"/>
                  </a:lnTo>
                  <a:lnTo>
                    <a:pt x="654646" y="12700"/>
                  </a:lnTo>
                  <a:lnTo>
                    <a:pt x="576059" y="12700"/>
                  </a:lnTo>
                  <a:lnTo>
                    <a:pt x="611947" y="13651"/>
                  </a:lnTo>
                  <a:lnTo>
                    <a:pt x="612326" y="13661"/>
                  </a:lnTo>
                  <a:lnTo>
                    <a:pt x="615111" y="13480"/>
                  </a:lnTo>
                  <a:lnTo>
                    <a:pt x="615565" y="13451"/>
                  </a:lnTo>
                  <a:lnTo>
                    <a:pt x="615565" y="13747"/>
                  </a:lnTo>
                  <a:lnTo>
                    <a:pt x="684333" y="18436"/>
                  </a:lnTo>
                  <a:lnTo>
                    <a:pt x="736249" y="25429"/>
                  </a:lnTo>
                  <a:lnTo>
                    <a:pt x="786303" y="35008"/>
                  </a:lnTo>
                  <a:lnTo>
                    <a:pt x="834210" y="47047"/>
                  </a:lnTo>
                  <a:lnTo>
                    <a:pt x="879684" y="61425"/>
                  </a:lnTo>
                  <a:lnTo>
                    <a:pt x="922439" y="78016"/>
                  </a:lnTo>
                  <a:lnTo>
                    <a:pt x="977198" y="104708"/>
                  </a:lnTo>
                  <a:lnTo>
                    <a:pt x="1025265" y="135119"/>
                  </a:lnTo>
                  <a:lnTo>
                    <a:pt x="1065902" y="168861"/>
                  </a:lnTo>
                  <a:lnTo>
                    <a:pt x="1098370" y="205548"/>
                  </a:lnTo>
                  <a:lnTo>
                    <a:pt x="1116502" y="235750"/>
                  </a:lnTo>
                  <a:lnTo>
                    <a:pt x="1127683" y="235750"/>
                  </a:lnTo>
                  <a:lnTo>
                    <a:pt x="1127683" y="248450"/>
                  </a:lnTo>
                  <a:lnTo>
                    <a:pt x="1137665" y="248450"/>
                  </a:lnTo>
                  <a:close/>
                </a:path>
                <a:path w="1258570" h="330200">
                  <a:moveTo>
                    <a:pt x="615565" y="12700"/>
                  </a:moveTo>
                  <a:lnTo>
                    <a:pt x="615111" y="749"/>
                  </a:lnTo>
                  <a:lnTo>
                    <a:pt x="612326" y="930"/>
                  </a:lnTo>
                  <a:lnTo>
                    <a:pt x="615111" y="1039"/>
                  </a:lnTo>
                  <a:lnTo>
                    <a:pt x="615111" y="12700"/>
                  </a:lnTo>
                  <a:lnTo>
                    <a:pt x="615565" y="12700"/>
                  </a:lnTo>
                  <a:close/>
                </a:path>
                <a:path w="1258570" h="330200">
                  <a:moveTo>
                    <a:pt x="615565" y="13747"/>
                  </a:moveTo>
                  <a:lnTo>
                    <a:pt x="615565" y="13451"/>
                  </a:lnTo>
                  <a:lnTo>
                    <a:pt x="612326" y="13661"/>
                  </a:lnTo>
                  <a:lnTo>
                    <a:pt x="615565" y="13747"/>
                  </a:lnTo>
                  <a:close/>
                </a:path>
                <a:path w="1258570" h="330200">
                  <a:moveTo>
                    <a:pt x="777489" y="20399"/>
                  </a:moveTo>
                  <a:lnTo>
                    <a:pt x="738288" y="12897"/>
                  </a:lnTo>
                  <a:lnTo>
                    <a:pt x="685688" y="5813"/>
                  </a:lnTo>
                  <a:lnTo>
                    <a:pt x="631519" y="1475"/>
                  </a:lnTo>
                  <a:lnTo>
                    <a:pt x="615565" y="1051"/>
                  </a:lnTo>
                  <a:lnTo>
                    <a:pt x="615111" y="1039"/>
                  </a:lnTo>
                  <a:lnTo>
                    <a:pt x="615111" y="749"/>
                  </a:lnTo>
                  <a:lnTo>
                    <a:pt x="615565" y="12700"/>
                  </a:lnTo>
                  <a:lnTo>
                    <a:pt x="654646" y="12700"/>
                  </a:lnTo>
                  <a:lnTo>
                    <a:pt x="709429" y="14152"/>
                  </a:lnTo>
                  <a:lnTo>
                    <a:pt x="762920" y="18436"/>
                  </a:lnTo>
                  <a:lnTo>
                    <a:pt x="777489" y="20399"/>
                  </a:lnTo>
                  <a:close/>
                </a:path>
                <a:path w="1258570" h="330200">
                  <a:moveTo>
                    <a:pt x="1127683" y="248450"/>
                  </a:moveTo>
                  <a:lnTo>
                    <a:pt x="1127683" y="242100"/>
                  </a:lnTo>
                  <a:lnTo>
                    <a:pt x="1121930" y="244792"/>
                  </a:lnTo>
                  <a:lnTo>
                    <a:pt x="1116502" y="235750"/>
                  </a:lnTo>
                  <a:lnTo>
                    <a:pt x="1070508" y="235750"/>
                  </a:lnTo>
                  <a:lnTo>
                    <a:pt x="1106271" y="264818"/>
                  </a:lnTo>
                  <a:lnTo>
                    <a:pt x="1106271" y="248450"/>
                  </a:lnTo>
                  <a:lnTo>
                    <a:pt x="1127683" y="248450"/>
                  </a:lnTo>
                  <a:close/>
                </a:path>
                <a:path w="1258570" h="330200">
                  <a:moveTo>
                    <a:pt x="1232649" y="269272"/>
                  </a:moveTo>
                  <a:lnTo>
                    <a:pt x="1232649" y="248450"/>
                  </a:lnTo>
                  <a:lnTo>
                    <a:pt x="1184008" y="311632"/>
                  </a:lnTo>
                  <a:lnTo>
                    <a:pt x="1106271" y="248450"/>
                  </a:lnTo>
                  <a:lnTo>
                    <a:pt x="1106271" y="264818"/>
                  </a:lnTo>
                  <a:lnTo>
                    <a:pt x="1186116" y="329717"/>
                  </a:lnTo>
                  <a:lnTo>
                    <a:pt x="1232649" y="269272"/>
                  </a:lnTo>
                  <a:close/>
                </a:path>
                <a:path w="1258570" h="330200">
                  <a:moveTo>
                    <a:pt x="1127683" y="242100"/>
                  </a:moveTo>
                  <a:lnTo>
                    <a:pt x="1127683" y="235750"/>
                  </a:lnTo>
                  <a:lnTo>
                    <a:pt x="1116502" y="235750"/>
                  </a:lnTo>
                  <a:lnTo>
                    <a:pt x="1121930" y="244792"/>
                  </a:lnTo>
                  <a:lnTo>
                    <a:pt x="1127683" y="242100"/>
                  </a:lnTo>
                  <a:close/>
                </a:path>
                <a:path w="1258570" h="330200">
                  <a:moveTo>
                    <a:pt x="1212024" y="239407"/>
                  </a:moveTo>
                  <a:lnTo>
                    <a:pt x="1209909" y="235750"/>
                  </a:lnTo>
                  <a:lnTo>
                    <a:pt x="1206271" y="235750"/>
                  </a:lnTo>
                  <a:lnTo>
                    <a:pt x="1206271" y="242100"/>
                  </a:lnTo>
                  <a:lnTo>
                    <a:pt x="1212024" y="239407"/>
                  </a:lnTo>
                  <a:close/>
                </a:path>
                <a:path w="1258570" h="330200">
                  <a:moveTo>
                    <a:pt x="1212024" y="248450"/>
                  </a:moveTo>
                  <a:lnTo>
                    <a:pt x="1212024" y="239407"/>
                  </a:lnTo>
                  <a:lnTo>
                    <a:pt x="1206271" y="242100"/>
                  </a:lnTo>
                  <a:lnTo>
                    <a:pt x="1206271" y="248450"/>
                  </a:lnTo>
                  <a:lnTo>
                    <a:pt x="1212024" y="248450"/>
                  </a:lnTo>
                  <a:close/>
                </a:path>
                <a:path w="1258570" h="330200">
                  <a:moveTo>
                    <a:pt x="1258455" y="235750"/>
                  </a:moveTo>
                  <a:lnTo>
                    <a:pt x="1209909" y="235750"/>
                  </a:lnTo>
                  <a:lnTo>
                    <a:pt x="1212024" y="239407"/>
                  </a:lnTo>
                  <a:lnTo>
                    <a:pt x="1212024" y="248450"/>
                  </a:lnTo>
                  <a:lnTo>
                    <a:pt x="1232649" y="248450"/>
                  </a:lnTo>
                  <a:lnTo>
                    <a:pt x="1232649" y="269272"/>
                  </a:lnTo>
                  <a:lnTo>
                    <a:pt x="1258455" y="235750"/>
                  </a:lnTo>
                  <a:close/>
                </a:path>
              </a:pathLst>
            </a:custGeom>
            <a:solidFill>
              <a:srgbClr val="006AB4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111905" y="1451743"/>
            <a:ext cx="2269588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35170" defTabSz="844083">
              <a:spcBef>
                <a:spcPts val="92"/>
              </a:spcBef>
            </a:pPr>
            <a:r>
              <a:rPr sz="1662" kern="0" dirty="0">
                <a:solidFill>
                  <a:srgbClr val="231F20"/>
                </a:solidFill>
                <a:latin typeface="Calibri"/>
                <a:cs typeface="Calibri"/>
              </a:rPr>
              <a:t>Increased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62" kern="0" dirty="0">
                <a:solidFill>
                  <a:srgbClr val="231F20"/>
                </a:solidFill>
                <a:latin typeface="Calibri"/>
                <a:cs typeface="Calibri"/>
              </a:rPr>
              <a:t>µ</a:t>
            </a:r>
            <a:r>
              <a:rPr sz="1662" kern="0" spc="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transfer</a:t>
            </a:r>
            <a:r>
              <a:rPr sz="1662" kern="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62" kern="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62" kern="0" spc="-23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662" kern="0" spc="-34" baseline="-18518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1662" kern="0" baseline="-18518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60155" y="2821162"/>
            <a:ext cx="482641" cy="26082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287379" y="1115756"/>
            <a:ext cx="2620108" cy="2180492"/>
          </a:xfrm>
          <a:custGeom>
            <a:avLst/>
            <a:gdLst/>
            <a:ahLst/>
            <a:cxnLst/>
            <a:rect l="l" t="t" r="r" b="b"/>
            <a:pathLst>
              <a:path w="2838450" h="2362200">
                <a:moveTo>
                  <a:pt x="0" y="393712"/>
                </a:moveTo>
                <a:lnTo>
                  <a:pt x="3067" y="344327"/>
                </a:lnTo>
                <a:lnTo>
                  <a:pt x="12023" y="296771"/>
                </a:lnTo>
                <a:lnTo>
                  <a:pt x="26500" y="251416"/>
                </a:lnTo>
                <a:lnTo>
                  <a:pt x="46128" y="208628"/>
                </a:lnTo>
                <a:lnTo>
                  <a:pt x="70538" y="168778"/>
                </a:lnTo>
                <a:lnTo>
                  <a:pt x="99361" y="132234"/>
                </a:lnTo>
                <a:lnTo>
                  <a:pt x="132229" y="99365"/>
                </a:lnTo>
                <a:lnTo>
                  <a:pt x="168772" y="70541"/>
                </a:lnTo>
                <a:lnTo>
                  <a:pt x="208622" y="46130"/>
                </a:lnTo>
                <a:lnTo>
                  <a:pt x="251410" y="26501"/>
                </a:lnTo>
                <a:lnTo>
                  <a:pt x="296767" y="12024"/>
                </a:lnTo>
                <a:lnTo>
                  <a:pt x="344324" y="3067"/>
                </a:lnTo>
                <a:lnTo>
                  <a:pt x="393712" y="0"/>
                </a:lnTo>
                <a:lnTo>
                  <a:pt x="2444737" y="0"/>
                </a:lnTo>
                <a:lnTo>
                  <a:pt x="2494125" y="3067"/>
                </a:lnTo>
                <a:lnTo>
                  <a:pt x="2541682" y="12024"/>
                </a:lnTo>
                <a:lnTo>
                  <a:pt x="2587039" y="26501"/>
                </a:lnTo>
                <a:lnTo>
                  <a:pt x="2629827" y="46130"/>
                </a:lnTo>
                <a:lnTo>
                  <a:pt x="2669677" y="70541"/>
                </a:lnTo>
                <a:lnTo>
                  <a:pt x="2706220" y="99365"/>
                </a:lnTo>
                <a:lnTo>
                  <a:pt x="2739088" y="132234"/>
                </a:lnTo>
                <a:lnTo>
                  <a:pt x="2767911" y="168778"/>
                </a:lnTo>
                <a:lnTo>
                  <a:pt x="2792321" y="208628"/>
                </a:lnTo>
                <a:lnTo>
                  <a:pt x="2811949" y="251416"/>
                </a:lnTo>
                <a:lnTo>
                  <a:pt x="2826426" y="296771"/>
                </a:lnTo>
                <a:lnTo>
                  <a:pt x="2835382" y="344327"/>
                </a:lnTo>
                <a:lnTo>
                  <a:pt x="2838450" y="393712"/>
                </a:lnTo>
                <a:lnTo>
                  <a:pt x="2838450" y="1968500"/>
                </a:lnTo>
                <a:lnTo>
                  <a:pt x="2835382" y="2017885"/>
                </a:lnTo>
                <a:lnTo>
                  <a:pt x="2826426" y="2065439"/>
                </a:lnTo>
                <a:lnTo>
                  <a:pt x="2811949" y="2110794"/>
                </a:lnTo>
                <a:lnTo>
                  <a:pt x="2792321" y="2153581"/>
                </a:lnTo>
                <a:lnTo>
                  <a:pt x="2767911" y="2193430"/>
                </a:lnTo>
                <a:lnTo>
                  <a:pt x="2739088" y="2229972"/>
                </a:lnTo>
                <a:lnTo>
                  <a:pt x="2706220" y="2262839"/>
                </a:lnTo>
                <a:lnTo>
                  <a:pt x="2669677" y="2291662"/>
                </a:lnTo>
                <a:lnTo>
                  <a:pt x="2629827" y="2316072"/>
                </a:lnTo>
                <a:lnTo>
                  <a:pt x="2587039" y="2335699"/>
                </a:lnTo>
                <a:lnTo>
                  <a:pt x="2541682" y="2350176"/>
                </a:lnTo>
                <a:lnTo>
                  <a:pt x="2494125" y="2359132"/>
                </a:lnTo>
                <a:lnTo>
                  <a:pt x="2444737" y="2362200"/>
                </a:lnTo>
                <a:lnTo>
                  <a:pt x="393712" y="2362200"/>
                </a:lnTo>
                <a:lnTo>
                  <a:pt x="344324" y="2359132"/>
                </a:lnTo>
                <a:lnTo>
                  <a:pt x="296767" y="2350176"/>
                </a:lnTo>
                <a:lnTo>
                  <a:pt x="251410" y="2335699"/>
                </a:lnTo>
                <a:lnTo>
                  <a:pt x="208622" y="2316072"/>
                </a:lnTo>
                <a:lnTo>
                  <a:pt x="168772" y="2291662"/>
                </a:lnTo>
                <a:lnTo>
                  <a:pt x="132229" y="2262839"/>
                </a:lnTo>
                <a:lnTo>
                  <a:pt x="99361" y="2229972"/>
                </a:lnTo>
                <a:lnTo>
                  <a:pt x="70538" y="2193430"/>
                </a:lnTo>
                <a:lnTo>
                  <a:pt x="46128" y="2153581"/>
                </a:lnTo>
                <a:lnTo>
                  <a:pt x="26500" y="2110794"/>
                </a:lnTo>
                <a:lnTo>
                  <a:pt x="12023" y="2065439"/>
                </a:lnTo>
                <a:lnTo>
                  <a:pt x="3067" y="2017885"/>
                </a:lnTo>
                <a:lnTo>
                  <a:pt x="0" y="1968500"/>
                </a:lnTo>
                <a:lnTo>
                  <a:pt x="0" y="393712"/>
                </a:lnTo>
                <a:close/>
              </a:path>
            </a:pathLst>
          </a:custGeom>
          <a:ln w="28575">
            <a:solidFill>
              <a:srgbClr val="AF2522"/>
            </a:solidFill>
          </a:ln>
        </p:spPr>
        <p:txBody>
          <a:bodyPr wrap="square" lIns="0" tIns="0" rIns="0" bIns="0" rtlCol="0"/>
          <a:lstStyle/>
          <a:p>
            <a:pPr defTabSz="844083"/>
            <a:endParaRPr sz="1662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28744" y="2784776"/>
            <a:ext cx="277837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spc="-23" dirty="0">
                <a:solidFill>
                  <a:srgbClr val="231F20"/>
                </a:solidFill>
                <a:latin typeface="Calibri"/>
                <a:cs typeface="Calibri"/>
              </a:rPr>
              <a:t>µO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312195" y="1120153"/>
            <a:ext cx="3499925" cy="2206869"/>
            <a:chOff x="5754878" y="930923"/>
            <a:chExt cx="3791585" cy="2390775"/>
          </a:xfrm>
        </p:grpSpPr>
        <p:sp>
          <p:nvSpPr>
            <p:cNvPr id="25" name="object 25"/>
            <p:cNvSpPr/>
            <p:nvPr/>
          </p:nvSpPr>
          <p:spPr>
            <a:xfrm>
              <a:off x="6560185" y="2057768"/>
              <a:ext cx="389255" cy="364490"/>
            </a:xfrm>
            <a:custGeom>
              <a:avLst/>
              <a:gdLst/>
              <a:ahLst/>
              <a:cxnLst/>
              <a:rect l="l" t="t" r="r" b="b"/>
              <a:pathLst>
                <a:path w="389254" h="364489">
                  <a:moveTo>
                    <a:pt x="389229" y="146824"/>
                  </a:moveTo>
                  <a:lnTo>
                    <a:pt x="171957" y="0"/>
                  </a:lnTo>
                  <a:lnTo>
                    <a:pt x="189572" y="91020"/>
                  </a:lnTo>
                  <a:lnTo>
                    <a:pt x="0" y="127698"/>
                  </a:lnTo>
                  <a:lnTo>
                    <a:pt x="35217" y="309740"/>
                  </a:lnTo>
                  <a:lnTo>
                    <a:pt x="224789" y="273062"/>
                  </a:lnTo>
                  <a:lnTo>
                    <a:pt x="242404" y="364083"/>
                  </a:lnTo>
                  <a:lnTo>
                    <a:pt x="389229" y="146824"/>
                  </a:lnTo>
                  <a:close/>
                </a:path>
              </a:pathLst>
            </a:custGeom>
            <a:solidFill>
              <a:srgbClr val="82C341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552743" y="2043925"/>
              <a:ext cx="405765" cy="394335"/>
            </a:xfrm>
            <a:custGeom>
              <a:avLst/>
              <a:gdLst/>
              <a:ahLst/>
              <a:cxnLst/>
              <a:rect l="l" t="t" r="r" b="b"/>
              <a:pathLst>
                <a:path w="405765" h="394335">
                  <a:moveTo>
                    <a:pt x="189572" y="112772"/>
                  </a:moveTo>
                  <a:lnTo>
                    <a:pt x="189572" y="99834"/>
                  </a:lnTo>
                  <a:lnTo>
                    <a:pt x="0" y="136512"/>
                  </a:lnTo>
                  <a:lnTo>
                    <a:pt x="14884" y="213451"/>
                  </a:lnTo>
                  <a:lnTo>
                    <a:pt x="14884" y="146570"/>
                  </a:lnTo>
                  <a:lnTo>
                    <a:pt x="189572" y="112772"/>
                  </a:lnTo>
                  <a:close/>
                </a:path>
                <a:path w="405765" h="394335">
                  <a:moveTo>
                    <a:pt x="253170" y="361672"/>
                  </a:moveTo>
                  <a:lnTo>
                    <a:pt x="237261" y="279463"/>
                  </a:lnTo>
                  <a:lnTo>
                    <a:pt x="47688" y="316141"/>
                  </a:lnTo>
                  <a:lnTo>
                    <a:pt x="14884" y="146570"/>
                  </a:lnTo>
                  <a:lnTo>
                    <a:pt x="14884" y="213451"/>
                  </a:lnTo>
                  <a:lnTo>
                    <a:pt x="37630" y="331025"/>
                  </a:lnTo>
                  <a:lnTo>
                    <a:pt x="227203" y="294347"/>
                  </a:lnTo>
                  <a:lnTo>
                    <a:pt x="243611" y="379133"/>
                  </a:lnTo>
                  <a:lnTo>
                    <a:pt x="244589" y="378943"/>
                  </a:lnTo>
                  <a:lnTo>
                    <a:pt x="244589" y="374370"/>
                  </a:lnTo>
                  <a:lnTo>
                    <a:pt x="253170" y="361672"/>
                  </a:lnTo>
                  <a:close/>
                </a:path>
                <a:path w="405765" h="394335">
                  <a:moveTo>
                    <a:pt x="405485" y="158953"/>
                  </a:moveTo>
                  <a:lnTo>
                    <a:pt x="170256" y="0"/>
                  </a:lnTo>
                  <a:lnTo>
                    <a:pt x="188544" y="94518"/>
                  </a:lnTo>
                  <a:lnTo>
                    <a:pt x="188544" y="27685"/>
                  </a:lnTo>
                  <a:lnTo>
                    <a:pt x="387858" y="162369"/>
                  </a:lnTo>
                  <a:lnTo>
                    <a:pt x="387858" y="185039"/>
                  </a:lnTo>
                  <a:lnTo>
                    <a:pt x="405485" y="158953"/>
                  </a:lnTo>
                  <a:close/>
                </a:path>
                <a:path w="405765" h="394335">
                  <a:moveTo>
                    <a:pt x="204457" y="109893"/>
                  </a:moveTo>
                  <a:lnTo>
                    <a:pt x="188544" y="27685"/>
                  </a:lnTo>
                  <a:lnTo>
                    <a:pt x="188544" y="94518"/>
                  </a:lnTo>
                  <a:lnTo>
                    <a:pt x="189572" y="99834"/>
                  </a:lnTo>
                  <a:lnTo>
                    <a:pt x="189572" y="112772"/>
                  </a:lnTo>
                  <a:lnTo>
                    <a:pt x="204457" y="109893"/>
                  </a:lnTo>
                  <a:close/>
                </a:path>
                <a:path w="405765" h="394335">
                  <a:moveTo>
                    <a:pt x="256082" y="380049"/>
                  </a:moveTo>
                  <a:lnTo>
                    <a:pt x="256082" y="376720"/>
                  </a:lnTo>
                  <a:lnTo>
                    <a:pt x="243611" y="379133"/>
                  </a:lnTo>
                  <a:lnTo>
                    <a:pt x="246532" y="394182"/>
                  </a:lnTo>
                  <a:lnTo>
                    <a:pt x="256082" y="380049"/>
                  </a:lnTo>
                  <a:close/>
                </a:path>
                <a:path w="405765" h="394335">
                  <a:moveTo>
                    <a:pt x="256082" y="376720"/>
                  </a:moveTo>
                  <a:lnTo>
                    <a:pt x="253170" y="361672"/>
                  </a:lnTo>
                  <a:lnTo>
                    <a:pt x="244589" y="374370"/>
                  </a:lnTo>
                  <a:lnTo>
                    <a:pt x="249847" y="377926"/>
                  </a:lnTo>
                  <a:lnTo>
                    <a:pt x="256082" y="376720"/>
                  </a:lnTo>
                  <a:close/>
                </a:path>
                <a:path w="405765" h="394335">
                  <a:moveTo>
                    <a:pt x="249847" y="377926"/>
                  </a:moveTo>
                  <a:lnTo>
                    <a:pt x="244589" y="374370"/>
                  </a:lnTo>
                  <a:lnTo>
                    <a:pt x="244589" y="378943"/>
                  </a:lnTo>
                  <a:lnTo>
                    <a:pt x="249847" y="377926"/>
                  </a:lnTo>
                  <a:close/>
                </a:path>
                <a:path w="405765" h="394335">
                  <a:moveTo>
                    <a:pt x="387858" y="185039"/>
                  </a:moveTo>
                  <a:lnTo>
                    <a:pt x="387858" y="162369"/>
                  </a:lnTo>
                  <a:lnTo>
                    <a:pt x="253170" y="361672"/>
                  </a:lnTo>
                  <a:lnTo>
                    <a:pt x="256082" y="376720"/>
                  </a:lnTo>
                  <a:lnTo>
                    <a:pt x="256082" y="380049"/>
                  </a:lnTo>
                  <a:lnTo>
                    <a:pt x="387858" y="1850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2800" y="2306942"/>
              <a:ext cx="677001" cy="6260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7162" y="2500721"/>
              <a:ext cx="75645" cy="2050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11734" y="2194293"/>
              <a:ext cx="237807" cy="12147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769165" y="945210"/>
              <a:ext cx="3763010" cy="2362200"/>
            </a:xfrm>
            <a:custGeom>
              <a:avLst/>
              <a:gdLst/>
              <a:ahLst/>
              <a:cxnLst/>
              <a:rect l="l" t="t" r="r" b="b"/>
              <a:pathLst>
                <a:path w="3763009" h="2362200">
                  <a:moveTo>
                    <a:pt x="0" y="393712"/>
                  </a:moveTo>
                  <a:lnTo>
                    <a:pt x="3067" y="344327"/>
                  </a:lnTo>
                  <a:lnTo>
                    <a:pt x="12023" y="296771"/>
                  </a:lnTo>
                  <a:lnTo>
                    <a:pt x="26500" y="251416"/>
                  </a:lnTo>
                  <a:lnTo>
                    <a:pt x="46128" y="208628"/>
                  </a:lnTo>
                  <a:lnTo>
                    <a:pt x="70538" y="168778"/>
                  </a:lnTo>
                  <a:lnTo>
                    <a:pt x="99361" y="132234"/>
                  </a:lnTo>
                  <a:lnTo>
                    <a:pt x="132229" y="99365"/>
                  </a:lnTo>
                  <a:lnTo>
                    <a:pt x="168772" y="70541"/>
                  </a:lnTo>
                  <a:lnTo>
                    <a:pt x="208622" y="46130"/>
                  </a:lnTo>
                  <a:lnTo>
                    <a:pt x="251410" y="26501"/>
                  </a:lnTo>
                  <a:lnTo>
                    <a:pt x="296767" y="12024"/>
                  </a:lnTo>
                  <a:lnTo>
                    <a:pt x="344324" y="3067"/>
                  </a:lnTo>
                  <a:lnTo>
                    <a:pt x="393712" y="0"/>
                  </a:lnTo>
                  <a:lnTo>
                    <a:pt x="3368675" y="0"/>
                  </a:lnTo>
                  <a:lnTo>
                    <a:pt x="3418063" y="3067"/>
                  </a:lnTo>
                  <a:lnTo>
                    <a:pt x="3465619" y="12024"/>
                  </a:lnTo>
                  <a:lnTo>
                    <a:pt x="3510976" y="26501"/>
                  </a:lnTo>
                  <a:lnTo>
                    <a:pt x="3553764" y="46130"/>
                  </a:lnTo>
                  <a:lnTo>
                    <a:pt x="3593614" y="70541"/>
                  </a:lnTo>
                  <a:lnTo>
                    <a:pt x="3630158" y="99365"/>
                  </a:lnTo>
                  <a:lnTo>
                    <a:pt x="3663026" y="132234"/>
                  </a:lnTo>
                  <a:lnTo>
                    <a:pt x="3691849" y="168778"/>
                  </a:lnTo>
                  <a:lnTo>
                    <a:pt x="3716259" y="208628"/>
                  </a:lnTo>
                  <a:lnTo>
                    <a:pt x="3735887" y="251416"/>
                  </a:lnTo>
                  <a:lnTo>
                    <a:pt x="3750363" y="296771"/>
                  </a:lnTo>
                  <a:lnTo>
                    <a:pt x="3759320" y="344327"/>
                  </a:lnTo>
                  <a:lnTo>
                    <a:pt x="3762387" y="393712"/>
                  </a:lnTo>
                  <a:lnTo>
                    <a:pt x="3762387" y="1968500"/>
                  </a:lnTo>
                  <a:lnTo>
                    <a:pt x="3759320" y="2017885"/>
                  </a:lnTo>
                  <a:lnTo>
                    <a:pt x="3750363" y="2065439"/>
                  </a:lnTo>
                  <a:lnTo>
                    <a:pt x="3735887" y="2110794"/>
                  </a:lnTo>
                  <a:lnTo>
                    <a:pt x="3716259" y="2153581"/>
                  </a:lnTo>
                  <a:lnTo>
                    <a:pt x="3691849" y="2193430"/>
                  </a:lnTo>
                  <a:lnTo>
                    <a:pt x="3663026" y="2229972"/>
                  </a:lnTo>
                  <a:lnTo>
                    <a:pt x="3630158" y="2262839"/>
                  </a:lnTo>
                  <a:lnTo>
                    <a:pt x="3593614" y="2291662"/>
                  </a:lnTo>
                  <a:lnTo>
                    <a:pt x="3553764" y="2316072"/>
                  </a:lnTo>
                  <a:lnTo>
                    <a:pt x="3510976" y="2335699"/>
                  </a:lnTo>
                  <a:lnTo>
                    <a:pt x="3465619" y="2350176"/>
                  </a:lnTo>
                  <a:lnTo>
                    <a:pt x="3418063" y="2359132"/>
                  </a:lnTo>
                  <a:lnTo>
                    <a:pt x="3368675" y="2362200"/>
                  </a:lnTo>
                  <a:lnTo>
                    <a:pt x="393712" y="2362200"/>
                  </a:lnTo>
                  <a:lnTo>
                    <a:pt x="344324" y="2359132"/>
                  </a:lnTo>
                  <a:lnTo>
                    <a:pt x="296767" y="2350176"/>
                  </a:lnTo>
                  <a:lnTo>
                    <a:pt x="251410" y="2335699"/>
                  </a:lnTo>
                  <a:lnTo>
                    <a:pt x="208622" y="2316072"/>
                  </a:lnTo>
                  <a:lnTo>
                    <a:pt x="168772" y="2291662"/>
                  </a:lnTo>
                  <a:lnTo>
                    <a:pt x="132229" y="2262839"/>
                  </a:lnTo>
                  <a:lnTo>
                    <a:pt x="99361" y="2229972"/>
                  </a:lnTo>
                  <a:lnTo>
                    <a:pt x="70538" y="2193430"/>
                  </a:lnTo>
                  <a:lnTo>
                    <a:pt x="46128" y="2153581"/>
                  </a:lnTo>
                  <a:lnTo>
                    <a:pt x="26500" y="2110794"/>
                  </a:lnTo>
                  <a:lnTo>
                    <a:pt x="12023" y="2065439"/>
                  </a:lnTo>
                  <a:lnTo>
                    <a:pt x="3067" y="2017885"/>
                  </a:lnTo>
                  <a:lnTo>
                    <a:pt x="0" y="1968500"/>
                  </a:lnTo>
                  <a:lnTo>
                    <a:pt x="0" y="393712"/>
                  </a:lnTo>
                  <a:close/>
                </a:path>
              </a:pathLst>
            </a:custGeom>
            <a:ln w="28575">
              <a:solidFill>
                <a:srgbClr val="AF2522"/>
              </a:solidFill>
            </a:ln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2645" y="3849069"/>
            <a:ext cx="8046134" cy="1819009"/>
          </a:xfrm>
          <a:prstGeom prst="rect">
            <a:avLst/>
          </a:prstGeom>
        </p:spPr>
        <p:txBody>
          <a:bodyPr vert="horz" wrap="square" lIns="0" tIns="14654" rIns="0" bIns="0" rtlCol="0">
            <a:spAutoFit/>
          </a:bodyPr>
          <a:lstStyle/>
          <a:p>
            <a:pPr marL="354632" indent="-307738" defTabSz="844083">
              <a:spcBef>
                <a:spcPts val="115"/>
              </a:spcBef>
              <a:buFont typeface="Arial"/>
              <a:buChar char="■"/>
              <a:tabLst>
                <a:tab pos="354632" algn="l"/>
              </a:tabLst>
            </a:pP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431" kern="0" spc="7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muonic</a:t>
            </a:r>
            <a:r>
              <a:rPr sz="1431" kern="0" spc="1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hydrogen</a:t>
            </a:r>
            <a:r>
              <a:rPr sz="1431" kern="0" spc="3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wait</a:t>
            </a:r>
            <a:r>
              <a:rPr sz="1431" kern="0" spc="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431" kern="0" spc="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431" kern="0" spc="1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thermalization;</a:t>
            </a:r>
            <a:endParaRPr sz="143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54632" marR="3414432" indent="-308325" defTabSz="844083">
              <a:lnSpc>
                <a:spcPct val="102800"/>
              </a:lnSpc>
              <a:spcBef>
                <a:spcPts val="32"/>
              </a:spcBef>
              <a:buFont typeface="Arial"/>
              <a:buChar char="■"/>
              <a:tabLst>
                <a:tab pos="890976" algn="l"/>
              </a:tabLst>
            </a:pP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Shoot</a:t>
            </a:r>
            <a:r>
              <a:rPr sz="1431" kern="0" spc="2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laser</a:t>
            </a:r>
            <a:r>
              <a:rPr sz="1431" kern="0" spc="15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31" kern="0" spc="7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hyperfine</a:t>
            </a:r>
            <a:r>
              <a:rPr sz="1431" kern="0" spc="7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splitting</a:t>
            </a:r>
            <a:r>
              <a:rPr sz="1431" kern="0" spc="3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energy</a:t>
            </a:r>
            <a:r>
              <a:rPr sz="1431" kern="0" spc="21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111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lang="it-IT" sz="1431" kern="0" spc="-111" dirty="0">
                <a:solidFill>
                  <a:srgbClr val="231F20"/>
                </a:solidFill>
                <a:latin typeface="Symbol"/>
                <a:cs typeface="Symbol"/>
              </a:rPr>
              <a:t>l</a:t>
            </a:r>
            <a:r>
              <a:rPr lang="it-IT" sz="1431" kern="0" spc="-111" baseline="-25000" dirty="0">
                <a:solidFill>
                  <a:srgbClr val="231F20"/>
                </a:solidFill>
                <a:latin typeface="Symbol"/>
                <a:cs typeface="Symbol"/>
              </a:rPr>
              <a:t>0</a:t>
            </a:r>
            <a:r>
              <a:rPr sz="1454" kern="0" spc="82" baseline="-158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~6.8</a:t>
            </a:r>
            <a:r>
              <a:rPr sz="1431" kern="0" spc="-9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m) 	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change</a:t>
            </a:r>
            <a:r>
              <a:rPr sz="1431" kern="0" spc="8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spin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state</a:t>
            </a:r>
            <a:r>
              <a:rPr sz="1431" kern="0" spc="8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31" kern="0" spc="8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51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spc="-76" baseline="23809" dirty="0">
                <a:solidFill>
                  <a:srgbClr val="231F20"/>
                </a:solidFill>
                <a:latin typeface="Calibri"/>
                <a:cs typeface="Calibri"/>
              </a:rPr>
              <a:t>-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431" kern="0" spc="11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431" kern="0" spc="1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454" kern="0" baseline="23809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454" kern="0" baseline="-15873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1454" kern="0" spc="193" baseline="-158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454" kern="0" baseline="23809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454" kern="0" baseline="-1587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454" kern="0" spc="-14" baseline="-158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46" dirty="0">
                <a:solidFill>
                  <a:srgbClr val="231F20"/>
                </a:solidFill>
                <a:latin typeface="Calibri"/>
                <a:cs typeface="Calibri"/>
              </a:rPr>
              <a:t>, 	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spin</a:t>
            </a:r>
            <a:r>
              <a:rPr sz="1431" kern="0" spc="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431" kern="0" spc="5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flipped:</a:t>
            </a:r>
            <a:r>
              <a:rPr sz="1431" kern="0" spc="18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baseline="23809" dirty="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p(</a:t>
            </a:r>
            <a:r>
              <a:rPr lang="it-IT" sz="1431" kern="0" dirty="0">
                <a:solidFill>
                  <a:srgbClr val="231F20"/>
                </a:solidFill>
                <a:latin typeface="Calibri"/>
                <a:cs typeface="Calibri"/>
              </a:rPr>
              <a:t>↑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it-IT" sz="1431" kern="0" dirty="0">
                <a:solidFill>
                  <a:srgbClr val="231F20"/>
                </a:solidFill>
                <a:latin typeface="Calibri"/>
                <a:cs typeface="Calibri"/>
              </a:rPr>
              <a:t>↓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r>
              <a:rPr sz="1431" kern="0" spc="28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1158" dirty="0">
                <a:solidFill>
                  <a:srgbClr val="231F20"/>
                </a:solidFill>
                <a:latin typeface="Calibri"/>
                <a:cs typeface="Calibri"/>
              </a:rPr>
              <a:t>➔</a:t>
            </a:r>
            <a:r>
              <a:rPr sz="1431" kern="0" spc="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51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spc="76" baseline="23809" dirty="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sz="1431" kern="0" spc="51" dirty="0">
                <a:solidFill>
                  <a:srgbClr val="231F20"/>
                </a:solidFill>
                <a:latin typeface="Calibri"/>
                <a:cs typeface="Calibri"/>
              </a:rPr>
              <a:t>p(</a:t>
            </a:r>
            <a:r>
              <a:rPr lang="it-IT" sz="1431" kern="0" dirty="0">
                <a:solidFill>
                  <a:srgbClr val="231F20"/>
                </a:solidFill>
                <a:latin typeface="Calibri"/>
                <a:cs typeface="Calibri"/>
              </a:rPr>
              <a:t>↑ ↑</a:t>
            </a:r>
            <a:r>
              <a:rPr sz="1431" kern="0" spc="51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r>
              <a:rPr sz="1431" kern="0" spc="28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46" dirty="0">
                <a:solidFill>
                  <a:srgbClr val="231F20"/>
                </a:solidFill>
                <a:latin typeface="Calibri"/>
                <a:cs typeface="Calibri"/>
              </a:rPr>
              <a:t>;</a:t>
            </a:r>
            <a:endParaRPr sz="143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10669" indent="-263776" defTabSz="844083">
              <a:spcBef>
                <a:spcPts val="83"/>
              </a:spcBef>
              <a:buFont typeface="Arial"/>
              <a:buChar char="■"/>
              <a:tabLst>
                <a:tab pos="310669" algn="l"/>
              </a:tabLst>
            </a:pPr>
            <a:r>
              <a:rPr sz="1431" kern="0" spc="-18" dirty="0">
                <a:solidFill>
                  <a:srgbClr val="231F20"/>
                </a:solidFill>
                <a:latin typeface="Calibri"/>
                <a:cs typeface="Calibri"/>
              </a:rPr>
              <a:t>De-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excitation</a:t>
            </a:r>
            <a:r>
              <a:rPr sz="1431" kern="0" spc="9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31" kern="0" spc="10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acceleration</a:t>
            </a:r>
            <a:r>
              <a:rPr sz="1431" kern="0" spc="10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31" kern="0" spc="7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baseline="23809" dirty="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431" kern="0" spc="10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(~120</a:t>
            </a:r>
            <a:r>
              <a:rPr sz="1431" kern="0" spc="1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18" dirty="0">
                <a:solidFill>
                  <a:srgbClr val="231F20"/>
                </a:solidFill>
                <a:latin typeface="Calibri"/>
                <a:cs typeface="Calibri"/>
              </a:rPr>
              <a:t>meV)</a:t>
            </a:r>
            <a:endParaRPr sz="143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10669" indent="-263776" defTabSz="844083">
              <a:spcBef>
                <a:spcPts val="14"/>
              </a:spcBef>
              <a:buFont typeface="Arial"/>
              <a:buChar char="■"/>
              <a:tabLst>
                <a:tab pos="310669" algn="l"/>
              </a:tabLst>
            </a:pPr>
            <a:r>
              <a:rPr sz="1431" kern="0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baseline="23809" dirty="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431" kern="0" spc="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431" kern="0" spc="4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accelerated;</a:t>
            </a:r>
            <a:r>
              <a:rPr sz="1431" kern="0" spc="83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31" kern="0" dirty="0">
                <a:solidFill>
                  <a:srgbClr val="231F20"/>
                </a:solidFill>
                <a:latin typeface="Symbol"/>
                <a:cs typeface="Symbol"/>
              </a:rPr>
              <a:t></a:t>
            </a:r>
            <a:r>
              <a:rPr sz="1454" kern="0" baseline="23809" dirty="0">
                <a:solidFill>
                  <a:srgbClr val="231F20"/>
                </a:solidFill>
                <a:latin typeface="Calibri"/>
                <a:cs typeface="Calibri"/>
              </a:rPr>
              <a:t>-</a:t>
            </a:r>
            <a:r>
              <a:rPr sz="1454" kern="0" spc="234" baseline="2380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transfer</a:t>
            </a:r>
            <a:r>
              <a:rPr sz="1431" kern="0" spc="18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to Oxygen</a:t>
            </a:r>
            <a:r>
              <a:rPr sz="1431" kern="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431" kern="0" spc="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energy-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dependent</a:t>
            </a:r>
            <a:r>
              <a:rPr sz="1431" kern="0" spc="2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rate;</a:t>
            </a:r>
            <a:endParaRPr sz="143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10669" marR="51583" indent="-263776" defTabSz="844083">
              <a:lnSpc>
                <a:spcPct val="100800"/>
              </a:lnSpc>
              <a:spcBef>
                <a:spcPts val="69"/>
              </a:spcBef>
              <a:buFontTx/>
              <a:buChar char="■"/>
              <a:tabLst>
                <a:tab pos="310669" algn="l"/>
                <a:tab pos="354632" algn="l"/>
              </a:tabLst>
            </a:pPr>
            <a:r>
              <a:rPr sz="1431" kern="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31" kern="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hyperfine</a:t>
            </a:r>
            <a:r>
              <a:rPr sz="1431" kern="0" spc="13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splitting</a:t>
            </a:r>
            <a:r>
              <a:rPr sz="1431" kern="0" spc="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energy</a:t>
            </a:r>
            <a:r>
              <a:rPr sz="1431" kern="0" spc="13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431" kern="0" spc="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determined</a:t>
            </a:r>
            <a:r>
              <a:rPr sz="1431" kern="0" spc="16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31" kern="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varying</a:t>
            </a:r>
            <a:r>
              <a:rPr sz="1431" kern="0" spc="10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the wavelength</a:t>
            </a:r>
            <a:r>
              <a:rPr sz="1431" kern="0" spc="16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31" kern="0" spc="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31" kern="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laser</a:t>
            </a:r>
            <a:r>
              <a:rPr sz="1431" kern="0" spc="14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beam</a:t>
            </a:r>
            <a:r>
              <a:rPr sz="1431" kern="0" spc="11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31" kern="0" spc="2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search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31" kern="0" spc="9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maximum</a:t>
            </a:r>
            <a:r>
              <a:rPr sz="1431" kern="0" spc="7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number</a:t>
            </a:r>
            <a:r>
              <a:rPr sz="1431" kern="0" spc="11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31" kern="0" spc="10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muonic</a:t>
            </a:r>
            <a:r>
              <a:rPr sz="1431" kern="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dirty="0">
                <a:solidFill>
                  <a:srgbClr val="231F20"/>
                </a:solidFill>
                <a:latin typeface="Calibri"/>
                <a:cs typeface="Calibri"/>
              </a:rPr>
              <a:t>oxygen</a:t>
            </a:r>
            <a:r>
              <a:rPr sz="1431" kern="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31" kern="0" spc="-9" dirty="0">
                <a:solidFill>
                  <a:srgbClr val="231F20"/>
                </a:solidFill>
                <a:latin typeface="Calibri"/>
                <a:cs typeface="Calibri"/>
              </a:rPr>
              <a:t>X-</a:t>
            </a:r>
            <a:r>
              <a:rPr sz="1431" kern="0" spc="-18" dirty="0">
                <a:solidFill>
                  <a:srgbClr val="231F20"/>
                </a:solidFill>
                <a:latin typeface="Calibri"/>
                <a:cs typeface="Calibri"/>
              </a:rPr>
              <a:t>rays</a:t>
            </a:r>
            <a:endParaRPr sz="143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26184" y="1102568"/>
            <a:ext cx="2154115" cy="2206869"/>
            <a:chOff x="3278365" y="911873"/>
            <a:chExt cx="2333625" cy="2390775"/>
          </a:xfrm>
        </p:grpSpPr>
        <p:sp>
          <p:nvSpPr>
            <p:cNvPr id="33" name="object 33"/>
            <p:cNvSpPr/>
            <p:nvPr/>
          </p:nvSpPr>
          <p:spPr>
            <a:xfrm>
              <a:off x="3278365" y="911873"/>
              <a:ext cx="2333625" cy="2390775"/>
            </a:xfrm>
            <a:custGeom>
              <a:avLst/>
              <a:gdLst/>
              <a:ahLst/>
              <a:cxnLst/>
              <a:rect l="l" t="t" r="r" b="b"/>
              <a:pathLst>
                <a:path w="2333625" h="2390775">
                  <a:moveTo>
                    <a:pt x="2333625" y="1992312"/>
                  </a:moveTo>
                  <a:lnTo>
                    <a:pt x="2333625" y="398475"/>
                  </a:lnTo>
                  <a:lnTo>
                    <a:pt x="2330941" y="352003"/>
                  </a:lnTo>
                  <a:lnTo>
                    <a:pt x="2323097" y="307106"/>
                  </a:lnTo>
                  <a:lnTo>
                    <a:pt x="2310390" y="264083"/>
                  </a:lnTo>
                  <a:lnTo>
                    <a:pt x="2293119" y="223233"/>
                  </a:lnTo>
                  <a:lnTo>
                    <a:pt x="2271583" y="184854"/>
                  </a:lnTo>
                  <a:lnTo>
                    <a:pt x="2246081" y="149246"/>
                  </a:lnTo>
                  <a:lnTo>
                    <a:pt x="2216911" y="116708"/>
                  </a:lnTo>
                  <a:lnTo>
                    <a:pt x="2184374" y="87538"/>
                  </a:lnTo>
                  <a:lnTo>
                    <a:pt x="2148767" y="62036"/>
                  </a:lnTo>
                  <a:lnTo>
                    <a:pt x="2110389" y="40500"/>
                  </a:lnTo>
                  <a:lnTo>
                    <a:pt x="2069540" y="23229"/>
                  </a:lnTo>
                  <a:lnTo>
                    <a:pt x="2026517" y="10523"/>
                  </a:lnTo>
                  <a:lnTo>
                    <a:pt x="1981621" y="2680"/>
                  </a:lnTo>
                  <a:lnTo>
                    <a:pt x="1935149" y="0"/>
                  </a:lnTo>
                  <a:lnTo>
                    <a:pt x="398475" y="0"/>
                  </a:lnTo>
                  <a:lnTo>
                    <a:pt x="352003" y="2680"/>
                  </a:lnTo>
                  <a:lnTo>
                    <a:pt x="307107" y="10523"/>
                  </a:lnTo>
                  <a:lnTo>
                    <a:pt x="264084" y="23229"/>
                  </a:lnTo>
                  <a:lnTo>
                    <a:pt x="223235" y="40500"/>
                  </a:lnTo>
                  <a:lnTo>
                    <a:pt x="184857" y="62036"/>
                  </a:lnTo>
                  <a:lnTo>
                    <a:pt x="149250" y="87538"/>
                  </a:lnTo>
                  <a:lnTo>
                    <a:pt x="116712" y="116708"/>
                  </a:lnTo>
                  <a:lnTo>
                    <a:pt x="87543" y="149246"/>
                  </a:lnTo>
                  <a:lnTo>
                    <a:pt x="62041" y="184854"/>
                  </a:lnTo>
                  <a:lnTo>
                    <a:pt x="40505" y="223233"/>
                  </a:lnTo>
                  <a:lnTo>
                    <a:pt x="23234" y="264083"/>
                  </a:lnTo>
                  <a:lnTo>
                    <a:pt x="10527" y="307106"/>
                  </a:lnTo>
                  <a:lnTo>
                    <a:pt x="2683" y="352003"/>
                  </a:lnTo>
                  <a:lnTo>
                    <a:pt x="0" y="398475"/>
                  </a:lnTo>
                  <a:lnTo>
                    <a:pt x="28575" y="398475"/>
                  </a:lnTo>
                  <a:lnTo>
                    <a:pt x="31954" y="348266"/>
                  </a:lnTo>
                  <a:lnTo>
                    <a:pt x="41788" y="300127"/>
                  </a:lnTo>
                  <a:lnTo>
                    <a:pt x="57638" y="254490"/>
                  </a:lnTo>
                  <a:lnTo>
                    <a:pt x="79069" y="211788"/>
                  </a:lnTo>
                  <a:lnTo>
                    <a:pt x="105641" y="172453"/>
                  </a:lnTo>
                  <a:lnTo>
                    <a:pt x="136918" y="136918"/>
                  </a:lnTo>
                  <a:lnTo>
                    <a:pt x="172454" y="105640"/>
                  </a:lnTo>
                  <a:lnTo>
                    <a:pt x="211790" y="79066"/>
                  </a:lnTo>
                  <a:lnTo>
                    <a:pt x="254495" y="57634"/>
                  </a:lnTo>
                  <a:lnTo>
                    <a:pt x="300133" y="41782"/>
                  </a:lnTo>
                  <a:lnTo>
                    <a:pt x="348271" y="31949"/>
                  </a:lnTo>
                  <a:lnTo>
                    <a:pt x="398475" y="28575"/>
                  </a:lnTo>
                  <a:lnTo>
                    <a:pt x="1935149" y="28575"/>
                  </a:lnTo>
                  <a:lnTo>
                    <a:pt x="1985353" y="31949"/>
                  </a:lnTo>
                  <a:lnTo>
                    <a:pt x="2033491" y="41782"/>
                  </a:lnTo>
                  <a:lnTo>
                    <a:pt x="2079129" y="57634"/>
                  </a:lnTo>
                  <a:lnTo>
                    <a:pt x="2121834" y="79066"/>
                  </a:lnTo>
                  <a:lnTo>
                    <a:pt x="2161170" y="105640"/>
                  </a:lnTo>
                  <a:lnTo>
                    <a:pt x="2196706" y="136918"/>
                  </a:lnTo>
                  <a:lnTo>
                    <a:pt x="2227983" y="172453"/>
                  </a:lnTo>
                  <a:lnTo>
                    <a:pt x="2254555" y="211788"/>
                  </a:lnTo>
                  <a:lnTo>
                    <a:pt x="2275986" y="254490"/>
                  </a:lnTo>
                  <a:lnTo>
                    <a:pt x="2291836" y="300127"/>
                  </a:lnTo>
                  <a:lnTo>
                    <a:pt x="2301670" y="348266"/>
                  </a:lnTo>
                  <a:lnTo>
                    <a:pt x="2305050" y="398475"/>
                  </a:lnTo>
                  <a:lnTo>
                    <a:pt x="2305050" y="2139326"/>
                  </a:lnTo>
                  <a:lnTo>
                    <a:pt x="2310390" y="2126696"/>
                  </a:lnTo>
                  <a:lnTo>
                    <a:pt x="2323097" y="2083675"/>
                  </a:lnTo>
                  <a:lnTo>
                    <a:pt x="2330941" y="2038781"/>
                  </a:lnTo>
                  <a:lnTo>
                    <a:pt x="2333625" y="1992312"/>
                  </a:lnTo>
                  <a:close/>
                </a:path>
                <a:path w="2333625" h="2390775">
                  <a:moveTo>
                    <a:pt x="2305050" y="2139326"/>
                  </a:moveTo>
                  <a:lnTo>
                    <a:pt x="2305050" y="1992312"/>
                  </a:lnTo>
                  <a:lnTo>
                    <a:pt x="2301670" y="2042515"/>
                  </a:lnTo>
                  <a:lnTo>
                    <a:pt x="2291836" y="2090650"/>
                  </a:lnTo>
                  <a:lnTo>
                    <a:pt x="2275986" y="2136286"/>
                  </a:lnTo>
                  <a:lnTo>
                    <a:pt x="2254555" y="2178987"/>
                  </a:lnTo>
                  <a:lnTo>
                    <a:pt x="2227983" y="2218321"/>
                  </a:lnTo>
                  <a:lnTo>
                    <a:pt x="2196706" y="2253856"/>
                  </a:lnTo>
                  <a:lnTo>
                    <a:pt x="2161170" y="2285133"/>
                  </a:lnTo>
                  <a:lnTo>
                    <a:pt x="2121834" y="2311705"/>
                  </a:lnTo>
                  <a:lnTo>
                    <a:pt x="2079129" y="2333136"/>
                  </a:lnTo>
                  <a:lnTo>
                    <a:pt x="2033491" y="2348986"/>
                  </a:lnTo>
                  <a:lnTo>
                    <a:pt x="1985353" y="2358820"/>
                  </a:lnTo>
                  <a:lnTo>
                    <a:pt x="1935149" y="2362200"/>
                  </a:lnTo>
                  <a:lnTo>
                    <a:pt x="398475" y="2362200"/>
                  </a:lnTo>
                  <a:lnTo>
                    <a:pt x="348271" y="2358820"/>
                  </a:lnTo>
                  <a:lnTo>
                    <a:pt x="300133" y="2348986"/>
                  </a:lnTo>
                  <a:lnTo>
                    <a:pt x="254495" y="2333136"/>
                  </a:lnTo>
                  <a:lnTo>
                    <a:pt x="211790" y="2311705"/>
                  </a:lnTo>
                  <a:lnTo>
                    <a:pt x="172454" y="2285133"/>
                  </a:lnTo>
                  <a:lnTo>
                    <a:pt x="136918" y="2253856"/>
                  </a:lnTo>
                  <a:lnTo>
                    <a:pt x="105641" y="2218321"/>
                  </a:lnTo>
                  <a:lnTo>
                    <a:pt x="79069" y="2178987"/>
                  </a:lnTo>
                  <a:lnTo>
                    <a:pt x="57638" y="2136286"/>
                  </a:lnTo>
                  <a:lnTo>
                    <a:pt x="41788" y="2090650"/>
                  </a:lnTo>
                  <a:lnTo>
                    <a:pt x="31954" y="2042515"/>
                  </a:lnTo>
                  <a:lnTo>
                    <a:pt x="28575" y="1992312"/>
                  </a:lnTo>
                  <a:lnTo>
                    <a:pt x="28575" y="398475"/>
                  </a:lnTo>
                  <a:lnTo>
                    <a:pt x="0" y="398475"/>
                  </a:lnTo>
                  <a:lnTo>
                    <a:pt x="0" y="1992312"/>
                  </a:lnTo>
                  <a:lnTo>
                    <a:pt x="2683" y="2038781"/>
                  </a:lnTo>
                  <a:lnTo>
                    <a:pt x="10527" y="2083675"/>
                  </a:lnTo>
                  <a:lnTo>
                    <a:pt x="23234" y="2126696"/>
                  </a:lnTo>
                  <a:lnTo>
                    <a:pt x="40505" y="2167544"/>
                  </a:lnTo>
                  <a:lnTo>
                    <a:pt x="62041" y="2205920"/>
                  </a:lnTo>
                  <a:lnTo>
                    <a:pt x="87543" y="2241526"/>
                  </a:lnTo>
                  <a:lnTo>
                    <a:pt x="116713" y="2274063"/>
                  </a:lnTo>
                  <a:lnTo>
                    <a:pt x="149250" y="2303232"/>
                  </a:lnTo>
                  <a:lnTo>
                    <a:pt x="184857" y="2328733"/>
                  </a:lnTo>
                  <a:lnTo>
                    <a:pt x="223235" y="2350269"/>
                  </a:lnTo>
                  <a:lnTo>
                    <a:pt x="264084" y="2367540"/>
                  </a:lnTo>
                  <a:lnTo>
                    <a:pt x="307107" y="2380247"/>
                  </a:lnTo>
                  <a:lnTo>
                    <a:pt x="352003" y="2388091"/>
                  </a:lnTo>
                  <a:lnTo>
                    <a:pt x="398475" y="2390775"/>
                  </a:lnTo>
                  <a:lnTo>
                    <a:pt x="1935149" y="2390775"/>
                  </a:lnTo>
                  <a:lnTo>
                    <a:pt x="1981621" y="2388091"/>
                  </a:lnTo>
                  <a:lnTo>
                    <a:pt x="2026517" y="2380247"/>
                  </a:lnTo>
                  <a:lnTo>
                    <a:pt x="2069540" y="2367540"/>
                  </a:lnTo>
                  <a:lnTo>
                    <a:pt x="2110389" y="2350269"/>
                  </a:lnTo>
                  <a:lnTo>
                    <a:pt x="2148767" y="2328733"/>
                  </a:lnTo>
                  <a:lnTo>
                    <a:pt x="2184374" y="2303232"/>
                  </a:lnTo>
                  <a:lnTo>
                    <a:pt x="2216911" y="2274063"/>
                  </a:lnTo>
                  <a:lnTo>
                    <a:pt x="2246081" y="2241526"/>
                  </a:lnTo>
                  <a:lnTo>
                    <a:pt x="2271583" y="2205920"/>
                  </a:lnTo>
                  <a:lnTo>
                    <a:pt x="2293119" y="2167544"/>
                  </a:lnTo>
                  <a:lnTo>
                    <a:pt x="2305050" y="2139326"/>
                  </a:lnTo>
                  <a:close/>
                </a:path>
              </a:pathLst>
            </a:custGeom>
            <a:solidFill>
              <a:srgbClr val="AF2522"/>
            </a:solidFill>
          </p:spPr>
          <p:txBody>
            <a:bodyPr wrap="square" lIns="0" tIns="0" rIns="0" bIns="0" rtlCol="0"/>
            <a:lstStyle/>
            <a:p>
              <a:pPr defTabSz="844083"/>
              <a:endParaRPr sz="166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64165" y="2007248"/>
              <a:ext cx="733425" cy="676275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812865" y="2728669"/>
            <a:ext cx="249115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spc="-23" dirty="0">
                <a:solidFill>
                  <a:srgbClr val="231F20"/>
                </a:solidFill>
                <a:latin typeface="Calibri"/>
                <a:cs typeface="Calibri"/>
              </a:rPr>
              <a:t>µp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311792" y="1312187"/>
            <a:ext cx="711591" cy="890954"/>
            <a:chOff x="3587775" y="1138961"/>
            <a:chExt cx="770890" cy="965200"/>
          </a:xfrm>
        </p:grpSpPr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87775" y="1138961"/>
              <a:ext cx="770280" cy="8682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41206" y="2007246"/>
              <a:ext cx="212152" cy="9655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3678460" y="1172685"/>
            <a:ext cx="1018735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dirty="0">
                <a:solidFill>
                  <a:srgbClr val="231F20"/>
                </a:solidFill>
                <a:latin typeface="Calibri"/>
                <a:cs typeface="Calibri"/>
              </a:rPr>
              <a:t>Laser</a:t>
            </a:r>
            <a:r>
              <a:rPr sz="1662" kern="0" spc="-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beam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84060" y="2477393"/>
            <a:ext cx="546295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spc="-42" dirty="0">
                <a:solidFill>
                  <a:srgbClr val="231F20"/>
                </a:solidFill>
                <a:latin typeface="Calibri"/>
                <a:cs typeface="Calibri"/>
              </a:rPr>
              <a:t>X-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rays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452872" y="2096099"/>
            <a:ext cx="668215" cy="624254"/>
            <a:chOff x="5907278" y="1988198"/>
            <a:chExt cx="723900" cy="676275"/>
          </a:xfrm>
        </p:grpSpPr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1653" y="2367051"/>
              <a:ext cx="9525" cy="29742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07278" y="1988198"/>
              <a:ext cx="723900" cy="1789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7278" y="1988198"/>
              <a:ext cx="714375" cy="6762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52743" y="2165261"/>
              <a:ext cx="78435" cy="209689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69183" y="1911460"/>
            <a:ext cx="228600" cy="297109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4274018" y="2150920"/>
            <a:ext cx="709832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dirty="0">
                <a:solidFill>
                  <a:srgbClr val="231F20"/>
                </a:solidFill>
                <a:latin typeface="Calibri"/>
                <a:cs typeface="Calibri"/>
              </a:rPr>
              <a:t>spin </a:t>
            </a:r>
            <a:r>
              <a:rPr sz="1662" kern="0" spc="-18" dirty="0">
                <a:solidFill>
                  <a:srgbClr val="231F20"/>
                </a:solidFill>
                <a:latin typeface="Calibri"/>
                <a:cs typeface="Calibri"/>
              </a:rPr>
              <a:t>flip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55783" y="1577591"/>
            <a:ext cx="249702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defTabSz="844083">
              <a:spcBef>
                <a:spcPts val="92"/>
              </a:spcBef>
            </a:pPr>
            <a:r>
              <a:rPr sz="1662" kern="0" spc="97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662" kern="0" spc="-46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endParaRPr sz="1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11431" y="6258542"/>
            <a:ext cx="2230315" cy="213634"/>
          </a:xfrm>
          <a:prstGeom prst="rect">
            <a:avLst/>
          </a:prstGeom>
        </p:spPr>
        <p:txBody>
          <a:bodyPr vert="horz" wrap="square" lIns="0" tIns="14654" rIns="0" bIns="0" rtlCol="0">
            <a:spAutoFit/>
          </a:bodyPr>
          <a:lstStyle/>
          <a:p>
            <a:pPr marL="11723" defTabSz="844083">
              <a:spcBef>
                <a:spcPts val="115"/>
              </a:spcBef>
            </a:pPr>
            <a:r>
              <a:rPr sz="1292" kern="0" dirty="0">
                <a:solidFill>
                  <a:srgbClr val="9B9D9F"/>
                </a:solidFill>
                <a:latin typeface="Calibri"/>
                <a:cs typeface="Calibri"/>
              </a:rPr>
              <a:t>C.Pizzolotto</a:t>
            </a:r>
            <a:r>
              <a:rPr sz="1292" kern="0" spc="-83" dirty="0">
                <a:solidFill>
                  <a:srgbClr val="9B9D9F"/>
                </a:solidFill>
                <a:latin typeface="Calibri"/>
                <a:cs typeface="Calibri"/>
              </a:rPr>
              <a:t> </a:t>
            </a:r>
            <a:r>
              <a:rPr sz="1292" kern="0" spc="-9" dirty="0">
                <a:solidFill>
                  <a:srgbClr val="9B9D9F"/>
                </a:solidFill>
                <a:latin typeface="Calibri"/>
                <a:cs typeface="Calibri"/>
              </a:rPr>
              <a:t>FAMU</a:t>
            </a:r>
            <a:r>
              <a:rPr sz="1292" kern="0" spc="-92" dirty="0">
                <a:solidFill>
                  <a:srgbClr val="9B9D9F"/>
                </a:solidFill>
                <a:latin typeface="Calibri"/>
                <a:cs typeface="Calibri"/>
              </a:rPr>
              <a:t> </a:t>
            </a:r>
            <a:r>
              <a:rPr sz="1292" kern="0" dirty="0">
                <a:solidFill>
                  <a:srgbClr val="9B9D9F"/>
                </a:solidFill>
                <a:latin typeface="Calibri"/>
                <a:cs typeface="Calibri"/>
              </a:rPr>
              <a:t>–</a:t>
            </a:r>
            <a:r>
              <a:rPr sz="1292" kern="0" spc="-46" dirty="0">
                <a:solidFill>
                  <a:srgbClr val="9B9D9F"/>
                </a:solidFill>
                <a:latin typeface="Calibri"/>
                <a:cs typeface="Calibri"/>
              </a:rPr>
              <a:t> </a:t>
            </a:r>
            <a:r>
              <a:rPr sz="1292" kern="0" spc="-9" dirty="0">
                <a:solidFill>
                  <a:srgbClr val="9B9D9F"/>
                </a:solidFill>
                <a:latin typeface="Calibri"/>
                <a:cs typeface="Calibri"/>
              </a:rPr>
              <a:t>13/02/2024</a:t>
            </a:r>
            <a:endParaRPr sz="129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92475" y="3060925"/>
            <a:ext cx="1919654" cy="170994"/>
          </a:xfrm>
          <a:prstGeom prst="rect">
            <a:avLst/>
          </a:prstGeom>
        </p:spPr>
        <p:txBody>
          <a:bodyPr vert="horz" wrap="square" lIns="0" tIns="14654" rIns="0" bIns="0" rtlCol="0">
            <a:spAutoFit/>
          </a:bodyPr>
          <a:lstStyle/>
          <a:p>
            <a:pPr marL="11723" defTabSz="844083">
              <a:spcBef>
                <a:spcPts val="115"/>
              </a:spcBef>
            </a:pP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15" kern="0" spc="-2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target</a:t>
            </a:r>
            <a:r>
              <a:rPr sz="1015" kern="0" spc="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015" kern="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15" kern="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mixture</a:t>
            </a:r>
            <a:r>
              <a:rPr sz="1015" kern="0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15" kern="0" spc="-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H2</a:t>
            </a:r>
            <a:r>
              <a:rPr sz="1015" kern="0" spc="4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15" kern="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15" kern="0" spc="-23" dirty="0">
                <a:solidFill>
                  <a:srgbClr val="231F20"/>
                </a:solidFill>
                <a:latin typeface="Calibri"/>
                <a:cs typeface="Calibri"/>
              </a:rPr>
              <a:t>O2</a:t>
            </a:r>
            <a:endParaRPr sz="101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>
            <a:extLst>
              <a:ext uri="{FF2B5EF4-FFF2-40B4-BE49-F238E27FC236}">
                <a16:creationId xmlns:a16="http://schemas.microsoft.com/office/drawing/2014/main" id="{6DE2D7F6-2010-19F0-DBF8-CD59BE163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61787"/>
            <a:ext cx="864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Attività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svolte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nel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2024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11161-7C6F-44CD-9EAC-05A50F9431B3}"/>
              </a:ext>
            </a:extLst>
          </p:cNvPr>
          <p:cNvSpPr txBox="1"/>
          <p:nvPr/>
        </p:nvSpPr>
        <p:spPr>
          <a:xfrm>
            <a:off x="250825" y="2341563"/>
            <a:ext cx="832485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È stata completata l’installazione del sistema di misura a Didcot ed è stato effettuato il commissioning. Date le limitazioni sugli accessi, l’unità di Milano ha svolto unicamente attività da remoto di pianificazione e discussione.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 quanto riguarda i rivelatori è proseguito il supporto nell’implementazione del preamplificatore sviluppato secondo la nuova tecnologia per il front-end dei germani  precedentemente ingegnerizzato.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C66908-07DC-1115-15F3-CBEA997D3100}"/>
              </a:ext>
            </a:extLst>
          </p:cNvPr>
          <p:cNvSpPr txBox="1"/>
          <p:nvPr/>
        </p:nvSpPr>
        <p:spPr>
          <a:xfrm>
            <a:off x="1115616" y="260648"/>
            <a:ext cx="7056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FAMU (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dotazioni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gruppo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3)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>
            <a:extLst>
              <a:ext uri="{FF2B5EF4-FFF2-40B4-BE49-F238E27FC236}">
                <a16:creationId xmlns:a16="http://schemas.microsoft.com/office/drawing/2014/main" id="{2FC56D13-E6C0-7685-E62C-646184A1D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70384"/>
            <a:ext cx="864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Attività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svolgere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nel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2025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11161-7C6F-44CD-9EAC-05A50F9431B3}"/>
              </a:ext>
            </a:extLst>
          </p:cNvPr>
          <p:cNvSpPr txBox="1"/>
          <p:nvPr/>
        </p:nvSpPr>
        <p:spPr>
          <a:xfrm>
            <a:off x="250825" y="1557338"/>
            <a:ext cx="8324850" cy="326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 quanto riguarda i rivelatori verrà mantenuto il supporto nell’implementazione e messa a punto del preamplificatore sviluppato secondo la nuova tecnologia per il front-end dei germani  ingegnerizzato in precedenza.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Richieste finanziarie (stimate)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Materiale di consumo: 1.0 k€ per il completamento di componenti spare per i preamplificatori veloci per i germani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16DFCA-DAA5-539B-F9B8-3D3BC52DA3C6}"/>
              </a:ext>
            </a:extLst>
          </p:cNvPr>
          <p:cNvSpPr txBox="1"/>
          <p:nvPr/>
        </p:nvSpPr>
        <p:spPr>
          <a:xfrm>
            <a:off x="1043608" y="116632"/>
            <a:ext cx="6523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FAMU (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dotazioni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gruppo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3)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804D14-BA42-B563-E750-1E946AD1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10" y="850404"/>
            <a:ext cx="8832980" cy="515719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AA31B7-C5CD-F865-C008-57CC6AA95D69}"/>
              </a:ext>
            </a:extLst>
          </p:cNvPr>
          <p:cNvSpPr txBox="1"/>
          <p:nvPr/>
        </p:nvSpPr>
        <p:spPr>
          <a:xfrm>
            <a:off x="1835696" y="188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CHIRONE</a:t>
            </a:r>
          </a:p>
        </p:txBody>
      </p:sp>
    </p:spTree>
    <p:extLst>
      <p:ext uri="{BB962C8B-B14F-4D97-AF65-F5344CB8AC3E}">
        <p14:creationId xmlns:p14="http://schemas.microsoft.com/office/powerpoint/2010/main" val="182921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B8A17A-B2A5-B349-6B3E-81399A74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255"/>
            <a:ext cx="9168869" cy="51574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BE91C2-6791-3F94-962A-C04F212D8E21}"/>
              </a:ext>
            </a:extLst>
          </p:cNvPr>
          <p:cNvSpPr txBox="1"/>
          <p:nvPr/>
        </p:nvSpPr>
        <p:spPr>
          <a:xfrm>
            <a:off x="1979712" y="116632"/>
            <a:ext cx="45851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CHIRONE</a:t>
            </a:r>
          </a:p>
        </p:txBody>
      </p:sp>
    </p:spTree>
    <p:extLst>
      <p:ext uri="{BB962C8B-B14F-4D97-AF65-F5344CB8AC3E}">
        <p14:creationId xmlns:p14="http://schemas.microsoft.com/office/powerpoint/2010/main" val="379182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5E8077D-24AA-F801-67C8-EF576AFD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2283"/>
            <a:ext cx="9036496" cy="53330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176975-E683-76AE-12A1-7AB5891D560A}"/>
              </a:ext>
            </a:extLst>
          </p:cNvPr>
          <p:cNvSpPr txBox="1"/>
          <p:nvPr/>
        </p:nvSpPr>
        <p:spPr>
          <a:xfrm>
            <a:off x="1979712" y="188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CHIRONE</a:t>
            </a:r>
          </a:p>
        </p:txBody>
      </p:sp>
    </p:spTree>
    <p:extLst>
      <p:ext uri="{BB962C8B-B14F-4D97-AF65-F5344CB8AC3E}">
        <p14:creationId xmlns:p14="http://schemas.microsoft.com/office/powerpoint/2010/main" val="309739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21FC20-B86B-2964-A9BF-1C4DC4C5E305}"/>
              </a:ext>
            </a:extLst>
          </p:cNvPr>
          <p:cNvSpPr txBox="1"/>
          <p:nvPr/>
        </p:nvSpPr>
        <p:spPr>
          <a:xfrm>
            <a:off x="2249996" y="33265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CHIRONE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221B0D-79D2-2881-9697-ABE3FF6BBD35}"/>
              </a:ext>
            </a:extLst>
          </p:cNvPr>
          <p:cNvSpPr txBox="1"/>
          <p:nvPr/>
        </p:nvSpPr>
        <p:spPr>
          <a:xfrm>
            <a:off x="611560" y="1268760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mic Sans MS" panose="030F0702030302020204" pitchFamily="66" charset="0"/>
              </a:rPr>
              <a:t>Richieste (</a:t>
            </a:r>
            <a:r>
              <a:rPr lang="it-IT" dirty="0" err="1">
                <a:latin typeface="Comic Sans MS" panose="030F0702030302020204" pitchFamily="66" charset="0"/>
              </a:rPr>
              <a:t>keuro</a:t>
            </a:r>
            <a:r>
              <a:rPr lang="it-IT" dirty="0">
                <a:latin typeface="Comic Sans MS" panose="030F0702030302020204" pitchFamily="66" charset="0"/>
              </a:rPr>
              <a:t>):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Missioni: 8.2 + 2.8SJ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Consumo: 5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Costruzione apparati: 22.5 + 2SJ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Trasporto: 1.5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ctr"/>
            <a:r>
              <a:rPr lang="it-IT" dirty="0">
                <a:latin typeface="Comic Sans MS" panose="030F0702030302020204" pitchFamily="66" charset="0"/>
              </a:rPr>
              <a:t>Servizi: </a:t>
            </a:r>
          </a:p>
          <a:p>
            <a:r>
              <a:rPr lang="it-IT" dirty="0">
                <a:latin typeface="Comic Sans MS" panose="030F0702030302020204" pitchFamily="66" charset="0"/>
              </a:rPr>
              <a:t>Elettronica 2 mesi/uomo. Officina meccanica 1 mese/uomo. Uso </a:t>
            </a:r>
            <a:r>
              <a:rPr lang="it-IT" dirty="0" err="1">
                <a:latin typeface="Comic Sans MS" panose="030F0702030302020204" pitchFamily="66" charset="0"/>
              </a:rPr>
              <a:t>Clean</a:t>
            </a:r>
            <a:r>
              <a:rPr lang="it-IT" dirty="0">
                <a:latin typeface="Comic Sans MS" panose="030F0702030302020204" pitchFamily="66" charset="0"/>
              </a:rPr>
              <a:t> room /</a:t>
            </a:r>
            <a:r>
              <a:rPr lang="it-IT" dirty="0" err="1">
                <a:latin typeface="Comic Sans MS" panose="030F0702030302020204" pitchFamily="66" charset="0"/>
              </a:rPr>
              <a:t>Bonding</a:t>
            </a:r>
            <a:r>
              <a:rPr lang="it-IT" dirty="0">
                <a:latin typeface="Comic Sans MS" panose="030F0702030302020204" pitchFamily="66" charset="0"/>
              </a:rPr>
              <a:t> 1 mese non continuativo</a:t>
            </a:r>
          </a:p>
        </p:txBody>
      </p:sp>
    </p:spTree>
    <p:extLst>
      <p:ext uri="{BB962C8B-B14F-4D97-AF65-F5344CB8AC3E}">
        <p14:creationId xmlns:p14="http://schemas.microsoft.com/office/powerpoint/2010/main" val="1938750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640" y="1650688"/>
                <a:ext cx="3073729" cy="445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3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Responsabile </a:t>
                </a:r>
                <a:r>
                  <a:rPr lang="en-US" sz="135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nazionale</a:t>
                </a:r>
                <a:r>
                  <a:rPr lang="en-US" sz="13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		</a:t>
                </a:r>
              </a:p>
              <a:p>
                <a:pPr defTabSz="685800"/>
                <a:r>
                  <a:rPr lang="en-US" sz="1350" b="1" dirty="0">
                    <a:solidFill>
                      <a:srgbClr val="0F36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Villa (Bologna)</a:t>
                </a:r>
              </a:p>
              <a:p>
                <a:pPr defTabSz="685800"/>
                <a:r>
                  <a:rPr lang="en-US" sz="135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Responsabile</a:t>
                </a:r>
                <a:r>
                  <a:rPr lang="en-US" sz="13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Locale:	</a:t>
                </a:r>
              </a:p>
              <a:p>
                <a:pPr defTabSz="685800"/>
                <a:r>
                  <a:rPr lang="en-US" sz="1350" b="1" dirty="0">
                    <a:solidFill>
                      <a:srgbClr val="0F36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S. </a:t>
                </a:r>
                <a:r>
                  <a:rPr lang="en-US" sz="1350" b="1" dirty="0" err="1">
                    <a:solidFill>
                      <a:srgbClr val="0F36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Muraro</a:t>
                </a:r>
                <a:endParaRPr lang="en-US" sz="1350" b="1" dirty="0">
                  <a:solidFill>
                    <a:srgbClr val="0F36B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/>
                <a:endParaRPr lang="en-US" sz="1350" b="1" dirty="0">
                  <a:solidFill>
                    <a:srgbClr val="0F36B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/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Programma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Scientifico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della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sigla: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misura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delle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sezioni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d’urto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differenziali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frammentazione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del target e del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proiettile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applicazioni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adroterapia e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radioprotezione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/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/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Attività di </a:t>
                </a:r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ricerca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sviluppo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della</a:t>
                </a:r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sigla: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realizzazione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un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esperimento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“table top” in due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modalità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emulsioni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nucleari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apparato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spettrometro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magnetico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misura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ToF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calorimetro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identificazione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Z, A,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misura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(E,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frammenti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prodotti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nelle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interazioni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C,He,O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C,H,O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nel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range di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energia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200-800 MeV/u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0" y="1650688"/>
                <a:ext cx="3073729" cy="4455066"/>
              </a:xfrm>
              <a:prstGeom prst="rect">
                <a:avLst/>
              </a:prstGeom>
              <a:blipFill>
                <a:blip r:embed="rId3"/>
                <a:stretch>
                  <a:fillRect l="-595" t="-274" r="-992" b="-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78631" y="4903178"/>
            <a:ext cx="4843314" cy="96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it-IT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INFN coinvolte</a:t>
            </a:r>
            <a:r>
              <a:rPr lang="it-IT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>
              <a:lnSpc>
                <a:spcPct val="110000"/>
              </a:lnSpc>
            </a:pP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BO, LNF, MI, NA, Pi, PG, RM1, RM2, TIFPA, TO </a:t>
            </a:r>
          </a:p>
          <a:p>
            <a:pPr algn="ctr" defTabSz="685800">
              <a:lnSpc>
                <a:spcPct val="110000"/>
              </a:lnSpc>
            </a:pP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partners: </a:t>
            </a:r>
          </a:p>
          <a:p>
            <a:pPr algn="ctr" defTabSz="685800">
              <a:lnSpc>
                <a:spcPct val="110000"/>
              </a:lnSpc>
            </a:pP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GSI, IPHC Strasbourg, Nagoya Univ.</a:t>
            </a:r>
          </a:p>
          <a:p>
            <a:pPr algn="ctr" defTabSz="685800">
              <a:lnSpc>
                <a:spcPct val="110000"/>
              </a:lnSpc>
            </a:pP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</a:t>
            </a:r>
            <a:r>
              <a:rPr lang="en-US" sz="105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partecipanti</a:t>
            </a:r>
            <a:r>
              <a:rPr lang="en-US" sz="105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(60% staff)</a:t>
            </a:r>
          </a:p>
        </p:txBody>
      </p:sp>
      <p:pic>
        <p:nvPicPr>
          <p:cNvPr id="6" name="Picture 5" descr="FOOT_logo.gif">
            <a:extLst>
              <a:ext uri="{FF2B5EF4-FFF2-40B4-BE49-F238E27FC236}">
                <a16:creationId xmlns:a16="http://schemas.microsoft.com/office/drawing/2014/main" id="{0615D5F5-D6BE-F341-B727-2B96D90E2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" y="981354"/>
            <a:ext cx="516735" cy="5167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D2EC94DC-D1A3-454D-8917-8E1F542AE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4" y="857011"/>
            <a:ext cx="1244948" cy="7330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6544F7C-6CA1-3BC1-E7C3-4F72F82BE876}"/>
              </a:ext>
            </a:extLst>
          </p:cNvPr>
          <p:cNvSpPr txBox="1"/>
          <p:nvPr/>
        </p:nvSpPr>
        <p:spPr>
          <a:xfrm>
            <a:off x="3597487" y="4557862"/>
            <a:ext cx="5205602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13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Laboratori</a:t>
            </a: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per </a:t>
            </a:r>
            <a:r>
              <a:rPr lang="en-US" sz="13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misure</a:t>
            </a: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della</a:t>
            </a: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sigla: </a:t>
            </a:r>
            <a:r>
              <a:rPr lang="en-US" sz="1350" b="1" dirty="0">
                <a:solidFill>
                  <a:srgbClr val="0F36B3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GSI, CNAO, Heidelberg </a:t>
            </a:r>
            <a:endParaRPr lang="it-IT" sz="1350" b="1" dirty="0">
              <a:solidFill>
                <a:srgbClr val="0F36B3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pic>
        <p:nvPicPr>
          <p:cNvPr id="35" name="Immagine 6">
            <a:extLst>
              <a:ext uri="{FF2B5EF4-FFF2-40B4-BE49-F238E27FC236}">
                <a16:creationId xmlns:a16="http://schemas.microsoft.com/office/drawing/2014/main" id="{3570C1B9-2AAD-2D2D-C0A3-D2AC35F6D5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/>
          <a:stretch/>
        </p:blipFill>
        <p:spPr>
          <a:xfrm>
            <a:off x="3081309" y="1548215"/>
            <a:ext cx="6055112" cy="27615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48E963-F605-E9F2-7C24-977F5B423B58}"/>
              </a:ext>
            </a:extLst>
          </p:cNvPr>
          <p:cNvSpPr txBox="1"/>
          <p:nvPr/>
        </p:nvSpPr>
        <p:spPr>
          <a:xfrm>
            <a:off x="2123728" y="2606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7685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827584" y="712645"/>
            <a:ext cx="73988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Attività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svolta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e in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corso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nel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2023-2024</a:t>
            </a:r>
            <a:endParaRPr lang="en-US" sz="2100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6EC5C-1095-FFE8-F78E-CABD0207ABF6}"/>
              </a:ext>
            </a:extLst>
          </p:cNvPr>
          <p:cNvSpPr txBox="1"/>
          <p:nvPr/>
        </p:nvSpPr>
        <p:spPr>
          <a:xfrm>
            <a:off x="238426" y="1454826"/>
            <a:ext cx="866714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Principali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risultati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dell’intera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collaborazione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 da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giugno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 2023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Completamento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costruzione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Magnete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arrivato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a LNF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all'inizio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settembre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), Tracker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intermedio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(IT)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Calorimetro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Migliore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fissaggio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meccanico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dei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moduli di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cristalli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BGO in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corso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Apparato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completo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testato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al CNAO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ottobre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novembre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2023: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dati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per la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fisica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con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elettronic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-setup e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emusion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-setup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Dopo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9 PRINS del 2022,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abbiamo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vinto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un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progetto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MAECI (MOFFIITS): </a:t>
            </a:r>
            <a:r>
              <a:rPr lang="it-IT" sz="1350" dirty="0" err="1">
                <a:solidFill>
                  <a:srgbClr val="0432FF"/>
                </a:solidFill>
                <a:latin typeface="Calibri" panose="020F0502020204030204"/>
              </a:rPr>
              <a:t>Oxygen</a:t>
            </a:r>
            <a:r>
              <a:rPr lang="it-IT" sz="1350" dirty="0">
                <a:solidFill>
                  <a:srgbClr val="0432FF"/>
                </a:solidFill>
                <a:latin typeface="Calibri" panose="020F0502020204030204"/>
              </a:rPr>
              <a:t> </a:t>
            </a:r>
            <a:r>
              <a:rPr lang="it-IT" sz="1350" dirty="0" err="1">
                <a:solidFill>
                  <a:srgbClr val="0432FF"/>
                </a:solidFill>
                <a:latin typeface="Calibri" panose="020F0502020204030204"/>
              </a:rPr>
              <a:t>fragmentation</a:t>
            </a:r>
            <a:r>
              <a:rPr lang="it-IT" sz="1350" dirty="0">
                <a:solidFill>
                  <a:srgbClr val="0432FF"/>
                </a:solidFill>
                <a:latin typeface="Calibri" panose="020F0502020204030204"/>
              </a:rPr>
              <a:t> on Carbon (GSI). Per un totale di 800k€; 200k€ cash per l’INFN!</a:t>
            </a:r>
            <a:endParaRPr lang="en-GB" sz="1350" dirty="0">
              <a:solidFill>
                <a:srgbClr val="0432FF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Almeno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4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progetti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PRIN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sono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sinergici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con FOOT: 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Milano </a:t>
            </a:r>
            <a:r>
              <a:rPr lang="en-GB" sz="1350" dirty="0" err="1">
                <a:solidFill>
                  <a:srgbClr val="C00000"/>
                </a:solidFill>
                <a:latin typeface="Calibri" panose="020F0502020204030204"/>
              </a:rPr>
              <a:t>coinvolta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srgbClr val="C00000"/>
                </a:solidFill>
                <a:latin typeface="Calibri" panose="020F0502020204030204"/>
              </a:rPr>
              <a:t>nel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IT" sz="1350" dirty="0">
                <a:solidFill>
                  <a:srgbClr val="C00000"/>
                </a:solidFill>
                <a:latin typeface="Calibri" panose="020F0502020204030204"/>
              </a:rPr>
              <a:t>PRIN TOFpRad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 (New TW)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risultati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di due prese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dati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presso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il GSI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stanno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per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essere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pubblicati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Attualmente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ci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prepara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per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l'acquisizione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dati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GSI 2025 con fascio 16O, 500 MeV/N (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feb-giu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2025):</a:t>
            </a:r>
            <a:endParaRPr lang="it-IT" sz="135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7" name="CasellaDiTesto 17">
            <a:extLst>
              <a:ext uri="{FF2B5EF4-FFF2-40B4-BE49-F238E27FC236}">
                <a16:creationId xmlns:a16="http://schemas.microsoft.com/office/drawing/2014/main" id="{CC0D18A5-D5D6-E475-E892-8179E7299219}"/>
              </a:ext>
            </a:extLst>
          </p:cNvPr>
          <p:cNvSpPr txBox="1"/>
          <p:nvPr/>
        </p:nvSpPr>
        <p:spPr>
          <a:xfrm>
            <a:off x="317362" y="5191800"/>
            <a:ext cx="88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Pubblicazioni nel 2023: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it-IT" sz="1050" dirty="0" err="1">
                <a:solidFill>
                  <a:prstClr val="black"/>
                </a:solidFill>
                <a:latin typeface="Calibri" panose="020F0502020204030204"/>
              </a:rPr>
              <a:t>Kraan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 A.C. et al.,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Calibration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and performance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assessment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of the TOF-Wall detector of the FOOT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experiment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, NIM A,  10.1016/j.nima.2022.167615 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Silvestre G et al,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Characterization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of the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Microstrip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Silicon Detector for the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FragmentatiOn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Of Target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experiment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, NIM A, 10.1016/j.nima.2022.167717 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Galli L., 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The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fragmentation</a:t>
            </a:r>
            <a:r>
              <a:rPr lang="it-IT" sz="1050" dirty="0">
                <a:solidFill>
                  <a:srgbClr val="7030A0"/>
                </a:solidFill>
                <a:latin typeface="Calibri" panose="020F0502020204030204"/>
              </a:rPr>
              <a:t> trigger of the FOOT </a:t>
            </a:r>
            <a:r>
              <a:rPr lang="it-IT" sz="1050" dirty="0" err="1">
                <a:solidFill>
                  <a:srgbClr val="7030A0"/>
                </a:solidFill>
                <a:latin typeface="Calibri" panose="020F0502020204030204"/>
              </a:rPr>
              <a:t>experiment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, NIM A, 10.1016/j.nima.2022.167757 </a:t>
            </a:r>
          </a:p>
          <a:p>
            <a:pPr defTabSz="685800"/>
            <a:endParaRPr lang="it-IT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it-IT" sz="1200" b="1" dirty="0">
                <a:solidFill>
                  <a:srgbClr val="C00000"/>
                </a:solidFill>
                <a:latin typeface="Calibri" panose="020F0502020204030204"/>
              </a:rPr>
              <a:t>Prossimo alla sottomissione da Milano: </a:t>
            </a:r>
            <a:r>
              <a:rPr lang="en-GB" sz="1200" dirty="0">
                <a:solidFill>
                  <a:srgbClr val="C00000"/>
                </a:solidFill>
                <a:latin typeface="Arial" panose="020B0604020202020204" pitchFamily="34" charset="0"/>
              </a:rPr>
              <a:t>The FLUKA Monte Carlo Simulation of the magnetic spectrometer of the FOOT experiment</a:t>
            </a:r>
            <a:endParaRPr lang="it-IT" sz="1200" dirty="0">
              <a:solidFill>
                <a:srgbClr val="C00000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8FA1E9-767D-0251-D7B9-A23B5EFAB486}"/>
              </a:ext>
            </a:extLst>
          </p:cNvPr>
          <p:cNvGrpSpPr/>
          <p:nvPr/>
        </p:nvGrpSpPr>
        <p:grpSpPr>
          <a:xfrm>
            <a:off x="193422" y="3573016"/>
            <a:ext cx="8667145" cy="1338828"/>
            <a:chOff x="257896" y="3410815"/>
            <a:chExt cx="11556193" cy="17851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8A4CDD-3464-1A17-5FD1-10961027378A}"/>
                </a:ext>
              </a:extLst>
            </p:cNvPr>
            <p:cNvSpPr txBox="1"/>
            <p:nvPr/>
          </p:nvSpPr>
          <p:spPr>
            <a:xfrm>
              <a:off x="257896" y="3410815"/>
              <a:ext cx="11556193" cy="178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Misure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simulazioni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e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analisi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per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l’attività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TOFpRad</a:t>
              </a: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685800"/>
              <a:r>
                <a:rPr lang="en-GB" sz="1350" b="1" dirty="0" err="1">
                  <a:solidFill>
                    <a:prstClr val="black"/>
                  </a:solidFill>
                  <a:latin typeface="Calibri" panose="020F0502020204030204"/>
                </a:rPr>
                <a:t>Principali</a:t>
              </a:r>
              <a:r>
                <a:rPr lang="en-GB" sz="13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b="1" dirty="0" err="1">
                  <a:solidFill>
                    <a:prstClr val="black"/>
                  </a:solidFill>
                  <a:latin typeface="Calibri" panose="020F0502020204030204"/>
                </a:rPr>
                <a:t>attività</a:t>
              </a:r>
              <a:r>
                <a:rPr lang="en-GB" sz="1350" b="1" dirty="0">
                  <a:solidFill>
                    <a:prstClr val="black"/>
                  </a:solidFill>
                  <a:latin typeface="Calibri" panose="020F0502020204030204"/>
                </a:rPr>
                <a:t> del Gruppo di Milano da </a:t>
              </a:r>
              <a:r>
                <a:rPr lang="en-GB" sz="1350" b="1" dirty="0" err="1">
                  <a:solidFill>
                    <a:prstClr val="black"/>
                  </a:solidFill>
                  <a:latin typeface="Calibri" panose="020F0502020204030204"/>
                </a:rPr>
                <a:t>giugno</a:t>
              </a:r>
              <a:r>
                <a:rPr lang="en-GB" sz="1350" b="1" dirty="0">
                  <a:solidFill>
                    <a:prstClr val="black"/>
                  </a:solidFill>
                  <a:latin typeface="Calibri" panose="020F0502020204030204"/>
                </a:rPr>
                <a:t> 2023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Sviluppo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software,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analisi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dati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e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simulazioni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MC (upgrade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sostanziale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negli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ultimi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mesi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). </a:t>
              </a:r>
              <a:r>
                <a:rPr lang="it-IT" sz="1350" dirty="0">
                  <a:solidFill>
                    <a:srgbClr val="C00000"/>
                  </a:solidFill>
                  <a:latin typeface="Calibri" panose="020F0502020204030204"/>
                </a:rPr>
                <a:t>Recentemente iniziato lo studio di fattibilità della presa dati GSI 2025 mediante simulazioni: geometria apparato, valutazioni delle risoluzioni ottenibili…</a:t>
              </a: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Gestione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e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manutenzione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camera a drift </a:t>
              </a:r>
              <a:r>
                <a:rPr lang="en-GB" sz="1350" dirty="0" err="1">
                  <a:solidFill>
                    <a:prstClr val="black"/>
                  </a:solidFill>
                  <a:latin typeface="Calibri" panose="020F0502020204030204"/>
                </a:rPr>
                <a:t>utilizzata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 per il Beam Monitor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EB273B-90DA-86E0-5D2B-D35819D21C03}"/>
                </a:ext>
              </a:extLst>
            </p:cNvPr>
            <p:cNvSpPr txBox="1"/>
            <p:nvPr/>
          </p:nvSpPr>
          <p:spPr>
            <a:xfrm>
              <a:off x="6678438" y="4522753"/>
              <a:ext cx="48059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dirty="0">
                  <a:solidFill>
                    <a:srgbClr val="0432FF"/>
                  </a:solidFill>
                  <a:latin typeface="Calibri" panose="020F0502020204030204"/>
                </a:rPr>
                <a:t>1 tesi magistrale, 1 tesi triennale in ambito FOOT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6E0563-0A41-63E5-703A-7E7601104F74}"/>
              </a:ext>
            </a:extLst>
          </p:cNvPr>
          <p:cNvSpPr txBox="1"/>
          <p:nvPr/>
        </p:nvSpPr>
        <p:spPr>
          <a:xfrm>
            <a:off x="2123728" y="16216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77887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908720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ANAGRAFICA 2025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In totale 61 persone di cui 19 tra dottorandi ed assegnisti</a:t>
            </a:r>
          </a:p>
          <a:p>
            <a:r>
              <a:rPr lang="it-IT" dirty="0">
                <a:latin typeface="Comic Sans MS" panose="030F0702030302020204" pitchFamily="66" charset="0"/>
              </a:rPr>
              <a:t> 42.2 FTE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4B925E5C-0EF6-4702-B945-88CEABFFE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09213"/>
              </p:ext>
            </p:extLst>
          </p:nvPr>
        </p:nvGraphicFramePr>
        <p:xfrm>
          <a:off x="971600" y="2751663"/>
          <a:ext cx="5709358" cy="320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660">
                  <a:extLst>
                    <a:ext uri="{9D8B030D-6E8A-4147-A177-3AD203B41FA5}">
                      <a16:colId xmlns:a16="http://schemas.microsoft.com/office/drawing/2014/main" val="866995672"/>
                    </a:ext>
                  </a:extLst>
                </a:gridCol>
                <a:gridCol w="1435660">
                  <a:extLst>
                    <a:ext uri="{9D8B030D-6E8A-4147-A177-3AD203B41FA5}">
                      <a16:colId xmlns:a16="http://schemas.microsoft.com/office/drawing/2014/main" val="37897950"/>
                    </a:ext>
                  </a:extLst>
                </a:gridCol>
                <a:gridCol w="1407472">
                  <a:extLst>
                    <a:ext uri="{9D8B030D-6E8A-4147-A177-3AD203B41FA5}">
                      <a16:colId xmlns:a16="http://schemas.microsoft.com/office/drawing/2014/main" val="3612766946"/>
                    </a:ext>
                  </a:extLst>
                </a:gridCol>
                <a:gridCol w="1421566">
                  <a:extLst>
                    <a:ext uri="{9D8B030D-6E8A-4147-A177-3AD203B41FA5}">
                      <a16:colId xmlns:a16="http://schemas.microsoft.com/office/drawing/2014/main" val="3068275770"/>
                    </a:ext>
                  </a:extLst>
                </a:gridCol>
              </a:tblGrid>
              <a:tr h="6095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SIGLA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PERSONE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FTE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DOTT/ASS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95657506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CHIRONE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3.6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04873414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FAMU (dot)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0.1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94887884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FOOT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1.8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37640971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GAMMA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22.8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7283734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KAONNIS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3.7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83773236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LEA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5.2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39411691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Comic Sans MS" panose="030F0702030302020204" pitchFamily="66" charset="0"/>
                        </a:rPr>
                        <a:t>LUNA3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57091129"/>
                  </a:ext>
                </a:extLst>
              </a:tr>
              <a:tr h="3243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SPESMED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27761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11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781755" y="394965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Richieste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Anagrafica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Milano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D783F-40B7-354A-B7E7-F25D89ADE3DC}"/>
              </a:ext>
            </a:extLst>
          </p:cNvPr>
          <p:cNvSpPr txBox="1"/>
          <p:nvPr/>
        </p:nvSpPr>
        <p:spPr>
          <a:xfrm>
            <a:off x="236280" y="4416415"/>
            <a:ext cx="42113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A)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Missioni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(meeting e prese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dati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): </a:t>
            </a:r>
            <a:r>
              <a:rPr lang="en-GB" sz="1500" dirty="0">
                <a:solidFill>
                  <a:srgbClr val="FF0000"/>
                </a:solidFill>
                <a:latin typeface="Calibri" panose="020F0502020204030204"/>
              </a:rPr>
              <a:t>25 k€  (</a:t>
            </a:r>
            <a:r>
              <a:rPr lang="en-GB" sz="1500" dirty="0" err="1">
                <a:solidFill>
                  <a:srgbClr val="FF0000"/>
                </a:solidFill>
                <a:latin typeface="Calibri" panose="020F0502020204030204"/>
              </a:rPr>
              <a:t>sj</a:t>
            </a:r>
            <a:r>
              <a:rPr lang="en-GB" sz="1500" dirty="0">
                <a:solidFill>
                  <a:srgbClr val="FF0000"/>
                </a:solidFill>
                <a:latin typeface="Calibri" panose="020F0502020204030204"/>
              </a:rPr>
              <a:t> 5 k€) </a:t>
            </a:r>
          </a:p>
          <a:p>
            <a:pPr defTabSz="685800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B)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Consumo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(Gas e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Materiale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Informatico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): 	</a:t>
            </a:r>
            <a:r>
              <a:rPr lang="en-GB" sz="1500" dirty="0">
                <a:solidFill>
                  <a:srgbClr val="FF0000"/>
                </a:solidFill>
                <a:latin typeface="Calibri" panose="020F0502020204030204"/>
              </a:rPr>
              <a:t>1.5 k€</a:t>
            </a:r>
          </a:p>
          <a:p>
            <a:pPr defTabSz="685800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C)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Trasporti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: 				</a:t>
            </a:r>
            <a:r>
              <a:rPr lang="en-GB" sz="1500" dirty="0">
                <a:solidFill>
                  <a:srgbClr val="FF0000"/>
                </a:solidFill>
                <a:latin typeface="Calibri" panose="020F0502020204030204"/>
              </a:rPr>
              <a:t>2.5 k€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DE3393-36B8-3C4C-9AE8-DDD3825A2C52}"/>
              </a:ext>
            </a:extLst>
          </p:cNvPr>
          <p:cNvGraphicFramePr>
            <a:graphicFrameLocks noGrp="1"/>
          </p:cNvGraphicFramePr>
          <p:nvPr/>
        </p:nvGraphicFramePr>
        <p:xfrm>
          <a:off x="4462908" y="4358871"/>
          <a:ext cx="4429572" cy="1331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524">
                  <a:extLst>
                    <a:ext uri="{9D8B030D-6E8A-4147-A177-3AD203B41FA5}">
                      <a16:colId xmlns:a16="http://schemas.microsoft.com/office/drawing/2014/main" val="988595824"/>
                    </a:ext>
                  </a:extLst>
                </a:gridCol>
                <a:gridCol w="1476524">
                  <a:extLst>
                    <a:ext uri="{9D8B030D-6E8A-4147-A177-3AD203B41FA5}">
                      <a16:colId xmlns:a16="http://schemas.microsoft.com/office/drawing/2014/main" val="2888312929"/>
                    </a:ext>
                  </a:extLst>
                </a:gridCol>
                <a:gridCol w="1476524">
                  <a:extLst>
                    <a:ext uri="{9D8B030D-6E8A-4147-A177-3AD203B41FA5}">
                      <a16:colId xmlns:a16="http://schemas.microsoft.com/office/drawing/2014/main" val="3439662071"/>
                    </a:ext>
                  </a:extLst>
                </a:gridCol>
              </a:tblGrid>
              <a:tr h="244856">
                <a:tc>
                  <a:txBody>
                    <a:bodyPr/>
                    <a:lstStyle/>
                    <a:p>
                      <a:endParaRPr lang="en-IT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T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3976720"/>
                  </a:ext>
                </a:extLst>
              </a:tr>
              <a:tr h="257281">
                <a:tc>
                  <a:txBody>
                    <a:bodyPr/>
                    <a:lstStyle/>
                    <a:p>
                      <a:r>
                        <a:rPr lang="en-IT" sz="1000" dirty="0"/>
                        <a:t>S. Muraro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Ric. III Livello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000" dirty="0">
                          <a:solidFill>
                            <a:srgbClr val="FF0000"/>
                          </a:solidFill>
                        </a:rPr>
                        <a:t>25(+55*)</a:t>
                      </a:r>
                      <a:endParaRPr lang="en-IT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31565375"/>
                  </a:ext>
                </a:extLst>
              </a:tr>
              <a:tr h="257281">
                <a:tc>
                  <a:txBody>
                    <a:bodyPr/>
                    <a:lstStyle/>
                    <a:p>
                      <a:r>
                        <a:rPr lang="en-IT" sz="1000" dirty="0"/>
                        <a:t>I. Mattei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Ric. III Livello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65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1223078"/>
                  </a:ext>
                </a:extLst>
              </a:tr>
              <a:tr h="257281">
                <a:tc>
                  <a:txBody>
                    <a:bodyPr/>
                    <a:lstStyle/>
                    <a:p>
                      <a:r>
                        <a:rPr lang="en-IT" sz="1000" dirty="0"/>
                        <a:t>Y. Dong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80</a:t>
                      </a:r>
                      <a:endParaRPr lang="en-IT" sz="1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3349720"/>
                  </a:ext>
                </a:extLst>
              </a:tr>
              <a:tr h="315070">
                <a:tc>
                  <a:txBody>
                    <a:bodyPr/>
                    <a:lstStyle/>
                    <a:p>
                      <a:r>
                        <a:rPr lang="en-IT" sz="1000" i="0" dirty="0"/>
                        <a:t>S. Brambilla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T" sz="1000" i="0" dirty="0"/>
                        <a:t>Primo Tecnologo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000" i="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81973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6DDA04-56F2-2342-94C5-325787875C4D}"/>
              </a:ext>
            </a:extLst>
          </p:cNvPr>
          <p:cNvSpPr txBox="1"/>
          <p:nvPr/>
        </p:nvSpPr>
        <p:spPr>
          <a:xfrm>
            <a:off x="251520" y="5166772"/>
            <a:ext cx="3942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IT" sz="1500" dirty="0">
                <a:solidFill>
                  <a:prstClr val="black"/>
                </a:solidFill>
                <a:latin typeface="Calibri" panose="020F0502020204030204"/>
              </a:rPr>
              <a:t>Richiesta servizi Milano: eventuale assistenza su richiesta del Servizio Elettronica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629E057-ADFE-1841-96B8-14E18804DA2D}"/>
              </a:ext>
            </a:extLst>
          </p:cNvPr>
          <p:cNvSpPr txBox="1"/>
          <p:nvPr/>
        </p:nvSpPr>
        <p:spPr>
          <a:xfrm>
            <a:off x="365820" y="2484176"/>
            <a:ext cx="491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Gruppo di Milano: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B0BAA-7B6F-5C49-AB33-00262B2EDAA6}"/>
              </a:ext>
            </a:extLst>
          </p:cNvPr>
          <p:cNvSpPr txBox="1"/>
          <p:nvPr/>
        </p:nvSpPr>
        <p:spPr>
          <a:xfrm>
            <a:off x="236280" y="1539273"/>
            <a:ext cx="88171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Misure al CNAO 2024: solo aspetti strumentali/calibrazioni (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TofWall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, Calorimetro, Tracking).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Misure al GSI con fascio di </a:t>
            </a:r>
            <a:r>
              <a:rPr lang="it-IT" sz="1500" baseline="30000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O a 500 MeV/u nella prima metà del 2025 (certo)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Presumibili misure al CNAO a fine 2025 (saranno messe SJ nei preventivi)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A9CCA-CAEF-DD47-A841-15C9D9C22E96}"/>
              </a:ext>
            </a:extLst>
          </p:cNvPr>
          <p:cNvSpPr txBox="1"/>
          <p:nvPr/>
        </p:nvSpPr>
        <p:spPr>
          <a:xfrm>
            <a:off x="6594972" y="39958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22D41-81BC-54D7-A32C-3EF856108C6B}"/>
              </a:ext>
            </a:extLst>
          </p:cNvPr>
          <p:cNvSpPr txBox="1"/>
          <p:nvPr/>
        </p:nvSpPr>
        <p:spPr>
          <a:xfrm>
            <a:off x="3846196" y="5746835"/>
            <a:ext cx="5259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T" sz="1200" i="1" dirty="0">
                <a:solidFill>
                  <a:srgbClr val="FF0000"/>
                </a:solidFill>
                <a:latin typeface="Calibri" panose="020F0502020204030204"/>
              </a:rPr>
              <a:t>(*) </a:t>
            </a:r>
            <a:r>
              <a:rPr lang="en-GB" sz="1200" i="1" dirty="0">
                <a:solidFill>
                  <a:srgbClr val="FF0000"/>
                </a:solidFill>
                <a:latin typeface="Calibri" panose="020F0502020204030204"/>
              </a:rPr>
              <a:t>30% </a:t>
            </a:r>
            <a:r>
              <a:rPr lang="en-GB" sz="1200" i="1" dirty="0" err="1">
                <a:solidFill>
                  <a:srgbClr val="FF0000"/>
                </a:solidFill>
                <a:latin typeface="Calibri" panose="020F0502020204030204"/>
              </a:rPr>
              <a:t>su</a:t>
            </a:r>
            <a:r>
              <a:rPr lang="en-GB" sz="1200" i="1" dirty="0">
                <a:solidFill>
                  <a:srgbClr val="FF0000"/>
                </a:solidFill>
                <a:latin typeface="Calibri" panose="020F0502020204030204"/>
              </a:rPr>
              <a:t> PRIN_202293MEL9;  25% </a:t>
            </a:r>
            <a:r>
              <a:rPr lang="en-GB" sz="1200" i="1" dirty="0" err="1">
                <a:solidFill>
                  <a:srgbClr val="FF0000"/>
                </a:solidFill>
                <a:latin typeface="Calibri" panose="020F0502020204030204"/>
              </a:rPr>
              <a:t>su</a:t>
            </a:r>
            <a:r>
              <a:rPr lang="en-GB" sz="1200" i="1" dirty="0">
                <a:solidFill>
                  <a:srgbClr val="FF0000"/>
                </a:solidFill>
                <a:latin typeface="Calibri" panose="020F0502020204030204"/>
              </a:rPr>
              <a:t> MAECI_MOFFIITS. Sigle </a:t>
            </a:r>
            <a:r>
              <a:rPr lang="en-GB" sz="1200" i="1" dirty="0" err="1">
                <a:solidFill>
                  <a:srgbClr val="FF0000"/>
                </a:solidFill>
                <a:latin typeface="Calibri" panose="020F0502020204030204"/>
              </a:rPr>
              <a:t>sinergiche</a:t>
            </a:r>
            <a:r>
              <a:rPr lang="en-GB" sz="1200" i="1" dirty="0">
                <a:solidFill>
                  <a:srgbClr val="FF0000"/>
                </a:solidFill>
                <a:latin typeface="Calibri" panose="020F0502020204030204"/>
              </a:rPr>
              <a:t> a FOOT</a:t>
            </a:r>
            <a:endParaRPr lang="en-IT" sz="1200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E8AFD8-1A1B-E701-2B14-3D344E6BD410}"/>
              </a:ext>
            </a:extLst>
          </p:cNvPr>
          <p:cNvGrpSpPr/>
          <p:nvPr/>
        </p:nvGrpSpPr>
        <p:grpSpPr>
          <a:xfrm>
            <a:off x="236280" y="2688750"/>
            <a:ext cx="8722686" cy="744555"/>
            <a:chOff x="36266" y="2833896"/>
            <a:chExt cx="11476690" cy="9927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5EC671-4E94-8559-E82B-2242F57429FC}"/>
                </a:ext>
              </a:extLst>
            </p:cNvPr>
            <p:cNvSpPr/>
            <p:nvPr/>
          </p:nvSpPr>
          <p:spPr>
            <a:xfrm>
              <a:off x="9264882" y="3174178"/>
              <a:ext cx="431387" cy="4153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4ABB7F-534A-07F6-E07F-2241D3575D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6864" y="3198873"/>
              <a:ext cx="548362" cy="105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0AB6E31-7860-0DB5-687A-DAA968438B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55065" y="3508918"/>
              <a:ext cx="450651" cy="233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CA84CF-FCFE-1976-35B2-725A1ABD5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2246" y="3378077"/>
              <a:ext cx="6303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756166-A4A0-2A4A-F258-571C85C74164}"/>
                </a:ext>
              </a:extLst>
            </p:cNvPr>
            <p:cNvSpPr/>
            <p:nvPr/>
          </p:nvSpPr>
          <p:spPr>
            <a:xfrm>
              <a:off x="10856892" y="3124176"/>
              <a:ext cx="152423" cy="14674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488AA2-D1A9-0211-8C94-6AACD16E542F}"/>
                </a:ext>
              </a:extLst>
            </p:cNvPr>
            <p:cNvSpPr/>
            <p:nvPr/>
          </p:nvSpPr>
          <p:spPr>
            <a:xfrm>
              <a:off x="10733178" y="3679891"/>
              <a:ext cx="152423" cy="14674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315BF54-C433-7947-7940-D93DEF1A5321}"/>
                </a:ext>
              </a:extLst>
            </p:cNvPr>
            <p:cNvSpPr/>
            <p:nvPr/>
          </p:nvSpPr>
          <p:spPr>
            <a:xfrm>
              <a:off x="8452915" y="3304705"/>
              <a:ext cx="152423" cy="14674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B8609-5384-16D4-F2C9-B7B9292A5294}"/>
                </a:ext>
              </a:extLst>
            </p:cNvPr>
            <p:cNvSpPr txBox="1"/>
            <p:nvPr/>
          </p:nvSpPr>
          <p:spPr>
            <a:xfrm>
              <a:off x="9253233" y="2908593"/>
              <a:ext cx="5171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baseline="30000" dirty="0">
                  <a:solidFill>
                    <a:prstClr val="black"/>
                  </a:solidFill>
                  <a:latin typeface="Calibri" panose="020F0502020204030204"/>
                </a:rPr>
                <a:t>12</a:t>
              </a:r>
              <a:r>
                <a:rPr lang="en-IT" sz="135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6DEBC4-AFA6-7919-2DBF-9642AD71F236}"/>
                </a:ext>
              </a:extLst>
            </p:cNvPr>
            <p:cNvSpPr txBox="1"/>
            <p:nvPr/>
          </p:nvSpPr>
          <p:spPr>
            <a:xfrm>
              <a:off x="8365391" y="2980920"/>
              <a:ext cx="57410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baseline="300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r>
                <a:rPr lang="en-IT" sz="1350" dirty="0">
                  <a:solidFill>
                    <a:prstClr val="black"/>
                  </a:solidFill>
                  <a:latin typeface="Calibri" panose="020F0502020204030204"/>
                </a:rPr>
                <a:t>He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4ED639-4256-918C-3546-D99430E39977}"/>
                </a:ext>
              </a:extLst>
            </p:cNvPr>
            <p:cNvSpPr txBox="1"/>
            <p:nvPr/>
          </p:nvSpPr>
          <p:spPr>
            <a:xfrm>
              <a:off x="10938854" y="2833896"/>
              <a:ext cx="57410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baseline="300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r>
                <a:rPr lang="en-IT" sz="1350" dirty="0">
                  <a:solidFill>
                    <a:prstClr val="black"/>
                  </a:solidFill>
                  <a:latin typeface="Calibri" panose="020F0502020204030204"/>
                </a:rPr>
                <a:t>He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E97398-DD5E-1B4A-507F-873B86039EE5}"/>
                </a:ext>
              </a:extLst>
            </p:cNvPr>
            <p:cNvSpPr txBox="1"/>
            <p:nvPr/>
          </p:nvSpPr>
          <p:spPr>
            <a:xfrm>
              <a:off x="10723734" y="3389611"/>
              <a:ext cx="5741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baseline="300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r>
                <a:rPr lang="en-IT" sz="1350" dirty="0">
                  <a:solidFill>
                    <a:prstClr val="black"/>
                  </a:solidFill>
                  <a:latin typeface="Calibri" panose="020F0502020204030204"/>
                </a:rPr>
                <a:t>He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18C4433-0BB2-E709-45E9-12FAFD27E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7757" y="3386874"/>
              <a:ext cx="3028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9EFCC0-66FA-04C7-BAC4-2397C8A89044}"/>
                </a:ext>
              </a:extLst>
            </p:cNvPr>
            <p:cNvSpPr/>
            <p:nvPr/>
          </p:nvSpPr>
          <p:spPr>
            <a:xfrm>
              <a:off x="10006100" y="3241679"/>
              <a:ext cx="294783" cy="28380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214871-860F-7203-1C19-CEAD858708CA}"/>
                </a:ext>
              </a:extLst>
            </p:cNvPr>
            <p:cNvSpPr txBox="1"/>
            <p:nvPr/>
          </p:nvSpPr>
          <p:spPr>
            <a:xfrm>
              <a:off x="10032512" y="2969353"/>
              <a:ext cx="55723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T" sz="1350" baseline="30000" dirty="0">
                  <a:solidFill>
                    <a:prstClr val="black"/>
                  </a:solidFill>
                  <a:latin typeface="Calibri" panose="020F0502020204030204"/>
                </a:rPr>
                <a:t>8</a:t>
              </a:r>
              <a:r>
                <a:rPr lang="en-IT" sz="1350" dirty="0">
                  <a:solidFill>
                    <a:prstClr val="black"/>
                  </a:solidFill>
                  <a:latin typeface="Calibri" panose="020F0502020204030204"/>
                </a:rPr>
                <a:t>Be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58C0DC-D03C-FEB5-D9A8-54858F7CDEF5}"/>
                </a:ext>
              </a:extLst>
            </p:cNvPr>
            <p:cNvSpPr txBox="1"/>
            <p:nvPr/>
          </p:nvSpPr>
          <p:spPr>
            <a:xfrm>
              <a:off x="36266" y="2941451"/>
              <a:ext cx="787732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7175" indent="-257175" defTabSz="685800">
                <a:spcAft>
                  <a:spcPts val="450"/>
                </a:spcAft>
                <a:buFont typeface="Arial" panose="020B0604020202020204" pitchFamily="34" charset="0"/>
                <a:buChar char="•"/>
                <a:tabLst>
                  <a:tab pos="8729663" algn="l"/>
                </a:tabLst>
              </a:pPr>
              <a:r>
                <a:rPr lang="it-IT" sz="15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Analisi dati e simulazioni connesse: </a:t>
              </a:r>
              <a:r>
                <a:rPr lang="it-IT" sz="15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analisi svolta a Milano sul tema del clustering nei nuclei 𝛼-coniugati: </a:t>
              </a:r>
              <a:r>
                <a:rPr lang="it-IT" sz="1500" b="1" baseline="3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12</a:t>
              </a:r>
              <a:r>
                <a:rPr lang="it-IT" sz="15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C → 3 𝛼 ; </a:t>
              </a:r>
              <a:r>
                <a:rPr lang="it-IT" sz="1500" b="1" baseline="3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16</a:t>
              </a:r>
              <a:r>
                <a:rPr lang="it-IT" sz="15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O → 4 𝛼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D4EBD7-9B97-F467-DAB2-BC646F195137}"/>
              </a:ext>
            </a:extLst>
          </p:cNvPr>
          <p:cNvSpPr txBox="1"/>
          <p:nvPr/>
        </p:nvSpPr>
        <p:spPr>
          <a:xfrm>
            <a:off x="236281" y="3325604"/>
            <a:ext cx="5931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Attività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progettazione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(MC), presa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dati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analisi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per il</a:t>
            </a:r>
            <a:r>
              <a:rPr lang="en-IT" sz="1500" dirty="0">
                <a:solidFill>
                  <a:prstClr val="black"/>
                </a:solidFill>
                <a:latin typeface="Calibri" panose="020F0502020204030204"/>
              </a:rPr>
              <a:t> PRIN TOFpRad 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DA456AE2-197D-DF5B-A3DF-105B706A58B6}"/>
              </a:ext>
            </a:extLst>
          </p:cNvPr>
          <p:cNvSpPr txBox="1"/>
          <p:nvPr/>
        </p:nvSpPr>
        <p:spPr>
          <a:xfrm>
            <a:off x="1207307" y="934091"/>
            <a:ext cx="6480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Attività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da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svolgere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nel</a:t>
            </a:r>
            <a:r>
              <a:rPr lang="en-US" sz="27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2025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9BE2B79-CF4A-3700-7162-EAA9E743E4D5}"/>
              </a:ext>
            </a:extLst>
          </p:cNvPr>
          <p:cNvSpPr txBox="1"/>
          <p:nvPr/>
        </p:nvSpPr>
        <p:spPr>
          <a:xfrm>
            <a:off x="2123728" y="2606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35473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40AA6F1-0E4C-440D-A98E-128D9DECC008}"/>
              </a:ext>
            </a:extLst>
          </p:cNvPr>
          <p:cNvSpPr txBox="1"/>
          <p:nvPr/>
        </p:nvSpPr>
        <p:spPr>
          <a:xfrm>
            <a:off x="838175" y="188640"/>
            <a:ext cx="64807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LUNA</a:t>
            </a:r>
          </a:p>
          <a:p>
            <a:pPr defTabSz="685800"/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Responsabile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nazionale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: Alba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Formicola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(INFN Roma)</a:t>
            </a:r>
          </a:p>
          <a:p>
            <a:pPr defTabSz="685800"/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Responsabile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Locale: Rosanna Depalo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697771B-08D6-403C-9D2B-478FF61C55DF}"/>
              </a:ext>
            </a:extLst>
          </p:cNvPr>
          <p:cNvSpPr txBox="1"/>
          <p:nvPr/>
        </p:nvSpPr>
        <p:spPr>
          <a:xfrm>
            <a:off x="7587214" y="2983040"/>
            <a:ext cx="1404764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3D9984B-A49E-4520-9759-EC7A6A101375}"/>
              </a:ext>
            </a:extLst>
          </p:cNvPr>
          <p:cNvSpPr txBox="1"/>
          <p:nvPr/>
        </p:nvSpPr>
        <p:spPr>
          <a:xfrm>
            <a:off x="273192" y="1794389"/>
            <a:ext cx="70457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Programma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Scientifico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</a:p>
          <a:p>
            <a:pPr defTabSz="685800"/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Astrofisica nucleare</a:t>
            </a:r>
          </a:p>
          <a:p>
            <a:pPr defTabSz="685800"/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Misure di sezioni d’urto di reazioni nucleari di interesse astrofisico effettuate in un laboratorio sotterraneo a bassissimo fondo. Vengono studiate reazioni dei cicli di combustione dell’idrogeno e dell’elio e reazioni chiave per la </a:t>
            </a:r>
            <a:r>
              <a:rPr lang="it-IT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nucleosintesi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 primordiale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685800"/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Attività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di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ricerca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e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sviluppo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defTabSz="685800"/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Misure in corso presso gli acceleratori LUNA-400 kV e LUNA-MV (Bellotti Ion </a:t>
            </a:r>
            <a:r>
              <a:rPr lang="it-IT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Beam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Facility)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pPr defTabSz="685800"/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sigla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:</a:t>
            </a:r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pPr defTabSz="685800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Italia: LNGS, LNL</a:t>
            </a:r>
          </a:p>
          <a:p>
            <a:pPr defTabSz="685800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Estero: HZDR e 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Felsenkeller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Dresda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(Germania)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3343ADD-F2B2-4951-ADBA-55BC1A354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82" y="6409066"/>
            <a:ext cx="658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it-IT" dirty="0">
                <a:solidFill>
                  <a:prstClr val="black"/>
                </a:solidFill>
                <a:latin typeface="Comic Sans MS" pitchFamily="66" charset="0"/>
              </a:rPr>
              <a:t>Sezioni</a:t>
            </a:r>
            <a:r>
              <a:rPr lang="it-IT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Comic Sans MS" pitchFamily="66" charset="0"/>
              </a:rPr>
              <a:t>coinvolte: BA, GE, LNGS, MI, NA, PD, RM1, TO</a:t>
            </a:r>
            <a:endParaRPr lang="it-IT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4ED78F5-68C6-4F09-A008-589CCE043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13" y="989575"/>
            <a:ext cx="1287290" cy="172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84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522AC-7583-402D-BEBA-48E7EF03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706966"/>
            <a:ext cx="7886700" cy="99417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Pubblicazioni 2023 - 2024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88470B-DD92-4BB1-8F15-AA485F199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52" y="1562273"/>
            <a:ext cx="8735402" cy="994173"/>
          </a:xfrm>
        </p:spPr>
        <p:txBody>
          <a:bodyPr>
            <a:no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Masha et al.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First measurement of the low-energy direct capture in 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Ne(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p,γ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Na and improved energy and strength of the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c.m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= 368 keV resonance, 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PHYSICAL REVIEW C 108, L052801 (2023)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Skowronski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Proton-Capture Rates on Carbon Isotopes and Their Impact on the Astrophysical 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 Ratio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PHYSICAL REVIEW LETTERS 131, 162701 (2023)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C85D9-EEB9-27D5-5ADE-673D3FB9E474}"/>
              </a:ext>
            </a:extLst>
          </p:cNvPr>
          <p:cNvGrpSpPr/>
          <p:nvPr/>
        </p:nvGrpSpPr>
        <p:grpSpPr>
          <a:xfrm>
            <a:off x="4399300" y="3094643"/>
            <a:ext cx="4666496" cy="2665479"/>
            <a:chOff x="5662862" y="1018029"/>
            <a:chExt cx="6221995" cy="35539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4336A5-4DDE-2827-839C-AB1123562C3B}"/>
                </a:ext>
              </a:extLst>
            </p:cNvPr>
            <p:cNvGrpSpPr/>
            <p:nvPr/>
          </p:nvGrpSpPr>
          <p:grpSpPr>
            <a:xfrm>
              <a:off x="5662862" y="1018029"/>
              <a:ext cx="6221995" cy="3553972"/>
              <a:chOff x="4748464" y="1018028"/>
              <a:chExt cx="7136394" cy="41723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488047A-E292-7AB3-84D2-ECF4FDE2E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48464" y="1018028"/>
                <a:ext cx="7136394" cy="417233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66DAB3-9978-255F-19BC-EFD1EA1762F9}"/>
                  </a:ext>
                </a:extLst>
              </p:cNvPr>
              <p:cNvSpPr txBox="1"/>
              <p:nvPr/>
            </p:nvSpPr>
            <p:spPr>
              <a:xfrm>
                <a:off x="9905999" y="3106313"/>
                <a:ext cx="1243264" cy="6528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Signal</a:t>
                </a:r>
              </a:p>
              <a:p>
                <a:pPr defTabSz="685800">
                  <a:lnSpc>
                    <a:spcPct val="150000"/>
                  </a:lnSpc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Background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D82DFE-5C84-71CF-8497-515E2BB71C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884" y="2820357"/>
              <a:ext cx="114186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DE54D8-2362-96D6-287E-46020987E400}"/>
              </a:ext>
            </a:extLst>
          </p:cNvPr>
          <p:cNvSpPr txBox="1"/>
          <p:nvPr/>
        </p:nvSpPr>
        <p:spPr>
          <a:xfrm>
            <a:off x="280852" y="2630664"/>
            <a:ext cx="87354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buFont typeface="+mj-lt"/>
              <a:buAutoNum type="arabicPeriod" startAt="3"/>
            </a:pPr>
            <a:r>
              <a:rPr lang="en-US" sz="1500" i="1" dirty="0" err="1">
                <a:solidFill>
                  <a:srgbClr val="4472C4"/>
                </a:solidFill>
                <a:latin typeface="Calibri" panose="020F0502020204030204"/>
              </a:rPr>
              <a:t>Gesuè</a:t>
            </a:r>
            <a:r>
              <a:rPr lang="en-US" sz="1500" i="1" dirty="0">
                <a:solidFill>
                  <a:srgbClr val="4472C4"/>
                </a:solidFill>
                <a:latin typeface="Calibri" panose="020F0502020204030204"/>
              </a:rPr>
              <a:t> et al. </a:t>
            </a:r>
            <a:r>
              <a:rPr lang="en-US" sz="1500" dirty="0">
                <a:solidFill>
                  <a:srgbClr val="4472C4"/>
                </a:solidFill>
                <a:latin typeface="Calibri" panose="020F0502020204030204"/>
              </a:rPr>
              <a:t>First direct measurement of the 64.5 keV resonance strength in the </a:t>
            </a:r>
            <a:r>
              <a:rPr lang="en-US" sz="1500" baseline="30000" dirty="0">
                <a:solidFill>
                  <a:srgbClr val="4472C4"/>
                </a:solidFill>
                <a:latin typeface="Calibri" panose="020F0502020204030204"/>
              </a:rPr>
              <a:t>17</a:t>
            </a:r>
            <a:r>
              <a:rPr lang="en-US" sz="1500" dirty="0">
                <a:solidFill>
                  <a:srgbClr val="4472C4"/>
                </a:solidFill>
                <a:latin typeface="Calibri" panose="020F0502020204030204"/>
              </a:rPr>
              <a:t>O(</a:t>
            </a:r>
            <a:r>
              <a:rPr lang="en-US" sz="1500" dirty="0" err="1">
                <a:solidFill>
                  <a:srgbClr val="4472C4"/>
                </a:solidFill>
                <a:latin typeface="Calibri" panose="020F0502020204030204"/>
              </a:rPr>
              <a:t>p,</a:t>
            </a:r>
            <a:r>
              <a:rPr lang="en-US" sz="1500" dirty="0" err="1">
                <a:solidFill>
                  <a:srgbClr val="4472C4"/>
                </a:solidFill>
                <a:latin typeface="Symbol" panose="05050102010706020507" pitchFamily="18" charset="2"/>
              </a:rPr>
              <a:t>g</a:t>
            </a:r>
            <a:r>
              <a:rPr lang="en-US" sz="1500" dirty="0">
                <a:solidFill>
                  <a:srgbClr val="4472C4"/>
                </a:solidFill>
                <a:latin typeface="Calibri" panose="020F0502020204030204"/>
              </a:rPr>
              <a:t>)</a:t>
            </a:r>
            <a:r>
              <a:rPr lang="en-US" sz="1500" baseline="30000" dirty="0">
                <a:solidFill>
                  <a:srgbClr val="4472C4"/>
                </a:solidFill>
                <a:latin typeface="Calibri" panose="020F0502020204030204"/>
              </a:rPr>
              <a:t>18</a:t>
            </a:r>
            <a:r>
              <a:rPr lang="en-US" sz="1500" dirty="0">
                <a:solidFill>
                  <a:srgbClr val="4472C4"/>
                </a:solidFill>
                <a:latin typeface="Calibri" panose="020F0502020204030204"/>
              </a:rPr>
              <a:t>F reaction. </a:t>
            </a:r>
            <a:r>
              <a:rPr lang="en-US" sz="1500" b="1" dirty="0">
                <a:solidFill>
                  <a:srgbClr val="4472C4"/>
                </a:solidFill>
                <a:latin typeface="Calibri" panose="020F0502020204030204"/>
              </a:rPr>
              <a:t>PHYSICAL REVIEW LETTERS (ACCEPTED)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2AE09-EDFD-1A6F-0972-3A34759D6FB2}"/>
              </a:ext>
            </a:extLst>
          </p:cNvPr>
          <p:cNvSpPr txBox="1"/>
          <p:nvPr/>
        </p:nvSpPr>
        <p:spPr>
          <a:xfrm>
            <a:off x="322379" y="3232875"/>
            <a:ext cx="41390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Risonanza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fondamentale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per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calcolo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rapporto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isotopico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baseline="30000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O/</a:t>
            </a:r>
            <a:r>
              <a:rPr lang="en-US" sz="1350" b="1" baseline="30000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O in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stelle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giganti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rosse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E26457-4E78-C335-4EEF-BEB7B182BC83}"/>
                  </a:ext>
                </a:extLst>
              </p:cNvPr>
              <p:cNvSpPr txBox="1"/>
              <p:nvPr/>
            </p:nvSpPr>
            <p:spPr>
              <a:xfrm>
                <a:off x="280852" y="3737650"/>
                <a:ext cx="4427651" cy="158883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Prima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osservazione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diretta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questa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risonanza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1350" baseline="30000" dirty="0">
                    <a:solidFill>
                      <a:prstClr val="black"/>
                    </a:solidFill>
                    <a:latin typeface="Calibri" panose="020F0502020204030204"/>
                  </a:rPr>
                  <a:t>17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O(</a:t>
                </a:r>
                <a:r>
                  <a:rPr lang="en-US" sz="1350" dirty="0" err="1">
                    <a:solidFill>
                      <a:prstClr val="black"/>
                    </a:solidFill>
                    <a:latin typeface="Calibri" panose="020F0502020204030204"/>
                  </a:rPr>
                  <a:t>p,</a:t>
                </a:r>
                <a:r>
                  <a:rPr lang="en-US" sz="1350" dirty="0" err="1">
                    <a:solidFill>
                      <a:prstClr val="black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)</a:t>
                </a:r>
                <a:r>
                  <a:rPr lang="en-US" sz="1350" baseline="30000" dirty="0">
                    <a:solidFill>
                      <a:prstClr val="black"/>
                    </a:solidFill>
                    <a:latin typeface="Calibri" panose="020F0502020204030204"/>
                  </a:rPr>
                  <a:t>18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F </a:t>
                </a:r>
                <a:b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</a:b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Intensità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risonanza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doppia rispetto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alla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letteratura</a:t>
                </a:r>
                <a:b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it-IT" sz="1350" b="1" dirty="0" err="1">
                    <a:solidFill>
                      <a:prstClr val="black"/>
                    </a:solidFill>
                    <a:latin typeface="Symbol" panose="05050102010706020507" pitchFamily="18" charset="2"/>
                    <a:cs typeface="Arial"/>
                  </a:rPr>
                  <a:t>wg</a:t>
                </a:r>
                <a:r>
                  <a:rPr lang="it-IT" sz="1350" b="1" dirty="0">
                    <a:solidFill>
                      <a:prstClr val="black"/>
                    </a:solidFill>
                    <a:latin typeface="Calibri"/>
                    <a:cs typeface="Arial"/>
                  </a:rPr>
                  <a:t> = (30 ± 6</a:t>
                </a:r>
                <a:r>
                  <a:rPr lang="it-IT" sz="1350" b="1" baseline="-25000" dirty="0">
                    <a:solidFill>
                      <a:prstClr val="black"/>
                    </a:solidFill>
                    <a:latin typeface="Calibri"/>
                    <a:cs typeface="Arial"/>
                  </a:rPr>
                  <a:t>stat</a:t>
                </a:r>
                <a:r>
                  <a:rPr lang="it-IT" sz="1350" b="1" dirty="0">
                    <a:solidFill>
                      <a:prstClr val="black"/>
                    </a:solidFill>
                    <a:latin typeface="Calibri"/>
                    <a:cs typeface="Arial"/>
                  </a:rPr>
                  <a:t> ± 2</a:t>
                </a:r>
                <a:r>
                  <a:rPr lang="it-IT" sz="1350" b="1" baseline="-25000" dirty="0">
                    <a:solidFill>
                      <a:prstClr val="black"/>
                    </a:solidFill>
                    <a:latin typeface="Calibri"/>
                    <a:cs typeface="Arial"/>
                  </a:rPr>
                  <a:t>syst</a:t>
                </a:r>
                <a:r>
                  <a:rPr lang="it-IT" sz="1350" b="1" dirty="0">
                    <a:solidFill>
                      <a:prstClr val="black"/>
                    </a:solidFill>
                    <a:latin typeface="Calibri"/>
                    <a:cs typeface="Arial"/>
                  </a:rPr>
                  <a:t>) 10</a:t>
                </a:r>
                <a:r>
                  <a:rPr lang="it-IT" sz="1350" b="1" baseline="30000" dirty="0">
                    <a:solidFill>
                      <a:prstClr val="black"/>
                    </a:solidFill>
                    <a:latin typeface="Calibri"/>
                    <a:cs typeface="Arial"/>
                  </a:rPr>
                  <a:t>-12 </a:t>
                </a:r>
                <a:r>
                  <a:rPr lang="it-IT" sz="1350" b="1" dirty="0">
                    <a:solidFill>
                      <a:prstClr val="black"/>
                    </a:solidFill>
                    <a:latin typeface="Calibri"/>
                    <a:cs typeface="Arial"/>
                  </a:rPr>
                  <a:t>eV</a:t>
                </a:r>
                <a:br>
                  <a:rPr lang="it-IT" sz="1350" b="1" dirty="0">
                    <a:solidFill>
                      <a:srgbClr val="C00000"/>
                    </a:solidFill>
                    <a:latin typeface="Calibri"/>
                    <a:cs typeface="Arial"/>
                  </a:rPr>
                </a:b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 defTabSz="6858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Registrati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35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/>
                      </a:rPr>
                      <m:t>~</m:t>
                    </m:r>
                  </m:oMath>
                </a14:m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2.2 conteggi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netti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al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giorno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E26457-4E78-C335-4EEF-BEB7B182B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52" y="3737650"/>
                <a:ext cx="4427651" cy="1588833"/>
              </a:xfrm>
              <a:prstGeom prst="rect">
                <a:avLst/>
              </a:prstGeom>
              <a:blipFill>
                <a:blip r:embed="rId3"/>
                <a:stretch>
                  <a:fillRect l="-689" t="-1149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3C10943-40EE-520F-7849-312CA8044F59}"/>
              </a:ext>
            </a:extLst>
          </p:cNvPr>
          <p:cNvSpPr/>
          <p:nvPr/>
        </p:nvSpPr>
        <p:spPr>
          <a:xfrm>
            <a:off x="36096" y="2559368"/>
            <a:ext cx="9029700" cy="33571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CB34A-8462-2DDA-5044-6E232476467B}"/>
              </a:ext>
            </a:extLst>
          </p:cNvPr>
          <p:cNvSpPr txBox="1"/>
          <p:nvPr/>
        </p:nvSpPr>
        <p:spPr>
          <a:xfrm>
            <a:off x="169785" y="5554418"/>
            <a:ext cx="46960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 err="1">
                <a:solidFill>
                  <a:srgbClr val="C00000"/>
                </a:solidFill>
                <a:latin typeface="Calibri" panose="020F0502020204030204"/>
              </a:rPr>
              <a:t>Alla</a:t>
            </a:r>
            <a:r>
              <a:rPr lang="en-US" sz="135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1350" b="1" dirty="0" err="1">
                <a:solidFill>
                  <a:srgbClr val="C00000"/>
                </a:solidFill>
                <a:latin typeface="Calibri" panose="020F0502020204030204"/>
              </a:rPr>
              <a:t>raccolta</a:t>
            </a:r>
            <a:r>
              <a:rPr lang="en-US" sz="1350" b="1" dirty="0">
                <a:solidFill>
                  <a:srgbClr val="C00000"/>
                </a:solidFill>
                <a:latin typeface="Calibri" panose="020F0502020204030204"/>
              </a:rPr>
              <a:t> e </a:t>
            </a:r>
            <a:r>
              <a:rPr lang="en-US" sz="1350" b="1" dirty="0" err="1">
                <a:solidFill>
                  <a:srgbClr val="C00000"/>
                </a:solidFill>
                <a:latin typeface="Calibri" panose="020F0502020204030204"/>
              </a:rPr>
              <a:t>analisi</a:t>
            </a:r>
            <a:r>
              <a:rPr lang="en-US" sz="1350" b="1" dirty="0">
                <a:solidFill>
                  <a:srgbClr val="C00000"/>
                </a:solidFill>
                <a:latin typeface="Calibri" panose="020F0502020204030204"/>
              </a:rPr>
              <a:t> dati ha </a:t>
            </a:r>
            <a:r>
              <a:rPr lang="en-US" sz="1350" b="1" dirty="0" err="1">
                <a:solidFill>
                  <a:srgbClr val="C00000"/>
                </a:solidFill>
                <a:latin typeface="Calibri" panose="020F0502020204030204"/>
              </a:rPr>
              <a:t>contribuito</a:t>
            </a:r>
            <a:r>
              <a:rPr lang="en-US" sz="1350" b="1" dirty="0">
                <a:solidFill>
                  <a:srgbClr val="C00000"/>
                </a:solidFill>
                <a:latin typeface="Calibri" panose="020F0502020204030204"/>
              </a:rPr>
              <a:t> un </a:t>
            </a:r>
            <a:r>
              <a:rPr lang="en-US" sz="1350" b="1" dirty="0" err="1">
                <a:solidFill>
                  <a:srgbClr val="C00000"/>
                </a:solidFill>
                <a:latin typeface="Calibri" panose="020F0502020204030204"/>
              </a:rPr>
              <a:t>laureando</a:t>
            </a:r>
            <a:r>
              <a:rPr lang="en-US" sz="1350" b="1" dirty="0">
                <a:solidFill>
                  <a:srgbClr val="C00000"/>
                </a:solidFill>
                <a:latin typeface="Calibri" panose="020F0502020204030204"/>
              </a:rPr>
              <a:t> INFN-MI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8E45FB-8537-BF92-6871-71931B7FAE98}"/>
              </a:ext>
            </a:extLst>
          </p:cNvPr>
          <p:cNvSpPr txBox="1"/>
          <p:nvPr/>
        </p:nvSpPr>
        <p:spPr>
          <a:xfrm>
            <a:off x="1835696" y="128862"/>
            <a:ext cx="4645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LUNA</a:t>
            </a:r>
          </a:p>
        </p:txBody>
      </p:sp>
    </p:spTree>
    <p:extLst>
      <p:ext uri="{BB962C8B-B14F-4D97-AF65-F5344CB8AC3E}">
        <p14:creationId xmlns:p14="http://schemas.microsoft.com/office/powerpoint/2010/main" val="200747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081DC-77C0-42B0-8DB5-BB642B8C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6" y="857251"/>
            <a:ext cx="7886700" cy="99417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Attività ad INFN-MI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0DF2F0-5E99-4D3F-BDBB-22522E302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6" y="1681919"/>
            <a:ext cx="5275383" cy="3794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/>
              <a:t>LUNA – 400 kV</a:t>
            </a:r>
          </a:p>
          <a:p>
            <a:r>
              <a:rPr lang="it-IT" sz="1500" dirty="0"/>
              <a:t>Coordinamento esperimento </a:t>
            </a:r>
            <a:r>
              <a:rPr lang="it-IT" sz="1500" b="1" baseline="30000" dirty="0">
                <a:solidFill>
                  <a:schemeClr val="accent1"/>
                </a:solidFill>
              </a:rPr>
              <a:t>16</a:t>
            </a:r>
            <a:r>
              <a:rPr lang="it-IT" sz="1500" b="1" dirty="0">
                <a:solidFill>
                  <a:schemeClr val="accent1"/>
                </a:solidFill>
              </a:rPr>
              <a:t>O(</a:t>
            </a:r>
            <a:r>
              <a:rPr lang="it-IT" sz="1500" b="1" dirty="0" err="1">
                <a:solidFill>
                  <a:schemeClr val="accent1"/>
                </a:solidFill>
              </a:rPr>
              <a:t>p,</a:t>
            </a:r>
            <a:r>
              <a:rPr lang="it-IT" sz="1500" b="1" dirty="0" err="1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r>
              <a:rPr lang="it-IT" sz="1500" b="1" dirty="0">
                <a:solidFill>
                  <a:schemeClr val="accent1"/>
                </a:solidFill>
              </a:rPr>
              <a:t>)</a:t>
            </a:r>
            <a:r>
              <a:rPr lang="it-IT" sz="1500" b="1" baseline="30000" dirty="0">
                <a:solidFill>
                  <a:schemeClr val="accent1"/>
                </a:solidFill>
              </a:rPr>
              <a:t>17</a:t>
            </a:r>
            <a:r>
              <a:rPr lang="it-IT" sz="1500" b="1" dirty="0">
                <a:solidFill>
                  <a:schemeClr val="accent1"/>
                </a:solidFill>
              </a:rPr>
              <a:t>F</a:t>
            </a:r>
            <a:r>
              <a:rPr lang="it-IT" sz="1500" dirty="0"/>
              <a:t>, presa dati conclusa a</a:t>
            </a:r>
            <a:br>
              <a:rPr lang="it-IT" sz="1500" dirty="0"/>
            </a:br>
            <a:r>
              <a:rPr lang="it-IT" sz="1500" dirty="0"/>
              <a:t>Marzo 2023, analisi dati in corso</a:t>
            </a:r>
          </a:p>
          <a:p>
            <a:r>
              <a:rPr lang="it-IT" sz="1500" dirty="0"/>
              <a:t>Coordinamento studio della reazione </a:t>
            </a:r>
            <a:r>
              <a:rPr lang="it-IT" sz="1500" b="1" baseline="30000" dirty="0">
                <a:solidFill>
                  <a:schemeClr val="accent1"/>
                </a:solidFill>
              </a:rPr>
              <a:t>14</a:t>
            </a:r>
            <a:r>
              <a:rPr lang="it-IT" sz="1500" b="1" dirty="0">
                <a:solidFill>
                  <a:schemeClr val="accent1"/>
                </a:solidFill>
              </a:rPr>
              <a:t>N(</a:t>
            </a:r>
            <a:r>
              <a:rPr lang="it-IT" sz="1500" b="1" dirty="0" err="1">
                <a:solidFill>
                  <a:schemeClr val="accent1"/>
                </a:solidFill>
              </a:rPr>
              <a:t>p,</a:t>
            </a:r>
            <a:r>
              <a:rPr lang="it-IT" sz="1500" b="1" dirty="0" err="1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r>
              <a:rPr lang="it-IT" sz="1500" b="1" dirty="0">
                <a:solidFill>
                  <a:schemeClr val="accent1"/>
                </a:solidFill>
              </a:rPr>
              <a:t>)</a:t>
            </a:r>
            <a:r>
              <a:rPr lang="it-IT" sz="1500" b="1" baseline="30000" dirty="0">
                <a:solidFill>
                  <a:schemeClr val="accent1"/>
                </a:solidFill>
              </a:rPr>
              <a:t>15</a:t>
            </a:r>
            <a:r>
              <a:rPr lang="it-IT" sz="1500" b="1" dirty="0">
                <a:solidFill>
                  <a:schemeClr val="accent1"/>
                </a:solidFill>
              </a:rPr>
              <a:t>O </a:t>
            </a:r>
            <a:r>
              <a:rPr lang="it-IT" sz="1500" dirty="0"/>
              <a:t>nell’ambito del</a:t>
            </a:r>
            <a:br>
              <a:rPr lang="it-IT" sz="1500" dirty="0"/>
            </a:br>
            <a:r>
              <a:rPr lang="it-IT" sz="1500" b="1" dirty="0">
                <a:solidFill>
                  <a:schemeClr val="accent1"/>
                </a:solidFill>
              </a:rPr>
              <a:t>PRIN 2022 SOCIAL </a:t>
            </a:r>
            <a:r>
              <a:rPr lang="it-IT" sz="1500" dirty="0"/>
              <a:t>(Solar </a:t>
            </a:r>
            <a:r>
              <a:rPr lang="it-IT" sz="1500" dirty="0" err="1"/>
              <a:t>Composition</a:t>
            </a:r>
            <a:r>
              <a:rPr lang="it-IT" sz="1500" dirty="0"/>
              <a:t> </a:t>
            </a:r>
            <a:r>
              <a:rPr lang="it-IT" sz="1500" dirty="0" err="1"/>
              <a:t>Investigated</a:t>
            </a:r>
            <a:r>
              <a:rPr lang="it-IT" sz="1500" dirty="0"/>
              <a:t> At Luna)</a:t>
            </a:r>
            <a:br>
              <a:rPr lang="it-IT" sz="1500" dirty="0"/>
            </a:br>
            <a:r>
              <a:rPr lang="it-IT" sz="1500" b="1" dirty="0"/>
              <a:t>Nuova assegnista G. Gosta da Febbraio 2024</a:t>
            </a:r>
            <a:br>
              <a:rPr lang="it-IT" sz="1500" dirty="0"/>
            </a:br>
            <a:endParaRPr lang="it-IT" sz="1500" dirty="0"/>
          </a:p>
          <a:p>
            <a:pPr marL="0" indent="0">
              <a:buNone/>
            </a:pPr>
            <a:r>
              <a:rPr lang="it-IT" sz="1800" b="1" dirty="0"/>
              <a:t>LUNA – MV entrato in funzione a Giugno 2023</a:t>
            </a:r>
          </a:p>
          <a:p>
            <a:r>
              <a:rPr lang="it-IT" sz="1500" dirty="0"/>
              <a:t>working group sulla calibrazione in energia dell’acceleratore</a:t>
            </a:r>
          </a:p>
          <a:p>
            <a:r>
              <a:rPr lang="it-IT" sz="1500" dirty="0"/>
              <a:t>Misura </a:t>
            </a:r>
            <a:r>
              <a:rPr lang="it-IT" sz="1500" b="1" baseline="30000" dirty="0">
                <a:solidFill>
                  <a:schemeClr val="accent1"/>
                </a:solidFill>
              </a:rPr>
              <a:t>12</a:t>
            </a:r>
            <a:r>
              <a:rPr lang="it-IT" sz="1500" b="1" dirty="0">
                <a:solidFill>
                  <a:schemeClr val="accent1"/>
                </a:solidFill>
              </a:rPr>
              <a:t>C+</a:t>
            </a:r>
            <a:r>
              <a:rPr lang="it-IT" sz="1500" b="1" baseline="30000" dirty="0">
                <a:solidFill>
                  <a:schemeClr val="accent1"/>
                </a:solidFill>
              </a:rPr>
              <a:t>12</a:t>
            </a:r>
            <a:r>
              <a:rPr lang="it-IT" sz="1500" b="1" dirty="0">
                <a:solidFill>
                  <a:schemeClr val="accent1"/>
                </a:solidFill>
              </a:rPr>
              <a:t>C:</a:t>
            </a:r>
            <a:endParaRPr lang="it-IT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500" dirty="0"/>
              <a:t> Progettazione apparato sperimentale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500" dirty="0"/>
              <a:t> Test su bersagli a LNL e </a:t>
            </a:r>
            <a:r>
              <a:rPr lang="it-IT" sz="1500" dirty="0" err="1"/>
              <a:t>Felsenkeller</a:t>
            </a:r>
            <a:endParaRPr lang="en-GB" sz="1500" dirty="0"/>
          </a:p>
          <a:p>
            <a:pPr marL="0" indent="0">
              <a:buNone/>
            </a:pPr>
            <a:endParaRPr lang="it-IT" sz="1500" dirty="0"/>
          </a:p>
        </p:txBody>
      </p:sp>
      <p:pic>
        <p:nvPicPr>
          <p:cNvPr id="9" name="Picture 8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58FBCA2F-1C03-4A40-ACE0-5B962B14E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9" y="1459164"/>
            <a:ext cx="3382845" cy="2362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54ECD-2F99-4CD5-BCBC-8AEA891BB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735"/>
          <a:stretch/>
        </p:blipFill>
        <p:spPr>
          <a:xfrm>
            <a:off x="5518269" y="3875487"/>
            <a:ext cx="3532863" cy="20087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2C6DA5-2D66-C1D3-58BE-FC66A05CE063}"/>
              </a:ext>
            </a:extLst>
          </p:cNvPr>
          <p:cNvSpPr txBox="1"/>
          <p:nvPr/>
        </p:nvSpPr>
        <p:spPr>
          <a:xfrm>
            <a:off x="2195736" y="23937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LUNA</a:t>
            </a:r>
          </a:p>
        </p:txBody>
      </p:sp>
    </p:spTree>
    <p:extLst>
      <p:ext uri="{BB962C8B-B14F-4D97-AF65-F5344CB8AC3E}">
        <p14:creationId xmlns:p14="http://schemas.microsoft.com/office/powerpoint/2010/main" val="167826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FF53D-387B-4740-B0B8-F90F88C3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Richieste per il 2024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4027C3-4B0E-40AD-BC3C-099AEF21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20480"/>
            <a:ext cx="8285933" cy="39488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r>
              <a:rPr lang="it-IT" sz="1800" b="1" dirty="0">
                <a:latin typeface="Comic Sans MS" panose="030F0702030302020204" pitchFamily="66" charset="0"/>
              </a:rPr>
              <a:t>TASK: </a:t>
            </a:r>
            <a:r>
              <a:rPr lang="it-IT" sz="1800" dirty="0">
                <a:latin typeface="Comic Sans MS" panose="030F0702030302020204" pitchFamily="66" charset="0"/>
              </a:rPr>
              <a:t>rifacimento</a:t>
            </a:r>
            <a:r>
              <a:rPr lang="it-IT" sz="1800" b="1" dirty="0">
                <a:latin typeface="Comic Sans MS" panose="030F0702030302020204" pitchFamily="66" charset="0"/>
              </a:rPr>
              <a:t> </a:t>
            </a:r>
            <a:r>
              <a:rPr lang="it-IT" sz="1800" dirty="0">
                <a:latin typeface="Comic Sans MS" panose="030F0702030302020204" pitchFamily="66" charset="0"/>
              </a:rPr>
              <a:t>sistema di controllo e alimentazione magneti di </a:t>
            </a:r>
            <a:r>
              <a:rPr lang="it-IT" sz="1800" dirty="0" err="1">
                <a:latin typeface="Comic Sans MS" panose="030F0702030302020204" pitchFamily="66" charset="0"/>
              </a:rPr>
              <a:t>wobbling</a:t>
            </a:r>
            <a:r>
              <a:rPr lang="it-IT" sz="1800" dirty="0">
                <a:latin typeface="Comic Sans MS" panose="030F0702030302020204" pitchFamily="66" charset="0"/>
              </a:rPr>
              <a:t> per fascio a LUNA-400 kV. Il sistema fa compiere piccole oscillazioni in direzione alto-basso e dx-sx al fascio, in modo da allargare la regione del bersaglio esposta al fascio di ioni e ridurre il deterioramento locale del bersaglio. Il sistema attuale è stato costruito all’Università di Bochum (ormai non più membro di LUNA) negli anni ‘90.</a:t>
            </a:r>
          </a:p>
          <a:p>
            <a:pPr marL="0" indent="0">
              <a:buNone/>
            </a:pPr>
            <a:endParaRPr lang="it-IT" sz="1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1800" b="1" dirty="0">
                <a:latin typeface="Comic Sans MS" panose="030F0702030302020204" pitchFamily="66" charset="0"/>
              </a:rPr>
              <a:t>Officina Elettronica: </a:t>
            </a:r>
            <a:r>
              <a:rPr lang="it-IT" sz="1800" dirty="0">
                <a:latin typeface="Comic Sans MS" panose="030F0702030302020204" pitchFamily="66" charset="0"/>
              </a:rPr>
              <a:t>2 mesi/uomo per rifacimento controller sistema di </a:t>
            </a:r>
            <a:r>
              <a:rPr lang="it-IT" sz="1800" dirty="0" err="1">
                <a:latin typeface="Comic Sans MS" panose="030F0702030302020204" pitchFamily="66" charset="0"/>
              </a:rPr>
              <a:t>wobbling</a:t>
            </a:r>
            <a:r>
              <a:rPr lang="it-IT" sz="1800" dirty="0">
                <a:latin typeface="Comic Sans MS" panose="030F0702030302020204" pitchFamily="66" charset="0"/>
              </a:rPr>
              <a:t> per fascio a LUNA-400 kV (2 generatori onda triangolare, ampiezza modulabile max. 10Vpp e frequenza 10 Hz – 1.1 kHz)</a:t>
            </a:r>
          </a:p>
          <a:p>
            <a:pPr marL="0" indent="0">
              <a:buNone/>
            </a:pPr>
            <a:endParaRPr lang="it-IT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1800" b="1" dirty="0">
                <a:latin typeface="Comic Sans MS" panose="030F0702030302020204" pitchFamily="66" charset="0"/>
              </a:rPr>
              <a:t>Richiesta Economica:</a:t>
            </a:r>
          </a:p>
          <a:p>
            <a:r>
              <a:rPr lang="it-IT" sz="1800" dirty="0">
                <a:latin typeface="Comic Sans MS" panose="030F0702030302020204" pitchFamily="66" charset="0"/>
              </a:rPr>
              <a:t>6 k€ inventario per acquisto alimentatore magneti di </a:t>
            </a:r>
            <a:r>
              <a:rPr lang="it-IT" sz="1800" dirty="0" err="1">
                <a:latin typeface="Comic Sans MS" panose="030F0702030302020204" pitchFamily="66" charset="0"/>
              </a:rPr>
              <a:t>wobbling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2 k€ consumo per rifacimento controller </a:t>
            </a:r>
            <a:r>
              <a:rPr lang="it-IT" sz="1800" dirty="0" err="1">
                <a:latin typeface="Comic Sans MS" panose="030F0702030302020204" pitchFamily="66" charset="0"/>
              </a:rPr>
              <a:t>wobbler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15 k€ per missioni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5639EE-E664-45E0-D417-39BEFBF770B8}"/>
              </a:ext>
            </a:extLst>
          </p:cNvPr>
          <p:cNvSpPr txBox="1"/>
          <p:nvPr/>
        </p:nvSpPr>
        <p:spPr>
          <a:xfrm>
            <a:off x="2195736" y="188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LUNA</a:t>
            </a:r>
          </a:p>
        </p:txBody>
      </p:sp>
    </p:spTree>
    <p:extLst>
      <p:ext uri="{BB962C8B-B14F-4D97-AF65-F5344CB8AC3E}">
        <p14:creationId xmlns:p14="http://schemas.microsoft.com/office/powerpoint/2010/main" val="168311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90D076-B338-44EE-837A-E1D5DBD5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752C-8E93-495D-93EE-BD5D0327073B}" type="datetime1">
              <a:rPr lang="it-IT" smtClean="0"/>
              <a:t>08/07/2024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979CFD-FAC7-4307-A348-71F7DFEF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3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83F797-CB7B-43BC-958F-D4BE0183A962}"/>
              </a:ext>
            </a:extLst>
          </p:cNvPr>
          <p:cNvSpPr txBox="1"/>
          <p:nvPr/>
        </p:nvSpPr>
        <p:spPr>
          <a:xfrm>
            <a:off x="683568" y="332656"/>
            <a:ext cx="8424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ATTIVITA’ DI COMMISSIONE 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F7AD2F-44B8-45F2-B2BE-23D77F484F5E}"/>
              </a:ext>
            </a:extLst>
          </p:cNvPr>
          <p:cNvSpPr txBox="1"/>
          <p:nvPr/>
        </p:nvSpPr>
        <p:spPr>
          <a:xfrm>
            <a:off x="137158" y="1052736"/>
            <a:ext cx="9006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-Riunioni generali brevi una volta al mese (online, durata circa 2 ore) e 4 riunioni generali lunghe (2-3 gg) in presenza.</a:t>
            </a:r>
          </a:p>
          <a:p>
            <a:r>
              <a:rPr lang="it-IT" dirty="0">
                <a:latin typeface="Comic Sans MS" panose="030F0702030302020204" pitchFamily="66" charset="0"/>
              </a:rPr>
              <a:t>Nelle riunioni lunghe viene sempre dato spazio a presentazioni di «giovani» (ad esempio i vincitori del premio Villi)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-Riunione di bilancio dal 17 al 20 settembre a Torino con diverse riunioni preparatorie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u="sng" dirty="0">
                <a:latin typeface="Comic Sans MS" panose="030F0702030302020204" pitchFamily="66" charset="0"/>
              </a:rPr>
              <a:t>Paolo </a:t>
            </a:r>
            <a:r>
              <a:rPr lang="it-IT" u="sng" dirty="0" err="1">
                <a:latin typeface="Comic Sans MS" panose="030F0702030302020204" pitchFamily="66" charset="0"/>
              </a:rPr>
              <a:t>Giubellino</a:t>
            </a:r>
            <a:r>
              <a:rPr lang="it-IT" u="sng" dirty="0">
                <a:latin typeface="Comic Sans MS" panose="030F0702030302020204" pitchFamily="66" charset="0"/>
              </a:rPr>
              <a:t> ha assunto il ruolo di presidente dal 1 luglio 2024</a:t>
            </a:r>
          </a:p>
          <a:p>
            <a:endParaRPr lang="it-IT" u="sng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41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90D076-B338-44EE-837A-E1D5DBD5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752C-8E93-495D-93EE-BD5D0327073B}" type="datetime1">
              <a:rPr lang="it-IT" smtClean="0"/>
              <a:t>08/07/2024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979CFD-FAC7-4307-A348-71F7DFEF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83F797-CB7B-43BC-958F-D4BE0183A962}"/>
              </a:ext>
            </a:extLst>
          </p:cNvPr>
          <p:cNvSpPr txBox="1"/>
          <p:nvPr/>
        </p:nvSpPr>
        <p:spPr>
          <a:xfrm>
            <a:off x="683568" y="332656"/>
            <a:ext cx="8424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ATTIVITA’ DI COMMISSIONE 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F7AD2F-44B8-45F2-B2BE-23D77F484F5E}"/>
              </a:ext>
            </a:extLst>
          </p:cNvPr>
          <p:cNvSpPr txBox="1"/>
          <p:nvPr/>
        </p:nvSpPr>
        <p:spPr>
          <a:xfrm>
            <a:off x="144278" y="1052736"/>
            <a:ext cx="9006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Nuclear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physics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mid-term plan in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Italy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 err="1">
                <a:latin typeface="Comic Sans MS" panose="030F0702030302020204" pitchFamily="66" charset="0"/>
              </a:rPr>
              <a:t>Eventi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dedicati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alla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discussione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sul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futuro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della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ricerca</a:t>
            </a:r>
            <a:r>
              <a:rPr lang="en-US" dirty="0">
                <a:latin typeface="Comic Sans MS" panose="030F0702030302020204" pitchFamily="66" charset="0"/>
              </a:rPr>
              <a:t> in </a:t>
            </a:r>
            <a:r>
              <a:rPr lang="en-US" dirty="0" err="1">
                <a:latin typeface="Comic Sans MS" panose="030F0702030302020204" pitchFamily="66" charset="0"/>
              </a:rPr>
              <a:t>fisica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nucleare</a:t>
            </a:r>
            <a:r>
              <a:rPr lang="en-US" dirty="0">
                <a:latin typeface="Comic Sans MS" panose="030F0702030302020204" pitchFamily="66" charset="0"/>
              </a:rPr>
              <a:t> in Italia con </a:t>
            </a:r>
            <a:r>
              <a:rPr lang="en-US" dirty="0" err="1">
                <a:latin typeface="Comic Sans MS" panose="030F0702030302020204" pitchFamily="66" charset="0"/>
              </a:rPr>
              <a:t>particolare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enfasi</a:t>
            </a:r>
            <a:r>
              <a:rPr lang="en-US" dirty="0">
                <a:latin typeface="Comic Sans MS" panose="030F0702030302020204" pitchFamily="66" charset="0"/>
              </a:rPr>
              <a:t> per </a:t>
            </a:r>
            <a:r>
              <a:rPr lang="en-US" dirty="0" err="1">
                <a:latin typeface="Comic Sans MS" panose="030F0702030302020204" pitchFamily="66" charset="0"/>
              </a:rPr>
              <a:t>i</a:t>
            </a:r>
            <a:r>
              <a:rPr lang="en-US" dirty="0">
                <a:latin typeface="Comic Sans MS" panose="030F0702030302020204" pitchFamily="66" charset="0"/>
              </a:rPr>
              <a:t> 4 </a:t>
            </a:r>
            <a:r>
              <a:rPr lang="en-US" dirty="0" err="1">
                <a:latin typeface="Comic Sans MS" panose="030F0702030302020204" pitchFamily="66" charset="0"/>
              </a:rPr>
              <a:t>laboratori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nazionali</a:t>
            </a:r>
            <a:r>
              <a:rPr lang="en-US" dirty="0">
                <a:latin typeface="Comic Sans MS" panose="030F0702030302020204" pitchFamily="66" charset="0"/>
              </a:rPr>
              <a:t> dove </a:t>
            </a:r>
            <a:r>
              <a:rPr lang="en-US" dirty="0" err="1">
                <a:latin typeface="Comic Sans MS" panose="030F0702030302020204" pitchFamily="66" charset="0"/>
              </a:rPr>
              <a:t>sono</a:t>
            </a:r>
            <a:r>
              <a:rPr lang="en-US" dirty="0">
                <a:latin typeface="Comic Sans MS" panose="030F0702030302020204" pitchFamily="66" charset="0"/>
              </a:rPr>
              <a:t> in </a:t>
            </a:r>
            <a:r>
              <a:rPr lang="en-US" dirty="0" err="1">
                <a:latin typeface="Comic Sans MS" panose="030F0702030302020204" pitchFamily="66" charset="0"/>
              </a:rPr>
              <a:t>corso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importanti</a:t>
            </a:r>
            <a:r>
              <a:rPr lang="en-US" dirty="0">
                <a:latin typeface="Comic Sans MS" panose="030F0702030302020204" pitchFamily="66" charset="0"/>
              </a:rPr>
              <a:t> upgrades </a:t>
            </a:r>
            <a:r>
              <a:rPr lang="en-US" dirty="0" err="1">
                <a:latin typeface="Comic Sans MS" panose="030F0702030302020204" pitchFamily="66" charset="0"/>
              </a:rPr>
              <a:t>degli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apparati</a:t>
            </a:r>
            <a:r>
              <a:rPr lang="en-US" dirty="0">
                <a:latin typeface="Comic Sans MS" panose="030F0702030302020204" pitchFamily="66" charset="0"/>
              </a:rPr>
              <a:t> a </a:t>
            </a:r>
            <a:r>
              <a:rPr lang="en-US" dirty="0" err="1">
                <a:latin typeface="Comic Sans MS" panose="030F0702030302020204" pitchFamily="66" charset="0"/>
              </a:rPr>
              <a:t>disposizione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Nel 2022 </a:t>
            </a:r>
            <a:r>
              <a:rPr lang="en-US" dirty="0" err="1">
                <a:latin typeface="Comic Sans MS" panose="030F0702030302020204" pitchFamily="66" charset="0"/>
              </a:rPr>
              <a:t>si</a:t>
            </a:r>
            <a:r>
              <a:rPr lang="en-US" dirty="0">
                <a:latin typeface="Comic Sans MS" panose="030F0702030302020204" pitchFamily="66" charset="0"/>
              </a:rPr>
              <a:t> è </a:t>
            </a:r>
            <a:r>
              <a:rPr lang="en-US" dirty="0" err="1">
                <a:latin typeface="Comic Sans MS" panose="030F0702030302020204" pitchFamily="66" charset="0"/>
              </a:rPr>
              <a:t>svolto</a:t>
            </a:r>
            <a:r>
              <a:rPr lang="en-US" dirty="0">
                <a:latin typeface="Comic Sans MS" panose="030F0702030302020204" pitchFamily="66" charset="0"/>
              </a:rPr>
              <a:t> un </a:t>
            </a:r>
            <a:r>
              <a:rPr lang="en-US" dirty="0" err="1">
                <a:latin typeface="Comic Sans MS" panose="030F0702030302020204" pitchFamily="66" charset="0"/>
              </a:rPr>
              <a:t>evento</a:t>
            </a:r>
            <a:r>
              <a:rPr lang="en-US" dirty="0">
                <a:latin typeface="Comic Sans MS" panose="030F0702030302020204" pitchFamily="66" charset="0"/>
              </a:rPr>
              <a:t> per </a:t>
            </a:r>
            <a:r>
              <a:rPr lang="en-US" dirty="0" err="1">
                <a:latin typeface="Comic Sans MS" panose="030F0702030302020204" pitchFamily="66" charset="0"/>
              </a:rPr>
              <a:t>ciascun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laboratorio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che</a:t>
            </a:r>
            <a:r>
              <a:rPr lang="en-US" dirty="0">
                <a:latin typeface="Comic Sans MS" panose="030F0702030302020204" pitchFamily="66" charset="0"/>
              </a:rPr>
              <a:t> ha </a:t>
            </a:r>
            <a:r>
              <a:rPr lang="en-US" dirty="0" err="1">
                <a:latin typeface="Comic Sans MS" panose="030F0702030302020204" pitchFamily="66" charset="0"/>
              </a:rPr>
              <a:t>dato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luogo</a:t>
            </a:r>
            <a:r>
              <a:rPr lang="en-US" dirty="0">
                <a:latin typeface="Comic Sans MS" panose="030F0702030302020204" pitchFamily="66" charset="0"/>
              </a:rPr>
              <a:t> ad </a:t>
            </a:r>
            <a:r>
              <a:rPr lang="en-US" dirty="0" err="1">
                <a:latin typeface="Comic Sans MS" panose="030F0702030302020204" pitchFamily="66" charset="0"/>
              </a:rPr>
              <a:t>una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pubblicazione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su</a:t>
            </a:r>
            <a:r>
              <a:rPr lang="en-US" dirty="0">
                <a:latin typeface="Comic Sans MS" panose="030F0702030302020204" pitchFamily="66" charset="0"/>
              </a:rPr>
              <a:t> EPJ Focus Point. </a:t>
            </a:r>
            <a:r>
              <a:rPr lang="en-US" dirty="0" err="1">
                <a:latin typeface="Comic Sans MS" panose="030F0702030302020204" pitchFamily="66" charset="0"/>
              </a:rPr>
              <a:t>Questo</a:t>
            </a:r>
            <a:r>
              <a:rPr lang="en-US" dirty="0">
                <a:latin typeface="Comic Sans MS" panose="030F0702030302020204" pitchFamily="66" charset="0"/>
              </a:rPr>
              <a:t> lo </a:t>
            </a:r>
            <a:r>
              <a:rPr lang="en-US" dirty="0" err="1">
                <a:latin typeface="Comic Sans MS" panose="030F0702030302020204" pitchFamily="66" charset="0"/>
              </a:rPr>
              <a:t>stato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attuale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delle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pubblicazioni</a:t>
            </a:r>
            <a:r>
              <a:rPr lang="en-US" dirty="0">
                <a:latin typeface="Comic Sans MS" panose="030F0702030302020204" pitchFamily="66" charset="0"/>
              </a:rPr>
              <a:t>: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Introduzione – pubblicata  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LNL pubblicato  DOI   10.1140/</a:t>
            </a:r>
            <a:r>
              <a:rPr lang="it-IT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epjp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/s13360-023-04249-x  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LNS pubblicato https://doi.org/10.1140/epjp/s13360-023-04358-7  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LNGS pubblicato https://link.springer.com/article/10.1140/epjp/s13360-023-04840-2 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LNF (Fisica e Rivelatori) : non ancora pubblicato. Pressioni da EPJ Focus</a:t>
            </a:r>
          </a:p>
        </p:txBody>
      </p:sp>
    </p:spTree>
    <p:extLst>
      <p:ext uri="{BB962C8B-B14F-4D97-AF65-F5344CB8AC3E}">
        <p14:creationId xmlns:p14="http://schemas.microsoft.com/office/powerpoint/2010/main" val="153517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90D076-B338-44EE-837A-E1D5DBD5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752C-8E93-495D-93EE-BD5D0327073B}" type="datetime1">
              <a:rPr lang="it-IT" smtClean="0"/>
              <a:t>08/07/2024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979CFD-FAC7-4307-A348-71F7DFEF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037D-A82B-414B-AC3D-F0E52FA48BB8}" type="slidenum">
              <a:rPr lang="it-IT" smtClean="0"/>
              <a:t>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83F797-CB7B-43BC-958F-D4BE0183A962}"/>
              </a:ext>
            </a:extLst>
          </p:cNvPr>
          <p:cNvSpPr txBox="1"/>
          <p:nvPr/>
        </p:nvSpPr>
        <p:spPr>
          <a:xfrm>
            <a:off x="683568" y="332656"/>
            <a:ext cx="8424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ATTIVITA’ DI COMMISSIONE 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F7AD2F-44B8-45F2-B2BE-23D77F484F5E}"/>
              </a:ext>
            </a:extLst>
          </p:cNvPr>
          <p:cNvSpPr txBox="1"/>
          <p:nvPr/>
        </p:nvSpPr>
        <p:spPr>
          <a:xfrm>
            <a:off x="124323" y="917431"/>
            <a:ext cx="90068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Premio Villi per tesi dottorato 2023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</a:p>
          <a:p>
            <a:r>
              <a:rPr lang="it-IT" dirty="0">
                <a:latin typeface="Comic Sans MS" panose="030F0702030302020204" pitchFamily="66" charset="0"/>
              </a:rPr>
              <a:t>Marta </a:t>
            </a:r>
            <a:r>
              <a:rPr lang="it-IT" dirty="0" err="1">
                <a:latin typeface="Comic Sans MS" panose="030F0702030302020204" pitchFamily="66" charset="0"/>
              </a:rPr>
              <a:t>Polettini</a:t>
            </a:r>
            <a:r>
              <a:rPr lang="it-IT" dirty="0">
                <a:latin typeface="Comic Sans MS" panose="030F0702030302020204" pitchFamily="66" charset="0"/>
              </a:rPr>
              <a:t> “Beta </a:t>
            </a:r>
            <a:r>
              <a:rPr lang="it-IT" dirty="0" err="1">
                <a:latin typeface="Comic Sans MS" panose="030F0702030302020204" pitchFamily="66" charset="0"/>
              </a:rPr>
              <a:t>decay</a:t>
            </a:r>
            <a:r>
              <a:rPr lang="it-IT" dirty="0">
                <a:latin typeface="Comic Sans MS" panose="030F0702030302020204" pitchFamily="66" charset="0"/>
              </a:rPr>
              <a:t> studies </a:t>
            </a:r>
            <a:r>
              <a:rPr lang="it-IT" dirty="0" err="1">
                <a:latin typeface="Comic Sans MS" panose="030F0702030302020204" pitchFamily="66" charset="0"/>
              </a:rPr>
              <a:t>as</a:t>
            </a:r>
            <a:r>
              <a:rPr lang="it-IT" dirty="0">
                <a:latin typeface="Comic Sans MS" panose="030F0702030302020204" pitchFamily="66" charset="0"/>
              </a:rPr>
              <a:t> a tool to investigate </a:t>
            </a:r>
            <a:r>
              <a:rPr lang="it-IT" dirty="0" err="1">
                <a:latin typeface="Comic Sans MS" panose="030F0702030302020204" pitchFamily="66" charset="0"/>
              </a:rPr>
              <a:t>nuclear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structure</a:t>
            </a:r>
            <a:r>
              <a:rPr lang="it-IT" dirty="0">
                <a:latin typeface="Comic Sans MS" panose="030F0702030302020204" pitchFamily="66" charset="0"/>
              </a:rPr>
              <a:t> in the n-</a:t>
            </a:r>
            <a:r>
              <a:rPr lang="it-IT" dirty="0" err="1">
                <a:latin typeface="Comic Sans MS" panose="030F0702030302020204" pitchFamily="66" charset="0"/>
              </a:rPr>
              <a:t>rich</a:t>
            </a:r>
            <a:r>
              <a:rPr lang="it-IT" dirty="0">
                <a:latin typeface="Comic Sans MS" panose="030F0702030302020204" pitchFamily="66" charset="0"/>
              </a:rPr>
              <a:t> Po-Fr </a:t>
            </a:r>
            <a:r>
              <a:rPr lang="it-IT" dirty="0" err="1">
                <a:latin typeface="Comic Sans MS" panose="030F0702030302020204" pitchFamily="66" charset="0"/>
              </a:rPr>
              <a:t>region</a:t>
            </a:r>
            <a:r>
              <a:rPr lang="it-IT" dirty="0">
                <a:latin typeface="Comic Sans MS" panose="030F0702030302020204" pitchFamily="66" charset="0"/>
              </a:rPr>
              <a:t> and in p-</a:t>
            </a:r>
            <a:r>
              <a:rPr lang="it-IT" dirty="0" err="1">
                <a:latin typeface="Comic Sans MS" panose="030F0702030302020204" pitchFamily="66" charset="0"/>
              </a:rPr>
              <a:t>rich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Cd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isotopes</a:t>
            </a:r>
            <a:r>
              <a:rPr lang="it-IT" dirty="0">
                <a:latin typeface="Comic Sans MS" panose="030F0702030302020204" pitchFamily="66" charset="0"/>
              </a:rPr>
              <a:t>” </a:t>
            </a:r>
            <a:r>
              <a:rPr lang="it-IT" dirty="0">
                <a:highlight>
                  <a:srgbClr val="FFFF00"/>
                </a:highlight>
                <a:latin typeface="Comic Sans MS" panose="030F0702030302020204" pitchFamily="66" charset="0"/>
              </a:rPr>
              <a:t>Università di Milano. </a:t>
            </a:r>
          </a:p>
          <a:p>
            <a:r>
              <a:rPr lang="it-IT" dirty="0">
                <a:latin typeface="Comic Sans MS" panose="030F0702030302020204" pitchFamily="66" charset="0"/>
              </a:rPr>
              <a:t>Francesco Mazzaschi “</a:t>
            </a:r>
            <a:r>
              <a:rPr lang="it-IT" dirty="0" err="1">
                <a:latin typeface="Comic Sans MS" panose="030F0702030302020204" pitchFamily="66" charset="0"/>
              </a:rPr>
              <a:t>Unveiling</a:t>
            </a:r>
            <a:r>
              <a:rPr lang="it-IT" dirty="0">
                <a:latin typeface="Comic Sans MS" panose="030F0702030302020204" pitchFamily="66" charset="0"/>
              </a:rPr>
              <a:t> the (anti-)</a:t>
            </a:r>
            <a:r>
              <a:rPr lang="it-IT" dirty="0" err="1">
                <a:latin typeface="Comic Sans MS" panose="030F0702030302020204" pitchFamily="66" charset="0"/>
              </a:rPr>
              <a:t>hypertriton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properties</a:t>
            </a:r>
            <a:r>
              <a:rPr lang="it-IT" dirty="0">
                <a:latin typeface="Comic Sans MS" panose="030F0702030302020204" pitchFamily="66" charset="0"/>
              </a:rPr>
              <a:t> with ALICE </a:t>
            </a:r>
            <a:r>
              <a:rPr lang="it-IT" dirty="0" err="1">
                <a:latin typeface="Comic Sans MS" panose="030F0702030302020204" pitchFamily="66" charset="0"/>
              </a:rPr>
              <a:t>at</a:t>
            </a:r>
            <a:r>
              <a:rPr lang="it-IT" dirty="0">
                <a:latin typeface="Comic Sans MS" panose="030F0702030302020204" pitchFamily="66" charset="0"/>
              </a:rPr>
              <a:t> the LHC” Università di Torino. 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Borse laureandi triennali e magistrali:</a:t>
            </a:r>
          </a:p>
          <a:p>
            <a:r>
              <a:rPr lang="it-IT" dirty="0">
                <a:latin typeface="Comic Sans MS" panose="030F0702030302020204" pitchFamily="66" charset="0"/>
              </a:rPr>
              <a:t>Riproposte per il 2024 borse di studio per studenti triennali (2 settimane) e magistrali (3 mesi)</a:t>
            </a:r>
          </a:p>
          <a:p>
            <a:r>
              <a:rPr lang="it-IT" dirty="0">
                <a:latin typeface="Comic Sans MS" panose="030F0702030302020204" pitchFamily="66" charset="0"/>
              </a:rPr>
              <a:t>Numero di borse da stabilire in base ai fondi disponibili (nel 2023, 4 borse per studenti triennali e 4 borse per studenti magistrali) </a:t>
            </a:r>
          </a:p>
          <a:p>
            <a:r>
              <a:rPr lang="it-IT" dirty="0">
                <a:latin typeface="Comic Sans MS" panose="030F0702030302020204" pitchFamily="66" charset="0"/>
              </a:rPr>
              <a:t>Bandi a novembre e definizione dei vincitori nei primi mesi del 2025</a:t>
            </a:r>
          </a:p>
          <a:p>
            <a:r>
              <a:rPr lang="it-IT" dirty="0">
                <a:latin typeface="Comic Sans MS" panose="030F0702030302020204" pitchFamily="66" charset="0"/>
              </a:rPr>
              <a:t>Importante incoraggiare la partecipazione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Bonus dottorandi: </a:t>
            </a:r>
            <a:r>
              <a:rPr lang="it-IT" dirty="0">
                <a:latin typeface="Comic Sans MS" panose="030F0702030302020204" pitchFamily="66" charset="0"/>
              </a:rPr>
              <a:t>per ogni dottorando al secondo o terzo anno assegnato un bonus di 3.5 </a:t>
            </a:r>
            <a:r>
              <a:rPr lang="it-IT" dirty="0" err="1">
                <a:latin typeface="Comic Sans MS" panose="030F0702030302020204" pitchFamily="66" charset="0"/>
              </a:rPr>
              <a:t>keuro</a:t>
            </a:r>
            <a:r>
              <a:rPr lang="it-IT" dirty="0">
                <a:latin typeface="Comic Sans MS" panose="030F0702030302020204" pitchFamily="66" charset="0"/>
              </a:rPr>
              <a:t>. La cifra potrà essere modificata in base alle disponibilità della commissione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Partecipazione a conferenze: </a:t>
            </a:r>
            <a:r>
              <a:rPr lang="it-IT" dirty="0">
                <a:latin typeface="Comic Sans MS" panose="030F0702030302020204" pitchFamily="66" charset="0"/>
              </a:rPr>
              <a:t>in preparazione un regolamento per stabilire il finanziamento tramite le dotazioni di alcune conferenze</a:t>
            </a:r>
          </a:p>
          <a:p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3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1"/>
            <a:ext cx="8686800" cy="590891"/>
          </a:xfrm>
        </p:spPr>
        <p:txBody>
          <a:bodyPr/>
          <a:lstStyle/>
          <a:p>
            <a:r>
              <a:rPr lang="en-US" dirty="0"/>
              <a:t>SIDDARTHA-2 Experiment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Goal of the Experiment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>
                <a:solidFill>
                  <a:srgbClr val="0A091B">
                    <a:tint val="75000"/>
                  </a:srgbClr>
                </a:solidFill>
                <a:cs typeface="Arial"/>
                <a:sym typeface="Arial"/>
              </a:rPr>
              <a:t>09/02/2024</a:t>
            </a:r>
            <a:endParaRPr lang="en-US" kern="0" dirty="0">
              <a:solidFill>
                <a:srgbClr val="0A091B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GB" kern="0" dirty="0">
                <a:solidFill>
                  <a:srgbClr val="FFFFFF">
                    <a:lumMod val="50000"/>
                  </a:srgbClr>
                </a:solidFill>
                <a:cs typeface="Arial"/>
                <a:sym typeface="Arial"/>
              </a:rPr>
              <a:t>KAONNIS – Local meeting of GR III – INFN-MI</a:t>
            </a:r>
            <a:endParaRPr lang="en-US" kern="0" dirty="0">
              <a:solidFill>
                <a:srgbClr val="FFFFFF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/>
              <a:t>page</a:t>
            </a:r>
            <a:endParaRPr lang="en-US" b="0" kern="0">
              <a:latin typeface="Arial"/>
              <a:ea typeface="Arial"/>
              <a:cs typeface="Arial"/>
              <a:sym typeface="Arial"/>
            </a:endParaRPr>
          </a:p>
          <a:p>
            <a:pPr defTabSz="685800">
              <a:buClr>
                <a:srgbClr val="000000"/>
              </a:buClr>
            </a:pPr>
            <a:r>
              <a:rPr lang="en-US" kern="0"/>
              <a:t>0</a:t>
            </a: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6</a:t>
            </a:fld>
            <a:endParaRPr kern="0"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3873498" y="1719167"/>
            <a:ext cx="4857750" cy="507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 defTabSz="685800">
              <a:buClr>
                <a:srgbClr val="708598"/>
              </a:buClr>
            </a:pPr>
            <a:r>
              <a:rPr lang="en-GB" sz="1500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Strong interaction</a:t>
            </a:r>
            <a:r>
              <a:rPr lang="en-GB" sz="150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studies al low energy through </a:t>
            </a:r>
            <a:r>
              <a:rPr lang="en-GB" sz="1500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precise X-ray spectroscopy measurements</a:t>
            </a:r>
            <a:r>
              <a:rPr lang="en-GB" sz="150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of Kaonic atoms transitions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231F0F5-48C1-4861-9C29-B28D5D8E4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/>
          <a:stretch/>
        </p:blipFill>
        <p:spPr bwMode="auto">
          <a:xfrm>
            <a:off x="408033" y="1786471"/>
            <a:ext cx="3052263" cy="185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07240-FDA7-45E2-BB7D-BE29F9C1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95" y="3839989"/>
            <a:ext cx="1903905" cy="147480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38C8EDA3-D846-4D40-9D5F-F7EAC928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09" y="2297193"/>
            <a:ext cx="2720328" cy="21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Google Shape;2614;p100">
            <a:extLst>
              <a:ext uri="{FF2B5EF4-FFF2-40B4-BE49-F238E27FC236}">
                <a16:creationId xmlns:a16="http://schemas.microsoft.com/office/drawing/2014/main" id="{B392D2EF-D695-47E1-B09C-8BADCFBFA455}"/>
              </a:ext>
            </a:extLst>
          </p:cNvPr>
          <p:cNvSpPr txBox="1"/>
          <p:nvPr/>
        </p:nvSpPr>
        <p:spPr>
          <a:xfrm>
            <a:off x="3873498" y="4577390"/>
            <a:ext cx="4857750" cy="738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 defTabSz="685800">
              <a:buClr>
                <a:srgbClr val="708598"/>
              </a:buClr>
            </a:pPr>
            <a:r>
              <a:rPr lang="en-GB" sz="1500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goal:</a:t>
            </a:r>
          </a:p>
          <a:p>
            <a:pPr algn="ctr" defTabSz="685800">
              <a:buClr>
                <a:srgbClr val="708598"/>
              </a:buClr>
            </a:pPr>
            <a:r>
              <a:rPr lang="en-GB" sz="150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Measurement of the strong interaction induced shift and width of the 1s state of </a:t>
            </a:r>
            <a:r>
              <a:rPr lang="en-GB" sz="1500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deuterium and other heavier nuclei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C68BF2-825E-800D-01C5-F955C7FD4B82}"/>
              </a:ext>
            </a:extLst>
          </p:cNvPr>
          <p:cNvSpPr txBox="1"/>
          <p:nvPr/>
        </p:nvSpPr>
        <p:spPr>
          <a:xfrm>
            <a:off x="1943719" y="20179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KAONNIS</a:t>
            </a:r>
          </a:p>
        </p:txBody>
      </p:sp>
    </p:spTree>
    <p:extLst>
      <p:ext uri="{BB962C8B-B14F-4D97-AF65-F5344CB8AC3E}">
        <p14:creationId xmlns:p14="http://schemas.microsoft.com/office/powerpoint/2010/main" val="321016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1"/>
            <a:ext cx="8686800" cy="590891"/>
          </a:xfrm>
        </p:spPr>
        <p:txBody>
          <a:bodyPr/>
          <a:lstStyle/>
          <a:p>
            <a:r>
              <a:rPr lang="en-US" dirty="0"/>
              <a:t>Main Outcomes of the SIDDARTHA-2 Experiment in 2024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First Measurements with new Kaonic Atoms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>
                <a:solidFill>
                  <a:srgbClr val="0A091B">
                    <a:tint val="75000"/>
                  </a:srgbClr>
                </a:solidFill>
                <a:cs typeface="Arial"/>
                <a:sym typeface="Arial"/>
              </a:rPr>
              <a:t>09/02/2024</a:t>
            </a:r>
            <a:endParaRPr lang="en-US" kern="0" dirty="0">
              <a:solidFill>
                <a:srgbClr val="0A091B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GB" kern="0" dirty="0">
                <a:solidFill>
                  <a:srgbClr val="FFFFFF">
                    <a:lumMod val="50000"/>
                  </a:srgbClr>
                </a:solidFill>
                <a:cs typeface="Arial"/>
                <a:sym typeface="Arial"/>
              </a:rPr>
              <a:t>KAONNIS – Local meeting of GR III – INFN-MI</a:t>
            </a:r>
            <a:endParaRPr lang="en-US" kern="0" dirty="0">
              <a:solidFill>
                <a:srgbClr val="FFFFFF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/>
              <a:t>page</a:t>
            </a:r>
            <a:endParaRPr lang="en-US" b="0" kern="0">
              <a:latin typeface="Arial"/>
              <a:ea typeface="Arial"/>
              <a:cs typeface="Arial"/>
              <a:sym typeface="Arial"/>
            </a:endParaRPr>
          </a:p>
          <a:p>
            <a:pPr defTabSz="685800">
              <a:buClr>
                <a:srgbClr val="000000"/>
              </a:buClr>
            </a:pPr>
            <a:r>
              <a:rPr lang="en-US" kern="0"/>
              <a:t>0</a:t>
            </a: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7</a:t>
            </a:fld>
            <a:endParaRPr kern="0"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456300" y="1904114"/>
            <a:ext cx="5207906" cy="166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Characterization of the SIDDHARTA-2 Setup via the Kaonic Helium Measurement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- </a:t>
            </a:r>
            <a:r>
              <a:rPr lang="en-GB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Condens.Mat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. 9 (2024) 1, 16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Measurement of </a:t>
            </a:r>
            <a:r>
              <a:rPr lang="en-GB" sz="1050" b="1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KHe</a:t>
            </a: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M-lines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- J. Phys. G 51 (2024) 055103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Test at the DAFNE collider of </a:t>
            </a:r>
            <a:r>
              <a:rPr lang="en-GB" sz="1050" b="1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CdZnTe</a:t>
            </a: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detectors for future kaonic atoms measurements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- NIM A, 1060 (2024) 169060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kaonic atoms’ spectrum (kaonic aluminium) measured with CZT detectors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– article in preparation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Measurement ever of kaonic Neon (record of precision &lt; 1 eV)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– article in preparation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050" b="1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kaonic deuterium measurement</a:t>
            </a:r>
            <a:r>
              <a:rPr lang="en-GB" sz="1050" kern="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preliminary result (analysis on going)</a:t>
            </a:r>
          </a:p>
          <a:p>
            <a:pPr defTabSz="685800">
              <a:buClr>
                <a:srgbClr val="708598"/>
              </a:buClr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  </a:t>
            </a:r>
            <a:r>
              <a:rPr lang="en-GB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10 articles published and 5 submitted</a:t>
            </a:r>
          </a:p>
        </p:txBody>
      </p:sp>
      <p:pic>
        <p:nvPicPr>
          <p:cNvPr id="23" name="Immagine 1">
            <a:extLst>
              <a:ext uri="{FF2B5EF4-FFF2-40B4-BE49-F238E27FC236}">
                <a16:creationId xmlns:a16="http://schemas.microsoft.com/office/drawing/2014/main" id="{72E64950-5CFA-41A6-AB45-EF4323E5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91" y="1615471"/>
            <a:ext cx="3128823" cy="179084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0E9326-420B-49A4-90D9-5F2A918EC894}"/>
              </a:ext>
            </a:extLst>
          </p:cNvPr>
          <p:cNvCxnSpPr>
            <a:cxnSpLocks/>
          </p:cNvCxnSpPr>
          <p:nvPr/>
        </p:nvCxnSpPr>
        <p:spPr>
          <a:xfrm>
            <a:off x="4170218" y="2315658"/>
            <a:ext cx="16694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A9395E63-FE56-4156-A3B8-FAC607B2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353" y="3486462"/>
            <a:ext cx="2789162" cy="1943269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1246FE-63C9-4126-822E-BCACC389EB52}"/>
              </a:ext>
            </a:extLst>
          </p:cNvPr>
          <p:cNvCxnSpPr>
            <a:cxnSpLocks/>
          </p:cNvCxnSpPr>
          <p:nvPr/>
        </p:nvCxnSpPr>
        <p:spPr>
          <a:xfrm>
            <a:off x="5521037" y="2900796"/>
            <a:ext cx="658316" cy="9351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13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EC09F8BD-EE84-4151-9F26-3E2AC6430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130" y="3853863"/>
            <a:ext cx="2617484" cy="145598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966407D-CB39-4482-974E-DD266E4A3DE5}"/>
              </a:ext>
            </a:extLst>
          </p:cNvPr>
          <p:cNvCxnSpPr>
            <a:cxnSpLocks/>
          </p:cNvCxnSpPr>
          <p:nvPr/>
        </p:nvCxnSpPr>
        <p:spPr>
          <a:xfrm flipH="1">
            <a:off x="5087850" y="3199210"/>
            <a:ext cx="1" cy="654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D631EFA6-E8AF-4697-BBB5-126EC3B21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52" y="3620387"/>
            <a:ext cx="2850496" cy="1789478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F7C9A3E-964A-487E-850D-45A1771AAF4E}"/>
              </a:ext>
            </a:extLst>
          </p:cNvPr>
          <p:cNvCxnSpPr>
            <a:cxnSpLocks/>
          </p:cNvCxnSpPr>
          <p:nvPr/>
        </p:nvCxnSpPr>
        <p:spPr>
          <a:xfrm flipH="1">
            <a:off x="3060253" y="3368387"/>
            <a:ext cx="1" cy="2977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88AA36-4AED-7C79-210D-65F50677379D}"/>
              </a:ext>
            </a:extLst>
          </p:cNvPr>
          <p:cNvSpPr txBox="1"/>
          <p:nvPr/>
        </p:nvSpPr>
        <p:spPr>
          <a:xfrm>
            <a:off x="2286000" y="24568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KAONNIS</a:t>
            </a:r>
          </a:p>
        </p:txBody>
      </p:sp>
    </p:spTree>
    <p:extLst>
      <p:ext uri="{BB962C8B-B14F-4D97-AF65-F5344CB8AC3E}">
        <p14:creationId xmlns:p14="http://schemas.microsoft.com/office/powerpoint/2010/main" val="422285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1"/>
            <a:ext cx="8686800" cy="590891"/>
          </a:xfrm>
        </p:spPr>
        <p:txBody>
          <a:bodyPr/>
          <a:lstStyle/>
          <a:p>
            <a:r>
              <a:rPr lang="en-US" dirty="0"/>
              <a:t>Work of Politecnico di Milano Group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Development and Characterization of the new Detector Modules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>
                <a:solidFill>
                  <a:srgbClr val="0A091B">
                    <a:tint val="75000"/>
                  </a:srgbClr>
                </a:solidFill>
                <a:cs typeface="Arial"/>
                <a:sym typeface="Arial"/>
              </a:rPr>
              <a:t>09/02/2024</a:t>
            </a:r>
            <a:endParaRPr lang="en-US" kern="0" dirty="0">
              <a:solidFill>
                <a:srgbClr val="0A091B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GB" kern="0">
                <a:solidFill>
                  <a:srgbClr val="FFFFFF">
                    <a:lumMod val="50000"/>
                  </a:srgbClr>
                </a:solidFill>
                <a:cs typeface="Arial"/>
                <a:sym typeface="Arial"/>
              </a:rPr>
              <a:t>KAONNIS – Local meeting of GR III – INFN-MI</a:t>
            </a:r>
            <a:endParaRPr lang="en-US" kern="0" dirty="0">
              <a:solidFill>
                <a:srgbClr val="FFFFFF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/>
              <a:t>page</a:t>
            </a:r>
            <a:endParaRPr lang="en-US" b="0" kern="0">
              <a:latin typeface="Arial"/>
              <a:ea typeface="Arial"/>
              <a:cs typeface="Arial"/>
              <a:sym typeface="Arial"/>
            </a:endParaRPr>
          </a:p>
          <a:p>
            <a:pPr defTabSz="685800">
              <a:buClr>
                <a:srgbClr val="000000"/>
              </a:buClr>
            </a:pPr>
            <a:r>
              <a:rPr lang="en-US" kern="0"/>
              <a:t>0</a:t>
            </a: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8</a:t>
            </a:fld>
            <a:endParaRPr kern="0"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456299" y="1970997"/>
            <a:ext cx="3790119" cy="150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685800">
              <a:buClr>
                <a:srgbClr val="708598"/>
              </a:buClr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single-SDD module (upgrade of current SDD modules):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1-mm-thick SDDs to improve sensitivity to high-energies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focusing electrode to reduce charge sharing</a:t>
            </a:r>
          </a:p>
          <a:p>
            <a:pPr defTabSz="685800">
              <a:buClr>
                <a:srgbClr val="708598"/>
              </a:buClr>
            </a:pPr>
            <a:endParaRPr lang="en-US" sz="1050" kern="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defTabSz="685800">
              <a:buClr>
                <a:srgbClr val="708598"/>
              </a:buClr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Main results: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4 modules assembled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and 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tested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 total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Good energy resolution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(~140 eV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@ Mn-k</a:t>
            </a:r>
            <a:r>
              <a:rPr lang="el-GR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α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line)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 effective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 reducing spectra background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 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modules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currently under test 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in BTF run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(cryogenic conditions)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8E018B-FE4F-4AFF-8C64-2A029925F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328" y="3746213"/>
            <a:ext cx="2053364" cy="1641843"/>
          </a:xfrm>
          <a:prstGeom prst="rect">
            <a:avLst/>
          </a:prstGeom>
        </p:spPr>
      </p:pic>
      <p:sp>
        <p:nvSpPr>
          <p:cNvPr id="12" name="Google Shape;2614;p100">
            <a:extLst>
              <a:ext uri="{FF2B5EF4-FFF2-40B4-BE49-F238E27FC236}">
                <a16:creationId xmlns:a16="http://schemas.microsoft.com/office/drawing/2014/main" id="{4A7710B1-429B-48D7-BCD9-73D2456402A2}"/>
              </a:ext>
            </a:extLst>
          </p:cNvPr>
          <p:cNvSpPr txBox="1"/>
          <p:nvPr/>
        </p:nvSpPr>
        <p:spPr>
          <a:xfrm>
            <a:off x="5008419" y="1970996"/>
            <a:ext cx="3679282" cy="133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685800">
              <a:buClr>
                <a:srgbClr val="708598"/>
              </a:buClr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module with two stacked SDDs: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 mm equivalent thickness to improve sensitivity to high-energies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focusing electrode to reduce charge sharing</a:t>
            </a:r>
          </a:p>
          <a:p>
            <a:pPr defTabSz="685800">
              <a:buClr>
                <a:srgbClr val="708598"/>
              </a:buClr>
            </a:pPr>
            <a:endParaRPr lang="en-US" sz="1050" kern="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defTabSz="685800">
              <a:buClr>
                <a:srgbClr val="708598"/>
              </a:buClr>
            </a:pP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Main results: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One module tested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with </a:t>
            </a:r>
            <a:r>
              <a:rPr lang="en-US" sz="1050" b="1" kern="0" baseline="300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241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Am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source (high-energy x-rays)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Detection efficiency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increased of </a:t>
            </a:r>
            <a:r>
              <a:rPr lang="en-US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60%</a:t>
            </a:r>
            <a:r>
              <a:rPr lang="en-US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at 59.5 keV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1EE3D1-D4D7-4BFC-8B88-B10239754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2" y="3944777"/>
            <a:ext cx="2435509" cy="1253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7AC27-2AF6-4569-8FB9-1E505FDCD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93" y="3731188"/>
            <a:ext cx="2796607" cy="17786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4CD297-6383-022B-746E-9C577328B847}"/>
              </a:ext>
            </a:extLst>
          </p:cNvPr>
          <p:cNvSpPr txBox="1"/>
          <p:nvPr/>
        </p:nvSpPr>
        <p:spPr>
          <a:xfrm>
            <a:off x="1960418" y="38469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KAONNIS</a:t>
            </a:r>
          </a:p>
        </p:txBody>
      </p:sp>
    </p:spTree>
    <p:extLst>
      <p:ext uri="{BB962C8B-B14F-4D97-AF65-F5344CB8AC3E}">
        <p14:creationId xmlns:p14="http://schemas.microsoft.com/office/powerpoint/2010/main" val="3943113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1"/>
            <a:ext cx="8686800" cy="590891"/>
          </a:xfrm>
        </p:spPr>
        <p:txBody>
          <a:bodyPr/>
          <a:lstStyle/>
          <a:p>
            <a:r>
              <a:rPr lang="en-US" dirty="0" err="1"/>
              <a:t>Polimi</a:t>
            </a:r>
            <a:r>
              <a:rPr lang="en-US" dirty="0"/>
              <a:t> Budget Requests and FTE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For 2025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>
                <a:solidFill>
                  <a:srgbClr val="0A091B">
                    <a:tint val="75000"/>
                  </a:srgbClr>
                </a:solidFill>
                <a:cs typeface="Arial"/>
                <a:sym typeface="Arial"/>
              </a:rPr>
              <a:t>09/02/2024</a:t>
            </a:r>
            <a:endParaRPr lang="en-US" kern="0" dirty="0">
              <a:solidFill>
                <a:srgbClr val="0A091B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GB" kern="0">
                <a:solidFill>
                  <a:srgbClr val="FFFFFF">
                    <a:lumMod val="50000"/>
                  </a:srgbClr>
                </a:solidFill>
                <a:cs typeface="Arial"/>
                <a:sym typeface="Arial"/>
              </a:rPr>
              <a:t>KAONNIS – Local meeting of GR III – INFN-MI</a:t>
            </a:r>
            <a:endParaRPr lang="en-US" kern="0" dirty="0">
              <a:solidFill>
                <a:srgbClr val="FFFFFF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r>
              <a:rPr lang="en-US" kern="0"/>
              <a:t>page</a:t>
            </a:r>
            <a:endParaRPr lang="en-US" b="0" kern="0">
              <a:latin typeface="Arial"/>
              <a:ea typeface="Arial"/>
              <a:cs typeface="Arial"/>
              <a:sym typeface="Arial"/>
            </a:endParaRPr>
          </a:p>
          <a:p>
            <a:pPr defTabSz="685800">
              <a:buClr>
                <a:srgbClr val="000000"/>
              </a:buClr>
            </a:pPr>
            <a:r>
              <a:rPr lang="en-US" kern="0"/>
              <a:t>0</a:t>
            </a: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9</a:t>
            </a:fld>
            <a:endParaRPr kern="0"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728438" y="1848600"/>
            <a:ext cx="7687125" cy="230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685800">
              <a:buClr>
                <a:srgbClr val="708598"/>
              </a:buClr>
            </a:pPr>
            <a:r>
              <a:rPr lang="it-IT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Consumo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tot. 20.0 </a:t>
            </a: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050" kern="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Substrati e componenti per moduli di rivelazione (da fornire per assemblaggio in serie)			5.0k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Materiale per </a:t>
            </a: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bonding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								2.0k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Schede PCB e componenti per test rivelatori + assemblaggio esterno				5.0k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Tool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per macchina </a:t>
            </a: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pick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and place							2.0k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Lavorazioni meccaniche							1.0k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Materiale per stampe 3D componenti per moduli rivelazione e box di alloggiamento			1.5k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Sorgente radioattiva di Am-241							3.5k</a:t>
            </a:r>
          </a:p>
          <a:p>
            <a:pPr defTabSz="685800">
              <a:buClr>
                <a:srgbClr val="708598"/>
              </a:buClr>
            </a:pPr>
            <a:r>
              <a:rPr lang="it-IT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Inventario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 6.0 </a:t>
            </a: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050" kern="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Pompa per criostato								6.0k</a:t>
            </a:r>
          </a:p>
          <a:p>
            <a:pPr defTabSz="685800">
              <a:buClr>
                <a:srgbClr val="708598"/>
              </a:buClr>
            </a:pPr>
            <a:r>
              <a:rPr lang="it-IT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 10.0 </a:t>
            </a:r>
            <a:r>
              <a:rPr lang="it-IT" sz="1050" kern="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050" kern="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 Italia								7.0k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 Estero								3.0k </a:t>
            </a:r>
          </a:p>
          <a:p>
            <a:pPr defTabSz="685800">
              <a:buClr>
                <a:srgbClr val="708598"/>
              </a:buClr>
            </a:pPr>
            <a:r>
              <a:rPr lang="it-IT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Totale Milano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36.0keuro</a:t>
            </a:r>
          </a:p>
        </p:txBody>
      </p:sp>
      <p:sp>
        <p:nvSpPr>
          <p:cNvPr id="7" name="Google Shape;2614;p100">
            <a:extLst>
              <a:ext uri="{FF2B5EF4-FFF2-40B4-BE49-F238E27FC236}">
                <a16:creationId xmlns:a16="http://schemas.microsoft.com/office/drawing/2014/main" id="{2AF8A581-1ADA-4D53-9619-CF73B2DD011C}"/>
              </a:ext>
            </a:extLst>
          </p:cNvPr>
          <p:cNvSpPr txBox="1"/>
          <p:nvPr/>
        </p:nvSpPr>
        <p:spPr>
          <a:xfrm>
            <a:off x="728438" y="4316924"/>
            <a:ext cx="7687125" cy="10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685800">
              <a:buClr>
                <a:srgbClr val="708598"/>
              </a:buClr>
            </a:pPr>
            <a:r>
              <a:rPr lang="it-IT" sz="1050" b="1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FTE</a:t>
            </a: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tot. 3.7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Giacomo Borghi (responsabile locale)						0.5 FTE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Carlo Ettore Fiorini								0.2 FTE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Griseld Deda								1.0 FTE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Lorenzo Giuseppe Toscano							1.0 FTE</a:t>
            </a:r>
          </a:p>
          <a:p>
            <a:pPr marL="214313" indent="-214313" defTabSz="6858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050" kern="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Nassi Leonardo								1.0 FTE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7B2847-D6B9-5E04-14FB-F9BB10281974}"/>
              </a:ext>
            </a:extLst>
          </p:cNvPr>
          <p:cNvSpPr txBox="1"/>
          <p:nvPr/>
        </p:nvSpPr>
        <p:spPr>
          <a:xfrm>
            <a:off x="1979712" y="395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KAONNIS</a:t>
            </a:r>
          </a:p>
        </p:txBody>
      </p:sp>
    </p:spTree>
    <p:extLst>
      <p:ext uri="{BB962C8B-B14F-4D97-AF65-F5344CB8AC3E}">
        <p14:creationId xmlns:p14="http://schemas.microsoft.com/office/powerpoint/2010/main" val="154843826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mi_standardtemplate">
  <a:themeElements>
    <a:clrScheme name="cecilia_standard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cilia_standard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cilia_standard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mi_standardtemplate">
  <a:themeElements>
    <a:clrScheme name="cecilia_standard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cilia_standard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cilia_standard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NARAL LAYOUT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mi_standardtemplate">
  <a:themeElements>
    <a:clrScheme name="cecilia_standard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cilia_standard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cilia_standard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ilia_standard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ilia_standard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9887</TotalTime>
  <Words>3005</Words>
  <Application>Microsoft Office PowerPoint</Application>
  <PresentationFormat>Presentazione su schermo (4:3)</PresentationFormat>
  <Paragraphs>380</Paragraphs>
  <Slides>24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24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Comic Sans MS</vt:lpstr>
      <vt:lpstr>Courier New</vt:lpstr>
      <vt:lpstr>Garamond</vt:lpstr>
      <vt:lpstr>Roboto</vt:lpstr>
      <vt:lpstr>Roboto Condensed</vt:lpstr>
      <vt:lpstr>Symbol</vt:lpstr>
      <vt:lpstr>Times New Roman</vt:lpstr>
      <vt:lpstr>Wingdings</vt:lpstr>
      <vt:lpstr>Presentazione vuota</vt:lpstr>
      <vt:lpstr>Personalizza struttura</vt:lpstr>
      <vt:lpstr>emi_standardtemplate</vt:lpstr>
      <vt:lpstr>1_emi_standardtemplate</vt:lpstr>
      <vt:lpstr>GENARAL LAYOUTS</vt:lpstr>
      <vt:lpstr>2_emi_standardtemplate</vt:lpstr>
      <vt:lpstr>Office Theme</vt:lpstr>
      <vt:lpstr>1_Office Theme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SIDDARTHA-2 Experiment Goal of the Experiment</vt:lpstr>
      <vt:lpstr>Main Outcomes of the SIDDARTHA-2 Experiment in 2024 First Measurements with new Kaonic Atoms</vt:lpstr>
      <vt:lpstr>Work of Politecnico di Milano Group Development and Characterization of the new Detector Modules</vt:lpstr>
      <vt:lpstr>Polimi Budget Requests and FTE For 2025</vt:lpstr>
      <vt:lpstr>Presentazione standard di PowerPoint</vt:lpstr>
      <vt:lpstr>                           The FAMU Method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Pubblicazioni 2023 - 2024</vt:lpstr>
      <vt:lpstr>Attività ad INFN-MI</vt:lpstr>
      <vt:lpstr>Richieste per il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Franco</dc:creator>
  <cp:lastModifiedBy>Alessandra Ada Cecilia Guglielmetti</cp:lastModifiedBy>
  <cp:revision>740</cp:revision>
  <dcterms:created xsi:type="dcterms:W3CDTF">2012-06-28T16:18:30Z</dcterms:created>
  <dcterms:modified xsi:type="dcterms:W3CDTF">2024-07-08T16:03:20Z</dcterms:modified>
</cp:coreProperties>
</file>