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1"/>
  </p:notesMasterIdLst>
  <p:sldIdLst>
    <p:sldId id="256" r:id="rId2"/>
    <p:sldId id="275" r:id="rId3"/>
    <p:sldId id="276" r:id="rId4"/>
    <p:sldId id="280" r:id="rId5"/>
    <p:sldId id="278" r:id="rId6"/>
    <p:sldId id="282" r:id="rId7"/>
    <p:sldId id="281" r:id="rId8"/>
    <p:sldId id="277" r:id="rId9"/>
    <p:sldId id="283" r:id="rId10"/>
    <p:sldId id="279" r:id="rId11"/>
    <p:sldId id="284" r:id="rId12"/>
    <p:sldId id="291" r:id="rId13"/>
    <p:sldId id="285" r:id="rId14"/>
    <p:sldId id="286" r:id="rId15"/>
    <p:sldId id="290" r:id="rId16"/>
    <p:sldId id="287" r:id="rId17"/>
    <p:sldId id="288" r:id="rId18"/>
    <p:sldId id="289" r:id="rId19"/>
    <p:sldId id="274" r:id="rId20"/>
  </p:sldIdLst>
  <p:sldSz cx="12192000" cy="685800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2" d="100"/>
          <a:sy n="62" d="100"/>
        </p:scale>
        <p:origin x="804" y="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6CA649-9923-0B46-9319-96293DC780C2}" type="datetimeFigureOut">
              <a:rPr lang="it-IT" smtClean="0"/>
              <a:t>04/07/2024</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25EB7-0014-764C-ABA4-CEAF83136ABE}" type="slidenum">
              <a:rPr lang="it-IT" smtClean="0"/>
              <a:t>‹#›</a:t>
            </a:fld>
            <a:endParaRPr lang="it-IT"/>
          </a:p>
        </p:txBody>
      </p:sp>
    </p:spTree>
    <p:extLst>
      <p:ext uri="{BB962C8B-B14F-4D97-AF65-F5344CB8AC3E}">
        <p14:creationId xmlns:p14="http://schemas.microsoft.com/office/powerpoint/2010/main" val="10487828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3E25EB7-0014-764C-ABA4-CEAF83136ABE}" type="slidenum">
              <a:rPr lang="it-IT" smtClean="0"/>
              <a:t>1</a:t>
            </a:fld>
            <a:endParaRPr lang="it-IT"/>
          </a:p>
        </p:txBody>
      </p:sp>
    </p:spTree>
    <p:extLst>
      <p:ext uri="{BB962C8B-B14F-4D97-AF65-F5344CB8AC3E}">
        <p14:creationId xmlns:p14="http://schemas.microsoft.com/office/powerpoint/2010/main" val="23246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stile</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5A022F2-EB48-C042-A21D-67809EB98AE7}" type="datetimeFigureOut">
              <a:rPr lang="it-IT" smtClean="0"/>
              <a:t>04/07/2024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157823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5A022F2-EB48-C042-A21D-67809EB98AE7}" type="datetimeFigureOut">
              <a:rPr lang="it-IT" smtClean="0"/>
              <a:t>04/07/2024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268445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5A022F2-EB48-C042-A21D-67809EB98AE7}" type="datetimeFigureOut">
              <a:rPr lang="it-IT" smtClean="0"/>
              <a:t>04/07/2024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72950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5A022F2-EB48-C042-A21D-67809EB98AE7}" type="datetimeFigureOut">
              <a:rPr lang="it-IT" smtClean="0"/>
              <a:t>04/07/2024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359337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B5A022F2-EB48-C042-A21D-67809EB98AE7}" type="datetimeFigureOut">
              <a:rPr lang="it-IT" smtClean="0"/>
              <a:t>04/07/2024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140145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5A022F2-EB48-C042-A21D-67809EB98AE7}" type="datetimeFigureOut">
              <a:rPr lang="it-IT" smtClean="0"/>
              <a:t>04/07/2024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61006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5A022F2-EB48-C042-A21D-67809EB98AE7}" type="datetimeFigureOut">
              <a:rPr lang="it-IT" smtClean="0"/>
              <a:t>04/07/2024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224299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B5A022F2-EB48-C042-A21D-67809EB98AE7}" type="datetimeFigureOut">
              <a:rPr lang="it-IT" smtClean="0"/>
              <a:t>04/07/2024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91608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5A022F2-EB48-C042-A21D-67809EB98AE7}" type="datetimeFigureOut">
              <a:rPr lang="it-IT" smtClean="0"/>
              <a:t>04/07/2024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23026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B5A022F2-EB48-C042-A21D-67809EB98AE7}" type="datetimeFigureOut">
              <a:rPr lang="it-IT" smtClean="0"/>
              <a:t>04/07/2024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80315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B5A022F2-EB48-C042-A21D-67809EB98AE7}" type="datetimeFigureOut">
              <a:rPr lang="it-IT" smtClean="0"/>
              <a:t>04/07/2024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266566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022F2-EB48-C042-A21D-67809EB98AE7}" type="datetimeFigureOut">
              <a:rPr lang="it-IT" smtClean="0"/>
              <a:t>04/07/2024</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9ADB8-6345-894E-96E6-74025ECD9A60}" type="slidenum">
              <a:rPr lang="it-IT" smtClean="0"/>
              <a:t>‹#›</a:t>
            </a:fld>
            <a:endParaRPr lang="it-IT"/>
          </a:p>
        </p:txBody>
      </p:sp>
    </p:spTree>
    <p:extLst>
      <p:ext uri="{BB962C8B-B14F-4D97-AF65-F5344CB8AC3E}">
        <p14:creationId xmlns:p14="http://schemas.microsoft.com/office/powerpoint/2010/main" val="293895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2C253D09-4E82-FF1E-FE62-CCDBFA222204}"/>
              </a:ext>
            </a:extLst>
          </p:cNvPr>
          <p:cNvPicPr/>
          <p:nvPr/>
        </p:nvPicPr>
        <p:blipFill>
          <a:blip r:embed="rId3"/>
          <a:srcRect l="7186" t="5415" r="4176" b="5604"/>
          <a:stretch/>
        </p:blipFill>
        <p:spPr>
          <a:xfrm>
            <a:off x="6833522" y="312757"/>
            <a:ext cx="1131519" cy="1118172"/>
          </a:xfrm>
          <a:prstGeom prst="rect">
            <a:avLst/>
          </a:prstGeom>
          <a:ln w="0">
            <a:noFill/>
          </a:ln>
        </p:spPr>
      </p:pic>
      <p:pic>
        <p:nvPicPr>
          <p:cNvPr id="7" name="Picture 2">
            <a:extLst>
              <a:ext uri="{FF2B5EF4-FFF2-40B4-BE49-F238E27FC236}">
                <a16:creationId xmlns:a16="http://schemas.microsoft.com/office/drawing/2014/main" id="{A3F30AC6-E194-27FA-9DA5-8149E1C38138}"/>
              </a:ext>
            </a:extLst>
          </p:cNvPr>
          <p:cNvPicPr/>
          <p:nvPr/>
        </p:nvPicPr>
        <p:blipFill>
          <a:blip r:embed="rId4"/>
          <a:stretch/>
        </p:blipFill>
        <p:spPr>
          <a:xfrm>
            <a:off x="2409257" y="312757"/>
            <a:ext cx="858702" cy="1016422"/>
          </a:xfrm>
          <a:prstGeom prst="rect">
            <a:avLst/>
          </a:prstGeom>
          <a:ln w="0">
            <a:noFill/>
          </a:ln>
        </p:spPr>
      </p:pic>
      <p:pic>
        <p:nvPicPr>
          <p:cNvPr id="9" name="Picture 6">
            <a:extLst>
              <a:ext uri="{FF2B5EF4-FFF2-40B4-BE49-F238E27FC236}">
                <a16:creationId xmlns:a16="http://schemas.microsoft.com/office/drawing/2014/main" id="{F9915C1D-A0C6-FB33-7CDA-59BAE56CFAD7}"/>
              </a:ext>
            </a:extLst>
          </p:cNvPr>
          <p:cNvPicPr/>
          <p:nvPr/>
        </p:nvPicPr>
        <p:blipFill>
          <a:blip r:embed="rId5"/>
          <a:stretch/>
        </p:blipFill>
        <p:spPr>
          <a:xfrm>
            <a:off x="3839953" y="506238"/>
            <a:ext cx="2421574" cy="629460"/>
          </a:xfrm>
          <a:prstGeom prst="rect">
            <a:avLst/>
          </a:prstGeom>
          <a:ln w="0">
            <a:noFill/>
          </a:ln>
        </p:spPr>
      </p:pic>
      <p:pic>
        <p:nvPicPr>
          <p:cNvPr id="10" name="Picture 9">
            <a:extLst>
              <a:ext uri="{FF2B5EF4-FFF2-40B4-BE49-F238E27FC236}">
                <a16:creationId xmlns:a16="http://schemas.microsoft.com/office/drawing/2014/main" id="{4B2A06D1-6823-497C-FF78-4B95D3E61D77}"/>
              </a:ext>
            </a:extLst>
          </p:cNvPr>
          <p:cNvPicPr>
            <a:picLocks noChangeAspect="1"/>
          </p:cNvPicPr>
          <p:nvPr/>
        </p:nvPicPr>
        <p:blipFill>
          <a:blip r:embed="rId6"/>
          <a:stretch>
            <a:fillRect/>
          </a:stretch>
        </p:blipFill>
        <p:spPr>
          <a:xfrm>
            <a:off x="8618337" y="312757"/>
            <a:ext cx="1164407" cy="1156404"/>
          </a:xfrm>
          <a:prstGeom prst="rect">
            <a:avLst/>
          </a:prstGeom>
        </p:spPr>
      </p:pic>
      <p:sp>
        <p:nvSpPr>
          <p:cNvPr id="12" name="TextBox 11">
            <a:extLst>
              <a:ext uri="{FF2B5EF4-FFF2-40B4-BE49-F238E27FC236}">
                <a16:creationId xmlns:a16="http://schemas.microsoft.com/office/drawing/2014/main" id="{366C2E33-1C10-D1C9-8742-D2DDD49F95E7}"/>
              </a:ext>
            </a:extLst>
          </p:cNvPr>
          <p:cNvSpPr txBox="1"/>
          <p:nvPr/>
        </p:nvSpPr>
        <p:spPr>
          <a:xfrm>
            <a:off x="1774926" y="4747321"/>
            <a:ext cx="6068681" cy="1292662"/>
          </a:xfrm>
          <a:prstGeom prst="rect">
            <a:avLst/>
          </a:prstGeom>
          <a:noFill/>
        </p:spPr>
        <p:txBody>
          <a:bodyPr wrap="square">
            <a:spAutoFit/>
          </a:bodyPr>
          <a:lstStyle/>
          <a:p>
            <a:r>
              <a:rPr lang="it-IT" sz="2400" dirty="0">
                <a:latin typeface="Roboto" panose="02000000000000000000" pitchFamily="2" charset="0"/>
                <a:ea typeface="Roboto" panose="02000000000000000000" pitchFamily="2" charset="0"/>
              </a:rPr>
              <a:t>Associate Professor. </a:t>
            </a:r>
            <a:r>
              <a:rPr lang="it-IT" sz="2400" b="1" dirty="0">
                <a:latin typeface="Roboto" panose="02000000000000000000" pitchFamily="2" charset="0"/>
                <a:ea typeface="Roboto" panose="02000000000000000000" pitchFamily="2" charset="0"/>
              </a:rPr>
              <a:t>Dr. Daniele Dondi</a:t>
            </a:r>
          </a:p>
          <a:p>
            <a:r>
              <a:rPr lang="en-GB" dirty="0">
                <a:latin typeface="+mj-lt"/>
              </a:rPr>
              <a:t>Director in Laboratory of Radiation Chemistry and EPR Spectroscopy</a:t>
            </a:r>
          </a:p>
          <a:p>
            <a:r>
              <a:rPr lang="en-GB" dirty="0">
                <a:latin typeface="+mj-lt"/>
              </a:rPr>
              <a:t>Department of Chemistry, University of Pavia, 27100, Italy.</a:t>
            </a:r>
            <a:endParaRPr lang="en-GB" sz="2400" dirty="0"/>
          </a:p>
        </p:txBody>
      </p:sp>
      <p:pic>
        <p:nvPicPr>
          <p:cNvPr id="13" name="Picture 12">
            <a:extLst>
              <a:ext uri="{FF2B5EF4-FFF2-40B4-BE49-F238E27FC236}">
                <a16:creationId xmlns:a16="http://schemas.microsoft.com/office/drawing/2014/main" id="{C11A697E-3B78-9321-EFF6-A041E41E7691}"/>
              </a:ext>
            </a:extLst>
          </p:cNvPr>
          <p:cNvPicPr>
            <a:picLocks noChangeAspect="1"/>
          </p:cNvPicPr>
          <p:nvPr/>
        </p:nvPicPr>
        <p:blipFill rotWithShape="1">
          <a:blip r:embed="rId7"/>
          <a:srcRect l="5566" t="5535" r="6229" b="6211"/>
          <a:stretch/>
        </p:blipFill>
        <p:spPr>
          <a:xfrm>
            <a:off x="8487862" y="4747321"/>
            <a:ext cx="1425354" cy="1426158"/>
          </a:xfrm>
          <a:prstGeom prst="rect">
            <a:avLst/>
          </a:prstGeom>
        </p:spPr>
      </p:pic>
      <p:sp>
        <p:nvSpPr>
          <p:cNvPr id="15" name="TextBox 14">
            <a:extLst>
              <a:ext uri="{FF2B5EF4-FFF2-40B4-BE49-F238E27FC236}">
                <a16:creationId xmlns:a16="http://schemas.microsoft.com/office/drawing/2014/main" id="{868551BC-E37F-A650-0A6B-6E0126054FD2}"/>
              </a:ext>
            </a:extLst>
          </p:cNvPr>
          <p:cNvSpPr txBox="1"/>
          <p:nvPr/>
        </p:nvSpPr>
        <p:spPr>
          <a:xfrm>
            <a:off x="7965040" y="6360577"/>
            <a:ext cx="4572000" cy="369332"/>
          </a:xfrm>
          <a:prstGeom prst="rect">
            <a:avLst/>
          </a:prstGeom>
          <a:noFill/>
        </p:spPr>
        <p:txBody>
          <a:bodyPr wrap="square">
            <a:spAutoFit/>
          </a:bodyPr>
          <a:lstStyle/>
          <a:p>
            <a:r>
              <a:rPr lang="it-IT">
                <a:latin typeface="+mj-lt"/>
              </a:rPr>
              <a:t>Thursday, July 4</a:t>
            </a:r>
            <a:r>
              <a:rPr lang="it-IT" baseline="30000">
                <a:latin typeface="+mj-lt"/>
              </a:rPr>
              <a:t>th</a:t>
            </a:r>
            <a:r>
              <a:rPr lang="it-IT" dirty="0">
                <a:latin typeface="+mj-lt"/>
              </a:rPr>
              <a:t>, 2024</a:t>
            </a:r>
          </a:p>
        </p:txBody>
      </p:sp>
      <p:sp>
        <p:nvSpPr>
          <p:cNvPr id="18" name="TextBox 17">
            <a:extLst>
              <a:ext uri="{FF2B5EF4-FFF2-40B4-BE49-F238E27FC236}">
                <a16:creationId xmlns:a16="http://schemas.microsoft.com/office/drawing/2014/main" id="{3836DAEB-412C-1D67-EF40-BA156A18290A}"/>
              </a:ext>
            </a:extLst>
          </p:cNvPr>
          <p:cNvSpPr txBox="1"/>
          <p:nvPr/>
        </p:nvSpPr>
        <p:spPr>
          <a:xfrm>
            <a:off x="4367855" y="2530420"/>
            <a:ext cx="2746241" cy="1015663"/>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it-IT" sz="6000" b="1" dirty="0">
                <a:ln>
                  <a:solidFill>
                    <a:srgbClr val="00B050"/>
                  </a:solidFill>
                </a:ln>
                <a:solidFill>
                  <a:schemeClr val="accent2">
                    <a:lumMod val="75000"/>
                  </a:schemeClr>
                </a:solidFill>
                <a:effectLst>
                  <a:glow rad="63500">
                    <a:schemeClr val="accent3">
                      <a:satMod val="175000"/>
                      <a:alpha val="40000"/>
                    </a:schemeClr>
                  </a:glow>
                </a:effectLst>
              </a:rPr>
              <a:t>CH4rLiE</a:t>
            </a:r>
            <a:endParaRPr lang="en-GB" sz="6000" b="1" dirty="0">
              <a:ln>
                <a:solidFill>
                  <a:srgbClr val="00B050"/>
                </a:solidFill>
              </a:ln>
              <a:solidFill>
                <a:schemeClr val="accent2">
                  <a:lumMod val="75000"/>
                </a:schemeClr>
              </a:solidFill>
              <a:effectLst>
                <a:glow rad="63500">
                  <a:schemeClr val="accent3">
                    <a:satMod val="175000"/>
                    <a:alpha val="40000"/>
                  </a:schemeClr>
                </a:glow>
              </a:effectLst>
            </a:endParaRPr>
          </a:p>
        </p:txBody>
      </p:sp>
    </p:spTree>
    <p:extLst>
      <p:ext uri="{BB962C8B-B14F-4D97-AF65-F5344CB8AC3E}">
        <p14:creationId xmlns:p14="http://schemas.microsoft.com/office/powerpoint/2010/main" val="332221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D56889-F83A-8EDF-FD9F-392976F2916F}"/>
              </a:ext>
            </a:extLst>
          </p:cNvPr>
          <p:cNvSpPr>
            <a:spLocks noGrp="1"/>
          </p:cNvSpPr>
          <p:nvPr/>
        </p:nvSpPr>
        <p:spPr>
          <a:xfrm>
            <a:off x="3286873" y="13601"/>
            <a:ext cx="6113981" cy="11884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ctr"/>
            <a:r>
              <a:rPr lang="it-IT" sz="1800" b="1" dirty="0">
                <a:latin typeface="Times New Roman" panose="02020603050405020304" pitchFamily="18" charset="0"/>
                <a:cs typeface="Times New Roman" panose="02020603050405020304" pitchFamily="18" charset="0"/>
              </a:rPr>
              <a:t>TGA of Z-5 550</a:t>
            </a:r>
            <a:r>
              <a:rPr lang="en-US" sz="1800" b="1" i="0" baseline="30000" dirty="0">
                <a:effectLst/>
                <a:latin typeface="Times New Roman" panose="02020603050405020304" pitchFamily="18" charset="0"/>
                <a:cs typeface="Times New Roman" panose="02020603050405020304" pitchFamily="18" charset="0"/>
              </a:rPr>
              <a:t> °</a:t>
            </a:r>
            <a:r>
              <a:rPr lang="en-US" sz="1800" b="1" i="0" dirty="0">
                <a:effectLst/>
                <a:latin typeface="Times New Roman" panose="02020603050405020304" pitchFamily="18" charset="0"/>
                <a:cs typeface="Times New Roman" panose="02020603050405020304" pitchFamily="18" charset="0"/>
              </a:rPr>
              <a:t>C</a:t>
            </a:r>
            <a:r>
              <a:rPr lang="it-IT" sz="1800" b="1" dirty="0">
                <a:latin typeface="Times New Roman" panose="02020603050405020304" pitchFamily="18" charset="0"/>
                <a:cs typeface="Times New Roman" panose="02020603050405020304" pitchFamily="18" charset="0"/>
              </a:rPr>
              <a:t> 25-1000</a:t>
            </a:r>
            <a:r>
              <a:rPr lang="en-US" sz="1800" b="1" i="0" baseline="30000" dirty="0">
                <a:effectLst/>
                <a:latin typeface="Times New Roman" panose="02020603050405020304" pitchFamily="18" charset="0"/>
                <a:cs typeface="Times New Roman" panose="02020603050405020304" pitchFamily="18" charset="0"/>
              </a:rPr>
              <a:t>°</a:t>
            </a:r>
            <a:r>
              <a:rPr lang="en-US" sz="1800" b="1" i="0" dirty="0">
                <a:effectLst/>
                <a:latin typeface="Times New Roman" panose="02020603050405020304" pitchFamily="18" charset="0"/>
                <a:cs typeface="Times New Roman" panose="02020603050405020304" pitchFamily="18" charset="0"/>
              </a:rPr>
              <a:t>C  @ 20</a:t>
            </a:r>
            <a:r>
              <a:rPr lang="en-US" sz="1800" b="1" i="0" baseline="30000" dirty="0">
                <a:effectLst/>
                <a:latin typeface="Times New Roman" panose="02020603050405020304" pitchFamily="18" charset="0"/>
                <a:cs typeface="Times New Roman" panose="02020603050405020304" pitchFamily="18" charset="0"/>
              </a:rPr>
              <a:t> °</a:t>
            </a:r>
            <a:r>
              <a:rPr lang="en-US" sz="1800" b="1" i="0" dirty="0">
                <a:effectLst/>
                <a:latin typeface="Times New Roman" panose="02020603050405020304" pitchFamily="18" charset="0"/>
                <a:cs typeface="Times New Roman" panose="02020603050405020304" pitchFamily="18" charset="0"/>
              </a:rPr>
              <a:t>C/MIN</a:t>
            </a:r>
            <a:endParaRPr lang="it-IT" sz="1800" b="1" baseline="30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7A0E7E2-4459-BE48-526E-D515D2EEB329}"/>
              </a:ext>
            </a:extLst>
          </p:cNvPr>
          <p:cNvPicPr>
            <a:picLocks noChangeAspect="1"/>
          </p:cNvPicPr>
          <p:nvPr/>
        </p:nvPicPr>
        <p:blipFill>
          <a:blip r:embed="rId2"/>
          <a:stretch>
            <a:fillRect/>
          </a:stretch>
        </p:blipFill>
        <p:spPr>
          <a:xfrm>
            <a:off x="693960" y="1463308"/>
            <a:ext cx="10804080" cy="5247696"/>
          </a:xfrm>
          <a:prstGeom prst="rect">
            <a:avLst/>
          </a:prstGeom>
        </p:spPr>
      </p:pic>
    </p:spTree>
    <p:extLst>
      <p:ext uri="{BB962C8B-B14F-4D97-AF65-F5344CB8AC3E}">
        <p14:creationId xmlns:p14="http://schemas.microsoft.com/office/powerpoint/2010/main" val="16072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6189A0-6ACE-B95D-11B2-D151A7A69BA7}"/>
              </a:ext>
            </a:extLst>
          </p:cNvPr>
          <p:cNvSpPr txBox="1"/>
          <p:nvPr/>
        </p:nvSpPr>
        <p:spPr>
          <a:xfrm>
            <a:off x="0" y="0"/>
            <a:ext cx="12192000" cy="434587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Conclusion and further Experiments</a:t>
            </a:r>
          </a:p>
          <a:p>
            <a:endParaRPr lang="en-US" sz="20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Drying of zeolites proved to be difficult. </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experiments under high vacuum and heating in Muffle Furnace even at 600C failed to remove moisture from the sample. </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doubt that after heating of the sample, The time taken for introducing the sample to atmosphere is when the Zeolite recaptures moisture from the atmosphere.</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are planning an experiment to heat the zeolite in an oven flushing nitrogen before and after heating the sample and removing sample for Measurement under nitrogen. We hope that avoiding the contact of the sample with atmosphere will show removal of moisture from Zeolites. </a:t>
            </a:r>
          </a:p>
        </p:txBody>
      </p:sp>
    </p:spTree>
    <p:extLst>
      <p:ext uri="{BB962C8B-B14F-4D97-AF65-F5344CB8AC3E}">
        <p14:creationId xmlns:p14="http://schemas.microsoft.com/office/powerpoint/2010/main" val="181633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3FED3C-888F-D4D0-EC67-1B47327DF076}"/>
              </a:ext>
            </a:extLst>
          </p:cNvPr>
          <p:cNvSpPr txBox="1"/>
          <p:nvPr/>
        </p:nvSpPr>
        <p:spPr>
          <a:xfrm>
            <a:off x="996593" y="277670"/>
            <a:ext cx="8219326"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Gas chromatography-Mass spectrometry for Barn samples 25/03/24</a:t>
            </a:r>
            <a:endParaRPr lang="en-US"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8B67044-7606-62AC-6A47-51C06636B24B}"/>
              </a:ext>
            </a:extLst>
          </p:cNvPr>
          <p:cNvSpPr txBox="1"/>
          <p:nvPr/>
        </p:nvSpPr>
        <p:spPr>
          <a:xfrm>
            <a:off x="195209" y="1037691"/>
            <a:ext cx="11661169" cy="142199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Samples obtained from the Barn are Measured in the order 4A, 6A, 5A, 2A, 3A, 1A</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Samples were observed for CH</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(16), NH</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(17),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O(18),  N</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(28), O</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(32), CO</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(44)</a:t>
            </a:r>
            <a:endParaRPr lang="en-US" dirty="0"/>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Samples 5A, 2A, and 3A  shift in signals were observed</a:t>
            </a:r>
          </a:p>
        </p:txBody>
      </p:sp>
    </p:spTree>
    <p:extLst>
      <p:ext uri="{BB962C8B-B14F-4D97-AF65-F5344CB8AC3E}">
        <p14:creationId xmlns:p14="http://schemas.microsoft.com/office/powerpoint/2010/main" val="257858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302B4C-B263-4E3D-A93E-C9AB9B3D9C42}"/>
              </a:ext>
            </a:extLst>
          </p:cNvPr>
          <p:cNvSpPr txBox="1"/>
          <p:nvPr/>
        </p:nvSpPr>
        <p:spPr>
          <a:xfrm>
            <a:off x="4643919" y="410966"/>
            <a:ext cx="2260315"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CH</a:t>
            </a:r>
            <a:r>
              <a:rPr lang="en-US" sz="2400" b="1" baseline="-25000" dirty="0">
                <a:latin typeface="Times New Roman" panose="02020603050405020304" pitchFamily="18" charset="0"/>
                <a:cs typeface="Times New Roman" panose="02020603050405020304" pitchFamily="18" charset="0"/>
              </a:rPr>
              <a:t>4</a:t>
            </a:r>
            <a:endParaRPr lang="en-US" b="1" baseline="-25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910AF3B-F234-5FFE-2103-13DEC9EE6436}"/>
              </a:ext>
            </a:extLst>
          </p:cNvPr>
          <p:cNvPicPr>
            <a:picLocks noChangeAspect="1"/>
          </p:cNvPicPr>
          <p:nvPr/>
        </p:nvPicPr>
        <p:blipFill>
          <a:blip r:embed="rId2"/>
          <a:stretch>
            <a:fillRect/>
          </a:stretch>
        </p:blipFill>
        <p:spPr>
          <a:xfrm>
            <a:off x="896119" y="982145"/>
            <a:ext cx="9593796" cy="5766485"/>
          </a:xfrm>
          <a:prstGeom prst="rect">
            <a:avLst/>
          </a:prstGeom>
        </p:spPr>
      </p:pic>
      <p:cxnSp>
        <p:nvCxnSpPr>
          <p:cNvPr id="5" name="Straight Arrow Connector 4">
            <a:extLst>
              <a:ext uri="{FF2B5EF4-FFF2-40B4-BE49-F238E27FC236}">
                <a16:creationId xmlns:a16="http://schemas.microsoft.com/office/drawing/2014/main" id="{59FE5418-5E8B-3AAE-9B52-AFFFBB303BE2}"/>
              </a:ext>
            </a:extLst>
          </p:cNvPr>
          <p:cNvCxnSpPr/>
          <p:nvPr/>
        </p:nvCxnSpPr>
        <p:spPr>
          <a:xfrm>
            <a:off x="3721102" y="2687281"/>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BBEB87B3-D407-08E6-B5EC-DE10564D51ED}"/>
              </a:ext>
            </a:extLst>
          </p:cNvPr>
          <p:cNvCxnSpPr/>
          <p:nvPr/>
        </p:nvCxnSpPr>
        <p:spPr>
          <a:xfrm>
            <a:off x="4247504" y="2773166"/>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D6D710D7-CAFB-A50A-E8BE-1FBA4309A022}"/>
              </a:ext>
            </a:extLst>
          </p:cNvPr>
          <p:cNvCxnSpPr/>
          <p:nvPr/>
        </p:nvCxnSpPr>
        <p:spPr>
          <a:xfrm>
            <a:off x="4457829" y="2773166"/>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67BD0336-C832-3236-5B24-F8592D980F2E}"/>
              </a:ext>
            </a:extLst>
          </p:cNvPr>
          <p:cNvCxnSpPr/>
          <p:nvPr/>
        </p:nvCxnSpPr>
        <p:spPr>
          <a:xfrm>
            <a:off x="5125947" y="2773166"/>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F2CFD81-31A9-8627-77ED-9AC1707B01B7}"/>
              </a:ext>
            </a:extLst>
          </p:cNvPr>
          <p:cNvCxnSpPr/>
          <p:nvPr/>
        </p:nvCxnSpPr>
        <p:spPr>
          <a:xfrm>
            <a:off x="6215009" y="2839683"/>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A959AF9-4697-AF9A-7A6D-29395B28C5C0}"/>
              </a:ext>
            </a:extLst>
          </p:cNvPr>
          <p:cNvCxnSpPr/>
          <p:nvPr/>
        </p:nvCxnSpPr>
        <p:spPr>
          <a:xfrm>
            <a:off x="8028697" y="2849957"/>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2877F2F-B05C-D89C-F5F5-8E2FA3BEFF5C}"/>
              </a:ext>
            </a:extLst>
          </p:cNvPr>
          <p:cNvSpPr txBox="1"/>
          <p:nvPr/>
        </p:nvSpPr>
        <p:spPr>
          <a:xfrm>
            <a:off x="3438562" y="2366916"/>
            <a:ext cx="565079" cy="369332"/>
          </a:xfrm>
          <a:prstGeom prst="rect">
            <a:avLst/>
          </a:prstGeom>
          <a:noFill/>
        </p:spPr>
        <p:txBody>
          <a:bodyPr wrap="square" rtlCol="0">
            <a:spAutoFit/>
          </a:bodyPr>
          <a:lstStyle/>
          <a:p>
            <a:r>
              <a:rPr lang="en-US" dirty="0"/>
              <a:t>4A</a:t>
            </a:r>
          </a:p>
        </p:txBody>
      </p:sp>
      <p:sp>
        <p:nvSpPr>
          <p:cNvPr id="13" name="TextBox 12">
            <a:extLst>
              <a:ext uri="{FF2B5EF4-FFF2-40B4-BE49-F238E27FC236}">
                <a16:creationId xmlns:a16="http://schemas.microsoft.com/office/drawing/2014/main" id="{8F10E373-A30F-42B8-607C-5BBC041ADE0D}"/>
              </a:ext>
            </a:extLst>
          </p:cNvPr>
          <p:cNvSpPr txBox="1"/>
          <p:nvPr/>
        </p:nvSpPr>
        <p:spPr>
          <a:xfrm>
            <a:off x="4319424" y="2416845"/>
            <a:ext cx="565079" cy="369332"/>
          </a:xfrm>
          <a:prstGeom prst="rect">
            <a:avLst/>
          </a:prstGeom>
          <a:noFill/>
        </p:spPr>
        <p:txBody>
          <a:bodyPr wrap="square" rtlCol="0">
            <a:spAutoFit/>
          </a:bodyPr>
          <a:lstStyle/>
          <a:p>
            <a:r>
              <a:rPr lang="en-US" dirty="0"/>
              <a:t>5A</a:t>
            </a:r>
          </a:p>
        </p:txBody>
      </p:sp>
      <p:sp>
        <p:nvSpPr>
          <p:cNvPr id="14" name="TextBox 13">
            <a:extLst>
              <a:ext uri="{FF2B5EF4-FFF2-40B4-BE49-F238E27FC236}">
                <a16:creationId xmlns:a16="http://schemas.microsoft.com/office/drawing/2014/main" id="{0F73167D-1497-81BC-97C5-8BF16BC536C8}"/>
              </a:ext>
            </a:extLst>
          </p:cNvPr>
          <p:cNvSpPr txBox="1"/>
          <p:nvPr/>
        </p:nvSpPr>
        <p:spPr>
          <a:xfrm>
            <a:off x="3988602" y="2467733"/>
            <a:ext cx="565079" cy="369332"/>
          </a:xfrm>
          <a:prstGeom prst="rect">
            <a:avLst/>
          </a:prstGeom>
          <a:noFill/>
        </p:spPr>
        <p:txBody>
          <a:bodyPr wrap="square" rtlCol="0">
            <a:spAutoFit/>
          </a:bodyPr>
          <a:lstStyle/>
          <a:p>
            <a:r>
              <a:rPr lang="en-US" dirty="0"/>
              <a:t>6A</a:t>
            </a:r>
          </a:p>
        </p:txBody>
      </p:sp>
      <p:sp>
        <p:nvSpPr>
          <p:cNvPr id="15" name="TextBox 14">
            <a:extLst>
              <a:ext uri="{FF2B5EF4-FFF2-40B4-BE49-F238E27FC236}">
                <a16:creationId xmlns:a16="http://schemas.microsoft.com/office/drawing/2014/main" id="{40A37E26-9278-5194-6A94-E2C7327478B9}"/>
              </a:ext>
            </a:extLst>
          </p:cNvPr>
          <p:cNvSpPr txBox="1"/>
          <p:nvPr/>
        </p:nvSpPr>
        <p:spPr>
          <a:xfrm>
            <a:off x="4899915" y="2480625"/>
            <a:ext cx="565079" cy="369332"/>
          </a:xfrm>
          <a:prstGeom prst="rect">
            <a:avLst/>
          </a:prstGeom>
          <a:noFill/>
        </p:spPr>
        <p:txBody>
          <a:bodyPr wrap="square" rtlCol="0">
            <a:spAutoFit/>
          </a:bodyPr>
          <a:lstStyle/>
          <a:p>
            <a:r>
              <a:rPr lang="en-US" dirty="0"/>
              <a:t>2A</a:t>
            </a:r>
          </a:p>
        </p:txBody>
      </p:sp>
      <p:sp>
        <p:nvSpPr>
          <p:cNvPr id="16" name="TextBox 15">
            <a:extLst>
              <a:ext uri="{FF2B5EF4-FFF2-40B4-BE49-F238E27FC236}">
                <a16:creationId xmlns:a16="http://schemas.microsoft.com/office/drawing/2014/main" id="{DA59DBFE-7E05-64C7-E358-170578C1E9CC}"/>
              </a:ext>
            </a:extLst>
          </p:cNvPr>
          <p:cNvSpPr txBox="1"/>
          <p:nvPr/>
        </p:nvSpPr>
        <p:spPr>
          <a:xfrm>
            <a:off x="5991396" y="2490039"/>
            <a:ext cx="565079" cy="369332"/>
          </a:xfrm>
          <a:prstGeom prst="rect">
            <a:avLst/>
          </a:prstGeom>
          <a:noFill/>
        </p:spPr>
        <p:txBody>
          <a:bodyPr wrap="square" rtlCol="0">
            <a:spAutoFit/>
          </a:bodyPr>
          <a:lstStyle/>
          <a:p>
            <a:r>
              <a:rPr lang="en-US" dirty="0"/>
              <a:t>3A</a:t>
            </a:r>
          </a:p>
        </p:txBody>
      </p:sp>
      <p:sp>
        <p:nvSpPr>
          <p:cNvPr id="18" name="TextBox 17">
            <a:extLst>
              <a:ext uri="{FF2B5EF4-FFF2-40B4-BE49-F238E27FC236}">
                <a16:creationId xmlns:a16="http://schemas.microsoft.com/office/drawing/2014/main" id="{DBBEA5FF-E92C-5AC6-AA32-B053D0D1E138}"/>
              </a:ext>
            </a:extLst>
          </p:cNvPr>
          <p:cNvSpPr txBox="1"/>
          <p:nvPr/>
        </p:nvSpPr>
        <p:spPr>
          <a:xfrm>
            <a:off x="7746157" y="2498600"/>
            <a:ext cx="565079" cy="369332"/>
          </a:xfrm>
          <a:prstGeom prst="rect">
            <a:avLst/>
          </a:prstGeom>
          <a:noFill/>
        </p:spPr>
        <p:txBody>
          <a:bodyPr wrap="square" rtlCol="0">
            <a:spAutoFit/>
          </a:bodyPr>
          <a:lstStyle/>
          <a:p>
            <a:r>
              <a:rPr lang="en-US" dirty="0"/>
              <a:t>1A</a:t>
            </a:r>
          </a:p>
        </p:txBody>
      </p:sp>
    </p:spTree>
    <p:extLst>
      <p:ext uri="{BB962C8B-B14F-4D97-AF65-F5344CB8AC3E}">
        <p14:creationId xmlns:p14="http://schemas.microsoft.com/office/powerpoint/2010/main" val="3396640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F001FD-7537-5E79-89B7-78B1F1F78A9E}"/>
              </a:ext>
            </a:extLst>
          </p:cNvPr>
          <p:cNvSpPr txBox="1"/>
          <p:nvPr/>
        </p:nvSpPr>
        <p:spPr>
          <a:xfrm>
            <a:off x="4869950" y="431514"/>
            <a:ext cx="2260315"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NH</a:t>
            </a:r>
            <a:r>
              <a:rPr lang="en-US" sz="2400" b="1" baseline="-25000" dirty="0">
                <a:latin typeface="Times New Roman" panose="02020603050405020304" pitchFamily="18" charset="0"/>
                <a:cs typeface="Times New Roman" panose="02020603050405020304" pitchFamily="18" charset="0"/>
              </a:rPr>
              <a:t>3</a:t>
            </a:r>
            <a:endParaRPr lang="en-US" b="1" baseline="-25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D048D2A-C556-CC25-7253-4854287AF521}"/>
              </a:ext>
            </a:extLst>
          </p:cNvPr>
          <p:cNvPicPr>
            <a:picLocks noChangeAspect="1"/>
          </p:cNvPicPr>
          <p:nvPr/>
        </p:nvPicPr>
        <p:blipFill>
          <a:blip r:embed="rId2"/>
          <a:stretch>
            <a:fillRect/>
          </a:stretch>
        </p:blipFill>
        <p:spPr>
          <a:xfrm>
            <a:off x="1630378" y="1191802"/>
            <a:ext cx="8931244" cy="5368248"/>
          </a:xfrm>
          <a:prstGeom prst="rect">
            <a:avLst/>
          </a:prstGeom>
        </p:spPr>
      </p:pic>
      <p:cxnSp>
        <p:nvCxnSpPr>
          <p:cNvPr id="5" name="Straight Arrow Connector 4">
            <a:extLst>
              <a:ext uri="{FF2B5EF4-FFF2-40B4-BE49-F238E27FC236}">
                <a16:creationId xmlns:a16="http://schemas.microsoft.com/office/drawing/2014/main" id="{90A72D5E-A264-3B71-CD59-27A609006E95}"/>
              </a:ext>
            </a:extLst>
          </p:cNvPr>
          <p:cNvCxnSpPr/>
          <p:nvPr/>
        </p:nvCxnSpPr>
        <p:spPr>
          <a:xfrm>
            <a:off x="4943582" y="4541177"/>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A3F9CA35-B6B4-2FE2-0E8E-3E24067ABD58}"/>
              </a:ext>
            </a:extLst>
          </p:cNvPr>
          <p:cNvCxnSpPr/>
          <p:nvPr/>
        </p:nvCxnSpPr>
        <p:spPr>
          <a:xfrm>
            <a:off x="4366516" y="4614809"/>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D41080C5-49BE-C634-4FE4-ECE2B75BBB4D}"/>
              </a:ext>
            </a:extLst>
          </p:cNvPr>
          <p:cNvCxnSpPr/>
          <p:nvPr/>
        </p:nvCxnSpPr>
        <p:spPr>
          <a:xfrm>
            <a:off x="5392220" y="4693577"/>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C815243C-7037-6D3D-A5C0-6E7DC9A1E5F1}"/>
              </a:ext>
            </a:extLst>
          </p:cNvPr>
          <p:cNvCxnSpPr/>
          <p:nvPr/>
        </p:nvCxnSpPr>
        <p:spPr>
          <a:xfrm>
            <a:off x="5642224" y="4614809"/>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A83B981C-C98C-D76B-A1CC-6080C4A01E7A}"/>
              </a:ext>
            </a:extLst>
          </p:cNvPr>
          <p:cNvCxnSpPr/>
          <p:nvPr/>
        </p:nvCxnSpPr>
        <p:spPr>
          <a:xfrm>
            <a:off x="6589159" y="4564294"/>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08D09FC-A654-5340-AE3C-5503B56A55F3}"/>
              </a:ext>
            </a:extLst>
          </p:cNvPr>
          <p:cNvCxnSpPr/>
          <p:nvPr/>
        </p:nvCxnSpPr>
        <p:spPr>
          <a:xfrm>
            <a:off x="8215900" y="4614809"/>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AA2D1C00-23CA-110A-EAA2-BEF3D5FD5DF3}"/>
              </a:ext>
            </a:extLst>
          </p:cNvPr>
          <p:cNvSpPr txBox="1"/>
          <p:nvPr/>
        </p:nvSpPr>
        <p:spPr>
          <a:xfrm>
            <a:off x="4083976" y="4192075"/>
            <a:ext cx="565079" cy="369332"/>
          </a:xfrm>
          <a:prstGeom prst="rect">
            <a:avLst/>
          </a:prstGeom>
          <a:noFill/>
        </p:spPr>
        <p:txBody>
          <a:bodyPr wrap="square" rtlCol="0">
            <a:spAutoFit/>
          </a:bodyPr>
          <a:lstStyle/>
          <a:p>
            <a:r>
              <a:rPr lang="en-US" dirty="0"/>
              <a:t>4A</a:t>
            </a:r>
          </a:p>
        </p:txBody>
      </p:sp>
      <p:sp>
        <p:nvSpPr>
          <p:cNvPr id="12" name="TextBox 11">
            <a:extLst>
              <a:ext uri="{FF2B5EF4-FFF2-40B4-BE49-F238E27FC236}">
                <a16:creationId xmlns:a16="http://schemas.microsoft.com/office/drawing/2014/main" id="{EA436EF9-2EA0-56D9-1AAC-6FEC143EC6FB}"/>
              </a:ext>
            </a:extLst>
          </p:cNvPr>
          <p:cNvSpPr txBox="1"/>
          <p:nvPr/>
        </p:nvSpPr>
        <p:spPr>
          <a:xfrm>
            <a:off x="5113105" y="4376741"/>
            <a:ext cx="565079" cy="369332"/>
          </a:xfrm>
          <a:prstGeom prst="rect">
            <a:avLst/>
          </a:prstGeom>
          <a:noFill/>
        </p:spPr>
        <p:txBody>
          <a:bodyPr wrap="square" rtlCol="0">
            <a:spAutoFit/>
          </a:bodyPr>
          <a:lstStyle/>
          <a:p>
            <a:r>
              <a:rPr lang="en-US" dirty="0"/>
              <a:t>5A</a:t>
            </a:r>
          </a:p>
        </p:txBody>
      </p:sp>
      <p:sp>
        <p:nvSpPr>
          <p:cNvPr id="13" name="TextBox 12">
            <a:extLst>
              <a:ext uri="{FF2B5EF4-FFF2-40B4-BE49-F238E27FC236}">
                <a16:creationId xmlns:a16="http://schemas.microsoft.com/office/drawing/2014/main" id="{D8E556E5-2418-EE8E-781C-67A64E359A4C}"/>
              </a:ext>
            </a:extLst>
          </p:cNvPr>
          <p:cNvSpPr txBox="1"/>
          <p:nvPr/>
        </p:nvSpPr>
        <p:spPr>
          <a:xfrm>
            <a:off x="4717550" y="4171845"/>
            <a:ext cx="565079" cy="369332"/>
          </a:xfrm>
          <a:prstGeom prst="rect">
            <a:avLst/>
          </a:prstGeom>
          <a:noFill/>
        </p:spPr>
        <p:txBody>
          <a:bodyPr wrap="square" rtlCol="0">
            <a:spAutoFit/>
          </a:bodyPr>
          <a:lstStyle/>
          <a:p>
            <a:r>
              <a:rPr lang="en-US" dirty="0"/>
              <a:t>6A</a:t>
            </a:r>
          </a:p>
        </p:txBody>
      </p:sp>
      <p:sp>
        <p:nvSpPr>
          <p:cNvPr id="14" name="TextBox 13">
            <a:extLst>
              <a:ext uri="{FF2B5EF4-FFF2-40B4-BE49-F238E27FC236}">
                <a16:creationId xmlns:a16="http://schemas.microsoft.com/office/drawing/2014/main" id="{35D0A895-0998-970B-F3FF-E5120AD2A73C}"/>
              </a:ext>
            </a:extLst>
          </p:cNvPr>
          <p:cNvSpPr txBox="1"/>
          <p:nvPr/>
        </p:nvSpPr>
        <p:spPr>
          <a:xfrm>
            <a:off x="6306619" y="4245477"/>
            <a:ext cx="565079" cy="369332"/>
          </a:xfrm>
          <a:prstGeom prst="rect">
            <a:avLst/>
          </a:prstGeom>
          <a:noFill/>
        </p:spPr>
        <p:txBody>
          <a:bodyPr wrap="square" rtlCol="0">
            <a:spAutoFit/>
          </a:bodyPr>
          <a:lstStyle/>
          <a:p>
            <a:r>
              <a:rPr lang="en-US" dirty="0"/>
              <a:t>3A</a:t>
            </a:r>
          </a:p>
        </p:txBody>
      </p:sp>
      <p:sp>
        <p:nvSpPr>
          <p:cNvPr id="15" name="TextBox 14">
            <a:extLst>
              <a:ext uri="{FF2B5EF4-FFF2-40B4-BE49-F238E27FC236}">
                <a16:creationId xmlns:a16="http://schemas.microsoft.com/office/drawing/2014/main" id="{ECA668EA-C9A0-FDFD-7EB2-E09155BDE2BE}"/>
              </a:ext>
            </a:extLst>
          </p:cNvPr>
          <p:cNvSpPr txBox="1"/>
          <p:nvPr/>
        </p:nvSpPr>
        <p:spPr>
          <a:xfrm>
            <a:off x="5439307" y="4330482"/>
            <a:ext cx="565079" cy="369332"/>
          </a:xfrm>
          <a:prstGeom prst="rect">
            <a:avLst/>
          </a:prstGeom>
          <a:noFill/>
        </p:spPr>
        <p:txBody>
          <a:bodyPr wrap="square" rtlCol="0">
            <a:spAutoFit/>
          </a:bodyPr>
          <a:lstStyle/>
          <a:p>
            <a:r>
              <a:rPr lang="en-US" dirty="0"/>
              <a:t>2A</a:t>
            </a:r>
          </a:p>
        </p:txBody>
      </p:sp>
      <p:sp>
        <p:nvSpPr>
          <p:cNvPr id="16" name="TextBox 15">
            <a:extLst>
              <a:ext uri="{FF2B5EF4-FFF2-40B4-BE49-F238E27FC236}">
                <a16:creationId xmlns:a16="http://schemas.microsoft.com/office/drawing/2014/main" id="{3CDDBE66-83E7-F65C-10FA-A666E9920805}"/>
              </a:ext>
            </a:extLst>
          </p:cNvPr>
          <p:cNvSpPr txBox="1"/>
          <p:nvPr/>
        </p:nvSpPr>
        <p:spPr>
          <a:xfrm>
            <a:off x="8030754" y="4258857"/>
            <a:ext cx="565079" cy="369332"/>
          </a:xfrm>
          <a:prstGeom prst="rect">
            <a:avLst/>
          </a:prstGeom>
          <a:noFill/>
        </p:spPr>
        <p:txBody>
          <a:bodyPr wrap="square" rtlCol="0">
            <a:spAutoFit/>
          </a:bodyPr>
          <a:lstStyle/>
          <a:p>
            <a:r>
              <a:rPr lang="en-US" dirty="0"/>
              <a:t>1A</a:t>
            </a:r>
          </a:p>
        </p:txBody>
      </p:sp>
    </p:spTree>
    <p:extLst>
      <p:ext uri="{BB962C8B-B14F-4D97-AF65-F5344CB8AC3E}">
        <p14:creationId xmlns:p14="http://schemas.microsoft.com/office/powerpoint/2010/main" val="2465424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28E2E2-9AD3-1B36-CBA3-B62E8ED03CF6}"/>
              </a:ext>
            </a:extLst>
          </p:cNvPr>
          <p:cNvSpPr txBox="1"/>
          <p:nvPr/>
        </p:nvSpPr>
        <p:spPr>
          <a:xfrm>
            <a:off x="4643919" y="410966"/>
            <a:ext cx="2260315"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H</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O</a:t>
            </a:r>
            <a:endParaRPr lang="en-US"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0A1D54-3B62-3945-B1AB-62C907236A02}"/>
              </a:ext>
            </a:extLst>
          </p:cNvPr>
          <p:cNvPicPr>
            <a:picLocks noChangeAspect="1"/>
          </p:cNvPicPr>
          <p:nvPr/>
        </p:nvPicPr>
        <p:blipFill>
          <a:blip r:embed="rId2"/>
          <a:stretch>
            <a:fillRect/>
          </a:stretch>
        </p:blipFill>
        <p:spPr>
          <a:xfrm>
            <a:off x="1249142" y="1078002"/>
            <a:ext cx="8932548" cy="5369032"/>
          </a:xfrm>
          <a:prstGeom prst="rect">
            <a:avLst/>
          </a:prstGeom>
        </p:spPr>
      </p:pic>
      <p:cxnSp>
        <p:nvCxnSpPr>
          <p:cNvPr id="6" name="Straight Arrow Connector 5">
            <a:extLst>
              <a:ext uri="{FF2B5EF4-FFF2-40B4-BE49-F238E27FC236}">
                <a16:creationId xmlns:a16="http://schemas.microsoft.com/office/drawing/2014/main" id="{BFC725B4-068B-D2FE-DB6C-38418BA5F11D}"/>
              </a:ext>
            </a:extLst>
          </p:cNvPr>
          <p:cNvCxnSpPr/>
          <p:nvPr/>
        </p:nvCxnSpPr>
        <p:spPr>
          <a:xfrm>
            <a:off x="3996646" y="4614809"/>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4AE4D049-AC77-6EB5-2B94-954F29238697}"/>
              </a:ext>
            </a:extLst>
          </p:cNvPr>
          <p:cNvCxnSpPr/>
          <p:nvPr/>
        </p:nvCxnSpPr>
        <p:spPr>
          <a:xfrm>
            <a:off x="4594260" y="4734674"/>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0A0B734-35C4-BF66-EC34-27D33ABDC427}"/>
              </a:ext>
            </a:extLst>
          </p:cNvPr>
          <p:cNvCxnSpPr/>
          <p:nvPr/>
        </p:nvCxnSpPr>
        <p:spPr>
          <a:xfrm>
            <a:off x="4974404" y="4867310"/>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3EDF932A-0E1D-4F63-62A1-129862900795}"/>
              </a:ext>
            </a:extLst>
          </p:cNvPr>
          <p:cNvCxnSpPr/>
          <p:nvPr/>
        </p:nvCxnSpPr>
        <p:spPr>
          <a:xfrm>
            <a:off x="5214134" y="4734674"/>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433BA0D-3B8D-8DED-0B6F-7C7D50322320}"/>
              </a:ext>
            </a:extLst>
          </p:cNvPr>
          <p:cNvCxnSpPr/>
          <p:nvPr/>
        </p:nvCxnSpPr>
        <p:spPr>
          <a:xfrm>
            <a:off x="6119973" y="4734674"/>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57718F8F-B05E-3524-0D1B-6CFD66E84147}"/>
              </a:ext>
            </a:extLst>
          </p:cNvPr>
          <p:cNvCxnSpPr/>
          <p:nvPr/>
        </p:nvCxnSpPr>
        <p:spPr>
          <a:xfrm>
            <a:off x="7840061" y="4734674"/>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229271A-3E0E-8439-A642-71892C17A874}"/>
              </a:ext>
            </a:extLst>
          </p:cNvPr>
          <p:cNvSpPr txBox="1"/>
          <p:nvPr/>
        </p:nvSpPr>
        <p:spPr>
          <a:xfrm>
            <a:off x="3714106" y="4277743"/>
            <a:ext cx="565079" cy="369332"/>
          </a:xfrm>
          <a:prstGeom prst="rect">
            <a:avLst/>
          </a:prstGeom>
          <a:noFill/>
        </p:spPr>
        <p:txBody>
          <a:bodyPr wrap="square" rtlCol="0">
            <a:spAutoFit/>
          </a:bodyPr>
          <a:lstStyle/>
          <a:p>
            <a:r>
              <a:rPr lang="en-US" dirty="0"/>
              <a:t>4A</a:t>
            </a:r>
          </a:p>
        </p:txBody>
      </p:sp>
      <p:sp>
        <p:nvSpPr>
          <p:cNvPr id="13" name="TextBox 12">
            <a:extLst>
              <a:ext uri="{FF2B5EF4-FFF2-40B4-BE49-F238E27FC236}">
                <a16:creationId xmlns:a16="http://schemas.microsoft.com/office/drawing/2014/main" id="{50FBF7AA-56F7-2657-0E7C-400E9E0DF262}"/>
              </a:ext>
            </a:extLst>
          </p:cNvPr>
          <p:cNvSpPr txBox="1"/>
          <p:nvPr/>
        </p:nvSpPr>
        <p:spPr>
          <a:xfrm>
            <a:off x="4733517" y="4579959"/>
            <a:ext cx="565079" cy="369332"/>
          </a:xfrm>
          <a:prstGeom prst="rect">
            <a:avLst/>
          </a:prstGeom>
          <a:noFill/>
        </p:spPr>
        <p:txBody>
          <a:bodyPr wrap="square" rtlCol="0">
            <a:spAutoFit/>
          </a:bodyPr>
          <a:lstStyle/>
          <a:p>
            <a:r>
              <a:rPr lang="en-US" dirty="0"/>
              <a:t>5A</a:t>
            </a:r>
          </a:p>
        </p:txBody>
      </p:sp>
      <p:sp>
        <p:nvSpPr>
          <p:cNvPr id="14" name="TextBox 13">
            <a:extLst>
              <a:ext uri="{FF2B5EF4-FFF2-40B4-BE49-F238E27FC236}">
                <a16:creationId xmlns:a16="http://schemas.microsoft.com/office/drawing/2014/main" id="{8D02C250-5E03-ED76-B9DC-1FC00142CCC3}"/>
              </a:ext>
            </a:extLst>
          </p:cNvPr>
          <p:cNvSpPr txBox="1"/>
          <p:nvPr/>
        </p:nvSpPr>
        <p:spPr>
          <a:xfrm>
            <a:off x="4337406" y="4425122"/>
            <a:ext cx="565079" cy="369332"/>
          </a:xfrm>
          <a:prstGeom prst="rect">
            <a:avLst/>
          </a:prstGeom>
          <a:noFill/>
        </p:spPr>
        <p:txBody>
          <a:bodyPr wrap="square" rtlCol="0">
            <a:spAutoFit/>
          </a:bodyPr>
          <a:lstStyle/>
          <a:p>
            <a:r>
              <a:rPr lang="en-US" dirty="0"/>
              <a:t>6A</a:t>
            </a:r>
          </a:p>
        </p:txBody>
      </p:sp>
      <p:sp>
        <p:nvSpPr>
          <p:cNvPr id="15" name="TextBox 14">
            <a:extLst>
              <a:ext uri="{FF2B5EF4-FFF2-40B4-BE49-F238E27FC236}">
                <a16:creationId xmlns:a16="http://schemas.microsoft.com/office/drawing/2014/main" id="{BDD738E6-E3E8-841C-18CB-BA049503AD0F}"/>
              </a:ext>
            </a:extLst>
          </p:cNvPr>
          <p:cNvSpPr txBox="1"/>
          <p:nvPr/>
        </p:nvSpPr>
        <p:spPr>
          <a:xfrm>
            <a:off x="5882948" y="4395293"/>
            <a:ext cx="565079" cy="369332"/>
          </a:xfrm>
          <a:prstGeom prst="rect">
            <a:avLst/>
          </a:prstGeom>
          <a:noFill/>
        </p:spPr>
        <p:txBody>
          <a:bodyPr wrap="square" rtlCol="0">
            <a:spAutoFit/>
          </a:bodyPr>
          <a:lstStyle/>
          <a:p>
            <a:r>
              <a:rPr lang="en-US" dirty="0"/>
              <a:t>3A</a:t>
            </a:r>
          </a:p>
        </p:txBody>
      </p:sp>
      <p:sp>
        <p:nvSpPr>
          <p:cNvPr id="16" name="TextBox 15">
            <a:extLst>
              <a:ext uri="{FF2B5EF4-FFF2-40B4-BE49-F238E27FC236}">
                <a16:creationId xmlns:a16="http://schemas.microsoft.com/office/drawing/2014/main" id="{309680C5-5DB6-1011-FF11-3B128F7C34A3}"/>
              </a:ext>
            </a:extLst>
          </p:cNvPr>
          <p:cNvSpPr txBox="1"/>
          <p:nvPr/>
        </p:nvSpPr>
        <p:spPr>
          <a:xfrm>
            <a:off x="5014899" y="4395293"/>
            <a:ext cx="565079" cy="369332"/>
          </a:xfrm>
          <a:prstGeom prst="rect">
            <a:avLst/>
          </a:prstGeom>
          <a:noFill/>
        </p:spPr>
        <p:txBody>
          <a:bodyPr wrap="square" rtlCol="0">
            <a:spAutoFit/>
          </a:bodyPr>
          <a:lstStyle/>
          <a:p>
            <a:r>
              <a:rPr lang="en-US" dirty="0"/>
              <a:t>2A</a:t>
            </a:r>
          </a:p>
        </p:txBody>
      </p:sp>
      <p:sp>
        <p:nvSpPr>
          <p:cNvPr id="17" name="TextBox 16">
            <a:extLst>
              <a:ext uri="{FF2B5EF4-FFF2-40B4-BE49-F238E27FC236}">
                <a16:creationId xmlns:a16="http://schemas.microsoft.com/office/drawing/2014/main" id="{10BBD50E-DC6C-3565-7833-629BFD95AC5A}"/>
              </a:ext>
            </a:extLst>
          </p:cNvPr>
          <p:cNvSpPr txBox="1"/>
          <p:nvPr/>
        </p:nvSpPr>
        <p:spPr>
          <a:xfrm>
            <a:off x="7624303" y="4365342"/>
            <a:ext cx="565079" cy="369332"/>
          </a:xfrm>
          <a:prstGeom prst="rect">
            <a:avLst/>
          </a:prstGeom>
          <a:noFill/>
        </p:spPr>
        <p:txBody>
          <a:bodyPr wrap="square" rtlCol="0">
            <a:spAutoFit/>
          </a:bodyPr>
          <a:lstStyle/>
          <a:p>
            <a:r>
              <a:rPr lang="en-US" dirty="0"/>
              <a:t>1A</a:t>
            </a:r>
          </a:p>
        </p:txBody>
      </p:sp>
    </p:spTree>
    <p:extLst>
      <p:ext uri="{BB962C8B-B14F-4D97-AF65-F5344CB8AC3E}">
        <p14:creationId xmlns:p14="http://schemas.microsoft.com/office/powerpoint/2010/main" val="261958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99D120-D9A7-CE4A-D130-69C0E0547A5B}"/>
              </a:ext>
            </a:extLst>
          </p:cNvPr>
          <p:cNvSpPr txBox="1"/>
          <p:nvPr/>
        </p:nvSpPr>
        <p:spPr>
          <a:xfrm>
            <a:off x="4643919" y="410966"/>
            <a:ext cx="2260315"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N</a:t>
            </a:r>
            <a:r>
              <a:rPr lang="en-US" sz="2400" b="1" baseline="-25000" dirty="0">
                <a:latin typeface="Times New Roman" panose="02020603050405020304" pitchFamily="18" charset="0"/>
                <a:cs typeface="Times New Roman" panose="02020603050405020304" pitchFamily="18" charset="0"/>
              </a:rPr>
              <a:t>2</a:t>
            </a:r>
            <a:endParaRPr lang="en-US" b="1" baseline="-250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874F0B0F-864B-7A96-BC92-D85695E36CA4}"/>
              </a:ext>
            </a:extLst>
          </p:cNvPr>
          <p:cNvPicPr>
            <a:picLocks noChangeAspect="1"/>
          </p:cNvPicPr>
          <p:nvPr/>
        </p:nvPicPr>
        <p:blipFill>
          <a:blip r:embed="rId2"/>
          <a:stretch>
            <a:fillRect/>
          </a:stretch>
        </p:blipFill>
        <p:spPr>
          <a:xfrm>
            <a:off x="1290540" y="1170582"/>
            <a:ext cx="8967072" cy="5389784"/>
          </a:xfrm>
          <a:prstGeom prst="rect">
            <a:avLst/>
          </a:prstGeom>
        </p:spPr>
      </p:pic>
      <p:cxnSp>
        <p:nvCxnSpPr>
          <p:cNvPr id="10" name="Straight Arrow Connector 9">
            <a:extLst>
              <a:ext uri="{FF2B5EF4-FFF2-40B4-BE49-F238E27FC236}">
                <a16:creationId xmlns:a16="http://schemas.microsoft.com/office/drawing/2014/main" id="{D50588AD-607F-A9BB-4BAF-9B42D2ADF7B6}"/>
              </a:ext>
            </a:extLst>
          </p:cNvPr>
          <p:cNvCxnSpPr/>
          <p:nvPr/>
        </p:nvCxnSpPr>
        <p:spPr>
          <a:xfrm>
            <a:off x="3770616" y="2958957"/>
            <a:ext cx="246580" cy="6883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19BF34B-0E71-22F5-4261-DA5E15B75697}"/>
              </a:ext>
            </a:extLst>
          </p:cNvPr>
          <p:cNvCxnSpPr/>
          <p:nvPr/>
        </p:nvCxnSpPr>
        <p:spPr>
          <a:xfrm>
            <a:off x="4530903" y="2958957"/>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D3D7D98-F3DE-D465-B7EC-7F36CB12F5D9}"/>
              </a:ext>
            </a:extLst>
          </p:cNvPr>
          <p:cNvCxnSpPr/>
          <p:nvPr/>
        </p:nvCxnSpPr>
        <p:spPr>
          <a:xfrm>
            <a:off x="4990816" y="3095945"/>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3824E19-3F7C-813B-7AF1-CD6DB39B80E5}"/>
              </a:ext>
            </a:extLst>
          </p:cNvPr>
          <p:cNvCxnSpPr/>
          <p:nvPr/>
        </p:nvCxnSpPr>
        <p:spPr>
          <a:xfrm>
            <a:off x="5253663" y="3111357"/>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4B39AFD-71C4-4012-F88D-DFE6DE95EF22}"/>
              </a:ext>
            </a:extLst>
          </p:cNvPr>
          <p:cNvCxnSpPr/>
          <p:nvPr/>
        </p:nvCxnSpPr>
        <p:spPr>
          <a:xfrm>
            <a:off x="6241839" y="3111357"/>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F59A4F5-4573-6B06-24F1-B5774425D6C4}"/>
              </a:ext>
            </a:extLst>
          </p:cNvPr>
          <p:cNvCxnSpPr/>
          <p:nvPr/>
        </p:nvCxnSpPr>
        <p:spPr>
          <a:xfrm>
            <a:off x="7863733" y="3303141"/>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6C901ED5-0C4D-BC3D-6BAF-726CDF9C4B00}"/>
              </a:ext>
            </a:extLst>
          </p:cNvPr>
          <p:cNvSpPr txBox="1"/>
          <p:nvPr/>
        </p:nvSpPr>
        <p:spPr>
          <a:xfrm>
            <a:off x="3490623" y="2629547"/>
            <a:ext cx="565079" cy="369332"/>
          </a:xfrm>
          <a:prstGeom prst="rect">
            <a:avLst/>
          </a:prstGeom>
          <a:noFill/>
        </p:spPr>
        <p:txBody>
          <a:bodyPr wrap="square" rtlCol="0">
            <a:spAutoFit/>
          </a:bodyPr>
          <a:lstStyle/>
          <a:p>
            <a:r>
              <a:rPr lang="en-US" dirty="0"/>
              <a:t>4A</a:t>
            </a:r>
          </a:p>
        </p:txBody>
      </p:sp>
      <p:sp>
        <p:nvSpPr>
          <p:cNvPr id="18" name="TextBox 17">
            <a:extLst>
              <a:ext uri="{FF2B5EF4-FFF2-40B4-BE49-F238E27FC236}">
                <a16:creationId xmlns:a16="http://schemas.microsoft.com/office/drawing/2014/main" id="{637C7E9C-FB5A-219D-6FED-4D0DCA664D31}"/>
              </a:ext>
            </a:extLst>
          </p:cNvPr>
          <p:cNvSpPr txBox="1"/>
          <p:nvPr/>
        </p:nvSpPr>
        <p:spPr>
          <a:xfrm>
            <a:off x="4750374" y="2797994"/>
            <a:ext cx="565079" cy="369332"/>
          </a:xfrm>
          <a:prstGeom prst="rect">
            <a:avLst/>
          </a:prstGeom>
          <a:noFill/>
        </p:spPr>
        <p:txBody>
          <a:bodyPr wrap="square" rtlCol="0">
            <a:spAutoFit/>
          </a:bodyPr>
          <a:lstStyle/>
          <a:p>
            <a:r>
              <a:rPr lang="en-US" dirty="0"/>
              <a:t>5A</a:t>
            </a:r>
          </a:p>
        </p:txBody>
      </p:sp>
      <p:sp>
        <p:nvSpPr>
          <p:cNvPr id="19" name="TextBox 18">
            <a:extLst>
              <a:ext uri="{FF2B5EF4-FFF2-40B4-BE49-F238E27FC236}">
                <a16:creationId xmlns:a16="http://schemas.microsoft.com/office/drawing/2014/main" id="{4E17C68C-2E6A-A7BD-E143-AA99561B620B}"/>
              </a:ext>
            </a:extLst>
          </p:cNvPr>
          <p:cNvSpPr txBox="1"/>
          <p:nvPr/>
        </p:nvSpPr>
        <p:spPr>
          <a:xfrm>
            <a:off x="5067990" y="2777716"/>
            <a:ext cx="565079" cy="369332"/>
          </a:xfrm>
          <a:prstGeom prst="rect">
            <a:avLst/>
          </a:prstGeom>
          <a:noFill/>
        </p:spPr>
        <p:txBody>
          <a:bodyPr wrap="square" rtlCol="0">
            <a:spAutoFit/>
          </a:bodyPr>
          <a:lstStyle/>
          <a:p>
            <a:r>
              <a:rPr lang="en-US" dirty="0"/>
              <a:t>2A</a:t>
            </a:r>
          </a:p>
        </p:txBody>
      </p:sp>
      <p:sp>
        <p:nvSpPr>
          <p:cNvPr id="20" name="TextBox 19">
            <a:extLst>
              <a:ext uri="{FF2B5EF4-FFF2-40B4-BE49-F238E27FC236}">
                <a16:creationId xmlns:a16="http://schemas.microsoft.com/office/drawing/2014/main" id="{4533C11B-5FDF-CB90-784D-DE4BFE474FCA}"/>
              </a:ext>
            </a:extLst>
          </p:cNvPr>
          <p:cNvSpPr txBox="1"/>
          <p:nvPr/>
        </p:nvSpPr>
        <p:spPr>
          <a:xfrm>
            <a:off x="6048487" y="2809394"/>
            <a:ext cx="565079" cy="369332"/>
          </a:xfrm>
          <a:prstGeom prst="rect">
            <a:avLst/>
          </a:prstGeom>
          <a:noFill/>
        </p:spPr>
        <p:txBody>
          <a:bodyPr wrap="square" rtlCol="0">
            <a:spAutoFit/>
          </a:bodyPr>
          <a:lstStyle/>
          <a:p>
            <a:r>
              <a:rPr lang="en-US" dirty="0"/>
              <a:t>3A</a:t>
            </a:r>
          </a:p>
        </p:txBody>
      </p:sp>
      <p:sp>
        <p:nvSpPr>
          <p:cNvPr id="21" name="TextBox 20">
            <a:extLst>
              <a:ext uri="{FF2B5EF4-FFF2-40B4-BE49-F238E27FC236}">
                <a16:creationId xmlns:a16="http://schemas.microsoft.com/office/drawing/2014/main" id="{DDA48085-4051-7CED-5320-DE477609366C}"/>
              </a:ext>
            </a:extLst>
          </p:cNvPr>
          <p:cNvSpPr txBox="1"/>
          <p:nvPr/>
        </p:nvSpPr>
        <p:spPr>
          <a:xfrm>
            <a:off x="7601742" y="2998879"/>
            <a:ext cx="565079" cy="369332"/>
          </a:xfrm>
          <a:prstGeom prst="rect">
            <a:avLst/>
          </a:prstGeom>
          <a:noFill/>
        </p:spPr>
        <p:txBody>
          <a:bodyPr wrap="square" rtlCol="0">
            <a:spAutoFit/>
          </a:bodyPr>
          <a:lstStyle/>
          <a:p>
            <a:r>
              <a:rPr lang="en-US" dirty="0"/>
              <a:t>1A</a:t>
            </a:r>
          </a:p>
        </p:txBody>
      </p:sp>
      <p:sp>
        <p:nvSpPr>
          <p:cNvPr id="22" name="TextBox 21">
            <a:extLst>
              <a:ext uri="{FF2B5EF4-FFF2-40B4-BE49-F238E27FC236}">
                <a16:creationId xmlns:a16="http://schemas.microsoft.com/office/drawing/2014/main" id="{AA13031E-DE4F-472A-3313-9CC2E73F5C2D}"/>
              </a:ext>
            </a:extLst>
          </p:cNvPr>
          <p:cNvSpPr txBox="1"/>
          <p:nvPr/>
        </p:nvSpPr>
        <p:spPr>
          <a:xfrm>
            <a:off x="4281576" y="2661006"/>
            <a:ext cx="565079" cy="369332"/>
          </a:xfrm>
          <a:prstGeom prst="rect">
            <a:avLst/>
          </a:prstGeom>
          <a:noFill/>
        </p:spPr>
        <p:txBody>
          <a:bodyPr wrap="square" rtlCol="0">
            <a:spAutoFit/>
          </a:bodyPr>
          <a:lstStyle/>
          <a:p>
            <a:r>
              <a:rPr lang="en-US" dirty="0"/>
              <a:t>6A</a:t>
            </a:r>
          </a:p>
        </p:txBody>
      </p:sp>
    </p:spTree>
    <p:extLst>
      <p:ext uri="{BB962C8B-B14F-4D97-AF65-F5344CB8AC3E}">
        <p14:creationId xmlns:p14="http://schemas.microsoft.com/office/powerpoint/2010/main" val="376924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D5D468-1074-40AF-1C94-1EFC23B8CAB5}"/>
              </a:ext>
            </a:extLst>
          </p:cNvPr>
          <p:cNvSpPr txBox="1"/>
          <p:nvPr/>
        </p:nvSpPr>
        <p:spPr>
          <a:xfrm>
            <a:off x="4643919" y="410966"/>
            <a:ext cx="2260315"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O</a:t>
            </a:r>
            <a:r>
              <a:rPr lang="en-US" sz="2400" b="1" baseline="-25000" dirty="0">
                <a:latin typeface="Times New Roman" panose="02020603050405020304" pitchFamily="18" charset="0"/>
                <a:cs typeface="Times New Roman" panose="02020603050405020304" pitchFamily="18" charset="0"/>
              </a:rPr>
              <a:t>2</a:t>
            </a:r>
            <a:endParaRPr lang="en-US" b="1" baseline="-25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688C523-B362-6802-34DF-A2ECD20B5CFF}"/>
              </a:ext>
            </a:extLst>
          </p:cNvPr>
          <p:cNvPicPr>
            <a:picLocks noChangeAspect="1"/>
          </p:cNvPicPr>
          <p:nvPr/>
        </p:nvPicPr>
        <p:blipFill>
          <a:blip r:embed="rId2"/>
          <a:stretch>
            <a:fillRect/>
          </a:stretch>
        </p:blipFill>
        <p:spPr>
          <a:xfrm>
            <a:off x="904692" y="872631"/>
            <a:ext cx="9852351" cy="5921892"/>
          </a:xfrm>
          <a:prstGeom prst="rect">
            <a:avLst/>
          </a:prstGeom>
        </p:spPr>
      </p:pic>
      <p:cxnSp>
        <p:nvCxnSpPr>
          <p:cNvPr id="6" name="Straight Arrow Connector 5">
            <a:extLst>
              <a:ext uri="{FF2B5EF4-FFF2-40B4-BE49-F238E27FC236}">
                <a16:creationId xmlns:a16="http://schemas.microsoft.com/office/drawing/2014/main" id="{2823AEBF-B0B5-C752-3C65-5A4AC0738D7E}"/>
              </a:ext>
            </a:extLst>
          </p:cNvPr>
          <p:cNvCxnSpPr/>
          <p:nvPr/>
        </p:nvCxnSpPr>
        <p:spPr>
          <a:xfrm>
            <a:off x="3801438" y="2619909"/>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0259EC75-208C-445C-445B-31E64EF9FAD6}"/>
              </a:ext>
            </a:extLst>
          </p:cNvPr>
          <p:cNvCxnSpPr/>
          <p:nvPr/>
        </p:nvCxnSpPr>
        <p:spPr>
          <a:xfrm>
            <a:off x="4988103" y="2792858"/>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AD9C2047-9DB5-00DF-3FCB-39CA11648B98}"/>
              </a:ext>
            </a:extLst>
          </p:cNvPr>
          <p:cNvCxnSpPr/>
          <p:nvPr/>
        </p:nvCxnSpPr>
        <p:spPr>
          <a:xfrm>
            <a:off x="4508642" y="2792858"/>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188366F-708B-53FD-F387-280A2DBC2343}"/>
              </a:ext>
            </a:extLst>
          </p:cNvPr>
          <p:cNvCxnSpPr/>
          <p:nvPr/>
        </p:nvCxnSpPr>
        <p:spPr>
          <a:xfrm>
            <a:off x="5292902" y="2827105"/>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80D0F65E-D91E-CF37-DC9F-4F27EB9022A3}"/>
              </a:ext>
            </a:extLst>
          </p:cNvPr>
          <p:cNvCxnSpPr/>
          <p:nvPr/>
        </p:nvCxnSpPr>
        <p:spPr>
          <a:xfrm>
            <a:off x="6311757" y="3066835"/>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105DAC5-C07A-20B5-9D50-AFA1757C54A9}"/>
              </a:ext>
            </a:extLst>
          </p:cNvPr>
          <p:cNvCxnSpPr/>
          <p:nvPr/>
        </p:nvCxnSpPr>
        <p:spPr>
          <a:xfrm>
            <a:off x="8206770" y="3239784"/>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0D96521-089A-6BBF-8AB4-28185D70D74D}"/>
              </a:ext>
            </a:extLst>
          </p:cNvPr>
          <p:cNvSpPr txBox="1"/>
          <p:nvPr/>
        </p:nvSpPr>
        <p:spPr>
          <a:xfrm>
            <a:off x="3575406" y="2300077"/>
            <a:ext cx="565079" cy="369332"/>
          </a:xfrm>
          <a:prstGeom prst="rect">
            <a:avLst/>
          </a:prstGeom>
          <a:noFill/>
        </p:spPr>
        <p:txBody>
          <a:bodyPr wrap="square" rtlCol="0">
            <a:spAutoFit/>
          </a:bodyPr>
          <a:lstStyle/>
          <a:p>
            <a:r>
              <a:rPr lang="en-US" dirty="0"/>
              <a:t>4A</a:t>
            </a:r>
          </a:p>
        </p:txBody>
      </p:sp>
      <p:sp>
        <p:nvSpPr>
          <p:cNvPr id="13" name="TextBox 12">
            <a:extLst>
              <a:ext uri="{FF2B5EF4-FFF2-40B4-BE49-F238E27FC236}">
                <a16:creationId xmlns:a16="http://schemas.microsoft.com/office/drawing/2014/main" id="{64C5AA6F-C4F7-E830-5EBF-7827C510EE2B}"/>
              </a:ext>
            </a:extLst>
          </p:cNvPr>
          <p:cNvSpPr txBox="1"/>
          <p:nvPr/>
        </p:nvSpPr>
        <p:spPr>
          <a:xfrm>
            <a:off x="4802037" y="2492986"/>
            <a:ext cx="565079" cy="369332"/>
          </a:xfrm>
          <a:prstGeom prst="rect">
            <a:avLst/>
          </a:prstGeom>
          <a:noFill/>
        </p:spPr>
        <p:txBody>
          <a:bodyPr wrap="square" rtlCol="0">
            <a:spAutoFit/>
          </a:bodyPr>
          <a:lstStyle/>
          <a:p>
            <a:r>
              <a:rPr lang="en-US" dirty="0"/>
              <a:t>5A</a:t>
            </a:r>
          </a:p>
        </p:txBody>
      </p:sp>
      <p:sp>
        <p:nvSpPr>
          <p:cNvPr id="14" name="TextBox 13">
            <a:extLst>
              <a:ext uri="{FF2B5EF4-FFF2-40B4-BE49-F238E27FC236}">
                <a16:creationId xmlns:a16="http://schemas.microsoft.com/office/drawing/2014/main" id="{D508341A-C0E2-FD2A-792E-DD2F34211E76}"/>
              </a:ext>
            </a:extLst>
          </p:cNvPr>
          <p:cNvSpPr txBox="1"/>
          <p:nvPr/>
        </p:nvSpPr>
        <p:spPr>
          <a:xfrm>
            <a:off x="4301173" y="2484743"/>
            <a:ext cx="565079" cy="369332"/>
          </a:xfrm>
          <a:prstGeom prst="rect">
            <a:avLst/>
          </a:prstGeom>
          <a:noFill/>
        </p:spPr>
        <p:txBody>
          <a:bodyPr wrap="square" rtlCol="0">
            <a:spAutoFit/>
          </a:bodyPr>
          <a:lstStyle/>
          <a:p>
            <a:r>
              <a:rPr lang="en-US" dirty="0"/>
              <a:t>6A</a:t>
            </a:r>
          </a:p>
        </p:txBody>
      </p:sp>
      <p:sp>
        <p:nvSpPr>
          <p:cNvPr id="15" name="TextBox 14">
            <a:extLst>
              <a:ext uri="{FF2B5EF4-FFF2-40B4-BE49-F238E27FC236}">
                <a16:creationId xmlns:a16="http://schemas.microsoft.com/office/drawing/2014/main" id="{11FB24FA-FE6C-7523-C591-8372F634EC1C}"/>
              </a:ext>
            </a:extLst>
          </p:cNvPr>
          <p:cNvSpPr txBox="1"/>
          <p:nvPr/>
        </p:nvSpPr>
        <p:spPr>
          <a:xfrm>
            <a:off x="6115107" y="2735444"/>
            <a:ext cx="565079" cy="369332"/>
          </a:xfrm>
          <a:prstGeom prst="rect">
            <a:avLst/>
          </a:prstGeom>
          <a:noFill/>
        </p:spPr>
        <p:txBody>
          <a:bodyPr wrap="square" rtlCol="0">
            <a:spAutoFit/>
          </a:bodyPr>
          <a:lstStyle/>
          <a:p>
            <a:r>
              <a:rPr lang="en-US" dirty="0"/>
              <a:t>3A</a:t>
            </a:r>
          </a:p>
        </p:txBody>
      </p:sp>
      <p:sp>
        <p:nvSpPr>
          <p:cNvPr id="16" name="TextBox 15">
            <a:extLst>
              <a:ext uri="{FF2B5EF4-FFF2-40B4-BE49-F238E27FC236}">
                <a16:creationId xmlns:a16="http://schemas.microsoft.com/office/drawing/2014/main" id="{61FE09A4-2020-DBAA-55BC-885FCE14F3FE}"/>
              </a:ext>
            </a:extLst>
          </p:cNvPr>
          <p:cNvSpPr txBox="1"/>
          <p:nvPr/>
        </p:nvSpPr>
        <p:spPr>
          <a:xfrm>
            <a:off x="7954455" y="2870452"/>
            <a:ext cx="565079" cy="369332"/>
          </a:xfrm>
          <a:prstGeom prst="rect">
            <a:avLst/>
          </a:prstGeom>
          <a:noFill/>
        </p:spPr>
        <p:txBody>
          <a:bodyPr wrap="square" rtlCol="0">
            <a:spAutoFit/>
          </a:bodyPr>
          <a:lstStyle/>
          <a:p>
            <a:r>
              <a:rPr lang="en-US" dirty="0"/>
              <a:t>1A</a:t>
            </a:r>
          </a:p>
        </p:txBody>
      </p:sp>
      <p:sp>
        <p:nvSpPr>
          <p:cNvPr id="17" name="TextBox 16">
            <a:extLst>
              <a:ext uri="{FF2B5EF4-FFF2-40B4-BE49-F238E27FC236}">
                <a16:creationId xmlns:a16="http://schemas.microsoft.com/office/drawing/2014/main" id="{6CE1BD49-3F28-3708-8AFB-FFC6105BF2B1}"/>
              </a:ext>
            </a:extLst>
          </p:cNvPr>
          <p:cNvSpPr txBox="1"/>
          <p:nvPr/>
        </p:nvSpPr>
        <p:spPr>
          <a:xfrm>
            <a:off x="5156632" y="2505778"/>
            <a:ext cx="565079" cy="369332"/>
          </a:xfrm>
          <a:prstGeom prst="rect">
            <a:avLst/>
          </a:prstGeom>
          <a:noFill/>
        </p:spPr>
        <p:txBody>
          <a:bodyPr wrap="square" rtlCol="0">
            <a:spAutoFit/>
          </a:bodyPr>
          <a:lstStyle/>
          <a:p>
            <a:r>
              <a:rPr lang="en-US" dirty="0"/>
              <a:t>2A</a:t>
            </a:r>
          </a:p>
        </p:txBody>
      </p:sp>
    </p:spTree>
    <p:extLst>
      <p:ext uri="{BB962C8B-B14F-4D97-AF65-F5344CB8AC3E}">
        <p14:creationId xmlns:p14="http://schemas.microsoft.com/office/powerpoint/2010/main" val="4279965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6CDB54-7172-2E5E-5A03-DED938008EAE}"/>
              </a:ext>
            </a:extLst>
          </p:cNvPr>
          <p:cNvSpPr txBox="1"/>
          <p:nvPr/>
        </p:nvSpPr>
        <p:spPr>
          <a:xfrm>
            <a:off x="4643919" y="410966"/>
            <a:ext cx="2260315"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CO</a:t>
            </a:r>
            <a:r>
              <a:rPr lang="en-US" sz="2400" b="1" baseline="-25000" dirty="0">
                <a:latin typeface="Times New Roman" panose="02020603050405020304" pitchFamily="18" charset="0"/>
                <a:cs typeface="Times New Roman" panose="02020603050405020304" pitchFamily="18" charset="0"/>
              </a:rPr>
              <a:t>2</a:t>
            </a:r>
            <a:endParaRPr lang="en-US" b="1" baseline="-25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FE4DFA9-78F2-6315-038E-A84336960AAD}"/>
              </a:ext>
            </a:extLst>
          </p:cNvPr>
          <p:cNvPicPr>
            <a:picLocks noChangeAspect="1"/>
          </p:cNvPicPr>
          <p:nvPr/>
        </p:nvPicPr>
        <p:blipFill>
          <a:blip r:embed="rId2"/>
          <a:stretch>
            <a:fillRect/>
          </a:stretch>
        </p:blipFill>
        <p:spPr>
          <a:xfrm>
            <a:off x="1132424" y="985003"/>
            <a:ext cx="9275298" cy="5575047"/>
          </a:xfrm>
          <a:prstGeom prst="rect">
            <a:avLst/>
          </a:prstGeom>
        </p:spPr>
      </p:pic>
      <p:cxnSp>
        <p:nvCxnSpPr>
          <p:cNvPr id="6" name="Straight Arrow Connector 5">
            <a:extLst>
              <a:ext uri="{FF2B5EF4-FFF2-40B4-BE49-F238E27FC236}">
                <a16:creationId xmlns:a16="http://schemas.microsoft.com/office/drawing/2014/main" id="{DA0CD849-F96C-8D32-3861-DAA2A9B53981}"/>
              </a:ext>
            </a:extLst>
          </p:cNvPr>
          <p:cNvCxnSpPr/>
          <p:nvPr/>
        </p:nvCxnSpPr>
        <p:spPr>
          <a:xfrm>
            <a:off x="4520628" y="4310009"/>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6EE30DE1-6D79-0619-C168-E8C635A9A7DB}"/>
              </a:ext>
            </a:extLst>
          </p:cNvPr>
          <p:cNvCxnSpPr/>
          <p:nvPr/>
        </p:nvCxnSpPr>
        <p:spPr>
          <a:xfrm>
            <a:off x="3851096" y="4157609"/>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5F653B41-4F6A-875E-F601-34E08A2A34EA}"/>
              </a:ext>
            </a:extLst>
          </p:cNvPr>
          <p:cNvCxnSpPr/>
          <p:nvPr/>
        </p:nvCxnSpPr>
        <p:spPr>
          <a:xfrm>
            <a:off x="5236395" y="4351105"/>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4816EFF6-08C1-77E8-467D-E1BF51EF76EF}"/>
              </a:ext>
            </a:extLst>
          </p:cNvPr>
          <p:cNvCxnSpPr/>
          <p:nvPr/>
        </p:nvCxnSpPr>
        <p:spPr>
          <a:xfrm>
            <a:off x="6269803" y="4462409"/>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1518E99-375A-0B47-763B-51FF065ADFBE}"/>
              </a:ext>
            </a:extLst>
          </p:cNvPr>
          <p:cNvCxnSpPr/>
          <p:nvPr/>
        </p:nvCxnSpPr>
        <p:spPr>
          <a:xfrm>
            <a:off x="8126859" y="4604535"/>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84B013C-66A6-A749-1479-5E7CABB91A90}"/>
              </a:ext>
            </a:extLst>
          </p:cNvPr>
          <p:cNvCxnSpPr/>
          <p:nvPr/>
        </p:nvCxnSpPr>
        <p:spPr>
          <a:xfrm>
            <a:off x="4979541" y="4351105"/>
            <a:ext cx="113016" cy="89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E51EE25F-6FE2-418B-939B-98EB4972152C}"/>
              </a:ext>
            </a:extLst>
          </p:cNvPr>
          <p:cNvSpPr txBox="1"/>
          <p:nvPr/>
        </p:nvSpPr>
        <p:spPr>
          <a:xfrm>
            <a:off x="3634183" y="3788277"/>
            <a:ext cx="565079" cy="369332"/>
          </a:xfrm>
          <a:prstGeom prst="rect">
            <a:avLst/>
          </a:prstGeom>
          <a:noFill/>
        </p:spPr>
        <p:txBody>
          <a:bodyPr wrap="square" rtlCol="0">
            <a:spAutoFit/>
          </a:bodyPr>
          <a:lstStyle/>
          <a:p>
            <a:r>
              <a:rPr lang="en-US" dirty="0"/>
              <a:t>4A</a:t>
            </a:r>
          </a:p>
        </p:txBody>
      </p:sp>
      <p:sp>
        <p:nvSpPr>
          <p:cNvPr id="13" name="TextBox 12">
            <a:extLst>
              <a:ext uri="{FF2B5EF4-FFF2-40B4-BE49-F238E27FC236}">
                <a16:creationId xmlns:a16="http://schemas.microsoft.com/office/drawing/2014/main" id="{75A4EDA7-852A-97AC-A41F-E34CD15F100C}"/>
              </a:ext>
            </a:extLst>
          </p:cNvPr>
          <p:cNvSpPr txBox="1"/>
          <p:nvPr/>
        </p:nvSpPr>
        <p:spPr>
          <a:xfrm>
            <a:off x="4294596" y="3981773"/>
            <a:ext cx="565079" cy="369332"/>
          </a:xfrm>
          <a:prstGeom prst="rect">
            <a:avLst/>
          </a:prstGeom>
          <a:noFill/>
        </p:spPr>
        <p:txBody>
          <a:bodyPr wrap="square" rtlCol="0">
            <a:spAutoFit/>
          </a:bodyPr>
          <a:lstStyle/>
          <a:p>
            <a:r>
              <a:rPr lang="en-US" dirty="0"/>
              <a:t>6A</a:t>
            </a:r>
          </a:p>
        </p:txBody>
      </p:sp>
      <p:sp>
        <p:nvSpPr>
          <p:cNvPr id="14" name="TextBox 13">
            <a:extLst>
              <a:ext uri="{FF2B5EF4-FFF2-40B4-BE49-F238E27FC236}">
                <a16:creationId xmlns:a16="http://schemas.microsoft.com/office/drawing/2014/main" id="{ABD79EDA-93DF-DF59-4F13-850D56A1E6BE}"/>
              </a:ext>
            </a:extLst>
          </p:cNvPr>
          <p:cNvSpPr txBox="1"/>
          <p:nvPr/>
        </p:nvSpPr>
        <p:spPr>
          <a:xfrm>
            <a:off x="4763782" y="4054067"/>
            <a:ext cx="565079" cy="369332"/>
          </a:xfrm>
          <a:prstGeom prst="rect">
            <a:avLst/>
          </a:prstGeom>
          <a:noFill/>
        </p:spPr>
        <p:txBody>
          <a:bodyPr wrap="square" rtlCol="0">
            <a:spAutoFit/>
          </a:bodyPr>
          <a:lstStyle/>
          <a:p>
            <a:r>
              <a:rPr lang="en-US" dirty="0"/>
              <a:t>5A</a:t>
            </a:r>
          </a:p>
        </p:txBody>
      </p:sp>
      <p:sp>
        <p:nvSpPr>
          <p:cNvPr id="15" name="TextBox 14">
            <a:extLst>
              <a:ext uri="{FF2B5EF4-FFF2-40B4-BE49-F238E27FC236}">
                <a16:creationId xmlns:a16="http://schemas.microsoft.com/office/drawing/2014/main" id="{17F5DA6B-5549-B61A-6E00-ACA66E62D3D7}"/>
              </a:ext>
            </a:extLst>
          </p:cNvPr>
          <p:cNvSpPr txBox="1"/>
          <p:nvPr/>
        </p:nvSpPr>
        <p:spPr>
          <a:xfrm>
            <a:off x="7965339" y="4261881"/>
            <a:ext cx="565079" cy="369332"/>
          </a:xfrm>
          <a:prstGeom prst="rect">
            <a:avLst/>
          </a:prstGeom>
          <a:noFill/>
        </p:spPr>
        <p:txBody>
          <a:bodyPr wrap="square" rtlCol="0">
            <a:spAutoFit/>
          </a:bodyPr>
          <a:lstStyle/>
          <a:p>
            <a:r>
              <a:rPr lang="en-US" dirty="0"/>
              <a:t>1A</a:t>
            </a:r>
          </a:p>
        </p:txBody>
      </p:sp>
      <p:sp>
        <p:nvSpPr>
          <p:cNvPr id="16" name="TextBox 15">
            <a:extLst>
              <a:ext uri="{FF2B5EF4-FFF2-40B4-BE49-F238E27FC236}">
                <a16:creationId xmlns:a16="http://schemas.microsoft.com/office/drawing/2014/main" id="{87073259-AF36-EAFC-8EA7-D69B2D6DC851}"/>
              </a:ext>
            </a:extLst>
          </p:cNvPr>
          <p:cNvSpPr txBox="1"/>
          <p:nvPr/>
        </p:nvSpPr>
        <p:spPr>
          <a:xfrm>
            <a:off x="5086264" y="4031300"/>
            <a:ext cx="565079" cy="369332"/>
          </a:xfrm>
          <a:prstGeom prst="rect">
            <a:avLst/>
          </a:prstGeom>
          <a:noFill/>
        </p:spPr>
        <p:txBody>
          <a:bodyPr wrap="square" rtlCol="0">
            <a:spAutoFit/>
          </a:bodyPr>
          <a:lstStyle/>
          <a:p>
            <a:r>
              <a:rPr lang="en-US" dirty="0"/>
              <a:t>2A</a:t>
            </a:r>
          </a:p>
        </p:txBody>
      </p:sp>
      <p:sp>
        <p:nvSpPr>
          <p:cNvPr id="17" name="TextBox 16">
            <a:extLst>
              <a:ext uri="{FF2B5EF4-FFF2-40B4-BE49-F238E27FC236}">
                <a16:creationId xmlns:a16="http://schemas.microsoft.com/office/drawing/2014/main" id="{59FA74EC-D3AE-0689-1AB0-1A1AAE1DCE08}"/>
              </a:ext>
            </a:extLst>
          </p:cNvPr>
          <p:cNvSpPr txBox="1"/>
          <p:nvPr/>
        </p:nvSpPr>
        <p:spPr>
          <a:xfrm>
            <a:off x="6117705" y="4151939"/>
            <a:ext cx="565079" cy="369332"/>
          </a:xfrm>
          <a:prstGeom prst="rect">
            <a:avLst/>
          </a:prstGeom>
          <a:noFill/>
        </p:spPr>
        <p:txBody>
          <a:bodyPr wrap="square" rtlCol="0">
            <a:spAutoFit/>
          </a:bodyPr>
          <a:lstStyle/>
          <a:p>
            <a:r>
              <a:rPr lang="en-US" dirty="0"/>
              <a:t>3A</a:t>
            </a:r>
          </a:p>
        </p:txBody>
      </p:sp>
    </p:spTree>
    <p:extLst>
      <p:ext uri="{BB962C8B-B14F-4D97-AF65-F5344CB8AC3E}">
        <p14:creationId xmlns:p14="http://schemas.microsoft.com/office/powerpoint/2010/main" val="2746155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F851CE-3463-664A-B2A6-14F3A8F01001}"/>
              </a:ext>
            </a:extLst>
          </p:cNvPr>
          <p:cNvSpPr txBox="1"/>
          <p:nvPr/>
        </p:nvSpPr>
        <p:spPr>
          <a:xfrm>
            <a:off x="4339683" y="3969410"/>
            <a:ext cx="5636479" cy="2215991"/>
          </a:xfrm>
          <a:prstGeom prst="rect">
            <a:avLst/>
          </a:prstGeom>
          <a:noFill/>
        </p:spPr>
        <p:txBody>
          <a:bodyPr wrap="none" rtlCol="0">
            <a:spAutoFit/>
            <a:scene3d>
              <a:camera prst="orthographicFront"/>
              <a:lightRig rig="threePt" dir="t"/>
            </a:scene3d>
            <a:sp3d extrusionH="57150">
              <a:bevelT w="82550" h="38100" prst="coolSlant"/>
            </a:sp3d>
          </a:bodyPr>
          <a:lstStyle/>
          <a:p>
            <a:r>
              <a:rPr lang="it-IT" sz="13800" dirty="0">
                <a:ln>
                  <a:solidFill>
                    <a:srgbClr val="00B050"/>
                  </a:solidFill>
                </a:ln>
                <a:solidFill>
                  <a:schemeClr val="accent2">
                    <a:lumMod val="75000"/>
                  </a:schemeClr>
                </a:solidFill>
                <a:latin typeface="Arabic Typesetting" panose="03020402040406030203" pitchFamily="66" charset="-78"/>
                <a:cs typeface="Arabic Typesetting" panose="03020402040406030203" pitchFamily="66" charset="-78"/>
              </a:rPr>
              <a:t>Thank you</a:t>
            </a:r>
            <a:endParaRPr lang="en-GB" sz="13800" dirty="0">
              <a:ln>
                <a:solidFill>
                  <a:srgbClr val="00B050"/>
                </a:solidFill>
              </a:ln>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extBox 4">
            <a:extLst>
              <a:ext uri="{FF2B5EF4-FFF2-40B4-BE49-F238E27FC236}">
                <a16:creationId xmlns:a16="http://schemas.microsoft.com/office/drawing/2014/main" id="{52CDE00D-4FD4-80B3-D07F-187DC6AD6C64}"/>
              </a:ext>
            </a:extLst>
          </p:cNvPr>
          <p:cNvSpPr txBox="1"/>
          <p:nvPr/>
        </p:nvSpPr>
        <p:spPr>
          <a:xfrm>
            <a:off x="2595770" y="790833"/>
            <a:ext cx="2585964" cy="646331"/>
          </a:xfrm>
          <a:prstGeom prst="rect">
            <a:avLst/>
          </a:prstGeom>
          <a:noFill/>
        </p:spPr>
        <p:txBody>
          <a:bodyPr wrap="none" rtlCol="0">
            <a:spAutoFit/>
          </a:bodyPr>
          <a:lstStyle/>
          <a:p>
            <a:r>
              <a:rPr lang="it-IT" sz="3600" b="1" u="sng" dirty="0" err="1">
                <a:latin typeface="AngsanaUPC" panose="020B0502040204020203" pitchFamily="18" charset="-34"/>
                <a:cs typeface="AngsanaUPC" panose="020B0502040204020203" pitchFamily="18" charset="-34"/>
              </a:rPr>
              <a:t>Acknowledgement</a:t>
            </a:r>
            <a:endParaRPr lang="en-GB" sz="3600" b="1" u="sng" dirty="0">
              <a:latin typeface="AngsanaUPC" panose="020B0502040204020203" pitchFamily="18" charset="-34"/>
              <a:cs typeface="AngsanaUPC" panose="020B0502040204020203" pitchFamily="18" charset="-34"/>
            </a:endParaRPr>
          </a:p>
        </p:txBody>
      </p:sp>
      <p:pic>
        <p:nvPicPr>
          <p:cNvPr id="3" name="Google Shape;365;p19">
            <a:extLst>
              <a:ext uri="{FF2B5EF4-FFF2-40B4-BE49-F238E27FC236}">
                <a16:creationId xmlns:a16="http://schemas.microsoft.com/office/drawing/2014/main" id="{38104574-62B9-6D30-9728-D23BECB98CE0}"/>
              </a:ext>
            </a:extLst>
          </p:cNvPr>
          <p:cNvPicPr preferRelativeResize="0"/>
          <p:nvPr/>
        </p:nvPicPr>
        <p:blipFill rotWithShape="1">
          <a:blip r:embed="rId2">
            <a:alphaModFix/>
          </a:blip>
          <a:srcRect/>
          <a:stretch/>
        </p:blipFill>
        <p:spPr>
          <a:xfrm>
            <a:off x="2534077" y="1647548"/>
            <a:ext cx="4506013" cy="835693"/>
          </a:xfrm>
          <a:prstGeom prst="roundRect">
            <a:avLst>
              <a:gd name="adj" fmla="val 16667"/>
            </a:avLst>
          </a:prstGeom>
          <a:noFill/>
          <a:ln w="38100" cap="flat" cmpd="sng">
            <a:solidFill>
              <a:srgbClr val="000090"/>
            </a:solidFill>
            <a:prstDash val="solid"/>
            <a:round/>
            <a:headEnd type="none" w="sm" len="sm"/>
            <a:tailEnd type="none" w="sm" len="sm"/>
          </a:ln>
        </p:spPr>
      </p:pic>
    </p:spTree>
    <p:extLst>
      <p:ext uri="{BB962C8B-B14F-4D97-AF65-F5344CB8AC3E}">
        <p14:creationId xmlns:p14="http://schemas.microsoft.com/office/powerpoint/2010/main" val="5667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624A09-DB89-C39F-E35F-3FC7B0BAD140}"/>
              </a:ext>
            </a:extLst>
          </p:cNvPr>
          <p:cNvSpPr txBox="1"/>
          <p:nvPr/>
        </p:nvSpPr>
        <p:spPr>
          <a:xfrm>
            <a:off x="482885" y="910891"/>
            <a:ext cx="10890607" cy="2806987"/>
          </a:xfrm>
          <a:prstGeom prst="rect">
            <a:avLst/>
          </a:prstGeom>
          <a:noFill/>
        </p:spPr>
        <p:txBody>
          <a:bodyPr wrap="square" rtlCol="0">
            <a:spAutoFit/>
          </a:bodyPr>
          <a:lstStyle/>
          <a:p>
            <a:pPr>
              <a:lnSpc>
                <a:spcPct val="150000"/>
              </a:lnSpc>
            </a:pPr>
            <a:r>
              <a:rPr lang="en-US" sz="2000" b="1" dirty="0">
                <a:latin typeface="Times New Roman" panose="02020603050405020304" pitchFamily="18" charset="0"/>
                <a:cs typeface="Times New Roman" panose="02020603050405020304" pitchFamily="18" charset="0"/>
              </a:rPr>
              <a:t>Experiment-1</a:t>
            </a:r>
          </a:p>
          <a:p>
            <a:pPr>
              <a:lnSpc>
                <a:spcPct val="150000"/>
              </a:lnSpc>
            </a:pPr>
            <a:r>
              <a:rPr lang="en-US" sz="2000" dirty="0">
                <a:latin typeface="Times New Roman" panose="02020603050405020304" pitchFamily="18" charset="0"/>
                <a:cs typeface="Times New Roman" panose="02020603050405020304" pitchFamily="18" charset="0"/>
              </a:rPr>
              <a:t>100mg of Z-5 sample is dried under high vacuum  at 200</a:t>
            </a:r>
            <a:r>
              <a:rPr lang="en-US" sz="2000" b="1" i="0" dirty="0">
                <a:effectLst/>
                <a:latin typeface="Arial" panose="020B0604020202020204" pitchFamily="34" charset="0"/>
              </a:rPr>
              <a:t>°</a:t>
            </a:r>
            <a:r>
              <a:rPr lang="en-US" sz="2000" dirty="0">
                <a:latin typeface="Times New Roman" panose="02020603050405020304" pitchFamily="18" charset="0"/>
                <a:cs typeface="Times New Roman" panose="02020603050405020304" pitchFamily="18" charset="0"/>
              </a:rPr>
              <a:t>C(immediately removed)</a:t>
            </a:r>
          </a:p>
          <a:p>
            <a:pPr>
              <a:lnSpc>
                <a:spcPct val="150000"/>
              </a:lnSpc>
            </a:pPr>
            <a:r>
              <a:rPr lang="en-US" sz="2000" b="1" dirty="0">
                <a:latin typeface="Times New Roman" panose="02020603050405020304" pitchFamily="18" charset="0"/>
                <a:cs typeface="Times New Roman" panose="02020603050405020304" pitchFamily="18" charset="0"/>
              </a:rPr>
              <a:t>Experiment-2</a:t>
            </a:r>
          </a:p>
          <a:p>
            <a:pPr>
              <a:lnSpc>
                <a:spcPct val="150000"/>
              </a:lnSpc>
            </a:pPr>
            <a:r>
              <a:rPr lang="en-US" sz="2000" dirty="0">
                <a:latin typeface="Times New Roman" panose="02020603050405020304" pitchFamily="18" charset="0"/>
                <a:cs typeface="Times New Roman" panose="02020603050405020304" pitchFamily="18" charset="0"/>
              </a:rPr>
              <a:t>100mg of Z-5 sample is dried under high vacuum  at 200</a:t>
            </a:r>
            <a:r>
              <a:rPr lang="en-US" sz="2000" b="1" i="0" dirty="0">
                <a:effectLst/>
                <a:latin typeface="Arial" panose="020B0604020202020204" pitchFamily="34" charset="0"/>
              </a:rPr>
              <a:t>°</a:t>
            </a:r>
            <a:r>
              <a:rPr lang="en-US" sz="2000" dirty="0">
                <a:latin typeface="Times New Roman" panose="02020603050405020304" pitchFamily="18" charset="0"/>
                <a:cs typeface="Times New Roman" panose="02020603050405020304" pitchFamily="18" charset="0"/>
              </a:rPr>
              <a:t>C(removed after 3 hours)</a:t>
            </a:r>
          </a:p>
          <a:p>
            <a:pPr>
              <a:lnSpc>
                <a:spcPct val="150000"/>
              </a:lnSpc>
            </a:pPr>
            <a:r>
              <a:rPr lang="en-US" sz="2000" b="1" dirty="0">
                <a:latin typeface="Times New Roman" panose="02020603050405020304" pitchFamily="18" charset="0"/>
                <a:cs typeface="Times New Roman" panose="02020603050405020304" pitchFamily="18" charset="0"/>
              </a:rPr>
              <a:t>Experiment-3</a:t>
            </a:r>
          </a:p>
          <a:p>
            <a:pPr>
              <a:lnSpc>
                <a:spcPct val="150000"/>
              </a:lnSpc>
            </a:pPr>
            <a:r>
              <a:rPr lang="en-US" sz="2000" dirty="0">
                <a:latin typeface="Times New Roman" panose="02020603050405020304" pitchFamily="18" charset="0"/>
                <a:cs typeface="Times New Roman" panose="02020603050405020304" pitchFamily="18" charset="0"/>
              </a:rPr>
              <a:t>100mg of Z-5 sample is dried under high vacuum  at 200</a:t>
            </a:r>
            <a:r>
              <a:rPr lang="en-US" sz="2000" b="1" i="0" dirty="0">
                <a:effectLst/>
                <a:latin typeface="Arial" panose="020B0604020202020204" pitchFamily="34" charset="0"/>
              </a:rPr>
              <a:t>°</a:t>
            </a:r>
            <a:r>
              <a:rPr lang="en-US" sz="2000" dirty="0">
                <a:latin typeface="Times New Roman" panose="02020603050405020304" pitchFamily="18" charset="0"/>
                <a:cs typeface="Times New Roman" panose="02020603050405020304" pitchFamily="18" charset="0"/>
              </a:rPr>
              <a:t>C(removed after 5 hours</a:t>
            </a:r>
            <a:r>
              <a:rPr lang="en-US"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EC6E7BCC-D216-85C6-1BE7-DDF24C1ECAB8}"/>
              </a:ext>
            </a:extLst>
          </p:cNvPr>
          <p:cNvSpPr txBox="1"/>
          <p:nvPr/>
        </p:nvSpPr>
        <p:spPr>
          <a:xfrm>
            <a:off x="2455524" y="681380"/>
            <a:ext cx="671929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Experiments for drying Z-5 zeolite under vacuum</a:t>
            </a:r>
            <a:endParaRPr lang="en-US" sz="16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366B47C-5320-BEF9-7C09-7598D8EBCE0D}"/>
              </a:ext>
            </a:extLst>
          </p:cNvPr>
          <p:cNvSpPr txBox="1"/>
          <p:nvPr/>
        </p:nvSpPr>
        <p:spPr>
          <a:xfrm>
            <a:off x="3027450" y="3714647"/>
            <a:ext cx="6328881"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Experiment for drying Z-5 in Muffle furnace</a:t>
            </a:r>
          </a:p>
        </p:txBody>
      </p:sp>
      <p:sp>
        <p:nvSpPr>
          <p:cNvPr id="6" name="TextBox 5">
            <a:extLst>
              <a:ext uri="{FF2B5EF4-FFF2-40B4-BE49-F238E27FC236}">
                <a16:creationId xmlns:a16="http://schemas.microsoft.com/office/drawing/2014/main" id="{296D94ED-6A7C-B7F1-9018-84754430FB80}"/>
              </a:ext>
            </a:extLst>
          </p:cNvPr>
          <p:cNvSpPr txBox="1"/>
          <p:nvPr/>
        </p:nvSpPr>
        <p:spPr>
          <a:xfrm>
            <a:off x="482885" y="3940927"/>
            <a:ext cx="10890607" cy="2806987"/>
          </a:xfrm>
          <a:prstGeom prst="rect">
            <a:avLst/>
          </a:prstGeom>
          <a:noFill/>
        </p:spPr>
        <p:txBody>
          <a:bodyPr wrap="square" rtlCol="0">
            <a:spAutoFit/>
          </a:bodyPr>
          <a:lstStyle/>
          <a:p>
            <a:pPr>
              <a:lnSpc>
                <a:spcPct val="150000"/>
              </a:lnSpc>
            </a:pPr>
            <a:r>
              <a:rPr lang="en-US" sz="2000" b="1" dirty="0">
                <a:latin typeface="Times New Roman" panose="02020603050405020304" pitchFamily="18" charset="0"/>
                <a:cs typeface="Times New Roman" panose="02020603050405020304" pitchFamily="18" charset="0"/>
              </a:rPr>
              <a:t>Experiment-1</a:t>
            </a:r>
          </a:p>
          <a:p>
            <a:pPr>
              <a:lnSpc>
                <a:spcPct val="150000"/>
              </a:lnSpc>
            </a:pPr>
            <a:r>
              <a:rPr lang="en-US" sz="2000" dirty="0">
                <a:latin typeface="Times New Roman" panose="02020603050405020304" pitchFamily="18" charset="0"/>
                <a:cs typeface="Times New Roman" panose="02020603050405020304" pitchFamily="18" charset="0"/>
              </a:rPr>
              <a:t>100mg of Z-5 sample is dried in muffle furnace  at 400</a:t>
            </a:r>
            <a:r>
              <a:rPr lang="en-US" sz="2000" b="1" i="0" dirty="0">
                <a:effectLst/>
                <a:latin typeface="Arial" panose="020B0604020202020204" pitchFamily="34" charset="0"/>
              </a:rPr>
              <a:t>°</a:t>
            </a:r>
            <a:r>
              <a:rPr lang="en-US" sz="2000" dirty="0">
                <a:latin typeface="Times New Roman" panose="02020603050405020304" pitchFamily="18" charset="0"/>
                <a:cs typeface="Times New Roman" panose="02020603050405020304" pitchFamily="18" charset="0"/>
              </a:rPr>
              <a:t>C(3 hours)</a:t>
            </a:r>
          </a:p>
          <a:p>
            <a:pPr>
              <a:lnSpc>
                <a:spcPct val="150000"/>
              </a:lnSpc>
            </a:pPr>
            <a:r>
              <a:rPr lang="en-US" sz="2000" b="1" dirty="0">
                <a:latin typeface="Times New Roman" panose="02020603050405020304" pitchFamily="18" charset="0"/>
                <a:cs typeface="Times New Roman" panose="02020603050405020304" pitchFamily="18" charset="0"/>
              </a:rPr>
              <a:t>Experiment-2</a:t>
            </a:r>
          </a:p>
          <a:p>
            <a:pPr>
              <a:lnSpc>
                <a:spcPct val="150000"/>
              </a:lnSpc>
            </a:pPr>
            <a:r>
              <a:rPr lang="en-US" sz="2000" dirty="0">
                <a:latin typeface="Times New Roman" panose="02020603050405020304" pitchFamily="18" charset="0"/>
                <a:cs typeface="Times New Roman" panose="02020603050405020304" pitchFamily="18" charset="0"/>
              </a:rPr>
              <a:t>100mg of Z-5 sample is dried in muffle furnace  at 600</a:t>
            </a:r>
            <a:r>
              <a:rPr lang="en-US" sz="2000" b="1" i="0" dirty="0">
                <a:effectLst/>
                <a:latin typeface="Arial" panose="020B0604020202020204" pitchFamily="34" charset="0"/>
              </a:rPr>
              <a:t>°</a:t>
            </a:r>
            <a:r>
              <a:rPr lang="en-US" sz="2000" dirty="0">
                <a:latin typeface="Times New Roman" panose="02020603050405020304" pitchFamily="18" charset="0"/>
                <a:cs typeface="Times New Roman" panose="02020603050405020304" pitchFamily="18" charset="0"/>
              </a:rPr>
              <a:t>C(after 3 hours)</a:t>
            </a:r>
          </a:p>
          <a:p>
            <a:pPr>
              <a:lnSpc>
                <a:spcPct val="150000"/>
              </a:lnSpc>
            </a:pPr>
            <a:r>
              <a:rPr lang="en-US" sz="2000" b="1" dirty="0">
                <a:latin typeface="Times New Roman" panose="02020603050405020304" pitchFamily="18" charset="0"/>
                <a:cs typeface="Times New Roman" panose="02020603050405020304" pitchFamily="18" charset="0"/>
              </a:rPr>
              <a:t>Experiment-3</a:t>
            </a:r>
          </a:p>
          <a:p>
            <a:pPr>
              <a:lnSpc>
                <a:spcPct val="150000"/>
              </a:lnSpc>
            </a:pPr>
            <a:r>
              <a:rPr lang="en-US" sz="2000" dirty="0">
                <a:latin typeface="Times New Roman" panose="02020603050405020304" pitchFamily="18" charset="0"/>
                <a:cs typeface="Times New Roman" panose="02020603050405020304" pitchFamily="18" charset="0"/>
              </a:rPr>
              <a:t>100mg of Z-5 sample is dried in muffle furnace  at 550</a:t>
            </a:r>
            <a:r>
              <a:rPr lang="en-US" sz="2000" b="1" i="0" dirty="0">
                <a:effectLst/>
                <a:latin typeface="Arial" panose="020B0604020202020204" pitchFamily="34" charset="0"/>
              </a:rPr>
              <a:t>°</a:t>
            </a:r>
            <a:r>
              <a:rPr lang="en-US" sz="2000" dirty="0">
                <a:latin typeface="Times New Roman" panose="02020603050405020304" pitchFamily="18" charset="0"/>
                <a:cs typeface="Times New Roman" panose="02020603050405020304" pitchFamily="18" charset="0"/>
              </a:rPr>
              <a:t>C(after 4 hours)</a:t>
            </a:r>
          </a:p>
        </p:txBody>
      </p:sp>
      <p:sp>
        <p:nvSpPr>
          <p:cNvPr id="8" name="TextBox 7">
            <a:extLst>
              <a:ext uri="{FF2B5EF4-FFF2-40B4-BE49-F238E27FC236}">
                <a16:creationId xmlns:a16="http://schemas.microsoft.com/office/drawing/2014/main" id="{2C4B882B-9FC1-E598-B253-B87BF865BFFE}"/>
              </a:ext>
            </a:extLst>
          </p:cNvPr>
          <p:cNvSpPr txBox="1"/>
          <p:nvPr/>
        </p:nvSpPr>
        <p:spPr>
          <a:xfrm>
            <a:off x="2835667" y="184935"/>
            <a:ext cx="6267236"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Experiments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734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5139A3-2A95-6B51-C57F-9950489212CF}"/>
              </a:ext>
            </a:extLst>
          </p:cNvPr>
          <p:cNvSpPr>
            <a:spLocks noGrp="1"/>
          </p:cNvSpPr>
          <p:nvPr/>
        </p:nvSpPr>
        <p:spPr>
          <a:xfrm>
            <a:off x="3286873" y="13601"/>
            <a:ext cx="6113981" cy="11884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ctr"/>
            <a:r>
              <a:rPr lang="it-IT" sz="1800" b="1" dirty="0">
                <a:latin typeface="Times New Roman" panose="02020603050405020304" pitchFamily="18" charset="0"/>
                <a:cs typeface="Times New Roman" panose="02020603050405020304" pitchFamily="18" charset="0"/>
              </a:rPr>
              <a:t>TGA of Z-5 200</a:t>
            </a:r>
            <a:r>
              <a:rPr lang="en-US" sz="1800" b="1" i="0" baseline="30000" dirty="0">
                <a:effectLst/>
                <a:latin typeface="Times New Roman" panose="02020603050405020304" pitchFamily="18" charset="0"/>
                <a:cs typeface="Times New Roman" panose="02020603050405020304" pitchFamily="18" charset="0"/>
              </a:rPr>
              <a:t>°</a:t>
            </a:r>
            <a:r>
              <a:rPr lang="en-US" sz="1800" b="1" i="0" dirty="0">
                <a:effectLst/>
                <a:latin typeface="Times New Roman" panose="02020603050405020304" pitchFamily="18" charset="0"/>
                <a:cs typeface="Times New Roman" panose="02020603050405020304" pitchFamily="18" charset="0"/>
              </a:rPr>
              <a:t>C </a:t>
            </a:r>
            <a:r>
              <a:rPr lang="it-IT" sz="1800" b="1" dirty="0">
                <a:latin typeface="Times New Roman" panose="02020603050405020304" pitchFamily="18" charset="0"/>
                <a:cs typeface="Times New Roman" panose="02020603050405020304" pitchFamily="18" charset="0"/>
              </a:rPr>
              <a:t> 25-1000</a:t>
            </a:r>
            <a:r>
              <a:rPr lang="en-US" sz="1800" b="1" i="0" baseline="30000" dirty="0">
                <a:effectLst/>
                <a:latin typeface="Times New Roman" panose="02020603050405020304" pitchFamily="18" charset="0"/>
                <a:cs typeface="Times New Roman" panose="02020603050405020304" pitchFamily="18" charset="0"/>
              </a:rPr>
              <a:t>°</a:t>
            </a:r>
            <a:r>
              <a:rPr lang="en-US" sz="1800" b="1" i="0" dirty="0">
                <a:effectLst/>
                <a:latin typeface="Times New Roman" panose="02020603050405020304" pitchFamily="18" charset="0"/>
                <a:cs typeface="Times New Roman" panose="02020603050405020304" pitchFamily="18" charset="0"/>
              </a:rPr>
              <a:t>C  @ 20</a:t>
            </a:r>
            <a:r>
              <a:rPr lang="en-US" sz="1800" b="1" i="0" baseline="30000" dirty="0">
                <a:effectLst/>
                <a:latin typeface="Times New Roman" panose="02020603050405020304" pitchFamily="18" charset="0"/>
                <a:cs typeface="Times New Roman" panose="02020603050405020304" pitchFamily="18" charset="0"/>
              </a:rPr>
              <a:t> °</a:t>
            </a:r>
            <a:r>
              <a:rPr lang="en-US" sz="1800" b="1" i="0" dirty="0">
                <a:effectLst/>
                <a:latin typeface="Times New Roman" panose="02020603050405020304" pitchFamily="18" charset="0"/>
                <a:cs typeface="Times New Roman" panose="02020603050405020304" pitchFamily="18" charset="0"/>
              </a:rPr>
              <a:t>C/MIN</a:t>
            </a:r>
            <a:endParaRPr lang="it-IT" sz="1800" b="1" baseline="30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AAC2CC8-5D5E-307B-1495-9170E3FF2B52}"/>
              </a:ext>
            </a:extLst>
          </p:cNvPr>
          <p:cNvPicPr>
            <a:picLocks noChangeAspect="1"/>
          </p:cNvPicPr>
          <p:nvPr/>
        </p:nvPicPr>
        <p:blipFill>
          <a:blip r:embed="rId2"/>
          <a:stretch>
            <a:fillRect/>
          </a:stretch>
        </p:blipFill>
        <p:spPr>
          <a:xfrm>
            <a:off x="271462" y="934628"/>
            <a:ext cx="11636286" cy="5651910"/>
          </a:xfrm>
          <a:prstGeom prst="rect">
            <a:avLst/>
          </a:prstGeom>
        </p:spPr>
      </p:pic>
    </p:spTree>
    <p:extLst>
      <p:ext uri="{BB962C8B-B14F-4D97-AF65-F5344CB8AC3E}">
        <p14:creationId xmlns:p14="http://schemas.microsoft.com/office/powerpoint/2010/main" val="196814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5A19FA-2651-8C8B-7561-7982AD900FA4}"/>
              </a:ext>
            </a:extLst>
          </p:cNvPr>
          <p:cNvPicPr>
            <a:picLocks noChangeAspect="1"/>
          </p:cNvPicPr>
          <p:nvPr/>
        </p:nvPicPr>
        <p:blipFill>
          <a:blip r:embed="rId2"/>
          <a:stretch>
            <a:fillRect/>
          </a:stretch>
        </p:blipFill>
        <p:spPr>
          <a:xfrm>
            <a:off x="1992058" y="992217"/>
            <a:ext cx="7819762" cy="5754602"/>
          </a:xfrm>
          <a:prstGeom prst="rect">
            <a:avLst/>
          </a:prstGeom>
        </p:spPr>
      </p:pic>
      <p:sp>
        <p:nvSpPr>
          <p:cNvPr id="4" name="TextBox 4">
            <a:extLst>
              <a:ext uri="{FF2B5EF4-FFF2-40B4-BE49-F238E27FC236}">
                <a16:creationId xmlns:a16="http://schemas.microsoft.com/office/drawing/2014/main" id="{DA8456D1-4801-DEF9-9A76-0DB45F74566D}"/>
              </a:ext>
            </a:extLst>
          </p:cNvPr>
          <p:cNvSpPr txBox="1"/>
          <p:nvPr/>
        </p:nvSpPr>
        <p:spPr>
          <a:xfrm>
            <a:off x="1901439" y="275103"/>
            <a:ext cx="8001000" cy="646331"/>
          </a:xfrm>
          <a:prstGeom prst="rect">
            <a:avLst/>
          </a:prstGeom>
          <a:noFill/>
        </p:spPr>
        <p:txBody>
          <a:bodyPr wrap="square"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latin typeface="Times New Roman" panose="02020603050405020304" pitchFamily="18" charset="0"/>
                <a:cs typeface="Times New Roman" panose="02020603050405020304" pitchFamily="18" charset="0"/>
              </a:rPr>
              <a:t>DSC of Z-5 200</a:t>
            </a:r>
            <a:r>
              <a:rPr lang="en-US" b="1" i="0" dirty="0">
                <a:effectLst/>
                <a:latin typeface="Times New Roman" panose="02020603050405020304" pitchFamily="18" charset="0"/>
                <a:cs typeface="Times New Roman" panose="02020603050405020304" pitchFamily="18" charset="0"/>
              </a:rPr>
              <a:t>°C</a:t>
            </a:r>
            <a:r>
              <a:rPr lang="en-US" i="0" dirty="0">
                <a:effectLst/>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40-400</a:t>
            </a:r>
            <a:r>
              <a:rPr lang="en-US" i="0" dirty="0">
                <a:effectLst/>
                <a:latin typeface="Times New Roman" panose="02020603050405020304" pitchFamily="18" charset="0"/>
                <a:cs typeface="Times New Roman" panose="02020603050405020304" pitchFamily="18" charset="0"/>
              </a:rPr>
              <a:t>°C @  Ramp 5°C/min to 400°C</a:t>
            </a:r>
          </a:p>
          <a:p>
            <a:pPr algn="ctr"/>
            <a:r>
              <a:rPr lang="en-US" dirty="0">
                <a:highlight>
                  <a:srgbClr val="FF0000"/>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0109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13EE8D-4EAA-EE82-1AD4-704FEA13A768}"/>
              </a:ext>
            </a:extLst>
          </p:cNvPr>
          <p:cNvSpPr>
            <a:spLocks noGrp="1"/>
          </p:cNvSpPr>
          <p:nvPr/>
        </p:nvSpPr>
        <p:spPr>
          <a:xfrm>
            <a:off x="3286873" y="13601"/>
            <a:ext cx="6113981" cy="11884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ctr"/>
            <a:r>
              <a:rPr lang="it-IT" sz="1800" b="1" dirty="0">
                <a:latin typeface="Times New Roman" panose="02020603050405020304" pitchFamily="18" charset="0"/>
                <a:cs typeface="Times New Roman" panose="02020603050405020304" pitchFamily="18" charset="0"/>
              </a:rPr>
              <a:t>TGA of Z-5 200</a:t>
            </a:r>
            <a:r>
              <a:rPr lang="en-US" sz="1800" b="1" i="0" baseline="30000" dirty="0">
                <a:effectLst/>
                <a:latin typeface="Times New Roman" panose="02020603050405020304" pitchFamily="18" charset="0"/>
                <a:cs typeface="Times New Roman" panose="02020603050405020304" pitchFamily="18" charset="0"/>
              </a:rPr>
              <a:t>°</a:t>
            </a:r>
            <a:r>
              <a:rPr lang="en-US" sz="1800" b="1" i="0" dirty="0">
                <a:effectLst/>
                <a:latin typeface="Times New Roman" panose="02020603050405020304" pitchFamily="18" charset="0"/>
                <a:cs typeface="Times New Roman" panose="02020603050405020304" pitchFamily="18" charset="0"/>
              </a:rPr>
              <a:t>C 5Hr</a:t>
            </a:r>
            <a:r>
              <a:rPr lang="it-IT" sz="1800" b="1" dirty="0">
                <a:latin typeface="Times New Roman" panose="02020603050405020304" pitchFamily="18" charset="0"/>
                <a:cs typeface="Times New Roman" panose="02020603050405020304" pitchFamily="18" charset="0"/>
              </a:rPr>
              <a:t> 25-1000</a:t>
            </a:r>
            <a:r>
              <a:rPr lang="en-US" sz="1800" b="1" i="0" baseline="30000" dirty="0">
                <a:effectLst/>
                <a:latin typeface="Times New Roman" panose="02020603050405020304" pitchFamily="18" charset="0"/>
                <a:cs typeface="Times New Roman" panose="02020603050405020304" pitchFamily="18" charset="0"/>
              </a:rPr>
              <a:t>°</a:t>
            </a:r>
            <a:r>
              <a:rPr lang="en-US" sz="1800" b="1" i="0" dirty="0">
                <a:effectLst/>
                <a:latin typeface="Times New Roman" panose="02020603050405020304" pitchFamily="18" charset="0"/>
                <a:cs typeface="Times New Roman" panose="02020603050405020304" pitchFamily="18" charset="0"/>
              </a:rPr>
              <a:t>C  @ 20</a:t>
            </a:r>
            <a:r>
              <a:rPr lang="en-US" sz="1800" b="1" i="0" baseline="30000" dirty="0">
                <a:effectLst/>
                <a:latin typeface="Times New Roman" panose="02020603050405020304" pitchFamily="18" charset="0"/>
                <a:cs typeface="Times New Roman" panose="02020603050405020304" pitchFamily="18" charset="0"/>
              </a:rPr>
              <a:t> °</a:t>
            </a:r>
            <a:r>
              <a:rPr lang="en-US" sz="1800" b="1" i="0" dirty="0">
                <a:effectLst/>
                <a:latin typeface="Times New Roman" panose="02020603050405020304" pitchFamily="18" charset="0"/>
                <a:cs typeface="Times New Roman" panose="02020603050405020304" pitchFamily="18" charset="0"/>
              </a:rPr>
              <a:t>C/MIN</a:t>
            </a:r>
            <a:endParaRPr lang="it-IT" sz="1800" b="1" baseline="30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B78B1EB-557D-39A4-41BD-5F2CF0EFEA49}"/>
              </a:ext>
            </a:extLst>
          </p:cNvPr>
          <p:cNvPicPr>
            <a:picLocks noChangeAspect="1"/>
          </p:cNvPicPr>
          <p:nvPr/>
        </p:nvPicPr>
        <p:blipFill>
          <a:blip r:embed="rId2"/>
          <a:stretch>
            <a:fillRect/>
          </a:stretch>
        </p:blipFill>
        <p:spPr>
          <a:xfrm>
            <a:off x="127624" y="894191"/>
            <a:ext cx="11862318" cy="5761697"/>
          </a:xfrm>
          <a:prstGeom prst="rect">
            <a:avLst/>
          </a:prstGeom>
        </p:spPr>
      </p:pic>
    </p:spTree>
    <p:extLst>
      <p:ext uri="{BB962C8B-B14F-4D97-AF65-F5344CB8AC3E}">
        <p14:creationId xmlns:p14="http://schemas.microsoft.com/office/powerpoint/2010/main" val="134930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E6F2F-3518-F5A4-7401-5D89C5BE1EEF}"/>
              </a:ext>
            </a:extLst>
          </p:cNvPr>
          <p:cNvPicPr>
            <a:picLocks noChangeAspect="1"/>
          </p:cNvPicPr>
          <p:nvPr/>
        </p:nvPicPr>
        <p:blipFill>
          <a:blip r:embed="rId2"/>
          <a:stretch>
            <a:fillRect/>
          </a:stretch>
        </p:blipFill>
        <p:spPr>
          <a:xfrm>
            <a:off x="2631492" y="1531914"/>
            <a:ext cx="6929016" cy="5112344"/>
          </a:xfrm>
          <a:prstGeom prst="rect">
            <a:avLst/>
          </a:prstGeom>
        </p:spPr>
      </p:pic>
      <p:sp>
        <p:nvSpPr>
          <p:cNvPr id="4" name="TextBox 4">
            <a:extLst>
              <a:ext uri="{FF2B5EF4-FFF2-40B4-BE49-F238E27FC236}">
                <a16:creationId xmlns:a16="http://schemas.microsoft.com/office/drawing/2014/main" id="{8C875625-052E-A8E5-E215-6CB58A0BFC20}"/>
              </a:ext>
            </a:extLst>
          </p:cNvPr>
          <p:cNvSpPr txBox="1"/>
          <p:nvPr/>
        </p:nvSpPr>
        <p:spPr>
          <a:xfrm>
            <a:off x="1901439" y="275103"/>
            <a:ext cx="8001000" cy="646331"/>
          </a:xfrm>
          <a:prstGeom prst="rect">
            <a:avLst/>
          </a:prstGeom>
          <a:noFill/>
        </p:spPr>
        <p:txBody>
          <a:bodyPr wrap="square"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latin typeface="Times New Roman" panose="02020603050405020304" pitchFamily="18" charset="0"/>
                <a:cs typeface="Times New Roman" panose="02020603050405020304" pitchFamily="18" charset="0"/>
              </a:rPr>
              <a:t>DSC of Z-5 200</a:t>
            </a:r>
            <a:r>
              <a:rPr lang="en-US" b="1" i="0" dirty="0">
                <a:effectLst/>
                <a:latin typeface="Times New Roman" panose="02020603050405020304" pitchFamily="18" charset="0"/>
                <a:cs typeface="Times New Roman" panose="02020603050405020304" pitchFamily="18" charset="0"/>
              </a:rPr>
              <a:t>°C 5Hr</a:t>
            </a:r>
            <a:r>
              <a:rPr lang="en-US" i="0" dirty="0">
                <a:effectLst/>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40-400</a:t>
            </a:r>
            <a:r>
              <a:rPr lang="en-US" i="0" dirty="0">
                <a:effectLst/>
                <a:latin typeface="Times New Roman" panose="02020603050405020304" pitchFamily="18" charset="0"/>
                <a:cs typeface="Times New Roman" panose="02020603050405020304" pitchFamily="18" charset="0"/>
              </a:rPr>
              <a:t>°C @  Ramp 5°C/min to 400°C</a:t>
            </a:r>
          </a:p>
          <a:p>
            <a:pPr algn="ctr"/>
            <a:r>
              <a:rPr lang="en-US" dirty="0">
                <a:highlight>
                  <a:srgbClr val="FF0000"/>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7457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54D225-65DF-4D20-8F3D-45E757CFE1D2}"/>
              </a:ext>
            </a:extLst>
          </p:cNvPr>
          <p:cNvPicPr>
            <a:picLocks noChangeAspect="1"/>
          </p:cNvPicPr>
          <p:nvPr/>
        </p:nvPicPr>
        <p:blipFill>
          <a:blip r:embed="rId2"/>
          <a:stretch>
            <a:fillRect/>
          </a:stretch>
        </p:blipFill>
        <p:spPr>
          <a:xfrm>
            <a:off x="2179807" y="1078373"/>
            <a:ext cx="7637364" cy="5779627"/>
          </a:xfrm>
          <a:prstGeom prst="rect">
            <a:avLst/>
          </a:prstGeom>
        </p:spPr>
      </p:pic>
      <p:sp>
        <p:nvSpPr>
          <p:cNvPr id="4" name="TextBox 4">
            <a:extLst>
              <a:ext uri="{FF2B5EF4-FFF2-40B4-BE49-F238E27FC236}">
                <a16:creationId xmlns:a16="http://schemas.microsoft.com/office/drawing/2014/main" id="{5949CF3C-FF83-1CA4-BD86-36E5F65C89C5}"/>
              </a:ext>
            </a:extLst>
          </p:cNvPr>
          <p:cNvSpPr txBox="1"/>
          <p:nvPr/>
        </p:nvSpPr>
        <p:spPr>
          <a:xfrm>
            <a:off x="1901439" y="275103"/>
            <a:ext cx="8001000" cy="646331"/>
          </a:xfrm>
          <a:prstGeom prst="rect">
            <a:avLst/>
          </a:prstGeom>
          <a:noFill/>
        </p:spPr>
        <p:txBody>
          <a:bodyPr wrap="square"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latin typeface="Times New Roman" panose="02020603050405020304" pitchFamily="18" charset="0"/>
                <a:cs typeface="Times New Roman" panose="02020603050405020304" pitchFamily="18" charset="0"/>
              </a:rPr>
              <a:t>DSC of Z-5 400</a:t>
            </a:r>
            <a:r>
              <a:rPr lang="en-US" b="1" i="0" dirty="0">
                <a:effectLst/>
                <a:latin typeface="Times New Roman" panose="02020603050405020304" pitchFamily="18" charset="0"/>
                <a:cs typeface="Times New Roman" panose="02020603050405020304" pitchFamily="18" charset="0"/>
              </a:rPr>
              <a:t>°C</a:t>
            </a:r>
            <a:r>
              <a:rPr lang="en-US" i="0" dirty="0">
                <a:effectLst/>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40-400</a:t>
            </a:r>
            <a:r>
              <a:rPr lang="en-US" i="0" dirty="0">
                <a:effectLst/>
                <a:latin typeface="Times New Roman" panose="02020603050405020304" pitchFamily="18" charset="0"/>
                <a:cs typeface="Times New Roman" panose="02020603050405020304" pitchFamily="18" charset="0"/>
              </a:rPr>
              <a:t>°C @  Ramp 5°C/min to 400°C</a:t>
            </a:r>
          </a:p>
          <a:p>
            <a:pPr algn="ctr"/>
            <a:r>
              <a:rPr lang="en-US" dirty="0">
                <a:highlight>
                  <a:srgbClr val="FF0000"/>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6117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0A3B71-00EC-3FE2-8058-31E9E9888F45}"/>
              </a:ext>
            </a:extLst>
          </p:cNvPr>
          <p:cNvSpPr>
            <a:spLocks noGrp="1"/>
          </p:cNvSpPr>
          <p:nvPr/>
        </p:nvSpPr>
        <p:spPr>
          <a:xfrm>
            <a:off x="3286873" y="13601"/>
            <a:ext cx="6113981" cy="11884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ctr"/>
            <a:r>
              <a:rPr lang="it-IT" sz="1800" b="1" dirty="0">
                <a:latin typeface="Times New Roman" panose="02020603050405020304" pitchFamily="18" charset="0"/>
                <a:cs typeface="Times New Roman" panose="02020603050405020304" pitchFamily="18" charset="0"/>
              </a:rPr>
              <a:t>TGA of Z-5 600</a:t>
            </a:r>
            <a:r>
              <a:rPr lang="en-US" sz="1800" b="1" i="0" baseline="30000" dirty="0">
                <a:effectLst/>
                <a:latin typeface="Times New Roman" panose="02020603050405020304" pitchFamily="18" charset="0"/>
                <a:cs typeface="Times New Roman" panose="02020603050405020304" pitchFamily="18" charset="0"/>
              </a:rPr>
              <a:t> °</a:t>
            </a:r>
            <a:r>
              <a:rPr lang="en-US" sz="1800" b="1" i="0" dirty="0">
                <a:effectLst/>
                <a:latin typeface="Times New Roman" panose="02020603050405020304" pitchFamily="18" charset="0"/>
                <a:cs typeface="Times New Roman" panose="02020603050405020304" pitchFamily="18" charset="0"/>
              </a:rPr>
              <a:t>C</a:t>
            </a:r>
            <a:r>
              <a:rPr lang="it-IT" sz="1800" b="1" dirty="0">
                <a:latin typeface="Times New Roman" panose="02020603050405020304" pitchFamily="18" charset="0"/>
                <a:cs typeface="Times New Roman" panose="02020603050405020304" pitchFamily="18" charset="0"/>
              </a:rPr>
              <a:t> 25-1000</a:t>
            </a:r>
            <a:r>
              <a:rPr lang="en-US" sz="1800" b="1" i="0" baseline="30000" dirty="0">
                <a:effectLst/>
                <a:latin typeface="Times New Roman" panose="02020603050405020304" pitchFamily="18" charset="0"/>
                <a:cs typeface="Times New Roman" panose="02020603050405020304" pitchFamily="18" charset="0"/>
              </a:rPr>
              <a:t>°</a:t>
            </a:r>
            <a:r>
              <a:rPr lang="en-US" sz="1800" b="1" i="0" dirty="0">
                <a:effectLst/>
                <a:latin typeface="Times New Roman" panose="02020603050405020304" pitchFamily="18" charset="0"/>
                <a:cs typeface="Times New Roman" panose="02020603050405020304" pitchFamily="18" charset="0"/>
              </a:rPr>
              <a:t>C  @ 20</a:t>
            </a:r>
            <a:r>
              <a:rPr lang="en-US" sz="1800" b="1" i="0" baseline="30000" dirty="0">
                <a:effectLst/>
                <a:latin typeface="Times New Roman" panose="02020603050405020304" pitchFamily="18" charset="0"/>
                <a:cs typeface="Times New Roman" panose="02020603050405020304" pitchFamily="18" charset="0"/>
              </a:rPr>
              <a:t> °</a:t>
            </a:r>
            <a:r>
              <a:rPr lang="en-US" sz="1800" b="1" i="0" dirty="0">
                <a:effectLst/>
                <a:latin typeface="Times New Roman" panose="02020603050405020304" pitchFamily="18" charset="0"/>
                <a:cs typeface="Times New Roman" panose="02020603050405020304" pitchFamily="18" charset="0"/>
              </a:rPr>
              <a:t>C/MIN</a:t>
            </a:r>
            <a:endParaRPr lang="it-IT" sz="1800" b="1" baseline="30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88D8205-8F26-D819-503C-C92BCCD7E40A}"/>
              </a:ext>
            </a:extLst>
          </p:cNvPr>
          <p:cNvPicPr>
            <a:picLocks noChangeAspect="1"/>
          </p:cNvPicPr>
          <p:nvPr/>
        </p:nvPicPr>
        <p:blipFill>
          <a:blip r:embed="rId2"/>
          <a:stretch>
            <a:fillRect/>
          </a:stretch>
        </p:blipFill>
        <p:spPr>
          <a:xfrm>
            <a:off x="107075" y="924941"/>
            <a:ext cx="11954786" cy="5806611"/>
          </a:xfrm>
          <a:prstGeom prst="rect">
            <a:avLst/>
          </a:prstGeom>
        </p:spPr>
      </p:pic>
    </p:spTree>
    <p:extLst>
      <p:ext uri="{BB962C8B-B14F-4D97-AF65-F5344CB8AC3E}">
        <p14:creationId xmlns:p14="http://schemas.microsoft.com/office/powerpoint/2010/main" val="280573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9A14EE-D641-EB6F-3D51-899B064E8E2C}"/>
              </a:ext>
            </a:extLst>
          </p:cNvPr>
          <p:cNvPicPr>
            <a:picLocks noChangeAspect="1"/>
          </p:cNvPicPr>
          <p:nvPr/>
        </p:nvPicPr>
        <p:blipFill>
          <a:blip r:embed="rId2"/>
          <a:stretch>
            <a:fillRect/>
          </a:stretch>
        </p:blipFill>
        <p:spPr>
          <a:xfrm>
            <a:off x="2028688" y="1027175"/>
            <a:ext cx="7844775" cy="5509307"/>
          </a:xfrm>
          <a:prstGeom prst="rect">
            <a:avLst/>
          </a:prstGeom>
        </p:spPr>
      </p:pic>
      <p:sp>
        <p:nvSpPr>
          <p:cNvPr id="4" name="TextBox 4">
            <a:extLst>
              <a:ext uri="{FF2B5EF4-FFF2-40B4-BE49-F238E27FC236}">
                <a16:creationId xmlns:a16="http://schemas.microsoft.com/office/drawing/2014/main" id="{2541E0F9-8878-BD00-3378-1596CEFE14B0}"/>
              </a:ext>
            </a:extLst>
          </p:cNvPr>
          <p:cNvSpPr txBox="1"/>
          <p:nvPr/>
        </p:nvSpPr>
        <p:spPr>
          <a:xfrm>
            <a:off x="1901439" y="275103"/>
            <a:ext cx="8001000" cy="646331"/>
          </a:xfrm>
          <a:prstGeom prst="rect">
            <a:avLst/>
          </a:prstGeom>
          <a:noFill/>
        </p:spPr>
        <p:txBody>
          <a:bodyPr wrap="square"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latin typeface="Times New Roman" panose="02020603050405020304" pitchFamily="18" charset="0"/>
                <a:cs typeface="Times New Roman" panose="02020603050405020304" pitchFamily="18" charset="0"/>
              </a:rPr>
              <a:t>DSC of Z-5 600</a:t>
            </a:r>
            <a:r>
              <a:rPr lang="en-US" b="1" i="0" dirty="0">
                <a:effectLst/>
                <a:latin typeface="Times New Roman" panose="02020603050405020304" pitchFamily="18" charset="0"/>
                <a:cs typeface="Times New Roman" panose="02020603050405020304" pitchFamily="18" charset="0"/>
              </a:rPr>
              <a:t>°C</a:t>
            </a:r>
            <a:r>
              <a:rPr lang="en-US" i="0" dirty="0">
                <a:effectLst/>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40-400</a:t>
            </a:r>
            <a:r>
              <a:rPr lang="en-US" i="0" dirty="0">
                <a:effectLst/>
                <a:latin typeface="Times New Roman" panose="02020603050405020304" pitchFamily="18" charset="0"/>
                <a:cs typeface="Times New Roman" panose="02020603050405020304" pitchFamily="18" charset="0"/>
              </a:rPr>
              <a:t>°C @  Ramp 5°C/min to 400°C</a:t>
            </a:r>
          </a:p>
          <a:p>
            <a:pPr algn="ctr"/>
            <a:r>
              <a:rPr lang="en-US" dirty="0">
                <a:highlight>
                  <a:srgbClr val="FF0000"/>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379313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530</Words>
  <Application>Microsoft Office PowerPoint</Application>
  <PresentationFormat>Widescreen</PresentationFormat>
  <Paragraphs>87</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AngsanaUPC</vt:lpstr>
      <vt:lpstr>Arabic Typesetting</vt:lpstr>
      <vt:lpstr>Arial</vt:lpstr>
      <vt:lpstr>Calibri</vt:lpstr>
      <vt:lpstr>Roboto</vt:lpstr>
      <vt:lpstr>Times New Roman</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2018-03-29T05:35:37Z</dcterms:created>
  <dcterms:modified xsi:type="dcterms:W3CDTF">2024-07-04T08:17:40Z</dcterms:modified>
</cp:coreProperties>
</file>