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314" r:id="rId3"/>
    <p:sldId id="317" r:id="rId4"/>
    <p:sldId id="316" r:id="rId5"/>
    <p:sldId id="277" r:id="rId6"/>
    <p:sldId id="278" r:id="rId7"/>
    <p:sldId id="279" r:id="rId8"/>
    <p:sldId id="280" r:id="rId9"/>
    <p:sldId id="283" r:id="rId10"/>
    <p:sldId id="284" r:id="rId11"/>
    <p:sldId id="282" r:id="rId12"/>
    <p:sldId id="285" r:id="rId13"/>
    <p:sldId id="281" r:id="rId14"/>
    <p:sldId id="286" r:id="rId15"/>
    <p:sldId id="287" r:id="rId16"/>
    <p:sldId id="288" r:id="rId17"/>
    <p:sldId id="289" r:id="rId18"/>
    <p:sldId id="318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63" r:id="rId29"/>
    <p:sldId id="299" r:id="rId30"/>
    <p:sldId id="319" r:id="rId31"/>
    <p:sldId id="320" r:id="rId32"/>
    <p:sldId id="321" r:id="rId33"/>
    <p:sldId id="322" r:id="rId34"/>
    <p:sldId id="323" r:id="rId35"/>
    <p:sldId id="302" r:id="rId36"/>
    <p:sldId id="324" r:id="rId37"/>
  </p:sldIdLst>
  <p:sldSz cx="12192000" cy="6858000"/>
  <p:notesSz cx="6858000" cy="9144000"/>
  <p:embeddedFontLst>
    <p:embeddedFont>
      <p:font typeface="Lobster" pitchFamily="2" charset="77"/>
      <p:regular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Titillium Web" pitchFamily="2" charset="77"/>
      <p:regular r:id="rId44"/>
      <p:bold r:id="rId45"/>
      <p:italic r:id="rId46"/>
      <p:boldItalic r:id="rId47"/>
    </p:embeddedFont>
    <p:embeddedFont>
      <p:font typeface="Titillium Web SemiBold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jSz2WiIX3auCzvuhwjMRytK+50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onio Stamerr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400"/>
    <a:srgbClr val="2B0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60"/>
    <p:restoredTop sz="94640"/>
  </p:normalViewPr>
  <p:slideViewPr>
    <p:cSldViewPr snapToGrid="0">
      <p:cViewPr varScale="1">
        <p:scale>
          <a:sx n="211" d="100"/>
          <a:sy n="211" d="100"/>
        </p:scale>
        <p:origin x="552" y="200"/>
      </p:cViewPr>
      <p:guideLst/>
    </p:cSldViewPr>
  </p:slideViewPr>
  <p:outlineViewPr>
    <p:cViewPr>
      <p:scale>
        <a:sx n="33" d="100"/>
        <a:sy n="33" d="100"/>
      </p:scale>
      <p:origin x="0" y="-116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6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87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372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481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1" name="Google Shape;21;p2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>
  <p:cSld name="Immagine con didascali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>
            <a:spLocks noGrp="1"/>
          </p:cNvSpPr>
          <p:nvPr>
            <p:ph type="pic" idx="2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body" idx="1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29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0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body" idx="1"/>
          </p:nvPr>
        </p:nvSpPr>
        <p:spPr>
          <a:xfrm rot="5400000">
            <a:off x="4153087" y="-1023750"/>
            <a:ext cx="388582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0" name="Google Shape;100;p30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1"/>
          <p:cNvSpPr txBox="1">
            <a:spLocks noGrp="1"/>
          </p:cNvSpPr>
          <p:nvPr>
            <p:ph type="title"/>
          </p:nvPr>
        </p:nvSpPr>
        <p:spPr>
          <a:xfrm rot="5400000">
            <a:off x="7618686" y="2441849"/>
            <a:ext cx="4841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1"/>
          <p:cNvSpPr txBox="1">
            <a:spLocks noGrp="1"/>
          </p:cNvSpPr>
          <p:nvPr>
            <p:ph type="body" idx="1"/>
          </p:nvPr>
        </p:nvSpPr>
        <p:spPr>
          <a:xfrm rot="5400000">
            <a:off x="2284687" y="-110851"/>
            <a:ext cx="484132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Char char="•"/>
              <a:defRPr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8" name="Google Shape;28;p21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>
  <p:cSld name="Due contenuti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36" name="Google Shape;36;p22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/>
          <p:nvPr/>
        </p:nvSpPr>
        <p:spPr>
          <a:xfrm>
            <a:off x="0" y="1310759"/>
            <a:ext cx="12202758" cy="503867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39" name="Google Shape;39;p23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4" name="Google Shape;44;p23"/>
          <p:cNvSpPr>
            <a:spLocks noGrp="1"/>
          </p:cNvSpPr>
          <p:nvPr>
            <p:ph type="pic" idx="2"/>
          </p:nvPr>
        </p:nvSpPr>
        <p:spPr>
          <a:xfrm>
            <a:off x="5188449" y="2106202"/>
            <a:ext cx="5712431" cy="3754848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838200" y="5681663"/>
            <a:ext cx="379544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23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838200" y="2496619"/>
            <a:ext cx="10515600" cy="368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24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>
  <p:cSld name="Intestazione sezion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4500"/>
              <a:buFont typeface="Titillium Web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1" name="Google Shape;61;p25"/>
          <p:cNvSpPr>
            <a:spLocks noGrp="1"/>
          </p:cNvSpPr>
          <p:nvPr>
            <p:ph type="pic" idx="2"/>
          </p:nvPr>
        </p:nvSpPr>
        <p:spPr>
          <a:xfrm>
            <a:off x="6096000" y="1335636"/>
            <a:ext cx="5257800" cy="4525414"/>
          </a:xfrm>
          <a:prstGeom prst="rect">
            <a:avLst/>
          </a:prstGeom>
          <a:noFill/>
          <a:ln>
            <a:noFill/>
          </a:ln>
        </p:spPr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Confront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8200" y="1931597"/>
            <a:ext cx="10515600" cy="4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7F47"/>
              </a:buClr>
              <a:buSzPts val="2400"/>
              <a:buChar char="•"/>
              <a:defRPr sz="2400" b="1">
                <a:solidFill>
                  <a:srgbClr val="B27F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body" idx="2"/>
          </p:nvPr>
        </p:nvSpPr>
        <p:spPr>
          <a:xfrm>
            <a:off x="838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3"/>
          </p:nvPr>
        </p:nvSpPr>
        <p:spPr>
          <a:xfrm>
            <a:off x="6172200" y="2496619"/>
            <a:ext cx="5181600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>
                <a:solidFill>
                  <a:srgbClr val="1F3864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  <a:defRPr>
                <a:solidFill>
                  <a:srgbClr val="7030A0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  <a:defRPr>
                <a:solidFill>
                  <a:srgbClr val="7030A0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26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77" name="Google Shape;77;p27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>
  <p:cSld name="Contenuto con didascalia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>
            <a:off x="5183188" y="1335636"/>
            <a:ext cx="6172200" cy="484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2"/>
          </p:nvPr>
        </p:nvSpPr>
        <p:spPr>
          <a:xfrm>
            <a:off x="839788" y="2496619"/>
            <a:ext cx="3932237" cy="36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" name="Google Shape;85;p28"/>
          <p:cNvPicPr preferRelativeResize="0"/>
          <p:nvPr/>
        </p:nvPicPr>
        <p:blipFill rotWithShape="1">
          <a:blip r:embed="rId2">
            <a:alphaModFix/>
          </a:blip>
          <a:srcRect r="9138"/>
          <a:stretch/>
        </p:blipFill>
        <p:spPr>
          <a:xfrm>
            <a:off x="9551505" y="233871"/>
            <a:ext cx="2461588" cy="83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6352350"/>
            <a:ext cx="121920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-25841"/>
            <a:ext cx="121920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1.jpeg"/><Relationship Id="rId21" Type="http://schemas.openxmlformats.org/officeDocument/2006/relationships/image" Target="../media/image55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29.jpeg"/><Relationship Id="rId16" Type="http://schemas.openxmlformats.org/officeDocument/2006/relationships/image" Target="../media/image50.pn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11" Type="http://schemas.openxmlformats.org/officeDocument/2006/relationships/image" Target="../media/image65.jpe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20.jp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https://pica.cineca.it/icsc/richiesta-risorse-e-servizi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mailto:https://docs.google.com/document/d/1F90HhuUfWghNDK-C4hl7WBP7NFJdTzRY8ALlJpla9vw/edit?usp=sharin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mailto:https://github.com/orgs/ICSC-Spoke2-repo/repositorie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tommaso.boccali@pi.infn.i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19.png"/><Relationship Id="rId7" Type="http://schemas.openxmlformats.org/officeDocument/2006/relationships/image" Target="../media/image23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category/1774/" TargetMode="External"/><Relationship Id="rId2" Type="http://schemas.openxmlformats.org/officeDocument/2006/relationships/hyperlink" Target="https://lists.infn.it/sympa/my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/>
          <p:nvPr/>
        </p:nvSpPr>
        <p:spPr>
          <a:xfrm>
            <a:off x="2301766" y="2334337"/>
            <a:ext cx="10625958" cy="2461183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1" y="5900058"/>
            <a:ext cx="5602013" cy="828734"/>
          </a:xfrm>
          <a:prstGeom prst="rect">
            <a:avLst/>
          </a:prstGeom>
          <a:solidFill>
            <a:srgbClr val="5B87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it-IT" sz="28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INFN Meeting, </a:t>
            </a:r>
            <a:r>
              <a:rPr lang="it-IT" sz="2800" b="1" dirty="0" err="1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July</a:t>
            </a:r>
            <a:r>
              <a:rPr lang="it-IT" sz="2800" b="1" dirty="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8° 2024</a:t>
            </a:r>
            <a:endParaRPr sz="2000" dirty="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745067" y="-3098800"/>
            <a:ext cx="32766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ICSC_progetto_comunicazione**</a:t>
            </a:r>
            <a:endParaRPr/>
          </a:p>
        </p:txBody>
      </p:sp>
      <p:sp>
        <p:nvSpPr>
          <p:cNvPr id="131" name="Google Shape;131;p2"/>
          <p:cNvSpPr txBox="1"/>
          <p:nvPr/>
        </p:nvSpPr>
        <p:spPr>
          <a:xfrm>
            <a:off x="2635336" y="2694001"/>
            <a:ext cx="9171759" cy="72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63A0"/>
              </a:buClr>
              <a:buSzPct val="100000"/>
              <a:buFont typeface="Roboto"/>
              <a:buNone/>
            </a:pPr>
            <a:r>
              <a:rPr lang="it-IT" sz="3600" b="1" i="0">
                <a:solidFill>
                  <a:srgbClr val="1A63A0"/>
                </a:solidFill>
                <a:latin typeface="Roboto"/>
                <a:ea typeface="Roboto"/>
                <a:cs typeface="Roboto"/>
                <a:sym typeface="Roboto"/>
              </a:rPr>
              <a:t>Spoke 2 - FUNDAMENTAL RESEARCH &amp; SPACE ECONOMY</a:t>
            </a:r>
            <a:endParaRPr sz="3600" b="1">
              <a:solidFill>
                <a:srgbClr val="1528B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r="9138"/>
          <a:stretch/>
        </p:blipFill>
        <p:spPr>
          <a:xfrm>
            <a:off x="6633027" y="803417"/>
            <a:ext cx="5558971" cy="189058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"/>
          <p:cNvSpPr txBox="1"/>
          <p:nvPr/>
        </p:nvSpPr>
        <p:spPr>
          <a:xfrm>
            <a:off x="2716617" y="3497418"/>
            <a:ext cx="9171759" cy="121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87D9"/>
              </a:buClr>
              <a:buSzPts val="1400"/>
              <a:buFont typeface="Titillium Web SemiBold"/>
              <a:buNone/>
            </a:pPr>
            <a:r>
              <a:rPr lang="it-IT" sz="1400" b="1" i="1" dirty="0">
                <a:solidFill>
                  <a:srgbClr val="5B87D9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Tommaso Boccali (INFN – PI)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D9A8-B004-5146-8D32-9773D3E0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our communities need an ICSC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47C66-64DE-3544-9BEF-438FC4A27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" y="1725692"/>
            <a:ext cx="6512859" cy="460338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Since at least 2 decades, research at the fundamental frontier is heavily “computing bound”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Latest (and next) generation experiments collect data at the Exabyte and beyond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Simulation efforts in theoretical and experimental physics are at the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Exascale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We have been forced to develop in-house solutions when nothing was available, with a good success. But it is now due time to evolve to a shared infrastructure model</a:t>
            </a:r>
          </a:p>
          <a:p>
            <a:pPr lvl="2"/>
            <a:r>
              <a:rPr lang="en-US" dirty="0">
                <a:solidFill>
                  <a:schemeClr val="accent5"/>
                </a:solidFill>
              </a:rPr>
              <a:t>The Web, the GRID, … 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LHC has has already surpassed the global scale of several Exabytes of Data, and more than 1 Million CPU cores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Lattice QCD simulations are, with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Meteo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, the main driver and benchmark for HPC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C9A39-A400-654F-94C9-7714691846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  <p:pic>
        <p:nvPicPr>
          <p:cNvPr id="6" name="Picture 2" descr="7: WLCG Data Transfers [43] | Download Scientific Diagram">
            <a:extLst>
              <a:ext uri="{FF2B5EF4-FFF2-40B4-BE49-F238E27FC236}">
                <a16:creationId xmlns:a16="http://schemas.microsoft.com/office/drawing/2014/main" id="{4CAC1B9C-0F76-C644-AA24-0FD9688C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638" y="880361"/>
            <a:ext cx="3147025" cy="31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igh Performance Lattice Field Theory – PRACE Summer Of HPC">
            <a:extLst>
              <a:ext uri="{FF2B5EF4-FFF2-40B4-BE49-F238E27FC236}">
                <a16:creationId xmlns:a16="http://schemas.microsoft.com/office/drawing/2014/main" id="{0CF3E5D6-88D8-564F-9734-C1C05B43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388" y="4183390"/>
            <a:ext cx="35052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09226A-2E87-DE4D-9098-792793FB2B20}"/>
              </a:ext>
            </a:extLst>
          </p:cNvPr>
          <p:cNvSpPr txBox="1"/>
          <p:nvPr/>
        </p:nvSpPr>
        <p:spPr>
          <a:xfrm>
            <a:off x="7351059" y="1530974"/>
            <a:ext cx="12012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Worldwide LHC Computing GRID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1915E-AE99-6542-BB6A-90DF3B7F2EF8}"/>
              </a:ext>
            </a:extLst>
          </p:cNvPr>
          <p:cNvSpPr txBox="1"/>
          <p:nvPr/>
        </p:nvSpPr>
        <p:spPr>
          <a:xfrm>
            <a:off x="10586874" y="5083830"/>
            <a:ext cx="120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QCD on HPC</a:t>
            </a:r>
          </a:p>
        </p:txBody>
      </p:sp>
    </p:spTree>
    <p:extLst>
      <p:ext uri="{BB962C8B-B14F-4D97-AF65-F5344CB8AC3E}">
        <p14:creationId xmlns:p14="http://schemas.microsoft.com/office/powerpoint/2010/main" val="101767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F1DA-8EC1-9E4B-BF7B-5A32D7C7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Spoke 2 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EAF532-7578-5D4E-B5AE-826B233B0A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11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D6C954-5739-024D-9BEC-AD58B5DBEE6E}"/>
              </a:ext>
            </a:extLst>
          </p:cNvPr>
          <p:cNvSpPr txBox="1">
            <a:spLocks/>
          </p:cNvSpPr>
          <p:nvPr/>
        </p:nvSpPr>
        <p:spPr>
          <a:xfrm>
            <a:off x="630981" y="1277969"/>
            <a:ext cx="10325000" cy="144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IT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4A4B2EA-8A18-0342-BE75-389776053C48}"/>
              </a:ext>
            </a:extLst>
          </p:cNvPr>
          <p:cNvSpPr txBox="1">
            <a:spLocks/>
          </p:cNvSpPr>
          <p:nvPr/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E15108C-154A-4A5A-9C05-91A49A422BA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Google Shape;206;p14">
            <a:extLst>
              <a:ext uri="{FF2B5EF4-FFF2-40B4-BE49-F238E27FC236}">
                <a16:creationId xmlns:a16="http://schemas.microsoft.com/office/drawing/2014/main" id="{3C8C28D2-2792-984C-9AC1-15A395BC1B3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0917" y="2135147"/>
            <a:ext cx="9247323" cy="28410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7;p14">
            <a:extLst>
              <a:ext uri="{FF2B5EF4-FFF2-40B4-BE49-F238E27FC236}">
                <a16:creationId xmlns:a16="http://schemas.microsoft.com/office/drawing/2014/main" id="{BB384FE5-1D18-EE41-AF67-9CF0E56D6612}"/>
              </a:ext>
            </a:extLst>
          </p:cNvPr>
          <p:cNvSpPr txBox="1"/>
          <p:nvPr/>
        </p:nvSpPr>
        <p:spPr>
          <a:xfrm>
            <a:off x="8934898" y="5264486"/>
            <a:ext cx="1934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00" b="0" i="0" u="none" strike="noStrike" cap="none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“no basic science, but computing FOR basic science”</a:t>
            </a:r>
            <a:endParaRPr sz="1600" dirty="0"/>
          </a:p>
        </p:txBody>
      </p:sp>
      <p:cxnSp>
        <p:nvCxnSpPr>
          <p:cNvPr id="10" name="Google Shape;208;p14">
            <a:extLst>
              <a:ext uri="{FF2B5EF4-FFF2-40B4-BE49-F238E27FC236}">
                <a16:creationId xmlns:a16="http://schemas.microsoft.com/office/drawing/2014/main" id="{2F0DF52F-4969-6544-958C-85B00ABADA8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090040" y="4401761"/>
            <a:ext cx="2812058" cy="862725"/>
          </a:xfrm>
          <a:prstGeom prst="straightConnector1">
            <a:avLst/>
          </a:prstGeom>
          <a:noFill/>
          <a:ln w="9525" cap="flat" cmpd="sng">
            <a:solidFill>
              <a:srgbClr val="0075B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" name="Google Shape;209;p14">
            <a:extLst>
              <a:ext uri="{FF2B5EF4-FFF2-40B4-BE49-F238E27FC236}">
                <a16:creationId xmlns:a16="http://schemas.microsoft.com/office/drawing/2014/main" id="{C2E190B0-FE2E-6440-9B3E-D55F71F7EA57}"/>
              </a:ext>
            </a:extLst>
          </p:cNvPr>
          <p:cNvSpPr txBox="1"/>
          <p:nvPr/>
        </p:nvSpPr>
        <p:spPr>
          <a:xfrm>
            <a:off x="691079" y="5562661"/>
            <a:ext cx="193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“share solutions between partners”</a:t>
            </a:r>
            <a:endParaRPr sz="1600"/>
          </a:p>
        </p:txBody>
      </p:sp>
      <p:cxnSp>
        <p:nvCxnSpPr>
          <p:cNvPr id="12" name="Google Shape;210;p14">
            <a:extLst>
              <a:ext uri="{FF2B5EF4-FFF2-40B4-BE49-F238E27FC236}">
                <a16:creationId xmlns:a16="http://schemas.microsoft.com/office/drawing/2014/main" id="{05B736BF-1020-FF42-8A50-0A996913D8E5}"/>
              </a:ext>
            </a:extLst>
          </p:cNvPr>
          <p:cNvCxnSpPr/>
          <p:nvPr/>
        </p:nvCxnSpPr>
        <p:spPr>
          <a:xfrm flipH="1">
            <a:off x="2400810" y="3889961"/>
            <a:ext cx="2778369" cy="1826588"/>
          </a:xfrm>
          <a:prstGeom prst="straightConnector1">
            <a:avLst/>
          </a:prstGeom>
          <a:noFill/>
          <a:ln w="9525" cap="flat" cmpd="sng">
            <a:solidFill>
              <a:srgbClr val="0075B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" name="Google Shape;211;p14">
            <a:extLst>
              <a:ext uri="{FF2B5EF4-FFF2-40B4-BE49-F238E27FC236}">
                <a16:creationId xmlns:a16="http://schemas.microsoft.com/office/drawing/2014/main" id="{E61C5164-87FD-4442-A235-F4AC28EADB40}"/>
              </a:ext>
            </a:extLst>
          </p:cNvPr>
          <p:cNvSpPr txBox="1"/>
          <p:nvPr/>
        </p:nvSpPr>
        <p:spPr>
          <a:xfrm>
            <a:off x="4757275" y="5554071"/>
            <a:ext cx="2332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“use the CN infrastructure as enabling technology”</a:t>
            </a:r>
            <a:endParaRPr sz="1600"/>
          </a:p>
        </p:txBody>
      </p:sp>
      <p:cxnSp>
        <p:nvCxnSpPr>
          <p:cNvPr id="14" name="Google Shape;212;p14">
            <a:extLst>
              <a:ext uri="{FF2B5EF4-FFF2-40B4-BE49-F238E27FC236}">
                <a16:creationId xmlns:a16="http://schemas.microsoft.com/office/drawing/2014/main" id="{F26379E6-F908-5246-9FB5-5E46C1FC3A34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5923675" y="4688977"/>
            <a:ext cx="819488" cy="865094"/>
          </a:xfrm>
          <a:prstGeom prst="straightConnector1">
            <a:avLst/>
          </a:prstGeom>
          <a:noFill/>
          <a:ln w="9525" cap="flat" cmpd="sng">
            <a:solidFill>
              <a:srgbClr val="0075B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4204AAF-7469-D743-9CC2-8E346AA8952F}"/>
              </a:ext>
            </a:extLst>
          </p:cNvPr>
          <p:cNvSpPr/>
          <p:nvPr/>
        </p:nvSpPr>
        <p:spPr>
          <a:xfrm>
            <a:off x="3608902" y="3534068"/>
            <a:ext cx="6293195" cy="414552"/>
          </a:xfrm>
          <a:prstGeom prst="rect">
            <a:avLst/>
          </a:prstGeom>
          <a:solidFill>
            <a:srgbClr val="C98000">
              <a:alpha val="29804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901F01-B1FB-B84B-8189-D1B2C0A0A1EF}"/>
              </a:ext>
            </a:extLst>
          </p:cNvPr>
          <p:cNvSpPr/>
          <p:nvPr/>
        </p:nvSpPr>
        <p:spPr>
          <a:xfrm>
            <a:off x="3813801" y="4381100"/>
            <a:ext cx="5883395" cy="307868"/>
          </a:xfrm>
          <a:prstGeom prst="rect">
            <a:avLst/>
          </a:prstGeom>
          <a:solidFill>
            <a:srgbClr val="C98000">
              <a:alpha val="29804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149E18-6281-B043-92C8-9153BFC2E7F6}"/>
              </a:ext>
            </a:extLst>
          </p:cNvPr>
          <p:cNvSpPr/>
          <p:nvPr/>
        </p:nvSpPr>
        <p:spPr>
          <a:xfrm>
            <a:off x="6017303" y="4137569"/>
            <a:ext cx="3479623" cy="263114"/>
          </a:xfrm>
          <a:prstGeom prst="rect">
            <a:avLst/>
          </a:prstGeom>
          <a:solidFill>
            <a:srgbClr val="C98000">
              <a:alpha val="29804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8656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82F47-3067-6649-907A-9F4F403444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12</a:t>
            </a:fld>
            <a:endParaRPr lang="it-IT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36A561-782D-024A-8A57-5F97E15249CA}"/>
              </a:ext>
            </a:extLst>
          </p:cNvPr>
          <p:cNvSpPr txBox="1">
            <a:spLocks/>
          </p:cNvSpPr>
          <p:nvPr/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E15108C-154A-4A5A-9C05-91A49A422BA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Google Shape;218;p15">
            <a:extLst>
              <a:ext uri="{FF2B5EF4-FFF2-40B4-BE49-F238E27FC236}">
                <a16:creationId xmlns:a16="http://schemas.microsoft.com/office/drawing/2014/main" id="{0B9E47DC-CF1F-274E-809E-BDF110D1B7A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66518"/>
            <a:ext cx="7772400" cy="55127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19;p15">
            <a:extLst>
              <a:ext uri="{FF2B5EF4-FFF2-40B4-BE49-F238E27FC236}">
                <a16:creationId xmlns:a16="http://schemas.microsoft.com/office/drawing/2014/main" id="{C14A48C8-6F98-0E41-ADFD-37FAE38E7B38}"/>
              </a:ext>
            </a:extLst>
          </p:cNvPr>
          <p:cNvSpPr txBox="1"/>
          <p:nvPr/>
        </p:nvSpPr>
        <p:spPr>
          <a:xfrm>
            <a:off x="9712216" y="1966947"/>
            <a:ext cx="1934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“design and test novel computing oriented solutions”</a:t>
            </a:r>
            <a:endParaRPr sz="1600"/>
          </a:p>
        </p:txBody>
      </p:sp>
      <p:cxnSp>
        <p:nvCxnSpPr>
          <p:cNvPr id="9" name="Google Shape;220;p15">
            <a:extLst>
              <a:ext uri="{FF2B5EF4-FFF2-40B4-BE49-F238E27FC236}">
                <a16:creationId xmlns:a16="http://schemas.microsoft.com/office/drawing/2014/main" id="{E562F638-2E1E-374F-9B48-FACDE17E253B}"/>
              </a:ext>
            </a:extLst>
          </p:cNvPr>
          <p:cNvCxnSpPr>
            <a:endCxn id="8" idx="1"/>
          </p:cNvCxnSpPr>
          <p:nvPr/>
        </p:nvCxnSpPr>
        <p:spPr>
          <a:xfrm>
            <a:off x="7404916" y="2163747"/>
            <a:ext cx="2307300" cy="218700"/>
          </a:xfrm>
          <a:prstGeom prst="straightConnector1">
            <a:avLst/>
          </a:prstGeom>
          <a:noFill/>
          <a:ln w="9525" cap="flat" cmpd="sng">
            <a:solidFill>
              <a:srgbClr val="0075B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" name="Google Shape;221;p15">
            <a:extLst>
              <a:ext uri="{FF2B5EF4-FFF2-40B4-BE49-F238E27FC236}">
                <a16:creationId xmlns:a16="http://schemas.microsoft.com/office/drawing/2014/main" id="{86388A21-699C-394F-B7A8-3FDBF7FF0413}"/>
              </a:ext>
            </a:extLst>
          </p:cNvPr>
          <p:cNvSpPr txBox="1"/>
          <p:nvPr/>
        </p:nvSpPr>
        <p:spPr>
          <a:xfrm>
            <a:off x="9806000" y="3234534"/>
            <a:ext cx="21768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00" b="0" i="0" u="none" strike="noStrike" cap="none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“go outside the academic environment; not to teach, but to share experience in both directions”</a:t>
            </a:r>
            <a:endParaRPr sz="1600" dirty="0"/>
          </a:p>
        </p:txBody>
      </p:sp>
      <p:cxnSp>
        <p:nvCxnSpPr>
          <p:cNvPr id="11" name="Google Shape;222;p15">
            <a:extLst>
              <a:ext uri="{FF2B5EF4-FFF2-40B4-BE49-F238E27FC236}">
                <a16:creationId xmlns:a16="http://schemas.microsoft.com/office/drawing/2014/main" id="{202DD0AF-2F5D-A944-86F1-F590B4D8D3C7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404916" y="4019344"/>
            <a:ext cx="2401084" cy="584735"/>
          </a:xfrm>
          <a:prstGeom prst="straightConnector1">
            <a:avLst/>
          </a:prstGeom>
          <a:noFill/>
          <a:ln w="9525" cap="flat" cmpd="sng">
            <a:solidFill>
              <a:srgbClr val="0075B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" name="Google Shape;223;p15">
            <a:extLst>
              <a:ext uri="{FF2B5EF4-FFF2-40B4-BE49-F238E27FC236}">
                <a16:creationId xmlns:a16="http://schemas.microsoft.com/office/drawing/2014/main" id="{A77EC9A1-A39A-C043-9868-5953215BFB1C}"/>
              </a:ext>
            </a:extLst>
          </p:cNvPr>
          <p:cNvSpPr txBox="1"/>
          <p:nvPr/>
        </p:nvSpPr>
        <p:spPr>
          <a:xfrm>
            <a:off x="9223159" y="5431908"/>
            <a:ext cx="21768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600" b="0" i="0" u="none" strike="noStrike" cap="none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Some high level</a:t>
            </a:r>
            <a:r>
              <a:rPr lang="en-IT" sz="1600" dirty="0">
                <a:solidFill>
                  <a:schemeClr val="accent5"/>
                </a:solidFill>
              </a:rPr>
              <a:t> </a:t>
            </a:r>
            <a:r>
              <a:rPr lang="en-IT" sz="1600" b="0" i="0" u="none" strike="noStrike" cap="none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ideas</a:t>
            </a:r>
            <a:r>
              <a:rPr lang="en-IT" sz="16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/ keywords</a:t>
            </a:r>
            <a:endParaRPr sz="1600" b="0" i="0" u="none" strike="noStrike" cap="none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224;p15">
            <a:extLst>
              <a:ext uri="{FF2B5EF4-FFF2-40B4-BE49-F238E27FC236}">
                <a16:creationId xmlns:a16="http://schemas.microsoft.com/office/drawing/2014/main" id="{220E5A84-5D0D-5E45-A8D8-4471613C09DE}"/>
              </a:ext>
            </a:extLst>
          </p:cNvPr>
          <p:cNvCxnSpPr>
            <a:cxnSpLocks/>
          </p:cNvCxnSpPr>
          <p:nvPr/>
        </p:nvCxnSpPr>
        <p:spPr>
          <a:xfrm flipV="1">
            <a:off x="7469312" y="5698935"/>
            <a:ext cx="1902934" cy="85416"/>
          </a:xfrm>
          <a:prstGeom prst="straightConnector1">
            <a:avLst/>
          </a:prstGeom>
          <a:noFill/>
          <a:ln w="9525" cap="flat" cmpd="sng">
            <a:solidFill>
              <a:srgbClr val="0075BC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7968856-21F7-E143-8666-E10D046E8624}"/>
              </a:ext>
            </a:extLst>
          </p:cNvPr>
          <p:cNvSpPr/>
          <p:nvPr/>
        </p:nvSpPr>
        <p:spPr>
          <a:xfrm>
            <a:off x="3619501" y="2319027"/>
            <a:ext cx="3602496" cy="414552"/>
          </a:xfrm>
          <a:prstGeom prst="rect">
            <a:avLst/>
          </a:prstGeom>
          <a:solidFill>
            <a:srgbClr val="C98000">
              <a:alpha val="29804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65108-1B3E-1944-9FA1-1DCC89E0C433}"/>
              </a:ext>
            </a:extLst>
          </p:cNvPr>
          <p:cNvSpPr/>
          <p:nvPr/>
        </p:nvSpPr>
        <p:spPr>
          <a:xfrm>
            <a:off x="97205" y="2535252"/>
            <a:ext cx="2160239" cy="414552"/>
          </a:xfrm>
          <a:prstGeom prst="rect">
            <a:avLst/>
          </a:prstGeom>
          <a:solidFill>
            <a:srgbClr val="C98000">
              <a:alpha val="29804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DEC4C-B0AA-DD46-B154-80DE93CBE0F7}"/>
              </a:ext>
            </a:extLst>
          </p:cNvPr>
          <p:cNvSpPr/>
          <p:nvPr/>
        </p:nvSpPr>
        <p:spPr>
          <a:xfrm>
            <a:off x="657726" y="4342877"/>
            <a:ext cx="6359300" cy="414552"/>
          </a:xfrm>
          <a:prstGeom prst="rect">
            <a:avLst/>
          </a:prstGeom>
          <a:solidFill>
            <a:srgbClr val="C98000">
              <a:alpha val="29804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400D65-1761-AC47-8F16-9EB72E3790A3}"/>
              </a:ext>
            </a:extLst>
          </p:cNvPr>
          <p:cNvSpPr/>
          <p:nvPr/>
        </p:nvSpPr>
        <p:spPr>
          <a:xfrm>
            <a:off x="172859" y="5784351"/>
            <a:ext cx="7049137" cy="625139"/>
          </a:xfrm>
          <a:prstGeom prst="rect">
            <a:avLst/>
          </a:prstGeom>
          <a:solidFill>
            <a:srgbClr val="C98000">
              <a:alpha val="29804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868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F1C4-29C8-E84E-B980-19B100D88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Package 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2B415E-4D7A-CC48-A8FE-BC67F623B6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13</a:t>
            </a:fld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5C1067-1F32-5B46-B5DF-46052AB8F446}"/>
              </a:ext>
            </a:extLst>
          </p:cNvPr>
          <p:cNvSpPr/>
          <p:nvPr/>
        </p:nvSpPr>
        <p:spPr>
          <a:xfrm>
            <a:off x="412531" y="2528432"/>
            <a:ext cx="1605455" cy="2885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  <a:p>
            <a:pPr algn="ctr"/>
            <a:r>
              <a:rPr lang="en-IT" sz="1400" b="1" dirty="0"/>
              <a:t>WP1: tools and algorithms for Theoretical Physics</a:t>
            </a:r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</p:txBody>
      </p:sp>
      <p:pic>
        <p:nvPicPr>
          <p:cNvPr id="9" name="Picture 10" descr="Lattice QCD Education - YouTube">
            <a:extLst>
              <a:ext uri="{FF2B5EF4-FFF2-40B4-BE49-F238E27FC236}">
                <a16:creationId xmlns:a16="http://schemas.microsoft.com/office/drawing/2014/main" id="{E9C26B28-9E7B-9649-B270-D542F02C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52" y="4111108"/>
            <a:ext cx="693426" cy="6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EB8DE-EBAD-FD42-A319-F83BDAC5A8B1}"/>
              </a:ext>
            </a:extLst>
          </p:cNvPr>
          <p:cNvSpPr/>
          <p:nvPr/>
        </p:nvSpPr>
        <p:spPr>
          <a:xfrm>
            <a:off x="2186162" y="2523320"/>
            <a:ext cx="1605455" cy="2885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  <a:p>
            <a:pPr algn="ctr"/>
            <a:r>
              <a:rPr lang="en-IT" sz="1400" b="1" dirty="0"/>
              <a:t>WP2: tools and algorithms for Experimental Collider Physics</a:t>
            </a:r>
          </a:p>
          <a:p>
            <a:pPr algn="ctr"/>
            <a:endParaRPr lang="en-IT" sz="1400" b="1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  <a:p>
            <a:pPr algn="ctr"/>
            <a:endParaRPr lang="en-IT" dirty="0"/>
          </a:p>
        </p:txBody>
      </p:sp>
      <p:pic>
        <p:nvPicPr>
          <p:cNvPr id="11" name="Picture 14" descr="Higgs boson was discovered 10 years ago. What did we learn? - Big Think">
            <a:extLst>
              <a:ext uri="{FF2B5EF4-FFF2-40B4-BE49-F238E27FC236}">
                <a16:creationId xmlns:a16="http://schemas.microsoft.com/office/drawing/2014/main" id="{DED16995-BD03-3C45-9D17-5147AE62F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757" y="4285324"/>
            <a:ext cx="965457" cy="54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ermilab to use DUNE to discover dinosaurs">
            <a:extLst>
              <a:ext uri="{FF2B5EF4-FFF2-40B4-BE49-F238E27FC236}">
                <a16:creationId xmlns:a16="http://schemas.microsoft.com/office/drawing/2014/main" id="{3ED78740-19C0-1142-BE1C-38450F51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5" y="3798071"/>
            <a:ext cx="1179786" cy="40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2F6506-CD43-9E48-93B8-1E5312A22561}"/>
              </a:ext>
            </a:extLst>
          </p:cNvPr>
          <p:cNvSpPr/>
          <p:nvPr/>
        </p:nvSpPr>
        <p:spPr>
          <a:xfrm>
            <a:off x="3936129" y="2523319"/>
            <a:ext cx="1605455" cy="288508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b="1" dirty="0"/>
              <a:t>WP3: tools and algorithms for Experimental Astroparticle Physics and Gravitational waves</a:t>
            </a:r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F49D0-63E0-CC45-9B6E-57C91217E4B4}"/>
              </a:ext>
            </a:extLst>
          </p:cNvPr>
          <p:cNvSpPr/>
          <p:nvPr/>
        </p:nvSpPr>
        <p:spPr>
          <a:xfrm>
            <a:off x="5686096" y="2523318"/>
            <a:ext cx="1605455" cy="288508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b="1" dirty="0"/>
              <a:t>WP4: tools for porting / optimization on new architectures (low power, GPU, FPGA, …) </a:t>
            </a:r>
          </a:p>
          <a:p>
            <a:pPr algn="ctr"/>
            <a:endParaRPr lang="en-IT" sz="1400" b="1" dirty="0"/>
          </a:p>
          <a:p>
            <a:pPr algn="ctr"/>
            <a:r>
              <a:rPr lang="en-IT" sz="1400" b="1" dirty="0"/>
              <a:t> </a:t>
            </a:r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40E83C-A34A-E34B-9BC0-E45201782A79}"/>
              </a:ext>
            </a:extLst>
          </p:cNvPr>
          <p:cNvSpPr/>
          <p:nvPr/>
        </p:nvSpPr>
        <p:spPr>
          <a:xfrm>
            <a:off x="7436063" y="2523318"/>
            <a:ext cx="1605455" cy="28850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b="1" dirty="0"/>
              <a:t>WP5: data management on the distributed CN infrastructure</a:t>
            </a:r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60A82E-8994-6C4E-9842-0C30A8466DF1}"/>
              </a:ext>
            </a:extLst>
          </p:cNvPr>
          <p:cNvSpPr/>
          <p:nvPr/>
        </p:nvSpPr>
        <p:spPr>
          <a:xfrm>
            <a:off x="9195328" y="2523317"/>
            <a:ext cx="1605455" cy="288508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400" b="1" dirty="0"/>
              <a:t>WP6: cross domain initiatives, + space economy</a:t>
            </a:r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  <a:p>
            <a:pPr algn="ctr"/>
            <a:endParaRPr lang="en-IT" sz="1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152C13-81B2-704D-B8A6-F0E36894B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248" y="4106335"/>
            <a:ext cx="1109995" cy="423347"/>
          </a:xfrm>
          <a:prstGeom prst="rect">
            <a:avLst/>
          </a:prstGeom>
        </p:spPr>
      </p:pic>
      <p:pic>
        <p:nvPicPr>
          <p:cNvPr id="18" name="Picture 8" descr="Alveo U55C High Performance Compute Card">
            <a:extLst>
              <a:ext uri="{FF2B5EF4-FFF2-40B4-BE49-F238E27FC236}">
                <a16:creationId xmlns:a16="http://schemas.microsoft.com/office/drawing/2014/main" id="{13B5A192-D69C-ED4A-987D-B82A18401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95" y="4413000"/>
            <a:ext cx="1603787" cy="9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CC400-06C9-5940-9C2C-2B468191D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1" y="4804534"/>
            <a:ext cx="1154566" cy="950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3784E3-A831-8847-B018-8F90B2907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991" y="3875749"/>
            <a:ext cx="842095" cy="819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0D53C2-6CB1-5A4D-871A-2D80B1462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621" y="4159372"/>
            <a:ext cx="841340" cy="9508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C8AF9F-6F45-8042-9114-86DD56B48A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2670" y="5010630"/>
            <a:ext cx="1721159" cy="947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38D249-238B-2D45-B2BA-2C9FB0233D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3337" y="4132922"/>
            <a:ext cx="886735" cy="7693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EF6212-11D4-A44F-B86E-83AA85CCE0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8220" y="4498877"/>
            <a:ext cx="940635" cy="6113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B729E6-C0A3-C349-8C4C-37105587E8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27394" y="4986051"/>
            <a:ext cx="886722" cy="7693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AA839F-1D19-D844-9CFA-34259FE4F3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1777" y="3704628"/>
            <a:ext cx="1583939" cy="798682"/>
          </a:xfrm>
          <a:prstGeom prst="rect">
            <a:avLst/>
          </a:prstGeom>
        </p:spPr>
      </p:pic>
      <p:pic>
        <p:nvPicPr>
          <p:cNvPr id="27" name="Picture 2" descr="CUDA - Wikipedia">
            <a:extLst>
              <a:ext uri="{FF2B5EF4-FFF2-40B4-BE49-F238E27FC236}">
                <a16:creationId xmlns:a16="http://schemas.microsoft.com/office/drawing/2014/main" id="{4A37D924-4A92-B840-9FA0-02175ACBD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90" y="4794934"/>
            <a:ext cx="1270447" cy="76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7BAE4BD7-5826-3749-AFAC-7F8CB6B7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97" y="4521123"/>
            <a:ext cx="845669" cy="521526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B1E75501-4540-654C-96D7-1D6E8FF9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80" y="5078276"/>
            <a:ext cx="1309396" cy="27909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0" name="Picture 8" descr="Project Jupyter - Wikipedia">
            <a:extLst>
              <a:ext uri="{FF2B5EF4-FFF2-40B4-BE49-F238E27FC236}">
                <a16:creationId xmlns:a16="http://schemas.microsoft.com/office/drawing/2014/main" id="{39652E0D-E8C5-0B45-A1AD-A810F591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63" y="4469573"/>
            <a:ext cx="565894" cy="6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Geant4">
            <a:extLst>
              <a:ext uri="{FF2B5EF4-FFF2-40B4-BE49-F238E27FC236}">
                <a16:creationId xmlns:a16="http://schemas.microsoft.com/office/drawing/2014/main" id="{382FAC47-1411-EA4F-BA24-2F8EC7B5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211" y="3530443"/>
            <a:ext cx="965589" cy="3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IRROR COPERNICUS: LE OPPORTUNITÀ E LE SFIDE DELL'INTEGRAZIONE CON IL PNRR MIRROR  COPERNICUS: LE OPPORTUNITÀ E LE SFIDE DELL">
            <a:extLst>
              <a:ext uri="{FF2B5EF4-FFF2-40B4-BE49-F238E27FC236}">
                <a16:creationId xmlns:a16="http://schemas.microsoft.com/office/drawing/2014/main" id="{088B5C3A-BC72-C547-925F-0C83160F7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287" y="3753949"/>
            <a:ext cx="873916" cy="46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onitoraggio satellitare | AlmavivA">
            <a:extLst>
              <a:ext uri="{FF2B5EF4-FFF2-40B4-BE49-F238E27FC236}">
                <a16:creationId xmlns:a16="http://schemas.microsoft.com/office/drawing/2014/main" id="{E2B402DC-FBE8-6A41-98A1-CBFF68756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900" y="4225076"/>
            <a:ext cx="1293986" cy="7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Use cases of blockchain technology in business and life">
            <a:extLst>
              <a:ext uri="{FF2B5EF4-FFF2-40B4-BE49-F238E27FC236}">
                <a16:creationId xmlns:a16="http://schemas.microsoft.com/office/drawing/2014/main" id="{A60E4914-E502-6840-8CC5-963A1A38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20" y="4882833"/>
            <a:ext cx="1187838" cy="8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67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CC5C-6EB6-5745-9BF9-7DC71C20E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Packages – the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665A4-AE15-9C4D-B0A6-86482E7D7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137" y="1914415"/>
            <a:ext cx="5181600" cy="3680344"/>
          </a:xfrm>
        </p:spPr>
        <p:txBody>
          <a:bodyPr>
            <a:normAutofit/>
          </a:bodyPr>
          <a:lstStyle/>
          <a:p>
            <a:r>
              <a:rPr lang="en-US" dirty="0"/>
              <a:t>We defined 2 types of Work Packages: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“scientific” WPs</a:t>
            </a:r>
            <a:r>
              <a:rPr lang="en-US" dirty="0">
                <a:solidFill>
                  <a:schemeClr val="accent1"/>
                </a:solidFill>
              </a:rPr>
              <a:t>: they analyze the needs of the (sub-)domain, and pose open problems for which advanced computing solutions are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D3F2A-9B9C-E44E-ABF1-7497F305524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1671138"/>
            <a:ext cx="5181600" cy="3680344"/>
          </a:xfrm>
        </p:spPr>
        <p:txBody>
          <a:bodyPr/>
          <a:lstStyle/>
          <a:p>
            <a:pPr lvl="1"/>
            <a:r>
              <a:rPr lang="en-US" b="1" dirty="0">
                <a:solidFill>
                  <a:schemeClr val="accent1"/>
                </a:solidFill>
              </a:rPr>
              <a:t>“technological” WPs</a:t>
            </a:r>
            <a:r>
              <a:rPr lang="en-US" dirty="0">
                <a:solidFill>
                  <a:schemeClr val="accent1"/>
                </a:solidFill>
              </a:rPr>
              <a:t>: they harvest / investigate technical solutions in computing, on the infrastructure of the ICSC and beyond, and provide support / training for these; at the same time propose these to a larger audience, including industries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F91E6-0836-F74A-A4CD-B9518270C8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sp>
        <p:nvSpPr>
          <p:cNvPr id="6" name="Google Shape;232;p16">
            <a:extLst>
              <a:ext uri="{FF2B5EF4-FFF2-40B4-BE49-F238E27FC236}">
                <a16:creationId xmlns:a16="http://schemas.microsoft.com/office/drawing/2014/main" id="{5A1FD2A2-55E0-F34E-84E3-B8B1C316403D}"/>
              </a:ext>
            </a:extLst>
          </p:cNvPr>
          <p:cNvSpPr/>
          <p:nvPr/>
        </p:nvSpPr>
        <p:spPr>
          <a:xfrm>
            <a:off x="2351313" y="4732596"/>
            <a:ext cx="1611086" cy="1458686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B28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WP1/2/3</a:t>
            </a:r>
            <a:endParaRPr/>
          </a:p>
        </p:txBody>
      </p:sp>
      <p:sp>
        <p:nvSpPr>
          <p:cNvPr id="7" name="Google Shape;233;p16">
            <a:extLst>
              <a:ext uri="{FF2B5EF4-FFF2-40B4-BE49-F238E27FC236}">
                <a16:creationId xmlns:a16="http://schemas.microsoft.com/office/drawing/2014/main" id="{68E33225-7DED-9948-8537-A62527321D3C}"/>
              </a:ext>
            </a:extLst>
          </p:cNvPr>
          <p:cNvSpPr/>
          <p:nvPr/>
        </p:nvSpPr>
        <p:spPr>
          <a:xfrm>
            <a:off x="7968343" y="4732596"/>
            <a:ext cx="1611086" cy="1458686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WP4/5/6</a:t>
            </a:r>
            <a:endParaRPr/>
          </a:p>
        </p:txBody>
      </p:sp>
      <p:sp>
        <p:nvSpPr>
          <p:cNvPr id="8" name="Google Shape;234;p16">
            <a:extLst>
              <a:ext uri="{FF2B5EF4-FFF2-40B4-BE49-F238E27FC236}">
                <a16:creationId xmlns:a16="http://schemas.microsoft.com/office/drawing/2014/main" id="{91BB9648-63E6-3540-9E25-43AA751E73F2}"/>
              </a:ext>
            </a:extLst>
          </p:cNvPr>
          <p:cNvSpPr/>
          <p:nvPr/>
        </p:nvSpPr>
        <p:spPr>
          <a:xfrm>
            <a:off x="4539342" y="4830568"/>
            <a:ext cx="3004457" cy="47897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35;p16">
            <a:extLst>
              <a:ext uri="{FF2B5EF4-FFF2-40B4-BE49-F238E27FC236}">
                <a16:creationId xmlns:a16="http://schemas.microsoft.com/office/drawing/2014/main" id="{4EEBDFD5-D833-B442-A8B1-DEADCAB94A1B}"/>
              </a:ext>
            </a:extLst>
          </p:cNvPr>
          <p:cNvSpPr/>
          <p:nvPr/>
        </p:nvSpPr>
        <p:spPr>
          <a:xfrm rot="10800000">
            <a:off x="4463121" y="5393424"/>
            <a:ext cx="3004500" cy="5334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36;p16">
            <a:extLst>
              <a:ext uri="{FF2B5EF4-FFF2-40B4-BE49-F238E27FC236}">
                <a16:creationId xmlns:a16="http://schemas.microsoft.com/office/drawing/2014/main" id="{9AF5B5F1-9A69-884E-B769-893B4502707E}"/>
              </a:ext>
            </a:extLst>
          </p:cNvPr>
          <p:cNvSpPr txBox="1"/>
          <p:nvPr/>
        </p:nvSpPr>
        <p:spPr>
          <a:xfrm>
            <a:off x="4735274" y="4471343"/>
            <a:ext cx="300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Has a need; searches for a solution</a:t>
            </a:r>
            <a:endParaRPr sz="1400" b="0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37;p16">
            <a:extLst>
              <a:ext uri="{FF2B5EF4-FFF2-40B4-BE49-F238E27FC236}">
                <a16:creationId xmlns:a16="http://schemas.microsoft.com/office/drawing/2014/main" id="{480191F4-C039-ED4A-8D67-9A5114469AAE}"/>
              </a:ext>
            </a:extLst>
          </p:cNvPr>
          <p:cNvSpPr txBox="1"/>
          <p:nvPr/>
        </p:nvSpPr>
        <p:spPr>
          <a:xfrm>
            <a:off x="4128150" y="6020961"/>
            <a:ext cx="3935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4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Has a technology; searches for a test use case</a:t>
            </a:r>
            <a:endParaRPr sz="1400" b="0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435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DAB6B-EACD-0846-8270-75AD5170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EAD33-CA79-E145-B398-117680ABF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842" y="2182668"/>
            <a:ext cx="11175835" cy="1979965"/>
          </a:xfrm>
        </p:spPr>
        <p:txBody>
          <a:bodyPr/>
          <a:lstStyle/>
          <a:p>
            <a:r>
              <a:rPr lang="en-US" dirty="0"/>
              <a:t>Strategy: in each WP, appoint one coordinator from Academia and one from Research Institutions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93B016-2230-7542-8F0D-95C09D6E63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15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946CE-4828-F546-83A2-23D2BB431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24" y="3840516"/>
            <a:ext cx="6405868" cy="2239010"/>
          </a:xfrm>
          <a:prstGeom prst="rect">
            <a:avLst/>
          </a:prstGeom>
        </p:spPr>
      </p:pic>
      <p:pic>
        <p:nvPicPr>
          <p:cNvPr id="2050" name="Picture 2" descr="Leonardo Giusti">
            <a:extLst>
              <a:ext uri="{FF2B5EF4-FFF2-40B4-BE49-F238E27FC236}">
                <a16:creationId xmlns:a16="http://schemas.microsoft.com/office/drawing/2014/main" id="{619A3F65-75A3-A344-8D2E-7173578D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3" y="3429000"/>
            <a:ext cx="893931" cy="105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onardo Cosmai">
            <a:extLst>
              <a:ext uri="{FF2B5EF4-FFF2-40B4-BE49-F238E27FC236}">
                <a16:creationId xmlns:a16="http://schemas.microsoft.com/office/drawing/2014/main" id="{976AD09F-A761-1141-BDAD-1DB8AD50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800" y="3453207"/>
            <a:ext cx="1023429" cy="110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nzi Piergiulio | Scheda personale | Università degli Studi di Firenze |  UniFI">
            <a:extLst>
              <a:ext uri="{FF2B5EF4-FFF2-40B4-BE49-F238E27FC236}">
                <a16:creationId xmlns:a16="http://schemas.microsoft.com/office/drawing/2014/main" id="{B8C8A54B-780F-F842-ABF7-10AF17B7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24" y="3429000"/>
            <a:ext cx="943307" cy="111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imone Gennai – CMS Italia">
            <a:extLst>
              <a:ext uri="{FF2B5EF4-FFF2-40B4-BE49-F238E27FC236}">
                <a16:creationId xmlns:a16="http://schemas.microsoft.com/office/drawing/2014/main" id="{DF989DFB-03E8-E744-941C-4E8CBC4C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569" y="4633021"/>
            <a:ext cx="961098" cy="9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aniele Spiga – CMS Italia">
            <a:extLst>
              <a:ext uri="{FF2B5EF4-FFF2-40B4-BE49-F238E27FC236}">
                <a16:creationId xmlns:a16="http://schemas.microsoft.com/office/drawing/2014/main" id="{90D23A16-FB97-5E4B-AA5A-0D270AFE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458" y="5721534"/>
            <a:ext cx="1131415" cy="113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arco Landoni">
            <a:extLst>
              <a:ext uri="{FF2B5EF4-FFF2-40B4-BE49-F238E27FC236}">
                <a16:creationId xmlns:a16="http://schemas.microsoft.com/office/drawing/2014/main" id="{AA972B79-D132-B642-B199-F91E1D1E0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43" y="4557184"/>
            <a:ext cx="1037989" cy="12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146;p3">
            <a:extLst>
              <a:ext uri="{FF2B5EF4-FFF2-40B4-BE49-F238E27FC236}">
                <a16:creationId xmlns:a16="http://schemas.microsoft.com/office/drawing/2014/main" id="{8F12C5AC-5D1A-7B4B-80D2-7CCC8AFC406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447650" y="5843610"/>
            <a:ext cx="892313" cy="89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Picture 16" descr="Paolo Natoli">
            <a:extLst>
              <a:ext uri="{FF2B5EF4-FFF2-40B4-BE49-F238E27FC236}">
                <a16:creationId xmlns:a16="http://schemas.microsoft.com/office/drawing/2014/main" id="{36F8A1ED-A332-AC43-941E-BC451B271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3" y="4515239"/>
            <a:ext cx="994730" cy="13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La Prof.ssa Tricomi riconfermata alla Direzione di INFN-CT | Dipartimento  di Fisica e Astronomia &quot;Ettore Majorana&quot;">
            <a:extLst>
              <a:ext uri="{FF2B5EF4-FFF2-40B4-BE49-F238E27FC236}">
                <a16:creationId xmlns:a16="http://schemas.microsoft.com/office/drawing/2014/main" id="{7207CC75-B570-CA4B-BD9C-C2AF47BC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49" y="5709881"/>
            <a:ext cx="1134185" cy="113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elvira Rossi - Professore associato - Università degli Studi di Napoli Federico  II | LinkedIn">
            <a:extLst>
              <a:ext uri="{FF2B5EF4-FFF2-40B4-BE49-F238E27FC236}">
                <a16:creationId xmlns:a16="http://schemas.microsoft.com/office/drawing/2014/main" id="{C449665B-4B7C-8E47-8FCA-052745CE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" y="5843255"/>
            <a:ext cx="1074710" cy="10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39577-1B8E-03FB-F644-71EFA6FE2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7577"/>
          <a:stretch/>
        </p:blipFill>
        <p:spPr>
          <a:xfrm>
            <a:off x="10378754" y="3384007"/>
            <a:ext cx="1072243" cy="1204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B1AB0E-3086-1A09-DF09-E96BFAFC6C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6354" y="4494795"/>
            <a:ext cx="1245619" cy="11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14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76F13-4751-3645-BE14-856D1798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of Work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C29CED-973F-3848-AD6F-2F4911109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124" y="1858518"/>
            <a:ext cx="4087761" cy="388582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All the activities designed in the submitted project with a standard 4-phase plan over the three years</a:t>
            </a:r>
          </a:p>
          <a:p>
            <a:r>
              <a:rPr lang="en-US" dirty="0">
                <a:solidFill>
                  <a:schemeClr val="accent1"/>
                </a:solidFill>
              </a:rPr>
              <a:t>We are now in the crucial year: the realization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C9C02-04C6-0345-8907-5B251CA963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16</a:t>
            </a:fld>
            <a:endParaRPr lang="it-IT"/>
          </a:p>
        </p:txBody>
      </p:sp>
      <p:sp>
        <p:nvSpPr>
          <p:cNvPr id="7" name="Google Shape;291;p23">
            <a:extLst>
              <a:ext uri="{FF2B5EF4-FFF2-40B4-BE49-F238E27FC236}">
                <a16:creationId xmlns:a16="http://schemas.microsoft.com/office/drawing/2014/main" id="{DC5E03D5-63CF-DC4C-9CEC-1107182429DA}"/>
              </a:ext>
            </a:extLst>
          </p:cNvPr>
          <p:cNvSpPr txBox="1"/>
          <p:nvPr/>
        </p:nvSpPr>
        <p:spPr>
          <a:xfrm>
            <a:off x="5133793" y="1413380"/>
            <a:ext cx="5761801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T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planning and identification</a:t>
            </a:r>
            <a:r>
              <a:rPr lang="en-IT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the first year of the project is dedicated to a landscape recognition for interesting state-of-the-art use case; its outcome is a work plan identifying the activities on which the core part of the project will be focusing - in particular, algorithms and services to be accomplished; 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T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realization phase</a:t>
            </a:r>
            <a:r>
              <a:rPr lang="en-IT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 which the actual development is performed via the staff/ hired personnel; the outcome is usable algorithms / services, documented (alpha/beta level) and ready to be tested on a larger scale; </a:t>
            </a:r>
            <a:endParaRPr dirty="0"/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IT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validation phase</a:t>
            </a:r>
            <a:r>
              <a:rPr lang="en-IT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 which the outcomes of the realization phase are verified in testbeds and proofs of concept, and benchmarked in order to assess their adherence to the specifications;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a wrap-up phase</a:t>
            </a:r>
            <a:r>
              <a:rPr lang="en-IT" sz="1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in which results are analysed and consolidated in reports and white papers to be used as guidelines for similar use cases.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92;p23">
            <a:extLst>
              <a:ext uri="{FF2B5EF4-FFF2-40B4-BE49-F238E27FC236}">
                <a16:creationId xmlns:a16="http://schemas.microsoft.com/office/drawing/2014/main" id="{A680D5A4-19CD-FD4C-AF73-087BD4E39BB4}"/>
              </a:ext>
            </a:extLst>
          </p:cNvPr>
          <p:cNvSpPr/>
          <p:nvPr/>
        </p:nvSpPr>
        <p:spPr>
          <a:xfrm rot="-5400000">
            <a:off x="10623455" y="3361587"/>
            <a:ext cx="990600" cy="446315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Y2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93;p23">
            <a:extLst>
              <a:ext uri="{FF2B5EF4-FFF2-40B4-BE49-F238E27FC236}">
                <a16:creationId xmlns:a16="http://schemas.microsoft.com/office/drawing/2014/main" id="{2BC0121C-6C91-6443-9CF3-32ADD5A25266}"/>
              </a:ext>
            </a:extLst>
          </p:cNvPr>
          <p:cNvSpPr/>
          <p:nvPr/>
        </p:nvSpPr>
        <p:spPr>
          <a:xfrm rot="-5400000">
            <a:off x="10351309" y="2098844"/>
            <a:ext cx="1534886" cy="446315"/>
          </a:xfrm>
          <a:prstGeom prst="rect">
            <a:avLst/>
          </a:prstGeom>
          <a:solidFill>
            <a:srgbClr val="40B6FD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Y1</a:t>
            </a:r>
            <a:endParaRPr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94;p23">
            <a:extLst>
              <a:ext uri="{FF2B5EF4-FFF2-40B4-BE49-F238E27FC236}">
                <a16:creationId xmlns:a16="http://schemas.microsoft.com/office/drawing/2014/main" id="{DF8A197E-4274-3B49-99E4-2A21E0D194C3}"/>
              </a:ext>
            </a:extLst>
          </p:cNvPr>
          <p:cNvSpPr/>
          <p:nvPr/>
        </p:nvSpPr>
        <p:spPr>
          <a:xfrm rot="-5400000">
            <a:off x="10128858" y="4846783"/>
            <a:ext cx="1979792" cy="446315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Y3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93;p23">
            <a:extLst>
              <a:ext uri="{FF2B5EF4-FFF2-40B4-BE49-F238E27FC236}">
                <a16:creationId xmlns:a16="http://schemas.microsoft.com/office/drawing/2014/main" id="{B88F3B0A-AD4E-614D-A9AC-D04875BE30AB}"/>
              </a:ext>
            </a:extLst>
          </p:cNvPr>
          <p:cNvSpPr/>
          <p:nvPr/>
        </p:nvSpPr>
        <p:spPr>
          <a:xfrm rot="-5400000">
            <a:off x="11261196" y="1833398"/>
            <a:ext cx="1003995" cy="446315"/>
          </a:xfrm>
          <a:prstGeom prst="rect">
            <a:avLst/>
          </a:prstGeom>
          <a:solidFill>
            <a:srgbClr val="40B6FD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MS4,5</a:t>
            </a:r>
            <a:endParaRPr sz="10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93;p23">
            <a:extLst>
              <a:ext uri="{FF2B5EF4-FFF2-40B4-BE49-F238E27FC236}">
                <a16:creationId xmlns:a16="http://schemas.microsoft.com/office/drawing/2014/main" id="{F8E8022E-D0D6-7B44-99AA-1C1EBAB7D7A9}"/>
              </a:ext>
            </a:extLst>
          </p:cNvPr>
          <p:cNvSpPr/>
          <p:nvPr/>
        </p:nvSpPr>
        <p:spPr>
          <a:xfrm rot="-5400000">
            <a:off x="11504545" y="2607638"/>
            <a:ext cx="517297" cy="446315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MS6</a:t>
            </a:r>
            <a:endParaRPr sz="10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93;p23">
            <a:extLst>
              <a:ext uri="{FF2B5EF4-FFF2-40B4-BE49-F238E27FC236}">
                <a16:creationId xmlns:a16="http://schemas.microsoft.com/office/drawing/2014/main" id="{819B41C2-E1C9-3447-9912-7AED6608D3BE}"/>
              </a:ext>
            </a:extLst>
          </p:cNvPr>
          <p:cNvSpPr/>
          <p:nvPr/>
        </p:nvSpPr>
        <p:spPr>
          <a:xfrm rot="-5400000">
            <a:off x="11504545" y="3124935"/>
            <a:ext cx="517297" cy="446315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MS7</a:t>
            </a:r>
            <a:endParaRPr sz="105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93;p23">
            <a:extLst>
              <a:ext uri="{FF2B5EF4-FFF2-40B4-BE49-F238E27FC236}">
                <a16:creationId xmlns:a16="http://schemas.microsoft.com/office/drawing/2014/main" id="{8B6282EB-E571-424E-A3A1-EB9BD157D270}"/>
              </a:ext>
            </a:extLst>
          </p:cNvPr>
          <p:cNvSpPr/>
          <p:nvPr/>
        </p:nvSpPr>
        <p:spPr>
          <a:xfrm rot="-5400000">
            <a:off x="11569533" y="3577243"/>
            <a:ext cx="387321" cy="446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7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MS8</a:t>
            </a:r>
            <a:endParaRPr sz="5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93;p23">
            <a:extLst>
              <a:ext uri="{FF2B5EF4-FFF2-40B4-BE49-F238E27FC236}">
                <a16:creationId xmlns:a16="http://schemas.microsoft.com/office/drawing/2014/main" id="{0DC9FF00-A0D3-D642-948C-27F5081C1C1B}"/>
              </a:ext>
            </a:extLst>
          </p:cNvPr>
          <p:cNvSpPr/>
          <p:nvPr/>
        </p:nvSpPr>
        <p:spPr>
          <a:xfrm rot="-5400000">
            <a:off x="11419064" y="4115032"/>
            <a:ext cx="688259" cy="446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MS9</a:t>
            </a:r>
            <a:endParaRPr sz="10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93;p23">
            <a:extLst>
              <a:ext uri="{FF2B5EF4-FFF2-40B4-BE49-F238E27FC236}">
                <a16:creationId xmlns:a16="http://schemas.microsoft.com/office/drawing/2014/main" id="{878A8046-20DA-3F40-86A1-0B25AA25E789}"/>
              </a:ext>
            </a:extLst>
          </p:cNvPr>
          <p:cNvSpPr/>
          <p:nvPr/>
        </p:nvSpPr>
        <p:spPr>
          <a:xfrm rot="-5400000">
            <a:off x="11074435" y="5147920"/>
            <a:ext cx="1377519" cy="44631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flat" cmpd="sng">
            <a:solidFill>
              <a:srgbClr val="0156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T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MS10</a:t>
            </a:r>
            <a:endParaRPr sz="105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315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095B-7519-B348-B3F7-B0FE8945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of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9D95E-FF25-FB4C-8F6C-C20ED35CD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first year was dedicated to team-building and to the identification “bottom-up” of relevant computing-bound scientific use cases (WP1-2-3) and realization solutions (WP4-5-6)</a:t>
            </a:r>
          </a:p>
          <a:p>
            <a:r>
              <a:rPr lang="en-US" dirty="0"/>
              <a:t>”Our” definition of Flagship projects is:</a:t>
            </a:r>
          </a:p>
          <a:p>
            <a:pPr lvl="1"/>
            <a:r>
              <a:rPr lang="en-US" dirty="0"/>
              <a:t>We define a category of projects, in the same subdomain (</a:t>
            </a:r>
            <a:r>
              <a:rPr lang="en-US" dirty="0" err="1"/>
              <a:t>a.g.</a:t>
            </a:r>
            <a:r>
              <a:rPr lang="en-US" dirty="0"/>
              <a:t> algorithms for Gravitational Waves detection)</a:t>
            </a:r>
          </a:p>
          <a:p>
            <a:pPr lvl="1"/>
            <a:r>
              <a:rPr lang="en-US" dirty="0"/>
              <a:t>In each category, we select a </a:t>
            </a:r>
            <a:r>
              <a:rPr lang="en-US" dirty="0" err="1"/>
              <a:t>Flagshig</a:t>
            </a:r>
            <a:r>
              <a:rPr lang="en-US" dirty="0"/>
              <a:t> project which is the driver, and on which we base milestones and KPIs</a:t>
            </a:r>
          </a:p>
          <a:p>
            <a:r>
              <a:rPr lang="en-US" dirty="0"/>
              <a:t>In the initial definition of the project, we had put “at least one flagship per WP”; we later (MS4) revised it to “at least 2 flagships per WP, possibly shared between scientific and technical WPs”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73D1F-C6F7-EA43-8303-ECBEBAFCCE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23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AB51-4583-BC7C-F9C7-CB35CB40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 (MSX, X:1 -- 10)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A06F7-376A-6489-3952-60F60F5C7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640" y="2291137"/>
            <a:ext cx="6629400" cy="3885826"/>
          </a:xfrm>
        </p:spPr>
        <p:txBody>
          <a:bodyPr/>
          <a:lstStyle/>
          <a:p>
            <a:r>
              <a:rPr lang="en-US" dirty="0"/>
              <a:t>Used as checkpoints with the referees	</a:t>
            </a:r>
          </a:p>
          <a:p>
            <a:pPr lvl="1"/>
            <a:r>
              <a:rPr lang="en-US" dirty="0"/>
              <a:t>…</a:t>
            </a:r>
          </a:p>
          <a:p>
            <a:pPr lvl="1"/>
            <a:r>
              <a:rPr lang="en-US" dirty="0"/>
              <a:t>MS4: Aprile 2023</a:t>
            </a:r>
          </a:p>
          <a:p>
            <a:pPr lvl="1"/>
            <a:r>
              <a:rPr lang="en-US" dirty="0"/>
              <a:t>MS6: Aug 2023</a:t>
            </a:r>
          </a:p>
          <a:p>
            <a:pPr lvl="1"/>
            <a:r>
              <a:rPr lang="en-US" dirty="0"/>
              <a:t>MS7: Feb 2024</a:t>
            </a:r>
          </a:p>
          <a:p>
            <a:pPr lvl="1"/>
            <a:r>
              <a:rPr lang="en-US" dirty="0"/>
              <a:t>MS8: June 2024</a:t>
            </a:r>
          </a:p>
          <a:p>
            <a:pPr lvl="1"/>
            <a:r>
              <a:rPr lang="en-US" dirty="0"/>
              <a:t>MS9: Oct 2024</a:t>
            </a:r>
          </a:p>
          <a:p>
            <a:pPr lvl="1"/>
            <a:r>
              <a:rPr lang="en-US" dirty="0"/>
              <a:t>MS10: Aug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74406-A25C-A64C-BB9B-2A7D8D0123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18</a:t>
            </a:fld>
            <a:endParaRPr lang="it-IT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A343CD-D2E0-EE2C-DF7F-CAC035C8F2E8}"/>
              </a:ext>
            </a:extLst>
          </p:cNvPr>
          <p:cNvSpPr txBox="1">
            <a:spLocks/>
          </p:cNvSpPr>
          <p:nvPr/>
        </p:nvSpPr>
        <p:spPr>
          <a:xfrm>
            <a:off x="7467600" y="3119119"/>
            <a:ext cx="4074160" cy="305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At each milestone: </a:t>
            </a:r>
          </a:p>
          <a:p>
            <a:pPr lvl="1"/>
            <a:r>
              <a:rPr lang="en-US" dirty="0"/>
              <a:t>Scientific Reports</a:t>
            </a:r>
          </a:p>
          <a:p>
            <a:pPr lvl="1"/>
            <a:r>
              <a:rPr lang="en-US" dirty="0"/>
              <a:t>Check on expenditure</a:t>
            </a:r>
          </a:p>
          <a:p>
            <a:pPr lvl="1"/>
            <a:r>
              <a:rPr lang="en-US" dirty="0"/>
              <a:t>Check on articles, conferences, …</a:t>
            </a:r>
          </a:p>
          <a:p>
            <a:pPr lvl="1"/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2943A06-5244-A23F-F966-F994FC79C755}"/>
              </a:ext>
            </a:extLst>
          </p:cNvPr>
          <p:cNvSpPr/>
          <p:nvPr/>
        </p:nvSpPr>
        <p:spPr>
          <a:xfrm>
            <a:off x="6410960" y="3627120"/>
            <a:ext cx="680720" cy="11151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93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FF894-E0BD-E248-A043-35ED67DA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MS4 used as a checkpoint for MS6; MS6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F67EA-1479-8044-9BC0-7D936434B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6 Landscape reports produced to assess the needs from fundamental research, and the technology drivers available with the ICSC and beyond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19 Flagship projects defined and fully defined (Milestones, KPIs, resource request to the ICSC, …)</a:t>
            </a:r>
          </a:p>
          <a:p>
            <a:endParaRPr lang="en-US" dirty="0"/>
          </a:p>
          <a:p>
            <a:r>
              <a:rPr lang="en-US" dirty="0"/>
              <a:t>Not going for any detailed explanation here, just flashing titles and scopes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D276B-CCE8-F24C-9BFC-3D5626CEBA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106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4BC1-2A7D-4A83-A735-0DE0D9B8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National Center for Big Data, HPC and Quantum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CC741-763A-CEBC-6698-2CA33D18D2A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724400" y="5450425"/>
            <a:ext cx="2743200" cy="365125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12D5E-D4AA-9E19-2EC6-A12A6E5AE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9" y="1813011"/>
            <a:ext cx="8218714" cy="1285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D12B1-5508-0FF9-012A-346AB661A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415" y="0"/>
            <a:ext cx="2958698" cy="3805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D26F7-2DA1-BF8B-2AE0-8D191E49A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71" y="3318458"/>
            <a:ext cx="8828314" cy="337891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279B98D-1AC9-1A80-0AA5-4420653813D6}"/>
              </a:ext>
            </a:extLst>
          </p:cNvPr>
          <p:cNvSpPr/>
          <p:nvPr/>
        </p:nvSpPr>
        <p:spPr>
          <a:xfrm>
            <a:off x="2529840" y="2060666"/>
            <a:ext cx="1821180" cy="259080"/>
          </a:xfrm>
          <a:prstGeom prst="roundRect">
            <a:avLst/>
          </a:prstGeom>
          <a:solidFill>
            <a:srgbClr val="DA0E1F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B705EB-D23C-37EC-D03D-73C4E9B9FBA7}"/>
              </a:ext>
            </a:extLst>
          </p:cNvPr>
          <p:cNvSpPr/>
          <p:nvPr/>
        </p:nvSpPr>
        <p:spPr>
          <a:xfrm>
            <a:off x="205470" y="3356558"/>
            <a:ext cx="5890529" cy="259080"/>
          </a:xfrm>
          <a:prstGeom prst="roundRect">
            <a:avLst/>
          </a:prstGeom>
          <a:solidFill>
            <a:srgbClr val="DA0E1F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4A1DE3-1DDE-AE93-5B3E-3E55CC4AEB9C}"/>
              </a:ext>
            </a:extLst>
          </p:cNvPr>
          <p:cNvSpPr/>
          <p:nvPr/>
        </p:nvSpPr>
        <p:spPr>
          <a:xfrm>
            <a:off x="205470" y="4377146"/>
            <a:ext cx="5067570" cy="259080"/>
          </a:xfrm>
          <a:prstGeom prst="roundRect">
            <a:avLst/>
          </a:prstGeom>
          <a:solidFill>
            <a:srgbClr val="DA0E1F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7F0C7A8-CECB-8AF5-D5E3-60D8AFDCFAB6}"/>
              </a:ext>
            </a:extLst>
          </p:cNvPr>
          <p:cNvSpPr/>
          <p:nvPr/>
        </p:nvSpPr>
        <p:spPr>
          <a:xfrm>
            <a:off x="838199" y="4878376"/>
            <a:ext cx="4260028" cy="259080"/>
          </a:xfrm>
          <a:prstGeom prst="roundRect">
            <a:avLst/>
          </a:prstGeom>
          <a:solidFill>
            <a:srgbClr val="DA0E1F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82BB6C-7636-8B67-6135-0A3EF9DD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147" y="3938312"/>
            <a:ext cx="2091080" cy="2759063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96F0DC6-183A-F603-64E5-4C3C570DBD9E}"/>
              </a:ext>
            </a:extLst>
          </p:cNvPr>
          <p:cNvSpPr/>
          <p:nvPr/>
        </p:nvSpPr>
        <p:spPr>
          <a:xfrm>
            <a:off x="7093774" y="4878691"/>
            <a:ext cx="1155491" cy="259080"/>
          </a:xfrm>
          <a:prstGeom prst="roundRect">
            <a:avLst/>
          </a:prstGeom>
          <a:solidFill>
            <a:srgbClr val="DA0E1F">
              <a:alpha val="2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6561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9A210-86CB-AD44-A858-946C46D5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Landscape Documents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3C85C-3C92-594C-BB91-A56A8B4C45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20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6759F-5D92-9342-B72E-57CB70101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73" y="1893369"/>
            <a:ext cx="4797093" cy="1534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CEE4-9110-3A4A-BBD6-86C5C837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315" y="1280327"/>
            <a:ext cx="5449530" cy="1497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1F7E6-A93B-A34B-B0C9-D1DA24929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001" y="3333134"/>
            <a:ext cx="4700269" cy="2337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95F038-AC96-594F-BA75-249E73B5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400" y="2784451"/>
            <a:ext cx="5449530" cy="1436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765AA-BDB4-904D-9B95-02A2DDAC2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400" y="4239892"/>
            <a:ext cx="5449530" cy="1757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844871-02E6-1241-BCA9-1E3EB3F60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484" y="4978513"/>
            <a:ext cx="4745916" cy="16687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6678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F724-3403-0C47-B999-7544972E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834" y="1157803"/>
            <a:ext cx="10515600" cy="780114"/>
          </a:xfrm>
        </p:spPr>
        <p:txBody>
          <a:bodyPr/>
          <a:lstStyle/>
          <a:p>
            <a:r>
              <a:rPr lang="en-US" dirty="0"/>
              <a:t>Flagships – 19 in total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AD16D-EFED-2E4B-87E4-8E355AAD5D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21</a:t>
            </a:fld>
            <a:endParaRPr lang="it-IT"/>
          </a:p>
        </p:txBody>
      </p:sp>
      <p:sp>
        <p:nvSpPr>
          <p:cNvPr id="5" name="Google Shape;247;p14">
            <a:extLst>
              <a:ext uri="{FF2B5EF4-FFF2-40B4-BE49-F238E27FC236}">
                <a16:creationId xmlns:a16="http://schemas.microsoft.com/office/drawing/2014/main" id="{4646BD0E-8D94-2341-A11D-DE9C45B183E2}"/>
              </a:ext>
            </a:extLst>
          </p:cNvPr>
          <p:cNvSpPr/>
          <p:nvPr/>
        </p:nvSpPr>
        <p:spPr>
          <a:xfrm>
            <a:off x="0" y="1157803"/>
            <a:ext cx="5897366" cy="2969231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WP1 (4)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8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Multilevel</a:t>
            </a:r>
            <a:r>
              <a:rPr lang="it-IT" sz="2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Hybrid</a:t>
            </a:r>
            <a:r>
              <a:rPr lang="it-IT" sz="2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Monte Carlo for lattice QCD»,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«QCD under </a:t>
            </a:r>
            <a:r>
              <a:rPr lang="it-IT" sz="2800" dirty="0" err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extreme</a:t>
            </a:r>
            <a:r>
              <a:rPr lang="it-IT" sz="28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 err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r>
              <a:rPr lang="it-IT" sz="28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«Advanced </a:t>
            </a:r>
            <a:r>
              <a:rPr lang="it-IT" sz="2800" dirty="0" err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Calculus</a:t>
            </a:r>
            <a:r>
              <a:rPr lang="it-IT" sz="2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for Precision </a:t>
            </a:r>
            <a:r>
              <a:rPr lang="it-IT" sz="2800" dirty="0" err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Physics</a:t>
            </a:r>
            <a:r>
              <a:rPr lang="it-IT" sz="2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(ACPP)»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8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«Large Scale </a:t>
            </a:r>
            <a:r>
              <a:rPr lang="it-IT" sz="2800" dirty="0" err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Simulations</a:t>
            </a:r>
            <a:r>
              <a:rPr lang="it-IT" sz="28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2800" dirty="0" err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lang="it-IT" sz="28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 Systems»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48;p14">
            <a:extLst>
              <a:ext uri="{FF2B5EF4-FFF2-40B4-BE49-F238E27FC236}">
                <a16:creationId xmlns:a16="http://schemas.microsoft.com/office/drawing/2014/main" id="{705EF64B-1F7B-684F-9DD7-1FB2166C1E99}"/>
              </a:ext>
            </a:extLst>
          </p:cNvPr>
          <p:cNvSpPr/>
          <p:nvPr/>
        </p:nvSpPr>
        <p:spPr>
          <a:xfrm>
            <a:off x="0" y="3894293"/>
            <a:ext cx="5897366" cy="2969231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WP2 (5)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«Advanced Machine Learning - Flash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Simulation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bleeding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edge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400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400" dirty="0" err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Porting</a:t>
            </a:r>
            <a:r>
              <a:rPr lang="it-IT" sz="2400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Algorithms</a:t>
            </a:r>
            <a:r>
              <a:rPr lang="it-IT" sz="2400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 on GPU»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«Ultra-fast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algorithms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running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on FPGA»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400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400" dirty="0" err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Validation</a:t>
            </a:r>
            <a:r>
              <a:rPr lang="it-IT" sz="2400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 of HEP </a:t>
            </a:r>
            <a:r>
              <a:rPr lang="it-IT" sz="2400" dirty="0" err="1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reconstruction</a:t>
            </a:r>
            <a:r>
              <a:rPr lang="it-IT" sz="2400" dirty="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 code on ARM»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«Quasi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interactive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of big data with high </a:t>
            </a:r>
            <a:r>
              <a:rPr lang="it-IT" sz="2400" dirty="0" err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throughput</a:t>
            </a:r>
            <a:r>
              <a:rPr lang="it-IT" sz="2400" dirty="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</p:txBody>
      </p:sp>
      <p:sp>
        <p:nvSpPr>
          <p:cNvPr id="9" name="Google Shape;254;p15">
            <a:extLst>
              <a:ext uri="{FF2B5EF4-FFF2-40B4-BE49-F238E27FC236}">
                <a16:creationId xmlns:a16="http://schemas.microsoft.com/office/drawing/2014/main" id="{B76150DC-0727-FC4F-A17D-2C8ECCD39E49}"/>
              </a:ext>
            </a:extLst>
          </p:cNvPr>
          <p:cNvSpPr/>
          <p:nvPr/>
        </p:nvSpPr>
        <p:spPr>
          <a:xfrm>
            <a:off x="6096000" y="1658506"/>
            <a:ext cx="6096000" cy="528424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WP3 (7)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Hough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(FH)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Transform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on GW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continuous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sources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Efficient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use of machine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GPUs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cosmological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data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: from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theory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likelihood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statistical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inference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Inference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cosmological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astrophysical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population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properties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from GW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with and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without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electromagnetic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counterparts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«Development of innovative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techniques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realistic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simulations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upgraded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Auger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Observatory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context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of a machine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Detection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of SSO in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Euclid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Simulated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data»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«Pipeline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optimization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ground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based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experiments</a:t>
            </a:r>
            <a:r>
              <a:rPr lang="it-IT" sz="20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(PSGE)»</a:t>
            </a:r>
            <a:r>
              <a:rPr lang="it-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Hydrodynamical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simulations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to test the nature of dark </a:t>
            </a:r>
            <a:r>
              <a:rPr lang="it-IT" sz="20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matter</a:t>
            </a:r>
            <a:r>
              <a:rPr lang="it-IT" sz="2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»	</a:t>
            </a:r>
            <a:endParaRPr sz="14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303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E008D-AE61-1C4D-A120-B332E6E74B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22</a:t>
            </a:fld>
            <a:endParaRPr lang="it-IT"/>
          </a:p>
        </p:txBody>
      </p:sp>
      <p:sp>
        <p:nvSpPr>
          <p:cNvPr id="5" name="Google Shape;255;p15">
            <a:extLst>
              <a:ext uri="{FF2B5EF4-FFF2-40B4-BE49-F238E27FC236}">
                <a16:creationId xmlns:a16="http://schemas.microsoft.com/office/drawing/2014/main" id="{C31CA2C5-F1B9-1B44-B2F9-5DAB472AD41C}"/>
              </a:ext>
            </a:extLst>
          </p:cNvPr>
          <p:cNvSpPr/>
          <p:nvPr/>
        </p:nvSpPr>
        <p:spPr>
          <a:xfrm>
            <a:off x="0" y="2074389"/>
            <a:ext cx="5897366" cy="2969231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WP6 (3)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t-IT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it-IT" sz="24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Enhancing</a:t>
            </a:r>
            <a:r>
              <a:rPr lang="it-IT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Geant4 Monte Carlo </a:t>
            </a:r>
            <a:r>
              <a:rPr lang="it-IT" sz="24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Simulations</a:t>
            </a:r>
            <a:r>
              <a:rPr lang="it-IT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it-IT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Machine Learning Integration»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«Fast Extended Computer Vision»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«AI </a:t>
            </a:r>
            <a:r>
              <a:rPr lang="it-IT" sz="24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algorithms</a:t>
            </a:r>
            <a:r>
              <a:rPr lang="it-IT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for (satellite) imaging </a:t>
            </a:r>
            <a:r>
              <a:rPr lang="it-IT" sz="2400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reconstruction</a:t>
            </a:r>
            <a:r>
              <a:rPr lang="it-IT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1600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56;p15">
            <a:extLst>
              <a:ext uri="{FF2B5EF4-FFF2-40B4-BE49-F238E27FC236}">
                <a16:creationId xmlns:a16="http://schemas.microsoft.com/office/drawing/2014/main" id="{8839ED08-5C7E-C448-B179-86F727C9629F}"/>
              </a:ext>
            </a:extLst>
          </p:cNvPr>
          <p:cNvSpPr/>
          <p:nvPr/>
        </p:nvSpPr>
        <p:spPr>
          <a:xfrm>
            <a:off x="6096000" y="1718351"/>
            <a:ext cx="5897366" cy="4505468"/>
          </a:xfrm>
          <a:prstGeom prst="roundRect">
            <a:avLst>
              <a:gd name="adj" fmla="val 16667"/>
            </a:avLst>
          </a:prstGeom>
          <a:solidFill>
            <a:srgbClr val="EDEDED"/>
          </a:solidFill>
          <a:ln w="381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WP4 and WP5 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Flagship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participate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flagships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with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themes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</a:t>
            </a: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GPU / FPGA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utilization</a:t>
            </a: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ARM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rate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solutions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the Data Lake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large scale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via generative networks,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18486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5F16-3F22-FE47-A11F-7FA17AD0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a Flagship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EBEF6F-C681-274E-8522-699E01289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180" y="2389239"/>
            <a:ext cx="4290380" cy="33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9F46A-FB61-AC49-BB43-7549904B2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13" y="5700719"/>
            <a:ext cx="5122606" cy="9895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BBE8C-28E6-3B4A-987A-976F2ED622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23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31CC7-FA67-1748-B6AB-EFE6CB8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2119"/>
            <a:ext cx="3665705" cy="378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CB2D5-03F9-C844-847D-DFB38ECB0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875" y="3679233"/>
            <a:ext cx="3184396" cy="1594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93747-5F33-2341-87A8-58F0E384D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08" y="1580319"/>
            <a:ext cx="4471511" cy="205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9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5187-D93C-3745-9BD6-D9D3063B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M4C2: “</a:t>
            </a:r>
            <a:r>
              <a:rPr lang="en-US" i="1" dirty="0"/>
              <a:t>Dalla </a:t>
            </a:r>
            <a:r>
              <a:rPr lang="en-US" i="1" dirty="0" err="1"/>
              <a:t>ricerca</a:t>
            </a:r>
            <a:r>
              <a:rPr lang="en-US" i="1" dirty="0"/>
              <a:t> </a:t>
            </a:r>
            <a:r>
              <a:rPr lang="en-US" i="1" dirty="0" err="1"/>
              <a:t>all’impresa</a:t>
            </a:r>
            <a:r>
              <a:rPr lang="en-US" dirty="0"/>
              <a:t>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32842-7780-7B4C-9172-39B5822F9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 focus of ICSC is to include </a:t>
            </a:r>
            <a:r>
              <a:rPr lang="en-US" dirty="0" err="1"/>
              <a:t>theproductive</a:t>
            </a:r>
            <a:r>
              <a:rPr lang="en-US" dirty="0"/>
              <a:t> system as a first citizen in the project, via two mechanisms</a:t>
            </a:r>
          </a:p>
          <a:p>
            <a:pPr lvl="1"/>
            <a:r>
              <a:rPr lang="en-US" dirty="0"/>
              <a:t>“Innovation Grants”: 1.8 </a:t>
            </a:r>
            <a:r>
              <a:rPr lang="en-US" dirty="0" err="1"/>
              <a:t>MEur</a:t>
            </a:r>
            <a:r>
              <a:rPr lang="en-US" dirty="0"/>
              <a:t> budget in Spoke 2 for projects shared with partner industries</a:t>
            </a:r>
          </a:p>
          <a:p>
            <a:pPr lvl="2"/>
            <a:r>
              <a:rPr lang="en-US" dirty="0"/>
              <a:t>First tranche by MS6, a second tranche later</a:t>
            </a:r>
          </a:p>
          <a:p>
            <a:pPr lvl="1"/>
            <a:r>
              <a:rPr lang="en-US" dirty="0"/>
              <a:t>“Cascade Calls”: 3.2 </a:t>
            </a:r>
            <a:r>
              <a:rPr lang="en-US" dirty="0" err="1"/>
              <a:t>MEur</a:t>
            </a:r>
            <a:r>
              <a:rPr lang="en-US" dirty="0"/>
              <a:t> budget in Spoke 2 for projects in part destined to external industrial partners</a:t>
            </a:r>
          </a:p>
          <a:p>
            <a:pPr lvl="2"/>
            <a:r>
              <a:rPr lang="en-US" dirty="0"/>
              <a:t>In the project initially in MS4, centrally delayed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E8DAC-D725-A84D-8A7C-53BA0541E6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399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6C48-26E1-AC40-BA9C-3E003BB5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235B8-316E-3947-AC93-96DB4A14C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462" y="1877669"/>
            <a:ext cx="11740763" cy="38858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Drivers:</a:t>
            </a:r>
          </a:p>
          <a:p>
            <a:pPr lvl="1"/>
            <a:r>
              <a:rPr lang="en-US" dirty="0"/>
              <a:t>Find commonalities between needs in research and industry, and test industrial use cases with similar technologies as in the flagship use cases</a:t>
            </a:r>
          </a:p>
          <a:p>
            <a:pPr lvl="1"/>
            <a:r>
              <a:rPr lang="en-US" dirty="0"/>
              <a:t>Give access to ICSC infrastructures to </a:t>
            </a:r>
            <a:r>
              <a:rPr lang="en-US" dirty="0" err="1"/>
              <a:t>PoCs</a:t>
            </a:r>
            <a:r>
              <a:rPr lang="en-US" dirty="0"/>
              <a:t> from the industrial system</a:t>
            </a:r>
          </a:p>
          <a:p>
            <a:r>
              <a:rPr lang="en-US" dirty="0"/>
              <a:t>Money allocation:</a:t>
            </a:r>
          </a:p>
          <a:p>
            <a:pPr lvl="1"/>
            <a:r>
              <a:rPr lang="en-US" dirty="0"/>
              <a:t>The company uses / acquires internal manpower and/or equipment</a:t>
            </a:r>
          </a:p>
          <a:p>
            <a:pPr lvl="1"/>
            <a:r>
              <a:rPr lang="en-US" dirty="0"/>
              <a:t>The company asks academia to hire additional positions for a shared use case on (for example) industrial data</a:t>
            </a:r>
          </a:p>
          <a:p>
            <a:r>
              <a:rPr lang="en-US" dirty="0"/>
              <a:t>Technology points of contact:</a:t>
            </a:r>
          </a:p>
          <a:p>
            <a:pPr lvl="1"/>
            <a:r>
              <a:rPr lang="en-US" dirty="0"/>
              <a:t>Machine Learning use cases (streams, images, …)</a:t>
            </a:r>
          </a:p>
          <a:p>
            <a:pPr lvl="1"/>
            <a:r>
              <a:rPr lang="en-US" dirty="0"/>
              <a:t>High rate data analysis on distributed data</a:t>
            </a:r>
          </a:p>
          <a:p>
            <a:pPr lvl="1"/>
            <a:r>
              <a:rPr lang="en-US" dirty="0"/>
              <a:t>Data Management solutions for Big and Distributed data</a:t>
            </a:r>
          </a:p>
          <a:p>
            <a:pPr lvl="1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CF0E4-117C-5A4D-A7E2-7B9CB202C7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25</a:t>
            </a:fld>
            <a:endParaRPr lang="it-IT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46AEA60-983E-E2A8-EFE4-40067B6F66A9}"/>
              </a:ext>
            </a:extLst>
          </p:cNvPr>
          <p:cNvSpPr/>
          <p:nvPr/>
        </p:nvSpPr>
        <p:spPr>
          <a:xfrm>
            <a:off x="9098942" y="4118617"/>
            <a:ext cx="2552369" cy="86669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From LHC </a:t>
            </a:r>
            <a:r>
              <a:rPr lang="it-IT" dirty="0" err="1"/>
              <a:t>reconstruction</a:t>
            </a:r>
            <a:r>
              <a:rPr lang="it-IT" dirty="0"/>
              <a:t> techniques to industrial use </a:t>
            </a:r>
            <a:r>
              <a:rPr lang="it-IT" dirty="0" err="1"/>
              <a:t>cases</a:t>
            </a:r>
            <a:r>
              <a:rPr lang="it-IT" dirty="0"/>
              <a:t>: </a:t>
            </a:r>
            <a:r>
              <a:rPr lang="it-IT" dirty="0" err="1"/>
              <a:t>GANs</a:t>
            </a:r>
            <a:r>
              <a:rPr lang="it-IT" dirty="0"/>
              <a:t>, PIML, DL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A864D7D-6699-2CB7-D3D1-7A3FA5157DB1}"/>
              </a:ext>
            </a:extLst>
          </p:cNvPr>
          <p:cNvSpPr/>
          <p:nvPr/>
        </p:nvSpPr>
        <p:spPr>
          <a:xfrm>
            <a:off x="8350195" y="5041311"/>
            <a:ext cx="2552369" cy="86669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From </a:t>
            </a:r>
            <a:r>
              <a:rPr lang="it-IT" dirty="0" err="1"/>
              <a:t>distributed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on </a:t>
            </a:r>
            <a:r>
              <a:rPr lang="it-IT" dirty="0" err="1"/>
              <a:t>multisource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data to … </a:t>
            </a:r>
            <a:r>
              <a:rPr lang="it-IT" dirty="0" err="1"/>
              <a:t>any</a:t>
            </a:r>
            <a:r>
              <a:rPr lang="it-IT" dirty="0"/>
              <a:t> data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DE2E06-DC1C-5194-22A4-2AA1C3F7D847}"/>
              </a:ext>
            </a:extLst>
          </p:cNvPr>
          <p:cNvSpPr/>
          <p:nvPr/>
        </p:nvSpPr>
        <p:spPr>
          <a:xfrm>
            <a:off x="6832820" y="5955710"/>
            <a:ext cx="2552369" cy="86669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From the Exabyte-</a:t>
            </a:r>
            <a:r>
              <a:rPr lang="it-IT" dirty="0" err="1"/>
              <a:t>level</a:t>
            </a:r>
            <a:r>
              <a:rPr lang="it-IT" dirty="0"/>
              <a:t> data management of LHC to the management of </a:t>
            </a:r>
            <a:r>
              <a:rPr lang="it-IT" dirty="0" err="1"/>
              <a:t>any</a:t>
            </a:r>
            <a:r>
              <a:rPr lang="it-IT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2087479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D5FB-3A93-8C49-A0BC-4009EB3B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innovation grants activated (Sept 2023 – Aug 2025)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26786-179B-9149-8804-F962C93F1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271" y="1829020"/>
            <a:ext cx="4992329" cy="451278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Eni:</a:t>
            </a:r>
          </a:p>
          <a:p>
            <a:pPr lvl="1"/>
            <a:r>
              <a:rPr lang="en-US" dirty="0"/>
              <a:t>(with Spoke 0): enable the Eni Green Data Center in </a:t>
            </a:r>
            <a:r>
              <a:rPr lang="en-US" dirty="0" err="1"/>
              <a:t>Ferrera</a:t>
            </a:r>
            <a:r>
              <a:rPr lang="en-US" dirty="0"/>
              <a:t> </a:t>
            </a:r>
            <a:r>
              <a:rPr lang="en-US" dirty="0" err="1"/>
              <a:t>Erbognone</a:t>
            </a:r>
            <a:r>
              <a:rPr lang="en-US" dirty="0"/>
              <a:t> for Spoke2/WP1 use cases</a:t>
            </a:r>
          </a:p>
          <a:p>
            <a:pPr lvl="1"/>
            <a:r>
              <a:rPr lang="en-US" dirty="0"/>
              <a:t>Predictive maintenance on ENI’s industrial plants</a:t>
            </a:r>
          </a:p>
          <a:p>
            <a:pPr lvl="1"/>
            <a:r>
              <a:rPr lang="en-US" dirty="0"/>
              <a:t>Physics Inspired ML per </a:t>
            </a:r>
            <a:r>
              <a:rPr lang="en-US" dirty="0" err="1"/>
              <a:t>l’utilizzo</a:t>
            </a:r>
            <a:r>
              <a:rPr lang="en-US" dirty="0"/>
              <a:t> di </a:t>
            </a:r>
            <a:r>
              <a:rPr lang="en-US" dirty="0" err="1"/>
              <a:t>risorse</a:t>
            </a:r>
            <a:r>
              <a:rPr lang="en-US" dirty="0"/>
              <a:t> </a:t>
            </a:r>
            <a:r>
              <a:rPr lang="en-US" dirty="0" err="1"/>
              <a:t>naturali</a:t>
            </a:r>
            <a:endParaRPr lang="en-US" dirty="0"/>
          </a:p>
          <a:p>
            <a:pPr lvl="1"/>
            <a:r>
              <a:rPr lang="en-US" dirty="0" err="1"/>
              <a:t>ELectrode</a:t>
            </a:r>
            <a:r>
              <a:rPr lang="en-US" dirty="0"/>
              <a:t>-electrolyte Interface in Operando, a multiscale modeling approach</a:t>
            </a:r>
          </a:p>
          <a:p>
            <a:r>
              <a:rPr lang="en-US" dirty="0"/>
              <a:t>Leonardo + TASI:</a:t>
            </a:r>
          </a:p>
          <a:p>
            <a:pPr lvl="1"/>
            <a:r>
              <a:rPr lang="en-US" dirty="0"/>
              <a:t>(with Spoke 3) Interoperable </a:t>
            </a:r>
            <a:r>
              <a:rPr lang="en-US" dirty="0" err="1"/>
              <a:t>Datalake</a:t>
            </a:r>
            <a:r>
              <a:rPr lang="en-US" dirty="0"/>
              <a:t>: Data management + Block Chain pilot for Space Economy data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834AA-DB50-224C-9F54-3DE29AB3B7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26</a:t>
            </a:fld>
            <a:endParaRPr lang="it-IT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7CE127-AA48-114D-A961-58E79229C7BD}"/>
              </a:ext>
            </a:extLst>
          </p:cNvPr>
          <p:cNvSpPr txBox="1">
            <a:spLocks/>
          </p:cNvSpPr>
          <p:nvPr/>
        </p:nvSpPr>
        <p:spPr>
          <a:xfrm>
            <a:off x="5771535" y="1824324"/>
            <a:ext cx="4992329" cy="451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 err="1"/>
              <a:t>UnipolSAI</a:t>
            </a:r>
            <a:r>
              <a:rPr lang="en-US" dirty="0"/>
              <a:t> + SOGEI + IFAB:</a:t>
            </a:r>
          </a:p>
          <a:p>
            <a:pPr lvl="1"/>
            <a:r>
              <a:rPr lang="en-US" dirty="0"/>
              <a:t>(with Spokes 0, 1, 3, 4, 5): monitoring urban areas’ danger and vulnerability situations for prevention and assurance evaluation</a:t>
            </a:r>
          </a:p>
          <a:p>
            <a:pPr lvl="1"/>
            <a:r>
              <a:rPr lang="en-US" dirty="0"/>
              <a:t>A second project to further fund the effort</a:t>
            </a:r>
          </a:p>
          <a:p>
            <a:r>
              <a:rPr lang="en-US" dirty="0"/>
              <a:t>Intesa Sanpaolo:</a:t>
            </a:r>
          </a:p>
          <a:p>
            <a:pPr lvl="1"/>
            <a:r>
              <a:rPr lang="en-US" dirty="0"/>
              <a:t>(with Spoke 5 and TASI): finding correlations between satellite images and financial situation of agricultural 	enterprises</a:t>
            </a:r>
          </a:p>
          <a:p>
            <a:pPr lvl="1"/>
            <a:r>
              <a:rPr lang="en-US" dirty="0"/>
              <a:t>(with Spokes 3 and 10): Fraud detection on streams of financial data</a:t>
            </a:r>
          </a:p>
          <a:p>
            <a:r>
              <a:rPr lang="en-US" dirty="0"/>
              <a:t>IFAB:</a:t>
            </a:r>
          </a:p>
          <a:p>
            <a:pPr lvl="1"/>
            <a:r>
              <a:rPr lang="en-US" dirty="0" err="1"/>
              <a:t>SowStain</a:t>
            </a:r>
            <a:r>
              <a:rPr lang="en-US" dirty="0"/>
              <a:t> (Digital Twins for Precision Agriculture) – Spokes 2,4,5,9</a:t>
            </a:r>
          </a:p>
          <a:p>
            <a:pPr lvl="1"/>
            <a:r>
              <a:rPr lang="en-US" dirty="0"/>
              <a:t>SAFE (Secure anomaly detection edge AI system For critical Environments)</a:t>
            </a:r>
          </a:p>
          <a:p>
            <a:pPr marL="5334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84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59C-544E-C94B-BC8A-F29E83FF3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IG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67857-AD0C-9E4D-B239-96A62BBC4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9021"/>
            <a:ext cx="10515600" cy="3885826"/>
          </a:xfrm>
        </p:spPr>
        <p:txBody>
          <a:bodyPr/>
          <a:lstStyle/>
          <a:p>
            <a:r>
              <a:rPr lang="en-US" dirty="0"/>
              <a:t>They are designed as full projects, with milestones, KPIs, deliverables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F3DF4-444E-5942-BE0A-4305870586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27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00FE2-EBDD-B74A-8723-09D31F5A1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6759"/>
            <a:ext cx="4255674" cy="2357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5395A-BE65-704F-9A5E-71EFCC9B3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142" y="2731596"/>
            <a:ext cx="4021150" cy="298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101E6-B9A6-394C-9FCC-01B7D5F30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858" y="2582825"/>
            <a:ext cx="3974283" cy="2386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23D703-B14A-894C-8CA5-E56BFB058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424" y="4951030"/>
            <a:ext cx="4021151" cy="1408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B018B1-CAE5-4142-8CB7-2C17BA2C0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461" y="5261163"/>
            <a:ext cx="3619777" cy="108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17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"/>
          <p:cNvSpPr txBox="1"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2800"/>
              <a:buFont typeface="Titillium Web"/>
              <a:buNone/>
            </a:pPr>
            <a:r>
              <a:rPr lang="it-IT" dirty="0"/>
              <a:t>Innovation </a:t>
            </a:r>
            <a:r>
              <a:rPr lang="it-IT" dirty="0" err="1"/>
              <a:t>Grants</a:t>
            </a:r>
            <a:endParaRPr lang="it-IT" dirty="0"/>
          </a:p>
        </p:txBody>
      </p:sp>
      <p:sp>
        <p:nvSpPr>
          <p:cNvPr id="196" name="Google Shape;196;p8"/>
          <p:cNvSpPr txBox="1">
            <a:spLocks noGrp="1"/>
          </p:cNvSpPr>
          <p:nvPr>
            <p:ph type="sldNum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D78CF-520B-3142-8910-1B3D6A1A1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7568381" cy="3885826"/>
          </a:xfrm>
        </p:spPr>
        <p:txBody>
          <a:bodyPr/>
          <a:lstStyle/>
          <a:p>
            <a:r>
              <a:rPr lang="en-US" dirty="0"/>
              <a:t>All the budget (and then some) allocated by MS6, with 43% in southern regions</a:t>
            </a:r>
          </a:p>
          <a:p>
            <a:r>
              <a:rPr lang="en-US" dirty="0"/>
              <a:t>Companies have decided in most cases to fund the academia</a:t>
            </a:r>
          </a:p>
          <a:p>
            <a:pPr lvl="1"/>
            <a:r>
              <a:rPr lang="en-US" dirty="0"/>
              <a:t>Not always easy for them to get accounted for by the PNRR</a:t>
            </a:r>
          </a:p>
          <a:p>
            <a:pPr lvl="1"/>
            <a:r>
              <a:rPr lang="en-US" dirty="0"/>
              <a:t>A major goal is to attract talents and they are more easily found via the academia</a:t>
            </a:r>
          </a:p>
        </p:txBody>
      </p:sp>
      <p:pic>
        <p:nvPicPr>
          <p:cNvPr id="7" name="Google Shape;212;p10">
            <a:extLst>
              <a:ext uri="{FF2B5EF4-FFF2-40B4-BE49-F238E27FC236}">
                <a16:creationId xmlns:a16="http://schemas.microsoft.com/office/drawing/2014/main" id="{53C1107C-C274-AF48-A9C1-EFE9B403F6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9918"/>
          <a:stretch/>
        </p:blipFill>
        <p:spPr>
          <a:xfrm>
            <a:off x="8504903" y="1990235"/>
            <a:ext cx="3236047" cy="4186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48A07-864F-7647-8D98-D73614DA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Calls (i.e. funding for external partners)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1C91E-EDD2-C048-813F-5814A9AEC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716" y="2115750"/>
            <a:ext cx="10515600" cy="38858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Cascade Calls were designed in the initial project as a means to extend the ICSC actions beyond the limited number of partners</a:t>
            </a:r>
          </a:p>
          <a:p>
            <a:r>
              <a:rPr lang="en-US" dirty="0"/>
              <a:t>Extending to:</a:t>
            </a:r>
          </a:p>
          <a:p>
            <a:pPr lvl="1"/>
            <a:r>
              <a:rPr lang="en-US" dirty="0"/>
              <a:t>Academia: involve some of the Universities / Research Institutions not selected for ICSC, allowing them to propose use cases to enrich the Spoke 2 scientific program</a:t>
            </a:r>
          </a:p>
          <a:p>
            <a:pPr lvl="1"/>
            <a:r>
              <a:rPr lang="en-US" dirty="0"/>
              <a:t>Private Companies: request services and actions (top down) and asking for industrial use cases (bottom up)</a:t>
            </a:r>
          </a:p>
          <a:p>
            <a:pPr lvl="2"/>
            <a:r>
              <a:rPr lang="en-US" dirty="0"/>
              <a:t>Remember: the external private partners will not be reimbursed at 100%, so even the services should be interesting to them. It is not a procurement!</a:t>
            </a:r>
          </a:p>
          <a:p>
            <a:r>
              <a:rPr lang="en-US" dirty="0"/>
              <a:t>ICSC centrally requests them to be at least 50% towards the productive system (in addition to 50% in Southern regions)</a:t>
            </a:r>
          </a:p>
          <a:p>
            <a:r>
              <a:rPr lang="en-US" dirty="0"/>
              <a:t>Current status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B8CA7-58C7-1E4D-8C29-E157332637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006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30E5F-CDAB-A0AA-1184-5DBBF5D4BB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BD1BC-AB8D-628F-FFD1-5F4D2A590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737"/>
            <a:ext cx="5031288" cy="6858000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0E96F79-9640-4BDC-B904-34345610E3B9}"/>
              </a:ext>
            </a:extLst>
          </p:cNvPr>
          <p:cNvSpPr txBox="1">
            <a:spLocks/>
          </p:cNvSpPr>
          <p:nvPr/>
        </p:nvSpPr>
        <p:spPr>
          <a:xfrm>
            <a:off x="9545569" y="4107990"/>
            <a:ext cx="2813322" cy="58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2400" b="1" dirty="0"/>
              <a:t>Budget in milion Euro  2022-25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3BCBD28-7E27-5856-2AD1-2882D016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542" y="1628551"/>
            <a:ext cx="262403" cy="193349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91D581-AA7C-A98D-A042-6057533B1B67}"/>
              </a:ext>
            </a:extLst>
          </p:cNvPr>
          <p:cNvSpPr txBox="1"/>
          <p:nvPr/>
        </p:nvSpPr>
        <p:spPr>
          <a:xfrm>
            <a:off x="10498071" y="1705199"/>
            <a:ext cx="1655542" cy="20043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Titillium Web" pitchFamily="2" charset="77"/>
              </a:rPr>
              <a:t>INFRASTRUTTURE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Titillium Web" pitchFamily="2" charset="77"/>
              </a:rPr>
              <a:t>STAFF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Titillium Web" pitchFamily="2" charset="77"/>
              </a:rPr>
              <a:t>INNOVATION 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Titillium Web" pitchFamily="2" charset="77"/>
              </a:rPr>
              <a:t>BANDI A CASCATA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Titillium Web" pitchFamily="2" charset="77"/>
              </a:rPr>
              <a:t>PHD</a:t>
            </a:r>
          </a:p>
          <a:p>
            <a:pPr>
              <a:lnSpc>
                <a:spcPct val="150000"/>
              </a:lnSpc>
            </a:pPr>
            <a:r>
              <a:rPr lang="it-IT" dirty="0">
                <a:latin typeface="Titillium Web" pitchFamily="2" charset="77"/>
              </a:rPr>
              <a:t>COSTI INDIRETTI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2DAE439-70F3-DCE0-2FDF-2D9C26F322B5}"/>
              </a:ext>
            </a:extLst>
          </p:cNvPr>
          <p:cNvGrpSpPr/>
          <p:nvPr/>
        </p:nvGrpSpPr>
        <p:grpSpPr>
          <a:xfrm>
            <a:off x="4943138" y="1175855"/>
            <a:ext cx="5191189" cy="3708047"/>
            <a:chOff x="-261256" y="570015"/>
            <a:chExt cx="8902675" cy="628798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06ED17D-77C1-832D-AE5E-DD4A9C4C7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61256" y="570015"/>
              <a:ext cx="8628453" cy="6287985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AE53057-0B7F-6520-D9EB-C016A8ED3267}"/>
                </a:ext>
              </a:extLst>
            </p:cNvPr>
            <p:cNvSpPr txBox="1"/>
            <p:nvPr/>
          </p:nvSpPr>
          <p:spPr>
            <a:xfrm>
              <a:off x="1396999" y="2785533"/>
              <a:ext cx="1639005" cy="782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tx1"/>
                  </a:solidFill>
                  <a:latin typeface="Titillium Web" pitchFamily="2" charset="77"/>
                </a:rPr>
                <a:t>139.1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770959DE-9410-B675-12B6-6DE22D3F732E}"/>
                </a:ext>
              </a:extLst>
            </p:cNvPr>
            <p:cNvSpPr txBox="1"/>
            <p:nvPr/>
          </p:nvSpPr>
          <p:spPr>
            <a:xfrm>
              <a:off x="4114801" y="2057400"/>
              <a:ext cx="910497" cy="782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tx1"/>
                  </a:solidFill>
                  <a:latin typeface="Titillium Web" pitchFamily="2" charset="77"/>
                </a:rPr>
                <a:t>88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77418DF-D7AA-B1F0-B094-0371DE31988D}"/>
                </a:ext>
              </a:extLst>
            </p:cNvPr>
            <p:cNvSpPr txBox="1"/>
            <p:nvPr/>
          </p:nvSpPr>
          <p:spPr>
            <a:xfrm flipH="1">
              <a:off x="5771305" y="2144549"/>
              <a:ext cx="2870114" cy="782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tx1"/>
                  </a:solidFill>
                  <a:latin typeface="Titillium Web" pitchFamily="2" charset="77"/>
                </a:rPr>
                <a:t>31.8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866F47D-B602-4965-2A0F-193B26A829EA}"/>
                </a:ext>
              </a:extLst>
            </p:cNvPr>
            <p:cNvSpPr txBox="1"/>
            <p:nvPr/>
          </p:nvSpPr>
          <p:spPr>
            <a:xfrm>
              <a:off x="6222999" y="3285066"/>
              <a:ext cx="910497" cy="782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tx1"/>
                  </a:solidFill>
                  <a:latin typeface="Titillium Web" pitchFamily="2" charset="77"/>
                </a:rPr>
                <a:t>32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DCFA336-2CC5-D33A-588D-0CBF6DA8B905}"/>
                </a:ext>
              </a:extLst>
            </p:cNvPr>
            <p:cNvSpPr txBox="1"/>
            <p:nvPr/>
          </p:nvSpPr>
          <p:spPr>
            <a:xfrm>
              <a:off x="6316134" y="3903130"/>
              <a:ext cx="1171660" cy="678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chemeClr val="tx1"/>
                  </a:solidFill>
                  <a:latin typeface="Titillium Web" pitchFamily="2" charset="77"/>
                </a:rPr>
                <a:t>15.9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9640EE0-A888-35E2-EFF3-E2B76DB10D18}"/>
                </a:ext>
              </a:extLst>
            </p:cNvPr>
            <p:cNvSpPr txBox="1"/>
            <p:nvPr/>
          </p:nvSpPr>
          <p:spPr>
            <a:xfrm>
              <a:off x="6460063" y="4351864"/>
              <a:ext cx="1171660" cy="678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chemeClr val="tx1"/>
                  </a:solidFill>
                  <a:latin typeface="Titillium Web" pitchFamily="2" charset="77"/>
                </a:rPr>
                <a:t>13.2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CCA84542-B5B7-4490-E29B-6C3194BF26B1}"/>
                </a:ext>
              </a:extLst>
            </p:cNvPr>
            <p:cNvSpPr txBox="1"/>
            <p:nvPr/>
          </p:nvSpPr>
          <p:spPr>
            <a:xfrm>
              <a:off x="2825714" y="3584370"/>
              <a:ext cx="2267693" cy="213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chemeClr val="tx1"/>
                  </a:solidFill>
                  <a:latin typeface="Titillium Web" pitchFamily="2" charset="77"/>
                </a:rPr>
                <a:t>320 </a:t>
              </a:r>
              <a:r>
                <a:rPr lang="it-IT" sz="2000" b="1" dirty="0">
                  <a:solidFill>
                    <a:schemeClr val="tx1"/>
                  </a:solidFill>
                  <a:latin typeface="Titillium Web" pitchFamily="2" charset="77"/>
                </a:rPr>
                <a:t>M€</a:t>
              </a:r>
            </a:p>
            <a:p>
              <a:pPr algn="ctr"/>
              <a:endParaRPr lang="it-IT" sz="2000" b="1" dirty="0">
                <a:solidFill>
                  <a:schemeClr val="tx1"/>
                </a:solidFill>
                <a:latin typeface="Titillium Web" pitchFamily="2" charset="77"/>
              </a:endParaRPr>
            </a:p>
            <a:p>
              <a:pPr algn="ctr"/>
              <a:r>
                <a:rPr lang="it-IT" b="1" dirty="0">
                  <a:solidFill>
                    <a:schemeClr val="tx1"/>
                  </a:solidFill>
                  <a:latin typeface="Titillium Web" pitchFamily="2" charset="77"/>
                </a:rPr>
                <a:t>41% </a:t>
              </a:r>
            </a:p>
            <a:p>
              <a:pPr algn="ctr"/>
              <a:r>
                <a:rPr lang="it-IT" b="1" dirty="0">
                  <a:solidFill>
                    <a:schemeClr val="tx1"/>
                  </a:solidFill>
                  <a:latin typeface="Titillium Web" pitchFamily="2" charset="77"/>
                </a:rPr>
                <a:t>Al sud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CFAECCB7-AC50-EDA4-DD99-25213DA94CC0}"/>
              </a:ext>
            </a:extLst>
          </p:cNvPr>
          <p:cNvSpPr/>
          <p:nvPr/>
        </p:nvSpPr>
        <p:spPr>
          <a:xfrm>
            <a:off x="5288525" y="5228255"/>
            <a:ext cx="1077560" cy="995795"/>
          </a:xfrm>
          <a:prstGeom prst="ellipse">
            <a:avLst/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~1500 </a:t>
            </a:r>
            <a:r>
              <a:rPr lang="it-IT" sz="1400"/>
              <a:t>staff</a:t>
            </a:r>
            <a:r>
              <a:rPr lang="it-IT"/>
              <a:t>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57F96B-886D-E046-28F6-A8463748BD58}"/>
              </a:ext>
            </a:extLst>
          </p:cNvPr>
          <p:cNvSpPr/>
          <p:nvPr/>
        </p:nvSpPr>
        <p:spPr>
          <a:xfrm>
            <a:off x="6623322" y="5228255"/>
            <a:ext cx="1610299" cy="995795"/>
          </a:xfrm>
          <a:prstGeom prst="ellipse">
            <a:avLst/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~400 </a:t>
            </a:r>
            <a:r>
              <a:rPr lang="it-IT" sz="1400" dirty="0"/>
              <a:t>new </a:t>
            </a:r>
            <a:r>
              <a:rPr lang="it-IT" sz="1400" dirty="0" err="1"/>
              <a:t>researchers</a:t>
            </a:r>
            <a:endParaRPr lang="it-IT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F3701C-E632-2710-D612-13E824044EAD}"/>
              </a:ext>
            </a:extLst>
          </p:cNvPr>
          <p:cNvSpPr/>
          <p:nvPr/>
        </p:nvSpPr>
        <p:spPr>
          <a:xfrm>
            <a:off x="8404998" y="5228256"/>
            <a:ext cx="1077560" cy="995795"/>
          </a:xfrm>
          <a:prstGeom prst="ellipse">
            <a:avLst/>
          </a:prstGeom>
          <a:solidFill>
            <a:srgbClr val="0070C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~200 </a:t>
            </a:r>
            <a:r>
              <a:rPr lang="it-IT" sz="1400" dirty="0"/>
              <a:t>PhD + </a:t>
            </a:r>
            <a:r>
              <a:rPr lang="it-IT" sz="1400" dirty="0" err="1"/>
              <a:t>grants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4212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E87C2-4FF8-ADB8-37CB-9F668A140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of July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40789-7B30-ABA5-28F4-BCD84F5E4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720" y="1864417"/>
            <a:ext cx="10515600" cy="3885826"/>
          </a:xfrm>
        </p:spPr>
        <p:txBody>
          <a:bodyPr/>
          <a:lstStyle/>
          <a:p>
            <a:r>
              <a:rPr lang="en-US" dirty="0"/>
              <a:t>All cascade calls assigned (3.1xMEur)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6D492-4403-8162-4A76-95DAED5486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30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1665B-E336-7438-42A1-5A1CD4721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2518161"/>
            <a:ext cx="9723120" cy="40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19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C24B-5C67-93AC-D5A2-63858A37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Personnel (INFN)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0F3A-CA43-5D32-CE48-1F936380F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7  TD (“tempo </a:t>
            </a:r>
            <a:r>
              <a:rPr lang="en-US" dirty="0" err="1"/>
              <a:t>determinato</a:t>
            </a:r>
            <a:r>
              <a:rPr lang="en-US" dirty="0"/>
              <a:t>” ) positions:</a:t>
            </a:r>
          </a:p>
          <a:p>
            <a:pPr lvl="1"/>
            <a:r>
              <a:rPr lang="en-US" dirty="0"/>
              <a:t>PI, BA, CT, RM1, FI, MIB, NA</a:t>
            </a:r>
          </a:p>
          <a:p>
            <a:r>
              <a:rPr lang="en-US" dirty="0"/>
              <a:t>5 Technological Grants (“</a:t>
            </a:r>
            <a:r>
              <a:rPr lang="en-US" dirty="0" err="1"/>
              <a:t>borse</a:t>
            </a:r>
            <a:r>
              <a:rPr lang="en-US" dirty="0"/>
              <a:t> </a:t>
            </a:r>
            <a:r>
              <a:rPr lang="en-US" dirty="0" err="1"/>
              <a:t>tecnologiche</a:t>
            </a:r>
            <a:r>
              <a:rPr lang="en-US" dirty="0"/>
              <a:t>”)</a:t>
            </a:r>
          </a:p>
          <a:p>
            <a:pPr lvl="1"/>
            <a:r>
              <a:rPr lang="en-US" dirty="0"/>
              <a:t>CA, PG, TS, LE, CS</a:t>
            </a:r>
          </a:p>
          <a:p>
            <a:r>
              <a:rPr lang="en-US" dirty="0"/>
              <a:t>5 </a:t>
            </a:r>
            <a:r>
              <a:rPr lang="en-US" dirty="0" err="1"/>
              <a:t>AdR</a:t>
            </a:r>
            <a:r>
              <a:rPr lang="en-US" dirty="0"/>
              <a:t> (“</a:t>
            </a:r>
            <a:r>
              <a:rPr lang="en-US" dirty="0" err="1"/>
              <a:t>assegni</a:t>
            </a:r>
            <a:r>
              <a:rPr lang="en-US" dirty="0"/>
              <a:t> di </a:t>
            </a:r>
            <a:r>
              <a:rPr lang="en-US" dirty="0" err="1"/>
              <a:t>ricerca</a:t>
            </a:r>
            <a:r>
              <a:rPr lang="en-US" dirty="0"/>
              <a:t>”)</a:t>
            </a:r>
          </a:p>
          <a:p>
            <a:pPr lvl="1"/>
            <a:r>
              <a:rPr lang="en-US" strike="sngStrike" dirty="0"/>
              <a:t>NA</a:t>
            </a:r>
            <a:r>
              <a:rPr lang="en-US" dirty="0"/>
              <a:t>, CNAF</a:t>
            </a:r>
            <a:r>
              <a:rPr lang="en-US" strike="sngStrike" dirty="0"/>
              <a:t>x2</a:t>
            </a:r>
            <a:r>
              <a:rPr lang="en-US" dirty="0"/>
              <a:t>, FI, PG</a:t>
            </a:r>
          </a:p>
          <a:p>
            <a:pPr lvl="1"/>
            <a:endParaRPr lang="en-US" dirty="0"/>
          </a:p>
          <a:p>
            <a:r>
              <a:rPr lang="en-US" dirty="0"/>
              <a:t>We would like to organize meetings in which we have the chance to</a:t>
            </a:r>
          </a:p>
          <a:p>
            <a:pPr lvl="1"/>
            <a:r>
              <a:rPr lang="en-US" dirty="0"/>
              <a:t>Know each other</a:t>
            </a:r>
          </a:p>
          <a:p>
            <a:pPr lvl="1"/>
            <a:r>
              <a:rPr lang="en-US" dirty="0"/>
              <a:t>Give you news about the project advancement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D37B7-88F4-9A74-EC08-8C13267294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905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DF7E-ECC7-D702-5CA9-78A2FA62E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</a:t>
            </a:r>
            <a:r>
              <a:rPr lang="en-US"/>
              <a:t>computing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8C1D5-905C-C27A-E118-1475B5392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ICSC RAC (Resource Allocation Committee) accepts requests for IT resources, for large scale </a:t>
            </a:r>
            <a:r>
              <a:rPr lang="en-US" dirty="0" err="1"/>
              <a:t>processings</a:t>
            </a:r>
            <a:endParaRPr lang="en-US" dirty="0"/>
          </a:p>
          <a:p>
            <a:pPr lvl="1"/>
            <a:r>
              <a:rPr lang="en-US" dirty="0"/>
              <a:t>For Spoke2, O(40) requests submitted and </a:t>
            </a:r>
            <a:r>
              <a:rPr lang="en-US" u="sng" dirty="0"/>
              <a:t>all accepted</a:t>
            </a:r>
          </a:p>
          <a:p>
            <a:r>
              <a:rPr lang="en-US" dirty="0"/>
              <a:t>We/you can still submit new requests, if there is something new. Requests are:</a:t>
            </a:r>
          </a:p>
          <a:p>
            <a:pPr lvl="1"/>
            <a:r>
              <a:rPr lang="en-US" dirty="0"/>
              <a:t>For CPU hours on HPC, Grid, Cloud</a:t>
            </a:r>
          </a:p>
          <a:p>
            <a:pPr lvl="1"/>
            <a:r>
              <a:rPr lang="en-US" dirty="0"/>
              <a:t>For GPU hours on HPC and Cloud</a:t>
            </a:r>
          </a:p>
          <a:p>
            <a:pPr lvl="1"/>
            <a:r>
              <a:rPr lang="en-US" dirty="0"/>
              <a:t>POSEX/Cloud storage</a:t>
            </a:r>
          </a:p>
          <a:p>
            <a:r>
              <a:rPr lang="en-US" dirty="0"/>
              <a:t>Link is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pPr lvl="1"/>
            <a:r>
              <a:rPr lang="en-US" dirty="0"/>
              <a:t>Please drop me a line before….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BCD9B-52C6-5EA9-FBBB-941236E073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800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A37FB-C8DD-0431-E0C9-CC15556B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Conferences, talks, papers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64F29-C253-A01B-935E-57CA959E2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We need to demostrate the effort by INFN (and in general) via talks, conferences</a:t>
            </a:r>
          </a:p>
          <a:p>
            <a:r>
              <a:rPr lang="en-IT" dirty="0"/>
              <a:t>We have prepared instructions, </a:t>
            </a:r>
            <a:r>
              <a:rPr lang="en-IT" dirty="0">
                <a:hlinkClick r:id="rId2"/>
              </a:rPr>
              <a:t>here</a:t>
            </a:r>
            <a:endParaRPr lang="en-IT" dirty="0"/>
          </a:p>
          <a:p>
            <a:r>
              <a:rPr lang="en-GB" dirty="0"/>
              <a:t>In some cases, we proceeded centrally:</a:t>
            </a:r>
          </a:p>
          <a:p>
            <a:pPr lvl="1"/>
            <a:r>
              <a:rPr lang="en-GB" dirty="0"/>
              <a:t>CMS, ATLAS, </a:t>
            </a:r>
            <a:r>
              <a:rPr lang="en-GB" dirty="0" err="1"/>
              <a:t>LHCb</a:t>
            </a:r>
            <a:r>
              <a:rPr lang="en-GB" dirty="0"/>
              <a:t>, ALICE, Virgo (asap), Auger: they included acknowledgements to ICSC already</a:t>
            </a:r>
            <a:endParaRPr lang="en-IT" dirty="0"/>
          </a:p>
          <a:p>
            <a:pPr marL="50800" indent="0">
              <a:buNone/>
            </a:pP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8D2AD-54CD-9D8B-DC5B-1696018B76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33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4779D-3E88-177E-BAB1-3281943CB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20" y="5021630"/>
            <a:ext cx="6433319" cy="1661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00ACB1-9A4E-33D1-30F3-6A788169B363}"/>
              </a:ext>
            </a:extLst>
          </p:cNvPr>
          <p:cNvSpPr txBox="1"/>
          <p:nvPr/>
        </p:nvSpPr>
        <p:spPr>
          <a:xfrm>
            <a:off x="8812020" y="5742435"/>
            <a:ext cx="2824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100+ conferences communicated</a:t>
            </a:r>
          </a:p>
        </p:txBody>
      </p:sp>
    </p:spTree>
    <p:extLst>
      <p:ext uri="{BB962C8B-B14F-4D97-AF65-F5344CB8AC3E}">
        <p14:creationId xmlns:p14="http://schemas.microsoft.com/office/powerpoint/2010/main" val="330740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5501-AFA8-8AB5-23DB-8786BF18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Spoke2 GitHub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1C662-6EAC-9063-D213-5CDC4D060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307" y="2011575"/>
            <a:ext cx="5079191" cy="388582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</a:t>
            </a:r>
            <a:r>
              <a:rPr lang="en-IT" dirty="0"/>
              <a:t>e prepared a GitHub </a:t>
            </a:r>
            <a:r>
              <a:rPr lang="en-IT" dirty="0">
                <a:hlinkClick r:id="rId2"/>
              </a:rPr>
              <a:t>repository</a:t>
            </a:r>
            <a:r>
              <a:rPr lang="en-IT" dirty="0"/>
              <a:t> for Spoke2</a:t>
            </a:r>
          </a:p>
          <a:p>
            <a:r>
              <a:rPr lang="en-IT" dirty="0"/>
              <a:t>Idea is</a:t>
            </a:r>
          </a:p>
          <a:p>
            <a:pPr lvl="1"/>
            <a:r>
              <a:rPr lang="en-GB" dirty="0"/>
              <a:t>I</a:t>
            </a:r>
            <a:r>
              <a:rPr lang="en-IT" dirty="0"/>
              <a:t>f you start from scratch / you have only private code, you can ask me for a sub repository;</a:t>
            </a:r>
          </a:p>
          <a:p>
            <a:pPr lvl="1"/>
            <a:r>
              <a:rPr lang="en-GB" dirty="0"/>
              <a:t>I</a:t>
            </a:r>
            <a:r>
              <a:rPr lang="en-IT" dirty="0"/>
              <a:t>f for some reasons you cannot use Spoke 2 and you have your own repository, it is ok. We will ask you for time to time to fork a copy under Spoke2 repository.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40843-CFD5-C4BB-C1EB-CB76E6F953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34</a:t>
            </a:fld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C1694-5D89-9D15-D137-A1AB308E5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814" y="1219152"/>
            <a:ext cx="6296154" cy="54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4511-31C8-10B6-5797-13C75BF7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Papers, Conferences, Tools…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270CE-6E49-A5A1-D63B-D70D05E90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130426"/>
            <a:ext cx="5181600" cy="3680344"/>
          </a:xfrm>
        </p:spPr>
        <p:txBody>
          <a:bodyPr>
            <a:normAutofit fontScale="77500" lnSpcReduction="20000"/>
          </a:bodyPr>
          <a:lstStyle/>
          <a:p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asking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collaborators</a:t>
            </a:r>
            <a:r>
              <a:rPr lang="it-IT" dirty="0"/>
              <a:t> to help </a:t>
            </a:r>
            <a:r>
              <a:rPr lang="it-IT" dirty="0" err="1"/>
              <a:t>us</a:t>
            </a:r>
            <a:r>
              <a:rPr lang="it-IT" dirty="0"/>
              <a:t> </a:t>
            </a:r>
            <a:r>
              <a:rPr lang="it-IT" dirty="0" err="1"/>
              <a:t>keep</a:t>
            </a:r>
            <a:r>
              <a:rPr lang="it-IT" dirty="0"/>
              <a:t> a list of </a:t>
            </a:r>
            <a:r>
              <a:rPr lang="it-IT" dirty="0" err="1"/>
              <a:t>relevalnt</a:t>
            </a:r>
            <a:r>
              <a:rPr lang="it-IT" dirty="0"/>
              <a:t> papers / </a:t>
            </a:r>
            <a:r>
              <a:rPr lang="it-IT" dirty="0" err="1"/>
              <a:t>contribution</a:t>
            </a:r>
            <a:r>
              <a:rPr lang="it-IT" dirty="0"/>
              <a:t> to conferences</a:t>
            </a:r>
          </a:p>
          <a:p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admittedly</a:t>
            </a:r>
            <a:r>
              <a:rPr lang="it-IT" dirty="0"/>
              <a:t>, a bit late, with O(20) conferences + O(10) papers</a:t>
            </a:r>
          </a:p>
          <a:p>
            <a:r>
              <a:rPr lang="it-IT" dirty="0" err="1"/>
              <a:t>But</a:t>
            </a:r>
            <a:r>
              <a:rPr lang="it-IT" dirty="0"/>
              <a:t> …</a:t>
            </a:r>
          </a:p>
          <a:p>
            <a:pPr lvl="1"/>
            <a:r>
              <a:rPr lang="it-IT" dirty="0">
                <a:solidFill>
                  <a:schemeClr val="accent1"/>
                </a:solidFill>
              </a:rPr>
              <a:t>The major </a:t>
            </a:r>
            <a:r>
              <a:rPr lang="it-IT" dirty="0" err="1">
                <a:solidFill>
                  <a:schemeClr val="accent1"/>
                </a:solidFill>
              </a:rPr>
              <a:t>Experiments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at</a:t>
            </a:r>
            <a:r>
              <a:rPr lang="it-IT" dirty="0">
                <a:solidFill>
                  <a:schemeClr val="accent1"/>
                </a:solidFill>
              </a:rPr>
              <a:t> LHC </a:t>
            </a:r>
            <a:r>
              <a:rPr lang="it-IT" dirty="0" err="1">
                <a:solidFill>
                  <a:schemeClr val="accent1"/>
                </a:solidFill>
              </a:rPr>
              <a:t>have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evaluated</a:t>
            </a:r>
            <a:r>
              <a:rPr lang="it-IT" dirty="0">
                <a:solidFill>
                  <a:schemeClr val="accent1"/>
                </a:solidFill>
              </a:rPr>
              <a:t> the ICSC </a:t>
            </a:r>
            <a:r>
              <a:rPr lang="it-IT" dirty="0" err="1">
                <a:solidFill>
                  <a:schemeClr val="accent1"/>
                </a:solidFill>
              </a:rPr>
              <a:t>as</a:t>
            </a:r>
            <a:r>
              <a:rPr lang="it-IT" dirty="0">
                <a:solidFill>
                  <a:schemeClr val="accent1"/>
                </a:solidFill>
              </a:rPr>
              <a:t> a </a:t>
            </a:r>
            <a:r>
              <a:rPr lang="it-IT" dirty="0" err="1">
                <a:solidFill>
                  <a:schemeClr val="accent1"/>
                </a:solidFill>
              </a:rPr>
              <a:t>sizeable</a:t>
            </a:r>
            <a:r>
              <a:rPr lang="it-IT" dirty="0">
                <a:solidFill>
                  <a:schemeClr val="accent1"/>
                </a:solidFill>
              </a:rPr>
              <a:t> source of </a:t>
            </a:r>
            <a:r>
              <a:rPr lang="it-IT" dirty="0" err="1">
                <a:solidFill>
                  <a:schemeClr val="accent1"/>
                </a:solidFill>
              </a:rPr>
              <a:t>support</a:t>
            </a:r>
            <a:r>
              <a:rPr lang="it-IT" dirty="0">
                <a:solidFill>
                  <a:schemeClr val="accent1"/>
                </a:solidFill>
              </a:rPr>
              <a:t> and </a:t>
            </a:r>
            <a:r>
              <a:rPr lang="it-IT" dirty="0" err="1">
                <a:solidFill>
                  <a:schemeClr val="accent1"/>
                </a:solidFill>
              </a:rPr>
              <a:t>solutions</a:t>
            </a:r>
            <a:r>
              <a:rPr lang="it-IT" dirty="0">
                <a:solidFill>
                  <a:schemeClr val="accent1"/>
                </a:solidFill>
              </a:rPr>
              <a:t>. </a:t>
            </a:r>
            <a:r>
              <a:rPr lang="it-IT" dirty="0" err="1">
                <a:solidFill>
                  <a:schemeClr val="accent1"/>
                </a:solidFill>
              </a:rPr>
              <a:t>We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have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negotiated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putting</a:t>
            </a:r>
            <a:r>
              <a:rPr lang="it-IT" dirty="0">
                <a:solidFill>
                  <a:schemeClr val="accent1"/>
                </a:solidFill>
              </a:rPr>
              <a:t> ICSC </a:t>
            </a:r>
            <a:r>
              <a:rPr lang="it-IT" dirty="0" err="1">
                <a:solidFill>
                  <a:schemeClr val="accent1"/>
                </a:solidFill>
              </a:rPr>
              <a:t>as</a:t>
            </a:r>
            <a:r>
              <a:rPr lang="it-IT" dirty="0">
                <a:solidFill>
                  <a:schemeClr val="accent1"/>
                </a:solidFill>
              </a:rPr>
              <a:t> an </a:t>
            </a:r>
            <a:r>
              <a:rPr lang="it-IT" dirty="0" err="1">
                <a:solidFill>
                  <a:schemeClr val="accent1"/>
                </a:solidFill>
              </a:rPr>
              <a:t>acknowledgements</a:t>
            </a:r>
            <a:r>
              <a:rPr lang="it-IT" dirty="0">
                <a:solidFill>
                  <a:schemeClr val="accent1"/>
                </a:solidFill>
              </a:rPr>
              <a:t> in </a:t>
            </a:r>
            <a:r>
              <a:rPr lang="it-IT" dirty="0" err="1">
                <a:solidFill>
                  <a:schemeClr val="accent1"/>
                </a:solidFill>
              </a:rPr>
              <a:t>all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papers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which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used</a:t>
            </a:r>
            <a:r>
              <a:rPr lang="it-IT" dirty="0">
                <a:solidFill>
                  <a:schemeClr val="accent1"/>
                </a:solidFill>
              </a:rPr>
              <a:t> the </a:t>
            </a:r>
            <a:r>
              <a:rPr lang="it-IT" dirty="0" err="1">
                <a:solidFill>
                  <a:schemeClr val="accent1"/>
                </a:solidFill>
              </a:rPr>
              <a:t>technologies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we</a:t>
            </a:r>
            <a:r>
              <a:rPr lang="it-IT" dirty="0">
                <a:solidFill>
                  <a:schemeClr val="accent1"/>
                </a:solidFill>
              </a:rPr>
              <a:t> are </a:t>
            </a:r>
            <a:r>
              <a:rPr lang="it-IT" dirty="0" err="1">
                <a:solidFill>
                  <a:schemeClr val="accent1"/>
                </a:solidFill>
              </a:rPr>
              <a:t>proposing</a:t>
            </a:r>
            <a:endParaRPr lang="it-IT" dirty="0">
              <a:solidFill>
                <a:schemeClr val="accent1"/>
              </a:solidFill>
            </a:endParaRPr>
          </a:p>
          <a:p>
            <a:pPr lvl="1"/>
            <a:endParaRPr lang="it-IT" dirty="0"/>
          </a:p>
          <a:p>
            <a:endParaRPr lang="it-I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13292-FF20-6FA9-B742-27EAC5168A7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68388" y="2130426"/>
            <a:ext cx="7123611" cy="3680344"/>
          </a:xfrm>
        </p:spPr>
        <p:txBody>
          <a:bodyPr>
            <a:normAutofit/>
          </a:bodyPr>
          <a:lstStyle/>
          <a:p>
            <a:r>
              <a:rPr lang="it-IT" sz="1800" dirty="0" err="1"/>
              <a:t>We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</a:t>
            </a:r>
            <a:r>
              <a:rPr lang="it-IT" sz="1800" dirty="0" err="1"/>
              <a:t>move</a:t>
            </a:r>
            <a:r>
              <a:rPr lang="it-IT" sz="1800" dirty="0"/>
              <a:t> </a:t>
            </a:r>
            <a:r>
              <a:rPr lang="it-IT" sz="1800" dirty="0" err="1"/>
              <a:t>now</a:t>
            </a:r>
            <a:r>
              <a:rPr lang="it-IT" sz="1800" dirty="0"/>
              <a:t> to the </a:t>
            </a:r>
            <a:r>
              <a:rPr lang="it-IT" sz="1800" dirty="0" err="1"/>
              <a:t>same</a:t>
            </a:r>
            <a:r>
              <a:rPr lang="it-IT" sz="1800" dirty="0"/>
              <a:t> </a:t>
            </a:r>
            <a:r>
              <a:rPr lang="it-IT" sz="1800" dirty="0" err="1"/>
              <a:t>request</a:t>
            </a:r>
            <a:r>
              <a:rPr lang="it-IT" sz="1800" dirty="0"/>
              <a:t> to </a:t>
            </a:r>
            <a:r>
              <a:rPr lang="it-IT" sz="1800" dirty="0" err="1"/>
              <a:t>smaller</a:t>
            </a:r>
            <a:r>
              <a:rPr lang="it-IT" sz="1800" dirty="0"/>
              <a:t> </a:t>
            </a:r>
            <a:r>
              <a:rPr lang="it-IT" sz="1800" dirty="0" err="1"/>
              <a:t>experiments</a:t>
            </a:r>
            <a:endParaRPr lang="it-IT" sz="1800" dirty="0"/>
          </a:p>
          <a:p>
            <a:r>
              <a:rPr lang="it-IT" sz="1800" dirty="0"/>
              <a:t>Tools: </a:t>
            </a:r>
          </a:p>
          <a:p>
            <a:pPr lvl="1"/>
            <a:r>
              <a:rPr lang="it-IT" sz="1600" dirty="0" err="1">
                <a:solidFill>
                  <a:schemeClr val="accent1"/>
                </a:solidFill>
              </a:rPr>
              <a:t>We</a:t>
            </a:r>
            <a:r>
              <a:rPr lang="it-IT" sz="1600" dirty="0">
                <a:solidFill>
                  <a:schemeClr val="accent1"/>
                </a:solidFill>
              </a:rPr>
              <a:t> just </a:t>
            </a:r>
            <a:r>
              <a:rPr lang="it-IT" sz="1600" dirty="0" err="1">
                <a:solidFill>
                  <a:schemeClr val="accent1"/>
                </a:solidFill>
              </a:rPr>
              <a:t>created</a:t>
            </a:r>
            <a:r>
              <a:rPr lang="it-IT" sz="1600" dirty="0">
                <a:solidFill>
                  <a:schemeClr val="accent1"/>
                </a:solidFill>
              </a:rPr>
              <a:t> a </a:t>
            </a:r>
            <a:r>
              <a:rPr lang="it-IT" sz="1600" dirty="0" err="1">
                <a:solidFill>
                  <a:schemeClr val="accent1"/>
                </a:solidFill>
              </a:rPr>
              <a:t>Spoke</a:t>
            </a:r>
            <a:r>
              <a:rPr lang="it-IT" sz="1600" dirty="0">
                <a:solidFill>
                  <a:schemeClr val="accent1"/>
                </a:solidFill>
              </a:rPr>
              <a:t>-wide </a:t>
            </a:r>
            <a:r>
              <a:rPr lang="it-IT" sz="1600" dirty="0" err="1">
                <a:solidFill>
                  <a:schemeClr val="accent1"/>
                </a:solidFill>
              </a:rPr>
              <a:t>GitHub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repository</a:t>
            </a:r>
            <a:r>
              <a:rPr lang="it-IT" sz="1600" dirty="0">
                <a:solidFill>
                  <a:schemeClr val="accent1"/>
                </a:solidFill>
              </a:rPr>
              <a:t> to </a:t>
            </a:r>
            <a:r>
              <a:rPr lang="it-IT" sz="1600" dirty="0" err="1">
                <a:solidFill>
                  <a:schemeClr val="accent1"/>
                </a:solidFill>
              </a:rPr>
              <a:t>allow</a:t>
            </a:r>
            <a:r>
              <a:rPr lang="it-IT" sz="1600" dirty="0">
                <a:solidFill>
                  <a:schemeClr val="accent1"/>
                </a:solidFill>
              </a:rPr>
              <a:t> for a </a:t>
            </a:r>
            <a:r>
              <a:rPr lang="it-IT" sz="1600" dirty="0" err="1">
                <a:solidFill>
                  <a:schemeClr val="accent1"/>
                </a:solidFill>
              </a:rPr>
              <a:t>coherent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view</a:t>
            </a:r>
            <a:r>
              <a:rPr lang="it-IT" sz="1600" dirty="0">
                <a:solidFill>
                  <a:schemeClr val="accent1"/>
                </a:solidFill>
              </a:rPr>
              <a:t> of the </a:t>
            </a:r>
            <a:r>
              <a:rPr lang="it-IT" sz="1600" dirty="0" err="1">
                <a:solidFill>
                  <a:schemeClr val="accent1"/>
                </a:solidFill>
              </a:rPr>
              <a:t>codes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it-IT" sz="1600" dirty="0" err="1">
                <a:solidFill>
                  <a:schemeClr val="accent1"/>
                </a:solidFill>
              </a:rPr>
              <a:t>We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have</a:t>
            </a:r>
            <a:r>
              <a:rPr lang="it-IT" sz="1600" dirty="0">
                <a:solidFill>
                  <a:schemeClr val="accent1"/>
                </a:solidFill>
              </a:rPr>
              <a:t> a </a:t>
            </a:r>
            <a:r>
              <a:rPr lang="it-IT" sz="1600" dirty="0" err="1">
                <a:solidFill>
                  <a:schemeClr val="accent1"/>
                </a:solidFill>
              </a:rPr>
              <a:t>GDrive</a:t>
            </a:r>
            <a:r>
              <a:rPr lang="it-IT" sz="1600" dirty="0">
                <a:solidFill>
                  <a:schemeClr val="accent1"/>
                </a:solidFill>
              </a:rPr>
              <a:t> area for the </a:t>
            </a:r>
            <a:r>
              <a:rPr lang="it-IT" sz="1600" dirty="0" err="1">
                <a:solidFill>
                  <a:schemeClr val="accent1"/>
                </a:solidFill>
              </a:rPr>
              <a:t>Boards</a:t>
            </a:r>
            <a:r>
              <a:rPr lang="it-IT" sz="1600" dirty="0">
                <a:solidFill>
                  <a:schemeClr val="accent1"/>
                </a:solidFill>
              </a:rPr>
              <a:t> / the </a:t>
            </a:r>
            <a:r>
              <a:rPr lang="it-IT" sz="1600" dirty="0" err="1">
                <a:solidFill>
                  <a:schemeClr val="accent1"/>
                </a:solidFill>
              </a:rPr>
              <a:t>WPs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64EAD-3A54-D404-AA22-6F1EEAAD8C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35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B3AE0-61A5-4D41-990A-8BB3D2B0F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458" y="3826907"/>
            <a:ext cx="4751267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76DB-2FD5-7C43-DED5-E6A87778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5B6C74-0F19-735E-B80B-8D7AA45B3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IT" dirty="0"/>
              <a:t>or those we meet for the first time, welcome to ICSC Spoke2 / INFN !</a:t>
            </a:r>
          </a:p>
          <a:p>
            <a:r>
              <a:rPr lang="en-IT" dirty="0"/>
              <a:t>For anything, you can obviously contact me at </a:t>
            </a:r>
            <a:r>
              <a:rPr lang="en-IT" dirty="0">
                <a:hlinkClick r:id="rId2"/>
              </a:rPr>
              <a:t>tommaso.boccali@pi.infn.it</a:t>
            </a:r>
            <a:r>
              <a:rPr lang="en-IT" dirty="0"/>
              <a:t> or skype (</a:t>
            </a:r>
            <a:r>
              <a:rPr lang="en-IT" u="sng" dirty="0"/>
              <a:t>tomboc73</a:t>
            </a:r>
            <a:r>
              <a:rPr lang="en-IT" dirty="0"/>
              <a:t>)</a:t>
            </a:r>
          </a:p>
          <a:p>
            <a:endParaRPr lang="en-IT" b="1" dirty="0"/>
          </a:p>
          <a:p>
            <a:r>
              <a:rPr lang="en-IT" b="1" dirty="0"/>
              <a:t>Questions?</a:t>
            </a:r>
          </a:p>
          <a:p>
            <a:endParaRPr lang="en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0BBF3-2AD4-2371-3841-57FB0BC151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11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0B505-C17B-890E-FB41-74E063BBF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9083CC-F4DC-96C6-145C-67336E70D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60" y="1327657"/>
            <a:ext cx="10515600" cy="820318"/>
          </a:xfrm>
        </p:spPr>
        <p:txBody>
          <a:bodyPr/>
          <a:lstStyle/>
          <a:p>
            <a:r>
              <a:rPr lang="en-IT" dirty="0"/>
              <a:t>ICSC Structure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12D52A52-73FD-D15F-AA4A-933E559D4F89}"/>
              </a:ext>
            </a:extLst>
          </p:cNvPr>
          <p:cNvSpPr txBox="1">
            <a:spLocks/>
          </p:cNvSpPr>
          <p:nvPr/>
        </p:nvSpPr>
        <p:spPr>
          <a:xfrm>
            <a:off x="44097" y="2970651"/>
            <a:ext cx="3083513" cy="1500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2400" dirty="0">
                <a:solidFill>
                  <a:srgbClr val="1C7FFF"/>
                </a:solidFill>
                <a:latin typeface="Titillium Web" pitchFamily="2" charset="77"/>
              </a:rPr>
              <a:t>ICSC includes</a:t>
            </a:r>
          </a:p>
          <a:p>
            <a:pPr>
              <a:defRPr/>
            </a:pPr>
            <a:r>
              <a:rPr lang="en-US" sz="2400" b="1" dirty="0">
                <a:solidFill>
                  <a:srgbClr val="1528BC"/>
                </a:solidFill>
                <a:latin typeface="Titillium Web" pitchFamily="2" charset="77"/>
              </a:rPr>
              <a:t>10 thematic spokes</a:t>
            </a:r>
          </a:p>
          <a:p>
            <a:pPr lvl="1"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tillium Web" pitchFamily="2" charset="77"/>
              </a:rPr>
              <a:t>#1 e #10 on technology</a:t>
            </a:r>
          </a:p>
          <a:p>
            <a:pPr lvl="1"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tillium Web" pitchFamily="2" charset="77"/>
              </a:rPr>
              <a:t>#2-#9 on application domains</a:t>
            </a:r>
          </a:p>
          <a:p>
            <a:pPr>
              <a:defRPr/>
            </a:pPr>
            <a:r>
              <a:rPr lang="en-US" sz="2400" b="1" dirty="0">
                <a:solidFill>
                  <a:srgbClr val="1528BC"/>
                </a:solidFill>
                <a:latin typeface="Titillium Web" pitchFamily="2" charset="77"/>
              </a:rPr>
              <a:t>1 Infrastructure (#0)</a:t>
            </a:r>
            <a:endParaRPr lang="it-IT" sz="2400" b="1" dirty="0">
              <a:solidFill>
                <a:srgbClr val="1528BC"/>
              </a:solidFill>
              <a:latin typeface="Titillium Web" pitchFamily="2" charset="77"/>
            </a:endParaRPr>
          </a:p>
          <a:p>
            <a:endParaRPr lang="it-IT" dirty="0"/>
          </a:p>
        </p:txBody>
      </p:sp>
      <p:grpSp>
        <p:nvGrpSpPr>
          <p:cNvPr id="7" name="Gruppo 7">
            <a:extLst>
              <a:ext uri="{FF2B5EF4-FFF2-40B4-BE49-F238E27FC236}">
                <a16:creationId xmlns:a16="http://schemas.microsoft.com/office/drawing/2014/main" id="{28DFF977-1BB9-0110-9FCD-4B7EFC579885}"/>
              </a:ext>
            </a:extLst>
          </p:cNvPr>
          <p:cNvGrpSpPr/>
          <p:nvPr/>
        </p:nvGrpSpPr>
        <p:grpSpPr>
          <a:xfrm>
            <a:off x="7781224" y="1570163"/>
            <a:ext cx="4694863" cy="4905731"/>
            <a:chOff x="6939281" y="1238190"/>
            <a:chExt cx="5232399" cy="5467410"/>
          </a:xfrm>
        </p:grpSpPr>
        <p:sp>
          <p:nvSpPr>
            <p:cNvPr id="8" name="Rettangolo 84">
              <a:extLst>
                <a:ext uri="{FF2B5EF4-FFF2-40B4-BE49-F238E27FC236}">
                  <a16:creationId xmlns:a16="http://schemas.microsoft.com/office/drawing/2014/main" id="{CCAD8B78-88FD-D88E-182A-8464DA4EAEF9}"/>
                </a:ext>
              </a:extLst>
            </p:cNvPr>
            <p:cNvSpPr/>
            <p:nvPr/>
          </p:nvSpPr>
          <p:spPr>
            <a:xfrm rot="16200000">
              <a:off x="6639561" y="1539238"/>
              <a:ext cx="5466079" cy="48666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3943"/>
              <a:endParaRPr lang="en-US" sz="1000" b="1" dirty="0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endParaRPr lang="en-US" sz="1000" b="1" dirty="0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ISTRUZIONE E </a:t>
              </a:r>
              <a:r>
                <a:rPr lang="en-US" sz="1000" b="1" dirty="0" err="1">
                  <a:solidFill>
                    <a:srgbClr val="1528BC"/>
                  </a:solidFill>
                  <a:latin typeface="Titillium Web" pitchFamily="2" charset="77"/>
                </a:rPr>
                <a:t>FOåRMAZIONE</a:t>
              </a:r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, IMPRENDITORIALITÀ,</a:t>
              </a:r>
            </a:p>
            <a:p>
              <a:pPr algn="ctr" defTabSz="913943"/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TRASFERIMENTO DI CONOSCENZE, POLICY, OUTREACH</a:t>
              </a:r>
            </a:p>
          </p:txBody>
        </p:sp>
        <p:pic>
          <p:nvPicPr>
            <p:cNvPr id="9" name="Immagine 9">
              <a:extLst>
                <a:ext uri="{FF2B5EF4-FFF2-40B4-BE49-F238E27FC236}">
                  <a16:creationId xmlns:a16="http://schemas.microsoft.com/office/drawing/2014/main" id="{719ECAAE-89A3-01DF-D136-2A5F23761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868" y="1238190"/>
              <a:ext cx="4060412" cy="5467410"/>
            </a:xfrm>
            <a:prstGeom prst="rect">
              <a:avLst/>
            </a:prstGeom>
          </p:spPr>
        </p:pic>
        <p:sp>
          <p:nvSpPr>
            <p:cNvPr id="10" name="Rettangolo 10">
              <a:extLst>
                <a:ext uri="{FF2B5EF4-FFF2-40B4-BE49-F238E27FC236}">
                  <a16:creationId xmlns:a16="http://schemas.microsoft.com/office/drawing/2014/main" id="{8E6A5EA7-2EC4-E1B4-CF66-2C79B802CFB9}"/>
                </a:ext>
              </a:extLst>
            </p:cNvPr>
            <p:cNvSpPr/>
            <p:nvPr/>
          </p:nvSpPr>
          <p:spPr>
            <a:xfrm>
              <a:off x="7780722" y="1727200"/>
              <a:ext cx="142193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FUTURE HPC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BIG DATA</a:t>
              </a:r>
            </a:p>
          </p:txBody>
        </p:sp>
        <p:sp>
          <p:nvSpPr>
            <p:cNvPr id="11" name="Rettangolo 11">
              <a:extLst>
                <a:ext uri="{FF2B5EF4-FFF2-40B4-BE49-F238E27FC236}">
                  <a16:creationId xmlns:a16="http://schemas.microsoft.com/office/drawing/2014/main" id="{7DEEC1B4-87C0-061E-FF65-A97A8847071F}"/>
                </a:ext>
              </a:extLst>
            </p:cNvPr>
            <p:cNvSpPr/>
            <p:nvPr/>
          </p:nvSpPr>
          <p:spPr>
            <a:xfrm>
              <a:off x="9804400" y="1544320"/>
              <a:ext cx="1798320" cy="72052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FUNDAMENTAL RESEARCH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SPACE ECONOMY</a:t>
              </a:r>
            </a:p>
          </p:txBody>
        </p:sp>
        <p:sp>
          <p:nvSpPr>
            <p:cNvPr id="12" name="Rettangolo 28">
              <a:extLst>
                <a:ext uri="{FF2B5EF4-FFF2-40B4-BE49-F238E27FC236}">
                  <a16:creationId xmlns:a16="http://schemas.microsoft.com/office/drawing/2014/main" id="{E254B77F-16E6-3ABA-A970-A674FE5C0C00}"/>
                </a:ext>
              </a:extLst>
            </p:cNvPr>
            <p:cNvSpPr/>
            <p:nvPr/>
          </p:nvSpPr>
          <p:spPr>
            <a:xfrm>
              <a:off x="7703488" y="2651760"/>
              <a:ext cx="2009472" cy="72647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ASTROPHYSICS &amp; COSMOS OBSERVATIONS</a:t>
              </a:r>
            </a:p>
          </p:txBody>
        </p:sp>
        <p:sp>
          <p:nvSpPr>
            <p:cNvPr id="13" name="Rettangolo 29">
              <a:extLst>
                <a:ext uri="{FF2B5EF4-FFF2-40B4-BE49-F238E27FC236}">
                  <a16:creationId xmlns:a16="http://schemas.microsoft.com/office/drawing/2014/main" id="{B1ECC405-E627-ABA6-5883-25F49B6B15D3}"/>
                </a:ext>
              </a:extLst>
            </p:cNvPr>
            <p:cNvSpPr/>
            <p:nvPr/>
          </p:nvSpPr>
          <p:spPr>
            <a:xfrm>
              <a:off x="9802803" y="2661920"/>
              <a:ext cx="1421930" cy="71631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EARTH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CLIMATE</a:t>
              </a:r>
            </a:p>
          </p:txBody>
        </p:sp>
        <p:sp>
          <p:nvSpPr>
            <p:cNvPr id="14" name="Rettangolo 31">
              <a:extLst>
                <a:ext uri="{FF2B5EF4-FFF2-40B4-BE49-F238E27FC236}">
                  <a16:creationId xmlns:a16="http://schemas.microsoft.com/office/drawing/2014/main" id="{AD6BE425-7BA4-F05A-705D-774EA958A022}"/>
                </a:ext>
              </a:extLst>
            </p:cNvPr>
            <p:cNvSpPr/>
            <p:nvPr/>
          </p:nvSpPr>
          <p:spPr>
            <a:xfrm>
              <a:off x="7724104" y="3881120"/>
              <a:ext cx="2059976" cy="6105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ENVIRONMENT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NATURAL DISASTERS</a:t>
              </a:r>
            </a:p>
          </p:txBody>
        </p:sp>
        <p:sp>
          <p:nvSpPr>
            <p:cNvPr id="15" name="Rettangolo 32">
              <a:extLst>
                <a:ext uri="{FF2B5EF4-FFF2-40B4-BE49-F238E27FC236}">
                  <a16:creationId xmlns:a16="http://schemas.microsoft.com/office/drawing/2014/main" id="{921B969C-A4D4-7546-2745-71BED2E7CE83}"/>
                </a:ext>
              </a:extLst>
            </p:cNvPr>
            <p:cNvSpPr/>
            <p:nvPr/>
          </p:nvSpPr>
          <p:spPr>
            <a:xfrm>
              <a:off x="9794240" y="3820160"/>
              <a:ext cx="2377440" cy="7019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MULTISCALE MODELING 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ENGINEERING APPLICATIONS</a:t>
              </a:r>
            </a:p>
          </p:txBody>
        </p:sp>
        <p:sp>
          <p:nvSpPr>
            <p:cNvPr id="16" name="Rettangolo 34">
              <a:extLst>
                <a:ext uri="{FF2B5EF4-FFF2-40B4-BE49-F238E27FC236}">
                  <a16:creationId xmlns:a16="http://schemas.microsoft.com/office/drawing/2014/main" id="{A7EF2405-9199-A969-633B-495E20B16D16}"/>
                </a:ext>
              </a:extLst>
            </p:cNvPr>
            <p:cNvSpPr/>
            <p:nvPr/>
          </p:nvSpPr>
          <p:spPr>
            <a:xfrm>
              <a:off x="7693328" y="4917440"/>
              <a:ext cx="1978992" cy="6367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MATERIALS &amp;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MOLECULAR SCIENCES</a:t>
              </a:r>
            </a:p>
          </p:txBody>
        </p:sp>
        <p:sp>
          <p:nvSpPr>
            <p:cNvPr id="17" name="Rettangolo 35">
              <a:extLst>
                <a:ext uri="{FF2B5EF4-FFF2-40B4-BE49-F238E27FC236}">
                  <a16:creationId xmlns:a16="http://schemas.microsoft.com/office/drawing/2014/main" id="{4AE7C275-DB5A-DE67-B0E6-746C9F855119}"/>
                </a:ext>
              </a:extLst>
            </p:cNvPr>
            <p:cNvSpPr/>
            <p:nvPr/>
          </p:nvSpPr>
          <p:spPr>
            <a:xfrm>
              <a:off x="9833282" y="4691446"/>
              <a:ext cx="1657677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IN-SILICO MEDICINE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OMICS DATA</a:t>
              </a:r>
            </a:p>
          </p:txBody>
        </p:sp>
        <p:sp>
          <p:nvSpPr>
            <p:cNvPr id="18" name="Rettangolo 37">
              <a:extLst>
                <a:ext uri="{FF2B5EF4-FFF2-40B4-BE49-F238E27FC236}">
                  <a16:creationId xmlns:a16="http://schemas.microsoft.com/office/drawing/2014/main" id="{AE5D88FA-7683-9D2B-2ED6-8BE9DCED6A9C}"/>
                </a:ext>
              </a:extLst>
            </p:cNvPr>
            <p:cNvSpPr/>
            <p:nvPr/>
          </p:nvSpPr>
          <p:spPr>
            <a:xfrm>
              <a:off x="7733968" y="5812343"/>
              <a:ext cx="1938352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DIGITAL SOCIETY</a:t>
              </a:r>
            </a:p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&amp; SMART CITIES</a:t>
              </a:r>
            </a:p>
          </p:txBody>
        </p:sp>
        <p:sp>
          <p:nvSpPr>
            <p:cNvPr id="19" name="Rettangolo 38">
              <a:extLst>
                <a:ext uri="{FF2B5EF4-FFF2-40B4-BE49-F238E27FC236}">
                  <a16:creationId xmlns:a16="http://schemas.microsoft.com/office/drawing/2014/main" id="{2CDF8F28-7429-5114-817A-FC79DD6F6957}"/>
                </a:ext>
              </a:extLst>
            </p:cNvPr>
            <p:cNvSpPr/>
            <p:nvPr/>
          </p:nvSpPr>
          <p:spPr>
            <a:xfrm>
              <a:off x="9833283" y="6106160"/>
              <a:ext cx="1421930" cy="558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>
                  <a:solidFill>
                    <a:schemeClr val="bg1"/>
                  </a:solidFill>
                  <a:latin typeface="Titillium Web" pitchFamily="2" charset="77"/>
                </a:rPr>
                <a:t>QUANTUM COMPUTING</a:t>
              </a:r>
            </a:p>
          </p:txBody>
        </p:sp>
        <p:sp>
          <p:nvSpPr>
            <p:cNvPr id="20" name="CasellaDiTesto 20">
              <a:extLst>
                <a:ext uri="{FF2B5EF4-FFF2-40B4-BE49-F238E27FC236}">
                  <a16:creationId xmlns:a16="http://schemas.microsoft.com/office/drawing/2014/main" id="{E8CBDF15-007A-F780-BFC5-7AFF0235A220}"/>
                </a:ext>
              </a:extLst>
            </p:cNvPr>
            <p:cNvSpPr txBox="1"/>
            <p:nvPr/>
          </p:nvSpPr>
          <p:spPr>
            <a:xfrm>
              <a:off x="7711440" y="1259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1</a:t>
              </a:r>
            </a:p>
          </p:txBody>
        </p:sp>
        <p:sp>
          <p:nvSpPr>
            <p:cNvPr id="21" name="CasellaDiTesto 21">
              <a:extLst>
                <a:ext uri="{FF2B5EF4-FFF2-40B4-BE49-F238E27FC236}">
                  <a16:creationId xmlns:a16="http://schemas.microsoft.com/office/drawing/2014/main" id="{2A890BAD-3767-B418-D9EF-20226E06D271}"/>
                </a:ext>
              </a:extLst>
            </p:cNvPr>
            <p:cNvSpPr txBox="1"/>
            <p:nvPr/>
          </p:nvSpPr>
          <p:spPr>
            <a:xfrm>
              <a:off x="9804400" y="124968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2</a:t>
              </a:r>
            </a:p>
          </p:txBody>
        </p:sp>
        <p:sp>
          <p:nvSpPr>
            <p:cNvPr id="22" name="CasellaDiTesto 22">
              <a:extLst>
                <a:ext uri="{FF2B5EF4-FFF2-40B4-BE49-F238E27FC236}">
                  <a16:creationId xmlns:a16="http://schemas.microsoft.com/office/drawing/2014/main" id="{1171BF03-D928-D31D-7BC0-108CD40C19D1}"/>
                </a:ext>
              </a:extLst>
            </p:cNvPr>
            <p:cNvSpPr txBox="1"/>
            <p:nvPr/>
          </p:nvSpPr>
          <p:spPr>
            <a:xfrm>
              <a:off x="7691120" y="23571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3</a:t>
              </a:r>
            </a:p>
          </p:txBody>
        </p:sp>
        <p:sp>
          <p:nvSpPr>
            <p:cNvPr id="23" name="CasellaDiTesto 23">
              <a:extLst>
                <a:ext uri="{FF2B5EF4-FFF2-40B4-BE49-F238E27FC236}">
                  <a16:creationId xmlns:a16="http://schemas.microsoft.com/office/drawing/2014/main" id="{7D0DE2B0-4C9C-60E9-E9C0-77B0ED8F0BA4}"/>
                </a:ext>
              </a:extLst>
            </p:cNvPr>
            <p:cNvSpPr txBox="1"/>
            <p:nvPr/>
          </p:nvSpPr>
          <p:spPr>
            <a:xfrm>
              <a:off x="9784080" y="23469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4</a:t>
              </a:r>
            </a:p>
          </p:txBody>
        </p:sp>
        <p:sp>
          <p:nvSpPr>
            <p:cNvPr id="24" name="CasellaDiTesto 24">
              <a:extLst>
                <a:ext uri="{FF2B5EF4-FFF2-40B4-BE49-F238E27FC236}">
                  <a16:creationId xmlns:a16="http://schemas.microsoft.com/office/drawing/2014/main" id="{1BBAC004-78E1-8B09-4753-0F2015485055}"/>
                </a:ext>
              </a:extLst>
            </p:cNvPr>
            <p:cNvSpPr txBox="1"/>
            <p:nvPr/>
          </p:nvSpPr>
          <p:spPr>
            <a:xfrm>
              <a:off x="7721600" y="34747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5</a:t>
              </a:r>
            </a:p>
          </p:txBody>
        </p:sp>
        <p:sp>
          <p:nvSpPr>
            <p:cNvPr id="25" name="CasellaDiTesto 25">
              <a:extLst>
                <a:ext uri="{FF2B5EF4-FFF2-40B4-BE49-F238E27FC236}">
                  <a16:creationId xmlns:a16="http://schemas.microsoft.com/office/drawing/2014/main" id="{1F2E0E9C-FE1A-F328-579F-4E7226AFF110}"/>
                </a:ext>
              </a:extLst>
            </p:cNvPr>
            <p:cNvSpPr txBox="1"/>
            <p:nvPr/>
          </p:nvSpPr>
          <p:spPr>
            <a:xfrm>
              <a:off x="9814560" y="34645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6</a:t>
              </a:r>
            </a:p>
          </p:txBody>
        </p:sp>
        <p:sp>
          <p:nvSpPr>
            <p:cNvPr id="26" name="CasellaDiTesto 26">
              <a:extLst>
                <a:ext uri="{FF2B5EF4-FFF2-40B4-BE49-F238E27FC236}">
                  <a16:creationId xmlns:a16="http://schemas.microsoft.com/office/drawing/2014/main" id="{8DD26605-FF2C-6C8B-65E3-7A0E6F0803FD}"/>
                </a:ext>
              </a:extLst>
            </p:cNvPr>
            <p:cNvSpPr txBox="1"/>
            <p:nvPr/>
          </p:nvSpPr>
          <p:spPr>
            <a:xfrm>
              <a:off x="7701280" y="457200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7</a:t>
              </a:r>
            </a:p>
          </p:txBody>
        </p:sp>
        <p:sp>
          <p:nvSpPr>
            <p:cNvPr id="27" name="CasellaDiTesto 27">
              <a:extLst>
                <a:ext uri="{FF2B5EF4-FFF2-40B4-BE49-F238E27FC236}">
                  <a16:creationId xmlns:a16="http://schemas.microsoft.com/office/drawing/2014/main" id="{432923B7-E598-1C68-C3FF-8841CFCFF33F}"/>
                </a:ext>
              </a:extLst>
            </p:cNvPr>
            <p:cNvSpPr txBox="1"/>
            <p:nvPr/>
          </p:nvSpPr>
          <p:spPr>
            <a:xfrm>
              <a:off x="9794240" y="4561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8</a:t>
              </a:r>
            </a:p>
          </p:txBody>
        </p:sp>
        <p:sp>
          <p:nvSpPr>
            <p:cNvPr id="28" name="CasellaDiTesto 28">
              <a:extLst>
                <a:ext uri="{FF2B5EF4-FFF2-40B4-BE49-F238E27FC236}">
                  <a16:creationId xmlns:a16="http://schemas.microsoft.com/office/drawing/2014/main" id="{5228CB97-AE25-BBB3-148F-205FD24A7DC4}"/>
                </a:ext>
              </a:extLst>
            </p:cNvPr>
            <p:cNvSpPr txBox="1"/>
            <p:nvPr/>
          </p:nvSpPr>
          <p:spPr>
            <a:xfrm>
              <a:off x="7701280" y="56997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9</a:t>
              </a:r>
            </a:p>
          </p:txBody>
        </p:sp>
        <p:sp>
          <p:nvSpPr>
            <p:cNvPr id="29" name="CasellaDiTesto 29">
              <a:extLst>
                <a:ext uri="{FF2B5EF4-FFF2-40B4-BE49-F238E27FC236}">
                  <a16:creationId xmlns:a16="http://schemas.microsoft.com/office/drawing/2014/main" id="{98CA88AE-282D-AF64-C9EF-B51FEA63FA9C}"/>
                </a:ext>
              </a:extLst>
            </p:cNvPr>
            <p:cNvSpPr txBox="1"/>
            <p:nvPr/>
          </p:nvSpPr>
          <p:spPr>
            <a:xfrm>
              <a:off x="9794240" y="568960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>
                  <a:solidFill>
                    <a:schemeClr val="bg1"/>
                  </a:solidFill>
                  <a:latin typeface="Titillium Web" pitchFamily="2" charset="77"/>
                </a:rPr>
                <a:t>10</a:t>
              </a:r>
            </a:p>
          </p:txBody>
        </p:sp>
      </p:grpSp>
      <p:pic>
        <p:nvPicPr>
          <p:cNvPr id="30" name="Immagine 30">
            <a:extLst>
              <a:ext uri="{FF2B5EF4-FFF2-40B4-BE49-F238E27FC236}">
                <a16:creationId xmlns:a16="http://schemas.microsoft.com/office/drawing/2014/main" id="{F98E8743-EA1F-D4BF-4AD6-C5033317E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751" y="3167834"/>
            <a:ext cx="1489781" cy="903645"/>
          </a:xfrm>
          <a:prstGeom prst="rect">
            <a:avLst/>
          </a:prstGeom>
        </p:spPr>
      </p:pic>
      <p:grpSp>
        <p:nvGrpSpPr>
          <p:cNvPr id="31" name="Gruppo 31">
            <a:extLst>
              <a:ext uri="{FF2B5EF4-FFF2-40B4-BE49-F238E27FC236}">
                <a16:creationId xmlns:a16="http://schemas.microsoft.com/office/drawing/2014/main" id="{E2EE9BF6-F483-F001-77C2-701195E292E2}"/>
              </a:ext>
            </a:extLst>
          </p:cNvPr>
          <p:cNvGrpSpPr/>
          <p:nvPr/>
        </p:nvGrpSpPr>
        <p:grpSpPr>
          <a:xfrm>
            <a:off x="3058325" y="1573943"/>
            <a:ext cx="4319437" cy="4901951"/>
            <a:chOff x="2774238" y="1383286"/>
            <a:chExt cx="4319437" cy="4901951"/>
          </a:xfrm>
        </p:grpSpPr>
        <p:grpSp>
          <p:nvGrpSpPr>
            <p:cNvPr id="32" name="Gruppo 32">
              <a:extLst>
                <a:ext uri="{FF2B5EF4-FFF2-40B4-BE49-F238E27FC236}">
                  <a16:creationId xmlns:a16="http://schemas.microsoft.com/office/drawing/2014/main" id="{90D862AD-7193-4FC8-C8C0-7B36C5CFD8CE}"/>
                </a:ext>
              </a:extLst>
            </p:cNvPr>
            <p:cNvGrpSpPr/>
            <p:nvPr/>
          </p:nvGrpSpPr>
          <p:grpSpPr>
            <a:xfrm>
              <a:off x="2774238" y="1383286"/>
              <a:ext cx="4275517" cy="4901951"/>
              <a:chOff x="528321" y="1242403"/>
              <a:chExt cx="4765040" cy="5463197"/>
            </a:xfrm>
          </p:grpSpPr>
          <p:sp>
            <p:nvSpPr>
              <p:cNvPr id="34" name="Rettangolo 34">
                <a:extLst>
                  <a:ext uri="{FF2B5EF4-FFF2-40B4-BE49-F238E27FC236}">
                    <a16:creationId xmlns:a16="http://schemas.microsoft.com/office/drawing/2014/main" id="{C227583F-D592-85A9-E05E-5C5C52F4FBA8}"/>
                  </a:ext>
                </a:extLst>
              </p:cNvPr>
              <p:cNvSpPr/>
              <p:nvPr/>
            </p:nvSpPr>
            <p:spPr>
              <a:xfrm>
                <a:off x="548641" y="1493078"/>
                <a:ext cx="4744720" cy="5212522"/>
              </a:xfrm>
              <a:prstGeom prst="rect">
                <a:avLst/>
              </a:prstGeom>
              <a:solidFill>
                <a:srgbClr val="FF0000">
                  <a:alpha val="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TextBox 52">
                <a:extLst>
                  <a:ext uri="{FF2B5EF4-FFF2-40B4-BE49-F238E27FC236}">
                    <a16:creationId xmlns:a16="http://schemas.microsoft.com/office/drawing/2014/main" id="{24EA3464-9150-4991-F87B-06FC9C82C63B}"/>
                  </a:ext>
                </a:extLst>
              </p:cNvPr>
              <p:cNvSpPr txBox="1"/>
              <p:nvPr/>
            </p:nvSpPr>
            <p:spPr>
              <a:xfrm>
                <a:off x="721361" y="6126184"/>
                <a:ext cx="4216400" cy="480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404040"/>
                    </a:solidFill>
                    <a:latin typeface="Titillium Web SemiBold" pitchFamily="2" charset="77"/>
                  </a:rPr>
                  <a:t>High-level teams of experts integrating </a:t>
                </a:r>
              </a:p>
              <a:p>
                <a:pPr algn="ctr"/>
                <a:r>
                  <a:rPr lang="en-US" sz="1100" b="1" dirty="0">
                    <a:solidFill>
                      <a:srgbClr val="404040"/>
                    </a:solidFill>
                    <a:latin typeface="Titillium Web SemiBold" pitchFamily="2" charset="77"/>
                  </a:rPr>
                  <a:t>the Spokes working groups (mixed cross-sectional teams)</a:t>
                </a:r>
              </a:p>
            </p:txBody>
          </p:sp>
          <p:sp>
            <p:nvSpPr>
              <p:cNvPr id="36" name="Rettangolo 7">
                <a:extLst>
                  <a:ext uri="{FF2B5EF4-FFF2-40B4-BE49-F238E27FC236}">
                    <a16:creationId xmlns:a16="http://schemas.microsoft.com/office/drawing/2014/main" id="{41D983FF-916A-BCCB-6AC5-6CF535FB9E1B}"/>
                  </a:ext>
                </a:extLst>
              </p:cNvPr>
              <p:cNvSpPr/>
              <p:nvPr/>
            </p:nvSpPr>
            <p:spPr>
              <a:xfrm>
                <a:off x="538481" y="1242403"/>
                <a:ext cx="4754879" cy="464498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 anchorCtr="0"/>
              <a:lstStyle/>
              <a:p>
                <a:pPr algn="r" defTabSz="913943"/>
                <a:r>
                  <a:rPr lang="it-IT" sz="1500">
                    <a:solidFill>
                      <a:schemeClr val="bg1"/>
                    </a:solidFill>
                    <a:latin typeface="Titillium Web" pitchFamily="2" charset="77"/>
                  </a:rPr>
                  <a:t>SUPERCOMPUTING CLOUD INFRASTRUCTURE</a:t>
                </a:r>
              </a:p>
            </p:txBody>
          </p:sp>
          <p:sp>
            <p:nvSpPr>
              <p:cNvPr id="37" name="CasellaDiTesto 37">
                <a:extLst>
                  <a:ext uri="{FF2B5EF4-FFF2-40B4-BE49-F238E27FC236}">
                    <a16:creationId xmlns:a16="http://schemas.microsoft.com/office/drawing/2014/main" id="{DE81384C-72B4-7822-35FB-A4BD2A4A9FD0}"/>
                  </a:ext>
                </a:extLst>
              </p:cNvPr>
              <p:cNvSpPr txBox="1"/>
              <p:nvPr/>
            </p:nvSpPr>
            <p:spPr>
              <a:xfrm>
                <a:off x="528321" y="1259840"/>
                <a:ext cx="3577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>
                    <a:solidFill>
                      <a:schemeClr val="bg1"/>
                    </a:solidFill>
                    <a:latin typeface="Titillium Web" pitchFamily="2" charset="77"/>
                  </a:rPr>
                  <a:t>0</a:t>
                </a:r>
              </a:p>
            </p:txBody>
          </p:sp>
        </p:grpSp>
        <p:pic>
          <p:nvPicPr>
            <p:cNvPr id="33" name="Immagine 33" descr="Immagine che contiene testo, mappa, persona&#10;&#10;Descrizione generata automaticamente">
              <a:extLst>
                <a:ext uri="{FF2B5EF4-FFF2-40B4-BE49-F238E27FC236}">
                  <a16:creationId xmlns:a16="http://schemas.microsoft.com/office/drawing/2014/main" id="{919FF116-EBD4-2EB8-18C9-4EF12237A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2295" y="1765297"/>
              <a:ext cx="4261380" cy="4227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0982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921745-1679-804D-93B5-CC4E0F2E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Spoke</a:t>
            </a:r>
            <a:r>
              <a:rPr lang="it-IT" dirty="0"/>
              <a:t> 2 of ICSC in </a:t>
            </a:r>
            <a:r>
              <a:rPr lang="it-IT" dirty="0" err="1"/>
              <a:t>one</a:t>
            </a:r>
            <a:r>
              <a:rPr lang="it-IT" dirty="0"/>
              <a:t> slide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826B48-373E-B742-A766-049F4DDC6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6845632" cy="3885826"/>
          </a:xfrm>
        </p:spPr>
        <p:txBody>
          <a:bodyPr/>
          <a:lstStyle/>
          <a:p>
            <a:r>
              <a:rPr lang="en-US" dirty="0"/>
              <a:t>Spoke Leader Institution: INFN</a:t>
            </a:r>
          </a:p>
          <a:p>
            <a:r>
              <a:rPr lang="en-US" dirty="0">
                <a:solidFill>
                  <a:schemeClr val="accent1"/>
                </a:solidFill>
              </a:rPr>
              <a:t>Co-Leader Institution: INAF</a:t>
            </a:r>
          </a:p>
          <a:p>
            <a:r>
              <a:rPr lang="en-US" dirty="0"/>
              <a:t>Academic Affiliates: 13 Universities+ 2 Public Research Institutions</a:t>
            </a:r>
          </a:p>
          <a:p>
            <a:r>
              <a:rPr lang="en-US" dirty="0">
                <a:solidFill>
                  <a:schemeClr val="accent1"/>
                </a:solidFill>
              </a:rPr>
              <a:t>Private Affiliates (via Innovation Grants): 7 Large Enterprises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Being formalize in these very days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08238-66D7-D44F-8B38-6D84946772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5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D46AA63B-1225-B04E-A473-85BFCB73F761}"/>
              </a:ext>
            </a:extLst>
          </p:cNvPr>
          <p:cNvGrpSpPr/>
          <p:nvPr/>
        </p:nvGrpSpPr>
        <p:grpSpPr>
          <a:xfrm>
            <a:off x="7816393" y="1335636"/>
            <a:ext cx="4694863" cy="4905731"/>
            <a:chOff x="6939281" y="1238190"/>
            <a:chExt cx="5232399" cy="5467410"/>
          </a:xfrm>
        </p:grpSpPr>
        <p:sp>
          <p:nvSpPr>
            <p:cNvPr id="9" name="Rettangolo 84">
              <a:extLst>
                <a:ext uri="{FF2B5EF4-FFF2-40B4-BE49-F238E27FC236}">
                  <a16:creationId xmlns:a16="http://schemas.microsoft.com/office/drawing/2014/main" id="{A2A03296-CD02-5641-A697-A9AB10ADE0C8}"/>
                </a:ext>
              </a:extLst>
            </p:cNvPr>
            <p:cNvSpPr/>
            <p:nvPr/>
          </p:nvSpPr>
          <p:spPr>
            <a:xfrm rot="16200000">
              <a:off x="6639561" y="1539238"/>
              <a:ext cx="5466079" cy="48666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913943"/>
              <a:endParaRPr lang="en-US" sz="1000" b="1" dirty="0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endParaRPr lang="en-US" sz="1000" b="1" dirty="0">
                <a:solidFill>
                  <a:srgbClr val="1528BC"/>
                </a:solidFill>
                <a:latin typeface="Titillium Web" pitchFamily="2" charset="77"/>
              </a:endParaRPr>
            </a:p>
            <a:p>
              <a:pPr algn="ctr" defTabSz="913943"/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ISTRUZIONE E FORMAZIONE, IMPRENDITORIALITÀ,</a:t>
              </a:r>
            </a:p>
            <a:p>
              <a:pPr algn="ctr" defTabSz="913943"/>
              <a:r>
                <a:rPr lang="en-US" sz="1000" b="1" dirty="0">
                  <a:solidFill>
                    <a:srgbClr val="1528BC"/>
                  </a:solidFill>
                  <a:latin typeface="Titillium Web" pitchFamily="2" charset="77"/>
                </a:rPr>
                <a:t>TRASFERIMENTO DI CONOSCENZE, POLICY, OUTREACH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36E7B38-B970-3A41-80A3-DE90429F8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4868" y="1238190"/>
              <a:ext cx="4060412" cy="5467410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67ECCC63-8D03-2841-9323-90B3BDC0E223}"/>
                </a:ext>
              </a:extLst>
            </p:cNvPr>
            <p:cNvSpPr/>
            <p:nvPr/>
          </p:nvSpPr>
          <p:spPr>
            <a:xfrm>
              <a:off x="7780722" y="1727200"/>
              <a:ext cx="1421930" cy="54864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FUTURE HPC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BIG DATA</a:t>
              </a: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38F7267-2B48-E74A-BBCA-2B3360F55950}"/>
                </a:ext>
              </a:extLst>
            </p:cNvPr>
            <p:cNvSpPr/>
            <p:nvPr/>
          </p:nvSpPr>
          <p:spPr>
            <a:xfrm>
              <a:off x="9804400" y="1544320"/>
              <a:ext cx="1798320" cy="72052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FUNDAMENTAL RESEARCH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SPACE ECONOMY</a:t>
              </a:r>
            </a:p>
          </p:txBody>
        </p:sp>
        <p:sp>
          <p:nvSpPr>
            <p:cNvPr id="13" name="Rettangolo 28">
              <a:extLst>
                <a:ext uri="{FF2B5EF4-FFF2-40B4-BE49-F238E27FC236}">
                  <a16:creationId xmlns:a16="http://schemas.microsoft.com/office/drawing/2014/main" id="{09F4837F-3356-0F49-8B73-2C3931DF11F2}"/>
                </a:ext>
              </a:extLst>
            </p:cNvPr>
            <p:cNvSpPr/>
            <p:nvPr/>
          </p:nvSpPr>
          <p:spPr>
            <a:xfrm>
              <a:off x="7703488" y="2651760"/>
              <a:ext cx="2009472" cy="72647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ASTROPHYSICS &amp; COSMOS OBSERVATIONS</a:t>
              </a:r>
            </a:p>
          </p:txBody>
        </p:sp>
        <p:sp>
          <p:nvSpPr>
            <p:cNvPr id="14" name="Rettangolo 29">
              <a:extLst>
                <a:ext uri="{FF2B5EF4-FFF2-40B4-BE49-F238E27FC236}">
                  <a16:creationId xmlns:a16="http://schemas.microsoft.com/office/drawing/2014/main" id="{282AD735-BDFD-D04A-8A21-37402FE0E2E7}"/>
                </a:ext>
              </a:extLst>
            </p:cNvPr>
            <p:cNvSpPr/>
            <p:nvPr/>
          </p:nvSpPr>
          <p:spPr>
            <a:xfrm>
              <a:off x="9802803" y="2661920"/>
              <a:ext cx="1421930" cy="71631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EARTH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CLIMATE</a:t>
              </a:r>
            </a:p>
          </p:txBody>
        </p:sp>
        <p:sp>
          <p:nvSpPr>
            <p:cNvPr id="15" name="Rettangolo 31">
              <a:extLst>
                <a:ext uri="{FF2B5EF4-FFF2-40B4-BE49-F238E27FC236}">
                  <a16:creationId xmlns:a16="http://schemas.microsoft.com/office/drawing/2014/main" id="{7BCC61CF-55E2-1B43-873C-A86D8B9996F3}"/>
                </a:ext>
              </a:extLst>
            </p:cNvPr>
            <p:cNvSpPr/>
            <p:nvPr/>
          </p:nvSpPr>
          <p:spPr>
            <a:xfrm>
              <a:off x="7724104" y="3881120"/>
              <a:ext cx="2059976" cy="61051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ENVIRONMENT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NATURAL DISASTERS</a:t>
              </a:r>
            </a:p>
          </p:txBody>
        </p:sp>
        <p:sp>
          <p:nvSpPr>
            <p:cNvPr id="16" name="Rettangolo 32">
              <a:extLst>
                <a:ext uri="{FF2B5EF4-FFF2-40B4-BE49-F238E27FC236}">
                  <a16:creationId xmlns:a16="http://schemas.microsoft.com/office/drawing/2014/main" id="{1268954F-CA99-7B4A-924F-E2B106CD31B0}"/>
                </a:ext>
              </a:extLst>
            </p:cNvPr>
            <p:cNvSpPr/>
            <p:nvPr/>
          </p:nvSpPr>
          <p:spPr>
            <a:xfrm>
              <a:off x="9794240" y="3820160"/>
              <a:ext cx="2377440" cy="7019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MULTISCALE MODELING 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ENGINEERING APPLICATIONS</a:t>
              </a:r>
            </a:p>
          </p:txBody>
        </p:sp>
        <p:sp>
          <p:nvSpPr>
            <p:cNvPr id="17" name="Rettangolo 34">
              <a:extLst>
                <a:ext uri="{FF2B5EF4-FFF2-40B4-BE49-F238E27FC236}">
                  <a16:creationId xmlns:a16="http://schemas.microsoft.com/office/drawing/2014/main" id="{E2E6C774-2F5D-F54C-99E6-15A78F860B99}"/>
                </a:ext>
              </a:extLst>
            </p:cNvPr>
            <p:cNvSpPr/>
            <p:nvPr/>
          </p:nvSpPr>
          <p:spPr>
            <a:xfrm>
              <a:off x="7693328" y="4917440"/>
              <a:ext cx="1978992" cy="636783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MATERIALS &amp;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MOLECULAR SCIENCES</a:t>
              </a:r>
            </a:p>
          </p:txBody>
        </p:sp>
        <p:sp>
          <p:nvSpPr>
            <p:cNvPr id="18" name="Rettangolo 35">
              <a:extLst>
                <a:ext uri="{FF2B5EF4-FFF2-40B4-BE49-F238E27FC236}">
                  <a16:creationId xmlns:a16="http://schemas.microsoft.com/office/drawing/2014/main" id="{4C32FD5D-C946-7540-AB0F-37BAE9D5485A}"/>
                </a:ext>
              </a:extLst>
            </p:cNvPr>
            <p:cNvSpPr/>
            <p:nvPr/>
          </p:nvSpPr>
          <p:spPr>
            <a:xfrm>
              <a:off x="9833282" y="4691446"/>
              <a:ext cx="1657677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IN-SILICO MEDICINE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OMICS DATA</a:t>
              </a:r>
            </a:p>
          </p:txBody>
        </p:sp>
        <p:sp>
          <p:nvSpPr>
            <p:cNvPr id="19" name="Rettangolo 37">
              <a:extLst>
                <a:ext uri="{FF2B5EF4-FFF2-40B4-BE49-F238E27FC236}">
                  <a16:creationId xmlns:a16="http://schemas.microsoft.com/office/drawing/2014/main" id="{7BE7EEFB-4607-1047-B13D-519B86193F1B}"/>
                </a:ext>
              </a:extLst>
            </p:cNvPr>
            <p:cNvSpPr/>
            <p:nvPr/>
          </p:nvSpPr>
          <p:spPr>
            <a:xfrm>
              <a:off x="7733968" y="5812343"/>
              <a:ext cx="1938352" cy="872937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DIGITAL SOCIETY</a:t>
              </a:r>
            </a:p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&amp; SMART CITIES</a:t>
              </a:r>
            </a:p>
          </p:txBody>
        </p:sp>
        <p:sp>
          <p:nvSpPr>
            <p:cNvPr id="20" name="Rettangolo 38">
              <a:extLst>
                <a:ext uri="{FF2B5EF4-FFF2-40B4-BE49-F238E27FC236}">
                  <a16:creationId xmlns:a16="http://schemas.microsoft.com/office/drawing/2014/main" id="{EB3AA8C5-018C-CC45-8DC5-1B17DC75FB96}"/>
                </a:ext>
              </a:extLst>
            </p:cNvPr>
            <p:cNvSpPr/>
            <p:nvPr/>
          </p:nvSpPr>
          <p:spPr>
            <a:xfrm>
              <a:off x="9833283" y="6106160"/>
              <a:ext cx="1421930" cy="5588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defTabSz="913943"/>
              <a:r>
                <a:rPr lang="it-IT" sz="1200" b="1" dirty="0">
                  <a:solidFill>
                    <a:schemeClr val="bg1"/>
                  </a:solidFill>
                  <a:latin typeface="Titillium Web" pitchFamily="2" charset="77"/>
                </a:rPr>
                <a:t>QUANTUM COMPUTING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17D5CFB5-072D-DB49-8C93-EFE42E8B89BC}"/>
                </a:ext>
              </a:extLst>
            </p:cNvPr>
            <p:cNvSpPr txBox="1"/>
            <p:nvPr/>
          </p:nvSpPr>
          <p:spPr>
            <a:xfrm>
              <a:off x="7711440" y="1259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1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907C8FE1-45DB-B841-B6B4-52DC9C7A635C}"/>
                </a:ext>
              </a:extLst>
            </p:cNvPr>
            <p:cNvSpPr txBox="1"/>
            <p:nvPr/>
          </p:nvSpPr>
          <p:spPr>
            <a:xfrm>
              <a:off x="9804400" y="124968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2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3C6A9DA-4D50-6E4C-A8B1-B04910020A50}"/>
                </a:ext>
              </a:extLst>
            </p:cNvPr>
            <p:cNvSpPr txBox="1"/>
            <p:nvPr/>
          </p:nvSpPr>
          <p:spPr>
            <a:xfrm>
              <a:off x="7691120" y="23571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3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871C257B-422B-244A-862F-47F0F2B740B0}"/>
                </a:ext>
              </a:extLst>
            </p:cNvPr>
            <p:cNvSpPr txBox="1"/>
            <p:nvPr/>
          </p:nvSpPr>
          <p:spPr>
            <a:xfrm>
              <a:off x="9784080" y="23469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4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C51E5F77-2F86-E94E-99E9-73412101DF40}"/>
                </a:ext>
              </a:extLst>
            </p:cNvPr>
            <p:cNvSpPr txBox="1"/>
            <p:nvPr/>
          </p:nvSpPr>
          <p:spPr>
            <a:xfrm>
              <a:off x="7721600" y="347472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5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0450B61F-397C-B340-91DA-CE11041E6262}"/>
                </a:ext>
              </a:extLst>
            </p:cNvPr>
            <p:cNvSpPr txBox="1"/>
            <p:nvPr/>
          </p:nvSpPr>
          <p:spPr>
            <a:xfrm>
              <a:off x="9814560" y="34645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6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49BDBA72-1575-FB49-B285-A6DDF5EA7537}"/>
                </a:ext>
              </a:extLst>
            </p:cNvPr>
            <p:cNvSpPr txBox="1"/>
            <p:nvPr/>
          </p:nvSpPr>
          <p:spPr>
            <a:xfrm>
              <a:off x="7701280" y="457200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7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72438A5-A00E-BD4A-8F45-0D96B0B1A8FB}"/>
                </a:ext>
              </a:extLst>
            </p:cNvPr>
            <p:cNvSpPr txBox="1"/>
            <p:nvPr/>
          </p:nvSpPr>
          <p:spPr>
            <a:xfrm>
              <a:off x="9794240" y="456184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8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09AE43A9-D047-124E-B7AD-FFD33E7F531C}"/>
                </a:ext>
              </a:extLst>
            </p:cNvPr>
            <p:cNvSpPr txBox="1"/>
            <p:nvPr/>
          </p:nvSpPr>
          <p:spPr>
            <a:xfrm>
              <a:off x="7701280" y="5699760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9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5AE81B72-9BFA-894D-B8C9-CFDCAE3FB8D6}"/>
                </a:ext>
              </a:extLst>
            </p:cNvPr>
            <p:cNvSpPr txBox="1"/>
            <p:nvPr/>
          </p:nvSpPr>
          <p:spPr>
            <a:xfrm>
              <a:off x="9794240" y="5689600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Titillium Web" pitchFamily="2" charset="77"/>
                </a:rPr>
                <a:t>10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E36F97-0FB6-3590-C6ED-54184C9E10F9}"/>
              </a:ext>
            </a:extLst>
          </p:cNvPr>
          <p:cNvSpPr/>
          <p:nvPr/>
        </p:nvSpPr>
        <p:spPr>
          <a:xfrm>
            <a:off x="10368939" y="1335636"/>
            <a:ext cx="1814133" cy="9555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1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C2ADE-1BE8-DF4F-B255-E5F1691EA2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pic>
        <p:nvPicPr>
          <p:cNvPr id="5" name="Immagine 38">
            <a:extLst>
              <a:ext uri="{FF2B5EF4-FFF2-40B4-BE49-F238E27FC236}">
                <a16:creationId xmlns:a16="http://schemas.microsoft.com/office/drawing/2014/main" id="{693AA8D4-4851-A54B-BE4D-0255B3697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70608"/>
            <a:ext cx="6024503" cy="56873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magine 16">
            <a:extLst>
              <a:ext uri="{FF2B5EF4-FFF2-40B4-BE49-F238E27FC236}">
                <a16:creationId xmlns:a16="http://schemas.microsoft.com/office/drawing/2014/main" id="{F3786548-6EE2-6947-BEB5-7AAC35319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706" y="1444812"/>
            <a:ext cx="7022169" cy="176731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2E71C8-78C6-DE4A-980B-22E0C23113DE}"/>
              </a:ext>
            </a:extLst>
          </p:cNvPr>
          <p:cNvSpPr/>
          <p:nvPr/>
        </p:nvSpPr>
        <p:spPr>
          <a:xfrm>
            <a:off x="3691608" y="2076922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6F5EE2-DFFD-CB49-855B-48635409B72E}"/>
              </a:ext>
            </a:extLst>
          </p:cNvPr>
          <p:cNvSpPr/>
          <p:nvPr/>
        </p:nvSpPr>
        <p:spPr>
          <a:xfrm>
            <a:off x="1710408" y="4257414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8BBB57-0471-C343-B2C7-3AB48677CA6D}"/>
              </a:ext>
            </a:extLst>
          </p:cNvPr>
          <p:cNvSpPr/>
          <p:nvPr/>
        </p:nvSpPr>
        <p:spPr>
          <a:xfrm>
            <a:off x="4975864" y="4890075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EAB2F5-BBE8-BF4A-9DB7-F34B3F87E408}"/>
              </a:ext>
            </a:extLst>
          </p:cNvPr>
          <p:cNvSpPr/>
          <p:nvPr/>
        </p:nvSpPr>
        <p:spPr>
          <a:xfrm>
            <a:off x="5057927" y="4257414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8B7B5-5514-5D4B-9ABA-171291FA2BF6}"/>
              </a:ext>
            </a:extLst>
          </p:cNvPr>
          <p:cNvSpPr/>
          <p:nvPr/>
        </p:nvSpPr>
        <p:spPr>
          <a:xfrm>
            <a:off x="4161692" y="4224030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C9A3C88-75E9-F24E-97E0-A8A99EF93269}"/>
              </a:ext>
            </a:extLst>
          </p:cNvPr>
          <p:cNvSpPr/>
          <p:nvPr/>
        </p:nvSpPr>
        <p:spPr>
          <a:xfrm>
            <a:off x="3952156" y="6368271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EA5C372-89E9-CE44-9FB3-13DBAF0F1894}"/>
              </a:ext>
            </a:extLst>
          </p:cNvPr>
          <p:cNvSpPr/>
          <p:nvPr/>
        </p:nvSpPr>
        <p:spPr>
          <a:xfrm>
            <a:off x="4374767" y="5844288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E50C28-F354-CB48-B2AF-0BD28C42F71A}"/>
              </a:ext>
            </a:extLst>
          </p:cNvPr>
          <p:cNvSpPr/>
          <p:nvPr/>
        </p:nvSpPr>
        <p:spPr>
          <a:xfrm>
            <a:off x="303639" y="3426128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9D7DDA-B7E8-E741-918D-8ECA61B75DFA}"/>
              </a:ext>
            </a:extLst>
          </p:cNvPr>
          <p:cNvSpPr/>
          <p:nvPr/>
        </p:nvSpPr>
        <p:spPr>
          <a:xfrm>
            <a:off x="1463063" y="1137224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E60368A-DDFC-234D-9BB1-44C7472DBA6C}"/>
              </a:ext>
            </a:extLst>
          </p:cNvPr>
          <p:cNvSpPr/>
          <p:nvPr/>
        </p:nvSpPr>
        <p:spPr>
          <a:xfrm>
            <a:off x="3518402" y="2950566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125D77-FA26-BC40-9A79-50265767A57F}"/>
              </a:ext>
            </a:extLst>
          </p:cNvPr>
          <p:cNvSpPr/>
          <p:nvPr/>
        </p:nvSpPr>
        <p:spPr>
          <a:xfrm>
            <a:off x="3200720" y="2436688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6FFB5D5-21F4-894F-8ED4-98B8E6639D3E}"/>
              </a:ext>
            </a:extLst>
          </p:cNvPr>
          <p:cNvSpPr/>
          <p:nvPr/>
        </p:nvSpPr>
        <p:spPr>
          <a:xfrm>
            <a:off x="2449542" y="5033765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E7E29C-7D21-FB4E-AAC2-1D2F89772264}"/>
              </a:ext>
            </a:extLst>
          </p:cNvPr>
          <p:cNvSpPr/>
          <p:nvPr/>
        </p:nvSpPr>
        <p:spPr>
          <a:xfrm>
            <a:off x="2601362" y="2989039"/>
            <a:ext cx="1125416" cy="523113"/>
          </a:xfrm>
          <a:prstGeom prst="roundRect">
            <a:avLst/>
          </a:prstGeom>
          <a:solidFill>
            <a:srgbClr val="FA0400">
              <a:alpha val="3843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BEB8F03-C944-D845-A9F6-DFA590E205EC}"/>
              </a:ext>
            </a:extLst>
          </p:cNvPr>
          <p:cNvSpPr/>
          <p:nvPr/>
        </p:nvSpPr>
        <p:spPr>
          <a:xfrm>
            <a:off x="8369115" y="1444812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F05612A-840C-9C42-A541-D6C1751C1F56}"/>
              </a:ext>
            </a:extLst>
          </p:cNvPr>
          <p:cNvSpPr/>
          <p:nvPr/>
        </p:nvSpPr>
        <p:spPr>
          <a:xfrm>
            <a:off x="9716111" y="2076922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91535AC-423D-AA43-B859-88E53AEF3ABA}"/>
              </a:ext>
            </a:extLst>
          </p:cNvPr>
          <p:cNvSpPr/>
          <p:nvPr/>
        </p:nvSpPr>
        <p:spPr>
          <a:xfrm>
            <a:off x="10769707" y="2076922"/>
            <a:ext cx="1422293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8457786-677E-5C4B-88BB-DA09E947DB9F}"/>
              </a:ext>
            </a:extLst>
          </p:cNvPr>
          <p:cNvSpPr/>
          <p:nvPr/>
        </p:nvSpPr>
        <p:spPr>
          <a:xfrm>
            <a:off x="8369436" y="2727482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6F30A9B-9314-D040-A692-11077B6C1613}"/>
              </a:ext>
            </a:extLst>
          </p:cNvPr>
          <p:cNvSpPr/>
          <p:nvPr/>
        </p:nvSpPr>
        <p:spPr>
          <a:xfrm>
            <a:off x="5203046" y="2831833"/>
            <a:ext cx="1312344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14AA918-94BD-0440-8F60-CCF32EAEC9AF}"/>
              </a:ext>
            </a:extLst>
          </p:cNvPr>
          <p:cNvSpPr/>
          <p:nvPr/>
        </p:nvSpPr>
        <p:spPr>
          <a:xfrm>
            <a:off x="10915663" y="2831832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16B9DCA-B788-5A41-8717-60F890CAC5D7}"/>
              </a:ext>
            </a:extLst>
          </p:cNvPr>
          <p:cNvSpPr/>
          <p:nvPr/>
        </p:nvSpPr>
        <p:spPr>
          <a:xfrm>
            <a:off x="6872363" y="2720378"/>
            <a:ext cx="1125416" cy="523113"/>
          </a:xfrm>
          <a:prstGeom prst="roundRect">
            <a:avLst/>
          </a:prstGeom>
          <a:solidFill>
            <a:srgbClr val="2B04F0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E2D02-DDDB-A347-854D-5321F330D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737" y="3607406"/>
            <a:ext cx="4782712" cy="31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9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E5382-8DB8-C848-87BB-1FA39D86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Spoke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9D71-17AB-9645-B827-720520BEC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2042" y="1734486"/>
            <a:ext cx="10515600" cy="3885826"/>
          </a:xfrm>
        </p:spPr>
        <p:txBody>
          <a:bodyPr/>
          <a:lstStyle/>
          <a:p>
            <a:r>
              <a:rPr lang="en-US" dirty="0"/>
              <a:t>Spoke Leaders (INFN):</a:t>
            </a:r>
          </a:p>
          <a:p>
            <a:pPr lvl="1"/>
            <a:r>
              <a:rPr lang="en-US" dirty="0"/>
              <a:t>Sandra Malvezzi (MIB)</a:t>
            </a:r>
          </a:p>
          <a:p>
            <a:pPr lvl="1"/>
            <a:r>
              <a:rPr lang="en-US" dirty="0"/>
              <a:t>Tommaso Boccali (PI)</a:t>
            </a:r>
          </a:p>
          <a:p>
            <a:r>
              <a:rPr lang="en-US" dirty="0"/>
              <a:t>Spoke Co-Leader (INAF):</a:t>
            </a:r>
          </a:p>
          <a:p>
            <a:pPr lvl="1"/>
            <a:r>
              <a:rPr lang="en-US" dirty="0"/>
              <a:t>Antonio </a:t>
            </a:r>
            <a:r>
              <a:rPr lang="en-US" dirty="0" err="1"/>
              <a:t>Stamerra</a:t>
            </a:r>
            <a:r>
              <a:rPr lang="en-US" dirty="0"/>
              <a:t> (OAR)</a:t>
            </a:r>
          </a:p>
          <a:p>
            <a:r>
              <a:rPr lang="en-US" dirty="0"/>
              <a:t>Financial Officer (INFN):</a:t>
            </a:r>
          </a:p>
          <a:p>
            <a:pPr lvl="1"/>
            <a:r>
              <a:rPr lang="en-US" dirty="0"/>
              <a:t>Simona </a:t>
            </a:r>
            <a:r>
              <a:rPr lang="en-US" dirty="0" err="1"/>
              <a:t>Petronici</a:t>
            </a:r>
            <a:r>
              <a:rPr lang="en-US" dirty="0"/>
              <a:t> (PI)</a:t>
            </a:r>
          </a:p>
          <a:p>
            <a:pPr lvl="1"/>
            <a:r>
              <a:rPr lang="en-US" dirty="0"/>
              <a:t>+ team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30FF7-CC11-1946-9756-F688A79BA6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7</a:t>
            </a:fld>
            <a:endParaRPr lang="it-IT"/>
          </a:p>
        </p:txBody>
      </p:sp>
      <p:pic>
        <p:nvPicPr>
          <p:cNvPr id="5" name="Google Shape;144;p3" descr="sandra malvezzi from steamiamoci.it">
            <a:extLst>
              <a:ext uri="{FF2B5EF4-FFF2-40B4-BE49-F238E27FC236}">
                <a16:creationId xmlns:a16="http://schemas.microsoft.com/office/drawing/2014/main" id="{27BB2A65-34C9-D941-A8A3-46CD5A03E3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54737" y="1603017"/>
            <a:ext cx="922717" cy="922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5;p3">
            <a:extLst>
              <a:ext uri="{FF2B5EF4-FFF2-40B4-BE49-F238E27FC236}">
                <a16:creationId xmlns:a16="http://schemas.microsoft.com/office/drawing/2014/main" id="{BB01BEE1-4323-5640-9466-EC474DA874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7505" y="2405473"/>
            <a:ext cx="789800" cy="101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6;p3">
            <a:extLst>
              <a:ext uri="{FF2B5EF4-FFF2-40B4-BE49-F238E27FC236}">
                <a16:creationId xmlns:a16="http://schemas.microsoft.com/office/drawing/2014/main" id="{6F254BEA-9463-4F4C-8872-F0F5F2EB88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4102" y="3380072"/>
            <a:ext cx="892313" cy="89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3;p5" descr="Divisione Fondi Esterni">
            <a:extLst>
              <a:ext uri="{FF2B5EF4-FFF2-40B4-BE49-F238E27FC236}">
                <a16:creationId xmlns:a16="http://schemas.microsoft.com/office/drawing/2014/main" id="{644634A0-53C9-F14A-AF9E-8ED61CC471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4703" y="4408383"/>
            <a:ext cx="883352" cy="102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4;p5" descr="Agnese Berretta - Pisa, Toscana, Italia | Profilo professionale | LinkedIn">
            <a:extLst>
              <a:ext uri="{FF2B5EF4-FFF2-40B4-BE49-F238E27FC236}">
                <a16:creationId xmlns:a16="http://schemas.microsoft.com/office/drawing/2014/main" id="{CA37F8E8-5B7E-0C49-86EB-BE6FE2C209D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4076" y="5334981"/>
            <a:ext cx="1048732" cy="104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E9389E-78C2-0044-934A-035C01C404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747" y="5334981"/>
            <a:ext cx="988664" cy="1315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9C798F-5E1F-2C41-AE8B-0B197325A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099" y="5334981"/>
            <a:ext cx="911604" cy="109515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5AB138-02B5-F44F-981B-A468C60AB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08" y="1504473"/>
            <a:ext cx="6316846" cy="351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AA8297F-900F-C24D-9A3B-7F7C28DF63E8}"/>
              </a:ext>
            </a:extLst>
          </p:cNvPr>
          <p:cNvSpPr txBox="1">
            <a:spLocks/>
          </p:cNvSpPr>
          <p:nvPr/>
        </p:nvSpPr>
        <p:spPr>
          <a:xfrm>
            <a:off x="5337179" y="4915087"/>
            <a:ext cx="6402497" cy="136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8562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8562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030A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Boards:</a:t>
            </a:r>
          </a:p>
          <a:p>
            <a:pPr lvl="1"/>
            <a:r>
              <a:rPr lang="en-US" dirty="0"/>
              <a:t>Steering Committee: SLs, WPLs, WP3 link</a:t>
            </a:r>
          </a:p>
          <a:p>
            <a:pPr lvl="1"/>
            <a:r>
              <a:rPr lang="en-US" dirty="0"/>
              <a:t>General Assembly: Affiliates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486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BE5E-DEE3-554C-AC30-31745FA9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in Numbers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B7BB6-15F4-024C-9D73-207EF86AE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INFN Agenda for meeting, and INFN SYMPA for mailing lists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To-date: 21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mailing lists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110 meetings in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agenda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Recruitment: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More positions than anticipated (co-funding, synergies) – 45 to-date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2DB1C-FB0C-BB4D-8DA5-75C7D7EF4D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8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D7177-1C40-9743-9653-D0DE66204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371" y="347571"/>
            <a:ext cx="3109629" cy="6447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92B2CB-E749-434D-962E-4EF933837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277" y="1725693"/>
            <a:ext cx="2034162" cy="40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05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CB034-935F-0F4F-877A-0B8FC0A20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“we?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C1550-08D7-454D-8D45-A542A5813D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84CB15-D26C-CA41-A23D-8DC6E2DB263B}"/>
              </a:ext>
            </a:extLst>
          </p:cNvPr>
          <p:cNvSpPr txBox="1">
            <a:spLocks/>
          </p:cNvSpPr>
          <p:nvPr/>
        </p:nvSpPr>
        <p:spPr>
          <a:xfrm>
            <a:off x="0" y="1171490"/>
            <a:ext cx="11797533" cy="144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27F47"/>
              </a:buClr>
              <a:buSzPts val="1800"/>
              <a:buFont typeface="Titillium Web"/>
              <a:buNone/>
              <a:defRPr sz="2800" b="1" i="0" u="none" strike="noStrike" cap="none">
                <a:solidFill>
                  <a:srgbClr val="B27F47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IT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6AFD85A-660D-F641-A448-5E95E65C8C41}"/>
              </a:ext>
            </a:extLst>
          </p:cNvPr>
          <p:cNvSpPr txBox="1">
            <a:spLocks/>
          </p:cNvSpPr>
          <p:nvPr/>
        </p:nvSpPr>
        <p:spPr>
          <a:xfrm>
            <a:off x="4724400" y="643013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E15108C-154A-4A5A-9C05-91A49A422BA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 descr="L'Einstein Telescope fra i grandi d'Europa - MEDIA INAF">
            <a:extLst>
              <a:ext uri="{FF2B5EF4-FFF2-40B4-BE49-F238E27FC236}">
                <a16:creationId xmlns:a16="http://schemas.microsoft.com/office/drawing/2014/main" id="{12065AD4-B93D-5D45-B748-5047A027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70" y="1951738"/>
            <a:ext cx="36576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Lattice QCD Education - YouTube">
            <a:extLst>
              <a:ext uri="{FF2B5EF4-FFF2-40B4-BE49-F238E27FC236}">
                <a16:creationId xmlns:a16="http://schemas.microsoft.com/office/drawing/2014/main" id="{AE7A3787-BEB7-4C47-A765-7A6EEB73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30" y="117149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LA FISICA DEI SISTEMI COMPLESSI | Collegio Universitario Gregorianum">
            <a:extLst>
              <a:ext uri="{FF2B5EF4-FFF2-40B4-BE49-F238E27FC236}">
                <a16:creationId xmlns:a16="http://schemas.microsoft.com/office/drawing/2014/main" id="{CE84137D-0B77-2640-A79F-914605436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2" y="4471163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iggs boson was discovered 10 years ago. What did we learn? - Big Think">
            <a:extLst>
              <a:ext uri="{FF2B5EF4-FFF2-40B4-BE49-F238E27FC236}">
                <a16:creationId xmlns:a16="http://schemas.microsoft.com/office/drawing/2014/main" id="{5C5B3B73-5B94-E44F-BA44-34EDBF8F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0" y="1892721"/>
            <a:ext cx="4399641" cy="246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Alpha Magnetic Spectrometer - Wikipedia">
            <a:extLst>
              <a:ext uri="{FF2B5EF4-FFF2-40B4-BE49-F238E27FC236}">
                <a16:creationId xmlns:a16="http://schemas.microsoft.com/office/drawing/2014/main" id="{707293D6-13BC-2F4B-995D-B1984A30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88" y="4471163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02383A-156B-3B4D-8AC8-B302CEA0B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608" y="4059040"/>
            <a:ext cx="3291544" cy="28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2651</Words>
  <Application>Microsoft Macintosh PowerPoint</Application>
  <PresentationFormat>Widescreen</PresentationFormat>
  <Paragraphs>390</Paragraphs>
  <Slides>36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Titillium Web</vt:lpstr>
      <vt:lpstr>Roboto</vt:lpstr>
      <vt:lpstr>Times New Roman</vt:lpstr>
      <vt:lpstr>Lobster</vt:lpstr>
      <vt:lpstr>Calibri</vt:lpstr>
      <vt:lpstr>Titillium Web SemiBold</vt:lpstr>
      <vt:lpstr>Wingdings</vt:lpstr>
      <vt:lpstr>Tema di Office</vt:lpstr>
      <vt:lpstr>PowerPoint Presentation</vt:lpstr>
      <vt:lpstr>The National Center for Big Data, HPC and Quantum Computing</vt:lpstr>
      <vt:lpstr>PowerPoint Presentation</vt:lpstr>
      <vt:lpstr>ICSC Structure</vt:lpstr>
      <vt:lpstr>The Spoke 2 of ICSC in one slide </vt:lpstr>
      <vt:lpstr>PowerPoint Presentation</vt:lpstr>
      <vt:lpstr>Spoke Organization</vt:lpstr>
      <vt:lpstr>Organization in Numbers</vt:lpstr>
      <vt:lpstr>Who are “we?</vt:lpstr>
      <vt:lpstr>Why our communities need an ICSC</vt:lpstr>
      <vt:lpstr>Overall Spoke 2 goals</vt:lpstr>
      <vt:lpstr>PowerPoint Presentation</vt:lpstr>
      <vt:lpstr>Work Package Structure</vt:lpstr>
      <vt:lpstr>Work Packages – the structure</vt:lpstr>
      <vt:lpstr>WP leaders</vt:lpstr>
      <vt:lpstr>Plan of Work</vt:lpstr>
      <vt:lpstr>Plan of work</vt:lpstr>
      <vt:lpstr>Milestones (MSX, X:1 -- 10)</vt:lpstr>
      <vt:lpstr>MS4 used as a checkpoint for MS6; MS6   </vt:lpstr>
      <vt:lpstr>Landscape Documents</vt:lpstr>
      <vt:lpstr>Flagships – 19 in total</vt:lpstr>
      <vt:lpstr>PowerPoint Presentation</vt:lpstr>
      <vt:lpstr>An example of a Flagship</vt:lpstr>
      <vt:lpstr>M4C2: “Dalla ricerca all’impresa”</vt:lpstr>
      <vt:lpstr>Innovation Grants</vt:lpstr>
      <vt:lpstr>11 innovation grants activated (Sept 2023 – Aug 2025)</vt:lpstr>
      <vt:lpstr>The IG projects</vt:lpstr>
      <vt:lpstr>Innovation Grants</vt:lpstr>
      <vt:lpstr>Cascade Calls (i.e. funding for external partners)</vt:lpstr>
      <vt:lpstr>As of July 2024</vt:lpstr>
      <vt:lpstr>Personnel (INFN)</vt:lpstr>
      <vt:lpstr>Access to computing resources</vt:lpstr>
      <vt:lpstr>Conferences, talks, papers</vt:lpstr>
      <vt:lpstr>Spoke2 GitHub</vt:lpstr>
      <vt:lpstr>Papers, Conferences, Tools…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Lanza Luisa</dc:creator>
  <cp:lastModifiedBy>Tommaso Boccali</cp:lastModifiedBy>
  <cp:revision>107</cp:revision>
  <cp:lastPrinted>2023-10-20T10:40:20Z</cp:lastPrinted>
  <dcterms:created xsi:type="dcterms:W3CDTF">2022-10-26T09:11:02Z</dcterms:created>
  <dcterms:modified xsi:type="dcterms:W3CDTF">2024-07-08T11:40:21Z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