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36" r:id="rId1"/>
  </p:sldMasterIdLst>
  <p:notesMasterIdLst>
    <p:notesMasterId r:id="rId25"/>
  </p:notesMasterIdLst>
  <p:handoutMasterIdLst>
    <p:handoutMasterId r:id="rId26"/>
  </p:handoutMasterIdLst>
  <p:sldIdLst>
    <p:sldId id="264" r:id="rId2"/>
    <p:sldId id="313" r:id="rId3"/>
    <p:sldId id="257" r:id="rId4"/>
    <p:sldId id="337" r:id="rId5"/>
    <p:sldId id="259" r:id="rId6"/>
    <p:sldId id="261" r:id="rId7"/>
    <p:sldId id="314" r:id="rId8"/>
    <p:sldId id="343" r:id="rId9"/>
    <p:sldId id="341" r:id="rId10"/>
    <p:sldId id="262" r:id="rId11"/>
    <p:sldId id="268" r:id="rId12"/>
    <p:sldId id="283" r:id="rId13"/>
    <p:sldId id="310" r:id="rId14"/>
    <p:sldId id="307" r:id="rId15"/>
    <p:sldId id="322" r:id="rId16"/>
    <p:sldId id="296" r:id="rId17"/>
    <p:sldId id="312" r:id="rId18"/>
    <p:sldId id="300" r:id="rId19"/>
    <p:sldId id="344" r:id="rId20"/>
    <p:sldId id="342" r:id="rId21"/>
    <p:sldId id="279" r:id="rId22"/>
    <p:sldId id="269" r:id="rId23"/>
    <p:sldId id="303" r:id="rId24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99"/>
    <a:srgbClr val="0033CC"/>
    <a:srgbClr val="FF0000"/>
    <a:srgbClr val="FF6600"/>
    <a:srgbClr val="CCFF66"/>
    <a:srgbClr val="99FFCC"/>
    <a:srgbClr val="0066FF"/>
    <a:srgbClr val="CCECFF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3832" y="-112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400890-8BCF-444E-88EB-DA6E4C05255E}" type="datetime1">
              <a:rPr lang="it-IT"/>
              <a:pPr>
                <a:defRPr/>
              </a:pPr>
              <a:t>11/04/2012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2A8D54-9380-0D4B-B2D5-70DB0BDDC8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98451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65CA8B9-3D73-214A-9787-4E26225471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15271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067968-982A-BF41-B2C3-3A9E9C704ACC}" type="slidenum">
              <a:rPr lang="it-IT" sz="1300"/>
              <a:pPr eaLnBrk="1" hangingPunct="1"/>
              <a:t>10</a:t>
            </a:fld>
            <a:endParaRPr lang="it-IT" sz="13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455933-31FF-BB4C-A57D-9F6B0C50F889}" type="slidenum">
              <a:rPr lang="it-IT" sz="1300"/>
              <a:pPr eaLnBrk="1" hangingPunct="1"/>
              <a:t>12</a:t>
            </a:fld>
            <a:endParaRPr lang="it-IT" sz="13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860925"/>
            <a:ext cx="5683250" cy="46053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A21801-9F52-7D47-A4E8-5746BEED45D1}" type="slidenum">
              <a:rPr lang="it-IT" sz="1300"/>
              <a:pPr eaLnBrk="1" hangingPunct="1"/>
              <a:t>21</a:t>
            </a:fld>
            <a:endParaRPr lang="it-IT" sz="1300"/>
          </a:p>
        </p:txBody>
      </p:sp>
      <p:sp>
        <p:nvSpPr>
          <p:cNvPr id="39939" name="Rectangle 8"/>
          <p:cNvSpPr txBox="1">
            <a:spLocks noGrp="1" noChangeArrowheads="1"/>
          </p:cNvSpPr>
          <p:nvPr/>
        </p:nvSpPr>
        <p:spPr bwMode="auto">
          <a:xfrm>
            <a:off x="4021138" y="9721850"/>
            <a:ext cx="3073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8" tIns="50694" rIns="97488" bIns="50694" anchor="b"/>
          <a:lstStyle>
            <a:lvl1pPr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fld id="{6D75C2F8-2B86-AC49-9466-472ACB779CC2}" type="slidenum">
              <a:rPr lang="en-GB" sz="1300" b="1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t>21</a:t>
            </a:fld>
            <a:endParaRPr lang="en-GB" sz="1300" b="1">
              <a:solidFill>
                <a:srgbClr val="000000"/>
              </a:solidFill>
            </a:endParaRPr>
          </a:p>
        </p:txBody>
      </p:sp>
      <p:sp>
        <p:nvSpPr>
          <p:cNvPr id="39940" name="Text Box 1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8" tIns="50694" rIns="97488" bIns="50694" anchor="b"/>
          <a:lstStyle>
            <a:lvl1pPr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95300" eaLnBrk="0" hangingPunct="0"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tabLst>
                <a:tab pos="495300" algn="l"/>
                <a:tab pos="990600" algn="l"/>
                <a:tab pos="1485900" algn="l"/>
                <a:tab pos="1981200" algn="l"/>
                <a:tab pos="2476500" algn="l"/>
                <a:tab pos="2971800" algn="l"/>
                <a:tab pos="3467100" algn="l"/>
                <a:tab pos="3962400" algn="l"/>
                <a:tab pos="4457700" algn="l"/>
                <a:tab pos="4953000" algn="l"/>
                <a:tab pos="5448300" algn="l"/>
                <a:tab pos="5943600" algn="l"/>
                <a:tab pos="6438900" algn="l"/>
                <a:tab pos="6932613" algn="l"/>
                <a:tab pos="7427913" algn="l"/>
                <a:tab pos="7923213" algn="l"/>
                <a:tab pos="8418513" algn="l"/>
                <a:tab pos="8913813" algn="l"/>
                <a:tab pos="9409113" algn="l"/>
                <a:tab pos="9904413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Arial" charset="0"/>
              <a:buNone/>
            </a:pPr>
            <a:fld id="{F44696B1-96DA-0145-935E-17F393F2A42C}" type="slidenum">
              <a:rPr lang="en-GB" sz="1300" b="1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Arial" charset="0"/>
                <a:buNone/>
              </a:pPr>
              <a:t>21</a:t>
            </a:fld>
            <a:endParaRPr lang="en-GB" sz="1300" b="1">
              <a:solidFill>
                <a:srgbClr val="000000"/>
              </a:solidFill>
            </a:endParaRPr>
          </a:p>
        </p:txBody>
      </p:sp>
      <p:sp>
        <p:nvSpPr>
          <p:cNvPr id="39941" name="Text Box 2"/>
          <p:cNvSpPr txBox="1">
            <a:spLocks noChangeArrowheads="1"/>
          </p:cNvSpPr>
          <p:nvPr/>
        </p:nvSpPr>
        <p:spPr bwMode="auto">
          <a:xfrm>
            <a:off x="1182688" y="768350"/>
            <a:ext cx="4733925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>
            <a:lvl1pPr defTabSz="4953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953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953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953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953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7000"/>
              </a:lnSpc>
              <a:spcBef>
                <a:spcPts val="488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1900" b="1">
              <a:solidFill>
                <a:schemeClr val="bg1"/>
              </a:solidFill>
            </a:endParaRPr>
          </a:p>
        </p:txBody>
      </p:sp>
      <p:sp>
        <p:nvSpPr>
          <p:cNvPr id="3994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7488" tIns="50694" rIns="97488" bIns="50694"/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2E32A9-FDB4-2142-87DD-5B096762E51B}" type="slidenum">
              <a:rPr lang="it-IT" sz="1300"/>
              <a:pPr eaLnBrk="1" hangingPunct="1"/>
              <a:t>3</a:t>
            </a:fld>
            <a:endParaRPr lang="it-IT" sz="13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CC1929-5B6F-FD45-9BBD-B68D8A37F9FE}" type="slidenum">
              <a:rPr lang="it-IT" sz="1300"/>
              <a:pPr eaLnBrk="1" hangingPunct="1"/>
              <a:t>5</a:t>
            </a:fld>
            <a:endParaRPr lang="it-IT" sz="13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AAFE75-1F67-0B4C-A640-DA7F82A503B6}" type="slidenum">
              <a:rPr lang="it-IT" sz="1300"/>
              <a:pPr eaLnBrk="1" hangingPunct="1"/>
              <a:t>6</a:t>
            </a:fld>
            <a:endParaRPr lang="it-IT" sz="13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54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CA8B9-3D73-214A-9787-4E26225471F1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C135F-BD0B-CF4D-87CA-D6483F555561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06305D-590A-2343-8B13-C3A69BF551D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52400"/>
            <a:ext cx="7772400" cy="114300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7863" y="6477000"/>
            <a:ext cx="2090737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13 Aprile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Civinini   - INFN Firenze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0C40C-D377-F94B-9D2D-64597F4CE61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3795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32D12-992D-0346-979B-D9FEE13815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105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3520C-7C3D-6440-A692-D93F2830A6A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1EDBD8-C369-7347-9976-554A7EFA6F7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444BA-467F-CA4F-9FFA-88870D948A6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B4CA26B9-18DC-7640-A5BD-E0E9F60CF1D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jpe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848872" cy="1728192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rgbClr val="FF6600"/>
                </a:solidFill>
              </a:rPr>
              <a:t>PRIMA: un apparato per proton </a:t>
            </a:r>
            <a:r>
              <a:rPr lang="en-US" sz="4800" dirty="0" smtClean="0">
                <a:solidFill>
                  <a:srgbClr val="FF6600"/>
                </a:solidFill>
              </a:rPr>
              <a:t>Computed Tomography</a:t>
            </a:r>
            <a:endParaRPr lang="it-IT" sz="4800" dirty="0">
              <a:solidFill>
                <a:srgbClr val="FF66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43608" y="3789040"/>
            <a:ext cx="2808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-112" charset="0"/>
                <a:ea typeface="+mn-ea"/>
                <a:cs typeface="+mn-cs"/>
              </a:rPr>
              <a:t>Carlo Civinini</a:t>
            </a:r>
          </a:p>
          <a:p>
            <a:pPr algn="ctr">
              <a:defRPr/>
            </a:pPr>
            <a:r>
              <a:rPr lang="it-IT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-112" charset="0"/>
                <a:ea typeface="+mn-ea"/>
                <a:cs typeface="+mn-cs"/>
              </a:rPr>
              <a:t>INFN - </a:t>
            </a:r>
            <a:r>
              <a:rPr lang="it-IT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-112" charset="0"/>
                <a:ea typeface="+mn-ea"/>
                <a:cs typeface="+mn-cs"/>
              </a:rPr>
              <a:t>Firenze</a:t>
            </a:r>
            <a:endParaRPr lang="it-IT" b="1" dirty="0" smtClean="0">
              <a:solidFill>
                <a:schemeClr val="bg2">
                  <a:lumMod val="50000"/>
                </a:schemeClr>
              </a:solidFill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2" name="Straight Connector 17412"/>
          <p:cNvCxnSpPr/>
          <p:nvPr/>
        </p:nvCxnSpPr>
        <p:spPr>
          <a:xfrm>
            <a:off x="539750" y="6165850"/>
            <a:ext cx="8135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3203848" y="6269250"/>
            <a:ext cx="2563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dirty="0" smtClean="0">
                <a:solidFill>
                  <a:srgbClr val="FF6600"/>
                </a:solidFill>
                <a:latin typeface="Arial" pitchFamily="-112" charset="0"/>
              </a:rPr>
              <a:t>IFAE 2012 – Ferrara</a:t>
            </a:r>
            <a:endParaRPr lang="it-IT" b="1" dirty="0">
              <a:solidFill>
                <a:srgbClr val="FF6600"/>
              </a:solidFill>
              <a:latin typeface="Arial" pitchFamily="-112" charset="0"/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2618909"/>
            <a:ext cx="4536504" cy="3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68952" cy="1152128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 smtClean="0"/>
              <a:t>Apparato per </a:t>
            </a:r>
            <a:r>
              <a:rPr lang="it-IT" sz="2800" dirty="0" err="1" smtClean="0"/>
              <a:t>proton</a:t>
            </a:r>
            <a:r>
              <a:rPr lang="it-IT" sz="2800" dirty="0" smtClean="0"/>
              <a:t> </a:t>
            </a:r>
            <a:r>
              <a:rPr lang="it-IT" sz="2800" dirty="0" err="1" smtClean="0"/>
              <a:t>Computed</a:t>
            </a:r>
            <a:r>
              <a:rPr lang="it-IT" sz="2800" dirty="0" smtClean="0"/>
              <a:t> </a:t>
            </a:r>
            <a:r>
              <a:rPr lang="it-IT" sz="2800" dirty="0" err="1" smtClean="0"/>
              <a:t>Radiography</a:t>
            </a:r>
            <a:r>
              <a:rPr lang="it-IT" sz="2800" dirty="0"/>
              <a:t> </a:t>
            </a:r>
            <a:r>
              <a:rPr lang="it-IT" sz="2800" dirty="0" smtClean="0"/>
              <a:t>realizzato dall’esperimento  INFN CSN5 PRIMA</a:t>
            </a:r>
            <a:endParaRPr lang="it-IT" sz="28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5373216"/>
            <a:ext cx="3707904" cy="1152426"/>
          </a:xfrm>
        </p:spPr>
        <p:txBody>
          <a:bodyPr lIns="92075" tIns="46038" rIns="92075" bIns="46038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b="1" dirty="0">
                <a:solidFill>
                  <a:srgbClr val="000099"/>
                </a:solidFill>
                <a:ea typeface="+mn-ea"/>
                <a:cs typeface="+mn-cs"/>
              </a:rPr>
              <a:t>4 x-y </a:t>
            </a:r>
            <a:r>
              <a:rPr lang="en-US" sz="1800" b="1" dirty="0" err="1" smtClean="0">
                <a:solidFill>
                  <a:srgbClr val="000099"/>
                </a:solidFill>
                <a:ea typeface="+mn-ea"/>
                <a:cs typeface="+mn-cs"/>
              </a:rPr>
              <a:t>Piani</a:t>
            </a:r>
            <a:r>
              <a:rPr lang="en-US" sz="1800" b="1" dirty="0" smtClean="0">
                <a:solidFill>
                  <a:srgbClr val="000099"/>
                </a:solidFill>
                <a:ea typeface="+mn-ea"/>
                <a:cs typeface="+mn-cs"/>
              </a:rPr>
              <a:t> </a:t>
            </a:r>
            <a:r>
              <a:rPr lang="en-US" sz="1800" b="1" dirty="0" err="1" smtClean="0">
                <a:solidFill>
                  <a:srgbClr val="000099"/>
                </a:solidFill>
                <a:ea typeface="+mn-ea"/>
                <a:cs typeface="+mn-cs"/>
              </a:rPr>
              <a:t>di</a:t>
            </a:r>
            <a:r>
              <a:rPr lang="en-US" sz="1800" b="1" dirty="0" smtClean="0">
                <a:solidFill>
                  <a:srgbClr val="000099"/>
                </a:solidFill>
                <a:ea typeface="+mn-ea"/>
                <a:cs typeface="+mn-cs"/>
              </a:rPr>
              <a:t> </a:t>
            </a:r>
            <a:r>
              <a:rPr lang="en-US" sz="1800" b="1" dirty="0" err="1" smtClean="0">
                <a:solidFill>
                  <a:srgbClr val="000099"/>
                </a:solidFill>
                <a:ea typeface="+mn-ea"/>
                <a:cs typeface="+mn-cs"/>
              </a:rPr>
              <a:t>tracciatura</a:t>
            </a:r>
            <a:r>
              <a:rPr lang="en-US" sz="1800" dirty="0" smtClean="0">
                <a:ea typeface="+mn-ea"/>
                <a:cs typeface="+mn-cs"/>
              </a:rPr>
              <a:t>         </a:t>
            </a:r>
            <a:endParaRPr lang="en-US" sz="1800" dirty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1800" b="1" dirty="0">
              <a:solidFill>
                <a:srgbClr val="000099"/>
              </a:solidFill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1000" b="1" dirty="0">
              <a:solidFill>
                <a:srgbClr val="000099"/>
              </a:solidFill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b="1" dirty="0">
                <a:solidFill>
                  <a:srgbClr val="000099"/>
                </a:solidFill>
                <a:ea typeface="+mn-ea"/>
                <a:cs typeface="+mn-cs"/>
              </a:rPr>
              <a:t>                </a:t>
            </a:r>
            <a:r>
              <a:rPr lang="en-US" sz="1800" b="1" dirty="0" err="1" smtClean="0">
                <a:solidFill>
                  <a:srgbClr val="000099"/>
                </a:solidFill>
                <a:ea typeface="+mn-ea"/>
                <a:cs typeface="+mn-cs"/>
              </a:rPr>
              <a:t>Calorimetro</a:t>
            </a:r>
            <a:endParaRPr lang="en-US" sz="1800" b="1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graphicFrame>
        <p:nvGraphicFramePr>
          <p:cNvPr id="34819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778" y="2349500"/>
          <a:ext cx="3867150" cy="2519363"/>
        </p:xfrm>
        <a:graphic>
          <a:graphicData uri="http://schemas.openxmlformats.org/presentationml/2006/ole">
            <p:oleObj spid="_x0000_s34880" name="Immagine bitmap" r:id="rId4" imgW="11298227" imgH="5811061" progId="PBrush">
              <p:embed/>
            </p:oleObj>
          </a:graphicData>
        </a:graphic>
      </p:graphicFrame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219700" y="5300663"/>
            <a:ext cx="28432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800" b="1">
                <a:solidFill>
                  <a:srgbClr val="FF0000"/>
                </a:solidFill>
              </a:rPr>
              <a:t>Posizione e direzione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800" b="1">
                <a:solidFill>
                  <a:srgbClr val="FF0000"/>
                </a:solidFill>
              </a:rPr>
              <a:t>di ingresso e di uscita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219700" y="6165304"/>
            <a:ext cx="2519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800" b="1" dirty="0" err="1">
                <a:solidFill>
                  <a:srgbClr val="FF0000"/>
                </a:solidFill>
              </a:rPr>
              <a:t>Energia</a:t>
            </a:r>
            <a:r>
              <a:rPr lang="en-US" sz="1800" b="1" dirty="0">
                <a:solidFill>
                  <a:srgbClr val="FF0000"/>
                </a:solidFill>
              </a:rPr>
              <a:t> residua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3924300" y="5373216"/>
            <a:ext cx="865188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3923928" y="6165304"/>
            <a:ext cx="865187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321" name="Picture 9" descr="DSCN04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68" t="9399" r="4193" b="19254"/>
          <a:stretch>
            <a:fillRect/>
          </a:stretch>
        </p:blipFill>
        <p:spPr bwMode="auto">
          <a:xfrm>
            <a:off x="3851920" y="1928687"/>
            <a:ext cx="5292080" cy="3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260350"/>
            <a:ext cx="8153400" cy="1035050"/>
          </a:xfrm>
        </p:spPr>
        <p:txBody>
          <a:bodyPr/>
          <a:lstStyle/>
          <a:p>
            <a:pPr eaLnBrk="1" hangingPunct="1"/>
            <a:r>
              <a:rPr lang="it-IT" sz="4000">
                <a:latin typeface="Calibri" charset="0"/>
                <a:ea typeface="ＭＳ Ｐゴシック" charset="0"/>
                <a:cs typeface="ＭＳ Ｐゴシック" charset="0"/>
              </a:rPr>
              <a:t>Architettura del tracker module</a:t>
            </a:r>
            <a:endParaRPr lang="en-US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0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2" r="7184"/>
          <a:stretch>
            <a:fillRect/>
          </a:stretch>
        </p:blipFill>
        <p:spPr>
          <a:xfrm>
            <a:off x="5076056" y="1254904"/>
            <a:ext cx="3984814" cy="3156703"/>
          </a:xfrm>
          <a:noFill/>
        </p:spPr>
      </p:pic>
      <p:pic>
        <p:nvPicPr>
          <p:cNvPr id="3789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"/>
          <a:stretch>
            <a:fillRect/>
          </a:stretch>
        </p:blipFill>
        <p:spPr>
          <a:xfrm>
            <a:off x="37636" y="1628800"/>
            <a:ext cx="5110428" cy="2579149"/>
          </a:xfrm>
          <a:noFill/>
        </p:spPr>
      </p:pic>
      <p:sp>
        <p:nvSpPr>
          <p:cNvPr id="37892" name="Segnaposto contenuto 2"/>
          <p:cNvSpPr>
            <a:spLocks/>
          </p:cNvSpPr>
          <p:nvPr/>
        </p:nvSpPr>
        <p:spPr bwMode="auto">
          <a:xfrm>
            <a:off x="323850" y="4508500"/>
            <a:ext cx="8569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it-IT" sz="1800" dirty="0"/>
              <a:t>Per ottenere un rate di acquisizione </a:t>
            </a:r>
            <a:r>
              <a:rPr lang="it-IT" sz="1800" dirty="0" smtClean="0"/>
              <a:t>fino a </a:t>
            </a:r>
            <a:r>
              <a:rPr lang="it-IT" sz="1800" dirty="0"/>
              <a:t>1MHz è stato sviluppato un sistema di lettura delle strip parallelo</a:t>
            </a:r>
          </a:p>
          <a:p>
            <a:pPr marL="273050" indent="-273050" algn="just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it-IT" sz="1800" dirty="0"/>
              <a:t>Otto chip VLSI di </a:t>
            </a:r>
            <a:r>
              <a:rPr lang="it-IT" sz="1800" dirty="0" err="1"/>
              <a:t>front-end</a:t>
            </a:r>
            <a:r>
              <a:rPr lang="it-IT" sz="1800" dirty="0"/>
              <a:t> ciascuno con 32 canali acquisisce i segnali dalle strip del rivelatore e invia i dati digitali di uscita in parallelo a una  FPGA (</a:t>
            </a:r>
            <a:r>
              <a:rPr lang="it-IT" sz="1800" dirty="0" err="1"/>
              <a:t>Xlinx</a:t>
            </a:r>
            <a:r>
              <a:rPr lang="it-IT" sz="1800" dirty="0"/>
              <a:t> Spartan-3AN) la quale effettua una </a:t>
            </a:r>
            <a:r>
              <a:rPr lang="it-IT" sz="1800" dirty="0" smtClean="0"/>
              <a:t>soppressione </a:t>
            </a:r>
            <a:r>
              <a:rPr lang="it-IT" sz="1800" dirty="0"/>
              <a:t>degli zeri e trasferisce i dati in una memoria (capacità ~5x10</a:t>
            </a:r>
            <a:r>
              <a:rPr lang="it-IT" sz="1800" baseline="30000" dirty="0"/>
              <a:t>5</a:t>
            </a:r>
            <a:r>
              <a:rPr lang="it-IT" sz="1800" dirty="0"/>
              <a:t> </a:t>
            </a:r>
            <a:r>
              <a:rPr lang="it-IT" sz="1800" dirty="0" err="1"/>
              <a:t>events</a:t>
            </a:r>
            <a:r>
              <a:rPr lang="it-IT" sz="1800" dirty="0"/>
              <a:t>).</a:t>
            </a:r>
          </a:p>
          <a:p>
            <a:pPr marL="273050" indent="-273050" algn="just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it-IT" sz="1800" dirty="0"/>
              <a:t>Uno modulo Ethernet commerciale è usato </a:t>
            </a:r>
            <a:r>
              <a:rPr lang="it-IT" sz="1800" dirty="0" smtClean="0"/>
              <a:t>per trasferire </a:t>
            </a:r>
            <a:r>
              <a:rPr lang="it-IT" sz="1800" dirty="0"/>
              <a:t>i dati a un PC e per controllare i parametri del </a:t>
            </a:r>
            <a:r>
              <a:rPr lang="it-IT" sz="1800" dirty="0" err="1"/>
              <a:t>tracker</a:t>
            </a:r>
            <a:r>
              <a:rPr lang="it-IT" sz="1800" dirty="0"/>
              <a:t> </a:t>
            </a:r>
            <a:r>
              <a:rPr lang="it-IT" sz="1800" dirty="0" err="1"/>
              <a:t>module</a:t>
            </a:r>
            <a:r>
              <a:rPr lang="it-IT" sz="1800" dirty="0"/>
              <a:t>. 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724942"/>
          </a:xfrm>
        </p:spPr>
        <p:txBody>
          <a:bodyPr>
            <a:normAutofit/>
          </a:bodyPr>
          <a:lstStyle/>
          <a:p>
            <a:pPr indent="261938" eaLnBrk="1" hangingPunct="1"/>
            <a:r>
              <a:rPr lang="en-US" sz="3600" dirty="0" err="1" smtClean="0">
                <a:solidFill>
                  <a:srgbClr val="1782BF"/>
                </a:solidFill>
                <a:latin typeface="Calibri" charset="0"/>
                <a:ea typeface="ＭＳ Ｐゴシック" charset="0"/>
                <a:cs typeface="ＭＳ Ｐゴシック" charset="0"/>
              </a:rPr>
              <a:t>Calorimetro</a:t>
            </a:r>
            <a:endParaRPr lang="en-US" sz="3600" dirty="0">
              <a:solidFill>
                <a:srgbClr val="1782B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6" name="Picture 36" descr="cristall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8013" y="0"/>
            <a:ext cx="3455987" cy="2562225"/>
          </a:xfrm>
          <a:noFill/>
        </p:spPr>
      </p:pic>
      <p:pic>
        <p:nvPicPr>
          <p:cNvPr id="41987" name="Picture 2" descr="Graph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14" t="8293" r="8909" b="7963"/>
          <a:stretch>
            <a:fillRect/>
          </a:stretch>
        </p:blipFill>
        <p:spPr>
          <a:xfrm>
            <a:off x="4681089" y="2611935"/>
            <a:ext cx="4421346" cy="3121321"/>
          </a:xfrm>
          <a:noFill/>
        </p:spPr>
      </p:pic>
      <p:graphicFrame>
        <p:nvGraphicFramePr>
          <p:cNvPr id="48237" name="Group 109"/>
          <p:cNvGraphicFramePr>
            <a:graphicFrameLocks noGrp="1"/>
          </p:cNvGraphicFramePr>
          <p:nvPr>
            <p:ph sz="quarter" idx="3"/>
          </p:nvPr>
        </p:nvGraphicFramePr>
        <p:xfrm>
          <a:off x="165657" y="3212976"/>
          <a:ext cx="4392612" cy="2956164"/>
        </p:xfrm>
        <a:graphic>
          <a:graphicData uri="http://schemas.openxmlformats.org/drawingml/2006/table">
            <a:tbl>
              <a:tblPr/>
              <a:tblGrid>
                <a:gridCol w="3295650"/>
                <a:gridCol w="1096962"/>
              </a:tblGrid>
              <a:tr h="2875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YAG:Ce properties</a:t>
                      </a:r>
                    </a:p>
                  </a:txBody>
                  <a:tcPr marT="45698" marB="45698"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PHYSICAL PROPERTIES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Density [g/cm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]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4.57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Hygroscopic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Chemical formula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Al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7377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ＭＳ Ｐゴシック" charset="0"/>
                          <a:cs typeface="ＭＳ Ｐゴシック" charset="0"/>
                        </a:rPr>
                        <a:t>LUMINESCENCE PROPERTIES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Wavelength of max. emission [nm]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550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Decay constant [ns]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70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Photon yield at 300k [10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Ph/MeV]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40-50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179513" y="1268760"/>
            <a:ext cx="4608512" cy="180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73779"/>
                </a:solidFill>
              </a:rPr>
              <a:t>4 </a:t>
            </a:r>
            <a:r>
              <a:rPr lang="en-US" sz="1800" dirty="0" err="1">
                <a:solidFill>
                  <a:srgbClr val="073779"/>
                </a:solidFill>
              </a:rPr>
              <a:t>cristalli</a:t>
            </a:r>
            <a:r>
              <a:rPr lang="en-US" sz="1800" dirty="0">
                <a:solidFill>
                  <a:srgbClr val="073779"/>
                </a:solidFill>
              </a:rPr>
              <a:t> </a:t>
            </a:r>
            <a:r>
              <a:rPr lang="en-US" sz="1800" dirty="0" err="1">
                <a:solidFill>
                  <a:srgbClr val="073779"/>
                </a:solidFill>
              </a:rPr>
              <a:t>scintillanti</a:t>
            </a:r>
            <a:r>
              <a:rPr lang="en-US" sz="1800" dirty="0">
                <a:solidFill>
                  <a:srgbClr val="073779"/>
                </a:solidFill>
              </a:rPr>
              <a:t> </a:t>
            </a:r>
            <a:r>
              <a:rPr lang="en-US" sz="1800" dirty="0" err="1">
                <a:solidFill>
                  <a:srgbClr val="073779"/>
                </a:solidFill>
              </a:rPr>
              <a:t>di</a:t>
            </a:r>
            <a:r>
              <a:rPr lang="en-US" sz="1800" dirty="0">
                <a:solidFill>
                  <a:srgbClr val="073779"/>
                </a:solidFill>
              </a:rPr>
              <a:t> YAG:Ce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800" dirty="0">
                <a:solidFill>
                  <a:srgbClr val="073779"/>
                </a:solidFill>
              </a:rPr>
              <a:t>	</a:t>
            </a:r>
            <a:r>
              <a:rPr lang="en-US" sz="1800" dirty="0" err="1">
                <a:solidFill>
                  <a:srgbClr val="073779"/>
                </a:solidFill>
              </a:rPr>
              <a:t>Ogni</a:t>
            </a:r>
            <a:r>
              <a:rPr lang="en-US" sz="1800" dirty="0">
                <a:solidFill>
                  <a:srgbClr val="073779"/>
                </a:solidFill>
              </a:rPr>
              <a:t> </a:t>
            </a:r>
            <a:r>
              <a:rPr lang="en-US" sz="1800" dirty="0" err="1" smtClean="0">
                <a:solidFill>
                  <a:srgbClr val="073779"/>
                </a:solidFill>
              </a:rPr>
              <a:t>cristallo</a:t>
            </a:r>
            <a:r>
              <a:rPr lang="en-US" sz="1800" dirty="0" smtClean="0">
                <a:solidFill>
                  <a:srgbClr val="073779"/>
                </a:solidFill>
              </a:rPr>
              <a:t> </a:t>
            </a:r>
            <a:r>
              <a:rPr lang="en-US" sz="1800" dirty="0">
                <a:solidFill>
                  <a:srgbClr val="073779"/>
                </a:solidFill>
              </a:rPr>
              <a:t>30 x 30 mm</a:t>
            </a:r>
            <a:r>
              <a:rPr lang="en-US" sz="1800" baseline="30000" dirty="0">
                <a:solidFill>
                  <a:srgbClr val="073779"/>
                </a:solidFill>
              </a:rPr>
              <a:t>2</a:t>
            </a:r>
            <a:r>
              <a:rPr lang="en-US" sz="1800" dirty="0">
                <a:solidFill>
                  <a:srgbClr val="073779"/>
                </a:solidFill>
              </a:rPr>
              <a:t> x 100mm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73779"/>
                </a:solidFill>
              </a:rPr>
              <a:t>4 </a:t>
            </a:r>
            <a:r>
              <a:rPr lang="en-US" sz="1800" dirty="0" err="1">
                <a:solidFill>
                  <a:srgbClr val="073779"/>
                </a:solidFill>
              </a:rPr>
              <a:t>Fotodiodi</a:t>
            </a:r>
            <a:r>
              <a:rPr lang="en-US" sz="1800" dirty="0">
                <a:solidFill>
                  <a:srgbClr val="073779"/>
                </a:solidFill>
              </a:rPr>
              <a:t> 18 mm x 18 mm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73779"/>
                </a:solidFill>
              </a:rPr>
              <a:t>4 </a:t>
            </a:r>
            <a:r>
              <a:rPr lang="en-US" sz="1800" dirty="0" err="1">
                <a:solidFill>
                  <a:srgbClr val="073779"/>
                </a:solidFill>
              </a:rPr>
              <a:t>canali</a:t>
            </a:r>
            <a:r>
              <a:rPr lang="en-US" sz="1800" dirty="0">
                <a:solidFill>
                  <a:srgbClr val="073779"/>
                </a:solidFill>
              </a:rPr>
              <a:t> </a:t>
            </a:r>
            <a:r>
              <a:rPr lang="en-US" sz="1800" dirty="0" err="1">
                <a:solidFill>
                  <a:srgbClr val="073779"/>
                </a:solidFill>
              </a:rPr>
              <a:t>di</a:t>
            </a:r>
            <a:r>
              <a:rPr lang="en-US" sz="1800" dirty="0">
                <a:solidFill>
                  <a:srgbClr val="073779"/>
                </a:solidFill>
              </a:rPr>
              <a:t> </a:t>
            </a:r>
            <a:r>
              <a:rPr lang="en-US" sz="1800" dirty="0" err="1">
                <a:solidFill>
                  <a:srgbClr val="073779"/>
                </a:solidFill>
              </a:rPr>
              <a:t>lettura</a:t>
            </a:r>
            <a:r>
              <a:rPr lang="en-US" sz="1800" dirty="0">
                <a:solidFill>
                  <a:srgbClr val="073779"/>
                </a:solidFill>
              </a:rPr>
              <a:t> </a:t>
            </a:r>
            <a:r>
              <a:rPr lang="en-US" sz="1800" dirty="0" err="1">
                <a:solidFill>
                  <a:srgbClr val="073779"/>
                </a:solidFill>
              </a:rPr>
              <a:t>ibridi</a:t>
            </a:r>
            <a:r>
              <a:rPr lang="en-US" sz="1800" dirty="0">
                <a:solidFill>
                  <a:srgbClr val="073779"/>
                </a:solidFill>
              </a:rPr>
              <a:t> </a:t>
            </a:r>
            <a:r>
              <a:rPr lang="en-US" sz="1800" dirty="0" err="1">
                <a:solidFill>
                  <a:srgbClr val="073779"/>
                </a:solidFill>
              </a:rPr>
              <a:t>commerciali</a:t>
            </a:r>
            <a:r>
              <a:rPr lang="en-US" dirty="0">
                <a:solidFill>
                  <a:srgbClr val="073779"/>
                </a:solidFill>
              </a:rPr>
              <a:t> </a:t>
            </a:r>
            <a:endParaRPr lang="en-US" dirty="0" smtClean="0">
              <a:solidFill>
                <a:srgbClr val="073779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i="1" dirty="0" smtClean="0">
                <a:solidFill>
                  <a:srgbClr val="073779"/>
                </a:solidFill>
              </a:rPr>
              <a:t>	(</a:t>
            </a:r>
            <a:r>
              <a:rPr lang="en-US" sz="1600" i="1" dirty="0">
                <a:solidFill>
                  <a:srgbClr val="073779"/>
                </a:solidFill>
              </a:rPr>
              <a:t>Charge Sensitive Amplifier &amp; shaper )</a:t>
            </a:r>
          </a:p>
          <a:p>
            <a:pPr marL="342900" indent="-342900">
              <a:spcBef>
                <a:spcPct val="20000"/>
              </a:spcBef>
            </a:pPr>
            <a:endParaRPr lang="en-US" sz="1600" i="1" dirty="0">
              <a:solidFill>
                <a:srgbClr val="0000FF"/>
              </a:solidFill>
            </a:endParaRPr>
          </a:p>
        </p:txBody>
      </p:sp>
      <p:sp>
        <p:nvSpPr>
          <p:cNvPr id="42019" name="Text Box 35"/>
          <p:cNvSpPr txBox="1">
            <a:spLocks noChangeArrowheads="1"/>
          </p:cNvSpPr>
          <p:nvPr/>
        </p:nvSpPr>
        <p:spPr bwMode="auto">
          <a:xfrm>
            <a:off x="5292080" y="5877272"/>
            <a:ext cx="3529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1800" b="1">
                <a:solidFill>
                  <a:srgbClr val="000000"/>
                </a:solidFill>
              </a:rPr>
              <a:t>Charge spectrum @100MeV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932D12-992D-0346-979B-D9FEE1381523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250825" y="620688"/>
            <a:ext cx="8893175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chemeClr val="tx2"/>
                </a:solidFill>
              </a:rPr>
              <a:t>Apparato </a:t>
            </a:r>
            <a:r>
              <a:rPr lang="en-US" sz="3200" dirty="0" err="1" smtClean="0">
                <a:solidFill>
                  <a:schemeClr val="tx2"/>
                </a:solidFill>
              </a:rPr>
              <a:t>completo</a:t>
            </a:r>
            <a:r>
              <a:rPr lang="en-US" sz="3200" dirty="0" smtClean="0">
                <a:solidFill>
                  <a:schemeClr val="tx2"/>
                </a:solidFill>
              </a:rPr>
              <a:t> in </a:t>
            </a:r>
            <a:r>
              <a:rPr lang="en-US" sz="3200" dirty="0" err="1" smtClean="0">
                <a:solidFill>
                  <a:schemeClr val="tx2"/>
                </a:solidFill>
              </a:rPr>
              <a:t>sala</a:t>
            </a:r>
            <a:r>
              <a:rPr lang="en-US" sz="3200" dirty="0" smtClean="0">
                <a:solidFill>
                  <a:schemeClr val="tx2"/>
                </a:solidFill>
              </a:rPr>
              <a:t> CATANA </a:t>
            </a:r>
            <a:r>
              <a:rPr lang="en-US" sz="3200" dirty="0" err="1" smtClean="0">
                <a:solidFill>
                  <a:schemeClr val="tx2"/>
                </a:solidFill>
              </a:rPr>
              <a:t>ai</a:t>
            </a:r>
            <a:r>
              <a:rPr lang="en-US" sz="3200" dirty="0" smtClean="0">
                <a:solidFill>
                  <a:schemeClr val="tx2"/>
                </a:solidFill>
              </a:rPr>
              <a:t> LNS</a:t>
            </a:r>
            <a:endParaRPr lang="it-IT" sz="3200" dirty="0">
              <a:solidFill>
                <a:schemeClr val="tx2"/>
              </a:solidFill>
            </a:endParaRPr>
          </a:p>
        </p:txBody>
      </p: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971600" y="1556792"/>
            <a:ext cx="5832599" cy="4109120"/>
            <a:chOff x="612" y="890"/>
            <a:chExt cx="3883" cy="2547"/>
          </a:xfrm>
        </p:grpSpPr>
        <p:grpSp>
          <p:nvGrpSpPr>
            <p:cNvPr id="47108" name="Group 5"/>
            <p:cNvGrpSpPr>
              <a:grpSpLocks/>
            </p:cNvGrpSpPr>
            <p:nvPr/>
          </p:nvGrpSpPr>
          <p:grpSpPr bwMode="auto">
            <a:xfrm>
              <a:off x="612" y="890"/>
              <a:ext cx="3883" cy="2547"/>
              <a:chOff x="1134" y="2797"/>
              <a:chExt cx="5633" cy="3645"/>
            </a:xfrm>
          </p:grpSpPr>
          <p:pic>
            <p:nvPicPr>
              <p:cNvPr id="47111" name="Picture 6" descr="DSCN046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13763"/>
              <a:stretch>
                <a:fillRect/>
              </a:stretch>
            </p:blipFill>
            <p:spPr bwMode="auto">
              <a:xfrm>
                <a:off x="1134" y="2797"/>
                <a:ext cx="5633" cy="3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112" name="Text Box 7"/>
              <p:cNvSpPr txBox="1">
                <a:spLocks noChangeArrowheads="1"/>
              </p:cNvSpPr>
              <p:nvPr/>
            </p:nvSpPr>
            <p:spPr bwMode="auto">
              <a:xfrm>
                <a:off x="5306" y="6055"/>
                <a:ext cx="1441" cy="360"/>
              </a:xfrm>
              <a:prstGeom prst="rect">
                <a:avLst/>
              </a:prstGeom>
              <a:solidFill>
                <a:schemeClr val="bg1">
                  <a:alpha val="52940"/>
                </a:schemeClr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altLang="ja-JP" sz="1600" b="1" dirty="0" err="1">
                    <a:ea typeface="MS Mincho" charset="0"/>
                    <a:cs typeface="MS Mincho" charset="0"/>
                  </a:rPr>
                  <a:t>Calorimeter</a:t>
                </a:r>
                <a:endParaRPr lang="it-IT" sz="1600" b="1" dirty="0">
                  <a:ea typeface="MS Mincho" charset="0"/>
                  <a:cs typeface="MS Mincho" charset="0"/>
                </a:endParaRPr>
              </a:p>
            </p:txBody>
          </p:sp>
          <p:sp>
            <p:nvSpPr>
              <p:cNvPr id="47113" name="AutoShape 8"/>
              <p:cNvSpPr>
                <a:spLocks noChangeArrowheads="1"/>
              </p:cNvSpPr>
              <p:nvPr/>
            </p:nvSpPr>
            <p:spPr bwMode="auto">
              <a:xfrm>
                <a:off x="5814" y="5497"/>
                <a:ext cx="300" cy="510"/>
              </a:xfrm>
              <a:prstGeom prst="upArrow">
                <a:avLst>
                  <a:gd name="adj1" fmla="val 50000"/>
                  <a:gd name="adj2" fmla="val 42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4" name="AutoShape 9"/>
              <p:cNvSpPr>
                <a:spLocks/>
              </p:cNvSpPr>
              <p:nvPr/>
            </p:nvSpPr>
            <p:spPr bwMode="auto">
              <a:xfrm rot="5400000">
                <a:off x="3439" y="2562"/>
                <a:ext cx="610" cy="2160"/>
              </a:xfrm>
              <a:prstGeom prst="leftBrace">
                <a:avLst>
                  <a:gd name="adj1" fmla="val 29508"/>
                  <a:gd name="adj2" fmla="val 50000"/>
                </a:avLst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5" name="AutoShape 10"/>
              <p:cNvSpPr>
                <a:spLocks/>
              </p:cNvSpPr>
              <p:nvPr/>
            </p:nvSpPr>
            <p:spPr bwMode="auto">
              <a:xfrm rot="5400000">
                <a:off x="3499" y="3372"/>
                <a:ext cx="430" cy="720"/>
              </a:xfrm>
              <a:prstGeom prst="leftBrace">
                <a:avLst>
                  <a:gd name="adj1" fmla="val 13953"/>
                  <a:gd name="adj2" fmla="val 47218"/>
                </a:avLst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6" name="Text Box 11"/>
              <p:cNvSpPr txBox="1">
                <a:spLocks noChangeArrowheads="1"/>
              </p:cNvSpPr>
              <p:nvPr/>
            </p:nvSpPr>
            <p:spPr bwMode="auto">
              <a:xfrm>
                <a:off x="2754" y="3087"/>
                <a:ext cx="2295" cy="352"/>
              </a:xfrm>
              <a:prstGeom prst="rect">
                <a:avLst/>
              </a:prstGeom>
              <a:solidFill>
                <a:srgbClr val="FFFFFF">
                  <a:alpha val="54117"/>
                </a:srgbClr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altLang="ja-JP" sz="1600" b="1" dirty="0" err="1">
                    <a:ea typeface="MS Mincho" charset="0"/>
                    <a:cs typeface="MS Mincho" charset="0"/>
                  </a:rPr>
                  <a:t>Tracker</a:t>
                </a:r>
                <a:r>
                  <a:rPr lang="it-IT" altLang="ja-JP" sz="1600" b="1" dirty="0">
                    <a:ea typeface="MS Mincho" charset="0"/>
                    <a:cs typeface="MS Mincho" charset="0"/>
                  </a:rPr>
                  <a:t>: 4 x-y </a:t>
                </a:r>
                <a:r>
                  <a:rPr lang="it-IT" altLang="ja-JP" sz="1600" b="1" dirty="0" err="1">
                    <a:ea typeface="MS Mincho" charset="0"/>
                    <a:cs typeface="MS Mincho" charset="0"/>
                  </a:rPr>
                  <a:t>planes</a:t>
                </a:r>
                <a:endParaRPr lang="it-IT" sz="1600" b="1" dirty="0">
                  <a:ea typeface="MS Mincho" charset="0"/>
                  <a:cs typeface="MS Mincho" charset="0"/>
                </a:endParaRPr>
              </a:p>
            </p:txBody>
          </p:sp>
        </p:grpSp>
        <p:sp>
          <p:nvSpPr>
            <p:cNvPr id="47109" name="Text Box 12"/>
            <p:cNvSpPr txBox="1">
              <a:spLocks noChangeArrowheads="1"/>
            </p:cNvSpPr>
            <p:nvPr/>
          </p:nvSpPr>
          <p:spPr bwMode="auto">
            <a:xfrm>
              <a:off x="612" y="2659"/>
              <a:ext cx="726" cy="362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600" b="1" dirty="0" err="1" smtClean="0"/>
                <a:t>Beam</a:t>
              </a:r>
              <a:r>
                <a:rPr lang="it-IT" sz="1600" b="1" dirty="0" smtClean="0"/>
                <a:t> pipe</a:t>
              </a:r>
              <a:endParaRPr lang="it-IT" sz="1600" b="1" dirty="0"/>
            </a:p>
          </p:txBody>
        </p:sp>
        <p:sp>
          <p:nvSpPr>
            <p:cNvPr id="47110" name="AutoShape 13"/>
            <p:cNvSpPr>
              <a:spLocks noChangeArrowheads="1"/>
            </p:cNvSpPr>
            <p:nvPr/>
          </p:nvSpPr>
          <p:spPr bwMode="auto">
            <a:xfrm rot="1940642">
              <a:off x="1020" y="2250"/>
              <a:ext cx="227" cy="409"/>
            </a:xfrm>
            <a:prstGeom prst="upArrow">
              <a:avLst>
                <a:gd name="adj1" fmla="val 50000"/>
                <a:gd name="adj2" fmla="val 4504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Segnaposto dat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95536" y="5949280"/>
            <a:ext cx="801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INFN-LNS: protoni da 62 MeV usati per il trattamento di tumori oculari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38" descr="fantocci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836613"/>
            <a:ext cx="55800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ttangolo 39"/>
          <p:cNvSpPr/>
          <p:nvPr/>
        </p:nvSpPr>
        <p:spPr>
          <a:xfrm>
            <a:off x="323528" y="5105400"/>
            <a:ext cx="8424936" cy="134793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9157" name="Rectangle 2"/>
          <p:cNvSpPr>
            <a:spLocks noChangeArrowheads="1"/>
          </p:cNvSpPr>
          <p:nvPr/>
        </p:nvSpPr>
        <p:spPr bwMode="auto">
          <a:xfrm>
            <a:off x="685800" y="304800"/>
            <a:ext cx="845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dirty="0">
                <a:solidFill>
                  <a:schemeClr val="tx2"/>
                </a:solidFill>
              </a:rPr>
              <a:t>Apparato pCR </a:t>
            </a:r>
            <a:r>
              <a:rPr lang="en-US" sz="2800" dirty="0" err="1">
                <a:solidFill>
                  <a:schemeClr val="tx2"/>
                </a:solidFill>
              </a:rPr>
              <a:t>completo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it-IT" sz="2400" i="1" dirty="0">
                <a:solidFill>
                  <a:schemeClr val="tx2"/>
                </a:solidFill>
              </a:rPr>
              <a:t>Test ai </a:t>
            </a:r>
            <a:r>
              <a:rPr lang="it-IT" sz="2400" i="1" dirty="0" smtClean="0">
                <a:solidFill>
                  <a:schemeClr val="tx2"/>
                </a:solidFill>
              </a:rPr>
              <a:t>LNS</a:t>
            </a:r>
            <a:endParaRPr lang="it-IT" sz="2800" dirty="0">
              <a:solidFill>
                <a:schemeClr val="tx2"/>
              </a:solidFill>
            </a:endParaRPr>
          </a:p>
        </p:txBody>
      </p:sp>
      <p:grpSp>
        <p:nvGrpSpPr>
          <p:cNvPr id="49158" name="Gruppo 147"/>
          <p:cNvGrpSpPr>
            <a:grpSpLocks/>
          </p:cNvGrpSpPr>
          <p:nvPr/>
        </p:nvGrpSpPr>
        <p:grpSpPr bwMode="auto">
          <a:xfrm>
            <a:off x="533400" y="1371600"/>
            <a:ext cx="2819400" cy="2408238"/>
            <a:chOff x="3936999" y="26987568"/>
            <a:chExt cx="3360082" cy="2877560"/>
          </a:xfrm>
        </p:grpSpPr>
        <p:grpSp>
          <p:nvGrpSpPr>
            <p:cNvPr id="49162" name="Group 5"/>
            <p:cNvGrpSpPr>
              <a:grpSpLocks/>
            </p:cNvGrpSpPr>
            <p:nvPr/>
          </p:nvGrpSpPr>
          <p:grpSpPr bwMode="auto">
            <a:xfrm>
              <a:off x="6147336" y="26987568"/>
              <a:ext cx="1149745" cy="1172997"/>
              <a:chOff x="611" y="300"/>
              <a:chExt cx="1543" cy="1542"/>
            </a:xfrm>
          </p:grpSpPr>
          <p:sp>
            <p:nvSpPr>
              <p:cNvPr id="135" name="Oval 6"/>
              <p:cNvSpPr>
                <a:spLocks noChangeArrowheads="1"/>
              </p:cNvSpPr>
              <p:nvPr/>
            </p:nvSpPr>
            <p:spPr bwMode="auto">
              <a:xfrm>
                <a:off x="610" y="300"/>
                <a:ext cx="1544" cy="1541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9180" name="Oval 7"/>
              <p:cNvSpPr>
                <a:spLocks noChangeArrowheads="1"/>
              </p:cNvSpPr>
              <p:nvPr/>
            </p:nvSpPr>
            <p:spPr bwMode="auto">
              <a:xfrm>
                <a:off x="1202" y="391"/>
                <a:ext cx="363" cy="3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Oval 8"/>
              <p:cNvSpPr>
                <a:spLocks noChangeArrowheads="1"/>
              </p:cNvSpPr>
              <p:nvPr/>
            </p:nvSpPr>
            <p:spPr bwMode="auto">
              <a:xfrm>
                <a:off x="1199" y="1342"/>
                <a:ext cx="363" cy="36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9182" name="Oval 9"/>
              <p:cNvSpPr>
                <a:spLocks noChangeArrowheads="1"/>
              </p:cNvSpPr>
              <p:nvPr/>
            </p:nvSpPr>
            <p:spPr bwMode="auto">
              <a:xfrm>
                <a:off x="703" y="890"/>
                <a:ext cx="363" cy="36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Oval 10"/>
              <p:cNvSpPr>
                <a:spLocks noChangeArrowheads="1"/>
              </p:cNvSpPr>
              <p:nvPr/>
            </p:nvSpPr>
            <p:spPr bwMode="auto">
              <a:xfrm>
                <a:off x="1654" y="846"/>
                <a:ext cx="363" cy="36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40" name="Oval 11"/>
              <p:cNvSpPr>
                <a:spLocks noChangeArrowheads="1"/>
              </p:cNvSpPr>
              <p:nvPr/>
            </p:nvSpPr>
            <p:spPr bwMode="auto">
              <a:xfrm>
                <a:off x="884" y="572"/>
                <a:ext cx="178" cy="182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9185" name="Oval 12"/>
              <p:cNvSpPr>
                <a:spLocks noChangeArrowheads="1"/>
              </p:cNvSpPr>
              <p:nvPr/>
            </p:nvSpPr>
            <p:spPr bwMode="auto">
              <a:xfrm>
                <a:off x="1700" y="572"/>
                <a:ext cx="182" cy="18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Oval 13"/>
              <p:cNvSpPr>
                <a:spLocks noChangeArrowheads="1"/>
              </p:cNvSpPr>
              <p:nvPr/>
            </p:nvSpPr>
            <p:spPr bwMode="auto">
              <a:xfrm>
                <a:off x="884" y="1387"/>
                <a:ext cx="178" cy="18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43" name="Oval 14"/>
              <p:cNvSpPr>
                <a:spLocks noChangeArrowheads="1"/>
              </p:cNvSpPr>
              <p:nvPr/>
            </p:nvSpPr>
            <p:spPr bwMode="auto">
              <a:xfrm>
                <a:off x="1654" y="1387"/>
                <a:ext cx="183" cy="18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9188" name="Oval 15"/>
              <p:cNvSpPr>
                <a:spLocks noChangeArrowheads="1"/>
              </p:cNvSpPr>
              <p:nvPr/>
            </p:nvSpPr>
            <p:spPr bwMode="auto">
              <a:xfrm>
                <a:off x="1202" y="845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89" name="Oval 16"/>
              <p:cNvSpPr>
                <a:spLocks noChangeArrowheads="1"/>
              </p:cNvSpPr>
              <p:nvPr/>
            </p:nvSpPr>
            <p:spPr bwMode="auto">
              <a:xfrm>
                <a:off x="1475" y="845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Oval 17"/>
              <p:cNvSpPr>
                <a:spLocks noChangeArrowheads="1"/>
              </p:cNvSpPr>
              <p:nvPr/>
            </p:nvSpPr>
            <p:spPr bwMode="auto">
              <a:xfrm>
                <a:off x="1199" y="1163"/>
                <a:ext cx="94" cy="9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9191" name="Oval 18"/>
              <p:cNvSpPr>
                <a:spLocks noChangeArrowheads="1"/>
              </p:cNvSpPr>
              <p:nvPr/>
            </p:nvSpPr>
            <p:spPr bwMode="auto">
              <a:xfrm>
                <a:off x="1475" y="1162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163" name="Gruppo 93"/>
            <p:cNvGrpSpPr>
              <a:grpSpLocks/>
            </p:cNvGrpSpPr>
            <p:nvPr/>
          </p:nvGrpSpPr>
          <p:grpSpPr bwMode="auto">
            <a:xfrm>
              <a:off x="4087853" y="27942992"/>
              <a:ext cx="3174294" cy="1731508"/>
              <a:chOff x="630302" y="22995324"/>
              <a:chExt cx="3174294" cy="1731508"/>
            </a:xfrm>
          </p:grpSpPr>
          <p:cxnSp>
            <p:nvCxnSpPr>
              <p:cNvPr id="126" name="Connettore 1 125"/>
              <p:cNvCxnSpPr/>
              <p:nvPr/>
            </p:nvCxnSpPr>
            <p:spPr>
              <a:xfrm rot="5400000">
                <a:off x="618046" y="23822965"/>
                <a:ext cx="1079322" cy="189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1 126"/>
              <p:cNvCxnSpPr/>
              <p:nvPr/>
            </p:nvCxnSpPr>
            <p:spPr>
              <a:xfrm rot="5400000">
                <a:off x="982247" y="23840985"/>
                <a:ext cx="1077425" cy="189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Rettangolo 127"/>
              <p:cNvSpPr/>
              <p:nvPr/>
            </p:nvSpPr>
            <p:spPr>
              <a:xfrm>
                <a:off x="1699748" y="23341156"/>
                <a:ext cx="132436" cy="990169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129" name="Connettore 1 128"/>
              <p:cNvCxnSpPr/>
              <p:nvPr/>
            </p:nvCxnSpPr>
            <p:spPr>
              <a:xfrm rot="5400000">
                <a:off x="1475095" y="23841934"/>
                <a:ext cx="1079322" cy="189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ttore 1 129"/>
              <p:cNvCxnSpPr/>
              <p:nvPr/>
            </p:nvCxnSpPr>
            <p:spPr>
              <a:xfrm rot="5400000">
                <a:off x="1859158" y="23821069"/>
                <a:ext cx="1079321" cy="189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Rettangolo 130"/>
              <p:cNvSpPr/>
              <p:nvPr/>
            </p:nvSpPr>
            <p:spPr>
              <a:xfrm>
                <a:off x="1156761" y="23303219"/>
                <a:ext cx="1243004" cy="10394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132" name="Connettore 2 131"/>
              <p:cNvCxnSpPr/>
              <p:nvPr/>
            </p:nvCxnSpPr>
            <p:spPr>
              <a:xfrm>
                <a:off x="630803" y="24517219"/>
                <a:ext cx="3174672" cy="18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ttore 2 132"/>
              <p:cNvCxnSpPr/>
              <p:nvPr/>
            </p:nvCxnSpPr>
            <p:spPr>
              <a:xfrm rot="5400000" flipH="1" flipV="1">
                <a:off x="-101739" y="23860902"/>
                <a:ext cx="1731847" cy="18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ttangolo 133"/>
              <p:cNvSpPr/>
              <p:nvPr/>
            </p:nvSpPr>
            <p:spPr>
              <a:xfrm>
                <a:off x="2534092" y="23534637"/>
                <a:ext cx="773803" cy="624072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49164" name="CasellaDiTesto 94"/>
            <p:cNvSpPr txBox="1">
              <a:spLocks noChangeArrowheads="1"/>
            </p:cNvSpPr>
            <p:nvPr/>
          </p:nvSpPr>
          <p:spPr bwMode="auto">
            <a:xfrm>
              <a:off x="4372794" y="27848595"/>
              <a:ext cx="1968057" cy="404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/>
                <a:t>P1 P2   P3 P4 </a:t>
              </a:r>
            </a:p>
          </p:txBody>
        </p:sp>
        <p:cxnSp>
          <p:nvCxnSpPr>
            <p:cNvPr id="121" name="Connettore 4 96"/>
            <p:cNvCxnSpPr>
              <a:stCxn id="128" idx="0"/>
            </p:cNvCxnSpPr>
            <p:nvPr/>
          </p:nvCxnSpPr>
          <p:spPr>
            <a:xfrm rot="5400000" flipH="1" flipV="1">
              <a:off x="5239482" y="27455306"/>
              <a:ext cx="815656" cy="847588"/>
            </a:xfrm>
            <a:prstGeom prst="bentConnector2">
              <a:avLst/>
            </a:prstGeom>
            <a:ln w="57150" cmpd="sng">
              <a:solidFill>
                <a:schemeClr val="tx1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166" name="CasellaDiTesto 101"/>
            <p:cNvSpPr txBox="1">
              <a:spLocks noChangeArrowheads="1"/>
            </p:cNvSpPr>
            <p:nvPr/>
          </p:nvSpPr>
          <p:spPr bwMode="auto">
            <a:xfrm>
              <a:off x="6786563" y="29387073"/>
              <a:ext cx="409179" cy="478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x</a:t>
              </a:r>
            </a:p>
          </p:txBody>
        </p:sp>
        <p:sp>
          <p:nvSpPr>
            <p:cNvPr id="49167" name="CasellaDiTesto 102"/>
            <p:cNvSpPr txBox="1">
              <a:spLocks noChangeArrowheads="1"/>
            </p:cNvSpPr>
            <p:nvPr/>
          </p:nvSpPr>
          <p:spPr bwMode="auto">
            <a:xfrm>
              <a:off x="3936999" y="28090794"/>
              <a:ext cx="473075" cy="478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y</a:t>
              </a:r>
            </a:p>
          </p:txBody>
        </p:sp>
        <p:cxnSp>
          <p:nvCxnSpPr>
            <p:cNvPr id="124" name="Connettore 2 123"/>
            <p:cNvCxnSpPr>
              <a:endCxn id="128" idx="1"/>
            </p:cNvCxnSpPr>
            <p:nvPr/>
          </p:nvCxnSpPr>
          <p:spPr>
            <a:xfrm>
              <a:off x="4173492" y="28766837"/>
              <a:ext cx="983808" cy="151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2 124"/>
            <p:cNvCxnSpPr>
              <a:stCxn id="128" idx="1"/>
            </p:cNvCxnSpPr>
            <p:nvPr/>
          </p:nvCxnSpPr>
          <p:spPr>
            <a:xfrm rot="10800000" flipH="1" flipV="1">
              <a:off x="5157300" y="28782012"/>
              <a:ext cx="1297870" cy="1365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59" name="CasellaDiTesto 39"/>
          <p:cNvSpPr txBox="1">
            <a:spLocks noChangeArrowheads="1"/>
          </p:cNvSpPr>
          <p:nvPr/>
        </p:nvSpPr>
        <p:spPr bwMode="auto">
          <a:xfrm>
            <a:off x="304800" y="3581400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Setup sperimentale</a:t>
            </a:r>
          </a:p>
        </p:txBody>
      </p:sp>
      <p:sp>
        <p:nvSpPr>
          <p:cNvPr id="49160" name="CasellaDiTesto 40"/>
          <p:cNvSpPr txBox="1">
            <a:spLocks noChangeArrowheads="1"/>
          </p:cNvSpPr>
          <p:nvPr/>
        </p:nvSpPr>
        <p:spPr bwMode="auto">
          <a:xfrm>
            <a:off x="3995738" y="4508500"/>
            <a:ext cx="3455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/>
              <a:t>Schema del fantoccio</a:t>
            </a:r>
          </a:p>
        </p:txBody>
      </p:sp>
      <p:sp>
        <p:nvSpPr>
          <p:cNvPr id="49161" name="CasellaDiTesto 38"/>
          <p:cNvSpPr txBox="1">
            <a:spLocks noChangeArrowheads="1"/>
          </p:cNvSpPr>
          <p:nvPr/>
        </p:nvSpPr>
        <p:spPr bwMode="auto">
          <a:xfrm>
            <a:off x="395536" y="5229200"/>
            <a:ext cx="84475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>
                <a:solidFill>
                  <a:srgbClr val="EB6615"/>
                </a:solidFill>
              </a:rPr>
              <a:t>PROCEDURA DELL’ANALISI DATI</a:t>
            </a:r>
          </a:p>
          <a:p>
            <a:pPr eaLnBrk="1" hangingPunct="1">
              <a:buFont typeface="Arial" charset="0"/>
              <a:buChar char="•"/>
            </a:pPr>
            <a:r>
              <a:rPr lang="it-IT" dirty="0"/>
              <a:t>Ricostruzione del cammino più probabile</a:t>
            </a:r>
          </a:p>
          <a:p>
            <a:pPr eaLnBrk="1" hangingPunct="1">
              <a:buFont typeface="Arial" charset="0"/>
              <a:buChar char="•"/>
            </a:pPr>
            <a:r>
              <a:rPr lang="it-IT" dirty="0"/>
              <a:t>Back-</a:t>
            </a:r>
            <a:r>
              <a:rPr lang="it-IT" dirty="0" err="1"/>
              <a:t>projection</a:t>
            </a:r>
            <a:r>
              <a:rPr lang="it-IT" dirty="0"/>
              <a:t> dei </a:t>
            </a:r>
            <a:r>
              <a:rPr lang="it-IT" dirty="0" smtClean="0"/>
              <a:t>dati per la ricostruzione </a:t>
            </a:r>
            <a:r>
              <a:rPr lang="it-IT" dirty="0"/>
              <a:t>dell’immagine del fantoccio</a:t>
            </a:r>
          </a:p>
        </p:txBody>
      </p:sp>
      <p:sp>
        <p:nvSpPr>
          <p:cNvPr id="39" name="Segnaposto data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41" name="Segnaposto numero diapositiva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sp>
        <p:nvSpPr>
          <p:cNvPr id="42" name="Segnaposto piè di pagina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sezione_fit"/>
          <p:cNvPicPr>
            <a:picLocks noChangeAspect="1" noChangeArrowheads="1"/>
          </p:cNvPicPr>
          <p:nvPr/>
        </p:nvPicPr>
        <p:blipFill>
          <a:blip r:embed="rId3"/>
          <a:srcRect l="4463" r="7851"/>
          <a:stretch>
            <a:fillRect/>
          </a:stretch>
        </p:blipFill>
        <p:spPr bwMode="auto">
          <a:xfrm>
            <a:off x="4211960" y="1163128"/>
            <a:ext cx="4752528" cy="3716848"/>
          </a:xfrm>
          <a:prstGeom prst="rect">
            <a:avLst/>
          </a:prstGeom>
          <a:noFill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Misure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effettuate</a:t>
            </a:r>
            <a:r>
              <a:rPr lang="en-US" sz="2800" dirty="0">
                <a:solidFill>
                  <a:schemeClr val="bg1"/>
                </a:solidFill>
              </a:rPr>
              <a:t> con </a:t>
            </a:r>
            <a:r>
              <a:rPr lang="en-US" sz="2800" dirty="0" err="1">
                <a:solidFill>
                  <a:schemeClr val="bg1"/>
                </a:solidFill>
              </a:rPr>
              <a:t>il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sistema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pCR </a:t>
            </a:r>
            <a:r>
              <a:rPr lang="en-US" sz="2800" dirty="0" err="1">
                <a:solidFill>
                  <a:schemeClr val="bg1"/>
                </a:solidFill>
              </a:rPr>
              <a:t>completo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ed</a:t>
            </a:r>
            <a:r>
              <a:rPr lang="en-US" sz="2800" dirty="0">
                <a:solidFill>
                  <a:schemeClr val="bg1"/>
                </a:solidFill>
              </a:rPr>
              <a:t> un </a:t>
            </a:r>
            <a:r>
              <a:rPr lang="en-US" sz="2800" dirty="0" err="1">
                <a:solidFill>
                  <a:schemeClr val="bg1"/>
                </a:solidFill>
              </a:rPr>
              <a:t>fantoccio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disomogeneo</a:t>
            </a:r>
            <a:r>
              <a:rPr lang="en-US" sz="2800" dirty="0">
                <a:solidFill>
                  <a:schemeClr val="bg1"/>
                </a:solidFill>
              </a:rPr>
              <a:t> - </a:t>
            </a:r>
            <a:r>
              <a:rPr lang="it-IT" sz="2400" i="1" dirty="0">
                <a:solidFill>
                  <a:schemeClr val="bg1"/>
                </a:solidFill>
              </a:rPr>
              <a:t>Test </a:t>
            </a:r>
            <a:r>
              <a:rPr lang="it-IT" sz="2400" i="1" dirty="0" smtClean="0">
                <a:solidFill>
                  <a:schemeClr val="bg1"/>
                </a:solidFill>
              </a:rPr>
              <a:t>ai </a:t>
            </a:r>
            <a:r>
              <a:rPr lang="it-IT" sz="2400" i="1" dirty="0">
                <a:solidFill>
                  <a:schemeClr val="bg1"/>
                </a:solidFill>
              </a:rPr>
              <a:t>LNS (62MeV)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4067175" y="5517232"/>
            <a:ext cx="5076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latin typeface="+mn-lt"/>
              </a:rPr>
              <a:t>fra</a:t>
            </a:r>
            <a:r>
              <a:rPr lang="en-US" sz="1800" b="1" dirty="0" smtClean="0">
                <a:latin typeface="+mn-lt"/>
              </a:rPr>
              <a:t> 53 MeV e 18 MeV </a:t>
            </a:r>
            <a:r>
              <a:rPr lang="en-US" sz="1800" b="1" dirty="0">
                <a:latin typeface="+mn-lt"/>
                <a:sym typeface="Wingdings" pitchFamily="2" charset="2"/>
              </a:rPr>
              <a:t> 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Arial" charset="0"/>
                <a:sym typeface="Wingdings" pitchFamily="2" charset="2"/>
              </a:rPr>
              <a:t>σ = 3strips (600μm)</a:t>
            </a:r>
            <a:endParaRPr lang="en-US" sz="1800" b="1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3995936" y="5078512"/>
            <a:ext cx="48156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>
                <a:latin typeface="+mn-lt"/>
              </a:rPr>
              <a:t>Risoluzione spaziale ad alto contrasto:</a:t>
            </a:r>
          </a:p>
        </p:txBody>
      </p:sp>
      <p:sp>
        <p:nvSpPr>
          <p:cNvPr id="24" name="CasellaDiTesto 42"/>
          <p:cNvSpPr txBox="1">
            <a:spLocks noChangeArrowheads="1"/>
          </p:cNvSpPr>
          <p:nvPr/>
        </p:nvSpPr>
        <p:spPr bwMode="auto">
          <a:xfrm>
            <a:off x="611560" y="1412776"/>
            <a:ext cx="2880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dirty="0" smtClean="0"/>
              <a:t>Mappa dell’energia su P3</a:t>
            </a:r>
            <a:endParaRPr lang="it-IT" sz="1800" dirty="0"/>
          </a:p>
        </p:txBody>
      </p:sp>
      <p:grpSp>
        <p:nvGrpSpPr>
          <p:cNvPr id="27" name="Gruppo 26"/>
          <p:cNvGrpSpPr>
            <a:grpSpLocks noChangeAspect="1"/>
          </p:cNvGrpSpPr>
          <p:nvPr/>
        </p:nvGrpSpPr>
        <p:grpSpPr>
          <a:xfrm>
            <a:off x="251520" y="1700808"/>
            <a:ext cx="3754835" cy="3536752"/>
            <a:chOff x="251520" y="1781176"/>
            <a:chExt cx="3754835" cy="3536752"/>
          </a:xfrm>
        </p:grpSpPr>
        <p:pic>
          <p:nvPicPr>
            <p:cNvPr id="25622" name="Picture 22" descr="fantoccio1_new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1520" y="1781176"/>
              <a:ext cx="3754835" cy="3536752"/>
            </a:xfrm>
            <a:prstGeom prst="rect">
              <a:avLst/>
            </a:prstGeom>
            <a:noFill/>
          </p:spPr>
        </p:pic>
        <p:sp>
          <p:nvSpPr>
            <p:cNvPr id="25" name="Freccia a destra 24"/>
            <p:cNvSpPr/>
            <p:nvPr/>
          </p:nvSpPr>
          <p:spPr>
            <a:xfrm>
              <a:off x="1187624" y="3365352"/>
              <a:ext cx="1008112" cy="10047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7610191" y="4711289"/>
            <a:ext cx="12586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/>
              <a:t>Strip </a:t>
            </a:r>
            <a:r>
              <a:rPr lang="it-IT" sz="1400" dirty="0" err="1" smtClean="0"/>
              <a:t>number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 rot="16200000">
            <a:off x="3448464" y="1990691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Energia [MeV]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6"/>
          <p:cNvSpPr>
            <a:spLocks noChangeArrowheads="1"/>
          </p:cNvSpPr>
          <p:nvPr/>
        </p:nvSpPr>
        <p:spPr bwMode="auto">
          <a:xfrm>
            <a:off x="3200400" y="476250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i="1" dirty="0">
                <a:solidFill>
                  <a:srgbClr val="1782BF"/>
                </a:solidFill>
                <a:latin typeface="+mj-lt"/>
              </a:rPr>
              <a:t>T</a:t>
            </a:r>
            <a:r>
              <a:rPr lang="it-IT" sz="2800" i="1" dirty="0">
                <a:solidFill>
                  <a:srgbClr val="1782BF"/>
                </a:solidFill>
                <a:latin typeface="+mj-lt"/>
              </a:rPr>
              <a:t>est ai </a:t>
            </a:r>
            <a:r>
              <a:rPr lang="it-IT" sz="2800" i="1" dirty="0" smtClean="0">
                <a:solidFill>
                  <a:srgbClr val="1782BF"/>
                </a:solidFill>
                <a:latin typeface="+mj-lt"/>
              </a:rPr>
              <a:t>LNS:</a:t>
            </a:r>
            <a:endParaRPr lang="it-IT" sz="2800" i="1" dirty="0">
              <a:solidFill>
                <a:srgbClr val="1782BF"/>
              </a:solidFill>
              <a:latin typeface="+mj-lt"/>
            </a:endParaRPr>
          </a:p>
          <a:p>
            <a:r>
              <a:rPr lang="it-IT" sz="2800" i="1" dirty="0">
                <a:solidFill>
                  <a:srgbClr val="1782BF"/>
                </a:solidFill>
                <a:latin typeface="+mj-lt"/>
              </a:rPr>
              <a:t>Radiografia di una noce</a:t>
            </a:r>
            <a:endParaRPr lang="it-IT" sz="3200" i="1" dirty="0">
              <a:solidFill>
                <a:srgbClr val="1782BF"/>
              </a:solidFill>
              <a:latin typeface="+mj-lt"/>
            </a:endParaRPr>
          </a:p>
        </p:txBody>
      </p:sp>
      <p:pic>
        <p:nvPicPr>
          <p:cNvPr id="54275" name="Picture 22" descr="DSCN04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31" r="32730"/>
          <a:stretch>
            <a:fillRect/>
          </a:stretch>
        </p:blipFill>
        <p:spPr bwMode="auto">
          <a:xfrm>
            <a:off x="179512" y="1350056"/>
            <a:ext cx="3096344" cy="481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 l="2712" t="1389"/>
          <a:stretch>
            <a:fillRect/>
          </a:stretch>
        </p:blipFill>
        <p:spPr bwMode="auto">
          <a:xfrm rot="16200000">
            <a:off x="3504050" y="1328598"/>
            <a:ext cx="4944210" cy="540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 rot="5400000">
            <a:off x="8098541" y="2278724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Energia [MeV]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15112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smtClean="0"/>
              <a:t>Prima tomografia</a:t>
            </a:r>
            <a:endParaRPr lang="it-IT" dirty="0"/>
          </a:p>
        </p:txBody>
      </p:sp>
      <p:pic>
        <p:nvPicPr>
          <p:cNvPr id="56325" name="Immagine 3" descr="tomografia_fantocc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816424" cy="37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1340768"/>
            <a:ext cx="82809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rgbClr val="FF6600"/>
                </a:solidFill>
                <a:latin typeface="+mn-lt"/>
              </a:rPr>
              <a:t>Algoritmo</a:t>
            </a:r>
            <a:r>
              <a:rPr lang="en-US" b="1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  <a:latin typeface="+mn-lt"/>
              </a:rPr>
              <a:t>utilizzato</a:t>
            </a:r>
            <a:r>
              <a:rPr lang="en-US" b="1" dirty="0" smtClean="0">
                <a:solidFill>
                  <a:srgbClr val="FF6600"/>
                </a:solidFill>
                <a:latin typeface="+mn-lt"/>
              </a:rPr>
              <a:t>: FBP Filter </a:t>
            </a:r>
            <a:r>
              <a:rPr lang="en-US" b="1" dirty="0">
                <a:solidFill>
                  <a:srgbClr val="FF6600"/>
                </a:solidFill>
                <a:latin typeface="+mn-lt"/>
              </a:rPr>
              <a:t>Back </a:t>
            </a:r>
            <a:r>
              <a:rPr lang="en-US" b="1" dirty="0" smtClean="0">
                <a:solidFill>
                  <a:srgbClr val="FF6600"/>
                </a:solidFill>
                <a:latin typeface="+mn-lt"/>
              </a:rPr>
              <a:t>Projection </a:t>
            </a:r>
            <a:endParaRPr lang="en-US" b="1" dirty="0">
              <a:solidFill>
                <a:srgbClr val="FF6600"/>
              </a:solidFill>
              <a:latin typeface="+mn-lt"/>
            </a:endParaRPr>
          </a:p>
          <a:p>
            <a:pPr>
              <a:defRPr/>
            </a:pP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Sviluppato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per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tomografie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a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raggi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X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si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basa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sull’Ipotesi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che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le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particelle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abbiano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traettorie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rettilinee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e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complanari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Eventi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selezionati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per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soddisfare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queste</a:t>
            </a:r>
            <a:r>
              <a:rPr lang="en-US" sz="1800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  <a:latin typeface="+mn-lt"/>
              </a:rPr>
              <a:t>richieste</a:t>
            </a:r>
            <a:endParaRPr lang="en-US" sz="1800" i="1" dirty="0">
              <a:solidFill>
                <a:schemeClr val="accent1"/>
              </a:solidFill>
              <a:latin typeface="+mn-lt"/>
            </a:endParaRPr>
          </a:p>
          <a:p>
            <a:pPr lvl="0">
              <a:defRPr/>
            </a:pPr>
            <a:endParaRPr lang="en-US" b="1" dirty="0">
              <a:solidFill>
                <a:srgbClr val="073779"/>
              </a:solidFill>
              <a:latin typeface="+mn-lt"/>
            </a:endParaRPr>
          </a:p>
        </p:txBody>
      </p:sp>
      <p:pic>
        <p:nvPicPr>
          <p:cNvPr id="3" name="Picture 2" descr="fbp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2448272" cy="234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5229200"/>
            <a:ext cx="25202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it-IT" sz="2400" b="1" dirty="0" err="1" smtClean="0">
                <a:ln>
                  <a:prstDash val="solid"/>
                </a:ln>
                <a:solidFill>
                  <a:srgbClr val="000099"/>
                </a:solidFill>
                <a:latin typeface="+mn-lt"/>
              </a:rPr>
              <a:t>Preliminary</a:t>
            </a:r>
            <a:endParaRPr lang="it-IT" sz="2400" b="1" dirty="0">
              <a:ln>
                <a:prstDash val="solid"/>
              </a:ln>
              <a:solidFill>
                <a:srgbClr val="000099"/>
              </a:solidFill>
              <a:latin typeface="+mn-lt"/>
            </a:endParaRP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12" name="Figura a mano libera 49"/>
          <p:cNvSpPr/>
          <p:nvPr/>
        </p:nvSpPr>
        <p:spPr>
          <a:xfrm>
            <a:off x="2915816" y="5445224"/>
            <a:ext cx="4824536" cy="12025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it-IT" sz="1800" dirty="0" smtClean="0">
                <a:latin typeface="+mn-lt"/>
                <a:ea typeface="ＭＳ Ｐゴシック" pitchFamily="2"/>
                <a:cs typeface="Arial" pitchFamily="34" charset="0"/>
              </a:rPr>
              <a:t>   </a:t>
            </a:r>
            <a:r>
              <a:rPr lang="it-IT" sz="1800" dirty="0" smtClean="0">
                <a:solidFill>
                  <a:prstClr val="black"/>
                </a:solidFill>
                <a:latin typeface="Constantia"/>
                <a:ea typeface="ＭＳ Ｐゴシック" pitchFamily="2"/>
                <a:cs typeface="Arial" pitchFamily="34" charset="0"/>
              </a:rPr>
              <a:t>Proiezioni </a:t>
            </a:r>
            <a:r>
              <a:rPr lang="it-IT" sz="1800" dirty="0" smtClean="0">
                <a:solidFill>
                  <a:prstClr val="black"/>
                </a:solidFill>
                <a:latin typeface="Constantia"/>
                <a:ea typeface="ＭＳ Ｐゴシック" pitchFamily="2"/>
                <a:cs typeface="Arial" pitchFamily="34" charset="0"/>
              </a:rPr>
              <a:t>da 0° a 180°con </a:t>
            </a:r>
            <a:r>
              <a:rPr lang="it-IT" sz="1800" dirty="0" smtClean="0">
                <a:solidFill>
                  <a:prstClr val="black"/>
                </a:solidFill>
                <a:latin typeface="Constantia"/>
                <a:ea typeface="ＭＳ Ｐゴシック" pitchFamily="2"/>
                <a:cs typeface="Arial" pitchFamily="34" charset="0"/>
              </a:rPr>
              <a:t>passo di </a:t>
            </a:r>
            <a:r>
              <a:rPr lang="it-IT" sz="1800" dirty="0" smtClean="0">
                <a:solidFill>
                  <a:prstClr val="black"/>
                </a:solidFill>
                <a:latin typeface="Constantia"/>
                <a:ea typeface="ＭＳ Ｐゴシック" pitchFamily="2"/>
                <a:cs typeface="Arial" pitchFamily="34" charset="0"/>
              </a:rPr>
              <a:t>10</a:t>
            </a:r>
            <a:r>
              <a:rPr lang="it-IT" sz="1800" dirty="0" smtClean="0">
                <a:solidFill>
                  <a:prstClr val="black"/>
                </a:solidFill>
                <a:latin typeface="Constantia"/>
                <a:ea typeface="ＭＳ Ｐゴシック" pitchFamily="2"/>
                <a:cs typeface="Times New Roman" pitchFamily="18" charset="0"/>
              </a:rPr>
              <a:t>°</a:t>
            </a:r>
            <a:endParaRPr lang="it-IT" sz="1800" dirty="0" smtClean="0">
              <a:latin typeface="+mn-lt"/>
              <a:ea typeface="ＭＳ Ｐゴシック" pitchFamily="2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en-US" sz="1800" dirty="0" err="1" smtClean="0">
                <a:solidFill>
                  <a:prstClr val="black"/>
                </a:solidFill>
                <a:latin typeface="Constantia"/>
              </a:rPr>
              <a:t>Nuovi</a:t>
            </a:r>
            <a:r>
              <a:rPr lang="en-US" sz="1800" dirty="0" smtClean="0">
                <a:solidFill>
                  <a:prstClr val="black"/>
                </a:solidFill>
                <a:latin typeface="Constantia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onstantia"/>
              </a:rPr>
              <a:t>algoritmi</a:t>
            </a:r>
            <a:r>
              <a:rPr lang="en-US" sz="1800" dirty="0" smtClean="0">
                <a:solidFill>
                  <a:prstClr val="black"/>
                </a:solidFill>
                <a:latin typeface="Constantia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onstantia"/>
              </a:rPr>
              <a:t>di</a:t>
            </a:r>
            <a:r>
              <a:rPr lang="en-US" sz="1800" dirty="0" smtClean="0">
                <a:solidFill>
                  <a:prstClr val="black"/>
                </a:solidFill>
                <a:latin typeface="Constantia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onstantia"/>
              </a:rPr>
              <a:t>ricostruzione</a:t>
            </a:r>
            <a:r>
              <a:rPr lang="en-US" sz="1800" dirty="0" smtClean="0">
                <a:solidFill>
                  <a:prstClr val="black"/>
                </a:solidFill>
                <a:latin typeface="Constantia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onstantia"/>
              </a:rPr>
              <a:t>sono</a:t>
            </a:r>
            <a:r>
              <a:rPr lang="en-US" sz="1800" dirty="0" smtClean="0">
                <a:solidFill>
                  <a:prstClr val="black"/>
                </a:solidFill>
                <a:latin typeface="Constantia"/>
              </a:rPr>
              <a:t> in </a:t>
            </a:r>
            <a:r>
              <a:rPr lang="en-US" sz="1800" dirty="0" err="1" smtClean="0">
                <a:solidFill>
                  <a:prstClr val="black"/>
                </a:solidFill>
                <a:latin typeface="Constantia"/>
              </a:rPr>
              <a:t>fase</a:t>
            </a:r>
            <a:r>
              <a:rPr lang="en-US" sz="1800" dirty="0" smtClean="0">
                <a:solidFill>
                  <a:prstClr val="black"/>
                </a:solidFill>
                <a:latin typeface="Constantia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onstantia"/>
              </a:rPr>
              <a:t>di</a:t>
            </a:r>
            <a:r>
              <a:rPr lang="en-US" sz="1800" dirty="0" smtClean="0">
                <a:solidFill>
                  <a:prstClr val="black"/>
                </a:solidFill>
                <a:latin typeface="Constantia"/>
              </a:rPr>
              <a:t> studio e </a:t>
            </a:r>
            <a:r>
              <a:rPr lang="en-US" sz="1800" dirty="0" err="1" smtClean="0">
                <a:solidFill>
                  <a:prstClr val="black"/>
                </a:solidFill>
                <a:latin typeface="Constantia"/>
              </a:rPr>
              <a:t>realizzazione</a:t>
            </a:r>
            <a:endParaRPr lang="en-US" sz="1800" dirty="0" smtClean="0">
              <a:solidFill>
                <a:prstClr val="black"/>
              </a:solidFill>
              <a:latin typeface="Constantia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it-IT" sz="1800" dirty="0">
              <a:latin typeface="+mn-lt"/>
              <a:ea typeface="ＭＳ Ｐゴシック" pitchFamily="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060848"/>
            <a:ext cx="8496944" cy="41875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Nella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terapia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con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protoni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un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apparato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pCT è utile per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aumentare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l’efficacia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clinica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del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trattamento</a:t>
            </a:r>
            <a:endParaRPr lang="en-GB" sz="2800" dirty="0">
              <a:solidFill>
                <a:schemeClr val="accent1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 ‘Prima’ ha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realizzato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un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prototipo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(5x5cm</a:t>
            </a:r>
            <a:r>
              <a:rPr lang="en-GB" sz="2800" baseline="300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2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)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capace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di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effettuare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radiografie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con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protoni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e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tomografie</a:t>
            </a:r>
            <a:endParaRPr lang="en-GB" sz="2800" dirty="0" smtClean="0">
              <a:solidFill>
                <a:schemeClr val="accent1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Nuovi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test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dell’apparato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con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fasci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protoni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alta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energia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(180 MeV, TSL-Uppsala) e studio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di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nuovi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algoritmi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di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ricostruzione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delle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immagini</a:t>
            </a:r>
            <a:endParaRPr lang="en-GB" sz="2800" dirty="0" smtClean="0">
              <a:solidFill>
                <a:schemeClr val="accent1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 ‘Prima+’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sta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costruendo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un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nuovo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sistema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con un campo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di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vista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allargato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(5x20 cm</a:t>
            </a:r>
            <a:r>
              <a:rPr lang="en-GB" sz="2800" baseline="300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2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) per 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sperimentazione</a:t>
            </a:r>
            <a:r>
              <a:rPr lang="en-GB" sz="2800" dirty="0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 pre-</a:t>
            </a:r>
            <a:r>
              <a:rPr lang="en-GB" sz="2800" dirty="0" err="1" smtClean="0">
                <a:solidFill>
                  <a:schemeClr val="accent1"/>
                </a:solidFill>
                <a:latin typeface="Constantia" charset="0"/>
                <a:ea typeface="ＭＳ Ｐゴシック" charset="0"/>
                <a:cs typeface="ＭＳ Ｐゴシック" charset="0"/>
              </a:rPr>
              <a:t>clinica</a:t>
            </a:r>
            <a:endParaRPr lang="en-GB" dirty="0">
              <a:solidFill>
                <a:schemeClr val="accent1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899592" y="908720"/>
            <a:ext cx="63722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it-IT" sz="45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Conclusioni</a:t>
            </a:r>
            <a:endParaRPr lang="it-IT" sz="4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13 Aprile 2012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C. Civinini   - INFN Firenze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8305800" cy="1143000"/>
          </a:xfrm>
        </p:spPr>
        <p:txBody>
          <a:bodyPr/>
          <a:lstStyle/>
          <a:p>
            <a:pPr algn="ctr"/>
            <a:r>
              <a:rPr lang="it-IT" dirty="0" err="1" smtClean="0"/>
              <a:t>Spares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vantage_BragPea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1" t="7572" r="5821"/>
          <a:stretch>
            <a:fillRect/>
          </a:stretch>
        </p:blipFill>
        <p:spPr>
          <a:xfrm>
            <a:off x="4788024" y="4077072"/>
            <a:ext cx="3569215" cy="2780928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635918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4000" dirty="0" err="1" smtClean="0">
                <a:latin typeface="Calibri" charset="0"/>
                <a:ea typeface="ＭＳ Ｐゴシック" charset="0"/>
                <a:cs typeface="ＭＳ Ｐゴシック" charset="0"/>
              </a:rPr>
              <a:t>protonterapia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2132856"/>
            <a:ext cx="4680520" cy="4536504"/>
          </a:xfrm>
        </p:spPr>
        <p:txBody>
          <a:bodyPr>
            <a:normAutofit lnSpcReduction="10000"/>
          </a:bodyPr>
          <a:lstStyle/>
          <a:p>
            <a:r>
              <a:rPr lang="it-IT" sz="2400" u="sng" dirty="0" smtClean="0">
                <a:latin typeface="Constantia" charset="0"/>
                <a:ea typeface="ＭＳ Ｐゴシック" charset="0"/>
                <a:cs typeface="ＭＳ Ｐゴシック" charset="0"/>
              </a:rPr>
              <a:t>Vantaggi </a:t>
            </a:r>
          </a:p>
          <a:p>
            <a:pPr lvl="1"/>
            <a:r>
              <a:rPr lang="it-IT" sz="1800" dirty="0" err="1" smtClean="0">
                <a:latin typeface="Constantia" charset="0"/>
                <a:ea typeface="ＭＳ Ｐゴシック" charset="0"/>
              </a:rPr>
              <a:t>Range</a:t>
            </a:r>
            <a:r>
              <a:rPr lang="it-IT" sz="1800" dirty="0" smtClean="0">
                <a:latin typeface="Constantia" charset="0"/>
                <a:ea typeface="ＭＳ Ｐゴシック" charset="0"/>
              </a:rPr>
              <a:t> degli </a:t>
            </a:r>
            <a:r>
              <a:rPr lang="it-IT" sz="1800" dirty="0" err="1" smtClean="0">
                <a:latin typeface="Constantia" charset="0"/>
                <a:ea typeface="ＭＳ Ｐゴシック" charset="0"/>
              </a:rPr>
              <a:t>adroni</a:t>
            </a:r>
            <a:r>
              <a:rPr lang="it-IT" sz="1800" dirty="0" smtClean="0">
                <a:latin typeface="Constantia" charset="0"/>
                <a:ea typeface="ＭＳ Ｐゴシック" charset="0"/>
              </a:rPr>
              <a:t> nei tessuti ben definito (salvaguardia degli organi critici) </a:t>
            </a:r>
          </a:p>
          <a:p>
            <a:pPr lvl="1"/>
            <a:r>
              <a:rPr lang="it-IT" sz="1800" dirty="0" smtClean="0">
                <a:latin typeface="Constantia" charset="0"/>
                <a:ea typeface="ＭＳ Ｐゴシック" charset="0"/>
              </a:rPr>
              <a:t>Modalità conformazionale intrinsecamente 3-D </a:t>
            </a:r>
          </a:p>
          <a:p>
            <a:pPr lvl="1"/>
            <a:r>
              <a:rPr lang="it-IT" sz="1800" dirty="0" smtClean="0">
                <a:latin typeface="Constantia" charset="0"/>
                <a:ea typeface="ＭＳ Ｐゴシック" charset="0"/>
              </a:rPr>
              <a:t>Massimo rilascio di dose alla fine del percorso (picco di </a:t>
            </a:r>
            <a:r>
              <a:rPr lang="it-IT" sz="1800" dirty="0" err="1" smtClean="0">
                <a:latin typeface="Constantia" charset="0"/>
                <a:ea typeface="ＭＳ Ｐゴシック" charset="0"/>
              </a:rPr>
              <a:t>Bragg</a:t>
            </a:r>
            <a:r>
              <a:rPr lang="it-IT" sz="1800" dirty="0" smtClean="0">
                <a:latin typeface="Constantia" charset="0"/>
                <a:ea typeface="ＭＳ Ｐゴシック" charset="0"/>
              </a:rPr>
              <a:t>)</a:t>
            </a:r>
            <a:endParaRPr lang="it-IT" sz="1800" u="sng" dirty="0" smtClean="0">
              <a:latin typeface="Constantia" charset="0"/>
              <a:ea typeface="ＭＳ Ｐゴシック" charset="0"/>
              <a:cs typeface="ＭＳ Ｐゴシック" charset="0"/>
            </a:endParaRPr>
          </a:p>
          <a:p>
            <a:r>
              <a:rPr lang="it-IT" sz="2400" u="sng" dirty="0" smtClean="0">
                <a:latin typeface="Constantia" charset="0"/>
                <a:ea typeface="ＭＳ Ｐゴシック" charset="0"/>
                <a:cs typeface="ＭＳ Ｐゴシック" charset="0"/>
              </a:rPr>
              <a:t>Incertezze</a:t>
            </a:r>
            <a:r>
              <a:rPr lang="it-IT" sz="2400" dirty="0" smtClean="0">
                <a:latin typeface="Constantia" charset="0"/>
                <a:ea typeface="ＭＳ Ｐゴシック" charset="0"/>
                <a:cs typeface="ＭＳ Ｐゴシック" charset="0"/>
              </a:rPr>
              <a:t> :</a:t>
            </a:r>
          </a:p>
          <a:p>
            <a:pPr lvl="1"/>
            <a:r>
              <a:rPr lang="it-IT" sz="1900" dirty="0" smtClean="0">
                <a:latin typeface="Constantia" charset="0"/>
                <a:ea typeface="ＭＳ Ｐゴシック" charset="0"/>
              </a:rPr>
              <a:t>Errore nel calcolo della profondità del tumore dovuto all’utilizzo di tomografie a raggi X per i piani di trattamento</a:t>
            </a:r>
          </a:p>
          <a:p>
            <a:pPr lvl="1"/>
            <a:r>
              <a:rPr lang="it-IT" sz="1900" dirty="0" smtClean="0">
                <a:latin typeface="Constantia" charset="0"/>
                <a:ea typeface="ＭＳ Ｐゴシック" charset="0"/>
              </a:rPr>
              <a:t>Variabilità del setup del paziente</a:t>
            </a:r>
            <a:endParaRPr lang="it-IT" sz="1900" dirty="0">
              <a:latin typeface="Constanti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24744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 dirty="0" smtClean="0"/>
              <a:t>L’irraggiamento con protoni è un trattamento clinico per la cura di alcuni tipi di tumori che permette di ottenere una </a:t>
            </a:r>
            <a:r>
              <a:rPr lang="it-IT" sz="1800" i="1" u="sng" dirty="0" smtClean="0"/>
              <a:t>distribuzione di dose </a:t>
            </a:r>
            <a:r>
              <a:rPr lang="it-IT" sz="1800" i="1" dirty="0" smtClean="0"/>
              <a:t>estremamente </a:t>
            </a:r>
            <a:r>
              <a:rPr lang="it-IT" sz="1800" i="1" u="sng" dirty="0" smtClean="0"/>
              <a:t>conforme al volume bersaglio</a:t>
            </a:r>
            <a:endParaRPr lang="it-IT" sz="1800" i="1" u="sng" dirty="0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13 Aprile 2012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1772816"/>
            <a:ext cx="3809759" cy="231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305800" cy="1082384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Confronto tra irraggiamento con raggi X e  con protoni</a:t>
            </a:r>
            <a:endParaRPr lang="it-IT" sz="4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871205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5"/>
          <p:cNvSpPr txBox="1">
            <a:spLocks noChangeArrowheads="1"/>
          </p:cNvSpPr>
          <p:nvPr/>
        </p:nvSpPr>
        <p:spPr bwMode="auto">
          <a:xfrm>
            <a:off x="0" y="457200"/>
            <a:ext cx="91440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623888"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4000">
                <a:solidFill>
                  <a:srgbClr val="1782BF"/>
                </a:solidFill>
              </a:rPr>
              <a:t>Silicon strip detector</a:t>
            </a:r>
          </a:p>
        </p:txBody>
      </p:sp>
      <p:sp>
        <p:nvSpPr>
          <p:cNvPr id="38914" name="Rectangle 6"/>
          <p:cNvSpPr>
            <a:spLocks noChangeArrowheads="1"/>
          </p:cNvSpPr>
          <p:nvPr/>
        </p:nvSpPr>
        <p:spPr bwMode="auto">
          <a:xfrm>
            <a:off x="141288" y="739775"/>
            <a:ext cx="34925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>
              <a:lnSpc>
                <a:spcPct val="87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8915" name="Text Box 8"/>
          <p:cNvSpPr txBox="1">
            <a:spLocks noChangeArrowheads="1"/>
          </p:cNvSpPr>
          <p:nvPr/>
        </p:nvSpPr>
        <p:spPr bwMode="auto">
          <a:xfrm>
            <a:off x="5292725" y="1125538"/>
            <a:ext cx="3240088" cy="23207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 b="1" dirty="0">
                <a:solidFill>
                  <a:srgbClr val="000000"/>
                </a:solidFill>
              </a:rPr>
              <a:t>Manufactured by Hamamatsu Photonics</a:t>
            </a:r>
          </a:p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 b="1" dirty="0">
                <a:solidFill>
                  <a:srgbClr val="000000"/>
                </a:solidFill>
              </a:rPr>
              <a:t>53x53 mm</a:t>
            </a:r>
            <a:r>
              <a:rPr lang="en-GB" sz="1800" b="1" baseline="30000" dirty="0">
                <a:solidFill>
                  <a:srgbClr val="000000"/>
                </a:solidFill>
              </a:rPr>
              <a:t>2</a:t>
            </a:r>
          </a:p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 b="1" dirty="0">
                <a:solidFill>
                  <a:srgbClr val="000000"/>
                </a:solidFill>
              </a:rPr>
              <a:t>p+-on-n strips </a:t>
            </a:r>
          </a:p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 b="1" dirty="0">
                <a:solidFill>
                  <a:srgbClr val="000000"/>
                </a:solidFill>
              </a:rPr>
              <a:t>256 ch, 200 </a:t>
            </a:r>
            <a:r>
              <a:rPr lang="en-GB" sz="1800" b="1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en-GB" sz="1800" b="1" dirty="0">
                <a:solidFill>
                  <a:srgbClr val="000000"/>
                </a:solidFill>
              </a:rPr>
              <a:t>m pitch</a:t>
            </a:r>
          </a:p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1800" b="1" dirty="0">
                <a:solidFill>
                  <a:srgbClr val="000000"/>
                </a:solidFill>
              </a:rPr>
              <a:t>200 </a:t>
            </a:r>
            <a:r>
              <a:rPr lang="en-GB" sz="1800" b="1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en-GB" sz="1800" b="1" dirty="0">
                <a:solidFill>
                  <a:srgbClr val="000000"/>
                </a:solidFill>
              </a:rPr>
              <a:t>m </a:t>
            </a:r>
            <a:r>
              <a:rPr lang="en-GB" sz="1800" b="1" dirty="0" smtClean="0">
                <a:solidFill>
                  <a:srgbClr val="000000"/>
                </a:solidFill>
              </a:rPr>
              <a:t>thickness</a:t>
            </a:r>
            <a:endParaRPr lang="en-GB" sz="1800" b="1" dirty="0">
              <a:solidFill>
                <a:srgbClr val="000000"/>
              </a:solidFill>
            </a:endParaRPr>
          </a:p>
        </p:txBody>
      </p:sp>
      <p:pic>
        <p:nvPicPr>
          <p:cNvPr id="38916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3886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348163"/>
            <a:ext cx="334803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65625"/>
            <a:ext cx="2952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5" t="3909" r="17928" b="3909"/>
          <a:stretch>
            <a:fillRect/>
          </a:stretch>
        </p:blipFill>
        <p:spPr bwMode="auto">
          <a:xfrm>
            <a:off x="0" y="4359275"/>
            <a:ext cx="29162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2" r="4967" b="1824"/>
          <a:stretch>
            <a:fillRect/>
          </a:stretch>
        </p:blipFill>
        <p:spPr bwMode="auto">
          <a:xfrm>
            <a:off x="5004048" y="3725558"/>
            <a:ext cx="3744416" cy="311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3900" dirty="0">
                <a:solidFill>
                  <a:srgbClr val="1782BF"/>
                </a:solidFill>
                <a:latin typeface="Calibri" charset="0"/>
                <a:ea typeface="ＭＳ Ｐゴシック" charset="0"/>
                <a:cs typeface="ＭＳ Ｐゴシック" charset="0"/>
              </a:rPr>
              <a:t>Front-end VLSI </a:t>
            </a:r>
          </a:p>
        </p:txBody>
      </p:sp>
      <p:pic>
        <p:nvPicPr>
          <p:cNvPr id="2560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b="54482"/>
          <a:stretch>
            <a:fillRect/>
          </a:stretch>
        </p:blipFill>
        <p:spPr>
          <a:xfrm>
            <a:off x="381000" y="1052736"/>
            <a:ext cx="4284663" cy="1655763"/>
          </a:xfrm>
          <a:ln w="28575">
            <a:solidFill>
              <a:schemeClr val="accent4"/>
            </a:solidFill>
          </a:ln>
        </p:spPr>
      </p:pic>
      <p:sp>
        <p:nvSpPr>
          <p:cNvPr id="40965" name="Rectangle 8"/>
          <p:cNvSpPr>
            <a:spLocks noChangeArrowheads="1"/>
          </p:cNvSpPr>
          <p:nvPr/>
        </p:nvSpPr>
        <p:spPr bwMode="auto">
          <a:xfrm>
            <a:off x="0" y="4725144"/>
            <a:ext cx="4932040" cy="18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179388" indent="-179388">
              <a:lnSpc>
                <a:spcPct val="130000"/>
              </a:lnSpc>
              <a:spcBef>
                <a:spcPct val="20000"/>
              </a:spcBef>
              <a:buClr>
                <a:srgbClr val="FF3300"/>
              </a:buClr>
              <a:buFontTx/>
              <a:buChar char="•"/>
            </a:pPr>
            <a:r>
              <a:rPr lang="en-US" sz="1600" b="1" dirty="0" err="1" smtClean="0">
                <a:solidFill>
                  <a:srgbClr val="000000"/>
                </a:solidFill>
              </a:rPr>
              <a:t>Tecnologia</a:t>
            </a:r>
            <a:r>
              <a:rPr lang="en-US" sz="1600" b="1" dirty="0" smtClean="0">
                <a:solidFill>
                  <a:srgbClr val="000000"/>
                </a:solidFill>
              </a:rPr>
              <a:t> AMS 0.35um CMOS</a:t>
            </a:r>
            <a:endParaRPr lang="en-US" sz="1600" b="1" dirty="0">
              <a:solidFill>
                <a:srgbClr val="000000"/>
              </a:solidFill>
            </a:endParaRPr>
          </a:p>
          <a:p>
            <a:pPr marL="179388" indent="-179388">
              <a:lnSpc>
                <a:spcPct val="130000"/>
              </a:lnSpc>
              <a:spcBef>
                <a:spcPct val="20000"/>
              </a:spcBef>
              <a:buClr>
                <a:srgbClr val="FF3300"/>
              </a:buClr>
              <a:buFontTx/>
              <a:buChar char="•"/>
            </a:pPr>
            <a:r>
              <a:rPr lang="en-US" sz="1600" b="1" dirty="0" err="1" smtClean="0">
                <a:solidFill>
                  <a:srgbClr val="000000"/>
                </a:solidFill>
              </a:rPr>
              <a:t>Dimensioni</a:t>
            </a:r>
            <a:r>
              <a:rPr lang="en-US" sz="1600" b="1" dirty="0" smtClean="0">
                <a:solidFill>
                  <a:srgbClr val="000000"/>
                </a:solidFill>
              </a:rPr>
              <a:t>: 1.6 </a:t>
            </a:r>
            <a:r>
              <a:rPr lang="en-US" sz="1600" b="1" dirty="0">
                <a:solidFill>
                  <a:srgbClr val="000000"/>
                </a:solidFill>
              </a:rPr>
              <a:t>mm x 6 mm</a:t>
            </a:r>
          </a:p>
          <a:p>
            <a:pPr marL="179388" indent="-179388">
              <a:lnSpc>
                <a:spcPct val="130000"/>
              </a:lnSpc>
              <a:spcBef>
                <a:spcPct val="20000"/>
              </a:spcBef>
              <a:buClr>
                <a:srgbClr val="FF3300"/>
              </a:buClr>
              <a:buFontTx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32 </a:t>
            </a:r>
            <a:r>
              <a:rPr lang="en-US" sz="1600" b="1" dirty="0" err="1" smtClean="0">
                <a:solidFill>
                  <a:srgbClr val="000000"/>
                </a:solidFill>
              </a:rPr>
              <a:t>discriminatori</a:t>
            </a:r>
            <a:endParaRPr lang="en-US" sz="1600" b="1" dirty="0">
              <a:solidFill>
                <a:srgbClr val="000000"/>
              </a:solidFill>
            </a:endParaRPr>
          </a:p>
          <a:p>
            <a:pPr marL="179388" indent="-179388">
              <a:lnSpc>
                <a:spcPct val="130000"/>
              </a:lnSpc>
              <a:spcBef>
                <a:spcPct val="20000"/>
              </a:spcBef>
              <a:buClr>
                <a:srgbClr val="FF3300"/>
              </a:buClr>
              <a:buFontTx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Potenza </a:t>
            </a:r>
            <a:r>
              <a:rPr lang="en-US" sz="1600" b="1" dirty="0" err="1" smtClean="0">
                <a:solidFill>
                  <a:srgbClr val="000000"/>
                </a:solidFill>
              </a:rPr>
              <a:t>dissipata</a:t>
            </a:r>
            <a:r>
              <a:rPr lang="en-US" sz="1600" b="1" dirty="0" smtClean="0">
                <a:solidFill>
                  <a:srgbClr val="000000"/>
                </a:solidFill>
              </a:rPr>
              <a:t>: 10 </a:t>
            </a:r>
            <a:r>
              <a:rPr lang="en-US" sz="1600" b="1" dirty="0" err="1">
                <a:solidFill>
                  <a:srgbClr val="000000"/>
                </a:solidFill>
              </a:rPr>
              <a:t>mW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/ </a:t>
            </a:r>
            <a:r>
              <a:rPr lang="en-US" sz="1600" b="1" dirty="0" err="1" smtClean="0">
                <a:solidFill>
                  <a:srgbClr val="000000"/>
                </a:solidFill>
              </a:rPr>
              <a:t>canale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marL="179388" indent="-179388">
              <a:lnSpc>
                <a:spcPct val="130000"/>
              </a:lnSpc>
              <a:spcBef>
                <a:spcPct val="20000"/>
              </a:spcBef>
              <a:buClr>
                <a:srgbClr val="FF3300"/>
              </a:buClr>
              <a:buFontTx/>
              <a:buChar char="•"/>
            </a:pPr>
            <a:r>
              <a:rPr lang="en-US" sz="1600" b="1" dirty="0" err="1" smtClean="0">
                <a:solidFill>
                  <a:srgbClr val="000000"/>
                </a:solidFill>
              </a:rPr>
              <a:t>Tensione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</a:rPr>
              <a:t>di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</a:rPr>
              <a:t>alimentazione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+3.3 V</a:t>
            </a:r>
          </a:p>
        </p:txBody>
      </p:sp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0485"/>
            <a:ext cx="46815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8" t="5045" r="2948"/>
          <a:stretch>
            <a:fillRect/>
          </a:stretch>
        </p:blipFill>
        <p:spPr bwMode="auto">
          <a:xfrm>
            <a:off x="5076056" y="980728"/>
            <a:ext cx="3600400" cy="28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CasellaDiTesto 9"/>
          <p:cNvSpPr txBox="1">
            <a:spLocks noChangeArrowheads="1"/>
          </p:cNvSpPr>
          <p:nvPr/>
        </p:nvSpPr>
        <p:spPr bwMode="auto">
          <a:xfrm>
            <a:off x="5508104" y="54868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/>
              <a:t>Test effettuati ai LNS con protoni da </a:t>
            </a:r>
            <a:r>
              <a:rPr lang="it-IT" sz="1600" dirty="0" smtClean="0"/>
              <a:t>60MeV</a:t>
            </a:r>
            <a:endParaRPr lang="it-IT" sz="1600" dirty="0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13 Aprile 2012</a:t>
            </a:r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C. Civinini   - INFN Firenze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38" descr="fantocci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857625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8" name="Gruppo 147"/>
          <p:cNvGrpSpPr>
            <a:grpSpLocks/>
          </p:cNvGrpSpPr>
          <p:nvPr/>
        </p:nvGrpSpPr>
        <p:grpSpPr bwMode="auto">
          <a:xfrm>
            <a:off x="533400" y="4114800"/>
            <a:ext cx="2819400" cy="2408238"/>
            <a:chOff x="3936999" y="26987568"/>
            <a:chExt cx="3360082" cy="2877560"/>
          </a:xfrm>
        </p:grpSpPr>
        <p:grpSp>
          <p:nvGrpSpPr>
            <p:cNvPr id="50187" name="Group 5"/>
            <p:cNvGrpSpPr>
              <a:grpSpLocks/>
            </p:cNvGrpSpPr>
            <p:nvPr/>
          </p:nvGrpSpPr>
          <p:grpSpPr bwMode="auto">
            <a:xfrm>
              <a:off x="6147336" y="26987568"/>
              <a:ext cx="1149745" cy="1172997"/>
              <a:chOff x="611" y="300"/>
              <a:chExt cx="1543" cy="1542"/>
            </a:xfrm>
          </p:grpSpPr>
          <p:sp>
            <p:nvSpPr>
              <p:cNvPr id="135" name="Oval 6"/>
              <p:cNvSpPr>
                <a:spLocks noChangeArrowheads="1"/>
              </p:cNvSpPr>
              <p:nvPr/>
            </p:nvSpPr>
            <p:spPr bwMode="auto">
              <a:xfrm>
                <a:off x="610" y="300"/>
                <a:ext cx="1544" cy="1541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50205" name="Oval 7"/>
              <p:cNvSpPr>
                <a:spLocks noChangeArrowheads="1"/>
              </p:cNvSpPr>
              <p:nvPr/>
            </p:nvSpPr>
            <p:spPr bwMode="auto">
              <a:xfrm>
                <a:off x="1202" y="391"/>
                <a:ext cx="363" cy="36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Oval 8"/>
              <p:cNvSpPr>
                <a:spLocks noChangeArrowheads="1"/>
              </p:cNvSpPr>
              <p:nvPr/>
            </p:nvSpPr>
            <p:spPr bwMode="auto">
              <a:xfrm>
                <a:off x="1199" y="1342"/>
                <a:ext cx="363" cy="36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50207" name="Oval 9"/>
              <p:cNvSpPr>
                <a:spLocks noChangeArrowheads="1"/>
              </p:cNvSpPr>
              <p:nvPr/>
            </p:nvSpPr>
            <p:spPr bwMode="auto">
              <a:xfrm>
                <a:off x="703" y="890"/>
                <a:ext cx="363" cy="36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Oval 10"/>
              <p:cNvSpPr>
                <a:spLocks noChangeArrowheads="1"/>
              </p:cNvSpPr>
              <p:nvPr/>
            </p:nvSpPr>
            <p:spPr bwMode="auto">
              <a:xfrm>
                <a:off x="1654" y="846"/>
                <a:ext cx="363" cy="36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40" name="Oval 11"/>
              <p:cNvSpPr>
                <a:spLocks noChangeArrowheads="1"/>
              </p:cNvSpPr>
              <p:nvPr/>
            </p:nvSpPr>
            <p:spPr bwMode="auto">
              <a:xfrm>
                <a:off x="884" y="572"/>
                <a:ext cx="178" cy="182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50210" name="Oval 12"/>
              <p:cNvSpPr>
                <a:spLocks noChangeArrowheads="1"/>
              </p:cNvSpPr>
              <p:nvPr/>
            </p:nvSpPr>
            <p:spPr bwMode="auto">
              <a:xfrm>
                <a:off x="1700" y="572"/>
                <a:ext cx="182" cy="18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Oval 13"/>
              <p:cNvSpPr>
                <a:spLocks noChangeArrowheads="1"/>
              </p:cNvSpPr>
              <p:nvPr/>
            </p:nvSpPr>
            <p:spPr bwMode="auto">
              <a:xfrm>
                <a:off x="884" y="1387"/>
                <a:ext cx="178" cy="18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43" name="Oval 14"/>
              <p:cNvSpPr>
                <a:spLocks noChangeArrowheads="1"/>
              </p:cNvSpPr>
              <p:nvPr/>
            </p:nvSpPr>
            <p:spPr bwMode="auto">
              <a:xfrm>
                <a:off x="1654" y="1387"/>
                <a:ext cx="183" cy="18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50213" name="Oval 15"/>
              <p:cNvSpPr>
                <a:spLocks noChangeArrowheads="1"/>
              </p:cNvSpPr>
              <p:nvPr/>
            </p:nvSpPr>
            <p:spPr bwMode="auto">
              <a:xfrm>
                <a:off x="1202" y="845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14" name="Oval 16"/>
              <p:cNvSpPr>
                <a:spLocks noChangeArrowheads="1"/>
              </p:cNvSpPr>
              <p:nvPr/>
            </p:nvSpPr>
            <p:spPr bwMode="auto">
              <a:xfrm>
                <a:off x="1475" y="845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Oval 17"/>
              <p:cNvSpPr>
                <a:spLocks noChangeArrowheads="1"/>
              </p:cNvSpPr>
              <p:nvPr/>
            </p:nvSpPr>
            <p:spPr bwMode="auto">
              <a:xfrm>
                <a:off x="1199" y="1163"/>
                <a:ext cx="94" cy="9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50216" name="Oval 18"/>
              <p:cNvSpPr>
                <a:spLocks noChangeArrowheads="1"/>
              </p:cNvSpPr>
              <p:nvPr/>
            </p:nvSpPr>
            <p:spPr bwMode="auto">
              <a:xfrm>
                <a:off x="1475" y="1162"/>
                <a:ext cx="90" cy="9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8" name="Gruppo 93"/>
            <p:cNvGrpSpPr>
              <a:grpSpLocks/>
            </p:cNvGrpSpPr>
            <p:nvPr/>
          </p:nvGrpSpPr>
          <p:grpSpPr bwMode="auto">
            <a:xfrm>
              <a:off x="4087853" y="27942992"/>
              <a:ext cx="3174294" cy="1731508"/>
              <a:chOff x="630302" y="22995324"/>
              <a:chExt cx="3174294" cy="1731508"/>
            </a:xfrm>
          </p:grpSpPr>
          <p:cxnSp>
            <p:nvCxnSpPr>
              <p:cNvPr id="126" name="Connettore 1 125"/>
              <p:cNvCxnSpPr/>
              <p:nvPr/>
            </p:nvCxnSpPr>
            <p:spPr>
              <a:xfrm rot="5400000">
                <a:off x="618046" y="23822965"/>
                <a:ext cx="1079322" cy="189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1 126"/>
              <p:cNvCxnSpPr/>
              <p:nvPr/>
            </p:nvCxnSpPr>
            <p:spPr>
              <a:xfrm rot="5400000">
                <a:off x="982247" y="23840985"/>
                <a:ext cx="1077425" cy="189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Rettangolo 127"/>
              <p:cNvSpPr/>
              <p:nvPr/>
            </p:nvSpPr>
            <p:spPr>
              <a:xfrm>
                <a:off x="1699748" y="23341156"/>
                <a:ext cx="132436" cy="990169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129" name="Connettore 1 128"/>
              <p:cNvCxnSpPr/>
              <p:nvPr/>
            </p:nvCxnSpPr>
            <p:spPr>
              <a:xfrm rot="5400000">
                <a:off x="1475095" y="23841934"/>
                <a:ext cx="1079322" cy="189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ttore 1 129"/>
              <p:cNvCxnSpPr/>
              <p:nvPr/>
            </p:nvCxnSpPr>
            <p:spPr>
              <a:xfrm rot="5400000">
                <a:off x="1859158" y="23821069"/>
                <a:ext cx="1079321" cy="189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Rettangolo 130"/>
              <p:cNvSpPr/>
              <p:nvPr/>
            </p:nvSpPr>
            <p:spPr>
              <a:xfrm>
                <a:off x="1156761" y="23303219"/>
                <a:ext cx="1243004" cy="10394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132" name="Connettore 2 131"/>
              <p:cNvCxnSpPr/>
              <p:nvPr/>
            </p:nvCxnSpPr>
            <p:spPr>
              <a:xfrm>
                <a:off x="630803" y="24517219"/>
                <a:ext cx="3174672" cy="18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ttore 2 132"/>
              <p:cNvCxnSpPr/>
              <p:nvPr/>
            </p:nvCxnSpPr>
            <p:spPr>
              <a:xfrm rot="5400000" flipH="1" flipV="1">
                <a:off x="-101739" y="23860902"/>
                <a:ext cx="1731847" cy="18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Rettangolo 133"/>
              <p:cNvSpPr/>
              <p:nvPr/>
            </p:nvSpPr>
            <p:spPr>
              <a:xfrm>
                <a:off x="2534092" y="23534637"/>
                <a:ext cx="773803" cy="624072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50189" name="CasellaDiTesto 94"/>
            <p:cNvSpPr txBox="1">
              <a:spLocks noChangeArrowheads="1"/>
            </p:cNvSpPr>
            <p:nvPr/>
          </p:nvSpPr>
          <p:spPr bwMode="auto">
            <a:xfrm>
              <a:off x="4372794" y="27848595"/>
              <a:ext cx="1968057" cy="404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/>
                <a:t>P1 P2   P3 P4 </a:t>
              </a:r>
            </a:p>
          </p:txBody>
        </p:sp>
        <p:cxnSp>
          <p:nvCxnSpPr>
            <p:cNvPr id="121" name="Connettore 4 96"/>
            <p:cNvCxnSpPr>
              <a:stCxn id="128" idx="0"/>
            </p:cNvCxnSpPr>
            <p:nvPr/>
          </p:nvCxnSpPr>
          <p:spPr>
            <a:xfrm rot="5400000" flipH="1" flipV="1">
              <a:off x="5239482" y="27455306"/>
              <a:ext cx="815656" cy="847588"/>
            </a:xfrm>
            <a:prstGeom prst="bentConnector2">
              <a:avLst/>
            </a:prstGeom>
            <a:ln w="57150" cmpd="sng">
              <a:solidFill>
                <a:schemeClr val="tx1"/>
              </a:solidFill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91" name="CasellaDiTesto 101"/>
            <p:cNvSpPr txBox="1">
              <a:spLocks noChangeArrowheads="1"/>
            </p:cNvSpPr>
            <p:nvPr/>
          </p:nvSpPr>
          <p:spPr bwMode="auto">
            <a:xfrm>
              <a:off x="6786563" y="29387073"/>
              <a:ext cx="409179" cy="478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x</a:t>
              </a:r>
            </a:p>
          </p:txBody>
        </p:sp>
        <p:sp>
          <p:nvSpPr>
            <p:cNvPr id="50192" name="CasellaDiTesto 102"/>
            <p:cNvSpPr txBox="1">
              <a:spLocks noChangeArrowheads="1"/>
            </p:cNvSpPr>
            <p:nvPr/>
          </p:nvSpPr>
          <p:spPr bwMode="auto">
            <a:xfrm>
              <a:off x="3936999" y="28090794"/>
              <a:ext cx="473075" cy="478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/>
                <a:t>y</a:t>
              </a:r>
            </a:p>
          </p:txBody>
        </p:sp>
        <p:cxnSp>
          <p:nvCxnSpPr>
            <p:cNvPr id="124" name="Connettore 2 123"/>
            <p:cNvCxnSpPr>
              <a:endCxn id="128" idx="1"/>
            </p:cNvCxnSpPr>
            <p:nvPr/>
          </p:nvCxnSpPr>
          <p:spPr>
            <a:xfrm>
              <a:off x="4173492" y="28766837"/>
              <a:ext cx="983808" cy="151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2 124"/>
            <p:cNvCxnSpPr>
              <a:stCxn id="128" idx="1"/>
            </p:cNvCxnSpPr>
            <p:nvPr/>
          </p:nvCxnSpPr>
          <p:spPr>
            <a:xfrm rot="10800000" flipH="1" flipV="1">
              <a:off x="5157300" y="28782012"/>
              <a:ext cx="1297870" cy="1365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79" name="CasellaDiTesto 39"/>
          <p:cNvSpPr txBox="1">
            <a:spLocks noChangeArrowheads="1"/>
          </p:cNvSpPr>
          <p:nvPr/>
        </p:nvSpPr>
        <p:spPr bwMode="auto">
          <a:xfrm>
            <a:off x="304800" y="6324600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Experimental setup</a:t>
            </a:r>
          </a:p>
        </p:txBody>
      </p:sp>
      <p:sp>
        <p:nvSpPr>
          <p:cNvPr id="50180" name="CasellaDiTesto 40"/>
          <p:cNvSpPr txBox="1">
            <a:spLocks noChangeArrowheads="1"/>
          </p:cNvSpPr>
          <p:nvPr/>
        </p:nvSpPr>
        <p:spPr bwMode="auto">
          <a:xfrm>
            <a:off x="304800" y="3733800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Phantom design</a:t>
            </a:r>
          </a:p>
        </p:txBody>
      </p:sp>
      <p:pic>
        <p:nvPicPr>
          <p:cNvPr id="50181" name="Immagin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41663"/>
            <a:ext cx="47148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 descr="piano3_f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2250" y="965201"/>
            <a:ext cx="240823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4" descr="piano4_f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5119" y="996156"/>
            <a:ext cx="244792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CasellaDiTesto 42"/>
          <p:cNvSpPr txBox="1">
            <a:spLocks noChangeArrowheads="1"/>
          </p:cNvSpPr>
          <p:nvPr/>
        </p:nvSpPr>
        <p:spPr bwMode="auto">
          <a:xfrm>
            <a:off x="4716463" y="6381750"/>
            <a:ext cx="403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dirty="0"/>
              <a:t>Proiettata su P3 e corretta</a:t>
            </a:r>
          </a:p>
        </p:txBody>
      </p:sp>
      <p:sp>
        <p:nvSpPr>
          <p:cNvPr id="44" name="CasellaDiTesto 42"/>
          <p:cNvSpPr txBox="1">
            <a:spLocks noChangeArrowheads="1"/>
          </p:cNvSpPr>
          <p:nvPr/>
        </p:nvSpPr>
        <p:spPr bwMode="auto">
          <a:xfrm>
            <a:off x="4284663" y="3357562"/>
            <a:ext cx="2231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  Acquisita su P4 		</a:t>
            </a:r>
          </a:p>
        </p:txBody>
      </p:sp>
      <p:sp>
        <p:nvSpPr>
          <p:cNvPr id="50186" name="Rectangle 2"/>
          <p:cNvSpPr>
            <a:spLocks noChangeArrowheads="1"/>
          </p:cNvSpPr>
          <p:nvPr/>
        </p:nvSpPr>
        <p:spPr bwMode="auto">
          <a:xfrm>
            <a:off x="685800" y="304800"/>
            <a:ext cx="845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dirty="0">
                <a:solidFill>
                  <a:schemeClr val="tx2"/>
                </a:solidFill>
              </a:rPr>
              <a:t>Apparato pCR </a:t>
            </a:r>
            <a:r>
              <a:rPr lang="en-US" sz="2800" dirty="0" err="1">
                <a:solidFill>
                  <a:schemeClr val="tx2"/>
                </a:solidFill>
              </a:rPr>
              <a:t>completo</a:t>
            </a:r>
            <a:r>
              <a:rPr lang="en-US" sz="2800" dirty="0">
                <a:solidFill>
                  <a:schemeClr val="tx2"/>
                </a:solidFill>
              </a:rPr>
              <a:t> - </a:t>
            </a:r>
            <a:r>
              <a:rPr lang="it-IT" sz="2400" i="1" dirty="0">
                <a:solidFill>
                  <a:schemeClr val="tx2"/>
                </a:solidFill>
              </a:rPr>
              <a:t>Test ai LNS (Maggio 2010)</a:t>
            </a:r>
            <a:endParaRPr lang="it-IT" sz="2800" dirty="0">
              <a:solidFill>
                <a:schemeClr val="tx2"/>
              </a:solidFill>
            </a:endParaRPr>
          </a:p>
        </p:txBody>
      </p:sp>
      <p:sp>
        <p:nvSpPr>
          <p:cNvPr id="42" name="CasellaDiTesto 42"/>
          <p:cNvSpPr txBox="1">
            <a:spLocks noChangeArrowheads="1"/>
          </p:cNvSpPr>
          <p:nvPr/>
        </p:nvSpPr>
        <p:spPr bwMode="auto">
          <a:xfrm>
            <a:off x="6588223" y="3356992"/>
            <a:ext cx="2304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 </a:t>
            </a:r>
            <a:r>
              <a:rPr lang="it-IT" sz="1800" dirty="0" smtClean="0"/>
              <a:t>    Acquisita </a:t>
            </a:r>
            <a:r>
              <a:rPr lang="it-IT" sz="1800" dirty="0"/>
              <a:t>su P3</a:t>
            </a:r>
          </a:p>
        </p:txBody>
      </p:sp>
      <p:sp>
        <p:nvSpPr>
          <p:cNvPr id="43" name="Segnaposto data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45" name="Segnaposto numero diapositiva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B43E-7C54-1441-ACD9-588124413AA8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sp>
        <p:nvSpPr>
          <p:cNvPr id="46" name="Segnaposto piè di pagina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323528" y="836712"/>
            <a:ext cx="8640960" cy="576064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800" dirty="0" err="1" smtClean="0"/>
              <a:t>proton</a:t>
            </a:r>
            <a:r>
              <a:rPr lang="it-IT" sz="3800" dirty="0" smtClean="0"/>
              <a:t> </a:t>
            </a:r>
            <a:r>
              <a:rPr lang="it-IT" sz="3800" dirty="0" err="1" smtClean="0"/>
              <a:t>Computed</a:t>
            </a:r>
            <a:r>
              <a:rPr lang="it-IT" sz="3800" dirty="0" smtClean="0"/>
              <a:t> </a:t>
            </a:r>
            <a:r>
              <a:rPr lang="it-IT" sz="3800" dirty="0" err="1" smtClean="0"/>
              <a:t>Tomography</a:t>
            </a:r>
            <a:r>
              <a:rPr lang="it-IT" sz="3800" dirty="0" smtClean="0"/>
              <a:t>: Motivazioni</a:t>
            </a:r>
            <a:endParaRPr lang="it-IT" sz="3800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61131" y="1790700"/>
            <a:ext cx="8315325" cy="4662488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Tx/>
              <a:buNone/>
            </a:pPr>
            <a:endParaRPr lang="it-IT" sz="900" b="1" u="sng" dirty="0">
              <a:solidFill>
                <a:srgbClr val="0000FF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it-IT" sz="2200" b="1" u="sng" dirty="0" smtClean="0">
                <a:latin typeface="Constantia" charset="0"/>
                <a:ea typeface="ＭＳ Ｐゴシック" charset="0"/>
                <a:cs typeface="ＭＳ Ｐゴシック" charset="0"/>
              </a:rPr>
              <a:t>Posizionamento del paziente: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it-IT" sz="2000" dirty="0" smtClean="0">
                <a:latin typeface="Constantia" charset="0"/>
                <a:ea typeface="ＭＳ Ｐゴシック" charset="0"/>
                <a:cs typeface="ＭＳ Ｐゴシック" charset="0"/>
              </a:rPr>
              <a:t>Attualmente </a:t>
            </a:r>
            <a:r>
              <a:rPr lang="it-IT" sz="2000" dirty="0">
                <a:latin typeface="Constantia" charset="0"/>
                <a:ea typeface="ＭＳ Ｐゴシック" charset="0"/>
                <a:cs typeface="ＭＳ Ｐゴシック" charset="0"/>
              </a:rPr>
              <a:t>viene effettuato </a:t>
            </a:r>
            <a:r>
              <a:rPr lang="it-IT" sz="2000" dirty="0" smtClean="0">
                <a:latin typeface="Constantia" charset="0"/>
                <a:ea typeface="ＭＳ Ｐゴシック" charset="0"/>
                <a:cs typeface="ＭＳ Ｐゴシック" charset="0"/>
              </a:rPr>
              <a:t>usando tomografie </a:t>
            </a:r>
            <a:r>
              <a:rPr lang="it-IT" sz="2000" dirty="0">
                <a:latin typeface="Constantia" charset="0"/>
                <a:ea typeface="ＭＳ Ｐゴシック" charset="0"/>
                <a:cs typeface="ＭＳ Ｐゴシック" charset="0"/>
              </a:rPr>
              <a:t>a raggi X </a:t>
            </a:r>
            <a:r>
              <a:rPr lang="it-IT" sz="2000" dirty="0" smtClean="0">
                <a:latin typeface="Constantia" charset="0"/>
                <a:ea typeface="ＭＳ Ｐゴシック" charset="0"/>
                <a:cs typeface="ＭＳ Ｐゴシック" charset="0"/>
              </a:rPr>
              <a:t>acquisite in </a:t>
            </a:r>
            <a:r>
              <a:rPr lang="it-IT" sz="2000" dirty="0">
                <a:latin typeface="Constantia" charset="0"/>
                <a:ea typeface="ＭＳ Ｐゴシック" charset="0"/>
                <a:cs typeface="ＭＳ Ｐゴシック" charset="0"/>
              </a:rPr>
              <a:t>una fase precedente al trattamento: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it-IT" sz="2400" b="1" dirty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pCT</a:t>
            </a:r>
            <a:r>
              <a:rPr lang="it-IT" sz="2000" dirty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			Migliore </a:t>
            </a:r>
            <a:r>
              <a:rPr lang="it-IT" sz="2000" dirty="0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accuratezza se potessimo effettuare il</a:t>
            </a:r>
            <a:endParaRPr lang="it-IT" sz="2000" dirty="0">
              <a:solidFill>
                <a:srgbClr val="EB6615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it-IT" sz="2000" dirty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			</a:t>
            </a:r>
            <a:r>
              <a:rPr lang="it-IT" sz="2000" dirty="0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posizionamento </a:t>
            </a:r>
            <a:r>
              <a:rPr lang="it-IT" sz="2000" dirty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e </a:t>
            </a:r>
            <a:r>
              <a:rPr lang="it-IT" sz="2000" dirty="0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il trattamento </a:t>
            </a:r>
            <a:r>
              <a:rPr lang="it-IT" sz="2000" dirty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nella stessa fase</a:t>
            </a:r>
            <a:endParaRPr lang="it-IT" sz="2000" dirty="0">
              <a:solidFill>
                <a:srgbClr val="FF0000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it-IT" sz="2200" b="1" u="sng" dirty="0" smtClean="0">
                <a:solidFill>
                  <a:srgbClr val="000000"/>
                </a:solidFill>
                <a:latin typeface="Constantia" charset="0"/>
                <a:ea typeface="ＭＳ Ｐゴシック" charset="0"/>
                <a:cs typeface="ＭＳ Ｐゴシック" charset="0"/>
              </a:rPr>
              <a:t>Piano di trattamento: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it-IT" sz="2000" dirty="0" smtClean="0">
                <a:latin typeface="Constantia" charset="0"/>
                <a:ea typeface="ＭＳ Ｐゴシック" charset="0"/>
                <a:cs typeface="ＭＳ Ｐゴシック" charset="0"/>
              </a:rPr>
              <a:t>Attualmente viene definito usando tomografie a raggi X </a:t>
            </a:r>
            <a:endParaRPr lang="it-IT" sz="2000" b="1" i="1" dirty="0" smtClean="0">
              <a:solidFill>
                <a:srgbClr val="0099CC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it-IT" sz="2000" dirty="0" smtClean="0">
                <a:solidFill>
                  <a:srgbClr val="0099CC"/>
                </a:solidFill>
                <a:latin typeface="Constantia" charset="0"/>
                <a:ea typeface="ＭＳ Ｐゴシック" charset="0"/>
                <a:cs typeface="ＭＳ Ｐゴシック" charset="0"/>
              </a:rPr>
              <a:t>			protoni e fotoni hanno una diversa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it-IT" sz="2000" dirty="0" smtClean="0">
                <a:solidFill>
                  <a:srgbClr val="0099CC"/>
                </a:solidFill>
                <a:latin typeface="Constantia" charset="0"/>
                <a:ea typeface="ＭＳ Ｐゴシック" charset="0"/>
                <a:cs typeface="ＭＳ Ｐゴシック" charset="0"/>
              </a:rPr>
              <a:t>			interazione con la materia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it-IT" sz="2400" b="1" dirty="0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pCT  </a:t>
            </a:r>
            <a:r>
              <a:rPr lang="it-IT" sz="2000" b="1" dirty="0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   </a:t>
            </a:r>
            <a:r>
              <a:rPr lang="it-IT" sz="2000" dirty="0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 		Misura diretta dello </a:t>
            </a:r>
            <a:r>
              <a:rPr lang="it-IT" sz="2000" dirty="0" err="1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stopping</a:t>
            </a:r>
            <a:r>
              <a:rPr lang="it-IT" sz="2000" dirty="0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power</a:t>
            </a:r>
            <a:r>
              <a:rPr lang="it-IT" sz="2000" dirty="0" smtClean="0">
                <a:solidFill>
                  <a:srgbClr val="EB6615"/>
                </a:solidFill>
                <a:latin typeface="Constantia" charset="0"/>
                <a:ea typeface="ＭＳ Ｐゴシック" charset="0"/>
                <a:cs typeface="ＭＳ Ｐゴシック" charset="0"/>
              </a:rPr>
              <a:t> per i protoni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endParaRPr lang="it-IT" sz="2000" dirty="0">
              <a:solidFill>
                <a:srgbClr val="FF0000"/>
              </a:solidFill>
              <a:latin typeface="Constant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1752600" y="3068067"/>
            <a:ext cx="720725" cy="288925"/>
          </a:xfrm>
          <a:prstGeom prst="rightArrow">
            <a:avLst>
              <a:gd name="adj1" fmla="val 50000"/>
              <a:gd name="adj2" fmla="val 62363"/>
            </a:avLst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1763713" y="5157192"/>
            <a:ext cx="720725" cy="288925"/>
          </a:xfrm>
          <a:prstGeom prst="rightArrow">
            <a:avLst>
              <a:gd name="adj1" fmla="val 50000"/>
              <a:gd name="adj2" fmla="val 62363"/>
            </a:avLst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13 Aprile 2012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C. Civinini   - INFN Firenze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Errore da X-CT su </a:t>
            </a:r>
            <a:r>
              <a:rPr lang="it-IT" dirty="0" err="1" smtClean="0"/>
              <a:t>stopping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 l="6111" r="9263"/>
          <a:stretch>
            <a:fillRect/>
          </a:stretch>
        </p:blipFill>
        <p:spPr bwMode="auto">
          <a:xfrm>
            <a:off x="323528" y="2348880"/>
            <a:ext cx="8568952" cy="30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5004048" y="5517232"/>
            <a:ext cx="32383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B. Schaffner </a:t>
            </a:r>
            <a:r>
              <a:rPr lang="de-DE" sz="1400" dirty="0" err="1" smtClean="0"/>
              <a:t>and</a:t>
            </a:r>
            <a:r>
              <a:rPr lang="de-DE" sz="1400" dirty="0" smtClean="0"/>
              <a:t> E. </a:t>
            </a:r>
            <a:r>
              <a:rPr lang="de-DE" sz="1400" dirty="0" err="1" smtClean="0"/>
              <a:t>Pedroni</a:t>
            </a:r>
            <a:r>
              <a:rPr lang="de-DE" sz="1400" dirty="0" smtClean="0"/>
              <a:t> </a:t>
            </a:r>
          </a:p>
          <a:p>
            <a:r>
              <a:rPr lang="it-IT" sz="1400" dirty="0" err="1" smtClean="0"/>
              <a:t>Phys</a:t>
            </a:r>
            <a:r>
              <a:rPr lang="it-IT" sz="1400" dirty="0" smtClean="0"/>
              <a:t>. </a:t>
            </a:r>
            <a:r>
              <a:rPr lang="it-IT" sz="1400" dirty="0" err="1" smtClean="0"/>
              <a:t>Med</a:t>
            </a:r>
            <a:r>
              <a:rPr lang="it-IT" sz="1400" dirty="0" smtClean="0"/>
              <a:t>. </a:t>
            </a:r>
            <a:r>
              <a:rPr lang="it-IT" sz="1400" dirty="0" err="1" smtClean="0"/>
              <a:t>Biol</a:t>
            </a:r>
            <a:r>
              <a:rPr lang="it-IT" sz="1400" dirty="0" smtClean="0"/>
              <a:t>. </a:t>
            </a:r>
            <a:r>
              <a:rPr lang="it-IT" sz="1400" b="1" dirty="0" smtClean="0"/>
              <a:t>43 (1998) 1579–1592</a:t>
            </a:r>
          </a:p>
          <a:p>
            <a:endParaRPr lang="it-IT" sz="1400" dirty="0"/>
          </a:p>
        </p:txBody>
      </p:sp>
      <p:sp>
        <p:nvSpPr>
          <p:cNvPr id="8" name="Ovale 7"/>
          <p:cNvSpPr/>
          <p:nvPr/>
        </p:nvSpPr>
        <p:spPr>
          <a:xfrm>
            <a:off x="7524328" y="4221088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12976"/>
            <a:ext cx="542414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05800" cy="710952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dirty="0" smtClean="0"/>
              <a:t>Parametri di un sistema pCT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755577" y="1772816"/>
            <a:ext cx="7128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+mn-lt"/>
              </a:rPr>
              <a:t>Si vuole realizzare un apparato che ricostruisca immagini </a:t>
            </a:r>
            <a:r>
              <a:rPr lang="it-IT" dirty="0" err="1" smtClean="0">
                <a:latin typeface="+mn-lt"/>
              </a:rPr>
              <a:t>tomografiche</a:t>
            </a:r>
            <a:r>
              <a:rPr lang="it-IT" dirty="0" smtClean="0">
                <a:latin typeface="+mn-lt"/>
              </a:rPr>
              <a:t> usando protoni in trasmissione e che soddisfi queste specifiche: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4"/>
          <p:cNvGrpSpPr>
            <a:grpSpLocks/>
          </p:cNvGrpSpPr>
          <p:nvPr/>
        </p:nvGrpSpPr>
        <p:grpSpPr bwMode="auto">
          <a:xfrm>
            <a:off x="4716016" y="980728"/>
            <a:ext cx="4138612" cy="2879725"/>
            <a:chOff x="2925" y="1207"/>
            <a:chExt cx="2835" cy="2010"/>
          </a:xfrm>
        </p:grpSpPr>
        <p:graphicFrame>
          <p:nvGraphicFramePr>
            <p:cNvPr id="31750" name="Object 2"/>
            <p:cNvGraphicFramePr>
              <a:graphicFrameLocks noChangeAspect="1"/>
            </p:cNvGraphicFramePr>
            <p:nvPr/>
          </p:nvGraphicFramePr>
          <p:xfrm>
            <a:off x="3243" y="1207"/>
            <a:ext cx="2517" cy="2010"/>
          </p:xfrm>
          <a:graphic>
            <a:graphicData uri="http://schemas.openxmlformats.org/presentationml/2006/ole">
              <p:oleObj spid="_x0000_s31809" name="Immagine bitmap" r:id="rId4" imgW="7695238" imgH="6542857" progId="PBrush">
                <p:embed/>
              </p:oleObj>
            </a:graphicData>
          </a:graphic>
        </p:graphicFrame>
        <p:sp>
          <p:nvSpPr>
            <p:cNvPr id="31751" name="Text Box 16"/>
            <p:cNvSpPr txBox="1">
              <a:spLocks noChangeArrowheads="1"/>
            </p:cNvSpPr>
            <p:nvPr/>
          </p:nvSpPr>
          <p:spPr bwMode="auto">
            <a:xfrm>
              <a:off x="4422" y="1254"/>
              <a:ext cx="862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kumimoji="1" lang="it-IT" sz="1200">
                  <a:solidFill>
                    <a:srgbClr val="000000"/>
                  </a:solidFill>
                </a:rPr>
                <a:t>Calorimeter</a:t>
              </a:r>
            </a:p>
          </p:txBody>
        </p:sp>
        <p:sp>
          <p:nvSpPr>
            <p:cNvPr id="31752" name="Text Box 17"/>
            <p:cNvSpPr txBox="1">
              <a:spLocks noChangeArrowheads="1"/>
            </p:cNvSpPr>
            <p:nvPr/>
          </p:nvSpPr>
          <p:spPr bwMode="auto">
            <a:xfrm>
              <a:off x="3742" y="1554"/>
              <a:ext cx="86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kumimoji="1" lang="it-IT" sz="1200">
                  <a:solidFill>
                    <a:srgbClr val="000000"/>
                  </a:solidFill>
                </a:rPr>
                <a:t>Silicon Telescope</a:t>
              </a:r>
            </a:p>
          </p:txBody>
        </p:sp>
        <p:sp>
          <p:nvSpPr>
            <p:cNvPr id="31753" name="Text Box 18"/>
            <p:cNvSpPr txBox="1">
              <a:spLocks noChangeArrowheads="1"/>
            </p:cNvSpPr>
            <p:nvPr/>
          </p:nvSpPr>
          <p:spPr bwMode="auto">
            <a:xfrm>
              <a:off x="2925" y="2205"/>
              <a:ext cx="86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kumimoji="1" lang="it-IT" sz="1200">
                  <a:solidFill>
                    <a:srgbClr val="000000"/>
                  </a:solidFill>
                </a:rPr>
                <a:t>Silicon Telescope</a:t>
              </a:r>
            </a:p>
          </p:txBody>
        </p:sp>
      </p:grp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179512" y="1196752"/>
            <a:ext cx="4824536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5125" indent="-365125" algn="just">
              <a:buFont typeface="Wingdings" charset="0"/>
              <a:buNone/>
            </a:pPr>
            <a:endParaRPr lang="en-US" sz="1200" b="1" dirty="0" smtClean="0">
              <a:solidFill>
                <a:srgbClr val="FF0000"/>
              </a:solidFill>
            </a:endParaRPr>
          </a:p>
          <a:p>
            <a:pPr marL="365125" indent="-365125" algn="just">
              <a:buFont typeface="Wingdings" charset="0"/>
              <a:buChar char="Ø"/>
            </a:pP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Rivelare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la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traccia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del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singolo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protone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usando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un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tracciatore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al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silicio</a:t>
            </a:r>
            <a:endParaRPr lang="en-US" sz="1800" dirty="0" smtClean="0">
              <a:solidFill>
                <a:schemeClr val="accent1"/>
              </a:solidFill>
              <a:latin typeface="+mn-lt"/>
            </a:endParaRPr>
          </a:p>
          <a:p>
            <a:pPr marL="365125" indent="-365125" algn="just">
              <a:buFont typeface="Wingdings" charset="0"/>
              <a:buChar char="Ø"/>
            </a:pPr>
            <a:endParaRPr lang="en-US" sz="1200" dirty="0" smtClean="0">
              <a:solidFill>
                <a:schemeClr val="accent1"/>
              </a:solidFill>
              <a:latin typeface="+mn-lt"/>
            </a:endParaRPr>
          </a:p>
          <a:p>
            <a:pPr marL="365125" indent="-365125" algn="just">
              <a:buFont typeface="Wingdings" charset="0"/>
              <a:buChar char="Ø"/>
            </a:pP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Misurare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l’energia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residua del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protone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usando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un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calorimetro</a:t>
            </a:r>
            <a:endParaRPr lang="en-US" sz="1800" dirty="0" smtClean="0">
              <a:solidFill>
                <a:schemeClr val="accent1"/>
              </a:solidFill>
              <a:latin typeface="+mn-lt"/>
            </a:endParaRPr>
          </a:p>
          <a:p>
            <a:pPr marL="365125" indent="-365125" algn="just">
              <a:buFont typeface="Wingdings" charset="0"/>
              <a:buChar char="Ø"/>
            </a:pPr>
            <a:endParaRPr lang="en-US" sz="1200" dirty="0" smtClean="0">
              <a:solidFill>
                <a:schemeClr val="accent1"/>
              </a:solidFill>
              <a:latin typeface="+mn-lt"/>
            </a:endParaRPr>
          </a:p>
          <a:p>
            <a:pPr marL="365125" indent="-365125" algn="just">
              <a:buFont typeface="Wingdings" charset="0"/>
              <a:buChar char="Ø"/>
            </a:pP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Determinare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il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percorso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più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probabile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compiuto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dalla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particella</a:t>
            </a:r>
            <a:endParaRPr lang="en-US" sz="1800" dirty="0" smtClean="0">
              <a:solidFill>
                <a:schemeClr val="accent1"/>
              </a:solidFill>
              <a:latin typeface="+mn-lt"/>
            </a:endParaRPr>
          </a:p>
          <a:p>
            <a:pPr marL="365125" indent="-365125" algn="just">
              <a:buFont typeface="Wingdings" charset="0"/>
              <a:buChar char="Ø"/>
            </a:pPr>
            <a:endParaRPr lang="en-US" sz="1200" dirty="0" smtClean="0">
              <a:solidFill>
                <a:schemeClr val="accent1"/>
              </a:solidFill>
              <a:latin typeface="+mn-lt"/>
            </a:endParaRPr>
          </a:p>
          <a:p>
            <a:pPr marL="365125" indent="-365125" algn="just">
              <a:buFont typeface="Wingdings" charset="0"/>
              <a:buChar char="Ø"/>
            </a:pP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Ricostruire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n-lt"/>
              </a:rPr>
              <a:t>l’immagine</a:t>
            </a:r>
            <a:endParaRPr lang="en-US" sz="1800" dirty="0" smtClean="0">
              <a:solidFill>
                <a:schemeClr val="accent1"/>
              </a:solidFill>
              <a:latin typeface="+mn-lt"/>
            </a:endParaRPr>
          </a:p>
          <a:p>
            <a:pPr marL="365125" indent="-365125" algn="just">
              <a:buFont typeface="Wingdings" charset="0"/>
              <a:buChar char="Ø"/>
            </a:pPr>
            <a:endParaRPr lang="en-US" sz="1800" dirty="0" smtClean="0">
              <a:solidFill>
                <a:srgbClr val="0000FF"/>
              </a:solidFill>
            </a:endParaRPr>
          </a:p>
          <a:p>
            <a:pPr marL="365125" indent="-365125" algn="just">
              <a:buFont typeface="Wingdings" charset="0"/>
              <a:buChar char="Ø"/>
            </a:pPr>
            <a:endParaRPr lang="en-US" sz="1400" dirty="0" smtClean="0">
              <a:solidFill>
                <a:srgbClr val="0000FF"/>
              </a:solidFill>
            </a:endParaRPr>
          </a:p>
          <a:p>
            <a:pPr marL="365125" indent="-365125" algn="just">
              <a:buFont typeface="Wingdings" charset="0"/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365125" indent="-365125" algn="just">
              <a:buFont typeface="Wingdings" charset="0"/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365125" indent="-365125" algn="just">
              <a:buFont typeface="Wingdings" charset="0"/>
              <a:buChar char="Ø"/>
            </a:pP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Acquisire</a:t>
            </a:r>
            <a:r>
              <a:rPr lang="en-US" sz="1800" dirty="0" smtClean="0">
                <a:solidFill>
                  <a:srgbClr val="073779"/>
                </a:solidFill>
                <a:latin typeface="+mn-lt"/>
              </a:rPr>
              <a:t> diverse </a:t>
            </a: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proiezioni</a:t>
            </a:r>
            <a:r>
              <a:rPr lang="en-US" sz="1800" dirty="0" smtClean="0">
                <a:solidFill>
                  <a:srgbClr val="073779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utilizzando</a:t>
            </a:r>
            <a:r>
              <a:rPr lang="en-US" sz="1800" dirty="0" smtClean="0">
                <a:solidFill>
                  <a:srgbClr val="073779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il</a:t>
            </a:r>
            <a:r>
              <a:rPr lang="en-US" sz="1800" dirty="0" smtClean="0">
                <a:solidFill>
                  <a:srgbClr val="073779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sistema</a:t>
            </a:r>
            <a:r>
              <a:rPr lang="en-US" sz="1800" dirty="0" smtClean="0">
                <a:solidFill>
                  <a:srgbClr val="073779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pCR</a:t>
            </a:r>
            <a:r>
              <a:rPr lang="en-US" sz="1800" dirty="0" smtClean="0">
                <a:solidFill>
                  <a:srgbClr val="073779"/>
                </a:solidFill>
                <a:latin typeface="+mn-lt"/>
              </a:rPr>
              <a:t> e </a:t>
            </a: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una</a:t>
            </a:r>
            <a:r>
              <a:rPr lang="en-US" sz="1800" dirty="0" smtClean="0">
                <a:solidFill>
                  <a:srgbClr val="073779"/>
                </a:solidFill>
                <a:latin typeface="+mn-lt"/>
              </a:rPr>
              <a:t> gantry </a:t>
            </a: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rotante</a:t>
            </a:r>
            <a:endParaRPr lang="en-US" sz="1800" dirty="0" smtClean="0">
              <a:solidFill>
                <a:srgbClr val="073779"/>
              </a:solidFill>
              <a:latin typeface="+mn-lt"/>
            </a:endParaRPr>
          </a:p>
          <a:p>
            <a:pPr marL="365125" indent="-365125" algn="just">
              <a:buFont typeface="Wingdings" charset="0"/>
              <a:buNone/>
            </a:pPr>
            <a:endParaRPr lang="en-US" sz="1800" dirty="0" smtClean="0">
              <a:solidFill>
                <a:srgbClr val="073779"/>
              </a:solidFill>
              <a:latin typeface="+mn-lt"/>
            </a:endParaRPr>
          </a:p>
          <a:p>
            <a:pPr marL="365125" indent="-365125" algn="just">
              <a:buFont typeface="Wingdings" charset="0"/>
              <a:buChar char="Ø"/>
            </a:pP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Ricostruire</a:t>
            </a:r>
            <a:r>
              <a:rPr lang="en-US" sz="1800" dirty="0" smtClean="0">
                <a:solidFill>
                  <a:srgbClr val="073779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073779"/>
                </a:solidFill>
                <a:latin typeface="+mn-lt"/>
              </a:rPr>
              <a:t>l’immagine</a:t>
            </a:r>
            <a:endParaRPr lang="en-US" sz="1800" dirty="0" smtClean="0">
              <a:solidFill>
                <a:srgbClr val="073779"/>
              </a:solidFill>
              <a:latin typeface="+mn-lt"/>
            </a:endParaRPr>
          </a:p>
          <a:p>
            <a:pPr marL="365125" indent="-365125" algn="just">
              <a:buFont typeface="Wingdings" charset="0"/>
              <a:buChar char="Ø"/>
            </a:pP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3174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51"/>
          <a:stretch>
            <a:fillRect/>
          </a:stretch>
        </p:blipFill>
        <p:spPr bwMode="auto">
          <a:xfrm>
            <a:off x="4924425" y="4291013"/>
            <a:ext cx="4194175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8" name="Line 21"/>
          <p:cNvSpPr>
            <a:spLocks noChangeShapeType="1"/>
          </p:cNvSpPr>
          <p:nvPr/>
        </p:nvSpPr>
        <p:spPr bwMode="auto">
          <a:xfrm flipV="1">
            <a:off x="0" y="4221088"/>
            <a:ext cx="9144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512" y="836712"/>
            <a:ext cx="5506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25" indent="-365125" algn="just"/>
            <a:r>
              <a:rPr lang="en-US" sz="2800" b="1" dirty="0">
                <a:solidFill>
                  <a:srgbClr val="FF0000"/>
                </a:solidFill>
                <a:latin typeface="+mn-lt"/>
              </a:rPr>
              <a:t>proton Computed Radiography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32" y="4293096"/>
            <a:ext cx="5468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25" indent="-365125" algn="just"/>
            <a:r>
              <a:rPr lang="en-US" sz="2800" b="1" dirty="0">
                <a:solidFill>
                  <a:srgbClr val="FF0000"/>
                </a:solidFill>
                <a:latin typeface="+mn-lt"/>
              </a:rPr>
              <a:t>proton Computed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Tomography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431032" y="980728"/>
            <a:ext cx="8712968" cy="504056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Calibri" charset="0"/>
                <a:ea typeface="ＭＳ Ｐゴシック" charset="0"/>
                <a:cs typeface="ＭＳ Ｐゴシック" charset="0"/>
              </a:rPr>
              <a:t>Ricostruzione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 del </a:t>
            </a:r>
            <a:r>
              <a:rPr lang="en-US" sz="3600" dirty="0" err="1" smtClean="0">
                <a:latin typeface="Calibri" charset="0"/>
                <a:ea typeface="ＭＳ Ｐゴシック" charset="0"/>
                <a:cs typeface="ＭＳ Ｐゴシック" charset="0"/>
              </a:rPr>
              <a:t>cammino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latin typeface="Calibri" charset="0"/>
                <a:ea typeface="ＭＳ Ｐゴシック" charset="0"/>
                <a:cs typeface="ＭＳ Ｐゴシック" charset="0"/>
              </a:rPr>
              <a:t>più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latin typeface="Calibri" charset="0"/>
                <a:ea typeface="ＭＳ Ｐゴシック" charset="0"/>
                <a:cs typeface="ＭＳ Ｐゴシック" charset="0"/>
              </a:rPr>
              <a:t>probabile</a:t>
            </a: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4663" y="4648200"/>
            <a:ext cx="8059737" cy="160020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Constantia" charset="0"/>
                <a:ea typeface="ＭＳ Ｐゴシック" charset="0"/>
                <a:cs typeface="ＭＳ Ｐゴシック" charset="0"/>
              </a:rPr>
              <a:t>A: </a:t>
            </a:r>
            <a:r>
              <a:rPr lang="en-US" sz="2000" dirty="0" err="1" smtClean="0">
                <a:latin typeface="Constantia" charset="0"/>
                <a:ea typeface="ＭＳ Ｐゴシック" charset="0"/>
                <a:cs typeface="ＭＳ Ｐゴシック" charset="0"/>
              </a:rPr>
              <a:t>Noti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solo </a:t>
            </a:r>
            <a:r>
              <a:rPr lang="en-US" sz="2000" b="1" dirty="0" err="1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posizione</a:t>
            </a:r>
            <a:r>
              <a:rPr lang="en-US" sz="2000" b="1" dirty="0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000" b="1" dirty="0" err="1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direzione</a:t>
            </a:r>
            <a:r>
              <a:rPr lang="en-US" sz="2000" b="1" dirty="0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ingresso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000" dirty="0" err="1" smtClean="0">
                <a:latin typeface="Constantia" charset="0"/>
                <a:ea typeface="ＭＳ Ｐゴシック" charset="0"/>
                <a:cs typeface="ＭＳ Ｐゴシック" charset="0"/>
              </a:rPr>
              <a:t>linea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onstantia" charset="0"/>
                <a:ea typeface="ＭＳ Ｐゴシック" charset="0"/>
                <a:cs typeface="ＭＳ Ｐゴシック" charset="0"/>
              </a:rPr>
              <a:t>retta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L</a:t>
            </a:r>
            <a:endParaRPr lang="en-US" sz="2000" dirty="0">
              <a:latin typeface="Constanti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Constantia" charset="0"/>
                <a:ea typeface="ＭＳ Ｐゴシック" charset="0"/>
                <a:cs typeface="ＭＳ Ｐゴシック" charset="0"/>
              </a:rPr>
              <a:t>B: </a:t>
            </a:r>
            <a:r>
              <a:rPr lang="en-US" sz="2000" dirty="0" err="1" smtClean="0">
                <a:latin typeface="Constantia" charset="0"/>
                <a:ea typeface="ＭＳ Ｐゴシック" charset="0"/>
                <a:cs typeface="ＭＳ Ｐゴシック" charset="0"/>
              </a:rPr>
              <a:t>Noti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posizione</a:t>
            </a:r>
            <a:r>
              <a:rPr lang="en-US" sz="2000" b="1" dirty="0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e </a:t>
            </a:r>
            <a:r>
              <a:rPr lang="en-US" sz="2000" b="1" dirty="0" err="1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direzione</a:t>
            </a:r>
            <a:r>
              <a:rPr lang="en-US" sz="2000" b="1" dirty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ingresso</a:t>
            </a:r>
            <a:r>
              <a:rPr lang="en-US" sz="2000" b="1" dirty="0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000" b="1" dirty="0" err="1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posizione</a:t>
            </a:r>
            <a:r>
              <a:rPr lang="en-US" sz="2000" b="1" dirty="0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uscita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000" dirty="0" err="1" smtClean="0">
                <a:latin typeface="Constantia" charset="0"/>
                <a:ea typeface="ＭＳ Ｐゴシック" charset="0"/>
                <a:cs typeface="ＭＳ Ｐゴシック" charset="0"/>
              </a:rPr>
              <a:t>linea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latin typeface="Constantia" charset="0"/>
                <a:ea typeface="ＭＳ Ｐゴシック" charset="0"/>
                <a:cs typeface="ＭＳ Ｐゴシック" charset="0"/>
              </a:rPr>
              <a:t>retta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L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endParaRPr lang="en-US" altLang="ja-JP" sz="2000" dirty="0">
              <a:latin typeface="Constanti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Constantia" charset="0"/>
                <a:ea typeface="ＭＳ Ｐゴシック" charset="0"/>
                <a:cs typeface="ＭＳ Ｐゴシック" charset="0"/>
              </a:rPr>
              <a:t>C: </a:t>
            </a:r>
            <a:r>
              <a:rPr lang="en-US" sz="2000" dirty="0" err="1" smtClean="0">
                <a:latin typeface="Constantia" charset="0"/>
                <a:ea typeface="ＭＳ Ｐゴシック" charset="0"/>
                <a:cs typeface="ＭＳ Ｐゴシック" charset="0"/>
              </a:rPr>
              <a:t>Noti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posizione</a:t>
            </a:r>
            <a:r>
              <a:rPr lang="en-US" sz="2000" b="1" dirty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000" b="1" dirty="0" err="1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direzione</a:t>
            </a:r>
            <a:r>
              <a:rPr lang="en-US" sz="2000" b="1" dirty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b="1" dirty="0" err="1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ingresso</a:t>
            </a:r>
            <a:r>
              <a:rPr lang="en-US" sz="2000" b="1" dirty="0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 e di </a:t>
            </a:r>
            <a:r>
              <a:rPr lang="en-US" sz="2000" b="1" dirty="0" err="1" smtClean="0">
                <a:solidFill>
                  <a:srgbClr val="000099"/>
                </a:solidFill>
                <a:latin typeface="Constantia" charset="0"/>
                <a:ea typeface="ＭＳ Ｐゴシック" charset="0"/>
                <a:cs typeface="ＭＳ Ｐゴシック" charset="0"/>
              </a:rPr>
              <a:t>uscita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000" dirty="0" err="1" smtClean="0">
                <a:latin typeface="Constantia" charset="0"/>
                <a:ea typeface="ＭＳ Ｐゴシック" charset="0"/>
                <a:cs typeface="ＭＳ Ｐゴシック" charset="0"/>
              </a:rPr>
              <a:t>curva</a:t>
            </a:r>
            <a:r>
              <a:rPr lang="en-US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L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it-IT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(</a:t>
            </a:r>
            <a:r>
              <a:rPr lang="en-US" altLang="ja-JP" sz="2000" dirty="0" err="1" smtClean="0">
                <a:latin typeface="Constantia" charset="0"/>
                <a:ea typeface="ＭＳ Ｐゴシック" charset="0"/>
                <a:cs typeface="ＭＳ Ｐゴシック" charset="0"/>
              </a:rPr>
              <a:t>curva</a:t>
            </a:r>
            <a:r>
              <a:rPr lang="en-US" altLang="ja-JP" sz="2000" dirty="0" smtClean="0">
                <a:latin typeface="Constantia" charset="0"/>
                <a:ea typeface="ＭＳ Ｐゴシック" charset="0"/>
                <a:cs typeface="ＭＳ Ｐゴシック" charset="0"/>
              </a:rPr>
              <a:t> a 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 smtClean="0">
                <a:latin typeface="Constantia" charset="0"/>
                <a:ea typeface="ＭＳ Ｐゴシック" charset="0"/>
                <a:cs typeface="ＭＳ Ｐゴシック" charset="0"/>
              </a:rPr>
              <a:t>banana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it-IT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000" dirty="0">
              <a:latin typeface="Constant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820" name="Oval 9"/>
          <p:cNvSpPr>
            <a:spLocks noChangeAspect="1" noChangeArrowheads="1"/>
          </p:cNvSpPr>
          <p:nvPr/>
        </p:nvSpPr>
        <p:spPr bwMode="auto">
          <a:xfrm>
            <a:off x="6149626" y="2057400"/>
            <a:ext cx="1559840" cy="1592300"/>
          </a:xfrm>
          <a:prstGeom prst="ellipse">
            <a:avLst/>
          </a:prstGeom>
          <a:solidFill>
            <a:srgbClr val="B2B2B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4618" name="Line 10"/>
          <p:cNvSpPr>
            <a:spLocks noChangeAspect="1" noChangeShapeType="1"/>
          </p:cNvSpPr>
          <p:nvPr/>
        </p:nvSpPr>
        <p:spPr bwMode="auto">
          <a:xfrm>
            <a:off x="5824659" y="2854241"/>
            <a:ext cx="3256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19" name="Line 11"/>
          <p:cNvSpPr>
            <a:spLocks noChangeAspect="1" noChangeShapeType="1"/>
          </p:cNvSpPr>
          <p:nvPr/>
        </p:nvSpPr>
        <p:spPr bwMode="auto">
          <a:xfrm flipV="1">
            <a:off x="7676968" y="2522512"/>
            <a:ext cx="422457" cy="1320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20" name="Freeform 12"/>
          <p:cNvSpPr>
            <a:spLocks noChangeAspect="1"/>
          </p:cNvSpPr>
          <p:nvPr/>
        </p:nvSpPr>
        <p:spPr bwMode="auto">
          <a:xfrm>
            <a:off x="6150303" y="2654513"/>
            <a:ext cx="1527343" cy="199729"/>
          </a:xfrm>
          <a:custGeom>
            <a:avLst/>
            <a:gdLst>
              <a:gd name="T0" fmla="*/ 0 w 2256"/>
              <a:gd name="T1" fmla="*/ 288 h 288"/>
              <a:gd name="T2" fmla="*/ 288 w 2256"/>
              <a:gd name="T3" fmla="*/ 270 h 288"/>
              <a:gd name="T4" fmla="*/ 456 w 2256"/>
              <a:gd name="T5" fmla="*/ 288 h 288"/>
              <a:gd name="T6" fmla="*/ 702 w 2256"/>
              <a:gd name="T7" fmla="*/ 246 h 288"/>
              <a:gd name="T8" fmla="*/ 972 w 2256"/>
              <a:gd name="T9" fmla="*/ 198 h 288"/>
              <a:gd name="T10" fmla="*/ 1170 w 2256"/>
              <a:gd name="T11" fmla="*/ 216 h 288"/>
              <a:gd name="T12" fmla="*/ 1434 w 2256"/>
              <a:gd name="T13" fmla="*/ 138 h 288"/>
              <a:gd name="T14" fmla="*/ 1662 w 2256"/>
              <a:gd name="T15" fmla="*/ 120 h 288"/>
              <a:gd name="T16" fmla="*/ 1890 w 2256"/>
              <a:gd name="T17" fmla="*/ 48 h 288"/>
              <a:gd name="T18" fmla="*/ 2100 w 2256"/>
              <a:gd name="T19" fmla="*/ 42 h 288"/>
              <a:gd name="T20" fmla="*/ 2256 w 2256"/>
              <a:gd name="T21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56" h="288">
                <a:moveTo>
                  <a:pt x="0" y="288"/>
                </a:moveTo>
                <a:lnTo>
                  <a:pt x="288" y="270"/>
                </a:lnTo>
                <a:lnTo>
                  <a:pt x="456" y="288"/>
                </a:lnTo>
                <a:lnTo>
                  <a:pt x="702" y="246"/>
                </a:lnTo>
                <a:lnTo>
                  <a:pt x="972" y="198"/>
                </a:lnTo>
                <a:lnTo>
                  <a:pt x="1170" y="216"/>
                </a:lnTo>
                <a:lnTo>
                  <a:pt x="1434" y="138"/>
                </a:lnTo>
                <a:lnTo>
                  <a:pt x="1662" y="120"/>
                </a:lnTo>
                <a:lnTo>
                  <a:pt x="1890" y="48"/>
                </a:lnTo>
                <a:lnTo>
                  <a:pt x="2100" y="42"/>
                </a:lnTo>
                <a:lnTo>
                  <a:pt x="2256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21" name="Freeform 13"/>
          <p:cNvSpPr>
            <a:spLocks noChangeAspect="1"/>
          </p:cNvSpPr>
          <p:nvPr/>
        </p:nvSpPr>
        <p:spPr bwMode="auto">
          <a:xfrm>
            <a:off x="6150303" y="2654513"/>
            <a:ext cx="1527343" cy="199729"/>
          </a:xfrm>
          <a:custGeom>
            <a:avLst/>
            <a:gdLst>
              <a:gd name="T0" fmla="*/ 0 w 2256"/>
              <a:gd name="T1" fmla="*/ 288 h 288"/>
              <a:gd name="T2" fmla="*/ 1248 w 2256"/>
              <a:gd name="T3" fmla="*/ 240 h 288"/>
              <a:gd name="T4" fmla="*/ 2256 w 2256"/>
              <a:gd name="T5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6" h="288">
                <a:moveTo>
                  <a:pt x="0" y="288"/>
                </a:moveTo>
                <a:cubicBezTo>
                  <a:pt x="436" y="288"/>
                  <a:pt x="872" y="288"/>
                  <a:pt x="1248" y="240"/>
                </a:cubicBezTo>
                <a:cubicBezTo>
                  <a:pt x="1624" y="192"/>
                  <a:pt x="1940" y="96"/>
                  <a:pt x="2256" y="0"/>
                </a:cubicBezTo>
              </a:path>
            </a:pathLst>
          </a:custGeom>
          <a:noFill/>
          <a:ln w="254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22" name="Freeform 14"/>
          <p:cNvSpPr>
            <a:spLocks noChangeAspect="1"/>
          </p:cNvSpPr>
          <p:nvPr/>
        </p:nvSpPr>
        <p:spPr bwMode="auto">
          <a:xfrm>
            <a:off x="6150303" y="2654513"/>
            <a:ext cx="1527343" cy="199729"/>
          </a:xfrm>
          <a:custGeom>
            <a:avLst/>
            <a:gdLst>
              <a:gd name="T0" fmla="*/ 0 w 2256"/>
              <a:gd name="T1" fmla="*/ 288 h 288"/>
              <a:gd name="T2" fmla="*/ 1152 w 2256"/>
              <a:gd name="T3" fmla="*/ 96 h 288"/>
              <a:gd name="T4" fmla="*/ 2256 w 2256"/>
              <a:gd name="T5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6" h="288">
                <a:moveTo>
                  <a:pt x="0" y="288"/>
                </a:moveTo>
                <a:cubicBezTo>
                  <a:pt x="388" y="216"/>
                  <a:pt x="776" y="144"/>
                  <a:pt x="1152" y="96"/>
                </a:cubicBezTo>
                <a:cubicBezTo>
                  <a:pt x="1528" y="48"/>
                  <a:pt x="1892" y="24"/>
                  <a:pt x="2256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23" name="Freeform 15"/>
          <p:cNvSpPr>
            <a:spLocks noChangeAspect="1"/>
          </p:cNvSpPr>
          <p:nvPr/>
        </p:nvSpPr>
        <p:spPr bwMode="auto">
          <a:xfrm>
            <a:off x="6150303" y="2654513"/>
            <a:ext cx="1527343" cy="298556"/>
          </a:xfrm>
          <a:custGeom>
            <a:avLst/>
            <a:gdLst>
              <a:gd name="T0" fmla="*/ 0 w 2256"/>
              <a:gd name="T1" fmla="*/ 288 h 432"/>
              <a:gd name="T2" fmla="*/ 1248 w 2256"/>
              <a:gd name="T3" fmla="*/ 384 h 432"/>
              <a:gd name="T4" fmla="*/ 2256 w 2256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6" h="432">
                <a:moveTo>
                  <a:pt x="0" y="288"/>
                </a:moveTo>
                <a:cubicBezTo>
                  <a:pt x="436" y="360"/>
                  <a:pt x="872" y="432"/>
                  <a:pt x="1248" y="384"/>
                </a:cubicBezTo>
                <a:cubicBezTo>
                  <a:pt x="1624" y="336"/>
                  <a:pt x="1940" y="168"/>
                  <a:pt x="2256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13" name="Oval 17"/>
          <p:cNvSpPr>
            <a:spLocks noChangeAspect="1" noChangeArrowheads="1"/>
          </p:cNvSpPr>
          <p:nvPr/>
        </p:nvSpPr>
        <p:spPr bwMode="auto">
          <a:xfrm>
            <a:off x="3575692" y="2057400"/>
            <a:ext cx="1559812" cy="1592300"/>
          </a:xfrm>
          <a:prstGeom prst="ellipse">
            <a:avLst/>
          </a:prstGeom>
          <a:solidFill>
            <a:srgbClr val="B2B2B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4626" name="Line 18"/>
          <p:cNvSpPr>
            <a:spLocks noChangeAspect="1" noChangeShapeType="1"/>
          </p:cNvSpPr>
          <p:nvPr/>
        </p:nvSpPr>
        <p:spPr bwMode="auto">
          <a:xfrm>
            <a:off x="3251408" y="2854241"/>
            <a:ext cx="325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27" name="Line 19"/>
          <p:cNvSpPr>
            <a:spLocks noChangeAspect="1" noChangeShapeType="1"/>
          </p:cNvSpPr>
          <p:nvPr/>
        </p:nvSpPr>
        <p:spPr bwMode="auto">
          <a:xfrm flipV="1">
            <a:off x="3576369" y="2654513"/>
            <a:ext cx="1559135" cy="199729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28" name="Line 20"/>
          <p:cNvSpPr>
            <a:spLocks noChangeAspect="1" noChangeShapeType="1"/>
          </p:cNvSpPr>
          <p:nvPr/>
        </p:nvSpPr>
        <p:spPr bwMode="auto">
          <a:xfrm flipV="1">
            <a:off x="5135504" y="2522512"/>
            <a:ext cx="422449" cy="13200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29" name="Freeform 21"/>
          <p:cNvSpPr>
            <a:spLocks noChangeAspect="1"/>
          </p:cNvSpPr>
          <p:nvPr/>
        </p:nvSpPr>
        <p:spPr bwMode="auto">
          <a:xfrm>
            <a:off x="3576369" y="2587476"/>
            <a:ext cx="1559135" cy="266766"/>
          </a:xfrm>
          <a:custGeom>
            <a:avLst/>
            <a:gdLst>
              <a:gd name="T0" fmla="*/ 0 w 2304"/>
              <a:gd name="T1" fmla="*/ 384 h 384"/>
              <a:gd name="T2" fmla="*/ 1104 w 2304"/>
              <a:gd name="T3" fmla="*/ 48 h 384"/>
              <a:gd name="T4" fmla="*/ 2304 w 2304"/>
              <a:gd name="T5" fmla="*/ 96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04" h="384">
                <a:moveTo>
                  <a:pt x="0" y="384"/>
                </a:moveTo>
                <a:cubicBezTo>
                  <a:pt x="360" y="240"/>
                  <a:pt x="720" y="96"/>
                  <a:pt x="1104" y="48"/>
                </a:cubicBezTo>
                <a:cubicBezTo>
                  <a:pt x="1488" y="0"/>
                  <a:pt x="1896" y="48"/>
                  <a:pt x="2304" y="96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30" name="Freeform 22"/>
          <p:cNvSpPr>
            <a:spLocks noChangeAspect="1"/>
          </p:cNvSpPr>
          <p:nvPr/>
        </p:nvSpPr>
        <p:spPr bwMode="auto">
          <a:xfrm>
            <a:off x="3576369" y="2654513"/>
            <a:ext cx="1559135" cy="265383"/>
          </a:xfrm>
          <a:custGeom>
            <a:avLst/>
            <a:gdLst>
              <a:gd name="T0" fmla="*/ 0 w 2304"/>
              <a:gd name="T1" fmla="*/ 288 h 384"/>
              <a:gd name="T2" fmla="*/ 1152 w 2304"/>
              <a:gd name="T3" fmla="*/ 336 h 384"/>
              <a:gd name="T4" fmla="*/ 2304 w 2304"/>
              <a:gd name="T5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04" h="384">
                <a:moveTo>
                  <a:pt x="0" y="288"/>
                </a:moveTo>
                <a:cubicBezTo>
                  <a:pt x="384" y="336"/>
                  <a:pt x="768" y="384"/>
                  <a:pt x="1152" y="336"/>
                </a:cubicBezTo>
                <a:cubicBezTo>
                  <a:pt x="1536" y="288"/>
                  <a:pt x="1920" y="144"/>
                  <a:pt x="2304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31" name="Freeform 23"/>
          <p:cNvSpPr>
            <a:spLocks noChangeAspect="1"/>
          </p:cNvSpPr>
          <p:nvPr/>
        </p:nvSpPr>
        <p:spPr bwMode="auto">
          <a:xfrm>
            <a:off x="3576369" y="2654513"/>
            <a:ext cx="1525285" cy="199729"/>
          </a:xfrm>
          <a:custGeom>
            <a:avLst/>
            <a:gdLst>
              <a:gd name="T0" fmla="*/ 0 w 2256"/>
              <a:gd name="T1" fmla="*/ 288 h 288"/>
              <a:gd name="T2" fmla="*/ 288 w 2256"/>
              <a:gd name="T3" fmla="*/ 270 h 288"/>
              <a:gd name="T4" fmla="*/ 456 w 2256"/>
              <a:gd name="T5" fmla="*/ 288 h 288"/>
              <a:gd name="T6" fmla="*/ 702 w 2256"/>
              <a:gd name="T7" fmla="*/ 246 h 288"/>
              <a:gd name="T8" fmla="*/ 972 w 2256"/>
              <a:gd name="T9" fmla="*/ 198 h 288"/>
              <a:gd name="T10" fmla="*/ 1170 w 2256"/>
              <a:gd name="T11" fmla="*/ 216 h 288"/>
              <a:gd name="T12" fmla="*/ 1434 w 2256"/>
              <a:gd name="T13" fmla="*/ 138 h 288"/>
              <a:gd name="T14" fmla="*/ 1662 w 2256"/>
              <a:gd name="T15" fmla="*/ 120 h 288"/>
              <a:gd name="T16" fmla="*/ 1890 w 2256"/>
              <a:gd name="T17" fmla="*/ 48 h 288"/>
              <a:gd name="T18" fmla="*/ 2100 w 2256"/>
              <a:gd name="T19" fmla="*/ 42 h 288"/>
              <a:gd name="T20" fmla="*/ 2256 w 2256"/>
              <a:gd name="T21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56" h="288">
                <a:moveTo>
                  <a:pt x="0" y="288"/>
                </a:moveTo>
                <a:lnTo>
                  <a:pt x="288" y="270"/>
                </a:lnTo>
                <a:lnTo>
                  <a:pt x="456" y="288"/>
                </a:lnTo>
                <a:lnTo>
                  <a:pt x="702" y="246"/>
                </a:lnTo>
                <a:lnTo>
                  <a:pt x="972" y="198"/>
                </a:lnTo>
                <a:lnTo>
                  <a:pt x="1170" y="216"/>
                </a:lnTo>
                <a:lnTo>
                  <a:pt x="1434" y="138"/>
                </a:lnTo>
                <a:lnTo>
                  <a:pt x="1662" y="120"/>
                </a:lnTo>
                <a:lnTo>
                  <a:pt x="1890" y="48"/>
                </a:lnTo>
                <a:lnTo>
                  <a:pt x="2100" y="42"/>
                </a:lnTo>
                <a:lnTo>
                  <a:pt x="2256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06" name="Oval 25"/>
          <p:cNvSpPr>
            <a:spLocks noChangeAspect="1" noChangeArrowheads="1"/>
          </p:cNvSpPr>
          <p:nvPr/>
        </p:nvSpPr>
        <p:spPr bwMode="auto">
          <a:xfrm>
            <a:off x="1069505" y="2057400"/>
            <a:ext cx="1559840" cy="1592300"/>
          </a:xfrm>
          <a:prstGeom prst="ellipse">
            <a:avLst/>
          </a:prstGeom>
          <a:solidFill>
            <a:srgbClr val="B2B2B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4634" name="Line 26"/>
          <p:cNvSpPr>
            <a:spLocks noChangeAspect="1" noChangeShapeType="1"/>
          </p:cNvSpPr>
          <p:nvPr/>
        </p:nvSpPr>
        <p:spPr bwMode="auto">
          <a:xfrm>
            <a:off x="744538" y="2854241"/>
            <a:ext cx="3256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35" name="Line 27"/>
          <p:cNvSpPr>
            <a:spLocks noChangeAspect="1" noChangeShapeType="1"/>
          </p:cNvSpPr>
          <p:nvPr/>
        </p:nvSpPr>
        <p:spPr bwMode="auto">
          <a:xfrm flipV="1">
            <a:off x="2596847" y="2522512"/>
            <a:ext cx="422457" cy="132001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36" name="Line 28"/>
          <p:cNvSpPr>
            <a:spLocks noChangeAspect="1" noChangeShapeType="1"/>
          </p:cNvSpPr>
          <p:nvPr/>
        </p:nvSpPr>
        <p:spPr bwMode="auto">
          <a:xfrm>
            <a:off x="1070182" y="2854241"/>
            <a:ext cx="1559163" cy="0"/>
          </a:xfrm>
          <a:prstGeom prst="line">
            <a:avLst/>
          </a:prstGeom>
          <a:noFill/>
          <a:ln w="254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37" name="Freeform 29"/>
          <p:cNvSpPr>
            <a:spLocks noChangeAspect="1"/>
          </p:cNvSpPr>
          <p:nvPr/>
        </p:nvSpPr>
        <p:spPr bwMode="auto">
          <a:xfrm>
            <a:off x="1070182" y="2554303"/>
            <a:ext cx="1494169" cy="299938"/>
          </a:xfrm>
          <a:custGeom>
            <a:avLst/>
            <a:gdLst>
              <a:gd name="T0" fmla="*/ 0 w 2208"/>
              <a:gd name="T1" fmla="*/ 432 h 432"/>
              <a:gd name="T2" fmla="*/ 1152 w 2208"/>
              <a:gd name="T3" fmla="*/ 288 h 432"/>
              <a:gd name="T4" fmla="*/ 2208 w 2208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8" h="432">
                <a:moveTo>
                  <a:pt x="0" y="432"/>
                </a:moveTo>
                <a:cubicBezTo>
                  <a:pt x="392" y="396"/>
                  <a:pt x="784" y="360"/>
                  <a:pt x="1152" y="288"/>
                </a:cubicBezTo>
                <a:cubicBezTo>
                  <a:pt x="1520" y="216"/>
                  <a:pt x="1864" y="108"/>
                  <a:pt x="2208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38" name="Freeform 30"/>
          <p:cNvSpPr>
            <a:spLocks noChangeAspect="1"/>
          </p:cNvSpPr>
          <p:nvPr/>
        </p:nvSpPr>
        <p:spPr bwMode="auto">
          <a:xfrm>
            <a:off x="1070182" y="2854241"/>
            <a:ext cx="1494169" cy="298556"/>
          </a:xfrm>
          <a:custGeom>
            <a:avLst/>
            <a:gdLst>
              <a:gd name="T0" fmla="*/ 0 w 2208"/>
              <a:gd name="T1" fmla="*/ 0 h 432"/>
              <a:gd name="T2" fmla="*/ 1152 w 2208"/>
              <a:gd name="T3" fmla="*/ 144 h 432"/>
              <a:gd name="T4" fmla="*/ 2208 w 2208"/>
              <a:gd name="T5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8" h="432">
                <a:moveTo>
                  <a:pt x="0" y="0"/>
                </a:moveTo>
                <a:cubicBezTo>
                  <a:pt x="392" y="36"/>
                  <a:pt x="784" y="72"/>
                  <a:pt x="1152" y="144"/>
                </a:cubicBezTo>
                <a:cubicBezTo>
                  <a:pt x="1520" y="216"/>
                  <a:pt x="1864" y="324"/>
                  <a:pt x="2208" y="432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39" name="Freeform 31"/>
          <p:cNvSpPr>
            <a:spLocks noChangeAspect="1"/>
          </p:cNvSpPr>
          <p:nvPr/>
        </p:nvSpPr>
        <p:spPr bwMode="auto">
          <a:xfrm>
            <a:off x="1070182" y="2654513"/>
            <a:ext cx="1527343" cy="199729"/>
          </a:xfrm>
          <a:custGeom>
            <a:avLst/>
            <a:gdLst>
              <a:gd name="T0" fmla="*/ 0 w 2256"/>
              <a:gd name="T1" fmla="*/ 288 h 288"/>
              <a:gd name="T2" fmla="*/ 288 w 2256"/>
              <a:gd name="T3" fmla="*/ 270 h 288"/>
              <a:gd name="T4" fmla="*/ 456 w 2256"/>
              <a:gd name="T5" fmla="*/ 288 h 288"/>
              <a:gd name="T6" fmla="*/ 702 w 2256"/>
              <a:gd name="T7" fmla="*/ 246 h 288"/>
              <a:gd name="T8" fmla="*/ 972 w 2256"/>
              <a:gd name="T9" fmla="*/ 198 h 288"/>
              <a:gd name="T10" fmla="*/ 1170 w 2256"/>
              <a:gd name="T11" fmla="*/ 216 h 288"/>
              <a:gd name="T12" fmla="*/ 1434 w 2256"/>
              <a:gd name="T13" fmla="*/ 138 h 288"/>
              <a:gd name="T14" fmla="*/ 1662 w 2256"/>
              <a:gd name="T15" fmla="*/ 120 h 288"/>
              <a:gd name="T16" fmla="*/ 1890 w 2256"/>
              <a:gd name="T17" fmla="*/ 48 h 288"/>
              <a:gd name="T18" fmla="*/ 2100 w 2256"/>
              <a:gd name="T19" fmla="*/ 42 h 288"/>
              <a:gd name="T20" fmla="*/ 2256 w 2256"/>
              <a:gd name="T21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56" h="288">
                <a:moveTo>
                  <a:pt x="0" y="288"/>
                </a:moveTo>
                <a:lnTo>
                  <a:pt x="288" y="270"/>
                </a:lnTo>
                <a:lnTo>
                  <a:pt x="456" y="288"/>
                </a:lnTo>
                <a:lnTo>
                  <a:pt x="702" y="246"/>
                </a:lnTo>
                <a:lnTo>
                  <a:pt x="972" y="198"/>
                </a:lnTo>
                <a:lnTo>
                  <a:pt x="1170" y="216"/>
                </a:lnTo>
                <a:lnTo>
                  <a:pt x="1434" y="138"/>
                </a:lnTo>
                <a:lnTo>
                  <a:pt x="1662" y="120"/>
                </a:lnTo>
                <a:lnTo>
                  <a:pt x="1890" y="48"/>
                </a:lnTo>
                <a:lnTo>
                  <a:pt x="2100" y="42"/>
                </a:lnTo>
                <a:lnTo>
                  <a:pt x="2256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4640" name="Text Box 32"/>
          <p:cNvSpPr txBox="1">
            <a:spLocks noChangeArrowheads="1"/>
          </p:cNvSpPr>
          <p:nvPr/>
        </p:nvSpPr>
        <p:spPr bwMode="auto">
          <a:xfrm>
            <a:off x="4605430" y="2749078"/>
            <a:ext cx="615259" cy="33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/>
              <a:t>L</a:t>
            </a:r>
            <a:r>
              <a:rPr lang="ja-JP" altLang="en-US" sz="1600" b="1" dirty="0">
                <a:latin typeface="Arial"/>
              </a:rPr>
              <a:t>’</a:t>
            </a:r>
            <a:endParaRPr lang="en-US" sz="1600" b="1" dirty="0"/>
          </a:p>
        </p:txBody>
      </p:sp>
      <p:sp>
        <p:nvSpPr>
          <p:cNvPr id="324641" name="Text Box 33"/>
          <p:cNvSpPr txBox="1">
            <a:spLocks noChangeArrowheads="1"/>
          </p:cNvSpPr>
          <p:nvPr/>
        </p:nvSpPr>
        <p:spPr bwMode="auto">
          <a:xfrm>
            <a:off x="7314828" y="2749078"/>
            <a:ext cx="570103" cy="33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/>
              <a:t>L</a:t>
            </a:r>
            <a:r>
              <a:rPr lang="ja-JP" altLang="en-US" sz="1600" b="1" dirty="0">
                <a:latin typeface="Arial"/>
              </a:rPr>
              <a:t>’’</a:t>
            </a:r>
            <a:endParaRPr lang="en-US" sz="1600" b="1" dirty="0"/>
          </a:p>
        </p:txBody>
      </p:sp>
      <p:sp>
        <p:nvSpPr>
          <p:cNvPr id="324642" name="Text Box 34"/>
          <p:cNvSpPr txBox="1">
            <a:spLocks noChangeArrowheads="1"/>
          </p:cNvSpPr>
          <p:nvPr/>
        </p:nvSpPr>
        <p:spPr bwMode="auto">
          <a:xfrm>
            <a:off x="2234707" y="2818245"/>
            <a:ext cx="406410" cy="30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/>
              <a:t>L</a:t>
            </a:r>
          </a:p>
        </p:txBody>
      </p:sp>
      <p:sp>
        <p:nvSpPr>
          <p:cNvPr id="324643" name="Text Box 35"/>
          <p:cNvSpPr txBox="1">
            <a:spLocks noChangeArrowheads="1"/>
          </p:cNvSpPr>
          <p:nvPr/>
        </p:nvSpPr>
        <p:spPr bwMode="auto">
          <a:xfrm>
            <a:off x="4131286" y="3786594"/>
            <a:ext cx="543291" cy="36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/>
              <a:t>B</a:t>
            </a:r>
          </a:p>
        </p:txBody>
      </p:sp>
      <p:sp>
        <p:nvSpPr>
          <p:cNvPr id="324644" name="Text Box 36"/>
          <p:cNvSpPr txBox="1">
            <a:spLocks noChangeArrowheads="1"/>
          </p:cNvSpPr>
          <p:nvPr/>
        </p:nvSpPr>
        <p:spPr bwMode="auto">
          <a:xfrm>
            <a:off x="6705214" y="3717426"/>
            <a:ext cx="541880" cy="36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/>
              <a:t>C</a:t>
            </a:r>
          </a:p>
        </p:txBody>
      </p:sp>
      <p:sp>
        <p:nvSpPr>
          <p:cNvPr id="324645" name="Text Box 37"/>
          <p:cNvSpPr txBox="1">
            <a:spLocks noChangeArrowheads="1"/>
          </p:cNvSpPr>
          <p:nvPr/>
        </p:nvSpPr>
        <p:spPr bwMode="auto">
          <a:xfrm>
            <a:off x="1625092" y="3786594"/>
            <a:ext cx="541880" cy="36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/>
              <a:t>A</a:t>
            </a:r>
          </a:p>
        </p:txBody>
      </p:sp>
      <p:sp>
        <p:nvSpPr>
          <p:cNvPr id="36" name="Segnaposto data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en-US"/>
          </a:p>
        </p:txBody>
      </p:sp>
      <p:sp>
        <p:nvSpPr>
          <p:cNvPr id="37" name="Segnaposto numero diapositiva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70C40C-D377-F94B-9D2D-64597F4CE61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8" name="Segnaposto piè di pagina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Civinini   - INFN Firenze</a:t>
            </a:r>
            <a:endParaRPr lang="en-US" dirty="0"/>
          </a:p>
        </p:txBody>
      </p:sp>
      <p:cxnSp>
        <p:nvCxnSpPr>
          <p:cNvPr id="40" name="Connettore 2 39"/>
          <p:cNvCxnSpPr>
            <a:endCxn id="324638" idx="1"/>
          </p:cNvCxnSpPr>
          <p:nvPr/>
        </p:nvCxnSpPr>
        <p:spPr>
          <a:xfrm flipH="1" flipV="1">
            <a:off x="1849748" y="2953760"/>
            <a:ext cx="1858156" cy="1195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V="1">
            <a:off x="4572000" y="2924944"/>
            <a:ext cx="0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3419872" y="4149080"/>
            <a:ext cx="205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000099"/>
                </a:solidFill>
                <a:latin typeface="+mn-lt"/>
              </a:rPr>
              <a:t>Inviluppi di errore</a:t>
            </a:r>
            <a:endParaRPr lang="it-IT" sz="1800" dirty="0"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52" name="Connettore 2 51"/>
          <p:cNvCxnSpPr/>
          <p:nvPr/>
        </p:nvCxnSpPr>
        <p:spPr>
          <a:xfrm flipV="1">
            <a:off x="5292080" y="2996952"/>
            <a:ext cx="1440160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05800" cy="57832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Errore sul cammino più probabile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pic>
        <p:nvPicPr>
          <p:cNvPr id="86018" name="Picture 2" descr="C:\Users\Carlo\Documents\Prima\upgrade\Williams\mlp_320um_examp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556792"/>
            <a:ext cx="5621255" cy="43924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796136" y="1628800"/>
            <a:ext cx="33478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Esempio di MLP in acqua con protoni da 200MeV</a:t>
            </a:r>
          </a:p>
          <a:p>
            <a:r>
              <a:rPr lang="it-IT" dirty="0" smtClean="0"/>
              <a:t>Ingresso: Y(0) = 0.2cm</a:t>
            </a:r>
          </a:p>
          <a:p>
            <a:r>
              <a:rPr lang="it-IT" dirty="0" smtClean="0"/>
              <a:t>	   Y’(0) = -10mrad</a:t>
            </a:r>
          </a:p>
          <a:p>
            <a:r>
              <a:rPr lang="it-IT" dirty="0" smtClean="0"/>
              <a:t>Uscita:  Y(20) = -0.1cm</a:t>
            </a:r>
          </a:p>
          <a:p>
            <a:r>
              <a:rPr lang="it-IT" dirty="0" smtClean="0"/>
              <a:t>	Y’(20) = +10mrad</a:t>
            </a:r>
          </a:p>
          <a:p>
            <a:endParaRPr lang="it-IT" dirty="0" smtClean="0"/>
          </a:p>
          <a:p>
            <a:r>
              <a:rPr lang="it-IT" dirty="0" smtClean="0"/>
              <a:t>Rivelatori a Si:</a:t>
            </a:r>
          </a:p>
          <a:p>
            <a:r>
              <a:rPr lang="it-IT" dirty="0" smtClean="0"/>
              <a:t>	spessore 320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/>
              <a:t>m</a:t>
            </a:r>
          </a:p>
          <a:p>
            <a:r>
              <a:rPr lang="it-IT" dirty="0" smtClean="0"/>
              <a:t>	passo strip 200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/>
              <a:t>m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66257" y="556153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[cm]</a:t>
            </a:r>
            <a:endParaRPr lang="it-IT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05800" cy="57832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Errore sul cammino più probabile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13 Aprile 2012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  - INFN Firenze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86018" name="Picture 2" descr="C:\Users\Carlo\Documents\Prima\upgrade\Williams\mlp_320um_examp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556792"/>
            <a:ext cx="5621255" cy="4392488"/>
          </a:xfrm>
          <a:prstGeom prst="rect">
            <a:avLst/>
          </a:prstGeom>
          <a:noFill/>
        </p:spPr>
      </p:pic>
      <p:pic>
        <p:nvPicPr>
          <p:cNvPr id="86019" name="Picture 3" descr="C:\Users\Carlo\Documents\Prima\upgrade\Williams\absolute_error_320u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1484784"/>
            <a:ext cx="5760640" cy="4501405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796136" y="1628800"/>
            <a:ext cx="33478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Esempio di MLP in acqua con protoni da 200MeV</a:t>
            </a:r>
          </a:p>
          <a:p>
            <a:r>
              <a:rPr lang="it-IT" dirty="0" smtClean="0"/>
              <a:t>Ingresso: Y(0) = 0.2cm</a:t>
            </a:r>
          </a:p>
          <a:p>
            <a:r>
              <a:rPr lang="it-IT" dirty="0" smtClean="0"/>
              <a:t>	   Y’(0) = -10mrad</a:t>
            </a:r>
          </a:p>
          <a:p>
            <a:r>
              <a:rPr lang="it-IT" dirty="0" smtClean="0"/>
              <a:t>Uscita:  Y(20) = -0.1cm</a:t>
            </a:r>
          </a:p>
          <a:p>
            <a:r>
              <a:rPr lang="it-IT" dirty="0" smtClean="0"/>
              <a:t>	Y’(20) = +10mrad</a:t>
            </a:r>
          </a:p>
          <a:p>
            <a:endParaRPr lang="it-IT" dirty="0" smtClean="0"/>
          </a:p>
          <a:p>
            <a:r>
              <a:rPr lang="it-IT" dirty="0" smtClean="0"/>
              <a:t>Rivelatori a Si:</a:t>
            </a:r>
          </a:p>
          <a:p>
            <a:r>
              <a:rPr lang="it-IT" dirty="0" smtClean="0"/>
              <a:t>	spessore 320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/>
              <a:t>m</a:t>
            </a:r>
          </a:p>
          <a:p>
            <a:r>
              <a:rPr lang="it-IT" dirty="0" smtClean="0"/>
              <a:t>	passo strip 200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/>
              <a:t>m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66257" y="556153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[cm]</a:t>
            </a:r>
            <a:endParaRPr lang="it-IT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8643</TotalTime>
  <Words>1130</Words>
  <Application>Microsoft Office PowerPoint</Application>
  <PresentationFormat>Presentazione su schermo (4:3)</PresentationFormat>
  <Paragraphs>266</Paragraphs>
  <Slides>23</Slides>
  <Notes>23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5" baseType="lpstr">
      <vt:lpstr>Equinozio</vt:lpstr>
      <vt:lpstr>Immagine bitmap</vt:lpstr>
      <vt:lpstr>PRIMA: un apparato per proton Computed Tomography</vt:lpstr>
      <vt:lpstr>La protonterapia</vt:lpstr>
      <vt:lpstr>proton Computed Tomography: Motivazioni</vt:lpstr>
      <vt:lpstr>Errore da X-CT su stopping power</vt:lpstr>
      <vt:lpstr>Parametri di un sistema pCT</vt:lpstr>
      <vt:lpstr>Diapositiva 6</vt:lpstr>
      <vt:lpstr>Ricostruzione del cammino più probabile</vt:lpstr>
      <vt:lpstr>Errore sul cammino più probabile</vt:lpstr>
      <vt:lpstr>Errore sul cammino più probabile</vt:lpstr>
      <vt:lpstr>Apparato per proton Computed Radiography realizzato dall’esperimento  INFN CSN5 PRIMA</vt:lpstr>
      <vt:lpstr>Architettura del tracker module</vt:lpstr>
      <vt:lpstr>Calorimetro</vt:lpstr>
      <vt:lpstr>Diapositiva 13</vt:lpstr>
      <vt:lpstr>Diapositiva 14</vt:lpstr>
      <vt:lpstr>Diapositiva 15</vt:lpstr>
      <vt:lpstr>Diapositiva 16</vt:lpstr>
      <vt:lpstr>Prima tomografia</vt:lpstr>
      <vt:lpstr>Diapositiva 18</vt:lpstr>
      <vt:lpstr>Spares</vt:lpstr>
      <vt:lpstr>Confronto tra irraggiamento con raggi X e  con protoni</vt:lpstr>
      <vt:lpstr>Diapositiva 21</vt:lpstr>
      <vt:lpstr>Front-end VLSI 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Carlo</dc:creator>
  <cp:lastModifiedBy>Carlo</cp:lastModifiedBy>
  <cp:revision>294</cp:revision>
  <cp:lastPrinted>2010-09-28T13:54:40Z</cp:lastPrinted>
  <dcterms:created xsi:type="dcterms:W3CDTF">2010-10-15T04:18:48Z</dcterms:created>
  <dcterms:modified xsi:type="dcterms:W3CDTF">2012-04-11T14:34:44Z</dcterms:modified>
</cp:coreProperties>
</file>