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33.xml" ContentType="application/vnd.openxmlformats-officedocument.presentationml.slide+xml"/>
  <Override PartName="/ppt/diagrams/colors2.xml" ContentType="application/vnd.openxmlformats-officedocument.drawingml.diagramColors+xml"/>
  <Default Extension="bin" ContentType="application/vnd.openxmlformats-officedocument.presentationml.printerSettings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diagrams/drawing3.xml" ContentType="application/vnd.ms-office.drawingml.diagramDrawing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quickStyle1.xml" ContentType="application/vnd.openxmlformats-officedocument.drawingml.diagramStyl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diagrams/colors3.xml" ContentType="application/vnd.openxmlformats-officedocument.drawingml.diagramColors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diagrams/layout2.xml" ContentType="application/vnd.openxmlformats-officedocument.drawingml.diagramLayout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quickStyle2.xml" ContentType="application/vnd.openxmlformats-officedocument.drawingml.diagramStyle+xml"/>
  <Default Extension="jpeg" ContentType="image/jpe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63.xml" ContentType="application/vnd.openxmlformats-officedocument.presentationml.slide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diagrams/colors1.xml" ContentType="application/vnd.openxmlformats-officedocument.drawingml.diagramColor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Default Extension="pdf" ContentType="application/pdf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4441" r:id="rId1"/>
  </p:sldMasterIdLst>
  <p:notesMasterIdLst>
    <p:notesMasterId r:id="rId67"/>
  </p:notesMasterIdLst>
  <p:handoutMasterIdLst>
    <p:handoutMasterId r:id="rId68"/>
  </p:handoutMasterIdLst>
  <p:sldIdLst>
    <p:sldId id="256" r:id="rId2"/>
    <p:sldId id="282" r:id="rId3"/>
    <p:sldId id="369" r:id="rId4"/>
    <p:sldId id="370" r:id="rId5"/>
    <p:sldId id="371" r:id="rId6"/>
    <p:sldId id="279" r:id="rId7"/>
    <p:sldId id="342" r:id="rId8"/>
    <p:sldId id="278" r:id="rId9"/>
    <p:sldId id="345" r:id="rId10"/>
    <p:sldId id="277" r:id="rId11"/>
    <p:sldId id="384" r:id="rId12"/>
    <p:sldId id="290" r:id="rId13"/>
    <p:sldId id="293" r:id="rId14"/>
    <p:sldId id="330" r:id="rId15"/>
    <p:sldId id="331" r:id="rId16"/>
    <p:sldId id="332" r:id="rId17"/>
    <p:sldId id="322" r:id="rId18"/>
    <p:sldId id="321" r:id="rId19"/>
    <p:sldId id="326" r:id="rId20"/>
    <p:sldId id="374" r:id="rId21"/>
    <p:sldId id="307" r:id="rId22"/>
    <p:sldId id="306" r:id="rId23"/>
    <p:sldId id="308" r:id="rId24"/>
    <p:sldId id="296" r:id="rId25"/>
    <p:sldId id="346" r:id="rId26"/>
    <p:sldId id="348" r:id="rId27"/>
    <p:sldId id="349" r:id="rId28"/>
    <p:sldId id="350" r:id="rId29"/>
    <p:sldId id="351" r:id="rId30"/>
    <p:sldId id="347" r:id="rId31"/>
    <p:sldId id="373" r:id="rId32"/>
    <p:sldId id="301" r:id="rId33"/>
    <p:sldId id="283" r:id="rId34"/>
    <p:sldId id="271" r:id="rId35"/>
    <p:sldId id="383" r:id="rId36"/>
    <p:sldId id="313" r:id="rId37"/>
    <p:sldId id="364" r:id="rId38"/>
    <p:sldId id="268" r:id="rId39"/>
    <p:sldId id="335" r:id="rId40"/>
    <p:sldId id="336" r:id="rId41"/>
    <p:sldId id="372" r:id="rId42"/>
    <p:sldId id="337" r:id="rId43"/>
    <p:sldId id="338" r:id="rId44"/>
    <p:sldId id="339" r:id="rId45"/>
    <p:sldId id="340" r:id="rId46"/>
    <p:sldId id="382" r:id="rId47"/>
    <p:sldId id="341" r:id="rId48"/>
    <p:sldId id="356" r:id="rId49"/>
    <p:sldId id="357" r:id="rId50"/>
    <p:sldId id="358" r:id="rId51"/>
    <p:sldId id="359" r:id="rId52"/>
    <p:sldId id="360" r:id="rId53"/>
    <p:sldId id="361" r:id="rId54"/>
    <p:sldId id="362" r:id="rId55"/>
    <p:sldId id="375" r:id="rId56"/>
    <p:sldId id="376" r:id="rId57"/>
    <p:sldId id="377" r:id="rId58"/>
    <p:sldId id="378" r:id="rId59"/>
    <p:sldId id="366" r:id="rId60"/>
    <p:sldId id="367" r:id="rId61"/>
    <p:sldId id="381" r:id="rId62"/>
    <p:sldId id="379" r:id="rId63"/>
    <p:sldId id="380" r:id="rId64"/>
    <p:sldId id="363" r:id="rId65"/>
    <p:sldId id="365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3" frameSlides="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8429" autoAdjust="0"/>
    <p:restoredTop sz="88057" autoAdjust="0"/>
  </p:normalViewPr>
  <p:slideViewPr>
    <p:cSldViewPr snapToGrid="0" snapToObjects="1">
      <p:cViewPr varScale="1">
        <p:scale>
          <a:sx n="87" d="100"/>
          <a:sy n="87" d="100"/>
        </p:scale>
        <p:origin x="-6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handoutMaster" Target="handoutMasters/handout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19D70C-6E9D-494D-A7E1-A1D153B1B96D}" type="doc">
      <dgm:prSet loTypeId="urn:microsoft.com/office/officeart/2005/8/layout/venn3" loCatId="relationship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76EB7A40-F11B-2B4A-BB95-DA073CAB22FB}">
      <dgm:prSet phldrT="[Text]"/>
      <dgm:spPr/>
      <dgm:t>
        <a:bodyPr/>
        <a:lstStyle/>
        <a:p>
          <a:r>
            <a:rPr lang="en-US" dirty="0" smtClean="0"/>
            <a:t>Populate the </a:t>
          </a:r>
          <a:r>
            <a:rPr lang="en-US" dirty="0" err="1" smtClean="0"/>
            <a:t>TeV</a:t>
          </a:r>
          <a:r>
            <a:rPr lang="en-US" dirty="0" smtClean="0"/>
            <a:t> sky</a:t>
          </a:r>
          <a:endParaRPr lang="en-US" dirty="0"/>
        </a:p>
      </dgm:t>
    </dgm:pt>
    <dgm:pt modelId="{CF5FB1C9-167C-CE44-9E22-0AA68D031B5E}" type="parTrans" cxnId="{3DC7352C-3BF1-0841-8AC5-3F9E056C64D0}">
      <dgm:prSet/>
      <dgm:spPr/>
      <dgm:t>
        <a:bodyPr/>
        <a:lstStyle/>
        <a:p>
          <a:endParaRPr lang="en-US"/>
        </a:p>
      </dgm:t>
    </dgm:pt>
    <dgm:pt modelId="{A04FBC01-FE92-4446-9BA5-4C553386376C}" type="sibTrans" cxnId="{3DC7352C-3BF1-0841-8AC5-3F9E056C64D0}">
      <dgm:prSet/>
      <dgm:spPr/>
      <dgm:t>
        <a:bodyPr/>
        <a:lstStyle/>
        <a:p>
          <a:endParaRPr lang="en-US"/>
        </a:p>
      </dgm:t>
    </dgm:pt>
    <dgm:pt modelId="{BAF9AD38-5CFF-A54A-A7B5-BEF79F52DBC2}">
      <dgm:prSet phldrT="[Text]"/>
      <dgm:spPr/>
      <dgm:t>
        <a:bodyPr/>
        <a:lstStyle/>
        <a:p>
          <a:r>
            <a:rPr lang="en-US" dirty="0" smtClean="0"/>
            <a:t>Origin of the emission (and </a:t>
          </a:r>
          <a:r>
            <a:rPr lang="en-US" dirty="0" err="1" smtClean="0"/>
            <a:t>CRs</a:t>
          </a:r>
          <a:r>
            <a:rPr lang="en-US" dirty="0" smtClean="0"/>
            <a:t>)</a:t>
          </a:r>
        </a:p>
      </dgm:t>
    </dgm:pt>
    <dgm:pt modelId="{A34D3C88-D402-C449-A9FB-193426918BA2}" type="parTrans" cxnId="{45549719-2F94-144D-B1C4-B2808DDA02EB}">
      <dgm:prSet/>
      <dgm:spPr/>
      <dgm:t>
        <a:bodyPr/>
        <a:lstStyle/>
        <a:p>
          <a:endParaRPr lang="en-US"/>
        </a:p>
      </dgm:t>
    </dgm:pt>
    <dgm:pt modelId="{F99326DA-8008-8843-B127-D1276C06FE8D}" type="sibTrans" cxnId="{45549719-2F94-144D-B1C4-B2808DDA02EB}">
      <dgm:prSet/>
      <dgm:spPr/>
      <dgm:t>
        <a:bodyPr/>
        <a:lstStyle/>
        <a:p>
          <a:endParaRPr lang="en-US"/>
        </a:p>
      </dgm:t>
    </dgm:pt>
    <dgm:pt modelId="{15A7AF16-AA4F-FF44-89DC-09624F14AA7F}">
      <dgm:prSet phldrT="[Text]"/>
      <dgm:spPr/>
      <dgm:t>
        <a:bodyPr/>
        <a:lstStyle/>
        <a:p>
          <a:r>
            <a:rPr lang="en-US" dirty="0" err="1" smtClean="0">
              <a:latin typeface="Symbol" charset="2"/>
              <a:cs typeface="Symbol" charset="2"/>
            </a:rPr>
            <a:t>g</a:t>
          </a:r>
          <a:r>
            <a:rPr lang="en-US" dirty="0" smtClean="0"/>
            <a:t>-ray propagation</a:t>
          </a:r>
          <a:endParaRPr lang="en-US" dirty="0"/>
        </a:p>
      </dgm:t>
    </dgm:pt>
    <dgm:pt modelId="{B8C0EAFD-083B-4F48-9F46-537937D51102}" type="parTrans" cxnId="{ED3AD327-91A3-E54B-9DC8-B5C8B10C2E02}">
      <dgm:prSet/>
      <dgm:spPr/>
      <dgm:t>
        <a:bodyPr/>
        <a:lstStyle/>
        <a:p>
          <a:endParaRPr lang="en-US"/>
        </a:p>
      </dgm:t>
    </dgm:pt>
    <dgm:pt modelId="{A8D7F81A-EABA-1C41-83F7-0DE9923737D7}" type="sibTrans" cxnId="{ED3AD327-91A3-E54B-9DC8-B5C8B10C2E02}">
      <dgm:prSet/>
      <dgm:spPr/>
      <dgm:t>
        <a:bodyPr/>
        <a:lstStyle/>
        <a:p>
          <a:endParaRPr lang="en-US"/>
        </a:p>
      </dgm:t>
    </dgm:pt>
    <dgm:pt modelId="{378CB49F-FBE0-D544-A990-170EB615F0C1}">
      <dgm:prSet phldrT="[Text]"/>
      <dgm:spPr/>
      <dgm:t>
        <a:bodyPr/>
        <a:lstStyle/>
        <a:p>
          <a:r>
            <a:rPr lang="en-US" dirty="0" smtClean="0"/>
            <a:t>Dark Matter and new physics</a:t>
          </a:r>
          <a:endParaRPr lang="en-US" dirty="0"/>
        </a:p>
      </dgm:t>
    </dgm:pt>
    <dgm:pt modelId="{80C99B78-42ED-2444-8438-594EBBBDDE9B}" type="parTrans" cxnId="{9EC41781-B68D-5D4B-83F9-8EB434EFB304}">
      <dgm:prSet/>
      <dgm:spPr/>
      <dgm:t>
        <a:bodyPr/>
        <a:lstStyle/>
        <a:p>
          <a:endParaRPr lang="en-US"/>
        </a:p>
      </dgm:t>
    </dgm:pt>
    <dgm:pt modelId="{6A590529-BAA5-6E47-8E37-3C52821BC094}" type="sibTrans" cxnId="{9EC41781-B68D-5D4B-83F9-8EB434EFB304}">
      <dgm:prSet/>
      <dgm:spPr/>
      <dgm:t>
        <a:bodyPr/>
        <a:lstStyle/>
        <a:p>
          <a:endParaRPr lang="en-US"/>
        </a:p>
      </dgm:t>
    </dgm:pt>
    <dgm:pt modelId="{2115F678-CA0C-BF48-8A60-FB805254B2F7}" type="pres">
      <dgm:prSet presAssocID="{9819D70C-6E9D-494D-A7E1-A1D153B1B96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FB1032F-ADFF-204D-8C2F-C0B61ADB3424}" type="pres">
      <dgm:prSet presAssocID="{76EB7A40-F11B-2B4A-BB95-DA073CAB22FB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E91BD7-D76D-D94E-BC8A-E59264FD365A}" type="pres">
      <dgm:prSet presAssocID="{A04FBC01-FE92-4446-9BA5-4C553386376C}" presName="space" presStyleCnt="0"/>
      <dgm:spPr/>
      <dgm:t>
        <a:bodyPr/>
        <a:lstStyle/>
        <a:p>
          <a:endParaRPr lang="en-US"/>
        </a:p>
      </dgm:t>
    </dgm:pt>
    <dgm:pt modelId="{FBBD228B-9576-3449-94FB-ED85028FAA55}" type="pres">
      <dgm:prSet presAssocID="{BAF9AD38-5CFF-A54A-A7B5-BEF79F52DBC2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289B20-919E-B94B-9604-C888A9A3B04B}" type="pres">
      <dgm:prSet presAssocID="{F99326DA-8008-8843-B127-D1276C06FE8D}" presName="space" presStyleCnt="0"/>
      <dgm:spPr/>
      <dgm:t>
        <a:bodyPr/>
        <a:lstStyle/>
        <a:p>
          <a:endParaRPr lang="en-US"/>
        </a:p>
      </dgm:t>
    </dgm:pt>
    <dgm:pt modelId="{C4ABB763-A9C5-F642-B464-F47B283B6B7D}" type="pres">
      <dgm:prSet presAssocID="{15A7AF16-AA4F-FF44-89DC-09624F14AA7F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A9E480-2B6A-DB42-BDD5-78EEAD53D6FB}" type="pres">
      <dgm:prSet presAssocID="{A8D7F81A-EABA-1C41-83F7-0DE9923737D7}" presName="space" presStyleCnt="0"/>
      <dgm:spPr/>
      <dgm:t>
        <a:bodyPr/>
        <a:lstStyle/>
        <a:p>
          <a:endParaRPr lang="en-US"/>
        </a:p>
      </dgm:t>
    </dgm:pt>
    <dgm:pt modelId="{AEBE78C1-A441-F649-8C7F-3D1EA839886C}" type="pres">
      <dgm:prSet presAssocID="{378CB49F-FBE0-D544-A990-170EB615F0C1}" presName="Name5" presStyleLbl="vennNode1" presStyleIdx="3" presStyleCnt="4" custLinFactNeighborX="4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AADD01-82C1-4C41-BAD8-EFDEE8A37CAB}" type="presOf" srcId="{BAF9AD38-5CFF-A54A-A7B5-BEF79F52DBC2}" destId="{FBBD228B-9576-3449-94FB-ED85028FAA55}" srcOrd="0" destOrd="0" presId="urn:microsoft.com/office/officeart/2005/8/layout/venn3"/>
    <dgm:cxn modelId="{76EB9491-5C2D-D241-B19E-81267ED26969}" type="presOf" srcId="{9819D70C-6E9D-494D-A7E1-A1D153B1B96D}" destId="{2115F678-CA0C-BF48-8A60-FB805254B2F7}" srcOrd="0" destOrd="0" presId="urn:microsoft.com/office/officeart/2005/8/layout/venn3"/>
    <dgm:cxn modelId="{ED3AD327-91A3-E54B-9DC8-B5C8B10C2E02}" srcId="{9819D70C-6E9D-494D-A7E1-A1D153B1B96D}" destId="{15A7AF16-AA4F-FF44-89DC-09624F14AA7F}" srcOrd="2" destOrd="0" parTransId="{B8C0EAFD-083B-4F48-9F46-537937D51102}" sibTransId="{A8D7F81A-EABA-1C41-83F7-0DE9923737D7}"/>
    <dgm:cxn modelId="{3DC7352C-3BF1-0841-8AC5-3F9E056C64D0}" srcId="{9819D70C-6E9D-494D-A7E1-A1D153B1B96D}" destId="{76EB7A40-F11B-2B4A-BB95-DA073CAB22FB}" srcOrd="0" destOrd="0" parTransId="{CF5FB1C9-167C-CE44-9E22-0AA68D031B5E}" sibTransId="{A04FBC01-FE92-4446-9BA5-4C553386376C}"/>
    <dgm:cxn modelId="{8AF71A50-F8AF-1B45-A096-240AB40F5D92}" type="presOf" srcId="{15A7AF16-AA4F-FF44-89DC-09624F14AA7F}" destId="{C4ABB763-A9C5-F642-B464-F47B283B6B7D}" srcOrd="0" destOrd="0" presId="urn:microsoft.com/office/officeart/2005/8/layout/venn3"/>
    <dgm:cxn modelId="{FDBF3515-AD7A-4649-8C88-889F181BEFE7}" type="presOf" srcId="{378CB49F-FBE0-D544-A990-170EB615F0C1}" destId="{AEBE78C1-A441-F649-8C7F-3D1EA839886C}" srcOrd="0" destOrd="0" presId="urn:microsoft.com/office/officeart/2005/8/layout/venn3"/>
    <dgm:cxn modelId="{45549719-2F94-144D-B1C4-B2808DDA02EB}" srcId="{9819D70C-6E9D-494D-A7E1-A1D153B1B96D}" destId="{BAF9AD38-5CFF-A54A-A7B5-BEF79F52DBC2}" srcOrd="1" destOrd="0" parTransId="{A34D3C88-D402-C449-A9FB-193426918BA2}" sibTransId="{F99326DA-8008-8843-B127-D1276C06FE8D}"/>
    <dgm:cxn modelId="{9EC41781-B68D-5D4B-83F9-8EB434EFB304}" srcId="{9819D70C-6E9D-494D-A7E1-A1D153B1B96D}" destId="{378CB49F-FBE0-D544-A990-170EB615F0C1}" srcOrd="3" destOrd="0" parTransId="{80C99B78-42ED-2444-8438-594EBBBDDE9B}" sibTransId="{6A590529-BAA5-6E47-8E37-3C52821BC094}"/>
    <dgm:cxn modelId="{3D807F3B-DF68-F841-ABC8-0FFEBB853227}" type="presOf" srcId="{76EB7A40-F11B-2B4A-BB95-DA073CAB22FB}" destId="{AFB1032F-ADFF-204D-8C2F-C0B61ADB3424}" srcOrd="0" destOrd="0" presId="urn:microsoft.com/office/officeart/2005/8/layout/venn3"/>
    <dgm:cxn modelId="{ACE229F6-5817-824C-9A11-D3C50C5E086C}" type="presParOf" srcId="{2115F678-CA0C-BF48-8A60-FB805254B2F7}" destId="{AFB1032F-ADFF-204D-8C2F-C0B61ADB3424}" srcOrd="0" destOrd="0" presId="urn:microsoft.com/office/officeart/2005/8/layout/venn3"/>
    <dgm:cxn modelId="{84D6A883-9280-D645-8778-9BAEE05E9CD6}" type="presParOf" srcId="{2115F678-CA0C-BF48-8A60-FB805254B2F7}" destId="{C5E91BD7-D76D-D94E-BC8A-E59264FD365A}" srcOrd="1" destOrd="0" presId="urn:microsoft.com/office/officeart/2005/8/layout/venn3"/>
    <dgm:cxn modelId="{D7ADF3D7-4F63-0347-B853-55D3E63D62F0}" type="presParOf" srcId="{2115F678-CA0C-BF48-8A60-FB805254B2F7}" destId="{FBBD228B-9576-3449-94FB-ED85028FAA55}" srcOrd="2" destOrd="0" presId="urn:microsoft.com/office/officeart/2005/8/layout/venn3"/>
    <dgm:cxn modelId="{77163144-627E-8348-B78B-A2F842E1DF71}" type="presParOf" srcId="{2115F678-CA0C-BF48-8A60-FB805254B2F7}" destId="{E2289B20-919E-B94B-9604-C888A9A3B04B}" srcOrd="3" destOrd="0" presId="urn:microsoft.com/office/officeart/2005/8/layout/venn3"/>
    <dgm:cxn modelId="{B6E58524-C327-B344-84A2-CA28FCAECA88}" type="presParOf" srcId="{2115F678-CA0C-BF48-8A60-FB805254B2F7}" destId="{C4ABB763-A9C5-F642-B464-F47B283B6B7D}" srcOrd="4" destOrd="0" presId="urn:microsoft.com/office/officeart/2005/8/layout/venn3"/>
    <dgm:cxn modelId="{2DA0A2AE-686A-0D42-99C4-6720DDE4B47F}" type="presParOf" srcId="{2115F678-CA0C-BF48-8A60-FB805254B2F7}" destId="{7BA9E480-2B6A-DB42-BDD5-78EEAD53D6FB}" srcOrd="5" destOrd="0" presId="urn:microsoft.com/office/officeart/2005/8/layout/venn3"/>
    <dgm:cxn modelId="{C42A00B6-5657-3949-8D80-867DD032BF63}" type="presParOf" srcId="{2115F678-CA0C-BF48-8A60-FB805254B2F7}" destId="{AEBE78C1-A441-F649-8C7F-3D1EA839886C}" srcOrd="6" destOrd="0" presId="urn:microsoft.com/office/officeart/2005/8/layout/venn3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6490EF-90A7-8E42-8218-2A2538245125}" type="doc">
      <dgm:prSet loTypeId="urn:microsoft.com/office/officeart/2005/8/layout/chevron1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412E5D-D270-6A4E-8344-A608C571F683}">
      <dgm:prSet phldrT="[Text]" custT="1"/>
      <dgm:spPr/>
      <dgm:t>
        <a:bodyPr/>
        <a:lstStyle/>
        <a:p>
          <a:r>
            <a:rPr lang="en-US" sz="2000" dirty="0" smtClean="0"/>
            <a:t>Proposals</a:t>
          </a:r>
          <a:endParaRPr lang="en-US" sz="1900" dirty="0"/>
        </a:p>
      </dgm:t>
    </dgm:pt>
    <dgm:pt modelId="{D7E2E68C-61E5-644B-B589-4FFAF7A712A3}" type="parTrans" cxnId="{BFD41E57-03B8-8643-AD41-DA761FEBFB64}">
      <dgm:prSet/>
      <dgm:spPr/>
      <dgm:t>
        <a:bodyPr/>
        <a:lstStyle/>
        <a:p>
          <a:endParaRPr lang="en-US"/>
        </a:p>
      </dgm:t>
    </dgm:pt>
    <dgm:pt modelId="{2EB94F19-EDFF-CD4A-91B7-479C32659596}" type="sibTrans" cxnId="{BFD41E57-03B8-8643-AD41-DA761FEBFB64}">
      <dgm:prSet/>
      <dgm:spPr/>
      <dgm:t>
        <a:bodyPr/>
        <a:lstStyle/>
        <a:p>
          <a:endParaRPr lang="en-US"/>
        </a:p>
      </dgm:t>
    </dgm:pt>
    <dgm:pt modelId="{65798BA2-17BE-1A42-B309-58EF124320CD}">
      <dgm:prSet phldrT="[Text]" custT="1"/>
      <dgm:spPr/>
      <dgm:t>
        <a:bodyPr/>
        <a:lstStyle/>
        <a:p>
          <a:pPr>
            <a:spcAft>
              <a:spcPts val="324"/>
            </a:spcAft>
          </a:pPr>
          <a:r>
            <a:rPr lang="en-US" sz="1800" dirty="0" smtClean="0"/>
            <a:t>Interesting sources list </a:t>
          </a:r>
          <a:endParaRPr lang="en-US" sz="1800" dirty="0"/>
        </a:p>
      </dgm:t>
    </dgm:pt>
    <dgm:pt modelId="{25CA2BB4-12E4-FC43-AD88-C138FFEF9F9B}" type="parTrans" cxnId="{271354FF-2346-A442-9CF0-C4B6E77E30AD}">
      <dgm:prSet/>
      <dgm:spPr/>
      <dgm:t>
        <a:bodyPr/>
        <a:lstStyle/>
        <a:p>
          <a:endParaRPr lang="en-US"/>
        </a:p>
      </dgm:t>
    </dgm:pt>
    <dgm:pt modelId="{DE3BFE67-29D3-4F41-9081-3D4C3A650B64}" type="sibTrans" cxnId="{271354FF-2346-A442-9CF0-C4B6E77E30AD}">
      <dgm:prSet/>
      <dgm:spPr/>
      <dgm:t>
        <a:bodyPr/>
        <a:lstStyle/>
        <a:p>
          <a:endParaRPr lang="en-US"/>
        </a:p>
      </dgm:t>
    </dgm:pt>
    <dgm:pt modelId="{0F86C021-5C20-C449-9EEE-CD1888AF1CE4}">
      <dgm:prSet phldrT="[Text]" custT="1"/>
      <dgm:spPr/>
      <dgm:t>
        <a:bodyPr/>
        <a:lstStyle/>
        <a:p>
          <a:r>
            <a:rPr lang="en-US" sz="2000" dirty="0" err="1" smtClean="0"/>
            <a:t>ToO</a:t>
          </a:r>
          <a:endParaRPr lang="en-US" sz="1900" dirty="0"/>
        </a:p>
      </dgm:t>
    </dgm:pt>
    <dgm:pt modelId="{6D52276E-1870-2441-A677-F43C12E324D9}" type="parTrans" cxnId="{16F65C64-E034-9C4D-B5F4-C43354C26BA0}">
      <dgm:prSet/>
      <dgm:spPr/>
      <dgm:t>
        <a:bodyPr/>
        <a:lstStyle/>
        <a:p>
          <a:endParaRPr lang="en-US"/>
        </a:p>
      </dgm:t>
    </dgm:pt>
    <dgm:pt modelId="{B343CBA6-421F-D449-B493-90029229D060}" type="sibTrans" cxnId="{16F65C64-E034-9C4D-B5F4-C43354C26BA0}">
      <dgm:prSet/>
      <dgm:spPr/>
      <dgm:t>
        <a:bodyPr/>
        <a:lstStyle/>
        <a:p>
          <a:endParaRPr lang="en-US"/>
        </a:p>
      </dgm:t>
    </dgm:pt>
    <dgm:pt modelId="{E74E1DEB-D2D4-0B41-9677-9C47C9EFEFCE}">
      <dgm:prSet phldrT="[Text]" custT="1"/>
      <dgm:spPr/>
      <dgm:t>
        <a:bodyPr anchor="t"/>
        <a:lstStyle/>
        <a:p>
          <a:pPr algn="ctr"/>
          <a:r>
            <a:rPr lang="en-US" sz="2400" dirty="0" smtClean="0"/>
            <a:t>Alert!</a:t>
          </a:r>
          <a:endParaRPr lang="en-US" sz="1600" dirty="0"/>
        </a:p>
      </dgm:t>
    </dgm:pt>
    <dgm:pt modelId="{142960D7-6CDF-C14F-9A57-FE63179FAF57}" type="parTrans" cxnId="{CAEBFDC9-2776-9345-A588-99874368EAEA}">
      <dgm:prSet/>
      <dgm:spPr/>
      <dgm:t>
        <a:bodyPr/>
        <a:lstStyle/>
        <a:p>
          <a:endParaRPr lang="en-US"/>
        </a:p>
      </dgm:t>
    </dgm:pt>
    <dgm:pt modelId="{E4FE63B5-96AB-A748-A8C4-4F53D30C7F39}" type="sibTrans" cxnId="{CAEBFDC9-2776-9345-A588-99874368EAEA}">
      <dgm:prSet/>
      <dgm:spPr/>
      <dgm:t>
        <a:bodyPr/>
        <a:lstStyle/>
        <a:p>
          <a:endParaRPr lang="en-US"/>
        </a:p>
      </dgm:t>
    </dgm:pt>
    <dgm:pt modelId="{72E73FF6-41E6-3543-B5E6-76D8431EA133}">
      <dgm:prSet phldrT="[Text]" custT="1"/>
      <dgm:spPr/>
      <dgm:t>
        <a:bodyPr/>
        <a:lstStyle/>
        <a:p>
          <a:r>
            <a:rPr lang="en-US" sz="1800" dirty="0" smtClean="0"/>
            <a:t>MAGIC Observations</a:t>
          </a:r>
          <a:endParaRPr lang="en-US" sz="1800" dirty="0"/>
        </a:p>
      </dgm:t>
    </dgm:pt>
    <dgm:pt modelId="{CA1D20C2-8761-3844-99D3-5498116079D1}" type="parTrans" cxnId="{BD690DB0-D1D9-4845-B7BA-C9D03C3E0767}">
      <dgm:prSet/>
      <dgm:spPr/>
      <dgm:t>
        <a:bodyPr/>
        <a:lstStyle/>
        <a:p>
          <a:endParaRPr lang="en-US"/>
        </a:p>
      </dgm:t>
    </dgm:pt>
    <dgm:pt modelId="{18C10ABD-01C6-CD43-BCA3-F1E793CFB506}" type="sibTrans" cxnId="{BD690DB0-D1D9-4845-B7BA-C9D03C3E0767}">
      <dgm:prSet/>
      <dgm:spPr/>
      <dgm:t>
        <a:bodyPr/>
        <a:lstStyle/>
        <a:p>
          <a:endParaRPr lang="en-US"/>
        </a:p>
      </dgm:t>
    </dgm:pt>
    <dgm:pt modelId="{22066572-7EF3-4442-B97A-CDAD97C09EAE}">
      <dgm:prSet phldrT="[Text]" custT="1"/>
      <dgm:spPr/>
      <dgm:t>
        <a:bodyPr/>
        <a:lstStyle/>
        <a:p>
          <a:r>
            <a:rPr lang="en-US" sz="1800" dirty="0" smtClean="0"/>
            <a:t>Data</a:t>
          </a:r>
          <a:r>
            <a:rPr lang="en-US" sz="1800" baseline="0" dirty="0" smtClean="0"/>
            <a:t> collected according to the proposal</a:t>
          </a:r>
          <a:endParaRPr lang="en-US" sz="1800" dirty="0"/>
        </a:p>
      </dgm:t>
    </dgm:pt>
    <dgm:pt modelId="{A41BD6A8-6BB6-BA40-9656-1B4907537911}" type="parTrans" cxnId="{FA68C13C-F0A9-F640-9A1D-17507DC9C608}">
      <dgm:prSet/>
      <dgm:spPr/>
      <dgm:t>
        <a:bodyPr/>
        <a:lstStyle/>
        <a:p>
          <a:endParaRPr lang="en-US"/>
        </a:p>
      </dgm:t>
    </dgm:pt>
    <dgm:pt modelId="{AFC0027E-AA55-8148-96DD-883FF5493A08}" type="sibTrans" cxnId="{FA68C13C-F0A9-F640-9A1D-17507DC9C608}">
      <dgm:prSet/>
      <dgm:spPr/>
      <dgm:t>
        <a:bodyPr/>
        <a:lstStyle/>
        <a:p>
          <a:endParaRPr lang="en-US"/>
        </a:p>
      </dgm:t>
    </dgm:pt>
    <dgm:pt modelId="{770FEEDF-C427-CB4E-8020-3AAD8F58F63E}">
      <dgm:prSet phldrT="[Text]" custT="1"/>
      <dgm:spPr/>
      <dgm:t>
        <a:bodyPr/>
        <a:lstStyle/>
        <a:p>
          <a:pPr>
            <a:spcAft>
              <a:spcPts val="324"/>
            </a:spcAft>
          </a:pPr>
          <a:r>
            <a:rPr lang="en-US" sz="1800" dirty="0" smtClean="0"/>
            <a:t>Criteria</a:t>
          </a:r>
          <a:endParaRPr lang="en-US" sz="1800" dirty="0"/>
        </a:p>
      </dgm:t>
    </dgm:pt>
    <dgm:pt modelId="{E711473A-317C-DD4E-B451-9E82DE9DE848}" type="parTrans" cxnId="{B94761E8-406F-5F42-A481-7F07BB376886}">
      <dgm:prSet/>
      <dgm:spPr/>
      <dgm:t>
        <a:bodyPr/>
        <a:lstStyle/>
        <a:p>
          <a:endParaRPr lang="en-US"/>
        </a:p>
      </dgm:t>
    </dgm:pt>
    <dgm:pt modelId="{64E50F65-1D6F-5A46-B659-2DA5EE318A6B}" type="sibTrans" cxnId="{B94761E8-406F-5F42-A481-7F07BB376886}">
      <dgm:prSet/>
      <dgm:spPr/>
      <dgm:t>
        <a:bodyPr/>
        <a:lstStyle/>
        <a:p>
          <a:endParaRPr lang="en-US"/>
        </a:p>
      </dgm:t>
    </dgm:pt>
    <dgm:pt modelId="{7B8F95F3-18CF-3642-9CD0-88048B4D06B8}" type="pres">
      <dgm:prSet presAssocID="{5E6490EF-90A7-8E42-8218-2A253824512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E32D07-9279-C542-B83F-4A5714929220}" type="pres">
      <dgm:prSet presAssocID="{6C412E5D-D270-6A4E-8344-A608C571F683}" presName="composite" presStyleCnt="0"/>
      <dgm:spPr/>
    </dgm:pt>
    <dgm:pt modelId="{6DFC99E1-E4E5-2A46-BC37-BFC5850FE406}" type="pres">
      <dgm:prSet presAssocID="{6C412E5D-D270-6A4E-8344-A608C571F683}" presName="parTx" presStyleLbl="node1" presStyleIdx="0" presStyleCnt="3" custLinFactNeighborX="162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6F6DEF-2BFC-3944-AABD-7A6511B81A3B}" type="pres">
      <dgm:prSet presAssocID="{6C412E5D-D270-6A4E-8344-A608C571F683}" presName="desTx" presStyleLbl="revTx" presStyleIdx="0" presStyleCnt="3" custLinFactNeighborX="184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54DC40-7AE1-E947-B6C7-FC21FE4DDDE4}" type="pres">
      <dgm:prSet presAssocID="{2EB94F19-EDFF-CD4A-91B7-479C32659596}" presName="space" presStyleCnt="0"/>
      <dgm:spPr/>
    </dgm:pt>
    <dgm:pt modelId="{59E5B987-B09B-2642-B720-8383524C168F}" type="pres">
      <dgm:prSet presAssocID="{0F86C021-5C20-C449-9EEE-CD1888AF1CE4}" presName="composite" presStyleCnt="0"/>
      <dgm:spPr/>
    </dgm:pt>
    <dgm:pt modelId="{975F6511-0F3A-6342-9592-9278B7694C44}" type="pres">
      <dgm:prSet presAssocID="{0F86C021-5C20-C449-9EEE-CD1888AF1CE4}" presName="parTx" presStyleLbl="node1" presStyleIdx="1" presStyleCnt="3" custScaleX="70243" custLinFactNeighborX="14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A6DADB-DB87-984D-BBC6-0F0CB387A54F}" type="pres">
      <dgm:prSet presAssocID="{0F86C021-5C20-C449-9EEE-CD1888AF1CE4}" presName="desTx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6E496C-3E63-BA45-BA3D-A3C173EF33A0}" type="pres">
      <dgm:prSet presAssocID="{B343CBA6-421F-D449-B493-90029229D060}" presName="space" presStyleCnt="0"/>
      <dgm:spPr/>
    </dgm:pt>
    <dgm:pt modelId="{56C70CDB-DCBB-A941-8EED-8BA0594F9F99}" type="pres">
      <dgm:prSet presAssocID="{72E73FF6-41E6-3543-B5E6-76D8431EA133}" presName="composite" presStyleCnt="0"/>
      <dgm:spPr/>
    </dgm:pt>
    <dgm:pt modelId="{2A2B2581-E63D-DA4B-AEBF-6E7442631B5C}" type="pres">
      <dgm:prSet presAssocID="{72E73FF6-41E6-3543-B5E6-76D8431EA133}" presName="parTx" presStyleLbl="node1" presStyleIdx="2" presStyleCnt="3" custScaleX="1215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8BEA8A-A254-E044-BE1A-F8131A9056CE}" type="pres">
      <dgm:prSet presAssocID="{72E73FF6-41E6-3543-B5E6-76D8431EA133}" presName="desTx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5EDA50F-E0A3-2442-9C51-3E96833EFA76}" type="presOf" srcId="{770FEEDF-C427-CB4E-8020-3AAD8F58F63E}" destId="{536F6DEF-2BFC-3944-AABD-7A6511B81A3B}" srcOrd="0" destOrd="1" presId="urn:microsoft.com/office/officeart/2005/8/layout/chevron1"/>
    <dgm:cxn modelId="{84A3087D-2003-C440-8E0C-38D87F9D8D8B}" type="presOf" srcId="{0F86C021-5C20-C449-9EEE-CD1888AF1CE4}" destId="{975F6511-0F3A-6342-9592-9278B7694C44}" srcOrd="0" destOrd="0" presId="urn:microsoft.com/office/officeart/2005/8/layout/chevron1"/>
    <dgm:cxn modelId="{271354FF-2346-A442-9CF0-C4B6E77E30AD}" srcId="{6C412E5D-D270-6A4E-8344-A608C571F683}" destId="{65798BA2-17BE-1A42-B309-58EF124320CD}" srcOrd="0" destOrd="0" parTransId="{25CA2BB4-12E4-FC43-AD88-C138FFEF9F9B}" sibTransId="{DE3BFE67-29D3-4F41-9081-3D4C3A650B64}"/>
    <dgm:cxn modelId="{BD690DB0-D1D9-4845-B7BA-C9D03C3E0767}" srcId="{5E6490EF-90A7-8E42-8218-2A2538245125}" destId="{72E73FF6-41E6-3543-B5E6-76D8431EA133}" srcOrd="2" destOrd="0" parTransId="{CA1D20C2-8761-3844-99D3-5498116079D1}" sibTransId="{18C10ABD-01C6-CD43-BCA3-F1E793CFB506}"/>
    <dgm:cxn modelId="{03E40292-D3E8-F84F-AE0F-0A5B3A3A9700}" type="presOf" srcId="{72E73FF6-41E6-3543-B5E6-76D8431EA133}" destId="{2A2B2581-E63D-DA4B-AEBF-6E7442631B5C}" srcOrd="0" destOrd="0" presId="urn:microsoft.com/office/officeart/2005/8/layout/chevron1"/>
    <dgm:cxn modelId="{275BC44E-A1EE-B544-AE99-E0DA0C747A04}" type="presOf" srcId="{E74E1DEB-D2D4-0B41-9677-9C47C9EFEFCE}" destId="{F6A6DADB-DB87-984D-BBC6-0F0CB387A54F}" srcOrd="0" destOrd="0" presId="urn:microsoft.com/office/officeart/2005/8/layout/chevron1"/>
    <dgm:cxn modelId="{16F65C64-E034-9C4D-B5F4-C43354C26BA0}" srcId="{5E6490EF-90A7-8E42-8218-2A2538245125}" destId="{0F86C021-5C20-C449-9EEE-CD1888AF1CE4}" srcOrd="1" destOrd="0" parTransId="{6D52276E-1870-2441-A677-F43C12E324D9}" sibTransId="{B343CBA6-421F-D449-B493-90029229D060}"/>
    <dgm:cxn modelId="{3CEAB993-53B4-244D-8528-EFD377B891F7}" type="presOf" srcId="{22066572-7EF3-4442-B97A-CDAD97C09EAE}" destId="{6F8BEA8A-A254-E044-BE1A-F8131A9056CE}" srcOrd="0" destOrd="0" presId="urn:microsoft.com/office/officeart/2005/8/layout/chevron1"/>
    <dgm:cxn modelId="{C7B99F88-160B-CE41-9C43-40D223F2279A}" type="presOf" srcId="{5E6490EF-90A7-8E42-8218-2A2538245125}" destId="{7B8F95F3-18CF-3642-9CD0-88048B4D06B8}" srcOrd="0" destOrd="0" presId="urn:microsoft.com/office/officeart/2005/8/layout/chevron1"/>
    <dgm:cxn modelId="{B94761E8-406F-5F42-A481-7F07BB376886}" srcId="{6C412E5D-D270-6A4E-8344-A608C571F683}" destId="{770FEEDF-C427-CB4E-8020-3AAD8F58F63E}" srcOrd="1" destOrd="0" parTransId="{E711473A-317C-DD4E-B451-9E82DE9DE848}" sibTransId="{64E50F65-1D6F-5A46-B659-2DA5EE318A6B}"/>
    <dgm:cxn modelId="{EFE6BD39-D1FF-424A-8808-D584FE44A388}" type="presOf" srcId="{65798BA2-17BE-1A42-B309-58EF124320CD}" destId="{536F6DEF-2BFC-3944-AABD-7A6511B81A3B}" srcOrd="0" destOrd="0" presId="urn:microsoft.com/office/officeart/2005/8/layout/chevron1"/>
    <dgm:cxn modelId="{8B78D76A-DA67-914E-AE0C-46FD7FE7F739}" type="presOf" srcId="{6C412E5D-D270-6A4E-8344-A608C571F683}" destId="{6DFC99E1-E4E5-2A46-BC37-BFC5850FE406}" srcOrd="0" destOrd="0" presId="urn:microsoft.com/office/officeart/2005/8/layout/chevron1"/>
    <dgm:cxn modelId="{CAEBFDC9-2776-9345-A588-99874368EAEA}" srcId="{0F86C021-5C20-C449-9EEE-CD1888AF1CE4}" destId="{E74E1DEB-D2D4-0B41-9677-9C47C9EFEFCE}" srcOrd="0" destOrd="0" parTransId="{142960D7-6CDF-C14F-9A57-FE63179FAF57}" sibTransId="{E4FE63B5-96AB-A748-A8C4-4F53D30C7F39}"/>
    <dgm:cxn modelId="{BFD41E57-03B8-8643-AD41-DA761FEBFB64}" srcId="{5E6490EF-90A7-8E42-8218-2A2538245125}" destId="{6C412E5D-D270-6A4E-8344-A608C571F683}" srcOrd="0" destOrd="0" parTransId="{D7E2E68C-61E5-644B-B589-4FFAF7A712A3}" sibTransId="{2EB94F19-EDFF-CD4A-91B7-479C32659596}"/>
    <dgm:cxn modelId="{FA68C13C-F0A9-F640-9A1D-17507DC9C608}" srcId="{72E73FF6-41E6-3543-B5E6-76D8431EA133}" destId="{22066572-7EF3-4442-B97A-CDAD97C09EAE}" srcOrd="0" destOrd="0" parTransId="{A41BD6A8-6BB6-BA40-9656-1B4907537911}" sibTransId="{AFC0027E-AA55-8148-96DD-883FF5493A08}"/>
    <dgm:cxn modelId="{609138BD-D5EE-EB41-8124-5BEF0C7AF97A}" type="presParOf" srcId="{7B8F95F3-18CF-3642-9CD0-88048B4D06B8}" destId="{C1E32D07-9279-C542-B83F-4A5714929220}" srcOrd="0" destOrd="0" presId="urn:microsoft.com/office/officeart/2005/8/layout/chevron1"/>
    <dgm:cxn modelId="{87CCC7E4-873D-4E43-BBF8-88553D6D359E}" type="presParOf" srcId="{C1E32D07-9279-C542-B83F-4A5714929220}" destId="{6DFC99E1-E4E5-2A46-BC37-BFC5850FE406}" srcOrd="0" destOrd="0" presId="urn:microsoft.com/office/officeart/2005/8/layout/chevron1"/>
    <dgm:cxn modelId="{E67B26F5-3BF0-594A-BFA3-3EB4BA21583E}" type="presParOf" srcId="{C1E32D07-9279-C542-B83F-4A5714929220}" destId="{536F6DEF-2BFC-3944-AABD-7A6511B81A3B}" srcOrd="1" destOrd="0" presId="urn:microsoft.com/office/officeart/2005/8/layout/chevron1"/>
    <dgm:cxn modelId="{37617866-DAA4-564B-A793-B67FE4A25E1C}" type="presParOf" srcId="{7B8F95F3-18CF-3642-9CD0-88048B4D06B8}" destId="{4354DC40-7AE1-E947-B6C7-FC21FE4DDDE4}" srcOrd="1" destOrd="0" presId="urn:microsoft.com/office/officeart/2005/8/layout/chevron1"/>
    <dgm:cxn modelId="{5D3E20A9-63B3-D94C-B3CA-431C61D6D9DD}" type="presParOf" srcId="{7B8F95F3-18CF-3642-9CD0-88048B4D06B8}" destId="{59E5B987-B09B-2642-B720-8383524C168F}" srcOrd="2" destOrd="0" presId="urn:microsoft.com/office/officeart/2005/8/layout/chevron1"/>
    <dgm:cxn modelId="{A5DBFA9C-5578-764E-8DFD-B1D1BFF38430}" type="presParOf" srcId="{59E5B987-B09B-2642-B720-8383524C168F}" destId="{975F6511-0F3A-6342-9592-9278B7694C44}" srcOrd="0" destOrd="0" presId="urn:microsoft.com/office/officeart/2005/8/layout/chevron1"/>
    <dgm:cxn modelId="{115D3D14-3C15-D740-BE72-BDF269259D80}" type="presParOf" srcId="{59E5B987-B09B-2642-B720-8383524C168F}" destId="{F6A6DADB-DB87-984D-BBC6-0F0CB387A54F}" srcOrd="1" destOrd="0" presId="urn:microsoft.com/office/officeart/2005/8/layout/chevron1"/>
    <dgm:cxn modelId="{1FA9DD93-F0C5-F640-9A70-D0C0F1D9481D}" type="presParOf" srcId="{7B8F95F3-18CF-3642-9CD0-88048B4D06B8}" destId="{F46E496C-3E63-BA45-BA3D-A3C173EF33A0}" srcOrd="3" destOrd="0" presId="urn:microsoft.com/office/officeart/2005/8/layout/chevron1"/>
    <dgm:cxn modelId="{B86999A6-6599-7A4A-88F8-8917FD49CCFF}" type="presParOf" srcId="{7B8F95F3-18CF-3642-9CD0-88048B4D06B8}" destId="{56C70CDB-DCBB-A941-8EED-8BA0594F9F99}" srcOrd="4" destOrd="0" presId="urn:microsoft.com/office/officeart/2005/8/layout/chevron1"/>
    <dgm:cxn modelId="{8BCF62DC-6454-F74A-BBD3-F3650408BFA0}" type="presParOf" srcId="{56C70CDB-DCBB-A941-8EED-8BA0594F9F99}" destId="{2A2B2581-E63D-DA4B-AEBF-6E7442631B5C}" srcOrd="0" destOrd="0" presId="urn:microsoft.com/office/officeart/2005/8/layout/chevron1"/>
    <dgm:cxn modelId="{8DABB22D-888C-5E41-A43E-304BEEC5042E}" type="presParOf" srcId="{56C70CDB-DCBB-A941-8EED-8BA0594F9F99}" destId="{6F8BEA8A-A254-E044-BE1A-F8131A9056CE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6490EF-90A7-8E42-8218-2A2538245125}" type="doc">
      <dgm:prSet loTypeId="urn:microsoft.com/office/officeart/2005/8/layout/chevron1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412E5D-D270-6A4E-8344-A608C571F683}">
      <dgm:prSet phldrT="[Text]" custT="1"/>
      <dgm:spPr/>
      <dgm:t>
        <a:bodyPr/>
        <a:lstStyle/>
        <a:p>
          <a:r>
            <a:rPr lang="en-US" sz="2000" dirty="0" smtClean="0"/>
            <a:t>Proposals</a:t>
          </a:r>
          <a:endParaRPr lang="en-US" sz="1900" dirty="0"/>
        </a:p>
      </dgm:t>
    </dgm:pt>
    <dgm:pt modelId="{D7E2E68C-61E5-644B-B589-4FFAF7A712A3}" type="parTrans" cxnId="{BFD41E57-03B8-8643-AD41-DA761FEBFB64}">
      <dgm:prSet/>
      <dgm:spPr/>
      <dgm:t>
        <a:bodyPr/>
        <a:lstStyle/>
        <a:p>
          <a:endParaRPr lang="en-US"/>
        </a:p>
      </dgm:t>
    </dgm:pt>
    <dgm:pt modelId="{2EB94F19-EDFF-CD4A-91B7-479C32659596}" type="sibTrans" cxnId="{BFD41E57-03B8-8643-AD41-DA761FEBFB64}">
      <dgm:prSet/>
      <dgm:spPr/>
      <dgm:t>
        <a:bodyPr/>
        <a:lstStyle/>
        <a:p>
          <a:endParaRPr lang="en-US"/>
        </a:p>
      </dgm:t>
    </dgm:pt>
    <dgm:pt modelId="{65798BA2-17BE-1A42-B309-58EF124320CD}">
      <dgm:prSet phldrT="[Text]" custT="1"/>
      <dgm:spPr/>
      <dgm:t>
        <a:bodyPr/>
        <a:lstStyle/>
        <a:p>
          <a:pPr>
            <a:spcAft>
              <a:spcPts val="324"/>
            </a:spcAft>
          </a:pPr>
          <a:r>
            <a:rPr lang="en-US" sz="1800" dirty="0" smtClean="0"/>
            <a:t>Interesting sources list </a:t>
          </a:r>
          <a:endParaRPr lang="en-US" sz="1800" dirty="0"/>
        </a:p>
      </dgm:t>
    </dgm:pt>
    <dgm:pt modelId="{25CA2BB4-12E4-FC43-AD88-C138FFEF9F9B}" type="parTrans" cxnId="{271354FF-2346-A442-9CF0-C4B6E77E30AD}">
      <dgm:prSet/>
      <dgm:spPr/>
      <dgm:t>
        <a:bodyPr/>
        <a:lstStyle/>
        <a:p>
          <a:endParaRPr lang="en-US"/>
        </a:p>
      </dgm:t>
    </dgm:pt>
    <dgm:pt modelId="{DE3BFE67-29D3-4F41-9081-3D4C3A650B64}" type="sibTrans" cxnId="{271354FF-2346-A442-9CF0-C4B6E77E30AD}">
      <dgm:prSet/>
      <dgm:spPr/>
      <dgm:t>
        <a:bodyPr/>
        <a:lstStyle/>
        <a:p>
          <a:endParaRPr lang="en-US"/>
        </a:p>
      </dgm:t>
    </dgm:pt>
    <dgm:pt modelId="{0F86C021-5C20-C449-9EEE-CD1888AF1CE4}">
      <dgm:prSet phldrT="[Text]" custT="1"/>
      <dgm:spPr/>
      <dgm:t>
        <a:bodyPr/>
        <a:lstStyle/>
        <a:p>
          <a:r>
            <a:rPr lang="en-US" sz="2000" dirty="0" err="1" smtClean="0"/>
            <a:t>ToO</a:t>
          </a:r>
          <a:endParaRPr lang="en-US" sz="1900" dirty="0"/>
        </a:p>
      </dgm:t>
    </dgm:pt>
    <dgm:pt modelId="{6D52276E-1870-2441-A677-F43C12E324D9}" type="parTrans" cxnId="{16F65C64-E034-9C4D-B5F4-C43354C26BA0}">
      <dgm:prSet/>
      <dgm:spPr/>
      <dgm:t>
        <a:bodyPr/>
        <a:lstStyle/>
        <a:p>
          <a:endParaRPr lang="en-US"/>
        </a:p>
      </dgm:t>
    </dgm:pt>
    <dgm:pt modelId="{B343CBA6-421F-D449-B493-90029229D060}" type="sibTrans" cxnId="{16F65C64-E034-9C4D-B5F4-C43354C26BA0}">
      <dgm:prSet/>
      <dgm:spPr/>
      <dgm:t>
        <a:bodyPr/>
        <a:lstStyle/>
        <a:p>
          <a:endParaRPr lang="en-US"/>
        </a:p>
      </dgm:t>
    </dgm:pt>
    <dgm:pt modelId="{E74E1DEB-D2D4-0B41-9677-9C47C9EFEFCE}">
      <dgm:prSet phldrT="[Text]" custT="1"/>
      <dgm:spPr/>
      <dgm:t>
        <a:bodyPr anchor="t"/>
        <a:lstStyle/>
        <a:p>
          <a:pPr algn="ctr"/>
          <a:r>
            <a:rPr lang="en-US" sz="2400" dirty="0" smtClean="0"/>
            <a:t>Alert!</a:t>
          </a:r>
          <a:endParaRPr lang="en-US" sz="1600" dirty="0"/>
        </a:p>
      </dgm:t>
    </dgm:pt>
    <dgm:pt modelId="{142960D7-6CDF-C14F-9A57-FE63179FAF57}" type="parTrans" cxnId="{CAEBFDC9-2776-9345-A588-99874368EAEA}">
      <dgm:prSet/>
      <dgm:spPr/>
      <dgm:t>
        <a:bodyPr/>
        <a:lstStyle/>
        <a:p>
          <a:endParaRPr lang="en-US"/>
        </a:p>
      </dgm:t>
    </dgm:pt>
    <dgm:pt modelId="{E4FE63B5-96AB-A748-A8C4-4F53D30C7F39}" type="sibTrans" cxnId="{CAEBFDC9-2776-9345-A588-99874368EAEA}">
      <dgm:prSet/>
      <dgm:spPr/>
      <dgm:t>
        <a:bodyPr/>
        <a:lstStyle/>
        <a:p>
          <a:endParaRPr lang="en-US"/>
        </a:p>
      </dgm:t>
    </dgm:pt>
    <dgm:pt modelId="{72E73FF6-41E6-3543-B5E6-76D8431EA133}">
      <dgm:prSet phldrT="[Text]" custT="1"/>
      <dgm:spPr/>
      <dgm:t>
        <a:bodyPr/>
        <a:lstStyle/>
        <a:p>
          <a:r>
            <a:rPr lang="en-US" sz="1800" dirty="0" smtClean="0"/>
            <a:t>MAGIC Observations</a:t>
          </a:r>
          <a:endParaRPr lang="en-US" sz="1800" dirty="0"/>
        </a:p>
      </dgm:t>
    </dgm:pt>
    <dgm:pt modelId="{CA1D20C2-8761-3844-99D3-5498116079D1}" type="parTrans" cxnId="{BD690DB0-D1D9-4845-B7BA-C9D03C3E0767}">
      <dgm:prSet/>
      <dgm:spPr/>
      <dgm:t>
        <a:bodyPr/>
        <a:lstStyle/>
        <a:p>
          <a:endParaRPr lang="en-US"/>
        </a:p>
      </dgm:t>
    </dgm:pt>
    <dgm:pt modelId="{18C10ABD-01C6-CD43-BCA3-F1E793CFB506}" type="sibTrans" cxnId="{BD690DB0-D1D9-4845-B7BA-C9D03C3E0767}">
      <dgm:prSet/>
      <dgm:spPr/>
      <dgm:t>
        <a:bodyPr/>
        <a:lstStyle/>
        <a:p>
          <a:endParaRPr lang="en-US"/>
        </a:p>
      </dgm:t>
    </dgm:pt>
    <dgm:pt modelId="{22066572-7EF3-4442-B97A-CDAD97C09EAE}">
      <dgm:prSet phldrT="[Text]" custT="1"/>
      <dgm:spPr/>
      <dgm:t>
        <a:bodyPr/>
        <a:lstStyle/>
        <a:p>
          <a:r>
            <a:rPr lang="en-US" sz="1800" dirty="0" smtClean="0"/>
            <a:t>Data</a:t>
          </a:r>
          <a:r>
            <a:rPr lang="en-US" sz="1800" baseline="0" dirty="0" smtClean="0"/>
            <a:t> collected according to the proposal</a:t>
          </a:r>
          <a:endParaRPr lang="en-US" sz="1800" dirty="0"/>
        </a:p>
      </dgm:t>
    </dgm:pt>
    <dgm:pt modelId="{A41BD6A8-6BB6-BA40-9656-1B4907537911}" type="parTrans" cxnId="{FA68C13C-F0A9-F640-9A1D-17507DC9C608}">
      <dgm:prSet/>
      <dgm:spPr/>
      <dgm:t>
        <a:bodyPr/>
        <a:lstStyle/>
        <a:p>
          <a:endParaRPr lang="en-US"/>
        </a:p>
      </dgm:t>
    </dgm:pt>
    <dgm:pt modelId="{AFC0027E-AA55-8148-96DD-883FF5493A08}" type="sibTrans" cxnId="{FA68C13C-F0A9-F640-9A1D-17507DC9C608}">
      <dgm:prSet/>
      <dgm:spPr/>
      <dgm:t>
        <a:bodyPr/>
        <a:lstStyle/>
        <a:p>
          <a:endParaRPr lang="en-US"/>
        </a:p>
      </dgm:t>
    </dgm:pt>
    <dgm:pt modelId="{770FEEDF-C427-CB4E-8020-3AAD8F58F63E}">
      <dgm:prSet phldrT="[Text]" custT="1"/>
      <dgm:spPr/>
      <dgm:t>
        <a:bodyPr/>
        <a:lstStyle/>
        <a:p>
          <a:pPr>
            <a:spcAft>
              <a:spcPts val="324"/>
            </a:spcAft>
          </a:pPr>
          <a:r>
            <a:rPr lang="en-US" sz="1800" dirty="0" smtClean="0"/>
            <a:t>Criteria</a:t>
          </a:r>
          <a:endParaRPr lang="en-US" sz="1800" dirty="0"/>
        </a:p>
      </dgm:t>
    </dgm:pt>
    <dgm:pt modelId="{E711473A-317C-DD4E-B451-9E82DE9DE848}" type="parTrans" cxnId="{B94761E8-406F-5F42-A481-7F07BB376886}">
      <dgm:prSet/>
      <dgm:spPr/>
      <dgm:t>
        <a:bodyPr/>
        <a:lstStyle/>
        <a:p>
          <a:endParaRPr lang="en-US"/>
        </a:p>
      </dgm:t>
    </dgm:pt>
    <dgm:pt modelId="{64E50F65-1D6F-5A46-B659-2DA5EE318A6B}" type="sibTrans" cxnId="{B94761E8-406F-5F42-A481-7F07BB376886}">
      <dgm:prSet/>
      <dgm:spPr/>
      <dgm:t>
        <a:bodyPr/>
        <a:lstStyle/>
        <a:p>
          <a:endParaRPr lang="en-US"/>
        </a:p>
      </dgm:t>
    </dgm:pt>
    <dgm:pt modelId="{7B8F95F3-18CF-3642-9CD0-88048B4D06B8}" type="pres">
      <dgm:prSet presAssocID="{5E6490EF-90A7-8E42-8218-2A253824512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E32D07-9279-C542-B83F-4A5714929220}" type="pres">
      <dgm:prSet presAssocID="{6C412E5D-D270-6A4E-8344-A608C571F683}" presName="composite" presStyleCnt="0"/>
      <dgm:spPr/>
    </dgm:pt>
    <dgm:pt modelId="{6DFC99E1-E4E5-2A46-BC37-BFC5850FE406}" type="pres">
      <dgm:prSet presAssocID="{6C412E5D-D270-6A4E-8344-A608C571F683}" presName="parTx" presStyleLbl="node1" presStyleIdx="0" presStyleCnt="3" custLinFactNeighborX="162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6F6DEF-2BFC-3944-AABD-7A6511B81A3B}" type="pres">
      <dgm:prSet presAssocID="{6C412E5D-D270-6A4E-8344-A608C571F683}" presName="desTx" presStyleLbl="revTx" presStyleIdx="0" presStyleCnt="3" custLinFactNeighborX="184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54DC40-7AE1-E947-B6C7-FC21FE4DDDE4}" type="pres">
      <dgm:prSet presAssocID="{2EB94F19-EDFF-CD4A-91B7-479C32659596}" presName="space" presStyleCnt="0"/>
      <dgm:spPr/>
    </dgm:pt>
    <dgm:pt modelId="{59E5B987-B09B-2642-B720-8383524C168F}" type="pres">
      <dgm:prSet presAssocID="{0F86C021-5C20-C449-9EEE-CD1888AF1CE4}" presName="composite" presStyleCnt="0"/>
      <dgm:spPr/>
    </dgm:pt>
    <dgm:pt modelId="{975F6511-0F3A-6342-9592-9278B7694C44}" type="pres">
      <dgm:prSet presAssocID="{0F86C021-5C20-C449-9EEE-CD1888AF1CE4}" presName="parTx" presStyleLbl="node1" presStyleIdx="1" presStyleCnt="3" custScaleX="70243" custLinFactNeighborX="14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A6DADB-DB87-984D-BBC6-0F0CB387A54F}" type="pres">
      <dgm:prSet presAssocID="{0F86C021-5C20-C449-9EEE-CD1888AF1CE4}" presName="desTx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6E496C-3E63-BA45-BA3D-A3C173EF33A0}" type="pres">
      <dgm:prSet presAssocID="{B343CBA6-421F-D449-B493-90029229D060}" presName="space" presStyleCnt="0"/>
      <dgm:spPr/>
    </dgm:pt>
    <dgm:pt modelId="{56C70CDB-DCBB-A941-8EED-8BA0594F9F99}" type="pres">
      <dgm:prSet presAssocID="{72E73FF6-41E6-3543-B5E6-76D8431EA133}" presName="composite" presStyleCnt="0"/>
      <dgm:spPr/>
    </dgm:pt>
    <dgm:pt modelId="{2A2B2581-E63D-DA4B-AEBF-6E7442631B5C}" type="pres">
      <dgm:prSet presAssocID="{72E73FF6-41E6-3543-B5E6-76D8431EA133}" presName="parTx" presStyleLbl="node1" presStyleIdx="2" presStyleCnt="3" custScaleX="1215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8BEA8A-A254-E044-BE1A-F8131A9056CE}" type="pres">
      <dgm:prSet presAssocID="{72E73FF6-41E6-3543-B5E6-76D8431EA133}" presName="desTx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7517EA-C212-DB44-A5B2-505DCBDEA697}" type="presOf" srcId="{65798BA2-17BE-1A42-B309-58EF124320CD}" destId="{536F6DEF-2BFC-3944-AABD-7A6511B81A3B}" srcOrd="0" destOrd="0" presId="urn:microsoft.com/office/officeart/2005/8/layout/chevron1"/>
    <dgm:cxn modelId="{B7C53E19-6B20-D242-AF22-D54E6974A902}" type="presOf" srcId="{770FEEDF-C427-CB4E-8020-3AAD8F58F63E}" destId="{536F6DEF-2BFC-3944-AABD-7A6511B81A3B}" srcOrd="0" destOrd="1" presId="urn:microsoft.com/office/officeart/2005/8/layout/chevron1"/>
    <dgm:cxn modelId="{271354FF-2346-A442-9CF0-C4B6E77E30AD}" srcId="{6C412E5D-D270-6A4E-8344-A608C571F683}" destId="{65798BA2-17BE-1A42-B309-58EF124320CD}" srcOrd="0" destOrd="0" parTransId="{25CA2BB4-12E4-FC43-AD88-C138FFEF9F9B}" sibTransId="{DE3BFE67-29D3-4F41-9081-3D4C3A650B64}"/>
    <dgm:cxn modelId="{BD690DB0-D1D9-4845-B7BA-C9D03C3E0767}" srcId="{5E6490EF-90A7-8E42-8218-2A2538245125}" destId="{72E73FF6-41E6-3543-B5E6-76D8431EA133}" srcOrd="2" destOrd="0" parTransId="{CA1D20C2-8761-3844-99D3-5498116079D1}" sibTransId="{18C10ABD-01C6-CD43-BCA3-F1E793CFB506}"/>
    <dgm:cxn modelId="{16F65C64-E034-9C4D-B5F4-C43354C26BA0}" srcId="{5E6490EF-90A7-8E42-8218-2A2538245125}" destId="{0F86C021-5C20-C449-9EEE-CD1888AF1CE4}" srcOrd="1" destOrd="0" parTransId="{6D52276E-1870-2441-A677-F43C12E324D9}" sibTransId="{B343CBA6-421F-D449-B493-90029229D060}"/>
    <dgm:cxn modelId="{080317A0-EDAB-A942-88B5-DF09078D2180}" type="presOf" srcId="{6C412E5D-D270-6A4E-8344-A608C571F683}" destId="{6DFC99E1-E4E5-2A46-BC37-BFC5850FE406}" srcOrd="0" destOrd="0" presId="urn:microsoft.com/office/officeart/2005/8/layout/chevron1"/>
    <dgm:cxn modelId="{10E709A7-E175-D04E-A2ED-5A5F7922CD35}" type="presOf" srcId="{E74E1DEB-D2D4-0B41-9677-9C47C9EFEFCE}" destId="{F6A6DADB-DB87-984D-BBC6-0F0CB387A54F}" srcOrd="0" destOrd="0" presId="urn:microsoft.com/office/officeart/2005/8/layout/chevron1"/>
    <dgm:cxn modelId="{48ECEE83-C818-0D48-8DDC-3E8E39024A09}" type="presOf" srcId="{72E73FF6-41E6-3543-B5E6-76D8431EA133}" destId="{2A2B2581-E63D-DA4B-AEBF-6E7442631B5C}" srcOrd="0" destOrd="0" presId="urn:microsoft.com/office/officeart/2005/8/layout/chevron1"/>
    <dgm:cxn modelId="{B94761E8-406F-5F42-A481-7F07BB376886}" srcId="{6C412E5D-D270-6A4E-8344-A608C571F683}" destId="{770FEEDF-C427-CB4E-8020-3AAD8F58F63E}" srcOrd="1" destOrd="0" parTransId="{E711473A-317C-DD4E-B451-9E82DE9DE848}" sibTransId="{64E50F65-1D6F-5A46-B659-2DA5EE318A6B}"/>
    <dgm:cxn modelId="{A664B336-69C7-3349-877A-51E2D7D3B3BF}" type="presOf" srcId="{0F86C021-5C20-C449-9EEE-CD1888AF1CE4}" destId="{975F6511-0F3A-6342-9592-9278B7694C44}" srcOrd="0" destOrd="0" presId="urn:microsoft.com/office/officeart/2005/8/layout/chevron1"/>
    <dgm:cxn modelId="{CAEBFDC9-2776-9345-A588-99874368EAEA}" srcId="{0F86C021-5C20-C449-9EEE-CD1888AF1CE4}" destId="{E74E1DEB-D2D4-0B41-9677-9C47C9EFEFCE}" srcOrd="0" destOrd="0" parTransId="{142960D7-6CDF-C14F-9A57-FE63179FAF57}" sibTransId="{E4FE63B5-96AB-A748-A8C4-4F53D30C7F39}"/>
    <dgm:cxn modelId="{BFD41E57-03B8-8643-AD41-DA761FEBFB64}" srcId="{5E6490EF-90A7-8E42-8218-2A2538245125}" destId="{6C412E5D-D270-6A4E-8344-A608C571F683}" srcOrd="0" destOrd="0" parTransId="{D7E2E68C-61E5-644B-B589-4FFAF7A712A3}" sibTransId="{2EB94F19-EDFF-CD4A-91B7-479C32659596}"/>
    <dgm:cxn modelId="{67452462-05A6-324C-A48E-79AF22341030}" type="presOf" srcId="{5E6490EF-90A7-8E42-8218-2A2538245125}" destId="{7B8F95F3-18CF-3642-9CD0-88048B4D06B8}" srcOrd="0" destOrd="0" presId="urn:microsoft.com/office/officeart/2005/8/layout/chevron1"/>
    <dgm:cxn modelId="{B6F67B5B-17AD-C94E-AE9F-B7C4113819C3}" type="presOf" srcId="{22066572-7EF3-4442-B97A-CDAD97C09EAE}" destId="{6F8BEA8A-A254-E044-BE1A-F8131A9056CE}" srcOrd="0" destOrd="0" presId="urn:microsoft.com/office/officeart/2005/8/layout/chevron1"/>
    <dgm:cxn modelId="{FA68C13C-F0A9-F640-9A1D-17507DC9C608}" srcId="{72E73FF6-41E6-3543-B5E6-76D8431EA133}" destId="{22066572-7EF3-4442-B97A-CDAD97C09EAE}" srcOrd="0" destOrd="0" parTransId="{A41BD6A8-6BB6-BA40-9656-1B4907537911}" sibTransId="{AFC0027E-AA55-8148-96DD-883FF5493A08}"/>
    <dgm:cxn modelId="{32FB6CD4-B92E-6744-8AA4-06AF979ACC81}" type="presParOf" srcId="{7B8F95F3-18CF-3642-9CD0-88048B4D06B8}" destId="{C1E32D07-9279-C542-B83F-4A5714929220}" srcOrd="0" destOrd="0" presId="urn:microsoft.com/office/officeart/2005/8/layout/chevron1"/>
    <dgm:cxn modelId="{1FDA30C9-9013-9047-8730-1D74697FA9B0}" type="presParOf" srcId="{C1E32D07-9279-C542-B83F-4A5714929220}" destId="{6DFC99E1-E4E5-2A46-BC37-BFC5850FE406}" srcOrd="0" destOrd="0" presId="urn:microsoft.com/office/officeart/2005/8/layout/chevron1"/>
    <dgm:cxn modelId="{3CEC6FA8-7569-3241-91F7-D50EA314C68C}" type="presParOf" srcId="{C1E32D07-9279-C542-B83F-4A5714929220}" destId="{536F6DEF-2BFC-3944-AABD-7A6511B81A3B}" srcOrd="1" destOrd="0" presId="urn:microsoft.com/office/officeart/2005/8/layout/chevron1"/>
    <dgm:cxn modelId="{9C87E0EA-3570-E84D-836D-C6B683660C16}" type="presParOf" srcId="{7B8F95F3-18CF-3642-9CD0-88048B4D06B8}" destId="{4354DC40-7AE1-E947-B6C7-FC21FE4DDDE4}" srcOrd="1" destOrd="0" presId="urn:microsoft.com/office/officeart/2005/8/layout/chevron1"/>
    <dgm:cxn modelId="{F166B5A3-1186-914E-8DAE-CF61D935F0C1}" type="presParOf" srcId="{7B8F95F3-18CF-3642-9CD0-88048B4D06B8}" destId="{59E5B987-B09B-2642-B720-8383524C168F}" srcOrd="2" destOrd="0" presId="urn:microsoft.com/office/officeart/2005/8/layout/chevron1"/>
    <dgm:cxn modelId="{36B935F6-315F-9B4B-97AC-DD105DBD4EDC}" type="presParOf" srcId="{59E5B987-B09B-2642-B720-8383524C168F}" destId="{975F6511-0F3A-6342-9592-9278B7694C44}" srcOrd="0" destOrd="0" presId="urn:microsoft.com/office/officeart/2005/8/layout/chevron1"/>
    <dgm:cxn modelId="{BC7FEC05-2755-A74B-8321-56B80F2FC6B9}" type="presParOf" srcId="{59E5B987-B09B-2642-B720-8383524C168F}" destId="{F6A6DADB-DB87-984D-BBC6-0F0CB387A54F}" srcOrd="1" destOrd="0" presId="urn:microsoft.com/office/officeart/2005/8/layout/chevron1"/>
    <dgm:cxn modelId="{8B3F8846-4534-DD4A-BEF5-61967533D1F4}" type="presParOf" srcId="{7B8F95F3-18CF-3642-9CD0-88048B4D06B8}" destId="{F46E496C-3E63-BA45-BA3D-A3C173EF33A0}" srcOrd="3" destOrd="0" presId="urn:microsoft.com/office/officeart/2005/8/layout/chevron1"/>
    <dgm:cxn modelId="{8CD78405-5AB1-724C-82E3-6EB5D3C649BC}" type="presParOf" srcId="{7B8F95F3-18CF-3642-9CD0-88048B4D06B8}" destId="{56C70CDB-DCBB-A941-8EED-8BA0594F9F99}" srcOrd="4" destOrd="0" presId="urn:microsoft.com/office/officeart/2005/8/layout/chevron1"/>
    <dgm:cxn modelId="{6F92332A-6E6E-7D43-AFF8-671A3D168F9C}" type="presParOf" srcId="{56C70CDB-DCBB-A941-8EED-8BA0594F9F99}" destId="{2A2B2581-E63D-DA4B-AEBF-6E7442631B5C}" srcOrd="0" destOrd="0" presId="urn:microsoft.com/office/officeart/2005/8/layout/chevron1"/>
    <dgm:cxn modelId="{EA720EDC-2204-164D-81F5-37071558DE81}" type="presParOf" srcId="{56C70CDB-DCBB-A941-8EED-8BA0594F9F99}" destId="{6F8BEA8A-A254-E044-BE1A-F8131A9056CE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FB1032F-ADFF-204D-8C2F-C0B61ADB3424}">
      <dsp:nvSpPr>
        <dsp:cNvPr id="0" name=""/>
        <dsp:cNvSpPr/>
      </dsp:nvSpPr>
      <dsp:spPr>
        <a:xfrm>
          <a:off x="2576" y="231653"/>
          <a:ext cx="2584693" cy="2584693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2244" tIns="29210" rIns="142244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Populate the </a:t>
          </a:r>
          <a:r>
            <a:rPr lang="en-US" sz="2300" kern="1200" dirty="0" err="1" smtClean="0"/>
            <a:t>TeV</a:t>
          </a:r>
          <a:r>
            <a:rPr lang="en-US" sz="2300" kern="1200" dirty="0" smtClean="0"/>
            <a:t> sky</a:t>
          </a:r>
          <a:endParaRPr lang="en-US" sz="2300" kern="1200" dirty="0"/>
        </a:p>
      </dsp:txBody>
      <dsp:txXfrm>
        <a:off x="2576" y="231653"/>
        <a:ext cx="2584693" cy="2584693"/>
      </dsp:txXfrm>
    </dsp:sp>
    <dsp:sp modelId="{FBBD228B-9576-3449-94FB-ED85028FAA55}">
      <dsp:nvSpPr>
        <dsp:cNvPr id="0" name=""/>
        <dsp:cNvSpPr/>
      </dsp:nvSpPr>
      <dsp:spPr>
        <a:xfrm>
          <a:off x="2070331" y="231653"/>
          <a:ext cx="2584693" cy="2584693"/>
        </a:xfrm>
        <a:prstGeom prst="ellipse">
          <a:avLst/>
        </a:prstGeom>
        <a:solidFill>
          <a:schemeClr val="accent1">
            <a:shade val="80000"/>
            <a:alpha val="50000"/>
            <a:hueOff val="229636"/>
            <a:satOff val="-17177"/>
            <a:lumOff val="2169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2244" tIns="29210" rIns="142244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Origin of the emission (and </a:t>
          </a:r>
          <a:r>
            <a:rPr lang="en-US" sz="2300" kern="1200" dirty="0" err="1" smtClean="0"/>
            <a:t>CRs</a:t>
          </a:r>
          <a:r>
            <a:rPr lang="en-US" sz="2300" kern="1200" dirty="0" smtClean="0"/>
            <a:t>)</a:t>
          </a:r>
        </a:p>
      </dsp:txBody>
      <dsp:txXfrm>
        <a:off x="2070331" y="231653"/>
        <a:ext cx="2584693" cy="2584693"/>
      </dsp:txXfrm>
    </dsp:sp>
    <dsp:sp modelId="{C4ABB763-A9C5-F642-B464-F47B283B6B7D}">
      <dsp:nvSpPr>
        <dsp:cNvPr id="0" name=""/>
        <dsp:cNvSpPr/>
      </dsp:nvSpPr>
      <dsp:spPr>
        <a:xfrm>
          <a:off x="4138086" y="231653"/>
          <a:ext cx="2584693" cy="2584693"/>
        </a:xfrm>
        <a:prstGeom prst="ellipse">
          <a:avLst/>
        </a:prstGeom>
        <a:solidFill>
          <a:schemeClr val="accent1">
            <a:shade val="80000"/>
            <a:alpha val="50000"/>
            <a:hueOff val="459272"/>
            <a:satOff val="-34354"/>
            <a:lumOff val="433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2244" tIns="29210" rIns="142244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>
              <a:latin typeface="Symbol" charset="2"/>
              <a:cs typeface="Symbol" charset="2"/>
            </a:rPr>
            <a:t>g</a:t>
          </a:r>
          <a:r>
            <a:rPr lang="en-US" sz="2300" kern="1200" dirty="0" smtClean="0"/>
            <a:t>-ray propagation</a:t>
          </a:r>
          <a:endParaRPr lang="en-US" sz="2300" kern="1200" dirty="0"/>
        </a:p>
      </dsp:txBody>
      <dsp:txXfrm>
        <a:off x="4138086" y="231653"/>
        <a:ext cx="2584693" cy="2584693"/>
      </dsp:txXfrm>
    </dsp:sp>
    <dsp:sp modelId="{AEBE78C1-A441-F649-8C7F-3D1EA839886C}">
      <dsp:nvSpPr>
        <dsp:cNvPr id="0" name=""/>
        <dsp:cNvSpPr/>
      </dsp:nvSpPr>
      <dsp:spPr>
        <a:xfrm>
          <a:off x="6208417" y="231653"/>
          <a:ext cx="2584693" cy="2584693"/>
        </a:xfrm>
        <a:prstGeom prst="ellipse">
          <a:avLst/>
        </a:prstGeom>
        <a:solidFill>
          <a:schemeClr val="accent1">
            <a:shade val="80000"/>
            <a:alpha val="50000"/>
            <a:hueOff val="229636"/>
            <a:satOff val="-17177"/>
            <a:lumOff val="2169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2244" tIns="29210" rIns="142244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Dark Matter and new physics</a:t>
          </a:r>
          <a:endParaRPr lang="en-US" sz="2300" kern="1200" dirty="0"/>
        </a:p>
      </dsp:txBody>
      <dsp:txXfrm>
        <a:off x="6208417" y="231653"/>
        <a:ext cx="2584693" cy="258469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56BEF-C856-4748-A483-2947CF1EC1FB}" type="datetimeFigureOut">
              <a:rPr lang="en-US" smtClean="0"/>
              <a:pPr/>
              <a:t>4/12/12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F7D39-CD23-1144-AF74-19FFD98F9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2520E-11E9-0044-975A-3C89F04D79F3}" type="datetimeFigureOut">
              <a:rPr lang="en-US" smtClean="0"/>
              <a:pPr/>
              <a:t>4/12/12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6DFB7-D573-FB41-A152-395571FB3C0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40ED8B-1FFE-3F4A-ACE0-89F8A6DBB613}" type="slidenum">
              <a:rPr lang="es-ES_tradnl"/>
              <a:pPr/>
              <a:t>9</a:t>
            </a:fld>
            <a:endParaRPr lang="es-ES_tradnl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54DB2B-273D-E44F-B0FA-F3A777D26957}" type="slidenum">
              <a:rPr lang="es-ES_tradnl"/>
              <a:pPr/>
              <a:t>55</a:t>
            </a:fld>
            <a:endParaRPr lang="es-ES_tradnl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D97B8B-1016-254C-B8E8-2114411DDE14}" type="slidenum">
              <a:rPr lang="es-ES_tradnl"/>
              <a:pPr/>
              <a:t>56</a:t>
            </a:fld>
            <a:endParaRPr lang="es-ES_tradnl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A1FE5A-966C-4043-9BD2-2C6B2AFB8845}" type="slidenum">
              <a:rPr lang="es-ES_tradnl"/>
              <a:pPr/>
              <a:t>57</a:t>
            </a:fld>
            <a:endParaRPr lang="es-ES_tradnl"/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B5E4CB-4BB7-E34A-9BED-5A991BC0D6DE}" type="slidenum">
              <a:rPr lang="es-ES_tradnl"/>
              <a:pPr/>
              <a:t>58</a:t>
            </a:fld>
            <a:endParaRPr lang="es-ES_tradnl"/>
          </a:p>
        </p:txBody>
      </p:sp>
      <p:sp>
        <p:nvSpPr>
          <p:cNvPr id="430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6DFB7-D573-FB41-A152-395571FB3C08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6DFB7-D573-FB41-A152-395571FB3C08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50F3FC-4A04-734D-83DC-AAA7432776C6}" type="slidenum">
              <a:rPr lang="es-ES_tradnl"/>
              <a:pPr/>
              <a:t>65</a:t>
            </a:fld>
            <a:endParaRPr lang="es-ES_tradnl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05C0BA-B361-BE4A-803A-EF334CC78343}" type="slidenum">
              <a:rPr lang="en-US">
                <a:latin typeface="Arial" charset="0"/>
              </a:rPr>
              <a:pPr/>
              <a:t>22</a:t>
            </a:fld>
            <a:endParaRPr lang="en-US">
              <a:latin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68825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3A38E2-68C2-954E-A9A9-252AED2EBCA6}" type="slidenum">
              <a:rPr lang="es-ES_tradnl"/>
              <a:pPr/>
              <a:t>26</a:t>
            </a:fld>
            <a:endParaRPr lang="es-ES_tradnl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43135E-B5E0-C546-89AC-DB30DE0180BB}" type="slidenum">
              <a:rPr lang="es-ES_tradnl"/>
              <a:pPr/>
              <a:t>27</a:t>
            </a:fld>
            <a:endParaRPr lang="es-ES_tradnl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C9C5D8-BBC0-1047-A8F7-73644576A28D}" type="slidenum">
              <a:rPr lang="es-ES_tradnl"/>
              <a:pPr/>
              <a:t>28</a:t>
            </a:fld>
            <a:endParaRPr lang="es-ES_tradnl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48227C-27B1-0349-AEC1-27BC09E70411}" type="slidenum">
              <a:rPr lang="es-ES_tradnl"/>
              <a:pPr/>
              <a:t>29</a:t>
            </a:fld>
            <a:endParaRPr lang="es-ES_tradnl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B913BD-80D0-7849-84E9-DCD85A2EBCA0}" type="slidenum">
              <a:rPr lang="en-US"/>
              <a:pPr/>
              <a:t>33</a:t>
            </a:fld>
            <a:endParaRPr lang="en-US"/>
          </a:p>
        </p:txBody>
      </p:sp>
      <p:sp>
        <p:nvSpPr>
          <p:cNvPr id="419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67237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E5D354-5E3B-D441-8725-75F325AD81AF}" type="slidenum">
              <a:rPr lang="es-ES_tradnl"/>
              <a:pPr/>
              <a:t>37</a:t>
            </a:fld>
            <a:endParaRPr lang="es-ES_tradnl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917FEE0-D08C-954D-AD45-F6E88981BB3C}" type="slidenum">
              <a:rPr lang="en-US"/>
              <a:pPr/>
              <a:t>43</a:t>
            </a:fld>
            <a:endParaRPr lang="en-US"/>
          </a:p>
        </p:txBody>
      </p:sp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67237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3/22/11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4F59604A-DDD4-4BE5-9F0F-C50D317D1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3/22/11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3/22/11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3/22/11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3/22/11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2361A3BC-1721-41A9-A28E-3ABDE20B2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3/22/11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3/22/11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3/22/11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3/22/11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3/22/11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3/22/11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5BA17EC-F713-364A-AF93-F49F2A6B21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874236"/>
            <a:ext cx="7772400" cy="419203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3/22/11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85BA17EC-F713-364A-AF93-F49F2A6B21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2" r:id="rId1"/>
    <p:sldLayoutId id="2147484443" r:id="rId2"/>
    <p:sldLayoutId id="2147484444" r:id="rId3"/>
    <p:sldLayoutId id="2147484445" r:id="rId4"/>
    <p:sldLayoutId id="2147484446" r:id="rId5"/>
    <p:sldLayoutId id="2147484447" r:id="rId6"/>
    <p:sldLayoutId id="2147484448" r:id="rId7"/>
    <p:sldLayoutId id="2147484449" r:id="rId8"/>
    <p:sldLayoutId id="2147484450" r:id="rId9"/>
    <p:sldLayoutId id="2147484451" r:id="rId10"/>
    <p:sldLayoutId id="2147484452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 cap="small">
          <a:solidFill>
            <a:schemeClr val="tx2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Courier New"/>
        <a:buChar char="o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df"/><Relationship Id="rId4" Type="http://schemas.openxmlformats.org/officeDocument/2006/relationships/image" Target="../media/image37.png"/><Relationship Id="rId5" Type="http://schemas.openxmlformats.org/officeDocument/2006/relationships/image" Target="../media/image35.jpe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Relationship Id="rId3" Type="http://schemas.openxmlformats.org/officeDocument/2006/relationships/image" Target="../media/image73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eg"/><Relationship Id="rId3" Type="http://schemas.openxmlformats.org/officeDocument/2006/relationships/image" Target="../media/image3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GIC_pi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16" y="221683"/>
            <a:ext cx="8726275" cy="6477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57785" algn="br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7885" y="1451062"/>
            <a:ext cx="4544848" cy="1143000"/>
          </a:xfrm>
        </p:spPr>
        <p:txBody>
          <a:bodyPr>
            <a:normAutofit fontScale="90000"/>
          </a:bodyPr>
          <a:lstStyle/>
          <a:p>
            <a:r>
              <a:rPr lang="en-US" b="1" i="1" cap="none" dirty="0" smtClean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Highlight results from the MAGIC telescopes</a:t>
            </a:r>
            <a:endParaRPr lang="en-US" b="1" i="1" cap="none" dirty="0">
              <a:solidFill>
                <a:schemeClr val="accent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Subtitle 8"/>
          <p:cNvSpPr>
            <a:spLocks noGrp="1"/>
          </p:cNvSpPr>
          <p:nvPr>
            <p:ph sz="quarter" idx="1"/>
          </p:nvPr>
        </p:nvSpPr>
        <p:spPr>
          <a:xfrm>
            <a:off x="183799" y="3512412"/>
            <a:ext cx="8642730" cy="2827905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US" sz="4000" cap="small" dirty="0" smtClean="0">
                <a:solidFill>
                  <a:srgbClr val="FFFFFF"/>
                </a:solidFill>
                <a:effectLst>
                  <a:glow rad="63500">
                    <a:schemeClr val="accent1">
                      <a:alpha val="75000"/>
                    </a:schemeClr>
                  </a:glow>
                </a:effectLst>
              </a:rPr>
              <a:t>Elisa Prandini</a:t>
            </a:r>
            <a:r>
              <a:rPr lang="en-US" sz="2857" cap="small" dirty="0" smtClean="0">
                <a:solidFill>
                  <a:srgbClr val="FFFFFF"/>
                </a:solidFill>
                <a:effectLst>
                  <a:glow rad="63500">
                    <a:schemeClr val="accent1">
                      <a:alpha val="75000"/>
                    </a:schemeClr>
                  </a:glow>
                </a:effectLst>
              </a:rPr>
              <a:t> (</a:t>
            </a:r>
            <a:r>
              <a:rPr lang="en-US" sz="2857" dirty="0" smtClean="0">
                <a:solidFill>
                  <a:srgbClr val="FFFFFF"/>
                </a:solidFill>
                <a:effectLst>
                  <a:glow rad="63500">
                    <a:schemeClr val="accent1">
                      <a:alpha val="75000"/>
                    </a:schemeClr>
                  </a:glow>
                </a:effectLst>
              </a:rPr>
              <a:t>Padova University &amp; INFN)</a:t>
            </a:r>
          </a:p>
          <a:p>
            <a:pPr algn="ctr">
              <a:buNone/>
            </a:pPr>
            <a:r>
              <a:rPr lang="en-US" sz="3459" cap="small" dirty="0" smtClean="0">
                <a:solidFill>
                  <a:srgbClr val="FFFFFF"/>
                </a:solidFill>
                <a:effectLst>
                  <a:glow rad="63500">
                    <a:schemeClr val="accent1">
                      <a:alpha val="75000"/>
                    </a:schemeClr>
                  </a:glow>
                </a:effectLst>
              </a:rPr>
              <a:t>on behalf of the MAGIC Collaboration</a:t>
            </a:r>
            <a:endParaRPr lang="en-US" sz="3459" dirty="0" smtClean="0">
              <a:solidFill>
                <a:srgbClr val="FFFFFF"/>
              </a:solidFill>
              <a:effectLst>
                <a:glow rad="63500">
                  <a:schemeClr val="accent1">
                    <a:alpha val="75000"/>
                  </a:schemeClr>
                </a:glow>
              </a:effectLst>
            </a:endParaRPr>
          </a:p>
          <a:p>
            <a:pPr algn="ctr"/>
            <a:endParaRPr lang="en-US" dirty="0" smtClean="0">
              <a:solidFill>
                <a:srgbClr val="FFFFFF"/>
              </a:solidFill>
              <a:effectLst>
                <a:glow rad="63500">
                  <a:schemeClr val="accent1">
                    <a:alpha val="75000"/>
                  </a:schemeClr>
                </a:glow>
              </a:effectLst>
            </a:endParaRPr>
          </a:p>
          <a:p>
            <a:pPr algn="ctr">
              <a:buNone/>
            </a:pPr>
            <a:r>
              <a:rPr lang="en-US" sz="3459" dirty="0" smtClean="0">
                <a:solidFill>
                  <a:srgbClr val="FFFFFF"/>
                </a:solidFill>
                <a:effectLst>
                  <a:glow rad="63500">
                    <a:schemeClr val="accent1">
                      <a:alpha val="75000"/>
                    </a:schemeClr>
                  </a:glow>
                </a:effectLst>
              </a:rPr>
              <a:t>IFAE</a:t>
            </a:r>
          </a:p>
          <a:p>
            <a:pPr algn="ctr">
              <a:buNone/>
            </a:pPr>
            <a:endParaRPr lang="en-US" dirty="0" smtClean="0">
              <a:solidFill>
                <a:srgbClr val="FFFFFF"/>
              </a:solidFill>
              <a:effectLst>
                <a:glow rad="63500">
                  <a:schemeClr val="accent1">
                    <a:alpha val="75000"/>
                  </a:schemeClr>
                </a:glow>
              </a:effectLst>
            </a:endParaRPr>
          </a:p>
          <a:p>
            <a:pPr algn="ctr">
              <a:buNone/>
            </a:pPr>
            <a:r>
              <a:rPr lang="en-US" dirty="0" smtClean="0">
                <a:solidFill>
                  <a:srgbClr val="FFFFFF"/>
                </a:solidFill>
                <a:effectLst>
                  <a:glow rad="63500">
                    <a:schemeClr val="accent1">
                      <a:alpha val="75000"/>
                    </a:schemeClr>
                  </a:glow>
                </a:effectLst>
              </a:rPr>
              <a:t>Ferrara 12 April 2012</a:t>
            </a:r>
            <a:endParaRPr lang="en-US" dirty="0">
              <a:solidFill>
                <a:srgbClr val="FFFFFF"/>
              </a:solidFill>
              <a:effectLst>
                <a:glow rad="63500">
                  <a:schemeClr val="accent1">
                    <a:alpha val="75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" y="254003"/>
            <a:ext cx="8980947" cy="863600"/>
          </a:xfrm>
        </p:spPr>
        <p:txBody>
          <a:bodyPr/>
          <a:lstStyle/>
          <a:p>
            <a:pPr algn="ctr"/>
            <a:r>
              <a:rPr lang="en-US" dirty="0" smtClean="0"/>
              <a:t>MAGIC: The Instrument</a:t>
            </a:r>
            <a:endParaRPr lang="en-US" dirty="0"/>
          </a:p>
        </p:txBody>
      </p:sp>
      <p:sp>
        <p:nvSpPr>
          <p:cNvPr id="4" name="Rectangle 4"/>
          <p:cNvSpPr>
            <a:spLocks/>
          </p:cNvSpPr>
          <p:nvPr/>
        </p:nvSpPr>
        <p:spPr bwMode="auto">
          <a:xfrm>
            <a:off x="4645846" y="4545234"/>
            <a:ext cx="766384" cy="91360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7"/>
          <p:cNvPicPr>
            <a:picLocks noChangeArrowheads="1"/>
          </p:cNvPicPr>
          <p:nvPr/>
        </p:nvPicPr>
        <p:blipFill>
          <a:blip r:embed="rId2"/>
          <a:srcRect t="1181" b="8415"/>
          <a:stretch>
            <a:fillRect/>
          </a:stretch>
        </p:blipFill>
        <p:spPr bwMode="auto">
          <a:xfrm>
            <a:off x="108147" y="1229430"/>
            <a:ext cx="8861668" cy="5444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73789" y="4340268"/>
            <a:ext cx="3597747" cy="1614703"/>
            <a:chOff x="486" y="1072"/>
            <a:chExt cx="3270" cy="1441"/>
          </a:xfrm>
        </p:grpSpPr>
        <p:sp>
          <p:nvSpPr>
            <p:cNvPr id="7" name="Rectangle 13"/>
            <p:cNvSpPr>
              <a:spLocks/>
            </p:cNvSpPr>
            <p:nvPr/>
          </p:nvSpPr>
          <p:spPr bwMode="auto">
            <a:xfrm>
              <a:off x="678" y="1833"/>
              <a:ext cx="2322" cy="6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42850">
                <a:spcBef>
                  <a:spcPts val="613"/>
                </a:spcBef>
              </a:pPr>
              <a:r>
                <a:rPr lang="en-US" dirty="0">
                  <a:solidFill>
                    <a:srgbClr val="00FF00"/>
                  </a:solidFill>
                  <a:ea typeface="Arial" charset="0"/>
                  <a:cs typeface="Arial" charset="0"/>
                  <a:sym typeface="Arial" charset="0"/>
                </a:rPr>
                <a:t>SIGNAL TRANSPORT</a:t>
              </a:r>
            </a:p>
          </p:txBody>
        </p:sp>
        <p:sp>
          <p:nvSpPr>
            <p:cNvPr id="8" name="AutoShape 14"/>
            <p:cNvSpPr>
              <a:spLocks/>
            </p:cNvSpPr>
            <p:nvPr/>
          </p:nvSpPr>
          <p:spPr bwMode="auto">
            <a:xfrm rot="-2760000">
              <a:off x="1893" y="-335"/>
              <a:ext cx="455" cy="3270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9818" y="0"/>
                  </a:moveTo>
                  <a:lnTo>
                    <a:pt x="9748" y="249"/>
                  </a:lnTo>
                  <a:lnTo>
                    <a:pt x="9327" y="7572"/>
                  </a:lnTo>
                  <a:lnTo>
                    <a:pt x="0" y="8159"/>
                  </a:lnTo>
                  <a:lnTo>
                    <a:pt x="21600" y="9435"/>
                  </a:lnTo>
                  <a:lnTo>
                    <a:pt x="9187" y="10624"/>
                  </a:lnTo>
                  <a:lnTo>
                    <a:pt x="9257" y="21600"/>
                  </a:lnTo>
                </a:path>
              </a:pathLst>
            </a:custGeom>
            <a:noFill/>
            <a:ln w="50800">
              <a:solidFill>
                <a:srgbClr val="00FF00"/>
              </a:solidFill>
              <a:miter lim="800000"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3504163" y="5866475"/>
            <a:ext cx="844441" cy="947663"/>
            <a:chOff x="0" y="0"/>
            <a:chExt cx="767" cy="846"/>
          </a:xfrm>
        </p:grpSpPr>
        <p:grpSp>
          <p:nvGrpSpPr>
            <p:cNvPr id="9" name="Group 16"/>
            <p:cNvGrpSpPr>
              <a:grpSpLocks/>
            </p:cNvGrpSpPr>
            <p:nvPr/>
          </p:nvGrpSpPr>
          <p:grpSpPr bwMode="auto">
            <a:xfrm>
              <a:off x="0" y="0"/>
              <a:ext cx="423" cy="733"/>
              <a:chOff x="0" y="0"/>
              <a:chExt cx="423" cy="733"/>
            </a:xfrm>
          </p:grpSpPr>
          <p:sp>
            <p:nvSpPr>
              <p:cNvPr id="388" name="AutoShape 17"/>
              <p:cNvSpPr>
                <a:spLocks/>
              </p:cNvSpPr>
              <p:nvPr/>
            </p:nvSpPr>
            <p:spPr bwMode="auto">
              <a:xfrm>
                <a:off x="339" y="0"/>
                <a:ext cx="84" cy="733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21600"/>
                    </a:moveTo>
                    <a:lnTo>
                      <a:pt x="21600" y="20238"/>
                    </a:lnTo>
                    <a:lnTo>
                      <a:pt x="21600" y="19867"/>
                    </a:lnTo>
                    <a:lnTo>
                      <a:pt x="19610" y="18505"/>
                    </a:lnTo>
                    <a:lnTo>
                      <a:pt x="19610" y="0"/>
                    </a:lnTo>
                    <a:lnTo>
                      <a:pt x="1990" y="557"/>
                    </a:lnTo>
                    <a:lnTo>
                      <a:pt x="0" y="21600"/>
                    </a:lnTo>
                  </a:path>
                </a:pathLst>
              </a:custGeom>
              <a:solidFill>
                <a:srgbClr val="626248"/>
              </a:solidFill>
              <a:ln w="12700">
                <a:solidFill>
                  <a:srgbClr val="626248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" name="Rectangle 18"/>
              <p:cNvSpPr>
                <a:spLocks/>
              </p:cNvSpPr>
              <p:nvPr/>
            </p:nvSpPr>
            <p:spPr bwMode="auto">
              <a:xfrm>
                <a:off x="0" y="725"/>
                <a:ext cx="337" cy="6"/>
              </a:xfrm>
              <a:prstGeom prst="rect">
                <a:avLst/>
              </a:prstGeom>
              <a:solidFill>
                <a:srgbClr val="C9C9B6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0" name="AutoShape 19"/>
              <p:cNvSpPr>
                <a:spLocks/>
              </p:cNvSpPr>
              <p:nvPr/>
            </p:nvSpPr>
            <p:spPr bwMode="auto">
              <a:xfrm>
                <a:off x="0" y="651"/>
                <a:ext cx="350" cy="72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21600"/>
                    </a:moveTo>
                    <a:lnTo>
                      <a:pt x="966" y="0"/>
                    </a:lnTo>
                    <a:lnTo>
                      <a:pt x="21600" y="0"/>
                    </a:lnTo>
                    <a:lnTo>
                      <a:pt x="20792" y="21600"/>
                    </a:lnTo>
                    <a:lnTo>
                      <a:pt x="158" y="21600"/>
                    </a:lnTo>
                    <a:lnTo>
                      <a:pt x="0" y="21600"/>
                    </a:lnTo>
                  </a:path>
                </a:pathLst>
              </a:custGeom>
              <a:solidFill>
                <a:srgbClr val="C9C9B6"/>
              </a:solidFill>
              <a:ln w="12700">
                <a:solidFill>
                  <a:srgbClr val="C9C9B6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1" name="Line 20"/>
              <p:cNvSpPr>
                <a:spLocks noChangeShapeType="1"/>
              </p:cNvSpPr>
              <p:nvPr/>
            </p:nvSpPr>
            <p:spPr bwMode="auto">
              <a:xfrm>
                <a:off x="4" y="725"/>
                <a:ext cx="325" cy="1"/>
              </a:xfrm>
              <a:prstGeom prst="line">
                <a:avLst/>
              </a:prstGeom>
              <a:noFill/>
              <a:ln w="25400">
                <a:solidFill>
                  <a:srgbClr val="93936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2" name="Line 21"/>
              <p:cNvSpPr>
                <a:spLocks noChangeShapeType="1"/>
              </p:cNvSpPr>
              <p:nvPr/>
            </p:nvSpPr>
            <p:spPr bwMode="auto">
              <a:xfrm>
                <a:off x="7" y="716"/>
                <a:ext cx="327" cy="2"/>
              </a:xfrm>
              <a:prstGeom prst="line">
                <a:avLst/>
              </a:prstGeom>
              <a:noFill/>
              <a:ln w="25400">
                <a:solidFill>
                  <a:srgbClr val="93936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Line 22"/>
              <p:cNvSpPr>
                <a:spLocks noChangeShapeType="1"/>
              </p:cNvSpPr>
              <p:nvPr/>
            </p:nvSpPr>
            <p:spPr bwMode="auto">
              <a:xfrm>
                <a:off x="7" y="706"/>
                <a:ext cx="330" cy="1"/>
              </a:xfrm>
              <a:prstGeom prst="line">
                <a:avLst/>
              </a:prstGeom>
              <a:noFill/>
              <a:ln w="25400">
                <a:solidFill>
                  <a:srgbClr val="93936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4" name="Line 23"/>
              <p:cNvSpPr>
                <a:spLocks noChangeShapeType="1"/>
              </p:cNvSpPr>
              <p:nvPr/>
            </p:nvSpPr>
            <p:spPr bwMode="auto">
              <a:xfrm>
                <a:off x="9" y="697"/>
                <a:ext cx="331" cy="2"/>
              </a:xfrm>
              <a:prstGeom prst="line">
                <a:avLst/>
              </a:prstGeom>
              <a:noFill/>
              <a:ln w="25400">
                <a:solidFill>
                  <a:srgbClr val="93936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5" name="Line 24"/>
              <p:cNvSpPr>
                <a:spLocks noChangeShapeType="1"/>
              </p:cNvSpPr>
              <p:nvPr/>
            </p:nvSpPr>
            <p:spPr bwMode="auto">
              <a:xfrm>
                <a:off x="12" y="689"/>
                <a:ext cx="328" cy="1"/>
              </a:xfrm>
              <a:prstGeom prst="line">
                <a:avLst/>
              </a:prstGeom>
              <a:noFill/>
              <a:ln w="25400">
                <a:solidFill>
                  <a:srgbClr val="93936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6" name="Line 25"/>
              <p:cNvSpPr>
                <a:spLocks noChangeShapeType="1"/>
              </p:cNvSpPr>
              <p:nvPr/>
            </p:nvSpPr>
            <p:spPr bwMode="auto">
              <a:xfrm>
                <a:off x="15" y="681"/>
                <a:ext cx="327" cy="1"/>
              </a:xfrm>
              <a:prstGeom prst="line">
                <a:avLst/>
              </a:prstGeom>
              <a:noFill/>
              <a:ln w="25400">
                <a:solidFill>
                  <a:srgbClr val="93936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7" name="Rectangle 26"/>
              <p:cNvSpPr>
                <a:spLocks/>
              </p:cNvSpPr>
              <p:nvPr/>
            </p:nvSpPr>
            <p:spPr bwMode="auto">
              <a:xfrm>
                <a:off x="15" y="641"/>
                <a:ext cx="332" cy="12"/>
              </a:xfrm>
              <a:prstGeom prst="rect">
                <a:avLst/>
              </a:prstGeom>
              <a:solidFill>
                <a:srgbClr val="C9C9B6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8" name="Line 27"/>
              <p:cNvSpPr>
                <a:spLocks noChangeShapeType="1"/>
              </p:cNvSpPr>
              <p:nvPr/>
            </p:nvSpPr>
            <p:spPr bwMode="auto">
              <a:xfrm>
                <a:off x="15" y="672"/>
                <a:ext cx="330" cy="1"/>
              </a:xfrm>
              <a:prstGeom prst="line">
                <a:avLst/>
              </a:prstGeom>
              <a:noFill/>
              <a:ln w="25400">
                <a:solidFill>
                  <a:srgbClr val="93936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" name="Rectangle 28"/>
              <p:cNvSpPr>
                <a:spLocks/>
              </p:cNvSpPr>
              <p:nvPr/>
            </p:nvSpPr>
            <p:spPr bwMode="auto">
              <a:xfrm>
                <a:off x="17" y="25"/>
                <a:ext cx="330" cy="622"/>
              </a:xfrm>
              <a:prstGeom prst="rect">
                <a:avLst/>
              </a:prstGeom>
              <a:solidFill>
                <a:srgbClr val="01024B"/>
              </a:solidFill>
              <a:ln w="25400">
                <a:solidFill>
                  <a:srgbClr val="C9C9B6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0" name="Rectangle 29"/>
              <p:cNvSpPr>
                <a:spLocks/>
              </p:cNvSpPr>
              <p:nvPr/>
            </p:nvSpPr>
            <p:spPr bwMode="auto">
              <a:xfrm>
                <a:off x="20" y="60"/>
                <a:ext cx="327" cy="587"/>
              </a:xfrm>
              <a:prstGeom prst="rect">
                <a:avLst/>
              </a:prstGeom>
              <a:solidFill>
                <a:srgbClr val="000000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1" name="Line 30"/>
              <p:cNvSpPr>
                <a:spLocks noChangeShapeType="1"/>
              </p:cNvSpPr>
              <p:nvPr/>
            </p:nvSpPr>
            <p:spPr bwMode="auto">
              <a:xfrm>
                <a:off x="25" y="355"/>
                <a:ext cx="317" cy="1"/>
              </a:xfrm>
              <a:prstGeom prst="line">
                <a:avLst/>
              </a:prstGeom>
              <a:noFill/>
              <a:ln w="508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2" name="Line 31"/>
              <p:cNvSpPr>
                <a:spLocks noChangeShapeType="1"/>
              </p:cNvSpPr>
              <p:nvPr/>
            </p:nvSpPr>
            <p:spPr bwMode="auto">
              <a:xfrm>
                <a:off x="25" y="502"/>
                <a:ext cx="317" cy="1"/>
              </a:xfrm>
              <a:prstGeom prst="line">
                <a:avLst/>
              </a:prstGeom>
              <a:noFill/>
              <a:ln w="508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3" name="Line 32"/>
              <p:cNvSpPr>
                <a:spLocks noChangeShapeType="1"/>
              </p:cNvSpPr>
              <p:nvPr/>
            </p:nvSpPr>
            <p:spPr bwMode="auto">
              <a:xfrm>
                <a:off x="25" y="205"/>
                <a:ext cx="317" cy="2"/>
              </a:xfrm>
              <a:prstGeom prst="line">
                <a:avLst/>
              </a:prstGeom>
              <a:noFill/>
              <a:ln w="508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4" name="Rectangle 33"/>
              <p:cNvSpPr>
                <a:spLocks/>
              </p:cNvSpPr>
              <p:nvPr/>
            </p:nvSpPr>
            <p:spPr bwMode="auto">
              <a:xfrm>
                <a:off x="18" y="25"/>
                <a:ext cx="329" cy="33"/>
              </a:xfrm>
              <a:prstGeom prst="rect">
                <a:avLst/>
              </a:prstGeom>
              <a:solidFill>
                <a:srgbClr val="C9C9B6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5" name="Line 34"/>
              <p:cNvSpPr>
                <a:spLocks noChangeShapeType="1"/>
              </p:cNvSpPr>
              <p:nvPr/>
            </p:nvSpPr>
            <p:spPr bwMode="auto">
              <a:xfrm>
                <a:off x="24" y="40"/>
                <a:ext cx="319" cy="2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6" name="Line 35"/>
              <p:cNvSpPr>
                <a:spLocks noChangeShapeType="1"/>
              </p:cNvSpPr>
              <p:nvPr/>
            </p:nvSpPr>
            <p:spPr bwMode="auto">
              <a:xfrm>
                <a:off x="24" y="45"/>
                <a:ext cx="319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7" name="Line 36"/>
              <p:cNvSpPr>
                <a:spLocks noChangeShapeType="1"/>
              </p:cNvSpPr>
              <p:nvPr/>
            </p:nvSpPr>
            <p:spPr bwMode="auto">
              <a:xfrm>
                <a:off x="24" y="49"/>
                <a:ext cx="319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8" name="Line 37"/>
              <p:cNvSpPr>
                <a:spLocks noChangeShapeType="1"/>
              </p:cNvSpPr>
              <p:nvPr/>
            </p:nvSpPr>
            <p:spPr bwMode="auto">
              <a:xfrm>
                <a:off x="24" y="53"/>
                <a:ext cx="319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9" name="Line 38"/>
              <p:cNvSpPr>
                <a:spLocks noChangeShapeType="1"/>
              </p:cNvSpPr>
              <p:nvPr/>
            </p:nvSpPr>
            <p:spPr bwMode="auto">
              <a:xfrm>
                <a:off x="24" y="32"/>
                <a:ext cx="319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" name="Line 39"/>
              <p:cNvSpPr>
                <a:spLocks noChangeShapeType="1"/>
              </p:cNvSpPr>
              <p:nvPr/>
            </p:nvSpPr>
            <p:spPr bwMode="auto">
              <a:xfrm>
                <a:off x="24" y="38"/>
                <a:ext cx="319" cy="2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" name="AutoShape 40"/>
              <p:cNvSpPr>
                <a:spLocks/>
              </p:cNvSpPr>
              <p:nvPr/>
            </p:nvSpPr>
            <p:spPr bwMode="auto">
              <a:xfrm>
                <a:off x="15" y="0"/>
                <a:ext cx="399" cy="23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21600"/>
                    </a:moveTo>
                    <a:lnTo>
                      <a:pt x="3651" y="0"/>
                    </a:lnTo>
                    <a:lnTo>
                      <a:pt x="21600" y="0"/>
                    </a:lnTo>
                    <a:lnTo>
                      <a:pt x="18087" y="21600"/>
                    </a:lnTo>
                    <a:lnTo>
                      <a:pt x="139" y="21600"/>
                    </a:lnTo>
                    <a:lnTo>
                      <a:pt x="0" y="21600"/>
                    </a:lnTo>
                  </a:path>
                </a:pathLst>
              </a:custGeom>
              <a:solidFill>
                <a:srgbClr val="EDEDE7"/>
              </a:solidFill>
              <a:ln w="12700">
                <a:solidFill>
                  <a:srgbClr val="EDEDE7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" name="Line 41"/>
              <p:cNvSpPr>
                <a:spLocks noChangeShapeType="1"/>
              </p:cNvSpPr>
              <p:nvPr/>
            </p:nvSpPr>
            <p:spPr bwMode="auto">
              <a:xfrm>
                <a:off x="17" y="664"/>
                <a:ext cx="330" cy="1"/>
              </a:xfrm>
              <a:prstGeom prst="line">
                <a:avLst/>
              </a:prstGeom>
              <a:noFill/>
              <a:ln w="25400">
                <a:solidFill>
                  <a:srgbClr val="93936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" name="Line 42"/>
              <p:cNvSpPr>
                <a:spLocks noChangeShapeType="1"/>
              </p:cNvSpPr>
              <p:nvPr/>
            </p:nvSpPr>
            <p:spPr bwMode="auto">
              <a:xfrm flipH="1">
                <a:off x="0" y="656"/>
                <a:ext cx="17" cy="68"/>
              </a:xfrm>
              <a:prstGeom prst="line">
                <a:avLst/>
              </a:prstGeom>
              <a:noFill/>
              <a:ln w="12700">
                <a:solidFill>
                  <a:srgbClr val="C9C9B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" name="Line 43"/>
              <p:cNvSpPr>
                <a:spLocks noChangeShapeType="1"/>
              </p:cNvSpPr>
              <p:nvPr/>
            </p:nvSpPr>
            <p:spPr bwMode="auto">
              <a:xfrm flipH="1">
                <a:off x="337" y="656"/>
                <a:ext cx="15" cy="68"/>
              </a:xfrm>
              <a:prstGeom prst="line">
                <a:avLst/>
              </a:prstGeom>
              <a:noFill/>
              <a:ln w="12700">
                <a:solidFill>
                  <a:srgbClr val="C9C9B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" name="Line 44"/>
              <p:cNvSpPr>
                <a:spLocks noChangeShapeType="1"/>
              </p:cNvSpPr>
              <p:nvPr/>
            </p:nvSpPr>
            <p:spPr bwMode="auto">
              <a:xfrm flipH="1">
                <a:off x="278" y="48"/>
                <a:ext cx="61" cy="1"/>
              </a:xfrm>
              <a:prstGeom prst="line">
                <a:avLst/>
              </a:prstGeom>
              <a:noFill/>
              <a:ln w="508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45"/>
            <p:cNvGrpSpPr>
              <a:grpSpLocks/>
            </p:cNvGrpSpPr>
            <p:nvPr/>
          </p:nvGrpSpPr>
          <p:grpSpPr bwMode="auto">
            <a:xfrm>
              <a:off x="34" y="68"/>
              <a:ext cx="291" cy="124"/>
              <a:chOff x="0" y="0"/>
              <a:chExt cx="291" cy="124"/>
            </a:xfrm>
          </p:grpSpPr>
          <p:sp>
            <p:nvSpPr>
              <p:cNvPr id="299" name="Rectangle 46"/>
              <p:cNvSpPr>
                <a:spLocks/>
              </p:cNvSpPr>
              <p:nvPr/>
            </p:nvSpPr>
            <p:spPr bwMode="auto">
              <a:xfrm>
                <a:off x="0" y="0"/>
                <a:ext cx="291" cy="124"/>
              </a:xfrm>
              <a:prstGeom prst="rect">
                <a:avLst/>
              </a:prstGeom>
              <a:solidFill>
                <a:srgbClr val="C9C9B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Line 47"/>
              <p:cNvSpPr>
                <a:spLocks noChangeShapeType="1"/>
              </p:cNvSpPr>
              <p:nvPr/>
            </p:nvSpPr>
            <p:spPr bwMode="auto">
              <a:xfrm>
                <a:off x="2" y="0"/>
                <a:ext cx="2" cy="12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Line 48"/>
              <p:cNvSpPr>
                <a:spLocks noChangeShapeType="1"/>
              </p:cNvSpPr>
              <p:nvPr/>
            </p:nvSpPr>
            <p:spPr bwMode="auto">
              <a:xfrm>
                <a:off x="2" y="0"/>
                <a:ext cx="2" cy="12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Line 49"/>
              <p:cNvSpPr>
                <a:spLocks noChangeShapeType="1"/>
              </p:cNvSpPr>
              <p:nvPr/>
            </p:nvSpPr>
            <p:spPr bwMode="auto">
              <a:xfrm>
                <a:off x="10" y="0"/>
                <a:ext cx="1" cy="117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Line 50"/>
              <p:cNvSpPr>
                <a:spLocks noChangeShapeType="1"/>
              </p:cNvSpPr>
              <p:nvPr/>
            </p:nvSpPr>
            <p:spPr bwMode="auto">
              <a:xfrm>
                <a:off x="288" y="0"/>
                <a:ext cx="1" cy="12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Line 51"/>
              <p:cNvSpPr>
                <a:spLocks noChangeShapeType="1"/>
              </p:cNvSpPr>
              <p:nvPr/>
            </p:nvSpPr>
            <p:spPr bwMode="auto">
              <a:xfrm>
                <a:off x="285" y="0"/>
                <a:ext cx="1" cy="12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Line 52"/>
              <p:cNvSpPr>
                <a:spLocks noChangeShapeType="1"/>
              </p:cNvSpPr>
              <p:nvPr/>
            </p:nvSpPr>
            <p:spPr bwMode="auto">
              <a:xfrm>
                <a:off x="2" y="121"/>
                <a:ext cx="281" cy="2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Line 53"/>
              <p:cNvSpPr>
                <a:spLocks noChangeShapeType="1"/>
              </p:cNvSpPr>
              <p:nvPr/>
            </p:nvSpPr>
            <p:spPr bwMode="auto">
              <a:xfrm>
                <a:off x="2" y="119"/>
                <a:ext cx="281" cy="2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Line 54"/>
              <p:cNvSpPr>
                <a:spLocks noChangeShapeType="1"/>
              </p:cNvSpPr>
              <p:nvPr/>
            </p:nvSpPr>
            <p:spPr bwMode="auto">
              <a:xfrm>
                <a:off x="28" y="8"/>
                <a:ext cx="2" cy="10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Line 55"/>
              <p:cNvSpPr>
                <a:spLocks noChangeShapeType="1"/>
              </p:cNvSpPr>
              <p:nvPr/>
            </p:nvSpPr>
            <p:spPr bwMode="auto">
              <a:xfrm>
                <a:off x="78" y="8"/>
                <a:ext cx="1" cy="10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Line 56"/>
              <p:cNvSpPr>
                <a:spLocks noChangeShapeType="1"/>
              </p:cNvSpPr>
              <p:nvPr/>
            </p:nvSpPr>
            <p:spPr bwMode="auto">
              <a:xfrm>
                <a:off x="10" y="4"/>
                <a:ext cx="273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Line 57"/>
              <p:cNvSpPr>
                <a:spLocks noChangeShapeType="1"/>
              </p:cNvSpPr>
              <p:nvPr/>
            </p:nvSpPr>
            <p:spPr bwMode="auto">
              <a:xfrm>
                <a:off x="28" y="25"/>
                <a:ext cx="91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Line 58"/>
              <p:cNvSpPr>
                <a:spLocks noChangeShapeType="1"/>
              </p:cNvSpPr>
              <p:nvPr/>
            </p:nvSpPr>
            <p:spPr bwMode="auto">
              <a:xfrm>
                <a:off x="10" y="8"/>
                <a:ext cx="273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Rectangle 59"/>
              <p:cNvSpPr>
                <a:spLocks/>
              </p:cNvSpPr>
              <p:nvPr/>
            </p:nvSpPr>
            <p:spPr bwMode="auto">
              <a:xfrm>
                <a:off x="72" y="8"/>
                <a:ext cx="1" cy="8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Line 60"/>
              <p:cNvSpPr>
                <a:spLocks noChangeShapeType="1"/>
              </p:cNvSpPr>
              <p:nvPr/>
            </p:nvSpPr>
            <p:spPr bwMode="auto">
              <a:xfrm>
                <a:off x="2" y="16"/>
                <a:ext cx="6" cy="2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Line 61"/>
              <p:cNvSpPr>
                <a:spLocks noChangeShapeType="1"/>
              </p:cNvSpPr>
              <p:nvPr/>
            </p:nvSpPr>
            <p:spPr bwMode="auto">
              <a:xfrm>
                <a:off x="2" y="23"/>
                <a:ext cx="6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Line 62"/>
              <p:cNvSpPr>
                <a:spLocks noChangeShapeType="1"/>
              </p:cNvSpPr>
              <p:nvPr/>
            </p:nvSpPr>
            <p:spPr bwMode="auto">
              <a:xfrm>
                <a:off x="28" y="88"/>
                <a:ext cx="91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Rectangle 63"/>
              <p:cNvSpPr>
                <a:spLocks/>
              </p:cNvSpPr>
              <p:nvPr/>
            </p:nvSpPr>
            <p:spPr bwMode="auto">
              <a:xfrm>
                <a:off x="72" y="102"/>
                <a:ext cx="1" cy="9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Line 64"/>
              <p:cNvSpPr>
                <a:spLocks noChangeShapeType="1"/>
              </p:cNvSpPr>
              <p:nvPr/>
            </p:nvSpPr>
            <p:spPr bwMode="auto">
              <a:xfrm>
                <a:off x="285" y="15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Line 65"/>
              <p:cNvSpPr>
                <a:spLocks noChangeShapeType="1"/>
              </p:cNvSpPr>
              <p:nvPr/>
            </p:nvSpPr>
            <p:spPr bwMode="auto">
              <a:xfrm>
                <a:off x="285" y="2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Rectangle 66"/>
              <p:cNvSpPr>
                <a:spLocks/>
              </p:cNvSpPr>
              <p:nvPr/>
            </p:nvSpPr>
            <p:spPr bwMode="auto">
              <a:xfrm>
                <a:off x="13" y="33"/>
                <a:ext cx="8" cy="13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Oval 67"/>
              <p:cNvSpPr>
                <a:spLocks/>
              </p:cNvSpPr>
              <p:nvPr/>
            </p:nvSpPr>
            <p:spPr bwMode="auto">
              <a:xfrm>
                <a:off x="20" y="12"/>
                <a:ext cx="1" cy="2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Oval 68"/>
              <p:cNvSpPr>
                <a:spLocks/>
              </p:cNvSpPr>
              <p:nvPr/>
            </p:nvSpPr>
            <p:spPr bwMode="auto">
              <a:xfrm>
                <a:off x="23" y="12"/>
                <a:ext cx="0" cy="2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Line 69"/>
              <p:cNvSpPr>
                <a:spLocks noChangeShapeType="1"/>
              </p:cNvSpPr>
              <p:nvPr/>
            </p:nvSpPr>
            <p:spPr bwMode="auto">
              <a:xfrm>
                <a:off x="23" y="11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Oval 70"/>
              <p:cNvSpPr>
                <a:spLocks/>
              </p:cNvSpPr>
              <p:nvPr/>
            </p:nvSpPr>
            <p:spPr bwMode="auto">
              <a:xfrm>
                <a:off x="20" y="107"/>
                <a:ext cx="1" cy="0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Oval 71"/>
              <p:cNvSpPr>
                <a:spLocks/>
              </p:cNvSpPr>
              <p:nvPr/>
            </p:nvSpPr>
            <p:spPr bwMode="auto">
              <a:xfrm>
                <a:off x="23" y="107"/>
                <a:ext cx="0" cy="0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Line 72"/>
              <p:cNvSpPr>
                <a:spLocks noChangeShapeType="1"/>
              </p:cNvSpPr>
              <p:nvPr/>
            </p:nvSpPr>
            <p:spPr bwMode="auto">
              <a:xfrm>
                <a:off x="23" y="10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Rectangle 73"/>
              <p:cNvSpPr>
                <a:spLocks/>
              </p:cNvSpPr>
              <p:nvPr/>
            </p:nvSpPr>
            <p:spPr bwMode="auto">
              <a:xfrm>
                <a:off x="44" y="119"/>
                <a:ext cx="2" cy="1"/>
              </a:xfrm>
              <a:prstGeom prst="rect">
                <a:avLst/>
              </a:prstGeom>
              <a:solidFill>
                <a:srgbClr val="C9C9B6"/>
              </a:solidFill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Rectangle 74"/>
              <p:cNvSpPr>
                <a:spLocks/>
              </p:cNvSpPr>
              <p:nvPr/>
            </p:nvSpPr>
            <p:spPr bwMode="auto">
              <a:xfrm>
                <a:off x="44" y="119"/>
                <a:ext cx="2" cy="1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Rectangle 75"/>
              <p:cNvSpPr>
                <a:spLocks/>
              </p:cNvSpPr>
              <p:nvPr/>
            </p:nvSpPr>
            <p:spPr bwMode="auto">
              <a:xfrm>
                <a:off x="95" y="10"/>
                <a:ext cx="167" cy="99"/>
              </a:xfrm>
              <a:prstGeom prst="rect">
                <a:avLst/>
              </a:prstGeom>
              <a:solidFill>
                <a:srgbClr val="5589FF"/>
              </a:solidFill>
              <a:ln w="12700">
                <a:solidFill>
                  <a:srgbClr val="004EFF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Line 76"/>
              <p:cNvSpPr>
                <a:spLocks noChangeShapeType="1"/>
              </p:cNvSpPr>
              <p:nvPr/>
            </p:nvSpPr>
            <p:spPr bwMode="auto">
              <a:xfrm>
                <a:off x="285" y="0"/>
                <a:ext cx="1" cy="117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Line 77"/>
              <p:cNvSpPr>
                <a:spLocks noChangeShapeType="1"/>
              </p:cNvSpPr>
              <p:nvPr/>
            </p:nvSpPr>
            <p:spPr bwMode="auto">
              <a:xfrm>
                <a:off x="95" y="10"/>
                <a:ext cx="167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Line 78"/>
              <p:cNvSpPr>
                <a:spLocks noChangeShapeType="1"/>
              </p:cNvSpPr>
              <p:nvPr/>
            </p:nvSpPr>
            <p:spPr bwMode="auto">
              <a:xfrm>
                <a:off x="28" y="113"/>
                <a:ext cx="255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Line 79"/>
              <p:cNvSpPr>
                <a:spLocks noChangeShapeType="1"/>
              </p:cNvSpPr>
              <p:nvPr/>
            </p:nvSpPr>
            <p:spPr bwMode="auto">
              <a:xfrm>
                <a:off x="95" y="111"/>
                <a:ext cx="167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Line 80"/>
              <p:cNvSpPr>
                <a:spLocks noChangeShapeType="1"/>
              </p:cNvSpPr>
              <p:nvPr/>
            </p:nvSpPr>
            <p:spPr bwMode="auto">
              <a:xfrm>
                <a:off x="96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Line 81"/>
              <p:cNvSpPr>
                <a:spLocks noChangeShapeType="1"/>
              </p:cNvSpPr>
              <p:nvPr/>
            </p:nvSpPr>
            <p:spPr bwMode="auto">
              <a:xfrm>
                <a:off x="101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Line 82"/>
              <p:cNvSpPr>
                <a:spLocks noChangeShapeType="1"/>
              </p:cNvSpPr>
              <p:nvPr/>
            </p:nvSpPr>
            <p:spPr bwMode="auto">
              <a:xfrm>
                <a:off x="109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Line 83"/>
              <p:cNvSpPr>
                <a:spLocks noChangeShapeType="1"/>
              </p:cNvSpPr>
              <p:nvPr/>
            </p:nvSpPr>
            <p:spPr bwMode="auto">
              <a:xfrm>
                <a:off x="117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Line 84"/>
              <p:cNvSpPr>
                <a:spLocks noChangeShapeType="1"/>
              </p:cNvSpPr>
              <p:nvPr/>
            </p:nvSpPr>
            <p:spPr bwMode="auto">
              <a:xfrm>
                <a:off x="124" y="113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Line 85"/>
              <p:cNvSpPr>
                <a:spLocks noChangeShapeType="1"/>
              </p:cNvSpPr>
              <p:nvPr/>
            </p:nvSpPr>
            <p:spPr bwMode="auto">
              <a:xfrm>
                <a:off x="135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Line 86"/>
              <p:cNvSpPr>
                <a:spLocks noChangeShapeType="1"/>
              </p:cNvSpPr>
              <p:nvPr/>
            </p:nvSpPr>
            <p:spPr bwMode="auto">
              <a:xfrm>
                <a:off x="145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Line 87"/>
              <p:cNvSpPr>
                <a:spLocks noChangeShapeType="1"/>
              </p:cNvSpPr>
              <p:nvPr/>
            </p:nvSpPr>
            <p:spPr bwMode="auto">
              <a:xfrm>
                <a:off x="155" y="113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Line 88"/>
              <p:cNvSpPr>
                <a:spLocks noChangeShapeType="1"/>
              </p:cNvSpPr>
              <p:nvPr/>
            </p:nvSpPr>
            <p:spPr bwMode="auto">
              <a:xfrm>
                <a:off x="166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Line 89"/>
              <p:cNvSpPr>
                <a:spLocks noChangeShapeType="1"/>
              </p:cNvSpPr>
              <p:nvPr/>
            </p:nvSpPr>
            <p:spPr bwMode="auto">
              <a:xfrm>
                <a:off x="179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Line 90"/>
              <p:cNvSpPr>
                <a:spLocks noChangeShapeType="1"/>
              </p:cNvSpPr>
              <p:nvPr/>
            </p:nvSpPr>
            <p:spPr bwMode="auto">
              <a:xfrm>
                <a:off x="192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Line 91"/>
              <p:cNvSpPr>
                <a:spLocks noChangeShapeType="1"/>
              </p:cNvSpPr>
              <p:nvPr/>
            </p:nvSpPr>
            <p:spPr bwMode="auto">
              <a:xfrm>
                <a:off x="203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Line 92"/>
              <p:cNvSpPr>
                <a:spLocks noChangeShapeType="1"/>
              </p:cNvSpPr>
              <p:nvPr/>
            </p:nvSpPr>
            <p:spPr bwMode="auto">
              <a:xfrm>
                <a:off x="210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Line 93"/>
              <p:cNvSpPr>
                <a:spLocks noChangeShapeType="1"/>
              </p:cNvSpPr>
              <p:nvPr/>
            </p:nvSpPr>
            <p:spPr bwMode="auto">
              <a:xfrm>
                <a:off x="218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Rectangle 94"/>
              <p:cNvSpPr>
                <a:spLocks/>
              </p:cNvSpPr>
              <p:nvPr/>
            </p:nvSpPr>
            <p:spPr bwMode="auto">
              <a:xfrm>
                <a:off x="137" y="119"/>
                <a:ext cx="0" cy="1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Rectangle 95"/>
              <p:cNvSpPr>
                <a:spLocks/>
              </p:cNvSpPr>
              <p:nvPr/>
            </p:nvSpPr>
            <p:spPr bwMode="auto">
              <a:xfrm>
                <a:off x="140" y="119"/>
                <a:ext cx="0" cy="1"/>
              </a:xfrm>
              <a:prstGeom prst="rect">
                <a:avLst/>
              </a:prstGeom>
              <a:solidFill>
                <a:srgbClr val="C9C9B6"/>
              </a:solidFill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Rectangle 96"/>
              <p:cNvSpPr>
                <a:spLocks/>
              </p:cNvSpPr>
              <p:nvPr/>
            </p:nvSpPr>
            <p:spPr bwMode="auto">
              <a:xfrm>
                <a:off x="207" y="119"/>
                <a:ext cx="3" cy="1"/>
              </a:xfrm>
              <a:prstGeom prst="rect">
                <a:avLst/>
              </a:prstGeom>
              <a:solidFill>
                <a:srgbClr val="C9C9B6"/>
              </a:solidFill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Rectangle 97"/>
              <p:cNvSpPr>
                <a:spLocks/>
              </p:cNvSpPr>
              <p:nvPr/>
            </p:nvSpPr>
            <p:spPr bwMode="auto">
              <a:xfrm>
                <a:off x="207" y="119"/>
                <a:ext cx="3" cy="1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Line 98"/>
              <p:cNvSpPr>
                <a:spLocks noChangeShapeType="1"/>
              </p:cNvSpPr>
              <p:nvPr/>
            </p:nvSpPr>
            <p:spPr bwMode="auto">
              <a:xfrm>
                <a:off x="101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Line 99"/>
              <p:cNvSpPr>
                <a:spLocks noChangeShapeType="1"/>
              </p:cNvSpPr>
              <p:nvPr/>
            </p:nvSpPr>
            <p:spPr bwMode="auto">
              <a:xfrm>
                <a:off x="96" y="4"/>
                <a:ext cx="1" cy="113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Rectangle 100"/>
              <p:cNvSpPr>
                <a:spLocks/>
              </p:cNvSpPr>
              <p:nvPr/>
            </p:nvSpPr>
            <p:spPr bwMode="auto">
              <a:xfrm>
                <a:off x="0" y="0"/>
                <a:ext cx="291" cy="12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Line 101"/>
              <p:cNvSpPr>
                <a:spLocks noChangeShapeType="1"/>
              </p:cNvSpPr>
              <p:nvPr/>
            </p:nvSpPr>
            <p:spPr bwMode="auto">
              <a:xfrm>
                <a:off x="264" y="4"/>
                <a:ext cx="2" cy="113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Oval 102"/>
              <p:cNvSpPr>
                <a:spLocks/>
              </p:cNvSpPr>
              <p:nvPr/>
            </p:nvSpPr>
            <p:spPr bwMode="auto">
              <a:xfrm>
                <a:off x="267" y="12"/>
                <a:ext cx="0" cy="2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Oval 103"/>
              <p:cNvSpPr>
                <a:spLocks/>
              </p:cNvSpPr>
              <p:nvPr/>
            </p:nvSpPr>
            <p:spPr bwMode="auto">
              <a:xfrm>
                <a:off x="267" y="12"/>
                <a:ext cx="0" cy="2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Line 104"/>
              <p:cNvSpPr>
                <a:spLocks noChangeShapeType="1"/>
              </p:cNvSpPr>
              <p:nvPr/>
            </p:nvSpPr>
            <p:spPr bwMode="auto">
              <a:xfrm>
                <a:off x="267" y="11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" name="Oval 105"/>
              <p:cNvSpPr>
                <a:spLocks/>
              </p:cNvSpPr>
              <p:nvPr/>
            </p:nvSpPr>
            <p:spPr bwMode="auto">
              <a:xfrm>
                <a:off x="267" y="107"/>
                <a:ext cx="0" cy="0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Oval 106"/>
              <p:cNvSpPr>
                <a:spLocks/>
              </p:cNvSpPr>
              <p:nvPr/>
            </p:nvSpPr>
            <p:spPr bwMode="auto">
              <a:xfrm>
                <a:off x="267" y="107"/>
                <a:ext cx="0" cy="0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Line 107"/>
              <p:cNvSpPr>
                <a:spLocks noChangeShapeType="1"/>
              </p:cNvSpPr>
              <p:nvPr/>
            </p:nvSpPr>
            <p:spPr bwMode="auto">
              <a:xfrm>
                <a:off x="267" y="10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1" name="Rectangle 108"/>
              <p:cNvSpPr>
                <a:spLocks/>
              </p:cNvSpPr>
              <p:nvPr/>
            </p:nvSpPr>
            <p:spPr bwMode="auto">
              <a:xfrm>
                <a:off x="13" y="69"/>
                <a:ext cx="8" cy="15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2" name="Rectangle 109"/>
              <p:cNvSpPr>
                <a:spLocks/>
              </p:cNvSpPr>
              <p:nvPr/>
            </p:nvSpPr>
            <p:spPr bwMode="auto">
              <a:xfrm>
                <a:off x="90" y="8"/>
                <a:ext cx="3" cy="8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3" name="Rectangle 110"/>
              <p:cNvSpPr>
                <a:spLocks/>
              </p:cNvSpPr>
              <p:nvPr/>
            </p:nvSpPr>
            <p:spPr bwMode="auto">
              <a:xfrm>
                <a:off x="90" y="107"/>
                <a:ext cx="3" cy="4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Line 111"/>
              <p:cNvSpPr>
                <a:spLocks noChangeShapeType="1"/>
              </p:cNvSpPr>
              <p:nvPr/>
            </p:nvSpPr>
            <p:spPr bwMode="auto">
              <a:xfrm>
                <a:off x="109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Line 112"/>
              <p:cNvSpPr>
                <a:spLocks noChangeShapeType="1"/>
              </p:cNvSpPr>
              <p:nvPr/>
            </p:nvSpPr>
            <p:spPr bwMode="auto">
              <a:xfrm>
                <a:off x="117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" name="Line 113"/>
              <p:cNvSpPr>
                <a:spLocks noChangeShapeType="1"/>
              </p:cNvSpPr>
              <p:nvPr/>
            </p:nvSpPr>
            <p:spPr bwMode="auto">
              <a:xfrm>
                <a:off x="124" y="10"/>
                <a:ext cx="2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Line 114"/>
              <p:cNvSpPr>
                <a:spLocks noChangeShapeType="1"/>
              </p:cNvSpPr>
              <p:nvPr/>
            </p:nvSpPr>
            <p:spPr bwMode="auto">
              <a:xfrm>
                <a:off x="135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Line 115"/>
              <p:cNvSpPr>
                <a:spLocks noChangeShapeType="1"/>
              </p:cNvSpPr>
              <p:nvPr/>
            </p:nvSpPr>
            <p:spPr bwMode="auto">
              <a:xfrm>
                <a:off x="145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Line 116"/>
              <p:cNvSpPr>
                <a:spLocks noChangeShapeType="1"/>
              </p:cNvSpPr>
              <p:nvPr/>
            </p:nvSpPr>
            <p:spPr bwMode="auto">
              <a:xfrm>
                <a:off x="155" y="10"/>
                <a:ext cx="2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Line 117"/>
              <p:cNvSpPr>
                <a:spLocks noChangeShapeType="1"/>
              </p:cNvSpPr>
              <p:nvPr/>
            </p:nvSpPr>
            <p:spPr bwMode="auto">
              <a:xfrm>
                <a:off x="166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Line 118"/>
              <p:cNvSpPr>
                <a:spLocks noChangeShapeType="1"/>
              </p:cNvSpPr>
              <p:nvPr/>
            </p:nvSpPr>
            <p:spPr bwMode="auto">
              <a:xfrm>
                <a:off x="179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Line 119"/>
              <p:cNvSpPr>
                <a:spLocks noChangeShapeType="1"/>
              </p:cNvSpPr>
              <p:nvPr/>
            </p:nvSpPr>
            <p:spPr bwMode="auto">
              <a:xfrm>
                <a:off x="192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3" name="Line 120"/>
              <p:cNvSpPr>
                <a:spLocks noChangeShapeType="1"/>
              </p:cNvSpPr>
              <p:nvPr/>
            </p:nvSpPr>
            <p:spPr bwMode="auto">
              <a:xfrm>
                <a:off x="203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4" name="Line 121"/>
              <p:cNvSpPr>
                <a:spLocks noChangeShapeType="1"/>
              </p:cNvSpPr>
              <p:nvPr/>
            </p:nvSpPr>
            <p:spPr bwMode="auto">
              <a:xfrm>
                <a:off x="210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5" name="Line 122"/>
              <p:cNvSpPr>
                <a:spLocks noChangeShapeType="1"/>
              </p:cNvSpPr>
              <p:nvPr/>
            </p:nvSpPr>
            <p:spPr bwMode="auto">
              <a:xfrm>
                <a:off x="218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" name="Line 123"/>
              <p:cNvSpPr>
                <a:spLocks noChangeShapeType="1"/>
              </p:cNvSpPr>
              <p:nvPr/>
            </p:nvSpPr>
            <p:spPr bwMode="auto">
              <a:xfrm>
                <a:off x="225" y="10"/>
                <a:ext cx="2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7" name="Line 124"/>
              <p:cNvSpPr>
                <a:spLocks noChangeShapeType="1"/>
              </p:cNvSpPr>
              <p:nvPr/>
            </p:nvSpPr>
            <p:spPr bwMode="auto">
              <a:xfrm>
                <a:off x="233" y="10"/>
                <a:ext cx="2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" name="Line 125"/>
              <p:cNvSpPr>
                <a:spLocks noChangeShapeType="1"/>
              </p:cNvSpPr>
              <p:nvPr/>
            </p:nvSpPr>
            <p:spPr bwMode="auto">
              <a:xfrm>
                <a:off x="241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" name="Line 126"/>
              <p:cNvSpPr>
                <a:spLocks noChangeShapeType="1"/>
              </p:cNvSpPr>
              <p:nvPr/>
            </p:nvSpPr>
            <p:spPr bwMode="auto">
              <a:xfrm>
                <a:off x="249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Line 127"/>
              <p:cNvSpPr>
                <a:spLocks noChangeShapeType="1"/>
              </p:cNvSpPr>
              <p:nvPr/>
            </p:nvSpPr>
            <p:spPr bwMode="auto">
              <a:xfrm>
                <a:off x="257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Rectangle 128"/>
              <p:cNvSpPr>
                <a:spLocks/>
              </p:cNvSpPr>
              <p:nvPr/>
            </p:nvSpPr>
            <p:spPr bwMode="auto">
              <a:xfrm>
                <a:off x="120" y="17"/>
                <a:ext cx="114" cy="36"/>
              </a:xfrm>
              <a:prstGeom prst="rect">
                <a:avLst/>
              </a:prstGeom>
              <a:solidFill>
                <a:srgbClr val="5589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Line 129"/>
              <p:cNvSpPr>
                <a:spLocks noChangeShapeType="1"/>
              </p:cNvSpPr>
              <p:nvPr/>
            </p:nvSpPr>
            <p:spPr bwMode="auto">
              <a:xfrm>
                <a:off x="285" y="11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" name="Line 130"/>
              <p:cNvSpPr>
                <a:spLocks noChangeShapeType="1"/>
              </p:cNvSpPr>
              <p:nvPr/>
            </p:nvSpPr>
            <p:spPr bwMode="auto">
              <a:xfrm>
                <a:off x="2" y="113"/>
                <a:ext cx="6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Line 131"/>
              <p:cNvSpPr>
                <a:spLocks noChangeShapeType="1"/>
              </p:cNvSpPr>
              <p:nvPr/>
            </p:nvSpPr>
            <p:spPr bwMode="auto">
              <a:xfrm>
                <a:off x="225" y="113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Line 132"/>
              <p:cNvSpPr>
                <a:spLocks noChangeShapeType="1"/>
              </p:cNvSpPr>
              <p:nvPr/>
            </p:nvSpPr>
            <p:spPr bwMode="auto">
              <a:xfrm>
                <a:off x="233" y="113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Line 133"/>
              <p:cNvSpPr>
                <a:spLocks noChangeShapeType="1"/>
              </p:cNvSpPr>
              <p:nvPr/>
            </p:nvSpPr>
            <p:spPr bwMode="auto">
              <a:xfrm>
                <a:off x="241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" name="Line 134"/>
              <p:cNvSpPr>
                <a:spLocks noChangeShapeType="1"/>
              </p:cNvSpPr>
              <p:nvPr/>
            </p:nvSpPr>
            <p:spPr bwMode="auto">
              <a:xfrm>
                <a:off x="249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Rectangle 135"/>
            <p:cNvSpPr>
              <a:spLocks/>
            </p:cNvSpPr>
            <p:nvPr/>
          </p:nvSpPr>
          <p:spPr bwMode="auto">
            <a:xfrm>
              <a:off x="128" y="73"/>
              <a:ext cx="343" cy="4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56445" bIns="0">
              <a:prstTxWarp prst="textNoShape">
                <a:avLst/>
              </a:prstTxWarp>
              <a:spAutoFit/>
            </a:bodyPr>
            <a:lstStyle/>
            <a:p>
              <a:pPr marL="42850">
                <a:lnSpc>
                  <a:spcPct val="90000"/>
                </a:lnSpc>
              </a:pPr>
              <a:r>
                <a:rPr lang="en-US" sz="1900" dirty="0">
                  <a:solidFill>
                    <a:srgbClr val="0000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IPE</a:t>
              </a:r>
            </a:p>
          </p:txBody>
        </p:sp>
        <p:grpSp>
          <p:nvGrpSpPr>
            <p:cNvPr id="11" name="Group 136"/>
            <p:cNvGrpSpPr>
              <a:grpSpLocks/>
            </p:cNvGrpSpPr>
            <p:nvPr/>
          </p:nvGrpSpPr>
          <p:grpSpPr bwMode="auto">
            <a:xfrm>
              <a:off x="34" y="217"/>
              <a:ext cx="291" cy="124"/>
              <a:chOff x="0" y="0"/>
              <a:chExt cx="291" cy="124"/>
            </a:xfrm>
          </p:grpSpPr>
          <p:sp>
            <p:nvSpPr>
              <p:cNvPr id="210" name="Rectangle 137"/>
              <p:cNvSpPr>
                <a:spLocks/>
              </p:cNvSpPr>
              <p:nvPr/>
            </p:nvSpPr>
            <p:spPr bwMode="auto">
              <a:xfrm>
                <a:off x="0" y="0"/>
                <a:ext cx="291" cy="124"/>
              </a:xfrm>
              <a:prstGeom prst="rect">
                <a:avLst/>
              </a:prstGeom>
              <a:solidFill>
                <a:srgbClr val="C9C9B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Line 138"/>
              <p:cNvSpPr>
                <a:spLocks noChangeShapeType="1"/>
              </p:cNvSpPr>
              <p:nvPr/>
            </p:nvSpPr>
            <p:spPr bwMode="auto">
              <a:xfrm>
                <a:off x="2" y="0"/>
                <a:ext cx="2" cy="12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Line 139"/>
              <p:cNvSpPr>
                <a:spLocks noChangeShapeType="1"/>
              </p:cNvSpPr>
              <p:nvPr/>
            </p:nvSpPr>
            <p:spPr bwMode="auto">
              <a:xfrm>
                <a:off x="2" y="0"/>
                <a:ext cx="2" cy="12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Line 140"/>
              <p:cNvSpPr>
                <a:spLocks noChangeShapeType="1"/>
              </p:cNvSpPr>
              <p:nvPr/>
            </p:nvSpPr>
            <p:spPr bwMode="auto">
              <a:xfrm>
                <a:off x="10" y="0"/>
                <a:ext cx="1" cy="117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Line 141"/>
              <p:cNvSpPr>
                <a:spLocks noChangeShapeType="1"/>
              </p:cNvSpPr>
              <p:nvPr/>
            </p:nvSpPr>
            <p:spPr bwMode="auto">
              <a:xfrm>
                <a:off x="288" y="0"/>
                <a:ext cx="1" cy="12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Line 142"/>
              <p:cNvSpPr>
                <a:spLocks noChangeShapeType="1"/>
              </p:cNvSpPr>
              <p:nvPr/>
            </p:nvSpPr>
            <p:spPr bwMode="auto">
              <a:xfrm>
                <a:off x="285" y="0"/>
                <a:ext cx="1" cy="12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Line 143"/>
              <p:cNvSpPr>
                <a:spLocks noChangeShapeType="1"/>
              </p:cNvSpPr>
              <p:nvPr/>
            </p:nvSpPr>
            <p:spPr bwMode="auto">
              <a:xfrm>
                <a:off x="2" y="121"/>
                <a:ext cx="281" cy="2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Line 144"/>
              <p:cNvSpPr>
                <a:spLocks noChangeShapeType="1"/>
              </p:cNvSpPr>
              <p:nvPr/>
            </p:nvSpPr>
            <p:spPr bwMode="auto">
              <a:xfrm>
                <a:off x="2" y="119"/>
                <a:ext cx="281" cy="2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Line 145"/>
              <p:cNvSpPr>
                <a:spLocks noChangeShapeType="1"/>
              </p:cNvSpPr>
              <p:nvPr/>
            </p:nvSpPr>
            <p:spPr bwMode="auto">
              <a:xfrm>
                <a:off x="28" y="6"/>
                <a:ext cx="2" cy="11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Line 146"/>
              <p:cNvSpPr>
                <a:spLocks noChangeShapeType="1"/>
              </p:cNvSpPr>
              <p:nvPr/>
            </p:nvSpPr>
            <p:spPr bwMode="auto">
              <a:xfrm>
                <a:off x="78" y="6"/>
                <a:ext cx="1" cy="11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Line 147"/>
              <p:cNvSpPr>
                <a:spLocks noChangeShapeType="1"/>
              </p:cNvSpPr>
              <p:nvPr/>
            </p:nvSpPr>
            <p:spPr bwMode="auto">
              <a:xfrm>
                <a:off x="10" y="4"/>
                <a:ext cx="273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Line 148"/>
              <p:cNvSpPr>
                <a:spLocks noChangeShapeType="1"/>
              </p:cNvSpPr>
              <p:nvPr/>
            </p:nvSpPr>
            <p:spPr bwMode="auto">
              <a:xfrm>
                <a:off x="28" y="25"/>
                <a:ext cx="91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Line 149"/>
              <p:cNvSpPr>
                <a:spLocks noChangeShapeType="1"/>
              </p:cNvSpPr>
              <p:nvPr/>
            </p:nvSpPr>
            <p:spPr bwMode="auto">
              <a:xfrm>
                <a:off x="10" y="6"/>
                <a:ext cx="273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Rectangle 150"/>
              <p:cNvSpPr>
                <a:spLocks/>
              </p:cNvSpPr>
              <p:nvPr/>
            </p:nvSpPr>
            <p:spPr bwMode="auto">
              <a:xfrm>
                <a:off x="72" y="6"/>
                <a:ext cx="1" cy="8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Line 151"/>
              <p:cNvSpPr>
                <a:spLocks noChangeShapeType="1"/>
              </p:cNvSpPr>
              <p:nvPr/>
            </p:nvSpPr>
            <p:spPr bwMode="auto">
              <a:xfrm>
                <a:off x="2" y="16"/>
                <a:ext cx="6" cy="2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Line 152"/>
              <p:cNvSpPr>
                <a:spLocks noChangeShapeType="1"/>
              </p:cNvSpPr>
              <p:nvPr/>
            </p:nvSpPr>
            <p:spPr bwMode="auto">
              <a:xfrm>
                <a:off x="2" y="23"/>
                <a:ext cx="6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Line 153"/>
              <p:cNvSpPr>
                <a:spLocks noChangeShapeType="1"/>
              </p:cNvSpPr>
              <p:nvPr/>
            </p:nvSpPr>
            <p:spPr bwMode="auto">
              <a:xfrm>
                <a:off x="28" y="88"/>
                <a:ext cx="91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Rectangle 154"/>
              <p:cNvSpPr>
                <a:spLocks/>
              </p:cNvSpPr>
              <p:nvPr/>
            </p:nvSpPr>
            <p:spPr bwMode="auto">
              <a:xfrm>
                <a:off x="72" y="102"/>
                <a:ext cx="1" cy="9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Line 155"/>
              <p:cNvSpPr>
                <a:spLocks noChangeShapeType="1"/>
              </p:cNvSpPr>
              <p:nvPr/>
            </p:nvSpPr>
            <p:spPr bwMode="auto">
              <a:xfrm>
                <a:off x="285" y="15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Line 156"/>
              <p:cNvSpPr>
                <a:spLocks noChangeShapeType="1"/>
              </p:cNvSpPr>
              <p:nvPr/>
            </p:nvSpPr>
            <p:spPr bwMode="auto">
              <a:xfrm>
                <a:off x="285" y="2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Rectangle 157"/>
              <p:cNvSpPr>
                <a:spLocks/>
              </p:cNvSpPr>
              <p:nvPr/>
            </p:nvSpPr>
            <p:spPr bwMode="auto">
              <a:xfrm>
                <a:off x="13" y="33"/>
                <a:ext cx="8" cy="13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Oval 158"/>
              <p:cNvSpPr>
                <a:spLocks/>
              </p:cNvSpPr>
              <p:nvPr/>
            </p:nvSpPr>
            <p:spPr bwMode="auto">
              <a:xfrm>
                <a:off x="20" y="12"/>
                <a:ext cx="1" cy="2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Oval 159"/>
              <p:cNvSpPr>
                <a:spLocks/>
              </p:cNvSpPr>
              <p:nvPr/>
            </p:nvSpPr>
            <p:spPr bwMode="auto">
              <a:xfrm>
                <a:off x="23" y="12"/>
                <a:ext cx="0" cy="2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Line 160"/>
              <p:cNvSpPr>
                <a:spLocks noChangeShapeType="1"/>
              </p:cNvSpPr>
              <p:nvPr/>
            </p:nvSpPr>
            <p:spPr bwMode="auto">
              <a:xfrm>
                <a:off x="23" y="11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Oval 161"/>
              <p:cNvSpPr>
                <a:spLocks/>
              </p:cNvSpPr>
              <p:nvPr/>
            </p:nvSpPr>
            <p:spPr bwMode="auto">
              <a:xfrm>
                <a:off x="20" y="107"/>
                <a:ext cx="1" cy="0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Oval 162"/>
              <p:cNvSpPr>
                <a:spLocks/>
              </p:cNvSpPr>
              <p:nvPr/>
            </p:nvSpPr>
            <p:spPr bwMode="auto">
              <a:xfrm>
                <a:off x="23" y="107"/>
                <a:ext cx="0" cy="0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Line 163"/>
              <p:cNvSpPr>
                <a:spLocks noChangeShapeType="1"/>
              </p:cNvSpPr>
              <p:nvPr/>
            </p:nvSpPr>
            <p:spPr bwMode="auto">
              <a:xfrm>
                <a:off x="23" y="10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Rectangle 164"/>
              <p:cNvSpPr>
                <a:spLocks/>
              </p:cNvSpPr>
              <p:nvPr/>
            </p:nvSpPr>
            <p:spPr bwMode="auto">
              <a:xfrm>
                <a:off x="44" y="119"/>
                <a:ext cx="2" cy="1"/>
              </a:xfrm>
              <a:prstGeom prst="rect">
                <a:avLst/>
              </a:prstGeom>
              <a:solidFill>
                <a:srgbClr val="C9C9B6"/>
              </a:solidFill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Rectangle 165"/>
              <p:cNvSpPr>
                <a:spLocks/>
              </p:cNvSpPr>
              <p:nvPr/>
            </p:nvSpPr>
            <p:spPr bwMode="auto">
              <a:xfrm>
                <a:off x="44" y="119"/>
                <a:ext cx="2" cy="1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Rectangle 166"/>
              <p:cNvSpPr>
                <a:spLocks/>
              </p:cNvSpPr>
              <p:nvPr/>
            </p:nvSpPr>
            <p:spPr bwMode="auto">
              <a:xfrm>
                <a:off x="95" y="10"/>
                <a:ext cx="167" cy="99"/>
              </a:xfrm>
              <a:prstGeom prst="rect">
                <a:avLst/>
              </a:prstGeom>
              <a:solidFill>
                <a:srgbClr val="5589FF"/>
              </a:solidFill>
              <a:ln w="12700">
                <a:solidFill>
                  <a:srgbClr val="004EFF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Line 167"/>
              <p:cNvSpPr>
                <a:spLocks noChangeShapeType="1"/>
              </p:cNvSpPr>
              <p:nvPr/>
            </p:nvSpPr>
            <p:spPr bwMode="auto">
              <a:xfrm>
                <a:off x="285" y="0"/>
                <a:ext cx="1" cy="117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Line 168"/>
              <p:cNvSpPr>
                <a:spLocks noChangeShapeType="1"/>
              </p:cNvSpPr>
              <p:nvPr/>
            </p:nvSpPr>
            <p:spPr bwMode="auto">
              <a:xfrm>
                <a:off x="95" y="10"/>
                <a:ext cx="167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Line 169"/>
              <p:cNvSpPr>
                <a:spLocks noChangeShapeType="1"/>
              </p:cNvSpPr>
              <p:nvPr/>
            </p:nvSpPr>
            <p:spPr bwMode="auto">
              <a:xfrm>
                <a:off x="28" y="113"/>
                <a:ext cx="255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Line 170"/>
              <p:cNvSpPr>
                <a:spLocks noChangeShapeType="1"/>
              </p:cNvSpPr>
              <p:nvPr/>
            </p:nvSpPr>
            <p:spPr bwMode="auto">
              <a:xfrm>
                <a:off x="95" y="111"/>
                <a:ext cx="167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Line 171"/>
              <p:cNvSpPr>
                <a:spLocks noChangeShapeType="1"/>
              </p:cNvSpPr>
              <p:nvPr/>
            </p:nvSpPr>
            <p:spPr bwMode="auto">
              <a:xfrm>
                <a:off x="96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Line 172"/>
              <p:cNvSpPr>
                <a:spLocks noChangeShapeType="1"/>
              </p:cNvSpPr>
              <p:nvPr/>
            </p:nvSpPr>
            <p:spPr bwMode="auto">
              <a:xfrm>
                <a:off x="101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Line 173"/>
              <p:cNvSpPr>
                <a:spLocks noChangeShapeType="1"/>
              </p:cNvSpPr>
              <p:nvPr/>
            </p:nvSpPr>
            <p:spPr bwMode="auto">
              <a:xfrm>
                <a:off x="109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Line 174"/>
              <p:cNvSpPr>
                <a:spLocks noChangeShapeType="1"/>
              </p:cNvSpPr>
              <p:nvPr/>
            </p:nvSpPr>
            <p:spPr bwMode="auto">
              <a:xfrm>
                <a:off x="117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Line 175"/>
              <p:cNvSpPr>
                <a:spLocks noChangeShapeType="1"/>
              </p:cNvSpPr>
              <p:nvPr/>
            </p:nvSpPr>
            <p:spPr bwMode="auto">
              <a:xfrm>
                <a:off x="124" y="113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Line 176"/>
              <p:cNvSpPr>
                <a:spLocks noChangeShapeType="1"/>
              </p:cNvSpPr>
              <p:nvPr/>
            </p:nvSpPr>
            <p:spPr bwMode="auto">
              <a:xfrm>
                <a:off x="135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Line 177"/>
              <p:cNvSpPr>
                <a:spLocks noChangeShapeType="1"/>
              </p:cNvSpPr>
              <p:nvPr/>
            </p:nvSpPr>
            <p:spPr bwMode="auto">
              <a:xfrm>
                <a:off x="145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Line 178"/>
              <p:cNvSpPr>
                <a:spLocks noChangeShapeType="1"/>
              </p:cNvSpPr>
              <p:nvPr/>
            </p:nvSpPr>
            <p:spPr bwMode="auto">
              <a:xfrm>
                <a:off x="155" y="113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Line 179"/>
              <p:cNvSpPr>
                <a:spLocks noChangeShapeType="1"/>
              </p:cNvSpPr>
              <p:nvPr/>
            </p:nvSpPr>
            <p:spPr bwMode="auto">
              <a:xfrm>
                <a:off x="166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Line 180"/>
              <p:cNvSpPr>
                <a:spLocks noChangeShapeType="1"/>
              </p:cNvSpPr>
              <p:nvPr/>
            </p:nvSpPr>
            <p:spPr bwMode="auto">
              <a:xfrm>
                <a:off x="179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Line 181"/>
              <p:cNvSpPr>
                <a:spLocks noChangeShapeType="1"/>
              </p:cNvSpPr>
              <p:nvPr/>
            </p:nvSpPr>
            <p:spPr bwMode="auto">
              <a:xfrm>
                <a:off x="192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Line 182"/>
              <p:cNvSpPr>
                <a:spLocks noChangeShapeType="1"/>
              </p:cNvSpPr>
              <p:nvPr/>
            </p:nvSpPr>
            <p:spPr bwMode="auto">
              <a:xfrm>
                <a:off x="203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Line 183"/>
              <p:cNvSpPr>
                <a:spLocks noChangeShapeType="1"/>
              </p:cNvSpPr>
              <p:nvPr/>
            </p:nvSpPr>
            <p:spPr bwMode="auto">
              <a:xfrm>
                <a:off x="210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Line 184"/>
              <p:cNvSpPr>
                <a:spLocks noChangeShapeType="1"/>
              </p:cNvSpPr>
              <p:nvPr/>
            </p:nvSpPr>
            <p:spPr bwMode="auto">
              <a:xfrm>
                <a:off x="218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Rectangle 185"/>
              <p:cNvSpPr>
                <a:spLocks/>
              </p:cNvSpPr>
              <p:nvPr/>
            </p:nvSpPr>
            <p:spPr bwMode="auto">
              <a:xfrm>
                <a:off x="137" y="119"/>
                <a:ext cx="0" cy="1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Rectangle 186"/>
              <p:cNvSpPr>
                <a:spLocks/>
              </p:cNvSpPr>
              <p:nvPr/>
            </p:nvSpPr>
            <p:spPr bwMode="auto">
              <a:xfrm>
                <a:off x="140" y="119"/>
                <a:ext cx="0" cy="1"/>
              </a:xfrm>
              <a:prstGeom prst="rect">
                <a:avLst/>
              </a:prstGeom>
              <a:solidFill>
                <a:srgbClr val="C9C9B6"/>
              </a:solidFill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Rectangle 187"/>
              <p:cNvSpPr>
                <a:spLocks/>
              </p:cNvSpPr>
              <p:nvPr/>
            </p:nvSpPr>
            <p:spPr bwMode="auto">
              <a:xfrm>
                <a:off x="207" y="119"/>
                <a:ext cx="3" cy="1"/>
              </a:xfrm>
              <a:prstGeom prst="rect">
                <a:avLst/>
              </a:prstGeom>
              <a:solidFill>
                <a:srgbClr val="C9C9B6"/>
              </a:solidFill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Rectangle 188"/>
              <p:cNvSpPr>
                <a:spLocks/>
              </p:cNvSpPr>
              <p:nvPr/>
            </p:nvSpPr>
            <p:spPr bwMode="auto">
              <a:xfrm>
                <a:off x="207" y="119"/>
                <a:ext cx="3" cy="1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Line 189"/>
              <p:cNvSpPr>
                <a:spLocks noChangeShapeType="1"/>
              </p:cNvSpPr>
              <p:nvPr/>
            </p:nvSpPr>
            <p:spPr bwMode="auto">
              <a:xfrm>
                <a:off x="101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Line 190"/>
              <p:cNvSpPr>
                <a:spLocks noChangeShapeType="1"/>
              </p:cNvSpPr>
              <p:nvPr/>
            </p:nvSpPr>
            <p:spPr bwMode="auto">
              <a:xfrm>
                <a:off x="96" y="4"/>
                <a:ext cx="1" cy="113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Rectangle 191"/>
              <p:cNvSpPr>
                <a:spLocks/>
              </p:cNvSpPr>
              <p:nvPr/>
            </p:nvSpPr>
            <p:spPr bwMode="auto">
              <a:xfrm>
                <a:off x="0" y="0"/>
                <a:ext cx="291" cy="12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Line 192"/>
              <p:cNvSpPr>
                <a:spLocks noChangeShapeType="1"/>
              </p:cNvSpPr>
              <p:nvPr/>
            </p:nvSpPr>
            <p:spPr bwMode="auto">
              <a:xfrm>
                <a:off x="264" y="4"/>
                <a:ext cx="2" cy="113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Oval 193"/>
              <p:cNvSpPr>
                <a:spLocks/>
              </p:cNvSpPr>
              <p:nvPr/>
            </p:nvSpPr>
            <p:spPr bwMode="auto">
              <a:xfrm>
                <a:off x="267" y="12"/>
                <a:ext cx="0" cy="2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Oval 194"/>
              <p:cNvSpPr>
                <a:spLocks/>
              </p:cNvSpPr>
              <p:nvPr/>
            </p:nvSpPr>
            <p:spPr bwMode="auto">
              <a:xfrm>
                <a:off x="267" y="12"/>
                <a:ext cx="0" cy="2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Line 195"/>
              <p:cNvSpPr>
                <a:spLocks noChangeShapeType="1"/>
              </p:cNvSpPr>
              <p:nvPr/>
            </p:nvSpPr>
            <p:spPr bwMode="auto">
              <a:xfrm>
                <a:off x="267" y="11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Oval 196"/>
              <p:cNvSpPr>
                <a:spLocks/>
              </p:cNvSpPr>
              <p:nvPr/>
            </p:nvSpPr>
            <p:spPr bwMode="auto">
              <a:xfrm>
                <a:off x="267" y="107"/>
                <a:ext cx="0" cy="0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Oval 197"/>
              <p:cNvSpPr>
                <a:spLocks/>
              </p:cNvSpPr>
              <p:nvPr/>
            </p:nvSpPr>
            <p:spPr bwMode="auto">
              <a:xfrm>
                <a:off x="267" y="107"/>
                <a:ext cx="0" cy="0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Line 198"/>
              <p:cNvSpPr>
                <a:spLocks noChangeShapeType="1"/>
              </p:cNvSpPr>
              <p:nvPr/>
            </p:nvSpPr>
            <p:spPr bwMode="auto">
              <a:xfrm>
                <a:off x="267" y="10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Rectangle 199"/>
              <p:cNvSpPr>
                <a:spLocks/>
              </p:cNvSpPr>
              <p:nvPr/>
            </p:nvSpPr>
            <p:spPr bwMode="auto">
              <a:xfrm>
                <a:off x="13" y="69"/>
                <a:ext cx="8" cy="15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Rectangle 200"/>
              <p:cNvSpPr>
                <a:spLocks/>
              </p:cNvSpPr>
              <p:nvPr/>
            </p:nvSpPr>
            <p:spPr bwMode="auto">
              <a:xfrm>
                <a:off x="90" y="6"/>
                <a:ext cx="3" cy="8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Rectangle 201"/>
              <p:cNvSpPr>
                <a:spLocks/>
              </p:cNvSpPr>
              <p:nvPr/>
            </p:nvSpPr>
            <p:spPr bwMode="auto">
              <a:xfrm>
                <a:off x="90" y="107"/>
                <a:ext cx="3" cy="4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Line 202"/>
              <p:cNvSpPr>
                <a:spLocks noChangeShapeType="1"/>
              </p:cNvSpPr>
              <p:nvPr/>
            </p:nvSpPr>
            <p:spPr bwMode="auto">
              <a:xfrm>
                <a:off x="109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Line 203"/>
              <p:cNvSpPr>
                <a:spLocks noChangeShapeType="1"/>
              </p:cNvSpPr>
              <p:nvPr/>
            </p:nvSpPr>
            <p:spPr bwMode="auto">
              <a:xfrm>
                <a:off x="117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Line 204"/>
              <p:cNvSpPr>
                <a:spLocks noChangeShapeType="1"/>
              </p:cNvSpPr>
              <p:nvPr/>
            </p:nvSpPr>
            <p:spPr bwMode="auto">
              <a:xfrm>
                <a:off x="124" y="10"/>
                <a:ext cx="2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Line 205"/>
              <p:cNvSpPr>
                <a:spLocks noChangeShapeType="1"/>
              </p:cNvSpPr>
              <p:nvPr/>
            </p:nvSpPr>
            <p:spPr bwMode="auto">
              <a:xfrm>
                <a:off x="135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Line 206"/>
              <p:cNvSpPr>
                <a:spLocks noChangeShapeType="1"/>
              </p:cNvSpPr>
              <p:nvPr/>
            </p:nvSpPr>
            <p:spPr bwMode="auto">
              <a:xfrm>
                <a:off x="145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Line 207"/>
              <p:cNvSpPr>
                <a:spLocks noChangeShapeType="1"/>
              </p:cNvSpPr>
              <p:nvPr/>
            </p:nvSpPr>
            <p:spPr bwMode="auto">
              <a:xfrm>
                <a:off x="155" y="10"/>
                <a:ext cx="2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Line 208"/>
              <p:cNvSpPr>
                <a:spLocks noChangeShapeType="1"/>
              </p:cNvSpPr>
              <p:nvPr/>
            </p:nvSpPr>
            <p:spPr bwMode="auto">
              <a:xfrm>
                <a:off x="166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Line 209"/>
              <p:cNvSpPr>
                <a:spLocks noChangeShapeType="1"/>
              </p:cNvSpPr>
              <p:nvPr/>
            </p:nvSpPr>
            <p:spPr bwMode="auto">
              <a:xfrm>
                <a:off x="179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Line 210"/>
              <p:cNvSpPr>
                <a:spLocks noChangeShapeType="1"/>
              </p:cNvSpPr>
              <p:nvPr/>
            </p:nvSpPr>
            <p:spPr bwMode="auto">
              <a:xfrm>
                <a:off x="192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Line 211"/>
              <p:cNvSpPr>
                <a:spLocks noChangeShapeType="1"/>
              </p:cNvSpPr>
              <p:nvPr/>
            </p:nvSpPr>
            <p:spPr bwMode="auto">
              <a:xfrm>
                <a:off x="203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Line 212"/>
              <p:cNvSpPr>
                <a:spLocks noChangeShapeType="1"/>
              </p:cNvSpPr>
              <p:nvPr/>
            </p:nvSpPr>
            <p:spPr bwMode="auto">
              <a:xfrm>
                <a:off x="210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Line 213"/>
              <p:cNvSpPr>
                <a:spLocks noChangeShapeType="1"/>
              </p:cNvSpPr>
              <p:nvPr/>
            </p:nvSpPr>
            <p:spPr bwMode="auto">
              <a:xfrm>
                <a:off x="218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Line 214"/>
              <p:cNvSpPr>
                <a:spLocks noChangeShapeType="1"/>
              </p:cNvSpPr>
              <p:nvPr/>
            </p:nvSpPr>
            <p:spPr bwMode="auto">
              <a:xfrm>
                <a:off x="225" y="10"/>
                <a:ext cx="2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Line 215"/>
              <p:cNvSpPr>
                <a:spLocks noChangeShapeType="1"/>
              </p:cNvSpPr>
              <p:nvPr/>
            </p:nvSpPr>
            <p:spPr bwMode="auto">
              <a:xfrm>
                <a:off x="233" y="10"/>
                <a:ext cx="2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Line 216"/>
              <p:cNvSpPr>
                <a:spLocks noChangeShapeType="1"/>
              </p:cNvSpPr>
              <p:nvPr/>
            </p:nvSpPr>
            <p:spPr bwMode="auto">
              <a:xfrm>
                <a:off x="241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Line 217"/>
              <p:cNvSpPr>
                <a:spLocks noChangeShapeType="1"/>
              </p:cNvSpPr>
              <p:nvPr/>
            </p:nvSpPr>
            <p:spPr bwMode="auto">
              <a:xfrm>
                <a:off x="249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Line 218"/>
              <p:cNvSpPr>
                <a:spLocks noChangeShapeType="1"/>
              </p:cNvSpPr>
              <p:nvPr/>
            </p:nvSpPr>
            <p:spPr bwMode="auto">
              <a:xfrm>
                <a:off x="257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Rectangle 219"/>
              <p:cNvSpPr>
                <a:spLocks/>
              </p:cNvSpPr>
              <p:nvPr/>
            </p:nvSpPr>
            <p:spPr bwMode="auto">
              <a:xfrm>
                <a:off x="120" y="17"/>
                <a:ext cx="114" cy="36"/>
              </a:xfrm>
              <a:prstGeom prst="rect">
                <a:avLst/>
              </a:prstGeom>
              <a:solidFill>
                <a:srgbClr val="5589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Line 220"/>
              <p:cNvSpPr>
                <a:spLocks noChangeShapeType="1"/>
              </p:cNvSpPr>
              <p:nvPr/>
            </p:nvSpPr>
            <p:spPr bwMode="auto">
              <a:xfrm>
                <a:off x="285" y="11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Line 221"/>
              <p:cNvSpPr>
                <a:spLocks noChangeShapeType="1"/>
              </p:cNvSpPr>
              <p:nvPr/>
            </p:nvSpPr>
            <p:spPr bwMode="auto">
              <a:xfrm>
                <a:off x="2" y="113"/>
                <a:ext cx="6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Line 222"/>
              <p:cNvSpPr>
                <a:spLocks noChangeShapeType="1"/>
              </p:cNvSpPr>
              <p:nvPr/>
            </p:nvSpPr>
            <p:spPr bwMode="auto">
              <a:xfrm>
                <a:off x="225" y="113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Line 223"/>
              <p:cNvSpPr>
                <a:spLocks noChangeShapeType="1"/>
              </p:cNvSpPr>
              <p:nvPr/>
            </p:nvSpPr>
            <p:spPr bwMode="auto">
              <a:xfrm>
                <a:off x="233" y="113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Line 224"/>
              <p:cNvSpPr>
                <a:spLocks noChangeShapeType="1"/>
              </p:cNvSpPr>
              <p:nvPr/>
            </p:nvSpPr>
            <p:spPr bwMode="auto">
              <a:xfrm>
                <a:off x="241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Line 225"/>
              <p:cNvSpPr>
                <a:spLocks noChangeShapeType="1"/>
              </p:cNvSpPr>
              <p:nvPr/>
            </p:nvSpPr>
            <p:spPr bwMode="auto">
              <a:xfrm>
                <a:off x="249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Rectangle 226"/>
            <p:cNvSpPr>
              <a:spLocks/>
            </p:cNvSpPr>
            <p:nvPr/>
          </p:nvSpPr>
          <p:spPr bwMode="auto">
            <a:xfrm>
              <a:off x="128" y="223"/>
              <a:ext cx="343" cy="4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56445" bIns="0">
              <a:prstTxWarp prst="textNoShape">
                <a:avLst/>
              </a:prstTxWarp>
              <a:spAutoFit/>
            </a:bodyPr>
            <a:lstStyle/>
            <a:p>
              <a:pPr marL="42850">
                <a:lnSpc>
                  <a:spcPct val="90000"/>
                </a:lnSpc>
              </a:pPr>
              <a:r>
                <a:rPr lang="en-US" sz="1900" dirty="0">
                  <a:solidFill>
                    <a:srgbClr val="0000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IPE</a:t>
              </a:r>
            </a:p>
          </p:txBody>
        </p:sp>
        <p:sp>
          <p:nvSpPr>
            <p:cNvPr id="15" name="Rectangle 227"/>
            <p:cNvSpPr>
              <a:spLocks/>
            </p:cNvSpPr>
            <p:nvPr/>
          </p:nvSpPr>
          <p:spPr bwMode="auto">
            <a:xfrm>
              <a:off x="34" y="366"/>
              <a:ext cx="291" cy="122"/>
            </a:xfrm>
            <a:prstGeom prst="rect">
              <a:avLst/>
            </a:prstGeom>
            <a:solidFill>
              <a:srgbClr val="C9C9B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228"/>
            <p:cNvSpPr>
              <a:spLocks noChangeShapeType="1"/>
            </p:cNvSpPr>
            <p:nvPr/>
          </p:nvSpPr>
          <p:spPr bwMode="auto">
            <a:xfrm>
              <a:off x="37" y="366"/>
              <a:ext cx="1" cy="122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229"/>
            <p:cNvSpPr>
              <a:spLocks noChangeShapeType="1"/>
            </p:cNvSpPr>
            <p:nvPr/>
          </p:nvSpPr>
          <p:spPr bwMode="auto">
            <a:xfrm>
              <a:off x="37" y="366"/>
              <a:ext cx="1" cy="122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230"/>
            <p:cNvSpPr>
              <a:spLocks noChangeShapeType="1"/>
            </p:cNvSpPr>
            <p:nvPr/>
          </p:nvSpPr>
          <p:spPr bwMode="auto">
            <a:xfrm>
              <a:off x="45" y="366"/>
              <a:ext cx="1" cy="118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231"/>
            <p:cNvSpPr>
              <a:spLocks noChangeShapeType="1"/>
            </p:cNvSpPr>
            <p:nvPr/>
          </p:nvSpPr>
          <p:spPr bwMode="auto">
            <a:xfrm>
              <a:off x="322" y="366"/>
              <a:ext cx="2" cy="122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232"/>
            <p:cNvSpPr>
              <a:spLocks noChangeShapeType="1"/>
            </p:cNvSpPr>
            <p:nvPr/>
          </p:nvSpPr>
          <p:spPr bwMode="auto">
            <a:xfrm>
              <a:off x="320" y="366"/>
              <a:ext cx="1" cy="122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233"/>
            <p:cNvSpPr>
              <a:spLocks noChangeShapeType="1"/>
            </p:cNvSpPr>
            <p:nvPr/>
          </p:nvSpPr>
          <p:spPr bwMode="auto">
            <a:xfrm>
              <a:off x="37" y="488"/>
              <a:ext cx="280" cy="2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234"/>
            <p:cNvSpPr>
              <a:spLocks noChangeShapeType="1"/>
            </p:cNvSpPr>
            <p:nvPr/>
          </p:nvSpPr>
          <p:spPr bwMode="auto">
            <a:xfrm>
              <a:off x="37" y="486"/>
              <a:ext cx="280" cy="1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235"/>
            <p:cNvSpPr>
              <a:spLocks noChangeShapeType="1"/>
            </p:cNvSpPr>
            <p:nvPr/>
          </p:nvSpPr>
          <p:spPr bwMode="auto">
            <a:xfrm>
              <a:off x="63" y="373"/>
              <a:ext cx="1" cy="111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236"/>
            <p:cNvSpPr>
              <a:spLocks noChangeShapeType="1"/>
            </p:cNvSpPr>
            <p:nvPr/>
          </p:nvSpPr>
          <p:spPr bwMode="auto">
            <a:xfrm>
              <a:off x="112" y="373"/>
              <a:ext cx="2" cy="111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237"/>
            <p:cNvSpPr>
              <a:spLocks noChangeShapeType="1"/>
            </p:cNvSpPr>
            <p:nvPr/>
          </p:nvSpPr>
          <p:spPr bwMode="auto">
            <a:xfrm>
              <a:off x="45" y="371"/>
              <a:ext cx="272" cy="1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238"/>
            <p:cNvSpPr>
              <a:spLocks noChangeShapeType="1"/>
            </p:cNvSpPr>
            <p:nvPr/>
          </p:nvSpPr>
          <p:spPr bwMode="auto">
            <a:xfrm>
              <a:off x="63" y="389"/>
              <a:ext cx="91" cy="2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239"/>
            <p:cNvSpPr>
              <a:spLocks noChangeShapeType="1"/>
            </p:cNvSpPr>
            <p:nvPr/>
          </p:nvSpPr>
          <p:spPr bwMode="auto">
            <a:xfrm>
              <a:off x="45" y="373"/>
              <a:ext cx="272" cy="1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240"/>
            <p:cNvSpPr>
              <a:spLocks/>
            </p:cNvSpPr>
            <p:nvPr/>
          </p:nvSpPr>
          <p:spPr bwMode="auto">
            <a:xfrm>
              <a:off x="107" y="373"/>
              <a:ext cx="0" cy="8"/>
            </a:xfrm>
            <a:prstGeom prst="rect">
              <a:avLst/>
            </a:prstGeom>
            <a:noFill/>
            <a:ln w="12700">
              <a:solidFill>
                <a:srgbClr val="313124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241"/>
            <p:cNvSpPr>
              <a:spLocks noChangeShapeType="1"/>
            </p:cNvSpPr>
            <p:nvPr/>
          </p:nvSpPr>
          <p:spPr bwMode="auto">
            <a:xfrm>
              <a:off x="37" y="381"/>
              <a:ext cx="5" cy="1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242"/>
            <p:cNvSpPr>
              <a:spLocks noChangeShapeType="1"/>
            </p:cNvSpPr>
            <p:nvPr/>
          </p:nvSpPr>
          <p:spPr bwMode="auto">
            <a:xfrm>
              <a:off x="37" y="389"/>
              <a:ext cx="5" cy="2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243"/>
            <p:cNvSpPr>
              <a:spLocks noChangeShapeType="1"/>
            </p:cNvSpPr>
            <p:nvPr/>
          </p:nvSpPr>
          <p:spPr bwMode="auto">
            <a:xfrm>
              <a:off x="63" y="455"/>
              <a:ext cx="91" cy="1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244"/>
            <p:cNvSpPr>
              <a:spLocks/>
            </p:cNvSpPr>
            <p:nvPr/>
          </p:nvSpPr>
          <p:spPr bwMode="auto">
            <a:xfrm>
              <a:off x="107" y="469"/>
              <a:ext cx="0" cy="9"/>
            </a:xfrm>
            <a:prstGeom prst="rect">
              <a:avLst/>
            </a:prstGeom>
            <a:noFill/>
            <a:ln w="12700">
              <a:solidFill>
                <a:srgbClr val="313124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245"/>
            <p:cNvSpPr>
              <a:spLocks noChangeShapeType="1"/>
            </p:cNvSpPr>
            <p:nvPr/>
          </p:nvSpPr>
          <p:spPr bwMode="auto">
            <a:xfrm>
              <a:off x="320" y="380"/>
              <a:ext cx="1" cy="1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246"/>
            <p:cNvSpPr>
              <a:spLocks noChangeShapeType="1"/>
            </p:cNvSpPr>
            <p:nvPr/>
          </p:nvSpPr>
          <p:spPr bwMode="auto">
            <a:xfrm>
              <a:off x="320" y="388"/>
              <a:ext cx="1" cy="2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247"/>
            <p:cNvSpPr>
              <a:spLocks/>
            </p:cNvSpPr>
            <p:nvPr/>
          </p:nvSpPr>
          <p:spPr bwMode="auto">
            <a:xfrm>
              <a:off x="47" y="400"/>
              <a:ext cx="8" cy="8"/>
            </a:xfrm>
            <a:prstGeom prst="rect">
              <a:avLst/>
            </a:prstGeom>
            <a:noFill/>
            <a:ln w="12700">
              <a:solidFill>
                <a:srgbClr val="313124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Oval 248"/>
            <p:cNvSpPr>
              <a:spLocks/>
            </p:cNvSpPr>
            <p:nvPr/>
          </p:nvSpPr>
          <p:spPr bwMode="auto">
            <a:xfrm>
              <a:off x="55" y="379"/>
              <a:ext cx="0" cy="0"/>
            </a:xfrm>
            <a:prstGeom prst="ellips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249"/>
            <p:cNvSpPr>
              <a:spLocks/>
            </p:cNvSpPr>
            <p:nvPr/>
          </p:nvSpPr>
          <p:spPr bwMode="auto">
            <a:xfrm>
              <a:off x="58" y="379"/>
              <a:ext cx="0" cy="0"/>
            </a:xfrm>
            <a:prstGeom prst="ellips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250"/>
            <p:cNvSpPr>
              <a:spLocks noChangeShapeType="1"/>
            </p:cNvSpPr>
            <p:nvPr/>
          </p:nvSpPr>
          <p:spPr bwMode="auto">
            <a:xfrm>
              <a:off x="58" y="378"/>
              <a:ext cx="1" cy="1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251"/>
            <p:cNvSpPr>
              <a:spLocks/>
            </p:cNvSpPr>
            <p:nvPr/>
          </p:nvSpPr>
          <p:spPr bwMode="auto">
            <a:xfrm>
              <a:off x="55" y="474"/>
              <a:ext cx="0" cy="0"/>
            </a:xfrm>
            <a:prstGeom prst="ellips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252"/>
            <p:cNvSpPr>
              <a:spLocks/>
            </p:cNvSpPr>
            <p:nvPr/>
          </p:nvSpPr>
          <p:spPr bwMode="auto">
            <a:xfrm>
              <a:off x="58" y="474"/>
              <a:ext cx="0" cy="0"/>
            </a:xfrm>
            <a:prstGeom prst="ellips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253"/>
            <p:cNvSpPr>
              <a:spLocks noChangeShapeType="1"/>
            </p:cNvSpPr>
            <p:nvPr/>
          </p:nvSpPr>
          <p:spPr bwMode="auto">
            <a:xfrm>
              <a:off x="58" y="472"/>
              <a:ext cx="1" cy="2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254"/>
            <p:cNvSpPr>
              <a:spLocks/>
            </p:cNvSpPr>
            <p:nvPr/>
          </p:nvSpPr>
          <p:spPr bwMode="auto">
            <a:xfrm>
              <a:off x="78" y="486"/>
              <a:ext cx="3" cy="0"/>
            </a:xfrm>
            <a:prstGeom prst="rect">
              <a:avLst/>
            </a:prstGeom>
            <a:solidFill>
              <a:srgbClr val="C9C9B6"/>
            </a:solidFill>
            <a:ln w="12700">
              <a:solidFill>
                <a:srgbClr val="313124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255"/>
            <p:cNvSpPr>
              <a:spLocks/>
            </p:cNvSpPr>
            <p:nvPr/>
          </p:nvSpPr>
          <p:spPr bwMode="auto">
            <a:xfrm>
              <a:off x="78" y="486"/>
              <a:ext cx="3" cy="0"/>
            </a:xfrm>
            <a:prstGeom prst="rect">
              <a:avLst/>
            </a:prstGeom>
            <a:noFill/>
            <a:ln w="12700">
              <a:solidFill>
                <a:srgbClr val="313124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256"/>
            <p:cNvSpPr>
              <a:spLocks/>
            </p:cNvSpPr>
            <p:nvPr/>
          </p:nvSpPr>
          <p:spPr bwMode="auto">
            <a:xfrm>
              <a:off x="130" y="377"/>
              <a:ext cx="167" cy="99"/>
            </a:xfrm>
            <a:prstGeom prst="rect">
              <a:avLst/>
            </a:prstGeom>
            <a:solidFill>
              <a:srgbClr val="5589FF"/>
            </a:solidFill>
            <a:ln w="12700">
              <a:solidFill>
                <a:srgbClr val="004EFF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257"/>
            <p:cNvSpPr>
              <a:spLocks noChangeShapeType="1"/>
            </p:cNvSpPr>
            <p:nvPr/>
          </p:nvSpPr>
          <p:spPr bwMode="auto">
            <a:xfrm>
              <a:off x="320" y="366"/>
              <a:ext cx="1" cy="118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258"/>
            <p:cNvSpPr>
              <a:spLocks noChangeShapeType="1"/>
            </p:cNvSpPr>
            <p:nvPr/>
          </p:nvSpPr>
          <p:spPr bwMode="auto">
            <a:xfrm>
              <a:off x="130" y="377"/>
              <a:ext cx="167" cy="1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259"/>
            <p:cNvSpPr>
              <a:spLocks noChangeShapeType="1"/>
            </p:cNvSpPr>
            <p:nvPr/>
          </p:nvSpPr>
          <p:spPr bwMode="auto">
            <a:xfrm>
              <a:off x="63" y="480"/>
              <a:ext cx="254" cy="1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260"/>
            <p:cNvSpPr>
              <a:spLocks noChangeShapeType="1"/>
            </p:cNvSpPr>
            <p:nvPr/>
          </p:nvSpPr>
          <p:spPr bwMode="auto">
            <a:xfrm>
              <a:off x="130" y="478"/>
              <a:ext cx="167" cy="1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261"/>
            <p:cNvSpPr>
              <a:spLocks noChangeShapeType="1"/>
            </p:cNvSpPr>
            <p:nvPr/>
          </p:nvSpPr>
          <p:spPr bwMode="auto">
            <a:xfrm>
              <a:off x="130" y="480"/>
              <a:ext cx="2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262"/>
            <p:cNvSpPr>
              <a:spLocks noChangeShapeType="1"/>
            </p:cNvSpPr>
            <p:nvPr/>
          </p:nvSpPr>
          <p:spPr bwMode="auto">
            <a:xfrm>
              <a:off x="136" y="480"/>
              <a:ext cx="1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263"/>
            <p:cNvSpPr>
              <a:spLocks noChangeShapeType="1"/>
            </p:cNvSpPr>
            <p:nvPr/>
          </p:nvSpPr>
          <p:spPr bwMode="auto">
            <a:xfrm>
              <a:off x="144" y="480"/>
              <a:ext cx="1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264"/>
            <p:cNvSpPr>
              <a:spLocks noChangeShapeType="1"/>
            </p:cNvSpPr>
            <p:nvPr/>
          </p:nvSpPr>
          <p:spPr bwMode="auto">
            <a:xfrm>
              <a:off x="151" y="480"/>
              <a:ext cx="2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265"/>
            <p:cNvSpPr>
              <a:spLocks noChangeShapeType="1"/>
            </p:cNvSpPr>
            <p:nvPr/>
          </p:nvSpPr>
          <p:spPr bwMode="auto">
            <a:xfrm>
              <a:off x="159" y="480"/>
              <a:ext cx="1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266"/>
            <p:cNvSpPr>
              <a:spLocks noChangeShapeType="1"/>
            </p:cNvSpPr>
            <p:nvPr/>
          </p:nvSpPr>
          <p:spPr bwMode="auto">
            <a:xfrm>
              <a:off x="170" y="480"/>
              <a:ext cx="1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267"/>
            <p:cNvSpPr>
              <a:spLocks noChangeShapeType="1"/>
            </p:cNvSpPr>
            <p:nvPr/>
          </p:nvSpPr>
          <p:spPr bwMode="auto">
            <a:xfrm>
              <a:off x="180" y="480"/>
              <a:ext cx="1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268"/>
            <p:cNvSpPr>
              <a:spLocks noChangeShapeType="1"/>
            </p:cNvSpPr>
            <p:nvPr/>
          </p:nvSpPr>
          <p:spPr bwMode="auto">
            <a:xfrm>
              <a:off x="190" y="480"/>
              <a:ext cx="1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269"/>
            <p:cNvSpPr>
              <a:spLocks noChangeShapeType="1"/>
            </p:cNvSpPr>
            <p:nvPr/>
          </p:nvSpPr>
          <p:spPr bwMode="auto">
            <a:xfrm>
              <a:off x="201" y="480"/>
              <a:ext cx="1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270"/>
            <p:cNvSpPr>
              <a:spLocks noChangeShapeType="1"/>
            </p:cNvSpPr>
            <p:nvPr/>
          </p:nvSpPr>
          <p:spPr bwMode="auto">
            <a:xfrm>
              <a:off x="213" y="480"/>
              <a:ext cx="2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Line 271"/>
            <p:cNvSpPr>
              <a:spLocks noChangeShapeType="1"/>
            </p:cNvSpPr>
            <p:nvPr/>
          </p:nvSpPr>
          <p:spPr bwMode="auto">
            <a:xfrm>
              <a:off x="226" y="480"/>
              <a:ext cx="2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Line 272"/>
            <p:cNvSpPr>
              <a:spLocks noChangeShapeType="1"/>
            </p:cNvSpPr>
            <p:nvPr/>
          </p:nvSpPr>
          <p:spPr bwMode="auto">
            <a:xfrm>
              <a:off x="237" y="480"/>
              <a:ext cx="2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273"/>
            <p:cNvSpPr>
              <a:spLocks noChangeShapeType="1"/>
            </p:cNvSpPr>
            <p:nvPr/>
          </p:nvSpPr>
          <p:spPr bwMode="auto">
            <a:xfrm>
              <a:off x="245" y="480"/>
              <a:ext cx="1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Line 274"/>
            <p:cNvSpPr>
              <a:spLocks noChangeShapeType="1"/>
            </p:cNvSpPr>
            <p:nvPr/>
          </p:nvSpPr>
          <p:spPr bwMode="auto">
            <a:xfrm>
              <a:off x="252" y="480"/>
              <a:ext cx="2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275"/>
            <p:cNvSpPr>
              <a:spLocks/>
            </p:cNvSpPr>
            <p:nvPr/>
          </p:nvSpPr>
          <p:spPr bwMode="auto">
            <a:xfrm>
              <a:off x="172" y="486"/>
              <a:ext cx="0" cy="0"/>
            </a:xfrm>
            <a:prstGeom prst="rect">
              <a:avLst/>
            </a:prstGeom>
            <a:noFill/>
            <a:ln w="12700">
              <a:solidFill>
                <a:srgbClr val="313124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276"/>
            <p:cNvSpPr>
              <a:spLocks/>
            </p:cNvSpPr>
            <p:nvPr/>
          </p:nvSpPr>
          <p:spPr bwMode="auto">
            <a:xfrm>
              <a:off x="174" y="486"/>
              <a:ext cx="1" cy="0"/>
            </a:xfrm>
            <a:prstGeom prst="rect">
              <a:avLst/>
            </a:prstGeom>
            <a:solidFill>
              <a:srgbClr val="C9C9B6"/>
            </a:solidFill>
            <a:ln w="12700">
              <a:solidFill>
                <a:srgbClr val="313124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277"/>
            <p:cNvSpPr>
              <a:spLocks/>
            </p:cNvSpPr>
            <p:nvPr/>
          </p:nvSpPr>
          <p:spPr bwMode="auto">
            <a:xfrm>
              <a:off x="242" y="486"/>
              <a:ext cx="3" cy="0"/>
            </a:xfrm>
            <a:prstGeom prst="rect">
              <a:avLst/>
            </a:prstGeom>
            <a:solidFill>
              <a:srgbClr val="C9C9B6"/>
            </a:solidFill>
            <a:ln w="12700">
              <a:solidFill>
                <a:srgbClr val="313124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278"/>
            <p:cNvSpPr>
              <a:spLocks/>
            </p:cNvSpPr>
            <p:nvPr/>
          </p:nvSpPr>
          <p:spPr bwMode="auto">
            <a:xfrm>
              <a:off x="242" y="486"/>
              <a:ext cx="3" cy="0"/>
            </a:xfrm>
            <a:prstGeom prst="rect">
              <a:avLst/>
            </a:prstGeom>
            <a:noFill/>
            <a:ln w="12700">
              <a:solidFill>
                <a:srgbClr val="313124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Line 279"/>
            <p:cNvSpPr>
              <a:spLocks noChangeShapeType="1"/>
            </p:cNvSpPr>
            <p:nvPr/>
          </p:nvSpPr>
          <p:spPr bwMode="auto">
            <a:xfrm>
              <a:off x="136" y="377"/>
              <a:ext cx="1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Line 280"/>
            <p:cNvSpPr>
              <a:spLocks noChangeShapeType="1"/>
            </p:cNvSpPr>
            <p:nvPr/>
          </p:nvSpPr>
          <p:spPr bwMode="auto">
            <a:xfrm>
              <a:off x="130" y="371"/>
              <a:ext cx="2" cy="113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281"/>
            <p:cNvSpPr>
              <a:spLocks/>
            </p:cNvSpPr>
            <p:nvPr/>
          </p:nvSpPr>
          <p:spPr bwMode="auto">
            <a:xfrm>
              <a:off x="34" y="366"/>
              <a:ext cx="291" cy="12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Line 282"/>
            <p:cNvSpPr>
              <a:spLocks noChangeShapeType="1"/>
            </p:cNvSpPr>
            <p:nvPr/>
          </p:nvSpPr>
          <p:spPr bwMode="auto">
            <a:xfrm>
              <a:off x="299" y="371"/>
              <a:ext cx="1" cy="113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Oval 283"/>
            <p:cNvSpPr>
              <a:spLocks/>
            </p:cNvSpPr>
            <p:nvPr/>
          </p:nvSpPr>
          <p:spPr bwMode="auto">
            <a:xfrm>
              <a:off x="302" y="379"/>
              <a:ext cx="0" cy="0"/>
            </a:xfrm>
            <a:prstGeom prst="ellips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284"/>
            <p:cNvSpPr>
              <a:spLocks/>
            </p:cNvSpPr>
            <p:nvPr/>
          </p:nvSpPr>
          <p:spPr bwMode="auto">
            <a:xfrm>
              <a:off x="302" y="379"/>
              <a:ext cx="0" cy="0"/>
            </a:xfrm>
            <a:prstGeom prst="ellips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285"/>
            <p:cNvSpPr>
              <a:spLocks noChangeShapeType="1"/>
            </p:cNvSpPr>
            <p:nvPr/>
          </p:nvSpPr>
          <p:spPr bwMode="auto">
            <a:xfrm>
              <a:off x="302" y="378"/>
              <a:ext cx="1" cy="1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Oval 286"/>
            <p:cNvSpPr>
              <a:spLocks/>
            </p:cNvSpPr>
            <p:nvPr/>
          </p:nvSpPr>
          <p:spPr bwMode="auto">
            <a:xfrm>
              <a:off x="302" y="474"/>
              <a:ext cx="0" cy="0"/>
            </a:xfrm>
            <a:prstGeom prst="ellips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Oval 287"/>
            <p:cNvSpPr>
              <a:spLocks/>
            </p:cNvSpPr>
            <p:nvPr/>
          </p:nvSpPr>
          <p:spPr bwMode="auto">
            <a:xfrm>
              <a:off x="302" y="474"/>
              <a:ext cx="0" cy="0"/>
            </a:xfrm>
            <a:prstGeom prst="ellips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288"/>
            <p:cNvSpPr>
              <a:spLocks noChangeShapeType="1"/>
            </p:cNvSpPr>
            <p:nvPr/>
          </p:nvSpPr>
          <p:spPr bwMode="auto">
            <a:xfrm>
              <a:off x="302" y="472"/>
              <a:ext cx="1" cy="2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Rectangle 289"/>
            <p:cNvSpPr>
              <a:spLocks/>
            </p:cNvSpPr>
            <p:nvPr/>
          </p:nvSpPr>
          <p:spPr bwMode="auto">
            <a:xfrm>
              <a:off x="47" y="436"/>
              <a:ext cx="8" cy="12"/>
            </a:xfrm>
            <a:prstGeom prst="rect">
              <a:avLst/>
            </a:prstGeom>
            <a:noFill/>
            <a:ln w="12700">
              <a:solidFill>
                <a:srgbClr val="313124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290"/>
            <p:cNvSpPr>
              <a:spLocks/>
            </p:cNvSpPr>
            <p:nvPr/>
          </p:nvSpPr>
          <p:spPr bwMode="auto">
            <a:xfrm>
              <a:off x="125" y="373"/>
              <a:ext cx="3" cy="8"/>
            </a:xfrm>
            <a:prstGeom prst="rect">
              <a:avLst/>
            </a:prstGeom>
            <a:noFill/>
            <a:ln w="12700">
              <a:solidFill>
                <a:srgbClr val="313124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291"/>
            <p:cNvSpPr>
              <a:spLocks/>
            </p:cNvSpPr>
            <p:nvPr/>
          </p:nvSpPr>
          <p:spPr bwMode="auto">
            <a:xfrm>
              <a:off x="125" y="474"/>
              <a:ext cx="3" cy="4"/>
            </a:xfrm>
            <a:prstGeom prst="rect">
              <a:avLst/>
            </a:prstGeom>
            <a:noFill/>
            <a:ln w="12700">
              <a:solidFill>
                <a:srgbClr val="313124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Line 292"/>
            <p:cNvSpPr>
              <a:spLocks noChangeShapeType="1"/>
            </p:cNvSpPr>
            <p:nvPr/>
          </p:nvSpPr>
          <p:spPr bwMode="auto">
            <a:xfrm>
              <a:off x="144" y="377"/>
              <a:ext cx="1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Line 293"/>
            <p:cNvSpPr>
              <a:spLocks noChangeShapeType="1"/>
            </p:cNvSpPr>
            <p:nvPr/>
          </p:nvSpPr>
          <p:spPr bwMode="auto">
            <a:xfrm>
              <a:off x="151" y="377"/>
              <a:ext cx="2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Line 294"/>
            <p:cNvSpPr>
              <a:spLocks noChangeShapeType="1"/>
            </p:cNvSpPr>
            <p:nvPr/>
          </p:nvSpPr>
          <p:spPr bwMode="auto">
            <a:xfrm>
              <a:off x="159" y="377"/>
              <a:ext cx="1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Line 295"/>
            <p:cNvSpPr>
              <a:spLocks noChangeShapeType="1"/>
            </p:cNvSpPr>
            <p:nvPr/>
          </p:nvSpPr>
          <p:spPr bwMode="auto">
            <a:xfrm>
              <a:off x="170" y="377"/>
              <a:ext cx="1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Line 296"/>
            <p:cNvSpPr>
              <a:spLocks noChangeShapeType="1"/>
            </p:cNvSpPr>
            <p:nvPr/>
          </p:nvSpPr>
          <p:spPr bwMode="auto">
            <a:xfrm>
              <a:off x="180" y="377"/>
              <a:ext cx="1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Line 297"/>
            <p:cNvSpPr>
              <a:spLocks noChangeShapeType="1"/>
            </p:cNvSpPr>
            <p:nvPr/>
          </p:nvSpPr>
          <p:spPr bwMode="auto">
            <a:xfrm>
              <a:off x="190" y="377"/>
              <a:ext cx="1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Line 298"/>
            <p:cNvSpPr>
              <a:spLocks noChangeShapeType="1"/>
            </p:cNvSpPr>
            <p:nvPr/>
          </p:nvSpPr>
          <p:spPr bwMode="auto">
            <a:xfrm>
              <a:off x="201" y="377"/>
              <a:ext cx="1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Line 299"/>
            <p:cNvSpPr>
              <a:spLocks noChangeShapeType="1"/>
            </p:cNvSpPr>
            <p:nvPr/>
          </p:nvSpPr>
          <p:spPr bwMode="auto">
            <a:xfrm>
              <a:off x="213" y="377"/>
              <a:ext cx="2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Line 300"/>
            <p:cNvSpPr>
              <a:spLocks noChangeShapeType="1"/>
            </p:cNvSpPr>
            <p:nvPr/>
          </p:nvSpPr>
          <p:spPr bwMode="auto">
            <a:xfrm>
              <a:off x="226" y="377"/>
              <a:ext cx="2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Line 301"/>
            <p:cNvSpPr>
              <a:spLocks noChangeShapeType="1"/>
            </p:cNvSpPr>
            <p:nvPr/>
          </p:nvSpPr>
          <p:spPr bwMode="auto">
            <a:xfrm>
              <a:off x="237" y="377"/>
              <a:ext cx="2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Line 302"/>
            <p:cNvSpPr>
              <a:spLocks noChangeShapeType="1"/>
            </p:cNvSpPr>
            <p:nvPr/>
          </p:nvSpPr>
          <p:spPr bwMode="auto">
            <a:xfrm>
              <a:off x="245" y="377"/>
              <a:ext cx="1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Line 303"/>
            <p:cNvSpPr>
              <a:spLocks noChangeShapeType="1"/>
            </p:cNvSpPr>
            <p:nvPr/>
          </p:nvSpPr>
          <p:spPr bwMode="auto">
            <a:xfrm>
              <a:off x="252" y="377"/>
              <a:ext cx="2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Line 304"/>
            <p:cNvSpPr>
              <a:spLocks noChangeShapeType="1"/>
            </p:cNvSpPr>
            <p:nvPr/>
          </p:nvSpPr>
          <p:spPr bwMode="auto">
            <a:xfrm>
              <a:off x="260" y="377"/>
              <a:ext cx="1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Line 305"/>
            <p:cNvSpPr>
              <a:spLocks noChangeShapeType="1"/>
            </p:cNvSpPr>
            <p:nvPr/>
          </p:nvSpPr>
          <p:spPr bwMode="auto">
            <a:xfrm>
              <a:off x="268" y="377"/>
              <a:ext cx="1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Line 306"/>
            <p:cNvSpPr>
              <a:spLocks noChangeShapeType="1"/>
            </p:cNvSpPr>
            <p:nvPr/>
          </p:nvSpPr>
          <p:spPr bwMode="auto">
            <a:xfrm>
              <a:off x="276" y="377"/>
              <a:ext cx="1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Line 307"/>
            <p:cNvSpPr>
              <a:spLocks noChangeShapeType="1"/>
            </p:cNvSpPr>
            <p:nvPr/>
          </p:nvSpPr>
          <p:spPr bwMode="auto">
            <a:xfrm>
              <a:off x="283" y="377"/>
              <a:ext cx="2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Line 308"/>
            <p:cNvSpPr>
              <a:spLocks noChangeShapeType="1"/>
            </p:cNvSpPr>
            <p:nvPr/>
          </p:nvSpPr>
          <p:spPr bwMode="auto">
            <a:xfrm>
              <a:off x="291" y="377"/>
              <a:ext cx="2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Rectangle 309"/>
            <p:cNvSpPr>
              <a:spLocks/>
            </p:cNvSpPr>
            <p:nvPr/>
          </p:nvSpPr>
          <p:spPr bwMode="auto">
            <a:xfrm>
              <a:off x="155" y="384"/>
              <a:ext cx="114" cy="36"/>
            </a:xfrm>
            <a:prstGeom prst="rect">
              <a:avLst/>
            </a:prstGeom>
            <a:solidFill>
              <a:srgbClr val="5589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Line 310"/>
            <p:cNvSpPr>
              <a:spLocks noChangeShapeType="1"/>
            </p:cNvSpPr>
            <p:nvPr/>
          </p:nvSpPr>
          <p:spPr bwMode="auto">
            <a:xfrm>
              <a:off x="320" y="477"/>
              <a:ext cx="1" cy="1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Line 311"/>
            <p:cNvSpPr>
              <a:spLocks noChangeShapeType="1"/>
            </p:cNvSpPr>
            <p:nvPr/>
          </p:nvSpPr>
          <p:spPr bwMode="auto">
            <a:xfrm>
              <a:off x="37" y="480"/>
              <a:ext cx="5" cy="1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Line 312"/>
            <p:cNvSpPr>
              <a:spLocks noChangeShapeType="1"/>
            </p:cNvSpPr>
            <p:nvPr/>
          </p:nvSpPr>
          <p:spPr bwMode="auto">
            <a:xfrm>
              <a:off x="260" y="480"/>
              <a:ext cx="1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Line 313"/>
            <p:cNvSpPr>
              <a:spLocks noChangeShapeType="1"/>
            </p:cNvSpPr>
            <p:nvPr/>
          </p:nvSpPr>
          <p:spPr bwMode="auto">
            <a:xfrm>
              <a:off x="268" y="480"/>
              <a:ext cx="1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Line 314"/>
            <p:cNvSpPr>
              <a:spLocks noChangeShapeType="1"/>
            </p:cNvSpPr>
            <p:nvPr/>
          </p:nvSpPr>
          <p:spPr bwMode="auto">
            <a:xfrm>
              <a:off x="276" y="480"/>
              <a:ext cx="1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Line 315"/>
            <p:cNvSpPr>
              <a:spLocks noChangeShapeType="1"/>
            </p:cNvSpPr>
            <p:nvPr/>
          </p:nvSpPr>
          <p:spPr bwMode="auto">
            <a:xfrm>
              <a:off x="283" y="480"/>
              <a:ext cx="2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Rectangle 316"/>
            <p:cNvSpPr>
              <a:spLocks/>
            </p:cNvSpPr>
            <p:nvPr/>
          </p:nvSpPr>
          <p:spPr bwMode="auto">
            <a:xfrm>
              <a:off x="131" y="372"/>
              <a:ext cx="343" cy="4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56445" bIns="0">
              <a:prstTxWarp prst="textNoShape">
                <a:avLst/>
              </a:prstTxWarp>
              <a:spAutoFit/>
            </a:bodyPr>
            <a:lstStyle/>
            <a:p>
              <a:pPr marL="42850">
                <a:lnSpc>
                  <a:spcPct val="90000"/>
                </a:lnSpc>
              </a:pPr>
              <a:r>
                <a:rPr lang="en-US" sz="1900" dirty="0">
                  <a:solidFill>
                    <a:srgbClr val="0000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IPE</a:t>
              </a:r>
            </a:p>
          </p:txBody>
        </p:sp>
        <p:grpSp>
          <p:nvGrpSpPr>
            <p:cNvPr id="13" name="Group 317"/>
            <p:cNvGrpSpPr>
              <a:grpSpLocks/>
            </p:cNvGrpSpPr>
            <p:nvPr/>
          </p:nvGrpSpPr>
          <p:grpSpPr bwMode="auto">
            <a:xfrm>
              <a:off x="34" y="511"/>
              <a:ext cx="291" cy="130"/>
              <a:chOff x="0" y="0"/>
              <a:chExt cx="291" cy="130"/>
            </a:xfrm>
          </p:grpSpPr>
          <p:sp>
            <p:nvSpPr>
              <p:cNvPr id="136" name="Rectangle 318"/>
              <p:cNvSpPr>
                <a:spLocks/>
              </p:cNvSpPr>
              <p:nvPr/>
            </p:nvSpPr>
            <p:spPr bwMode="auto">
              <a:xfrm>
                <a:off x="0" y="2"/>
                <a:ext cx="291" cy="128"/>
              </a:xfrm>
              <a:prstGeom prst="rect">
                <a:avLst/>
              </a:prstGeom>
              <a:solidFill>
                <a:srgbClr val="C9C9B6"/>
              </a:solidFill>
              <a:ln w="12700">
                <a:solidFill>
                  <a:srgbClr val="383838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Line 319"/>
              <p:cNvSpPr>
                <a:spLocks noChangeShapeType="1"/>
              </p:cNvSpPr>
              <p:nvPr/>
            </p:nvSpPr>
            <p:spPr bwMode="auto">
              <a:xfrm>
                <a:off x="2" y="2"/>
                <a:ext cx="2" cy="128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Line 320"/>
              <p:cNvSpPr>
                <a:spLocks noChangeShapeType="1"/>
              </p:cNvSpPr>
              <p:nvPr/>
            </p:nvSpPr>
            <p:spPr bwMode="auto">
              <a:xfrm>
                <a:off x="2" y="2"/>
                <a:ext cx="2" cy="128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Line 321"/>
              <p:cNvSpPr>
                <a:spLocks noChangeShapeType="1"/>
              </p:cNvSpPr>
              <p:nvPr/>
            </p:nvSpPr>
            <p:spPr bwMode="auto">
              <a:xfrm>
                <a:off x="7" y="2"/>
                <a:ext cx="2" cy="117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Line 322"/>
              <p:cNvSpPr>
                <a:spLocks noChangeShapeType="1"/>
              </p:cNvSpPr>
              <p:nvPr/>
            </p:nvSpPr>
            <p:spPr bwMode="auto">
              <a:xfrm>
                <a:off x="288" y="2"/>
                <a:ext cx="1" cy="128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Line 323"/>
              <p:cNvSpPr>
                <a:spLocks noChangeShapeType="1"/>
              </p:cNvSpPr>
              <p:nvPr/>
            </p:nvSpPr>
            <p:spPr bwMode="auto">
              <a:xfrm>
                <a:off x="288" y="2"/>
                <a:ext cx="1" cy="128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Line 324"/>
              <p:cNvSpPr>
                <a:spLocks noChangeShapeType="1"/>
              </p:cNvSpPr>
              <p:nvPr/>
            </p:nvSpPr>
            <p:spPr bwMode="auto">
              <a:xfrm>
                <a:off x="2" y="124"/>
                <a:ext cx="284" cy="1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Line 325"/>
              <p:cNvSpPr>
                <a:spLocks noChangeShapeType="1"/>
              </p:cNvSpPr>
              <p:nvPr/>
            </p:nvSpPr>
            <p:spPr bwMode="auto">
              <a:xfrm>
                <a:off x="2" y="121"/>
                <a:ext cx="284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Line 326"/>
              <p:cNvSpPr>
                <a:spLocks noChangeShapeType="1"/>
              </p:cNvSpPr>
              <p:nvPr/>
            </p:nvSpPr>
            <p:spPr bwMode="auto">
              <a:xfrm>
                <a:off x="34" y="12"/>
                <a:ext cx="1" cy="107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Line 327"/>
              <p:cNvSpPr>
                <a:spLocks noChangeShapeType="1"/>
              </p:cNvSpPr>
              <p:nvPr/>
            </p:nvSpPr>
            <p:spPr bwMode="auto">
              <a:xfrm>
                <a:off x="70" y="12"/>
                <a:ext cx="1" cy="107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Line 328"/>
              <p:cNvSpPr>
                <a:spLocks noChangeShapeType="1"/>
              </p:cNvSpPr>
              <p:nvPr/>
            </p:nvSpPr>
            <p:spPr bwMode="auto">
              <a:xfrm>
                <a:off x="7" y="2"/>
                <a:ext cx="273" cy="1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Line 329"/>
              <p:cNvSpPr>
                <a:spLocks noChangeShapeType="1"/>
              </p:cNvSpPr>
              <p:nvPr/>
            </p:nvSpPr>
            <p:spPr bwMode="auto">
              <a:xfrm>
                <a:off x="33" y="31"/>
                <a:ext cx="55" cy="1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Line 330"/>
              <p:cNvSpPr>
                <a:spLocks noChangeShapeType="1"/>
              </p:cNvSpPr>
              <p:nvPr/>
            </p:nvSpPr>
            <p:spPr bwMode="auto">
              <a:xfrm>
                <a:off x="7" y="12"/>
                <a:ext cx="273" cy="1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Rectangle 331"/>
              <p:cNvSpPr>
                <a:spLocks/>
              </p:cNvSpPr>
              <p:nvPr/>
            </p:nvSpPr>
            <p:spPr bwMode="auto">
              <a:xfrm>
                <a:off x="64" y="12"/>
                <a:ext cx="1" cy="9"/>
              </a:xfrm>
              <a:prstGeom prst="rect">
                <a:avLst/>
              </a:prstGeom>
              <a:noFill/>
              <a:ln w="12700">
                <a:solidFill>
                  <a:srgbClr val="383838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Line 332"/>
              <p:cNvSpPr>
                <a:spLocks noChangeShapeType="1"/>
              </p:cNvSpPr>
              <p:nvPr/>
            </p:nvSpPr>
            <p:spPr bwMode="auto">
              <a:xfrm>
                <a:off x="2" y="16"/>
                <a:ext cx="3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Line 333"/>
              <p:cNvSpPr>
                <a:spLocks noChangeShapeType="1"/>
              </p:cNvSpPr>
              <p:nvPr/>
            </p:nvSpPr>
            <p:spPr bwMode="auto">
              <a:xfrm>
                <a:off x="2" y="29"/>
                <a:ext cx="3" cy="1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Line 334"/>
              <p:cNvSpPr>
                <a:spLocks noChangeShapeType="1"/>
              </p:cNvSpPr>
              <p:nvPr/>
            </p:nvSpPr>
            <p:spPr bwMode="auto">
              <a:xfrm>
                <a:off x="33" y="92"/>
                <a:ext cx="55" cy="1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Rectangle 335"/>
              <p:cNvSpPr>
                <a:spLocks/>
              </p:cNvSpPr>
              <p:nvPr/>
            </p:nvSpPr>
            <p:spPr bwMode="auto">
              <a:xfrm>
                <a:off x="64" y="107"/>
                <a:ext cx="1" cy="8"/>
              </a:xfrm>
              <a:prstGeom prst="rect">
                <a:avLst/>
              </a:prstGeom>
              <a:noFill/>
              <a:ln w="12700">
                <a:solidFill>
                  <a:srgbClr val="383838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Line 336"/>
              <p:cNvSpPr>
                <a:spLocks noChangeShapeType="1"/>
              </p:cNvSpPr>
              <p:nvPr/>
            </p:nvSpPr>
            <p:spPr bwMode="auto">
              <a:xfrm>
                <a:off x="282" y="16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Line 337"/>
              <p:cNvSpPr>
                <a:spLocks noChangeShapeType="1"/>
              </p:cNvSpPr>
              <p:nvPr/>
            </p:nvSpPr>
            <p:spPr bwMode="auto">
              <a:xfrm>
                <a:off x="282" y="29"/>
                <a:ext cx="4" cy="1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Line 338"/>
              <p:cNvSpPr>
                <a:spLocks noChangeShapeType="1"/>
              </p:cNvSpPr>
              <p:nvPr/>
            </p:nvSpPr>
            <p:spPr bwMode="auto">
              <a:xfrm rot="10800000" flipH="1">
                <a:off x="106" y="0"/>
                <a:ext cx="1" cy="1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Rectangle 339"/>
              <p:cNvSpPr>
                <a:spLocks/>
              </p:cNvSpPr>
              <p:nvPr/>
            </p:nvSpPr>
            <p:spPr bwMode="auto">
              <a:xfrm>
                <a:off x="13" y="37"/>
                <a:ext cx="13" cy="13"/>
              </a:xfrm>
              <a:prstGeom prst="rect">
                <a:avLst/>
              </a:prstGeom>
              <a:noFill/>
              <a:ln w="12700">
                <a:solidFill>
                  <a:srgbClr val="383838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Oval 340"/>
              <p:cNvSpPr>
                <a:spLocks/>
              </p:cNvSpPr>
              <p:nvPr/>
            </p:nvSpPr>
            <p:spPr bwMode="auto">
              <a:xfrm>
                <a:off x="20" y="14"/>
                <a:ext cx="3" cy="0"/>
              </a:xfrm>
              <a:prstGeom prst="ellips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Oval 341"/>
              <p:cNvSpPr>
                <a:spLocks/>
              </p:cNvSpPr>
              <p:nvPr/>
            </p:nvSpPr>
            <p:spPr bwMode="auto">
              <a:xfrm>
                <a:off x="23" y="14"/>
                <a:ext cx="0" cy="0"/>
              </a:xfrm>
              <a:prstGeom prst="ellips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Line 342"/>
              <p:cNvSpPr>
                <a:spLocks noChangeShapeType="1"/>
              </p:cNvSpPr>
              <p:nvPr/>
            </p:nvSpPr>
            <p:spPr bwMode="auto">
              <a:xfrm>
                <a:off x="23" y="16"/>
                <a:ext cx="0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Oval 343"/>
              <p:cNvSpPr>
                <a:spLocks/>
              </p:cNvSpPr>
              <p:nvPr/>
            </p:nvSpPr>
            <p:spPr bwMode="auto">
              <a:xfrm>
                <a:off x="20" y="107"/>
                <a:ext cx="3" cy="6"/>
              </a:xfrm>
              <a:prstGeom prst="ellips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Line 344"/>
              <p:cNvSpPr>
                <a:spLocks noChangeShapeType="1"/>
              </p:cNvSpPr>
              <p:nvPr/>
            </p:nvSpPr>
            <p:spPr bwMode="auto">
              <a:xfrm>
                <a:off x="283" y="14"/>
                <a:ext cx="1" cy="101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Line 345"/>
              <p:cNvSpPr>
                <a:spLocks noChangeShapeType="1"/>
              </p:cNvSpPr>
              <p:nvPr/>
            </p:nvSpPr>
            <p:spPr bwMode="auto">
              <a:xfrm rot="10800000" flipH="1">
                <a:off x="223" y="0"/>
                <a:ext cx="1" cy="1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Rectangle 346"/>
              <p:cNvSpPr>
                <a:spLocks/>
              </p:cNvSpPr>
              <p:nvPr/>
            </p:nvSpPr>
            <p:spPr bwMode="auto">
              <a:xfrm>
                <a:off x="90" y="14"/>
                <a:ext cx="130" cy="99"/>
              </a:xfrm>
              <a:prstGeom prst="rect">
                <a:avLst/>
              </a:prstGeom>
              <a:solidFill>
                <a:srgbClr val="FEFF00"/>
              </a:solidFill>
              <a:ln w="12700">
                <a:solidFill>
                  <a:srgbClr val="383838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Line 347"/>
              <p:cNvSpPr>
                <a:spLocks noChangeShapeType="1"/>
              </p:cNvSpPr>
              <p:nvPr/>
            </p:nvSpPr>
            <p:spPr bwMode="auto">
              <a:xfrm>
                <a:off x="111" y="14"/>
                <a:ext cx="2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Line 348"/>
              <p:cNvSpPr>
                <a:spLocks noChangeShapeType="1"/>
              </p:cNvSpPr>
              <p:nvPr/>
            </p:nvSpPr>
            <p:spPr bwMode="auto">
              <a:xfrm>
                <a:off x="122" y="14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Line 349"/>
              <p:cNvSpPr>
                <a:spLocks noChangeShapeType="1"/>
              </p:cNvSpPr>
              <p:nvPr/>
            </p:nvSpPr>
            <p:spPr bwMode="auto">
              <a:xfrm>
                <a:off x="132" y="14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Line 350"/>
              <p:cNvSpPr>
                <a:spLocks noChangeShapeType="1"/>
              </p:cNvSpPr>
              <p:nvPr/>
            </p:nvSpPr>
            <p:spPr bwMode="auto">
              <a:xfrm>
                <a:off x="142" y="14"/>
                <a:ext cx="2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Line 351"/>
              <p:cNvSpPr>
                <a:spLocks noChangeShapeType="1"/>
              </p:cNvSpPr>
              <p:nvPr/>
            </p:nvSpPr>
            <p:spPr bwMode="auto">
              <a:xfrm>
                <a:off x="155" y="14"/>
                <a:ext cx="2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Line 352"/>
              <p:cNvSpPr>
                <a:spLocks noChangeShapeType="1"/>
              </p:cNvSpPr>
              <p:nvPr/>
            </p:nvSpPr>
            <p:spPr bwMode="auto">
              <a:xfrm>
                <a:off x="166" y="14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Line 353"/>
              <p:cNvSpPr>
                <a:spLocks noChangeShapeType="1"/>
              </p:cNvSpPr>
              <p:nvPr/>
            </p:nvSpPr>
            <p:spPr bwMode="auto">
              <a:xfrm>
                <a:off x="101" y="14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Rectangle 354"/>
              <p:cNvSpPr>
                <a:spLocks/>
              </p:cNvSpPr>
              <p:nvPr/>
            </p:nvSpPr>
            <p:spPr bwMode="auto">
              <a:xfrm>
                <a:off x="222" y="13"/>
                <a:ext cx="57" cy="99"/>
              </a:xfrm>
              <a:prstGeom prst="rect">
                <a:avLst/>
              </a:prstGeom>
              <a:solidFill>
                <a:srgbClr val="FF000C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Rectangle 355"/>
              <p:cNvSpPr>
                <a:spLocks/>
              </p:cNvSpPr>
              <p:nvPr/>
            </p:nvSpPr>
            <p:spPr bwMode="auto">
              <a:xfrm>
                <a:off x="223" y="14"/>
                <a:ext cx="57" cy="99"/>
              </a:xfrm>
              <a:prstGeom prst="rect">
                <a:avLst/>
              </a:prstGeom>
              <a:noFill/>
              <a:ln w="12700">
                <a:solidFill>
                  <a:srgbClr val="383838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Line 356"/>
              <p:cNvSpPr>
                <a:spLocks noChangeShapeType="1"/>
              </p:cNvSpPr>
              <p:nvPr/>
            </p:nvSpPr>
            <p:spPr bwMode="auto">
              <a:xfrm>
                <a:off x="283" y="2"/>
                <a:ext cx="1" cy="117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Line 357"/>
              <p:cNvSpPr>
                <a:spLocks noChangeShapeType="1"/>
              </p:cNvSpPr>
              <p:nvPr/>
            </p:nvSpPr>
            <p:spPr bwMode="auto">
              <a:xfrm>
                <a:off x="192" y="14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Line 358"/>
              <p:cNvSpPr>
                <a:spLocks noChangeShapeType="1"/>
              </p:cNvSpPr>
              <p:nvPr/>
            </p:nvSpPr>
            <p:spPr bwMode="auto">
              <a:xfrm>
                <a:off x="203" y="14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Line 359"/>
              <p:cNvSpPr>
                <a:spLocks noChangeShapeType="1"/>
              </p:cNvSpPr>
              <p:nvPr/>
            </p:nvSpPr>
            <p:spPr bwMode="auto">
              <a:xfrm>
                <a:off x="213" y="14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Line 360"/>
              <p:cNvSpPr>
                <a:spLocks noChangeShapeType="1"/>
              </p:cNvSpPr>
              <p:nvPr/>
            </p:nvSpPr>
            <p:spPr bwMode="auto">
              <a:xfrm>
                <a:off x="223" y="14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Line 361"/>
              <p:cNvSpPr>
                <a:spLocks noChangeShapeType="1"/>
              </p:cNvSpPr>
              <p:nvPr/>
            </p:nvSpPr>
            <p:spPr bwMode="auto">
              <a:xfrm>
                <a:off x="231" y="14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Line 362"/>
              <p:cNvSpPr>
                <a:spLocks noChangeShapeType="1"/>
              </p:cNvSpPr>
              <p:nvPr/>
            </p:nvSpPr>
            <p:spPr bwMode="auto">
              <a:xfrm>
                <a:off x="241" y="14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Line 363"/>
              <p:cNvSpPr>
                <a:spLocks noChangeShapeType="1"/>
              </p:cNvSpPr>
              <p:nvPr/>
            </p:nvSpPr>
            <p:spPr bwMode="auto">
              <a:xfrm>
                <a:off x="251" y="14"/>
                <a:ext cx="2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Line 364"/>
              <p:cNvSpPr>
                <a:spLocks noChangeShapeType="1"/>
              </p:cNvSpPr>
              <p:nvPr/>
            </p:nvSpPr>
            <p:spPr bwMode="auto">
              <a:xfrm>
                <a:off x="262" y="14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Line 365"/>
              <p:cNvSpPr>
                <a:spLocks noChangeShapeType="1"/>
              </p:cNvSpPr>
              <p:nvPr/>
            </p:nvSpPr>
            <p:spPr bwMode="auto">
              <a:xfrm>
                <a:off x="275" y="14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Line 366"/>
              <p:cNvSpPr>
                <a:spLocks noChangeShapeType="1"/>
              </p:cNvSpPr>
              <p:nvPr/>
            </p:nvSpPr>
            <p:spPr bwMode="auto">
              <a:xfrm>
                <a:off x="179" y="14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Line 367"/>
              <p:cNvSpPr>
                <a:spLocks noChangeShapeType="1"/>
              </p:cNvSpPr>
              <p:nvPr/>
            </p:nvSpPr>
            <p:spPr bwMode="auto">
              <a:xfrm>
                <a:off x="90" y="14"/>
                <a:ext cx="190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Line 368"/>
              <p:cNvSpPr>
                <a:spLocks noChangeShapeType="1"/>
              </p:cNvSpPr>
              <p:nvPr/>
            </p:nvSpPr>
            <p:spPr bwMode="auto">
              <a:xfrm>
                <a:off x="2" y="117"/>
                <a:ext cx="284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Line 369"/>
              <p:cNvSpPr>
                <a:spLocks noChangeShapeType="1"/>
              </p:cNvSpPr>
              <p:nvPr/>
            </p:nvSpPr>
            <p:spPr bwMode="auto">
              <a:xfrm>
                <a:off x="90" y="115"/>
                <a:ext cx="190" cy="1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Line 370"/>
              <p:cNvSpPr>
                <a:spLocks noChangeShapeType="1"/>
              </p:cNvSpPr>
              <p:nvPr/>
            </p:nvSpPr>
            <p:spPr bwMode="auto">
              <a:xfrm rot="10800000" flipH="1">
                <a:off x="91" y="115"/>
                <a:ext cx="1" cy="6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Line 371"/>
              <p:cNvSpPr>
                <a:spLocks noChangeShapeType="1"/>
              </p:cNvSpPr>
              <p:nvPr/>
            </p:nvSpPr>
            <p:spPr bwMode="auto">
              <a:xfrm>
                <a:off x="101" y="11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Line 372"/>
              <p:cNvSpPr>
                <a:spLocks noChangeShapeType="1"/>
              </p:cNvSpPr>
              <p:nvPr/>
            </p:nvSpPr>
            <p:spPr bwMode="auto">
              <a:xfrm>
                <a:off x="111" y="117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Line 373"/>
              <p:cNvSpPr>
                <a:spLocks noChangeShapeType="1"/>
              </p:cNvSpPr>
              <p:nvPr/>
            </p:nvSpPr>
            <p:spPr bwMode="auto">
              <a:xfrm>
                <a:off x="132" y="11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Line 374"/>
              <p:cNvSpPr>
                <a:spLocks noChangeShapeType="1"/>
              </p:cNvSpPr>
              <p:nvPr/>
            </p:nvSpPr>
            <p:spPr bwMode="auto">
              <a:xfrm>
                <a:off x="155" y="117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Line 375"/>
              <p:cNvSpPr>
                <a:spLocks noChangeShapeType="1"/>
              </p:cNvSpPr>
              <p:nvPr/>
            </p:nvSpPr>
            <p:spPr bwMode="auto">
              <a:xfrm>
                <a:off x="179" y="11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Line 376"/>
              <p:cNvSpPr>
                <a:spLocks noChangeShapeType="1"/>
              </p:cNvSpPr>
              <p:nvPr/>
            </p:nvSpPr>
            <p:spPr bwMode="auto">
              <a:xfrm>
                <a:off x="192" y="11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Line 377"/>
              <p:cNvSpPr>
                <a:spLocks noChangeShapeType="1"/>
              </p:cNvSpPr>
              <p:nvPr/>
            </p:nvSpPr>
            <p:spPr bwMode="auto">
              <a:xfrm>
                <a:off x="203" y="11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Line 378"/>
              <p:cNvSpPr>
                <a:spLocks noChangeShapeType="1"/>
              </p:cNvSpPr>
              <p:nvPr/>
            </p:nvSpPr>
            <p:spPr bwMode="auto">
              <a:xfrm>
                <a:off x="213" y="11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Line 379"/>
              <p:cNvSpPr>
                <a:spLocks noChangeShapeType="1"/>
              </p:cNvSpPr>
              <p:nvPr/>
            </p:nvSpPr>
            <p:spPr bwMode="auto">
              <a:xfrm>
                <a:off x="223" y="11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Line 380"/>
              <p:cNvSpPr>
                <a:spLocks noChangeShapeType="1"/>
              </p:cNvSpPr>
              <p:nvPr/>
            </p:nvSpPr>
            <p:spPr bwMode="auto">
              <a:xfrm>
                <a:off x="231" y="11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Line 381"/>
              <p:cNvSpPr>
                <a:spLocks noChangeShapeType="1"/>
              </p:cNvSpPr>
              <p:nvPr/>
            </p:nvSpPr>
            <p:spPr bwMode="auto">
              <a:xfrm>
                <a:off x="241" y="11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Line 382"/>
              <p:cNvSpPr>
                <a:spLocks noChangeShapeType="1"/>
              </p:cNvSpPr>
              <p:nvPr/>
            </p:nvSpPr>
            <p:spPr bwMode="auto">
              <a:xfrm>
                <a:off x="251" y="117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Line 383"/>
              <p:cNvSpPr>
                <a:spLocks noChangeShapeType="1"/>
              </p:cNvSpPr>
              <p:nvPr/>
            </p:nvSpPr>
            <p:spPr bwMode="auto">
              <a:xfrm>
                <a:off x="262" y="11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Line 384"/>
              <p:cNvSpPr>
                <a:spLocks noChangeShapeType="1"/>
              </p:cNvSpPr>
              <p:nvPr/>
            </p:nvSpPr>
            <p:spPr bwMode="auto">
              <a:xfrm>
                <a:off x="275" y="11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Rectangle 385"/>
              <p:cNvSpPr>
                <a:spLocks/>
              </p:cNvSpPr>
              <p:nvPr/>
            </p:nvSpPr>
            <p:spPr bwMode="auto">
              <a:xfrm>
                <a:off x="0" y="2"/>
                <a:ext cx="291" cy="12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Rectangle 386"/>
              <p:cNvSpPr>
                <a:spLocks/>
              </p:cNvSpPr>
              <p:nvPr/>
            </p:nvSpPr>
            <p:spPr bwMode="auto">
              <a:xfrm>
                <a:off x="227" y="15"/>
                <a:ext cx="49" cy="28"/>
              </a:xfrm>
              <a:prstGeom prst="rect">
                <a:avLst/>
              </a:prstGeom>
              <a:solidFill>
                <a:srgbClr val="FF000C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Rectangle 387"/>
              <p:cNvSpPr>
                <a:spLocks/>
              </p:cNvSpPr>
              <p:nvPr/>
            </p:nvSpPr>
            <p:spPr bwMode="auto">
              <a:xfrm>
                <a:off x="102" y="15"/>
                <a:ext cx="99" cy="28"/>
              </a:xfrm>
              <a:prstGeom prst="rect">
                <a:avLst/>
              </a:prstGeom>
              <a:solidFill>
                <a:srgbClr val="FEFF00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Line 388"/>
              <p:cNvSpPr>
                <a:spLocks noChangeShapeType="1"/>
              </p:cNvSpPr>
              <p:nvPr/>
            </p:nvSpPr>
            <p:spPr bwMode="auto">
              <a:xfrm>
                <a:off x="91" y="12"/>
                <a:ext cx="1" cy="103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Line 389"/>
              <p:cNvSpPr>
                <a:spLocks noChangeShapeType="1"/>
              </p:cNvSpPr>
              <p:nvPr/>
            </p:nvSpPr>
            <p:spPr bwMode="auto">
              <a:xfrm>
                <a:off x="122" y="11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Line 390"/>
              <p:cNvSpPr>
                <a:spLocks noChangeShapeType="1"/>
              </p:cNvSpPr>
              <p:nvPr/>
            </p:nvSpPr>
            <p:spPr bwMode="auto">
              <a:xfrm>
                <a:off x="142" y="117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Line 391"/>
              <p:cNvSpPr>
                <a:spLocks noChangeShapeType="1"/>
              </p:cNvSpPr>
              <p:nvPr/>
            </p:nvSpPr>
            <p:spPr bwMode="auto">
              <a:xfrm>
                <a:off x="166" y="11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6" name="Rectangle 392"/>
            <p:cNvSpPr>
              <a:spLocks/>
            </p:cNvSpPr>
            <p:nvPr/>
          </p:nvSpPr>
          <p:spPr bwMode="auto">
            <a:xfrm>
              <a:off x="207" y="506"/>
              <a:ext cx="193" cy="2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56445" bIns="0">
              <a:prstTxWarp prst="textNoShape">
                <a:avLst/>
              </a:prstTxWarp>
              <a:spAutoFit/>
            </a:bodyPr>
            <a:lstStyle/>
            <a:p>
              <a:pPr marL="42850">
                <a:lnSpc>
                  <a:spcPct val="90000"/>
                </a:lnSpc>
              </a:pPr>
              <a:r>
                <a:rPr lang="en-US" sz="1100" dirty="0"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CE</a:t>
              </a:r>
            </a:p>
          </p:txBody>
        </p:sp>
        <p:sp>
          <p:nvSpPr>
            <p:cNvPr id="107" name="Rectangle 393"/>
            <p:cNvSpPr>
              <a:spLocks/>
            </p:cNvSpPr>
            <p:nvPr/>
          </p:nvSpPr>
          <p:spPr bwMode="auto">
            <a:xfrm>
              <a:off x="114" y="506"/>
              <a:ext cx="286" cy="2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56445" bIns="0">
              <a:prstTxWarp prst="textNoShape">
                <a:avLst/>
              </a:prstTxWarp>
              <a:spAutoFit/>
            </a:bodyPr>
            <a:lstStyle/>
            <a:p>
              <a:pPr marL="42850">
                <a:lnSpc>
                  <a:spcPct val="90000"/>
                </a:lnSpc>
              </a:pPr>
              <a:r>
                <a:rPr lang="en-US" sz="1100" dirty="0">
                  <a:solidFill>
                    <a:srgbClr val="313124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NET</a:t>
              </a:r>
            </a:p>
          </p:txBody>
        </p:sp>
        <p:grpSp>
          <p:nvGrpSpPr>
            <p:cNvPr id="105" name="Group 394"/>
            <p:cNvGrpSpPr>
              <a:grpSpLocks/>
            </p:cNvGrpSpPr>
            <p:nvPr/>
          </p:nvGrpSpPr>
          <p:grpSpPr bwMode="auto">
            <a:xfrm>
              <a:off x="347" y="0"/>
              <a:ext cx="420" cy="733"/>
              <a:chOff x="0" y="0"/>
              <a:chExt cx="420" cy="733"/>
            </a:xfrm>
          </p:grpSpPr>
          <p:sp>
            <p:nvSpPr>
              <p:cNvPr id="109" name="AutoShape 395"/>
              <p:cNvSpPr>
                <a:spLocks/>
              </p:cNvSpPr>
              <p:nvPr/>
            </p:nvSpPr>
            <p:spPr bwMode="auto">
              <a:xfrm>
                <a:off x="340" y="0"/>
                <a:ext cx="80" cy="733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21600"/>
                    </a:moveTo>
                    <a:lnTo>
                      <a:pt x="21600" y="20238"/>
                    </a:lnTo>
                    <a:lnTo>
                      <a:pt x="21600" y="19867"/>
                    </a:lnTo>
                    <a:lnTo>
                      <a:pt x="19532" y="18505"/>
                    </a:lnTo>
                    <a:lnTo>
                      <a:pt x="19532" y="0"/>
                    </a:lnTo>
                    <a:lnTo>
                      <a:pt x="1379" y="557"/>
                    </a:lnTo>
                    <a:lnTo>
                      <a:pt x="0" y="21600"/>
                    </a:lnTo>
                  </a:path>
                </a:pathLst>
              </a:custGeom>
              <a:solidFill>
                <a:srgbClr val="002780"/>
              </a:solidFill>
              <a:ln w="12700">
                <a:solidFill>
                  <a:srgbClr val="00278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Rectangle 396"/>
              <p:cNvSpPr>
                <a:spLocks/>
              </p:cNvSpPr>
              <p:nvPr/>
            </p:nvSpPr>
            <p:spPr bwMode="auto">
              <a:xfrm>
                <a:off x="0" y="725"/>
                <a:ext cx="337" cy="6"/>
              </a:xfrm>
              <a:prstGeom prst="rect">
                <a:avLst/>
              </a:prstGeom>
              <a:solidFill>
                <a:srgbClr val="004E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AutoShape 397"/>
              <p:cNvSpPr>
                <a:spLocks/>
              </p:cNvSpPr>
              <p:nvPr/>
            </p:nvSpPr>
            <p:spPr bwMode="auto">
              <a:xfrm>
                <a:off x="0" y="651"/>
                <a:ext cx="350" cy="72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21600"/>
                    </a:moveTo>
                    <a:lnTo>
                      <a:pt x="808" y="0"/>
                    </a:lnTo>
                    <a:lnTo>
                      <a:pt x="21600" y="0"/>
                    </a:lnTo>
                    <a:lnTo>
                      <a:pt x="20634" y="21600"/>
                    </a:lnTo>
                    <a:lnTo>
                      <a:pt x="158" y="21600"/>
                    </a:lnTo>
                    <a:lnTo>
                      <a:pt x="0" y="21600"/>
                    </a:lnTo>
                  </a:path>
                </a:pathLst>
              </a:custGeom>
              <a:solidFill>
                <a:srgbClr val="004EFF"/>
              </a:solidFill>
              <a:ln w="12700">
                <a:solidFill>
                  <a:srgbClr val="004EFF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Line 398"/>
              <p:cNvSpPr>
                <a:spLocks noChangeShapeType="1"/>
              </p:cNvSpPr>
              <p:nvPr/>
            </p:nvSpPr>
            <p:spPr bwMode="auto">
              <a:xfrm>
                <a:off x="2" y="725"/>
                <a:ext cx="327" cy="1"/>
              </a:xfrm>
              <a:prstGeom prst="line">
                <a:avLst/>
              </a:prstGeom>
              <a:noFill/>
              <a:ln w="25400">
                <a:solidFill>
                  <a:srgbClr val="0034AA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Line 399"/>
              <p:cNvSpPr>
                <a:spLocks noChangeShapeType="1"/>
              </p:cNvSpPr>
              <p:nvPr/>
            </p:nvSpPr>
            <p:spPr bwMode="auto">
              <a:xfrm>
                <a:off x="7" y="716"/>
                <a:ext cx="325" cy="2"/>
              </a:xfrm>
              <a:prstGeom prst="line">
                <a:avLst/>
              </a:prstGeom>
              <a:noFill/>
              <a:ln w="25400">
                <a:solidFill>
                  <a:srgbClr val="0034AA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Line 400"/>
              <p:cNvSpPr>
                <a:spLocks noChangeShapeType="1"/>
              </p:cNvSpPr>
              <p:nvPr/>
            </p:nvSpPr>
            <p:spPr bwMode="auto">
              <a:xfrm>
                <a:off x="7" y="706"/>
                <a:ext cx="330" cy="1"/>
              </a:xfrm>
              <a:prstGeom prst="line">
                <a:avLst/>
              </a:prstGeom>
              <a:noFill/>
              <a:ln w="25400">
                <a:solidFill>
                  <a:srgbClr val="0034AA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Line 401"/>
              <p:cNvSpPr>
                <a:spLocks noChangeShapeType="1"/>
              </p:cNvSpPr>
              <p:nvPr/>
            </p:nvSpPr>
            <p:spPr bwMode="auto">
              <a:xfrm>
                <a:off x="10" y="697"/>
                <a:ext cx="330" cy="2"/>
              </a:xfrm>
              <a:prstGeom prst="line">
                <a:avLst/>
              </a:prstGeom>
              <a:noFill/>
              <a:ln w="25400">
                <a:solidFill>
                  <a:srgbClr val="0034AA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Line 402"/>
              <p:cNvSpPr>
                <a:spLocks noChangeShapeType="1"/>
              </p:cNvSpPr>
              <p:nvPr/>
            </p:nvSpPr>
            <p:spPr bwMode="auto">
              <a:xfrm>
                <a:off x="12" y="689"/>
                <a:ext cx="328" cy="1"/>
              </a:xfrm>
              <a:prstGeom prst="line">
                <a:avLst/>
              </a:prstGeom>
              <a:noFill/>
              <a:ln w="25400">
                <a:solidFill>
                  <a:srgbClr val="0034AA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Line 403"/>
              <p:cNvSpPr>
                <a:spLocks noChangeShapeType="1"/>
              </p:cNvSpPr>
              <p:nvPr/>
            </p:nvSpPr>
            <p:spPr bwMode="auto">
              <a:xfrm>
                <a:off x="12" y="681"/>
                <a:ext cx="328" cy="1"/>
              </a:xfrm>
              <a:prstGeom prst="line">
                <a:avLst/>
              </a:prstGeom>
              <a:noFill/>
              <a:ln w="25400">
                <a:solidFill>
                  <a:srgbClr val="0034AA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Rectangle 404"/>
              <p:cNvSpPr>
                <a:spLocks/>
              </p:cNvSpPr>
              <p:nvPr/>
            </p:nvSpPr>
            <p:spPr bwMode="auto">
              <a:xfrm>
                <a:off x="13" y="641"/>
                <a:ext cx="334" cy="12"/>
              </a:xfrm>
              <a:prstGeom prst="rect">
                <a:avLst/>
              </a:prstGeom>
              <a:solidFill>
                <a:srgbClr val="004E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Line 405"/>
              <p:cNvSpPr>
                <a:spLocks noChangeShapeType="1"/>
              </p:cNvSpPr>
              <p:nvPr/>
            </p:nvSpPr>
            <p:spPr bwMode="auto">
              <a:xfrm>
                <a:off x="12" y="672"/>
                <a:ext cx="331" cy="1"/>
              </a:xfrm>
              <a:prstGeom prst="line">
                <a:avLst/>
              </a:prstGeom>
              <a:noFill/>
              <a:ln w="25400">
                <a:solidFill>
                  <a:srgbClr val="0034AA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Rectangle 406"/>
              <p:cNvSpPr>
                <a:spLocks/>
              </p:cNvSpPr>
              <p:nvPr/>
            </p:nvSpPr>
            <p:spPr bwMode="auto">
              <a:xfrm>
                <a:off x="17" y="25"/>
                <a:ext cx="330" cy="622"/>
              </a:xfrm>
              <a:prstGeom prst="rect">
                <a:avLst/>
              </a:prstGeom>
              <a:solidFill>
                <a:srgbClr val="004EFF"/>
              </a:solidFill>
              <a:ln w="25400">
                <a:solidFill>
                  <a:srgbClr val="004EFF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Rectangle 407"/>
              <p:cNvSpPr>
                <a:spLocks/>
              </p:cNvSpPr>
              <p:nvPr/>
            </p:nvSpPr>
            <p:spPr bwMode="auto">
              <a:xfrm>
                <a:off x="20" y="60"/>
                <a:ext cx="327" cy="587"/>
              </a:xfrm>
              <a:prstGeom prst="rect">
                <a:avLst/>
              </a:prstGeom>
              <a:solidFill>
                <a:srgbClr val="002780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Line 408"/>
              <p:cNvSpPr>
                <a:spLocks noChangeShapeType="1"/>
              </p:cNvSpPr>
              <p:nvPr/>
            </p:nvSpPr>
            <p:spPr bwMode="auto">
              <a:xfrm>
                <a:off x="25" y="355"/>
                <a:ext cx="315" cy="1"/>
              </a:xfrm>
              <a:prstGeom prst="line">
                <a:avLst/>
              </a:prstGeom>
              <a:noFill/>
              <a:ln w="50800">
                <a:solidFill>
                  <a:srgbClr val="001A55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Line 409"/>
              <p:cNvSpPr>
                <a:spLocks noChangeShapeType="1"/>
              </p:cNvSpPr>
              <p:nvPr/>
            </p:nvSpPr>
            <p:spPr bwMode="auto">
              <a:xfrm>
                <a:off x="25" y="502"/>
                <a:ext cx="315" cy="1"/>
              </a:xfrm>
              <a:prstGeom prst="line">
                <a:avLst/>
              </a:prstGeom>
              <a:noFill/>
              <a:ln w="50800">
                <a:solidFill>
                  <a:srgbClr val="001A55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Line 410"/>
              <p:cNvSpPr>
                <a:spLocks noChangeShapeType="1"/>
              </p:cNvSpPr>
              <p:nvPr/>
            </p:nvSpPr>
            <p:spPr bwMode="auto">
              <a:xfrm>
                <a:off x="25" y="205"/>
                <a:ext cx="315" cy="2"/>
              </a:xfrm>
              <a:prstGeom prst="line">
                <a:avLst/>
              </a:prstGeom>
              <a:noFill/>
              <a:ln w="50800">
                <a:solidFill>
                  <a:srgbClr val="001A55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Rectangle 411"/>
              <p:cNvSpPr>
                <a:spLocks/>
              </p:cNvSpPr>
              <p:nvPr/>
            </p:nvSpPr>
            <p:spPr bwMode="auto">
              <a:xfrm>
                <a:off x="18" y="25"/>
                <a:ext cx="329" cy="33"/>
              </a:xfrm>
              <a:prstGeom prst="rect">
                <a:avLst/>
              </a:prstGeom>
              <a:solidFill>
                <a:srgbClr val="004E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Line 412"/>
              <p:cNvSpPr>
                <a:spLocks noChangeShapeType="1"/>
              </p:cNvSpPr>
              <p:nvPr/>
            </p:nvSpPr>
            <p:spPr bwMode="auto">
              <a:xfrm>
                <a:off x="24" y="40"/>
                <a:ext cx="317" cy="2"/>
              </a:xfrm>
              <a:prstGeom prst="line">
                <a:avLst/>
              </a:prstGeom>
              <a:noFill/>
              <a:ln w="12700">
                <a:solidFill>
                  <a:srgbClr val="0034AA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Line 413"/>
              <p:cNvSpPr>
                <a:spLocks noChangeShapeType="1"/>
              </p:cNvSpPr>
              <p:nvPr/>
            </p:nvSpPr>
            <p:spPr bwMode="auto">
              <a:xfrm>
                <a:off x="24" y="45"/>
                <a:ext cx="317" cy="1"/>
              </a:xfrm>
              <a:prstGeom prst="line">
                <a:avLst/>
              </a:prstGeom>
              <a:noFill/>
              <a:ln w="12700">
                <a:solidFill>
                  <a:srgbClr val="0034AA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Line 414"/>
              <p:cNvSpPr>
                <a:spLocks noChangeShapeType="1"/>
              </p:cNvSpPr>
              <p:nvPr/>
            </p:nvSpPr>
            <p:spPr bwMode="auto">
              <a:xfrm>
                <a:off x="24" y="49"/>
                <a:ext cx="317" cy="1"/>
              </a:xfrm>
              <a:prstGeom prst="line">
                <a:avLst/>
              </a:prstGeom>
              <a:noFill/>
              <a:ln w="12700">
                <a:solidFill>
                  <a:srgbClr val="0034AA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Line 415"/>
              <p:cNvSpPr>
                <a:spLocks noChangeShapeType="1"/>
              </p:cNvSpPr>
              <p:nvPr/>
            </p:nvSpPr>
            <p:spPr bwMode="auto">
              <a:xfrm>
                <a:off x="24" y="53"/>
                <a:ext cx="317" cy="1"/>
              </a:xfrm>
              <a:prstGeom prst="line">
                <a:avLst/>
              </a:prstGeom>
              <a:noFill/>
              <a:ln w="12700">
                <a:solidFill>
                  <a:srgbClr val="0034AA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Line 416"/>
              <p:cNvSpPr>
                <a:spLocks noChangeShapeType="1"/>
              </p:cNvSpPr>
              <p:nvPr/>
            </p:nvSpPr>
            <p:spPr bwMode="auto">
              <a:xfrm>
                <a:off x="24" y="32"/>
                <a:ext cx="317" cy="1"/>
              </a:xfrm>
              <a:prstGeom prst="line">
                <a:avLst/>
              </a:prstGeom>
              <a:noFill/>
              <a:ln w="12700">
                <a:solidFill>
                  <a:srgbClr val="0034AA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Line 417"/>
              <p:cNvSpPr>
                <a:spLocks noChangeShapeType="1"/>
              </p:cNvSpPr>
              <p:nvPr/>
            </p:nvSpPr>
            <p:spPr bwMode="auto">
              <a:xfrm>
                <a:off x="24" y="38"/>
                <a:ext cx="317" cy="2"/>
              </a:xfrm>
              <a:prstGeom prst="line">
                <a:avLst/>
              </a:prstGeom>
              <a:noFill/>
              <a:ln w="12700">
                <a:solidFill>
                  <a:srgbClr val="0034AA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AutoShape 418"/>
              <p:cNvSpPr>
                <a:spLocks/>
              </p:cNvSpPr>
              <p:nvPr/>
            </p:nvSpPr>
            <p:spPr bwMode="auto">
              <a:xfrm>
                <a:off x="13" y="0"/>
                <a:ext cx="399" cy="23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21600"/>
                    </a:moveTo>
                    <a:lnTo>
                      <a:pt x="3785" y="0"/>
                    </a:lnTo>
                    <a:lnTo>
                      <a:pt x="21600" y="0"/>
                    </a:lnTo>
                    <a:lnTo>
                      <a:pt x="18231" y="21600"/>
                    </a:lnTo>
                    <a:lnTo>
                      <a:pt x="277" y="21600"/>
                    </a:lnTo>
                    <a:lnTo>
                      <a:pt x="0" y="21600"/>
                    </a:lnTo>
                  </a:path>
                </a:pathLst>
              </a:custGeom>
              <a:solidFill>
                <a:srgbClr val="2A6BFF"/>
              </a:solidFill>
              <a:ln w="12700">
                <a:solidFill>
                  <a:srgbClr val="2A6BFF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Line 419"/>
              <p:cNvSpPr>
                <a:spLocks noChangeShapeType="1"/>
              </p:cNvSpPr>
              <p:nvPr/>
            </p:nvSpPr>
            <p:spPr bwMode="auto">
              <a:xfrm>
                <a:off x="17" y="664"/>
                <a:ext cx="330" cy="1"/>
              </a:xfrm>
              <a:prstGeom prst="line">
                <a:avLst/>
              </a:prstGeom>
              <a:noFill/>
              <a:ln w="25400">
                <a:solidFill>
                  <a:srgbClr val="0034AA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Line 420"/>
              <p:cNvSpPr>
                <a:spLocks noChangeShapeType="1"/>
              </p:cNvSpPr>
              <p:nvPr/>
            </p:nvSpPr>
            <p:spPr bwMode="auto">
              <a:xfrm flipH="1">
                <a:off x="0" y="656"/>
                <a:ext cx="15" cy="68"/>
              </a:xfrm>
              <a:prstGeom prst="line">
                <a:avLst/>
              </a:prstGeom>
              <a:noFill/>
              <a:ln w="12700">
                <a:solidFill>
                  <a:srgbClr val="004E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Line 421"/>
              <p:cNvSpPr>
                <a:spLocks noChangeShapeType="1"/>
              </p:cNvSpPr>
              <p:nvPr/>
            </p:nvSpPr>
            <p:spPr bwMode="auto">
              <a:xfrm flipH="1">
                <a:off x="334" y="656"/>
                <a:ext cx="18" cy="68"/>
              </a:xfrm>
              <a:prstGeom prst="line">
                <a:avLst/>
              </a:prstGeom>
              <a:noFill/>
              <a:ln w="12700">
                <a:solidFill>
                  <a:srgbClr val="004E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08" name="Group 422"/>
          <p:cNvGrpSpPr>
            <a:grpSpLocks/>
          </p:cNvGrpSpPr>
          <p:nvPr/>
        </p:nvGrpSpPr>
        <p:grpSpPr bwMode="auto">
          <a:xfrm>
            <a:off x="3541550" y="5894355"/>
            <a:ext cx="4700488" cy="777717"/>
            <a:chOff x="0" y="0"/>
            <a:chExt cx="4272" cy="695"/>
          </a:xfrm>
        </p:grpSpPr>
        <p:sp>
          <p:nvSpPr>
            <p:cNvPr id="417" name="Rectangle 423"/>
            <p:cNvSpPr>
              <a:spLocks/>
            </p:cNvSpPr>
            <p:nvPr/>
          </p:nvSpPr>
          <p:spPr bwMode="auto">
            <a:xfrm>
              <a:off x="992" y="0"/>
              <a:ext cx="3280" cy="6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42850">
                <a:spcBef>
                  <a:spcPts val="613"/>
                </a:spcBef>
              </a:pPr>
              <a:endParaRPr lang="en-US" b="1" dirty="0" smtClean="0">
                <a:solidFill>
                  <a:srgbClr val="FF6600"/>
                </a:solidFill>
                <a:ea typeface="Arial" charset="0"/>
                <a:cs typeface="Arial" charset="0"/>
                <a:sym typeface="Arial" charset="0"/>
              </a:endParaRPr>
            </a:p>
            <a:p>
              <a:pPr marL="42850">
                <a:spcBef>
                  <a:spcPts val="613"/>
                </a:spcBef>
              </a:pPr>
              <a:r>
                <a:rPr lang="en-US" dirty="0" smtClean="0">
                  <a:solidFill>
                    <a:srgbClr val="FF6600"/>
                  </a:solidFill>
                  <a:ea typeface="Arial" charset="0"/>
                  <a:cs typeface="Arial" charset="0"/>
                  <a:sym typeface="Arial" charset="0"/>
                </a:rPr>
                <a:t>ACQUISITION </a:t>
              </a:r>
              <a:r>
                <a:rPr lang="en-US" dirty="0">
                  <a:solidFill>
                    <a:srgbClr val="FF6600"/>
                  </a:solidFill>
                  <a:ea typeface="Arial" charset="0"/>
                  <a:cs typeface="Arial" charset="0"/>
                  <a:sym typeface="Arial" charset="0"/>
                </a:rPr>
                <a:t>SYSTEM</a:t>
              </a:r>
            </a:p>
          </p:txBody>
        </p:sp>
        <p:sp>
          <p:nvSpPr>
            <p:cNvPr id="418" name="Oval 424"/>
            <p:cNvSpPr>
              <a:spLocks/>
            </p:cNvSpPr>
            <p:nvPr/>
          </p:nvSpPr>
          <p:spPr bwMode="auto">
            <a:xfrm>
              <a:off x="0" y="58"/>
              <a:ext cx="651" cy="637"/>
            </a:xfrm>
            <a:prstGeom prst="ellips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19" name="Rectangle 425"/>
          <p:cNvSpPr>
            <a:spLocks/>
          </p:cNvSpPr>
          <p:nvPr/>
        </p:nvSpPr>
        <p:spPr bwMode="auto">
          <a:xfrm>
            <a:off x="4446444" y="2994222"/>
            <a:ext cx="1931571" cy="367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4786" bIns="0">
            <a:prstTxWarp prst="textNoShape">
              <a:avLst/>
            </a:prstTxWarp>
          </a:bodyPr>
          <a:lstStyle/>
          <a:p>
            <a:pPr marL="42850">
              <a:lnSpc>
                <a:spcPct val="90000"/>
              </a:lnSpc>
              <a:spcBef>
                <a:spcPts val="500"/>
              </a:spcBef>
            </a:pPr>
            <a:r>
              <a:rPr lang="en-US" sz="2200" dirty="0">
                <a:solidFill>
                  <a:srgbClr val="FFFF00"/>
                </a:solidFill>
                <a:latin typeface="Rockwell"/>
                <a:ea typeface="Arial Bold" charset="0"/>
                <a:cs typeface="Rockwell"/>
                <a:sym typeface="Arial Bold" charset="0"/>
              </a:rPr>
              <a:t>MIRRORS</a:t>
            </a:r>
            <a:endParaRPr lang="en-US" sz="2200" dirty="0">
              <a:solidFill>
                <a:srgbClr val="FFFF00"/>
              </a:solidFill>
              <a:latin typeface="Rockwell"/>
              <a:ea typeface="Arial" charset="0"/>
              <a:cs typeface="Rockwell"/>
              <a:sym typeface="Arial" charset="0"/>
            </a:endParaRPr>
          </a:p>
        </p:txBody>
      </p:sp>
      <p:sp>
        <p:nvSpPr>
          <p:cNvPr id="420" name="Oval 427"/>
          <p:cNvSpPr>
            <a:spLocks/>
          </p:cNvSpPr>
          <p:nvPr/>
        </p:nvSpPr>
        <p:spPr bwMode="auto">
          <a:xfrm>
            <a:off x="4695517" y="2119653"/>
            <a:ext cx="716710" cy="712667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16" name="Group 429"/>
          <p:cNvGrpSpPr>
            <a:grpSpLocks/>
          </p:cNvGrpSpPr>
          <p:nvPr/>
        </p:nvGrpSpPr>
        <p:grpSpPr bwMode="auto">
          <a:xfrm>
            <a:off x="6743026" y="3193299"/>
            <a:ext cx="2402755" cy="2240634"/>
            <a:chOff x="0" y="1010"/>
            <a:chExt cx="2184" cy="2000"/>
          </a:xfrm>
        </p:grpSpPr>
        <p:pic>
          <p:nvPicPr>
            <p:cNvPr id="422" name="Picture 430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9" y="1942"/>
              <a:ext cx="1448" cy="1022"/>
            </a:xfrm>
            <a:prstGeom prst="rect">
              <a:avLst/>
            </a:prstGeom>
            <a:noFill/>
            <a:ln w="38100">
              <a:solidFill>
                <a:srgbClr val="99CCFF"/>
              </a:solidFill>
              <a:miter lim="800000"/>
              <a:headEnd/>
              <a:tailEnd/>
            </a:ln>
          </p:spPr>
        </p:pic>
        <p:sp>
          <p:nvSpPr>
            <p:cNvPr id="423" name="Oval 431"/>
            <p:cNvSpPr>
              <a:spLocks/>
            </p:cNvSpPr>
            <p:nvPr/>
          </p:nvSpPr>
          <p:spPr bwMode="auto">
            <a:xfrm>
              <a:off x="0" y="1310"/>
              <a:ext cx="477" cy="440"/>
            </a:xfrm>
            <a:prstGeom prst="ellipse">
              <a:avLst/>
            </a:prstGeom>
            <a:noFill/>
            <a:ln w="76200">
              <a:solidFill>
                <a:srgbClr val="99CCFF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4" name="Line 432"/>
            <p:cNvSpPr>
              <a:spLocks noChangeShapeType="1"/>
            </p:cNvSpPr>
            <p:nvPr/>
          </p:nvSpPr>
          <p:spPr bwMode="auto">
            <a:xfrm rot="10800000">
              <a:off x="340" y="1310"/>
              <a:ext cx="1707" cy="630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5" name="Line 433"/>
            <p:cNvSpPr>
              <a:spLocks noChangeShapeType="1"/>
            </p:cNvSpPr>
            <p:nvPr/>
          </p:nvSpPr>
          <p:spPr bwMode="auto">
            <a:xfrm rot="10800000">
              <a:off x="67" y="1686"/>
              <a:ext cx="546" cy="1324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6" name="Rectangle 434"/>
            <p:cNvSpPr>
              <a:spLocks/>
            </p:cNvSpPr>
            <p:nvPr/>
          </p:nvSpPr>
          <p:spPr bwMode="auto">
            <a:xfrm>
              <a:off x="136" y="1010"/>
              <a:ext cx="2048" cy="3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42850" algn="ctr"/>
              <a:r>
                <a:rPr lang="en-US" sz="2200" dirty="0">
                  <a:solidFill>
                    <a:srgbClr val="CCFFFF"/>
                  </a:solidFill>
                  <a:latin typeface="Rockwell"/>
                  <a:ea typeface="Comic Sans MS" charset="0"/>
                  <a:cs typeface="Rockwell"/>
                  <a:sym typeface="Comic Sans MS" charset="0"/>
                </a:rPr>
                <a:t>STRUCTURE</a:t>
              </a:r>
            </a:p>
          </p:txBody>
        </p:sp>
      </p:grpSp>
      <p:grpSp>
        <p:nvGrpSpPr>
          <p:cNvPr id="421" name="Group 435"/>
          <p:cNvGrpSpPr>
            <a:grpSpLocks/>
          </p:cNvGrpSpPr>
          <p:nvPr/>
        </p:nvGrpSpPr>
        <p:grpSpPr bwMode="auto">
          <a:xfrm>
            <a:off x="430867" y="2191933"/>
            <a:ext cx="1126868" cy="985879"/>
            <a:chOff x="0" y="0"/>
            <a:chExt cx="1024" cy="880"/>
          </a:xfrm>
        </p:grpSpPr>
        <p:sp>
          <p:nvSpPr>
            <p:cNvPr id="428" name="Oval 436"/>
            <p:cNvSpPr>
              <a:spLocks/>
            </p:cNvSpPr>
            <p:nvPr/>
          </p:nvSpPr>
          <p:spPr bwMode="auto">
            <a:xfrm>
              <a:off x="0" y="0"/>
              <a:ext cx="1024" cy="88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29" name="Rectangle 437"/>
          <p:cNvSpPr txBox="1">
            <a:spLocks noChangeArrowheads="1"/>
          </p:cNvSpPr>
          <p:nvPr/>
        </p:nvSpPr>
        <p:spPr bwMode="auto">
          <a:xfrm>
            <a:off x="1415582" y="2676051"/>
            <a:ext cx="2852651" cy="40186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128934" bIns="0" numCol="1" anchor="t" anchorCtr="0" compatLnSpc="1">
            <a:prstTxWarp prst="textNoShape">
              <a:avLst/>
            </a:prstTxWarp>
          </a:bodyPr>
          <a:lstStyle/>
          <a:p>
            <a:pPr marL="42850" defTabSz="449124" fontAlgn="base" hangingPunct="0">
              <a:lnSpc>
                <a:spcPct val="90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defRPr/>
            </a:pPr>
            <a:r>
              <a:rPr lang="en-US" sz="2200" kern="0" dirty="0" smtClean="0">
                <a:solidFill>
                  <a:srgbClr val="FF0000"/>
                </a:solidFill>
              </a:rPr>
              <a:t> CAMERA</a:t>
            </a:r>
          </a:p>
        </p:txBody>
      </p:sp>
      <p:sp>
        <p:nvSpPr>
          <p:cNvPr id="430" name="Slide Number Placeholder 430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</p:spPr>
        <p:txBody>
          <a:bodyPr/>
          <a:lstStyle/>
          <a:p>
            <a:fld id="{85BA17EC-F713-364A-AF93-F49F2A6B218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21693"/>
            <a:ext cx="7772400" cy="1173162"/>
          </a:xfrm>
        </p:spPr>
        <p:txBody>
          <a:bodyPr>
            <a:normAutofit/>
          </a:bodyPr>
          <a:lstStyle/>
          <a:p>
            <a:r>
              <a:rPr lang="en-US" dirty="0" smtClean="0"/>
              <a:t>Detection technique</a:t>
            </a:r>
            <a:endParaRPr lang="en-US" dirty="0"/>
          </a:p>
        </p:txBody>
      </p:sp>
      <p:pic>
        <p:nvPicPr>
          <p:cNvPr id="5" name="Content Placeholder 4" descr="screen-capture-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254" r="-19254"/>
          <a:stretch>
            <a:fillRect/>
          </a:stretch>
        </p:blipFill>
        <p:spPr>
          <a:xfrm>
            <a:off x="111499" y="1151469"/>
            <a:ext cx="9149363" cy="538197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9EEFE-8412-4149-BCE6-84CE63259CD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500526" y="2504496"/>
            <a:ext cx="4523555" cy="4029251"/>
          </a:xfrm>
          <a:prstGeom prst="roundRect">
            <a:avLst/>
          </a:pr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Cosmology and fundamental physics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30971" y="1615193"/>
            <a:ext cx="4523554" cy="4029251"/>
          </a:xfrm>
          <a:prstGeom prst="round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solidFill>
                  <a:srgbClr val="D34817"/>
                </a:solidFill>
              </a:rPr>
              <a:t>Source detection and monitoring</a:t>
            </a:r>
            <a:endParaRPr lang="en-US" sz="2400" dirty="0">
              <a:solidFill>
                <a:srgbClr val="D3481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704" y="274638"/>
            <a:ext cx="7751095" cy="1143000"/>
          </a:xfrm>
        </p:spPr>
        <p:txBody>
          <a:bodyPr/>
          <a:lstStyle/>
          <a:p>
            <a:r>
              <a:rPr lang="en-US" dirty="0" smtClean="0"/>
              <a:t>MAGIC Astrophysics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8" name="Diagram 7"/>
          <p:cNvGraphicFramePr/>
          <p:nvPr/>
        </p:nvGraphicFramePr>
        <p:xfrm>
          <a:off x="230970" y="2596444"/>
          <a:ext cx="8793111" cy="3048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-551397" y="10695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8436" y="371905"/>
            <a:ext cx="2571907" cy="173375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alpha val="75000"/>
              </a:schemeClr>
            </a:glow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-126450"/>
            <a:ext cx="8083296" cy="1143000"/>
          </a:xfrm>
        </p:spPr>
        <p:txBody>
          <a:bodyPr/>
          <a:lstStyle/>
          <a:p>
            <a:r>
              <a:rPr lang="en-US" dirty="0" smtClean="0"/>
              <a:t>MAGIC Achievements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336912"/>
            <a:ext cx="7772400" cy="286272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0"/>
              </a:spcAft>
              <a:buNone/>
            </a:pPr>
            <a:r>
              <a:rPr lang="en-US" dirty="0" smtClean="0"/>
              <a:t>New discoveries</a:t>
            </a:r>
          </a:p>
          <a:p>
            <a:pPr>
              <a:spcAft>
                <a:spcPts val="6000"/>
              </a:spcAft>
              <a:buNone/>
            </a:pPr>
            <a:r>
              <a:rPr lang="en-US" dirty="0" err="1" smtClean="0">
                <a:solidFill>
                  <a:schemeClr val="tx1">
                    <a:alpha val="10000"/>
                  </a:schemeClr>
                </a:solidFill>
              </a:rPr>
              <a:t>ToO</a:t>
            </a:r>
            <a:r>
              <a:rPr lang="en-US" dirty="0" smtClean="0">
                <a:solidFill>
                  <a:schemeClr val="tx1">
                    <a:alpha val="10000"/>
                  </a:schemeClr>
                </a:solidFill>
              </a:rPr>
              <a:t> program</a:t>
            </a:r>
          </a:p>
          <a:p>
            <a:pPr>
              <a:spcAft>
                <a:spcPts val="6000"/>
              </a:spcAft>
              <a:buNone/>
            </a:pPr>
            <a:r>
              <a:rPr lang="en-US" dirty="0" smtClean="0">
                <a:solidFill>
                  <a:schemeClr val="tx1">
                    <a:alpha val="18000"/>
                  </a:schemeClr>
                </a:solidFill>
              </a:rPr>
              <a:t>MWL campaigns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600222" y="1074965"/>
            <a:ext cx="4086578" cy="81904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 new sources in the last months!</a:t>
            </a:r>
          </a:p>
          <a:p>
            <a:pPr algn="ctr"/>
            <a:r>
              <a:rPr lang="en-US" dirty="0" smtClean="0"/>
              <a:t>9 discoveries in the last 2 years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600222" y="1973960"/>
            <a:ext cx="4086578" cy="1210393"/>
          </a:xfrm>
          <a:prstGeom prst="roundRect">
            <a:avLst/>
          </a:prstGeom>
          <a:blipFill dpi="0" rotWithShape="1">
            <a:blip r:embed="rId2">
              <a:alphaModFix amt="9000"/>
              <a:duotone>
                <a:schemeClr val="accent5">
                  <a:shade val="22000"/>
                  <a:satMod val="160000"/>
                </a:schemeClr>
                <a:schemeClr val="accent5">
                  <a:shade val="45000"/>
                  <a:satMod val="100000"/>
                </a:schemeClr>
              </a:duotone>
            </a:blip>
            <a:srcRect/>
            <a:tile tx="0" ty="0" sx="65000" sy="65000" flip="none" algn="ctr"/>
          </a:blipFill>
          <a:ln>
            <a:solidFill>
              <a:schemeClr val="accent5">
                <a:shade val="60000"/>
                <a:satMod val="110000"/>
                <a:alpha val="16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lt1">
                    <a:alpha val="24000"/>
                  </a:schemeClr>
                </a:solidFill>
              </a:rPr>
              <a:t>Optical triggers</a:t>
            </a:r>
          </a:p>
          <a:p>
            <a:pPr algn="ctr"/>
            <a:r>
              <a:rPr lang="en-US" dirty="0" smtClean="0">
                <a:solidFill>
                  <a:schemeClr val="lt1">
                    <a:alpha val="24000"/>
                  </a:schemeClr>
                </a:solidFill>
              </a:rPr>
              <a:t>HE </a:t>
            </a:r>
            <a:r>
              <a:rPr lang="en-US" dirty="0" err="1" smtClean="0">
                <a:solidFill>
                  <a:schemeClr val="lt1">
                    <a:alpha val="24000"/>
                  </a:schemeClr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chemeClr val="lt1">
                    <a:alpha val="24000"/>
                  </a:schemeClr>
                </a:solidFill>
              </a:rPr>
              <a:t>-rays triggers</a:t>
            </a:r>
            <a:endParaRPr lang="en-US" dirty="0">
              <a:solidFill>
                <a:schemeClr val="lt1">
                  <a:alpha val="24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00222" y="3290055"/>
            <a:ext cx="4086578" cy="1210393"/>
          </a:xfrm>
          <a:prstGeom prst="roundRect">
            <a:avLst/>
          </a:prstGeom>
          <a:solidFill>
            <a:schemeClr val="accent5">
              <a:alpha val="16000"/>
            </a:schemeClr>
          </a:solidFill>
          <a:ln>
            <a:solidFill>
              <a:schemeClr val="accent5">
                <a:shade val="50000"/>
                <a:alpha val="27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lt1">
                    <a:alpha val="13000"/>
                  </a:schemeClr>
                </a:solidFill>
              </a:rPr>
              <a:t>Characterization of the SED</a:t>
            </a:r>
          </a:p>
          <a:p>
            <a:pPr algn="ctr"/>
            <a:r>
              <a:rPr lang="en-US" dirty="0" smtClean="0">
                <a:solidFill>
                  <a:schemeClr val="lt1">
                    <a:alpha val="13000"/>
                  </a:schemeClr>
                </a:solidFill>
              </a:rPr>
              <a:t>Combined information</a:t>
            </a:r>
            <a:endParaRPr lang="en-US" dirty="0">
              <a:solidFill>
                <a:schemeClr val="lt1">
                  <a:alpha val="13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14022" y="4182920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>
                    <a:alpha val="1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… and open search fields</a:t>
            </a:r>
            <a:endParaRPr kumimoji="0" lang="en-US" sz="4000" b="0" i="0" u="none" strike="noStrike" kern="1200" cap="small" spc="0" normalizeH="0" baseline="0" noProof="0" dirty="0">
              <a:ln>
                <a:noFill/>
              </a:ln>
              <a:solidFill>
                <a:schemeClr val="tx2">
                  <a:alpha val="10000"/>
                </a:schemeClr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914400" y="5208936"/>
            <a:ext cx="7772400" cy="14752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alpha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Dark matter emitters</a:t>
            </a:r>
          </a:p>
          <a:p>
            <a:pPr marL="274320" marR="0" lvl="0" indent="-274320" algn="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alpha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GRBs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alpha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alpha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…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17" y="471121"/>
            <a:ext cx="8573048" cy="5739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18995" y="1219943"/>
            <a:ext cx="1470392" cy="4345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pulsars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1088104" y="2490030"/>
            <a:ext cx="1470392" cy="635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Supernova</a:t>
            </a:r>
          </a:p>
          <a:p>
            <a:pPr algn="ctr"/>
            <a:r>
              <a:rPr lang="en-US" dirty="0" smtClean="0"/>
              <a:t>Remnants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1958991" y="3576270"/>
            <a:ext cx="1470392" cy="66846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X-ray binaries</a:t>
            </a:r>
            <a:endParaRPr lang="en-US" dirty="0"/>
          </a:p>
        </p:txBody>
      </p:sp>
      <p:sp>
        <p:nvSpPr>
          <p:cNvPr id="12" name="Title 26"/>
          <p:cNvSpPr>
            <a:spLocks noGrp="1"/>
          </p:cNvSpPr>
          <p:nvPr>
            <p:ph type="title"/>
          </p:nvPr>
        </p:nvSpPr>
        <p:spPr>
          <a:xfrm>
            <a:off x="2892676" y="709149"/>
            <a:ext cx="3189400" cy="154690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MAGIC</a:t>
            </a:r>
            <a:br>
              <a:rPr lang="en-US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Sources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17" y="471121"/>
            <a:ext cx="8573048" cy="5739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18995" y="1219943"/>
            <a:ext cx="1470392" cy="4345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pulsars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1088104" y="2490030"/>
            <a:ext cx="1470392" cy="635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Supernova</a:t>
            </a:r>
          </a:p>
          <a:p>
            <a:pPr algn="ctr"/>
            <a:r>
              <a:rPr lang="en-US" dirty="0" smtClean="0"/>
              <a:t>Remnants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1958991" y="3576270"/>
            <a:ext cx="1470392" cy="66846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X-ray binaries</a:t>
            </a:r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6432965" y="3141770"/>
            <a:ext cx="1470392" cy="4345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 Lac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6483092" y="1002693"/>
            <a:ext cx="1470392" cy="4345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FSRQs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5055482" y="4445271"/>
            <a:ext cx="2053188" cy="4345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radiogalaxies</a:t>
            </a:r>
            <a:endParaRPr lang="en-US" dirty="0"/>
          </a:p>
        </p:txBody>
      </p:sp>
      <p:sp>
        <p:nvSpPr>
          <p:cNvPr id="12" name="Title 26"/>
          <p:cNvSpPr>
            <a:spLocks noGrp="1"/>
          </p:cNvSpPr>
          <p:nvPr>
            <p:ph type="title"/>
          </p:nvPr>
        </p:nvSpPr>
        <p:spPr>
          <a:xfrm>
            <a:off x="2892676" y="709149"/>
            <a:ext cx="3189400" cy="154690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MAGIC</a:t>
            </a:r>
            <a:br>
              <a:rPr lang="en-US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Sources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17" y="471121"/>
            <a:ext cx="8573048" cy="5739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18995" y="1219943"/>
            <a:ext cx="1470392" cy="4345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pulsars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1088104" y="2490030"/>
            <a:ext cx="1470392" cy="635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Supernova</a:t>
            </a:r>
          </a:p>
          <a:p>
            <a:pPr algn="ctr"/>
            <a:r>
              <a:rPr lang="en-US" dirty="0" smtClean="0"/>
              <a:t>Remnants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1958991" y="3576270"/>
            <a:ext cx="1470392" cy="66846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X-ray binaries</a:t>
            </a:r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6432965" y="3141770"/>
            <a:ext cx="1470392" cy="4345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 Lac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6483092" y="1002693"/>
            <a:ext cx="1470392" cy="4345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FSRQs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5055482" y="4445271"/>
            <a:ext cx="2053188" cy="4345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radiogalaxies</a:t>
            </a:r>
            <a:endParaRPr lang="en-US" dirty="0"/>
          </a:p>
        </p:txBody>
      </p:sp>
      <p:sp>
        <p:nvSpPr>
          <p:cNvPr id="12" name="Title 26"/>
          <p:cNvSpPr>
            <a:spLocks noGrp="1"/>
          </p:cNvSpPr>
          <p:nvPr>
            <p:ph type="title"/>
          </p:nvPr>
        </p:nvSpPr>
        <p:spPr>
          <a:xfrm>
            <a:off x="2892676" y="709149"/>
            <a:ext cx="3189400" cy="154690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MAGIC</a:t>
            </a:r>
            <a:br>
              <a:rPr lang="en-US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Sources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94714" y="3459286"/>
            <a:ext cx="1435965" cy="668451"/>
          </a:xfrm>
          <a:prstGeom prst="round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Galaxy Clusters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6802582" y="1921835"/>
            <a:ext cx="1100775" cy="334231"/>
          </a:xfrm>
          <a:prstGeom prst="round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GRBs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2892676" y="2640449"/>
            <a:ext cx="1402546" cy="668451"/>
          </a:xfrm>
          <a:prstGeom prst="round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Dwarf Galaxies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3266104" y="4545545"/>
            <a:ext cx="1657219" cy="668451"/>
          </a:xfrm>
          <a:prstGeom prst="round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Unidentified objects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Discoveries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195933" y="5969664"/>
            <a:ext cx="3809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 new extragalactic objects</a:t>
            </a:r>
            <a:endParaRPr lang="en-US" sz="2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73" y="1566883"/>
            <a:ext cx="8455822" cy="4347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ounded Rectangle 18"/>
          <p:cNvSpPr/>
          <p:nvPr/>
        </p:nvSpPr>
        <p:spPr>
          <a:xfrm>
            <a:off x="2052779" y="3618171"/>
            <a:ext cx="330532" cy="295716"/>
          </a:xfrm>
          <a:prstGeom prst="roundRect">
            <a:avLst/>
          </a:prstGeom>
          <a:noFill/>
          <a:ln w="762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3127190" y="2835394"/>
            <a:ext cx="330532" cy="295716"/>
          </a:xfrm>
          <a:prstGeom prst="roundRect">
            <a:avLst/>
          </a:prstGeom>
          <a:noFill/>
          <a:ln w="76200" cap="flat" cmpd="sng" algn="ctr">
            <a:solidFill>
              <a:srgbClr val="FFB4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7719848" y="3357245"/>
            <a:ext cx="330532" cy="295716"/>
          </a:xfrm>
          <a:prstGeom prst="roundRect">
            <a:avLst/>
          </a:prstGeom>
          <a:noFill/>
          <a:ln w="76200" cap="flat" cmpd="sng" algn="ctr">
            <a:solidFill>
              <a:srgbClr val="FFB4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65548" y="3972752"/>
            <a:ext cx="176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1ES 0033 +595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586544" y="2466062"/>
            <a:ext cx="1717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1ES 1727+502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074768" y="2887579"/>
            <a:ext cx="1717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1ES 0647+250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336912"/>
            <a:ext cx="7772400" cy="286272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0"/>
              </a:spcAft>
              <a:buNone/>
            </a:pPr>
            <a:r>
              <a:rPr lang="en-US" dirty="0" smtClean="0"/>
              <a:t>New discoveries</a:t>
            </a:r>
          </a:p>
          <a:p>
            <a:pPr>
              <a:spcAft>
                <a:spcPts val="6000"/>
              </a:spcAft>
              <a:buNone/>
            </a:pPr>
            <a:r>
              <a:rPr lang="en-US" dirty="0" err="1" smtClean="0"/>
              <a:t>ToO</a:t>
            </a:r>
            <a:r>
              <a:rPr lang="en-US" dirty="0" smtClean="0"/>
              <a:t> program</a:t>
            </a:r>
          </a:p>
          <a:p>
            <a:pPr>
              <a:spcAft>
                <a:spcPts val="6000"/>
              </a:spcAft>
              <a:buNone/>
            </a:pPr>
            <a:r>
              <a:rPr lang="en-US" dirty="0" smtClean="0">
                <a:solidFill>
                  <a:schemeClr val="tx1">
                    <a:alpha val="18000"/>
                  </a:schemeClr>
                </a:solidFill>
              </a:rPr>
              <a:t>MWL campaigns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600222" y="1973960"/>
            <a:ext cx="4086578" cy="121039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Optical triggers</a:t>
            </a:r>
          </a:p>
          <a:p>
            <a:pPr algn="ctr"/>
            <a:r>
              <a:rPr lang="en-US" dirty="0" smtClean="0"/>
              <a:t>HE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-ray triggers</a:t>
            </a:r>
          </a:p>
          <a:p>
            <a:pPr algn="ctr"/>
            <a:r>
              <a:rPr lang="en-US" dirty="0" smtClean="0"/>
              <a:t>Neutrino triggers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00222" y="3290055"/>
            <a:ext cx="4086578" cy="1210393"/>
          </a:xfrm>
          <a:prstGeom prst="roundRect">
            <a:avLst/>
          </a:prstGeom>
          <a:solidFill>
            <a:schemeClr val="accent5">
              <a:alpha val="16000"/>
            </a:schemeClr>
          </a:solidFill>
          <a:ln>
            <a:solidFill>
              <a:schemeClr val="accent5">
                <a:shade val="50000"/>
                <a:alpha val="27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lt1">
                    <a:alpha val="13000"/>
                  </a:schemeClr>
                </a:solidFill>
              </a:rPr>
              <a:t>Characterization of the SED</a:t>
            </a:r>
          </a:p>
          <a:p>
            <a:pPr algn="ctr"/>
            <a:r>
              <a:rPr lang="en-US" dirty="0" smtClean="0">
                <a:solidFill>
                  <a:schemeClr val="lt1">
                    <a:alpha val="13000"/>
                  </a:schemeClr>
                </a:solidFill>
              </a:rPr>
              <a:t>Combined information</a:t>
            </a:r>
            <a:endParaRPr lang="en-US" dirty="0">
              <a:solidFill>
                <a:schemeClr val="lt1">
                  <a:alpha val="13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14022" y="4182920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>
                    <a:alpha val="1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… and open search fields</a:t>
            </a:r>
            <a:endParaRPr kumimoji="0" lang="en-US" sz="4000" b="0" i="0" u="none" strike="noStrike" kern="1200" cap="small" spc="0" normalizeH="0" baseline="0" noProof="0" dirty="0">
              <a:ln>
                <a:noFill/>
              </a:ln>
              <a:solidFill>
                <a:schemeClr val="tx2">
                  <a:alpha val="10000"/>
                </a:schemeClr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914400" y="5208936"/>
            <a:ext cx="7772400" cy="14752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alpha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Dark matter emitters</a:t>
            </a:r>
          </a:p>
          <a:p>
            <a:pPr marL="274320" marR="0" lvl="0" indent="-274320" algn="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alpha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GRBs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alpha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alpha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…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600222" y="1074965"/>
            <a:ext cx="4086578" cy="81904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 new sources in the last months!</a:t>
            </a:r>
          </a:p>
          <a:p>
            <a:pPr algn="ctr"/>
            <a:r>
              <a:rPr lang="en-US" dirty="0" smtClean="0"/>
              <a:t>9 discoveries in the last 2 years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3504" y="-126450"/>
            <a:ext cx="8083296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small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MAGIC Achievements</a:t>
            </a:r>
            <a:endParaRPr kumimoji="0" lang="en-US" sz="40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52"/>
          <p:cNvSpPr>
            <a:spLocks noGrp="1"/>
          </p:cNvSpPr>
          <p:nvPr>
            <p:ph type="title"/>
          </p:nvPr>
        </p:nvSpPr>
        <p:spPr>
          <a:xfrm>
            <a:off x="329585" y="-94614"/>
            <a:ext cx="8476058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ea typeface="Comic Sans MS" pitchFamily="-110" charset="0"/>
                <a:cs typeface="Comic Sans MS" pitchFamily="-110" charset="0"/>
                <a:sym typeface="Comic Sans MS" pitchFamily="-110" charset="0"/>
              </a:rPr>
              <a:t>Target of Opportunity Observations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5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6516510" y="1403773"/>
            <a:ext cx="2489641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Discovery of new sources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Study of eventual correlations</a:t>
            </a:r>
            <a:endParaRPr lang="en-US" dirty="0"/>
          </a:p>
        </p:txBody>
      </p:sp>
      <p:graphicFrame>
        <p:nvGraphicFramePr>
          <p:cNvPr id="60" name="Diagram 59"/>
          <p:cNvGraphicFramePr/>
          <p:nvPr/>
        </p:nvGraphicFramePr>
        <p:xfrm>
          <a:off x="-100254" y="1219926"/>
          <a:ext cx="6533220" cy="2256067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1" name="TextBox 70"/>
          <p:cNvSpPr txBox="1"/>
          <p:nvPr/>
        </p:nvSpPr>
        <p:spPr>
          <a:xfrm>
            <a:off x="2322542" y="3342297"/>
            <a:ext cx="3762368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Optical </a:t>
            </a:r>
            <a:r>
              <a:rPr lang="en-US" sz="2000" dirty="0" err="1" smtClean="0"/>
              <a:t>ToOs</a:t>
            </a:r>
            <a:r>
              <a:rPr lang="en-US" sz="2000" b="1" dirty="0" smtClean="0"/>
              <a:t>: </a:t>
            </a:r>
            <a:r>
              <a:rPr lang="en-US" sz="2000" dirty="0" smtClean="0"/>
              <a:t>very successful</a:t>
            </a:r>
          </a:p>
          <a:p>
            <a:r>
              <a:rPr lang="en-US" sz="2000" b="1" dirty="0" smtClean="0"/>
              <a:t>Fermi </a:t>
            </a:r>
            <a:r>
              <a:rPr lang="en-US" sz="2000" dirty="0" err="1" smtClean="0"/>
              <a:t>ToOs</a:t>
            </a:r>
            <a:r>
              <a:rPr lang="en-US" sz="2000" b="1" dirty="0" smtClean="0"/>
              <a:t>: </a:t>
            </a:r>
            <a:r>
              <a:rPr lang="en-US" sz="2000" dirty="0" smtClean="0"/>
              <a:t>promising</a:t>
            </a:r>
          </a:p>
          <a:p>
            <a:r>
              <a:rPr lang="en-US" sz="2000" b="1" dirty="0" smtClean="0"/>
              <a:t>Neutrino </a:t>
            </a:r>
            <a:r>
              <a:rPr lang="en-US" sz="2000" dirty="0" err="1" smtClean="0"/>
              <a:t>ToOs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914400" y="1882312"/>
            <a:ext cx="7772400" cy="4200697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en-US" sz="2800" cap="small" dirty="0" smtClean="0"/>
              <a:t>MAGIC: a low energy threshold IACT</a:t>
            </a:r>
          </a:p>
          <a:p>
            <a:pPr>
              <a:spcAft>
                <a:spcPts val="2400"/>
              </a:spcAft>
            </a:pPr>
            <a:r>
              <a:rPr lang="en-US" sz="2800" cap="small" dirty="0" smtClean="0"/>
              <a:t>Recent results</a:t>
            </a:r>
          </a:p>
          <a:p>
            <a:pPr lvl="1">
              <a:spcAft>
                <a:spcPts val="2400"/>
              </a:spcAft>
            </a:pPr>
            <a:r>
              <a:rPr lang="en-US" sz="2800" cap="small" dirty="0" smtClean="0"/>
              <a:t>Galactic</a:t>
            </a:r>
          </a:p>
          <a:p>
            <a:pPr lvl="1">
              <a:spcAft>
                <a:spcPts val="2400"/>
              </a:spcAft>
            </a:pPr>
            <a:r>
              <a:rPr lang="en-US" sz="2800" cap="small" dirty="0" smtClean="0"/>
              <a:t>Extragalactic</a:t>
            </a:r>
          </a:p>
          <a:p>
            <a:pPr>
              <a:spcAft>
                <a:spcPts val="2400"/>
              </a:spcAft>
            </a:pPr>
            <a:r>
              <a:rPr lang="en-US" sz="3000" cap="small" dirty="0" smtClean="0"/>
              <a:t>Final remarks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908" y="3425228"/>
            <a:ext cx="2524892" cy="2657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52"/>
          <p:cNvSpPr>
            <a:spLocks noGrp="1"/>
          </p:cNvSpPr>
          <p:nvPr>
            <p:ph type="title"/>
          </p:nvPr>
        </p:nvSpPr>
        <p:spPr>
          <a:xfrm>
            <a:off x="329585" y="-94614"/>
            <a:ext cx="8476058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ea typeface="Comic Sans MS" pitchFamily="-110" charset="0"/>
                <a:cs typeface="Comic Sans MS" pitchFamily="-110" charset="0"/>
                <a:sym typeface="Comic Sans MS" pitchFamily="-110" charset="0"/>
              </a:rPr>
              <a:t>Target of Opportunity Observations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5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6516510" y="1403773"/>
            <a:ext cx="2489641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Discovery of new sources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Study of eventual correlations</a:t>
            </a:r>
            <a:endParaRPr lang="en-US" dirty="0"/>
          </a:p>
        </p:txBody>
      </p:sp>
      <p:graphicFrame>
        <p:nvGraphicFramePr>
          <p:cNvPr id="60" name="Diagram 59"/>
          <p:cNvGraphicFramePr/>
          <p:nvPr/>
        </p:nvGraphicFramePr>
        <p:xfrm>
          <a:off x="-100254" y="1219926"/>
          <a:ext cx="6533220" cy="2256067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1" name="TextBox 70"/>
          <p:cNvSpPr txBox="1"/>
          <p:nvPr/>
        </p:nvSpPr>
        <p:spPr>
          <a:xfrm>
            <a:off x="2322542" y="3342297"/>
            <a:ext cx="3762368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Optical </a:t>
            </a:r>
            <a:r>
              <a:rPr lang="en-US" sz="2000" dirty="0" err="1" smtClean="0"/>
              <a:t>ToOs</a:t>
            </a:r>
            <a:r>
              <a:rPr lang="en-US" sz="2000" b="1" dirty="0" smtClean="0"/>
              <a:t>: </a:t>
            </a:r>
            <a:r>
              <a:rPr lang="en-US" sz="2000" dirty="0" smtClean="0"/>
              <a:t>very successful</a:t>
            </a:r>
          </a:p>
          <a:p>
            <a:r>
              <a:rPr lang="en-US" sz="2000" b="1" dirty="0" smtClean="0"/>
              <a:t>Fermi </a:t>
            </a:r>
            <a:r>
              <a:rPr lang="en-US" sz="2000" dirty="0" err="1" smtClean="0"/>
              <a:t>ToOs</a:t>
            </a:r>
            <a:r>
              <a:rPr lang="en-US" sz="2000" b="1" dirty="0" smtClean="0"/>
              <a:t>: </a:t>
            </a:r>
            <a:r>
              <a:rPr lang="en-US" sz="2000" dirty="0" smtClean="0"/>
              <a:t>promising</a:t>
            </a:r>
          </a:p>
          <a:p>
            <a:r>
              <a:rPr lang="en-US" sz="2000" b="1" dirty="0" smtClean="0"/>
              <a:t>Neutrino </a:t>
            </a:r>
            <a:r>
              <a:rPr lang="en-US" sz="2000" dirty="0" err="1" smtClean="0"/>
              <a:t>ToOs</a:t>
            </a:r>
            <a:endParaRPr lang="en-US" sz="2000" dirty="0"/>
          </a:p>
        </p:txBody>
      </p:sp>
      <p:pic>
        <p:nvPicPr>
          <p:cNvPr id="7" name="Picture 5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54647" y="4914541"/>
            <a:ext cx="4121052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74754" y="4752358"/>
            <a:ext cx="3000375" cy="1982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5116996" y="5381330"/>
            <a:ext cx="993428" cy="1095024"/>
            <a:chOff x="0" y="-463"/>
            <a:chExt cx="625" cy="689"/>
          </a:xfrm>
        </p:grpSpPr>
        <p:sp>
          <p:nvSpPr>
            <p:cNvPr id="11" name="AutoShape 57"/>
            <p:cNvSpPr>
              <a:spLocks/>
            </p:cNvSpPr>
            <p:nvPr/>
          </p:nvSpPr>
          <p:spPr bwMode="auto">
            <a:xfrm>
              <a:off x="0" y="-463"/>
              <a:ext cx="625" cy="302"/>
            </a:xfrm>
            <a:prstGeom prst="rightArrow">
              <a:avLst>
                <a:gd name="adj1" fmla="val 50000"/>
                <a:gd name="adj2" fmla="val 50867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58"/>
            <p:cNvSpPr>
              <a:spLocks/>
            </p:cNvSpPr>
            <p:nvPr/>
          </p:nvSpPr>
          <p:spPr bwMode="auto">
            <a:xfrm>
              <a:off x="0" y="75"/>
              <a:ext cx="547" cy="1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sp>
        <p:nvSpPr>
          <p:cNvPr id="13" name="Rectangle 54"/>
          <p:cNvSpPr>
            <a:spLocks noChangeArrowheads="1"/>
          </p:cNvSpPr>
          <p:nvPr/>
        </p:nvSpPr>
        <p:spPr bwMode="auto">
          <a:xfrm>
            <a:off x="6214021" y="4869961"/>
            <a:ext cx="1579612" cy="45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prstTxWarp prst="textNoShape">
              <a:avLst/>
            </a:prstTxWarp>
            <a:spAutoFit/>
          </a:bodyPr>
          <a:lstStyle/>
          <a:p>
            <a:pPr marL="39066" algn="ctr">
              <a:lnSpc>
                <a:spcPct val="9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MAGIC 13.1h</a:t>
            </a:r>
          </a:p>
          <a:p>
            <a:pPr marL="39066" algn="ctr">
              <a:lnSpc>
                <a:spcPct val="9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S=5.8 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σ</a:t>
            </a:r>
            <a:endParaRPr lang="en-US" sz="14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69416" y="6000749"/>
            <a:ext cx="1759994" cy="264975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>
              <a:defRPr/>
            </a:pPr>
            <a:r>
              <a:rPr lang="en-US" sz="1300" dirty="0" err="1">
                <a:solidFill>
                  <a:srgbClr val="FF0000"/>
                </a:solidFill>
                <a:latin typeface="+mj-lt"/>
              </a:rPr>
              <a:t>ApJ</a:t>
            </a:r>
            <a:r>
              <a:rPr lang="en-US" sz="1300" dirty="0">
                <a:solidFill>
                  <a:srgbClr val="FF0000"/>
                </a:solidFill>
                <a:latin typeface="+mj-lt"/>
              </a:rPr>
              <a:t> 704 (2009) L129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9585" y="4394801"/>
            <a:ext cx="5984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Example - the discovery of S5 0716+714:</a:t>
            </a:r>
            <a:endParaRPr lang="en-US" sz="24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336912"/>
            <a:ext cx="7772400" cy="286272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0"/>
              </a:spcAft>
              <a:buNone/>
            </a:pPr>
            <a:r>
              <a:rPr lang="en-US" dirty="0" smtClean="0"/>
              <a:t>New discoveries</a:t>
            </a:r>
          </a:p>
          <a:p>
            <a:pPr>
              <a:spcAft>
                <a:spcPts val="6000"/>
              </a:spcAft>
              <a:buNone/>
            </a:pPr>
            <a:r>
              <a:rPr lang="en-US" dirty="0" err="1" smtClean="0"/>
              <a:t>ToO</a:t>
            </a:r>
            <a:r>
              <a:rPr lang="en-US" dirty="0" smtClean="0"/>
              <a:t> program</a:t>
            </a:r>
          </a:p>
          <a:p>
            <a:pPr>
              <a:spcAft>
                <a:spcPts val="6000"/>
              </a:spcAft>
              <a:buNone/>
            </a:pPr>
            <a:r>
              <a:rPr lang="en-US" dirty="0" smtClean="0"/>
              <a:t>MWL campaigns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600222" y="1973960"/>
            <a:ext cx="4086578" cy="121039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Optical triggers</a:t>
            </a:r>
          </a:p>
          <a:p>
            <a:pPr algn="ctr"/>
            <a:r>
              <a:rPr lang="en-US" dirty="0" smtClean="0"/>
              <a:t>HE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-ray triggers</a:t>
            </a:r>
          </a:p>
          <a:p>
            <a:pPr algn="ctr"/>
            <a:r>
              <a:rPr lang="en-US" dirty="0" err="1" smtClean="0"/>
              <a:t>Neutino</a:t>
            </a:r>
            <a:r>
              <a:rPr lang="en-US" dirty="0" smtClean="0"/>
              <a:t> triggers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00222" y="3290055"/>
            <a:ext cx="4086578" cy="12103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Combined information</a:t>
            </a:r>
          </a:p>
          <a:p>
            <a:pPr algn="ctr"/>
            <a:r>
              <a:rPr lang="en-US" dirty="0" smtClean="0"/>
              <a:t>Characterization of the SED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4022" y="4182920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>
                    <a:alpha val="1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… and open search fields</a:t>
            </a:r>
            <a:endParaRPr kumimoji="0" lang="en-US" sz="4000" b="0" i="0" u="none" strike="noStrike" kern="1200" cap="small" spc="0" normalizeH="0" baseline="0" noProof="0" dirty="0">
              <a:ln>
                <a:noFill/>
              </a:ln>
              <a:solidFill>
                <a:schemeClr val="tx2">
                  <a:alpha val="10000"/>
                </a:schemeClr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914400" y="5208936"/>
            <a:ext cx="7772400" cy="14752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alpha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Dark matter emitters</a:t>
            </a:r>
          </a:p>
          <a:p>
            <a:pPr marL="274320" marR="0" lvl="0" indent="-274320" algn="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alpha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GRBs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alpha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alpha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…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600222" y="1074965"/>
            <a:ext cx="4086578" cy="81904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 new sources in the last months!</a:t>
            </a:r>
          </a:p>
          <a:p>
            <a:pPr algn="ctr"/>
            <a:r>
              <a:rPr lang="en-US" dirty="0" smtClean="0"/>
              <a:t>9 discoveries in the last 2 years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3504" y="-126450"/>
            <a:ext cx="8083296" cy="1143000"/>
          </a:xfrm>
        </p:spPr>
        <p:txBody>
          <a:bodyPr/>
          <a:lstStyle/>
          <a:p>
            <a:r>
              <a:rPr lang="en-US" dirty="0" smtClean="0"/>
              <a:t>MAGIC Achievements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46304" y="107518"/>
            <a:ext cx="8817985" cy="852038"/>
          </a:xfrm>
        </p:spPr>
        <p:txBody>
          <a:bodyPr lIns="64291" tIns="32146" rIns="64291"/>
          <a:lstStyle/>
          <a:p>
            <a:r>
              <a:rPr lang="en-US" sz="2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Joint HESS-MAGIC-VERITAS campaign of M87 (Science 2009)</a:t>
            </a:r>
          </a:p>
        </p:txBody>
      </p:sp>
      <p:pic>
        <p:nvPicPr>
          <p:cNvPr id="31747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7673" y="1493490"/>
            <a:ext cx="4366617" cy="51758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1748" name="Rectangle 14"/>
          <p:cNvSpPr>
            <a:spLocks/>
          </p:cNvSpPr>
          <p:nvPr/>
        </p:nvSpPr>
        <p:spPr bwMode="auto">
          <a:xfrm>
            <a:off x="5147965" y="2204517"/>
            <a:ext cx="735583" cy="363885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66"/>
            </a:solidFill>
            <a:miter lim="800000"/>
            <a:headEnd/>
            <a:tailEnd/>
          </a:ln>
        </p:spPr>
        <p:txBody>
          <a:bodyPr lIns="0" tIns="0" rIns="40637" bIns="0">
            <a:prstTxWarp prst="textNoShape">
              <a:avLst/>
            </a:prstTxWarp>
          </a:bodyPr>
          <a:lstStyle/>
          <a:p>
            <a:pPr marL="39066" algn="ctr"/>
            <a:r>
              <a:rPr lang="en-US" dirty="0">
                <a:solidFill>
                  <a:srgbClr val="000066"/>
                </a:solidFill>
                <a:latin typeface="Helvetica" charset="0"/>
                <a:sym typeface="Helvetica" charset="0"/>
              </a:rPr>
              <a:t>VHE</a:t>
            </a:r>
          </a:p>
        </p:txBody>
      </p:sp>
      <p:sp>
        <p:nvSpPr>
          <p:cNvPr id="31749" name="Rectangle 17"/>
          <p:cNvSpPr>
            <a:spLocks/>
          </p:cNvSpPr>
          <p:nvPr/>
        </p:nvSpPr>
        <p:spPr bwMode="auto">
          <a:xfrm>
            <a:off x="6129115" y="4163467"/>
            <a:ext cx="1034727" cy="4185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7" bIns="0">
            <a:prstTxWarp prst="textNoShape">
              <a:avLst/>
            </a:prstTxWarp>
          </a:bodyPr>
          <a:lstStyle/>
          <a:p>
            <a:pPr marL="39066" algn="ctr"/>
            <a:r>
              <a:rPr lang="en-US" dirty="0">
                <a:solidFill>
                  <a:srgbClr val="000000"/>
                </a:solidFill>
                <a:latin typeface="Helvetica" charset="0"/>
                <a:sym typeface="Helvetica" charset="0"/>
              </a:rPr>
              <a:t>nucleus</a:t>
            </a:r>
          </a:p>
        </p:txBody>
      </p:sp>
      <p:sp>
        <p:nvSpPr>
          <p:cNvPr id="31750" name="Rectangle 18"/>
          <p:cNvSpPr>
            <a:spLocks/>
          </p:cNvSpPr>
          <p:nvPr/>
        </p:nvSpPr>
        <p:spPr bwMode="auto">
          <a:xfrm>
            <a:off x="6817816" y="5744022"/>
            <a:ext cx="1138535" cy="417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7" bIns="0">
            <a:prstTxWarp prst="textNoShape">
              <a:avLst/>
            </a:prstTxWarp>
          </a:bodyPr>
          <a:lstStyle/>
          <a:p>
            <a:pPr marL="39066" algn="ctr"/>
            <a:r>
              <a:rPr lang="en-US" dirty="0">
                <a:solidFill>
                  <a:srgbClr val="990000"/>
                </a:solidFill>
                <a:latin typeface="Helvetica" charset="0"/>
                <a:sym typeface="Helvetica" charset="0"/>
              </a:rPr>
              <a:t>Peak flux</a:t>
            </a:r>
          </a:p>
        </p:txBody>
      </p:sp>
      <p:sp>
        <p:nvSpPr>
          <p:cNvPr id="31751" name="Rectangle 19"/>
          <p:cNvSpPr>
            <a:spLocks/>
          </p:cNvSpPr>
          <p:nvPr/>
        </p:nvSpPr>
        <p:spPr bwMode="auto">
          <a:xfrm>
            <a:off x="6815584" y="3715867"/>
            <a:ext cx="1285875" cy="376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7" bIns="0">
            <a:prstTxWarp prst="textNoShape">
              <a:avLst/>
            </a:prstTxWarp>
          </a:bodyPr>
          <a:lstStyle/>
          <a:p>
            <a:pPr marL="39066" algn="ctr"/>
            <a:r>
              <a:rPr lang="en-US" sz="1600" dirty="0">
                <a:solidFill>
                  <a:srgbClr val="000000"/>
                </a:solidFill>
                <a:latin typeface="Helvetica" charset="0"/>
                <a:sym typeface="Helvetica" charset="0"/>
              </a:rPr>
              <a:t>knot HST-1</a:t>
            </a:r>
          </a:p>
        </p:txBody>
      </p:sp>
      <p:sp>
        <p:nvSpPr>
          <p:cNvPr id="31752" name="Rectangle 20"/>
          <p:cNvSpPr>
            <a:spLocks/>
          </p:cNvSpPr>
          <p:nvPr/>
        </p:nvSpPr>
        <p:spPr bwMode="auto">
          <a:xfrm>
            <a:off x="6732985" y="5097736"/>
            <a:ext cx="1034728" cy="4185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7" bIns="0">
            <a:prstTxWarp prst="textNoShape">
              <a:avLst/>
            </a:prstTxWarp>
          </a:bodyPr>
          <a:lstStyle/>
          <a:p>
            <a:pPr marL="39066" algn="ctr"/>
            <a:r>
              <a:rPr lang="en-US" dirty="0">
                <a:solidFill>
                  <a:srgbClr val="000000"/>
                </a:solidFill>
                <a:latin typeface="Helvetica" charset="0"/>
                <a:sym typeface="Helvetica" charset="0"/>
              </a:rPr>
              <a:t>nucleus</a:t>
            </a:r>
          </a:p>
        </p:txBody>
      </p:sp>
      <p:sp>
        <p:nvSpPr>
          <p:cNvPr id="31753" name="Rectangle 25"/>
          <p:cNvSpPr>
            <a:spLocks/>
          </p:cNvSpPr>
          <p:nvPr/>
        </p:nvSpPr>
        <p:spPr bwMode="auto">
          <a:xfrm>
            <a:off x="5147965" y="3929063"/>
            <a:ext cx="863947" cy="363885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66"/>
            </a:solidFill>
            <a:miter lim="800000"/>
            <a:headEnd/>
            <a:tailEnd/>
          </a:ln>
        </p:spPr>
        <p:txBody>
          <a:bodyPr lIns="0" tIns="0" rIns="40637" bIns="0">
            <a:prstTxWarp prst="textNoShape">
              <a:avLst/>
            </a:prstTxWarp>
          </a:bodyPr>
          <a:lstStyle/>
          <a:p>
            <a:pPr marL="39066" algn="ctr"/>
            <a:r>
              <a:rPr lang="en-US" dirty="0">
                <a:solidFill>
                  <a:srgbClr val="000066"/>
                </a:solidFill>
                <a:latin typeface="Helvetica" charset="0"/>
                <a:sym typeface="Helvetica" charset="0"/>
              </a:rPr>
              <a:t>X-ray</a:t>
            </a:r>
          </a:p>
        </p:txBody>
      </p:sp>
      <p:sp>
        <p:nvSpPr>
          <p:cNvPr id="31754" name="Rectangle 26"/>
          <p:cNvSpPr>
            <a:spLocks/>
          </p:cNvSpPr>
          <p:nvPr/>
        </p:nvSpPr>
        <p:spPr bwMode="auto">
          <a:xfrm>
            <a:off x="5174754" y="5589984"/>
            <a:ext cx="909712" cy="362769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66"/>
            </a:solidFill>
            <a:miter lim="800000"/>
            <a:headEnd/>
            <a:tailEnd/>
          </a:ln>
        </p:spPr>
        <p:txBody>
          <a:bodyPr lIns="0" tIns="0" rIns="40637" bIns="0">
            <a:prstTxWarp prst="textNoShape">
              <a:avLst/>
            </a:prstTxWarp>
          </a:bodyPr>
          <a:lstStyle/>
          <a:p>
            <a:pPr marL="39066" algn="ctr"/>
            <a:r>
              <a:rPr lang="en-US" dirty="0">
                <a:solidFill>
                  <a:srgbClr val="000066"/>
                </a:solidFill>
                <a:latin typeface="Helvetica" charset="0"/>
                <a:sym typeface="Helvetica" charset="0"/>
              </a:rPr>
              <a:t>Radio</a:t>
            </a:r>
          </a:p>
        </p:txBody>
      </p:sp>
      <p:pic>
        <p:nvPicPr>
          <p:cNvPr id="31755" name="Picture 27" descr="a2v_8ghz_cmyk"/>
          <p:cNvPicPr>
            <a:picLocks noChangeAspect="1" noChangeArrowheads="1"/>
          </p:cNvPicPr>
          <p:nvPr/>
        </p:nvPicPr>
        <p:blipFill>
          <a:blip r:embed="rId4">
            <a:lum bright="-18000" contrast="12000"/>
          </a:blip>
          <a:srcRect r="33136"/>
          <a:stretch>
            <a:fillRect/>
          </a:stretch>
        </p:blipFill>
        <p:spPr bwMode="auto">
          <a:xfrm>
            <a:off x="380629" y="1860725"/>
            <a:ext cx="3203525" cy="2215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6" name="Line 28"/>
          <p:cNvSpPr>
            <a:spLocks noChangeShapeType="1"/>
          </p:cNvSpPr>
          <p:nvPr/>
        </p:nvSpPr>
        <p:spPr bwMode="auto">
          <a:xfrm>
            <a:off x="971104" y="3238128"/>
            <a:ext cx="0" cy="291331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1435" tIns="45718" rIns="91435" bIns="45718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7" name="Line 29"/>
          <p:cNvSpPr>
            <a:spLocks noChangeShapeType="1"/>
          </p:cNvSpPr>
          <p:nvPr/>
        </p:nvSpPr>
        <p:spPr bwMode="auto">
          <a:xfrm>
            <a:off x="1116211" y="3023816"/>
            <a:ext cx="1117" cy="434206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1435" tIns="45718" rIns="91435" bIns="45718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8" name="Text Box 30"/>
          <p:cNvSpPr txBox="1">
            <a:spLocks noChangeArrowheads="1"/>
          </p:cNvSpPr>
          <p:nvPr/>
        </p:nvSpPr>
        <p:spPr bwMode="auto">
          <a:xfrm>
            <a:off x="944571" y="2922240"/>
            <a:ext cx="582150" cy="167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pPr algn="ctr" hangingPunct="0">
              <a:lnSpc>
                <a:spcPct val="29000"/>
              </a:lnSpc>
              <a:buClr>
                <a:srgbClr val="000000"/>
              </a:buClr>
              <a:buSzPct val="45000"/>
              <a:buFont typeface="Wingdings" charset="2"/>
              <a:buNone/>
            </a:pPr>
            <a:r>
              <a:rPr lang="en-US" sz="1200" dirty="0">
                <a:solidFill>
                  <a:schemeClr val="bg1"/>
                </a:solidFill>
              </a:rPr>
              <a:t>HST-1</a:t>
            </a:r>
          </a:p>
        </p:txBody>
      </p:sp>
      <p:sp>
        <p:nvSpPr>
          <p:cNvPr id="31759" name="Text Box 31"/>
          <p:cNvSpPr txBox="1">
            <a:spLocks noChangeArrowheads="1"/>
          </p:cNvSpPr>
          <p:nvPr/>
        </p:nvSpPr>
        <p:spPr bwMode="auto">
          <a:xfrm>
            <a:off x="646363" y="3097486"/>
            <a:ext cx="534511" cy="167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pPr algn="ctr" hangingPunct="0">
              <a:lnSpc>
                <a:spcPct val="29000"/>
              </a:lnSpc>
              <a:buClr>
                <a:srgbClr val="000000"/>
              </a:buClr>
              <a:buSzPct val="45000"/>
              <a:buFont typeface="Wingdings" charset="2"/>
              <a:buNone/>
            </a:pPr>
            <a:r>
              <a:rPr lang="en-US" sz="1200" dirty="0">
                <a:solidFill>
                  <a:schemeClr val="bg1"/>
                </a:solidFill>
              </a:rPr>
              <a:t>Core</a:t>
            </a:r>
          </a:p>
        </p:txBody>
      </p:sp>
      <p:sp>
        <p:nvSpPr>
          <p:cNvPr id="31760" name="Text Box 32"/>
          <p:cNvSpPr txBox="1">
            <a:spLocks noChangeArrowheads="1"/>
          </p:cNvSpPr>
          <p:nvPr/>
        </p:nvSpPr>
        <p:spPr bwMode="auto">
          <a:xfrm>
            <a:off x="1759577" y="3392166"/>
            <a:ext cx="654361" cy="167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pPr algn="ctr" hangingPunct="0">
              <a:lnSpc>
                <a:spcPct val="29000"/>
              </a:lnSpc>
              <a:buClr>
                <a:srgbClr val="000000"/>
              </a:buClr>
              <a:buSzPct val="45000"/>
              <a:buFont typeface="Wingdings" charset="2"/>
              <a:buNone/>
            </a:pPr>
            <a:r>
              <a:rPr lang="en-US" sz="1200" dirty="0">
                <a:solidFill>
                  <a:schemeClr val="bg1"/>
                </a:solidFill>
              </a:rPr>
              <a:t>Knot D</a:t>
            </a:r>
          </a:p>
        </p:txBody>
      </p:sp>
      <p:sp>
        <p:nvSpPr>
          <p:cNvPr id="31761" name="Line 33"/>
          <p:cNvSpPr>
            <a:spLocks noChangeShapeType="1"/>
          </p:cNvSpPr>
          <p:nvPr/>
        </p:nvSpPr>
        <p:spPr bwMode="auto">
          <a:xfrm flipH="1">
            <a:off x="1541488" y="3384352"/>
            <a:ext cx="228823" cy="223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1435" tIns="45718" rIns="91435" bIns="45718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2" name="Text Box 34"/>
          <p:cNvSpPr txBox="1">
            <a:spLocks noChangeArrowheads="1"/>
          </p:cNvSpPr>
          <p:nvPr/>
        </p:nvSpPr>
        <p:spPr bwMode="auto">
          <a:xfrm>
            <a:off x="2846901" y="3240361"/>
            <a:ext cx="649627" cy="167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pPr algn="ctr" hangingPunct="0">
              <a:lnSpc>
                <a:spcPct val="29000"/>
              </a:lnSpc>
              <a:buClr>
                <a:srgbClr val="000000"/>
              </a:buClr>
              <a:buSzPct val="45000"/>
              <a:buFont typeface="Wingdings" charset="2"/>
              <a:buNone/>
            </a:pPr>
            <a:r>
              <a:rPr lang="en-US" sz="1200" dirty="0">
                <a:solidFill>
                  <a:schemeClr val="bg1"/>
                </a:solidFill>
              </a:rPr>
              <a:t>Knot A</a:t>
            </a:r>
          </a:p>
        </p:txBody>
      </p:sp>
      <p:sp>
        <p:nvSpPr>
          <p:cNvPr id="31763" name="Line 35"/>
          <p:cNvSpPr>
            <a:spLocks noChangeShapeType="1"/>
          </p:cNvSpPr>
          <p:nvPr/>
        </p:nvSpPr>
        <p:spPr bwMode="auto">
          <a:xfrm flipV="1">
            <a:off x="3211340" y="2827362"/>
            <a:ext cx="2232" cy="33821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1435" tIns="45718" rIns="91435" bIns="45718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4" name="Text Box 36"/>
          <p:cNvSpPr txBox="1">
            <a:spLocks noChangeArrowheads="1"/>
          </p:cNvSpPr>
          <p:nvPr/>
        </p:nvSpPr>
        <p:spPr bwMode="auto">
          <a:xfrm>
            <a:off x="1233299" y="1944440"/>
            <a:ext cx="2302971" cy="43650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95" tIns="44998" rIns="89995" bIns="44998">
            <a:prstTxWarp prst="textNoShape">
              <a:avLst/>
            </a:prstTxWarp>
            <a:spAutoFit/>
          </a:bodyPr>
          <a:lstStyle/>
          <a:p>
            <a:pPr algn="ctr" defTabSz="456514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23279" algn="l"/>
                <a:tab pos="1447674" algn="l"/>
                <a:tab pos="2170953" algn="l"/>
                <a:tab pos="2895348" algn="l"/>
                <a:tab pos="3618627" algn="l"/>
                <a:tab pos="4343023" algn="l"/>
              </a:tabLst>
            </a:pPr>
            <a:r>
              <a:rPr lang="en-GB" sz="1200" dirty="0">
                <a:solidFill>
                  <a:schemeClr val="bg1"/>
                </a:solidFill>
                <a:ea typeface="Arial" charset="0"/>
                <a:cs typeface="Arial" charset="0"/>
              </a:rPr>
              <a:t>Colours: 0.2 - 6 keV (</a:t>
            </a:r>
            <a:r>
              <a:rPr lang="en-GB" sz="1200" i="1" dirty="0">
                <a:solidFill>
                  <a:schemeClr val="bg1"/>
                </a:solidFill>
                <a:ea typeface="Arial" charset="0"/>
                <a:cs typeface="Arial" charset="0"/>
              </a:rPr>
              <a:t>Chandra</a:t>
            </a:r>
            <a:r>
              <a:rPr lang="en-GB" sz="1200" dirty="0">
                <a:solidFill>
                  <a:schemeClr val="bg1"/>
                </a:solidFill>
                <a:ea typeface="Arial" charset="0"/>
                <a:cs typeface="Arial" charset="0"/>
              </a:rPr>
              <a:t>)</a:t>
            </a:r>
          </a:p>
          <a:p>
            <a:pPr algn="ctr" defTabSz="456514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23279" algn="l"/>
                <a:tab pos="1447674" algn="l"/>
                <a:tab pos="2170953" algn="l"/>
                <a:tab pos="2895348" algn="l"/>
                <a:tab pos="3618627" algn="l"/>
                <a:tab pos="4343023" algn="l"/>
              </a:tabLst>
            </a:pPr>
            <a:r>
              <a:rPr lang="en-GB" sz="1200" dirty="0">
                <a:solidFill>
                  <a:schemeClr val="bg1"/>
                </a:solidFill>
                <a:ea typeface="Arial" charset="0"/>
                <a:cs typeface="Arial" charset="0"/>
              </a:rPr>
              <a:t>Contours: 8 GHz radio (VLA)</a:t>
            </a:r>
          </a:p>
        </p:txBody>
      </p:sp>
      <p:sp>
        <p:nvSpPr>
          <p:cNvPr id="31765" name="Rectangle 38"/>
          <p:cNvSpPr>
            <a:spLocks noChangeArrowheads="1"/>
          </p:cNvSpPr>
          <p:nvPr/>
        </p:nvSpPr>
        <p:spPr bwMode="auto">
          <a:xfrm>
            <a:off x="380629" y="1512466"/>
            <a:ext cx="3203525" cy="431973"/>
          </a:xfrm>
          <a:prstGeom prst="rect">
            <a:avLst/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5" tIns="45718" rIns="91435" bIns="45718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31766" name="Text Box 37"/>
          <p:cNvSpPr txBox="1">
            <a:spLocks noChangeArrowheads="1"/>
          </p:cNvSpPr>
          <p:nvPr/>
        </p:nvSpPr>
        <p:spPr bwMode="auto">
          <a:xfrm>
            <a:off x="402179" y="1548185"/>
            <a:ext cx="3121357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The M87 radio-galaxy Jet</a:t>
            </a:r>
          </a:p>
        </p:txBody>
      </p:sp>
      <p:sp>
        <p:nvSpPr>
          <p:cNvPr id="31767" name="Rectangle 39"/>
          <p:cNvSpPr>
            <a:spLocks noChangeArrowheads="1"/>
          </p:cNvSpPr>
          <p:nvPr/>
        </p:nvSpPr>
        <p:spPr bwMode="auto">
          <a:xfrm>
            <a:off x="646362" y="4336386"/>
            <a:ext cx="3764813" cy="212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prstTxWarp prst="textNoShape">
              <a:avLst/>
            </a:prstTxWarp>
            <a:spAutoFit/>
          </a:bodyPr>
          <a:lstStyle/>
          <a:p>
            <a:pPr>
              <a:spcBef>
                <a:spcPct val="30000"/>
              </a:spcBef>
              <a:buFont typeface="Arial" charset="0"/>
              <a:buChar char="•"/>
            </a:pPr>
            <a:r>
              <a:rPr lang="en-US" sz="2000" dirty="0">
                <a:latin typeface="Calibri" charset="0"/>
              </a:rPr>
              <a:t> Shared monitoring </a:t>
            </a:r>
            <a:r>
              <a:rPr lang="en-US" sz="2000" dirty="0">
                <a:latin typeface="Calibri" charset="0"/>
                <a:sym typeface="Helvetica Neue Light" charset="0"/>
              </a:rPr>
              <a:t>HESS, MAGIC VERITAS</a:t>
            </a:r>
            <a:endParaRPr lang="en-US" sz="2000" dirty="0">
              <a:latin typeface="Calibri" charset="0"/>
            </a:endParaRPr>
          </a:p>
          <a:p>
            <a:pPr>
              <a:spcBef>
                <a:spcPct val="30000"/>
              </a:spcBef>
              <a:buFont typeface="Arial" charset="0"/>
              <a:buChar char="•"/>
            </a:pPr>
            <a:r>
              <a:rPr lang="en-US" sz="2000" dirty="0">
                <a:latin typeface="Calibri" charset="0"/>
              </a:rPr>
              <a:t> Confirmation of day-scale variability at VHE</a:t>
            </a:r>
            <a:endParaRPr lang="en-US" sz="2000" dirty="0" smtClean="0">
              <a:latin typeface="Calibri" charset="0"/>
            </a:endParaRPr>
          </a:p>
          <a:p>
            <a:pPr>
              <a:spcBef>
                <a:spcPct val="30000"/>
              </a:spcBef>
              <a:buFont typeface="Arial" charset="0"/>
              <a:buChar char="•"/>
            </a:pPr>
            <a:r>
              <a:rPr lang="en-US" sz="2000" dirty="0" smtClean="0">
                <a:latin typeface="Calibri" charset="0"/>
              </a:rPr>
              <a:t> Evidence </a:t>
            </a:r>
            <a:r>
              <a:rPr lang="en-US" sz="2000" dirty="0">
                <a:latin typeface="Calibri" charset="0"/>
              </a:rPr>
              <a:t>of central origin of the VHE emission </a:t>
            </a:r>
            <a:r>
              <a:rPr lang="en-US" dirty="0">
                <a:latin typeface="Calibri" charset="0"/>
              </a:rPr>
              <a:t>(60 </a:t>
            </a:r>
            <a:r>
              <a:rPr lang="en-US" dirty="0" err="1">
                <a:latin typeface="Calibri" charset="0"/>
              </a:rPr>
              <a:t>Rs</a:t>
            </a:r>
            <a:r>
              <a:rPr lang="en-US" dirty="0">
                <a:latin typeface="Calibri" charset="0"/>
              </a:rPr>
              <a:t> to the BH</a:t>
            </a:r>
            <a:r>
              <a:rPr lang="en-US" dirty="0" smtClean="0">
                <a:latin typeface="Calibri" charset="0"/>
              </a:rPr>
              <a:t>)</a:t>
            </a:r>
            <a:endParaRPr lang="en-US" sz="2000" dirty="0" smtClean="0">
              <a:latin typeface="Calibri" charset="0"/>
            </a:endParaRPr>
          </a:p>
        </p:txBody>
      </p:sp>
      <p:sp>
        <p:nvSpPr>
          <p:cNvPr id="31768" name="Rectangle 40"/>
          <p:cNvSpPr>
            <a:spLocks noChangeArrowheads="1"/>
          </p:cNvSpPr>
          <p:nvPr/>
        </p:nvSpPr>
        <p:spPr bwMode="auto">
          <a:xfrm>
            <a:off x="8229273" y="3644429"/>
            <a:ext cx="697617" cy="24621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/>
              <a:t>Chandra</a:t>
            </a:r>
          </a:p>
        </p:txBody>
      </p:sp>
      <p:sp>
        <p:nvSpPr>
          <p:cNvPr id="31769" name="Rectangle 42"/>
          <p:cNvSpPr>
            <a:spLocks/>
          </p:cNvSpPr>
          <p:nvPr/>
        </p:nvSpPr>
        <p:spPr bwMode="auto">
          <a:xfrm>
            <a:off x="6993062" y="6178228"/>
            <a:ext cx="1034727" cy="4196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7" bIns="0">
            <a:prstTxWarp prst="textNoShape">
              <a:avLst/>
            </a:prstTxWarp>
          </a:bodyPr>
          <a:lstStyle/>
          <a:p>
            <a:pPr marL="39066" algn="ctr"/>
            <a:r>
              <a:rPr lang="en-US" dirty="0">
                <a:solidFill>
                  <a:schemeClr val="bg2"/>
                </a:solidFill>
                <a:latin typeface="Helvetica" charset="0"/>
                <a:sym typeface="Helvetica" charset="0"/>
              </a:rPr>
              <a:t>jet</a:t>
            </a: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</p:spPr>
        <p:txBody>
          <a:bodyPr/>
          <a:lstStyle/>
          <a:p>
            <a:fld id="{85BA17EC-F713-364A-AF93-F49F2A6B218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336912"/>
            <a:ext cx="7772400" cy="286272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0"/>
              </a:spcAft>
              <a:buNone/>
            </a:pPr>
            <a:r>
              <a:rPr lang="en-US" dirty="0" smtClean="0"/>
              <a:t>New discoveries</a:t>
            </a:r>
          </a:p>
          <a:p>
            <a:pPr>
              <a:spcAft>
                <a:spcPts val="6000"/>
              </a:spcAft>
              <a:buNone/>
            </a:pPr>
            <a:r>
              <a:rPr lang="en-US" dirty="0" err="1" smtClean="0"/>
              <a:t>ToO</a:t>
            </a:r>
            <a:r>
              <a:rPr lang="en-US" dirty="0" smtClean="0"/>
              <a:t> program</a:t>
            </a:r>
          </a:p>
          <a:p>
            <a:pPr>
              <a:spcAft>
                <a:spcPts val="6000"/>
              </a:spcAft>
              <a:buNone/>
            </a:pPr>
            <a:r>
              <a:rPr lang="en-US" dirty="0" smtClean="0"/>
              <a:t>MWL campaigns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600222" y="3290055"/>
            <a:ext cx="4086578" cy="12103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Characterization of the SED</a:t>
            </a:r>
          </a:p>
          <a:p>
            <a:pPr algn="ctr"/>
            <a:r>
              <a:rPr lang="en-US" dirty="0" smtClean="0"/>
              <a:t>Combined information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14022" y="4182920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… and open search fields</a:t>
            </a:r>
            <a:endParaRPr kumimoji="0" lang="en-US" sz="40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914400" y="5208936"/>
            <a:ext cx="7772400" cy="14752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Dark matter emitters</a:t>
            </a:r>
          </a:p>
          <a:p>
            <a:pPr marL="274320" marR="0" lvl="0" indent="-274320" algn="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GRBs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…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600222" y="1973960"/>
            <a:ext cx="4086578" cy="121039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Optical triggers</a:t>
            </a:r>
          </a:p>
          <a:p>
            <a:pPr algn="ctr"/>
            <a:r>
              <a:rPr lang="en-US" dirty="0" smtClean="0"/>
              <a:t>HE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-ray triggers</a:t>
            </a:r>
          </a:p>
          <a:p>
            <a:pPr algn="ctr"/>
            <a:r>
              <a:rPr lang="en-US" dirty="0" err="1" smtClean="0"/>
              <a:t>Neutino</a:t>
            </a:r>
            <a:r>
              <a:rPr lang="en-US" dirty="0" smtClean="0"/>
              <a:t> triggers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4600222" y="1074965"/>
            <a:ext cx="4086578" cy="81904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 new sources in the last months!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3504" y="-126450"/>
            <a:ext cx="8083296" cy="1143000"/>
          </a:xfrm>
        </p:spPr>
        <p:txBody>
          <a:bodyPr/>
          <a:lstStyle/>
          <a:p>
            <a:r>
              <a:rPr lang="en-US" dirty="0" smtClean="0"/>
              <a:t>MAGIC Achievements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914400" y="1882312"/>
            <a:ext cx="7772400" cy="4200697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en-US" sz="2800" cap="small" dirty="0" smtClean="0">
                <a:solidFill>
                  <a:schemeClr val="tx1">
                    <a:alpha val="16000"/>
                  </a:schemeClr>
                </a:solidFill>
              </a:rPr>
              <a:t>MAGIC: a low energy threshold IACT</a:t>
            </a:r>
          </a:p>
          <a:p>
            <a:pPr>
              <a:spcAft>
                <a:spcPts val="2400"/>
              </a:spcAft>
            </a:pPr>
            <a:r>
              <a:rPr lang="en-US" sz="2800" cap="small" dirty="0" smtClean="0"/>
              <a:t>Recent results</a:t>
            </a:r>
          </a:p>
          <a:p>
            <a:pPr lvl="1">
              <a:spcAft>
                <a:spcPts val="2400"/>
              </a:spcAft>
            </a:pPr>
            <a:r>
              <a:rPr lang="en-US" sz="2800" cap="small" dirty="0" smtClean="0"/>
              <a:t>Galactic</a:t>
            </a:r>
          </a:p>
          <a:p>
            <a:pPr lvl="1">
              <a:spcAft>
                <a:spcPts val="2400"/>
              </a:spcAft>
            </a:pPr>
            <a:r>
              <a:rPr lang="en-US" sz="2800" cap="small" dirty="0" smtClean="0"/>
              <a:t>Extragalactic</a:t>
            </a:r>
          </a:p>
          <a:p>
            <a:pPr>
              <a:spcAft>
                <a:spcPts val="2400"/>
              </a:spcAft>
            </a:pPr>
            <a:r>
              <a:rPr lang="en-US" sz="3000" cap="small" dirty="0" smtClean="0">
                <a:solidFill>
                  <a:schemeClr val="tx1">
                    <a:alpha val="18000"/>
                  </a:schemeClr>
                </a:solidFill>
              </a:rPr>
              <a:t>Final remarks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974" y="0"/>
            <a:ext cx="9362974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Galactic Sources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4751"/>
            <a:ext cx="7772400" cy="1143000"/>
          </a:xfrm>
        </p:spPr>
        <p:txBody>
          <a:bodyPr/>
          <a:lstStyle/>
          <a:p>
            <a:pPr eaLnBrk="1" hangingPunct="1"/>
            <a:r>
              <a:rPr lang="es-ES_tradnl" dirty="0" err="1"/>
              <a:t>Crab</a:t>
            </a:r>
            <a:r>
              <a:rPr lang="es-ES_tradnl" dirty="0"/>
              <a:t> </a:t>
            </a:r>
            <a:r>
              <a:rPr lang="es-ES_tradnl" dirty="0" err="1"/>
              <a:t>Nebula</a:t>
            </a:r>
            <a:endParaRPr lang="es-ES_tradnl" dirty="0"/>
          </a:p>
        </p:txBody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534400" cy="13716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s-ES_tradnl" sz="2000" dirty="0"/>
              <a:t>Standard </a:t>
            </a:r>
            <a:r>
              <a:rPr lang="es-ES_tradnl" sz="2000" dirty="0" err="1"/>
              <a:t>candle</a:t>
            </a:r>
            <a:r>
              <a:rPr lang="es-ES_tradnl" sz="2000" dirty="0"/>
              <a:t> </a:t>
            </a:r>
            <a:r>
              <a:rPr lang="es-ES_tradnl" sz="2000" dirty="0" err="1"/>
              <a:t>of</a:t>
            </a:r>
            <a:r>
              <a:rPr lang="es-ES_tradnl" sz="2000" dirty="0"/>
              <a:t> VHE </a:t>
            </a:r>
            <a:r>
              <a:rPr lang="es-ES_tradnl" sz="2000" dirty="0" err="1"/>
              <a:t>astronomy</a:t>
            </a:r>
            <a:r>
              <a:rPr lang="es-ES_tradnl" sz="2000" dirty="0"/>
              <a:t> </a:t>
            </a:r>
            <a:r>
              <a:rPr lang="es-ES_tradnl" sz="2000" dirty="0" err="1"/>
              <a:t>and</a:t>
            </a:r>
            <a:r>
              <a:rPr lang="es-ES_tradnl" sz="2000" dirty="0"/>
              <a:t> </a:t>
            </a:r>
            <a:r>
              <a:rPr lang="es-ES_tradnl" sz="2000" dirty="0" err="1"/>
              <a:t>archetypal</a:t>
            </a:r>
            <a:r>
              <a:rPr lang="es-ES_tradnl" sz="2000" dirty="0"/>
              <a:t> </a:t>
            </a:r>
            <a:r>
              <a:rPr lang="es-ES_tradnl" sz="2000" dirty="0" smtClean="0"/>
              <a:t>PWN</a:t>
            </a:r>
          </a:p>
          <a:p>
            <a:pPr eaLnBrk="1" hangingPunct="1">
              <a:lnSpc>
                <a:spcPct val="120000"/>
              </a:lnSpc>
            </a:pPr>
            <a:r>
              <a:rPr lang="en-US" sz="2000" dirty="0"/>
              <a:t>49 hrs (ZA: 0°-50°) in the last two winters (2009-2011). New analysis techniques to lower further the energy </a:t>
            </a:r>
            <a:r>
              <a:rPr lang="en-US" sz="2000" dirty="0" smtClean="0"/>
              <a:t>threshold</a:t>
            </a:r>
            <a:endParaRPr lang="en-US" sz="2000" dirty="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075260" y="2514600"/>
            <a:ext cx="6705600" cy="3581400"/>
            <a:chOff x="144" y="864"/>
            <a:chExt cx="3840" cy="1968"/>
          </a:xfrm>
        </p:grpSpPr>
        <p:pic>
          <p:nvPicPr>
            <p:cNvPr id="27658" name="Segnaposto contenuto 7" descr="spectrumSyst.gif"/>
            <p:cNvPicPr>
              <a:picLocks noChangeAspect="1"/>
            </p:cNvPicPr>
            <p:nvPr/>
          </p:nvPicPr>
          <p:blipFill>
            <a:blip r:embed="rId3"/>
            <a:srcRect l="-1176" r="-471" b="33571"/>
            <a:stretch>
              <a:fillRect/>
            </a:stretch>
          </p:blipFill>
          <p:spPr bwMode="auto">
            <a:xfrm>
              <a:off x="144" y="864"/>
              <a:ext cx="3840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9" name="Text Box 6"/>
            <p:cNvSpPr txBox="1">
              <a:spLocks noChangeArrowheads="1"/>
            </p:cNvSpPr>
            <p:nvPr/>
          </p:nvSpPr>
          <p:spPr bwMode="auto">
            <a:xfrm>
              <a:off x="1008" y="2112"/>
              <a:ext cx="80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s-ES_tradnl" sz="1600" b="1" dirty="0" err="1">
                  <a:solidFill>
                    <a:schemeClr val="hlink"/>
                  </a:solidFill>
                </a:rPr>
                <a:t>preliminary</a:t>
              </a:r>
              <a:endParaRPr lang="es-ES_tradnl" sz="1600" b="1" dirty="0">
                <a:solidFill>
                  <a:schemeClr val="hlink"/>
                </a:solidFill>
              </a:endParaRPr>
            </a:p>
          </p:txBody>
        </p:sp>
        <p:pic>
          <p:nvPicPr>
            <p:cNvPr id="27660" name="Segnaposto contenuto 7" descr="spectrumSyst.gif"/>
            <p:cNvPicPr>
              <a:picLocks noChangeAspect="1"/>
            </p:cNvPicPr>
            <p:nvPr/>
          </p:nvPicPr>
          <p:blipFill>
            <a:blip r:embed="rId3"/>
            <a:srcRect l="-1176" t="90903" r="-471" b="357"/>
            <a:stretch>
              <a:fillRect/>
            </a:stretch>
          </p:blipFill>
          <p:spPr bwMode="auto">
            <a:xfrm>
              <a:off x="144" y="2592"/>
              <a:ext cx="3840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1625600" y="6025356"/>
            <a:ext cx="3038475" cy="369888"/>
          </a:xfrm>
          <a:prstGeom prst="rect">
            <a:avLst/>
          </a:prstGeom>
          <a:solidFill>
            <a:srgbClr val="6DAD2E">
              <a:alpha val="49000"/>
            </a:srgbClr>
          </a:solidFill>
          <a:ln>
            <a:solidFill>
              <a:srgbClr val="008000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Zanin et al. arXiv:1110.2987</a:t>
            </a:r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</p:spPr>
        <p:txBody>
          <a:bodyPr/>
          <a:lstStyle/>
          <a:p>
            <a:fld id="{85BA17EC-F713-364A-AF93-F49F2A6B218A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Immagine 8" descr="sedICRC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1371600"/>
            <a:ext cx="6324600" cy="448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tella a 12 punte 7"/>
          <p:cNvSpPr/>
          <p:nvPr/>
        </p:nvSpPr>
        <p:spPr>
          <a:xfrm>
            <a:off x="228600" y="4535312"/>
            <a:ext cx="2843213" cy="1449388"/>
          </a:xfrm>
          <a:prstGeom prst="star12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457200" eaLnBrk="1" hangingPunct="1"/>
            <a:endParaRPr lang="en-US" sz="180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9703" name="Titolo 1"/>
          <p:cNvSpPr>
            <a:spLocks noGrp="1"/>
          </p:cNvSpPr>
          <p:nvPr>
            <p:ph type="title" idx="4294967295"/>
          </p:nvPr>
        </p:nvSpPr>
        <p:spPr>
          <a:xfrm>
            <a:off x="914400" y="274638"/>
            <a:ext cx="7772400" cy="84014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Crab Spectral Energy Distribution</a:t>
            </a:r>
            <a:endParaRPr lang="en-US" dirty="0" smtClean="0"/>
          </a:p>
        </p:txBody>
      </p:sp>
      <p:sp>
        <p:nvSpPr>
          <p:cNvPr id="29704" name="CasellaDiTesto 6"/>
          <p:cNvSpPr txBox="1">
            <a:spLocks noChangeArrowheads="1"/>
          </p:cNvSpPr>
          <p:nvPr/>
        </p:nvSpPr>
        <p:spPr bwMode="auto">
          <a:xfrm rot="-899081">
            <a:off x="4191000" y="2133600"/>
            <a:ext cx="1500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en-US" sz="1800" b="1">
                <a:solidFill>
                  <a:srgbClr val="800000"/>
                </a:solidFill>
                <a:latin typeface="Calibri" pitchFamily="1" charset="0"/>
              </a:rPr>
              <a:t>PRELIMINARY</a:t>
            </a:r>
          </a:p>
        </p:txBody>
      </p:sp>
      <p:sp>
        <p:nvSpPr>
          <p:cNvPr id="29705" name="Segnaposto contenuto 2"/>
          <p:cNvSpPr>
            <a:spLocks noGrp="1"/>
          </p:cNvSpPr>
          <p:nvPr>
            <p:ph idx="4294967295"/>
          </p:nvPr>
        </p:nvSpPr>
        <p:spPr>
          <a:xfrm>
            <a:off x="76200" y="1524000"/>
            <a:ext cx="2779713" cy="4641850"/>
          </a:xfrm>
        </p:spPr>
        <p:txBody>
          <a:bodyPr>
            <a:normAutofit/>
          </a:bodyPr>
          <a:lstStyle/>
          <a:p>
            <a:pPr marL="454025" indent="-454025" eaLnBrk="1" hangingPunct="1">
              <a:lnSpc>
                <a:spcPct val="80000"/>
              </a:lnSpc>
              <a:spcBef>
                <a:spcPct val="40000"/>
              </a:spcBef>
            </a:pPr>
            <a:r>
              <a:rPr lang="en-US" sz="1800" dirty="0" smtClean="0"/>
              <a:t>Given the systematic</a:t>
            </a:r>
            <a:br>
              <a:rPr lang="en-US" sz="1800" dirty="0" smtClean="0"/>
            </a:br>
            <a:r>
              <a:rPr lang="en-US" sz="1800" dirty="0" smtClean="0"/>
              <a:t>impossible to exclude the cutoff</a:t>
            </a:r>
            <a:br>
              <a:rPr lang="en-US" sz="1800" dirty="0" smtClean="0"/>
            </a:br>
            <a:r>
              <a:rPr lang="en-US" sz="1800" dirty="0" smtClean="0"/>
              <a:t>at E &gt; 10 </a:t>
            </a:r>
            <a:r>
              <a:rPr lang="en-US" sz="1800" dirty="0" err="1" smtClean="0"/>
              <a:t>TeV</a:t>
            </a:r>
            <a:r>
              <a:rPr lang="en-US" sz="1800" dirty="0" smtClean="0"/>
              <a:t> </a:t>
            </a:r>
          </a:p>
          <a:p>
            <a:pPr marL="454025" indent="-454025" eaLnBrk="1" hangingPunct="1">
              <a:lnSpc>
                <a:spcPct val="80000"/>
              </a:lnSpc>
              <a:spcBef>
                <a:spcPct val="40000"/>
              </a:spcBef>
              <a:buNone/>
            </a:pPr>
            <a:endParaRPr lang="en-US" sz="1800" dirty="0" smtClean="0"/>
          </a:p>
          <a:p>
            <a:pPr marL="454025" indent="-454025" eaLnBrk="1" hangingPunct="1">
              <a:lnSpc>
                <a:spcPct val="80000"/>
              </a:lnSpc>
              <a:spcBef>
                <a:spcPct val="40000"/>
              </a:spcBef>
            </a:pPr>
            <a:r>
              <a:rPr lang="en-US" sz="1800" dirty="0" smtClean="0"/>
              <a:t> Inverse Compton peak estimation</a:t>
            </a:r>
            <a:br>
              <a:rPr lang="en-US" sz="1800" dirty="0" smtClean="0"/>
            </a:br>
            <a:r>
              <a:rPr lang="en-US" sz="1800" dirty="0" smtClean="0"/>
              <a:t>(MAGIC + Fermi):</a:t>
            </a:r>
            <a:br>
              <a:rPr lang="en-US" sz="1800" dirty="0" smtClean="0"/>
            </a:br>
            <a:r>
              <a:rPr lang="en-US" sz="2300" b="1" dirty="0" smtClean="0"/>
              <a:t>59 ± 6 </a:t>
            </a:r>
            <a:r>
              <a:rPr lang="en-US" sz="2300" b="1" dirty="0" err="1" smtClean="0"/>
              <a:t>GeV</a:t>
            </a:r>
            <a:r>
              <a:rPr lang="en-US" sz="2300" b="1" dirty="0" smtClean="0"/>
              <a:t/>
            </a:r>
            <a:br>
              <a:rPr lang="en-US" sz="2300" b="1" dirty="0" smtClean="0"/>
            </a:br>
            <a:r>
              <a:rPr lang="en-US" sz="1900" dirty="0" smtClean="0"/>
              <a:t>stat. err. only</a:t>
            </a:r>
            <a:endParaRPr lang="en-US" sz="2100" dirty="0" smtClean="0"/>
          </a:p>
          <a:p>
            <a:pPr marL="454025" indent="-454025" eaLnBrk="1" hangingPunct="1">
              <a:lnSpc>
                <a:spcPct val="80000"/>
              </a:lnSpc>
            </a:pPr>
            <a:endParaRPr lang="en-US" sz="2100" dirty="0" smtClean="0"/>
          </a:p>
          <a:p>
            <a:pPr marL="454025" indent="-454025" eaLnBrk="1" hangingPunct="1">
              <a:lnSpc>
                <a:spcPct val="80000"/>
              </a:lnSpc>
              <a:buNone/>
            </a:pPr>
            <a:endParaRPr lang="en-US" sz="2100" dirty="0" smtClean="0"/>
          </a:p>
          <a:p>
            <a:pPr marL="454025" indent="-454025" algn="ctr" eaLnBrk="1" hangingPunct="1">
              <a:lnSpc>
                <a:spcPct val="80000"/>
              </a:lnSpc>
              <a:buFontTx/>
              <a:buNone/>
            </a:pPr>
            <a:r>
              <a:rPr lang="en-US" sz="1800" dirty="0" smtClean="0"/>
              <a:t>     MOST PRECISE </a:t>
            </a:r>
            <a:br>
              <a:rPr lang="en-US" sz="1800" dirty="0" smtClean="0"/>
            </a:br>
            <a:r>
              <a:rPr lang="en-US" sz="1800" dirty="0" smtClean="0"/>
              <a:t>IC PEAK</a:t>
            </a:r>
            <a:br>
              <a:rPr lang="en-US" sz="1800" dirty="0" smtClean="0"/>
            </a:br>
            <a:r>
              <a:rPr lang="en-US" sz="1800" dirty="0" smtClean="0"/>
              <a:t>MEASUREMENT SO FAR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7562" y="5856288"/>
            <a:ext cx="3038475" cy="369888"/>
          </a:xfrm>
          <a:prstGeom prst="rect">
            <a:avLst/>
          </a:prstGeom>
          <a:solidFill>
            <a:srgbClr val="6DAD2E">
              <a:alpha val="49000"/>
            </a:srgbClr>
          </a:solidFill>
          <a:ln>
            <a:solidFill>
              <a:srgbClr val="008000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err="1"/>
              <a:t>Zanin</a:t>
            </a:r>
            <a:r>
              <a:rPr lang="en-US" sz="1800" dirty="0"/>
              <a:t> et al. arXiv:1110.2987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</p:spPr>
        <p:txBody>
          <a:bodyPr/>
          <a:lstStyle/>
          <a:p>
            <a:fld id="{85BA17EC-F713-364A-AF93-F49F2A6B218A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Immagine 5" descr="LC.gif"/>
          <p:cNvPicPr>
            <a:picLocks noChangeAspect="1"/>
          </p:cNvPicPr>
          <p:nvPr/>
        </p:nvPicPr>
        <p:blipFill>
          <a:blip r:embed="rId3"/>
          <a:srcRect b="48405"/>
          <a:stretch>
            <a:fillRect/>
          </a:stretch>
        </p:blipFill>
        <p:spPr bwMode="auto">
          <a:xfrm>
            <a:off x="138113" y="2133600"/>
            <a:ext cx="8937625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Titolo 1"/>
          <p:cNvSpPr>
            <a:spLocks noGrp="1"/>
          </p:cNvSpPr>
          <p:nvPr>
            <p:ph type="title" idx="4294967295"/>
          </p:nvPr>
        </p:nvSpPr>
        <p:spPr>
          <a:xfrm>
            <a:off x="914400" y="274638"/>
            <a:ext cx="7772400" cy="854251"/>
          </a:xfrm>
        </p:spPr>
        <p:txBody>
          <a:bodyPr/>
          <a:lstStyle/>
          <a:p>
            <a:pPr eaLnBrk="1" hangingPunct="1"/>
            <a:r>
              <a:rPr lang="en-US" dirty="0" smtClean="0"/>
              <a:t>Crab variability &gt;300 </a:t>
            </a:r>
            <a:r>
              <a:rPr lang="en-US" dirty="0" err="1" smtClean="0"/>
              <a:t>GeV</a:t>
            </a:r>
            <a:endParaRPr lang="en-US" dirty="0" smtClean="0"/>
          </a:p>
        </p:txBody>
      </p:sp>
      <p:sp>
        <p:nvSpPr>
          <p:cNvPr id="31751" name="Segnaposto contenuto 2"/>
          <p:cNvSpPr>
            <a:spLocks noGrp="1"/>
          </p:cNvSpPr>
          <p:nvPr>
            <p:ph idx="4294967295"/>
          </p:nvPr>
        </p:nvSpPr>
        <p:spPr>
          <a:xfrm>
            <a:off x="228600" y="4953000"/>
            <a:ext cx="8574088" cy="1169988"/>
          </a:xfrm>
        </p:spPr>
        <p:txBody>
          <a:bodyPr/>
          <a:lstStyle/>
          <a:p>
            <a:pPr marL="454025" indent="-454025" eaLnBrk="1" hangingPunct="1">
              <a:lnSpc>
                <a:spcPct val="110000"/>
              </a:lnSpc>
            </a:pPr>
            <a:r>
              <a:rPr lang="en-US" sz="1900" dirty="0" smtClean="0"/>
              <a:t>F(E &gt; 300 </a:t>
            </a:r>
            <a:r>
              <a:rPr lang="en-US" sz="1900" dirty="0" err="1" smtClean="0"/>
              <a:t>GeV</a:t>
            </a:r>
            <a:r>
              <a:rPr lang="en-US" sz="1900" dirty="0" smtClean="0"/>
              <a:t>) = (1.29 ± 0.03</a:t>
            </a:r>
            <a:r>
              <a:rPr lang="en-US" sz="1900" baseline="-25000" dirty="0" smtClean="0"/>
              <a:t>stat</a:t>
            </a:r>
            <a:r>
              <a:rPr lang="en-US" sz="1900" dirty="0" smtClean="0"/>
              <a:t> ± 0.23</a:t>
            </a:r>
            <a:r>
              <a:rPr lang="en-US" sz="1900" baseline="-25000" dirty="0" smtClean="0"/>
              <a:t>sys</a:t>
            </a:r>
            <a:r>
              <a:rPr lang="en-US" sz="1900" dirty="0" smtClean="0"/>
              <a:t> ) 10</a:t>
            </a:r>
            <a:r>
              <a:rPr lang="en-US" sz="1900" baseline="30000" dirty="0" smtClean="0"/>
              <a:t>-10</a:t>
            </a:r>
            <a:r>
              <a:rPr lang="en-US" sz="1900" dirty="0" smtClean="0"/>
              <a:t> photons cm</a:t>
            </a:r>
            <a:r>
              <a:rPr lang="en-US" sz="1900" baseline="30000" dirty="0" smtClean="0"/>
              <a:t>-2</a:t>
            </a:r>
            <a:r>
              <a:rPr lang="en-US" sz="1900" dirty="0" smtClean="0"/>
              <a:t> s</a:t>
            </a:r>
            <a:r>
              <a:rPr lang="en-US" sz="1900" baseline="30000" dirty="0" smtClean="0"/>
              <a:t>-1</a:t>
            </a:r>
            <a:endParaRPr lang="en-US" sz="1900" dirty="0" smtClean="0"/>
          </a:p>
          <a:p>
            <a:pPr marL="454025" indent="-454025" eaLnBrk="1" hangingPunct="1">
              <a:lnSpc>
                <a:spcPct val="110000"/>
              </a:lnSpc>
            </a:pPr>
            <a:r>
              <a:rPr lang="es-ES_tradnl" sz="1800" b="1" dirty="0" smtClean="0"/>
              <a:t>No </a:t>
            </a:r>
            <a:r>
              <a:rPr lang="es-ES_tradnl" sz="1800" b="1" dirty="0" err="1" smtClean="0"/>
              <a:t>indication</a:t>
            </a:r>
            <a:r>
              <a:rPr lang="es-ES_tradnl" sz="1800" b="1" dirty="0" smtClean="0"/>
              <a:t> </a:t>
            </a:r>
            <a:r>
              <a:rPr lang="es-ES_tradnl" sz="1800" b="1" dirty="0" err="1" smtClean="0"/>
              <a:t>for</a:t>
            </a:r>
            <a:r>
              <a:rPr lang="es-ES_tradnl" sz="1800" b="1" dirty="0" smtClean="0"/>
              <a:t> </a:t>
            </a:r>
            <a:r>
              <a:rPr lang="es-ES_tradnl" sz="1800" b="1" dirty="0" err="1" smtClean="0"/>
              <a:t>variability</a:t>
            </a:r>
            <a:r>
              <a:rPr lang="es-ES_tradnl" sz="1800" dirty="0" smtClean="0"/>
              <a:t> &gt; 300 </a:t>
            </a:r>
            <a:r>
              <a:rPr lang="es-ES_tradnl" sz="1800" dirty="0" err="1" smtClean="0"/>
              <a:t>GeV</a:t>
            </a:r>
            <a:r>
              <a:rPr lang="es-ES_tradnl" sz="1800" dirty="0" smtClean="0"/>
              <a:t> (</a:t>
            </a:r>
            <a:r>
              <a:rPr lang="es-ES_tradnl" sz="1800" dirty="0" err="1" smtClean="0"/>
              <a:t>probability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of</a:t>
            </a:r>
            <a:r>
              <a:rPr lang="es-ES_tradnl" sz="1800" dirty="0" smtClean="0"/>
              <a:t> 95% </a:t>
            </a:r>
            <a:r>
              <a:rPr lang="es-ES_tradnl" sz="1800" dirty="0" err="1" smtClean="0"/>
              <a:t>constant</a:t>
            </a:r>
            <a:r>
              <a:rPr lang="es-ES_tradnl" sz="1800" dirty="0" smtClean="0"/>
              <a:t> flux </a:t>
            </a:r>
            <a:r>
              <a:rPr lang="en-US" sz="1900" dirty="0" smtClean="0"/>
              <a:t>considering the systematic error)</a:t>
            </a:r>
            <a:endParaRPr lang="en-US" sz="2700" dirty="0" smtClean="0"/>
          </a:p>
        </p:txBody>
      </p:sp>
      <p:sp>
        <p:nvSpPr>
          <p:cNvPr id="31752" name="CasellaDiTesto 7"/>
          <p:cNvSpPr txBox="1">
            <a:spLocks noChangeArrowheads="1"/>
          </p:cNvSpPr>
          <p:nvPr/>
        </p:nvSpPr>
        <p:spPr bwMode="auto">
          <a:xfrm rot="-899081">
            <a:off x="3567113" y="3276600"/>
            <a:ext cx="1500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en-US" sz="1800" b="1">
                <a:solidFill>
                  <a:srgbClr val="800000"/>
                </a:solidFill>
                <a:latin typeface="Calibri" pitchFamily="1" charset="0"/>
              </a:rPr>
              <a:t>PRELIMINARY</a:t>
            </a:r>
          </a:p>
        </p:txBody>
      </p:sp>
      <p:sp>
        <p:nvSpPr>
          <p:cNvPr id="31753" name="Segnaposto contenuto 2"/>
          <p:cNvSpPr>
            <a:spLocks/>
          </p:cNvSpPr>
          <p:nvPr/>
        </p:nvSpPr>
        <p:spPr bwMode="auto">
          <a:xfrm>
            <a:off x="381000" y="1371600"/>
            <a:ext cx="8574088" cy="170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4025" indent="-454025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900"/>
              <a:t>After reports of flares of hours/days in AGILE &amp; Fermi and ARGO-YBJ and of year-long variability in X-rays… is Crab stable at TeV?</a:t>
            </a:r>
            <a:endParaRPr lang="en-US" sz="3100"/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6248400" y="3581400"/>
            <a:ext cx="2590800" cy="73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1400" dirty="0" err="1"/>
              <a:t>Observation</a:t>
            </a:r>
            <a:r>
              <a:rPr lang="es-ES_tradnl" sz="1400" dirty="0"/>
              <a:t> </a:t>
            </a:r>
            <a:r>
              <a:rPr lang="es-ES_tradnl" sz="1400" dirty="0" err="1"/>
              <a:t>same</a:t>
            </a:r>
            <a:r>
              <a:rPr lang="es-ES_tradnl" sz="1400" dirty="0"/>
              <a:t> </a:t>
            </a:r>
            <a:r>
              <a:rPr lang="es-ES_tradnl" sz="1400" dirty="0" err="1"/>
              <a:t>day</a:t>
            </a:r>
            <a:r>
              <a:rPr lang="es-ES_tradnl" sz="1400" dirty="0"/>
              <a:t> as </a:t>
            </a:r>
            <a:r>
              <a:rPr lang="es-ES_tradnl" sz="1400" dirty="0" err="1"/>
              <a:t>GeV</a:t>
            </a:r>
            <a:r>
              <a:rPr lang="es-ES_tradnl" sz="1400" dirty="0"/>
              <a:t> </a:t>
            </a:r>
            <a:r>
              <a:rPr lang="es-ES_tradnl" sz="1400" dirty="0" err="1"/>
              <a:t>flare</a:t>
            </a:r>
            <a:r>
              <a:rPr lang="es-ES_tradnl" sz="1400" dirty="0"/>
              <a:t> in </a:t>
            </a:r>
            <a:r>
              <a:rPr lang="es-ES_tradnl" sz="1400" dirty="0" err="1"/>
              <a:t>Sept</a:t>
            </a:r>
            <a:r>
              <a:rPr lang="es-ES_tradnl" sz="1400" dirty="0"/>
              <a:t> 2010: no </a:t>
            </a:r>
            <a:r>
              <a:rPr lang="es-ES_tradnl" sz="1400" dirty="0" err="1"/>
              <a:t>increase</a:t>
            </a:r>
            <a:r>
              <a:rPr lang="es-ES_tradnl" sz="1400" dirty="0"/>
              <a:t> at 1 </a:t>
            </a:r>
            <a:r>
              <a:rPr lang="es-ES_tradnl" sz="1400" dirty="0" err="1"/>
              <a:t>TeV</a:t>
            </a:r>
            <a:r>
              <a:rPr lang="es-ES_tradnl" sz="1400" dirty="0"/>
              <a:t> </a:t>
            </a:r>
            <a:r>
              <a:rPr lang="es-ES_tradnl" sz="1400" dirty="0" smtClean="0"/>
              <a:t>(</a:t>
            </a:r>
            <a:r>
              <a:rPr lang="es-ES_tradnl" sz="1400" dirty="0" err="1" smtClean="0"/>
              <a:t>ATel</a:t>
            </a:r>
            <a:r>
              <a:rPr lang="es-ES_tradnl" sz="1400" dirty="0"/>
              <a:t>#2967)</a:t>
            </a:r>
            <a:endParaRPr lang="es-ES_tradnl" sz="1400" b="1" dirty="0">
              <a:solidFill>
                <a:srgbClr val="FE120C"/>
              </a:solidFill>
            </a:endParaRPr>
          </a:p>
        </p:txBody>
      </p:sp>
      <p:sp>
        <p:nvSpPr>
          <p:cNvPr id="31755" name="Line 11"/>
          <p:cNvSpPr>
            <a:spLocks noChangeShapeType="1"/>
          </p:cNvSpPr>
          <p:nvPr/>
        </p:nvSpPr>
        <p:spPr bwMode="auto">
          <a:xfrm flipH="1">
            <a:off x="5943600" y="3962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</p:spPr>
        <p:txBody>
          <a:bodyPr/>
          <a:lstStyle/>
          <a:p>
            <a:fld id="{85BA17EC-F713-364A-AF93-F49F2A6B218A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itolo 1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7772400" cy="919163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Crab April 2011 </a:t>
            </a:r>
            <a:r>
              <a:rPr lang="en-US" dirty="0" err="1" smtClean="0"/>
              <a:t>GeV</a:t>
            </a:r>
            <a:r>
              <a:rPr lang="en-US" dirty="0" smtClean="0"/>
              <a:t> flare</a:t>
            </a:r>
          </a:p>
        </p:txBody>
      </p:sp>
      <p:sp>
        <p:nvSpPr>
          <p:cNvPr id="33798" name="CasellaDiTesto 7"/>
          <p:cNvSpPr txBox="1">
            <a:spLocks noChangeArrowheads="1"/>
          </p:cNvSpPr>
          <p:nvPr/>
        </p:nvSpPr>
        <p:spPr bwMode="auto">
          <a:xfrm rot="-899081">
            <a:off x="3567113" y="3138488"/>
            <a:ext cx="1500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en-US" sz="1800" b="1">
                <a:solidFill>
                  <a:srgbClr val="800000"/>
                </a:solidFill>
                <a:latin typeface="Calibri" pitchFamily="1" charset="0"/>
              </a:rPr>
              <a:t>PRELIMINARY</a:t>
            </a:r>
          </a:p>
        </p:txBody>
      </p:sp>
      <p:pic>
        <p:nvPicPr>
          <p:cNvPr id="33799" name="Immagine 8" descr="Crab_LC700-10000_April-2011_StereoRef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0" y="3255963"/>
            <a:ext cx="7099300" cy="230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33800" name="Segnaposto contenuto 2"/>
          <p:cNvSpPr>
            <a:spLocks noGrp="1"/>
          </p:cNvSpPr>
          <p:nvPr>
            <p:ph idx="4294967295"/>
          </p:nvPr>
        </p:nvSpPr>
        <p:spPr>
          <a:xfrm>
            <a:off x="341313" y="5675488"/>
            <a:ext cx="8650287" cy="914400"/>
          </a:xfrm>
        </p:spPr>
        <p:txBody>
          <a:bodyPr/>
          <a:lstStyle/>
          <a:p>
            <a:pPr marL="454025" indent="-454025" eaLnBrk="1" hangingPunct="1">
              <a:lnSpc>
                <a:spcPct val="90000"/>
              </a:lnSpc>
            </a:pPr>
            <a:r>
              <a:rPr lang="en-US" sz="1700" dirty="0" smtClean="0"/>
              <a:t>3 nights of data in April 12—14, 2011 just on top of a 3 hrs Fermi bin when flux &gt;100 </a:t>
            </a:r>
            <a:r>
              <a:rPr lang="en-US" sz="1700" dirty="0" err="1" smtClean="0"/>
              <a:t>MeV</a:t>
            </a:r>
            <a:r>
              <a:rPr lang="en-US" sz="1700" dirty="0" smtClean="0"/>
              <a:t> was 15 times higher than the steady flux. </a:t>
            </a:r>
          </a:p>
          <a:p>
            <a:pPr marL="454025" indent="-454025" eaLnBrk="1" hangingPunct="1">
              <a:lnSpc>
                <a:spcPct val="90000"/>
              </a:lnSpc>
            </a:pPr>
            <a:r>
              <a:rPr lang="en-US" sz="1700" b="1" dirty="0" smtClean="0"/>
              <a:t>No variability observed </a:t>
            </a:r>
            <a:r>
              <a:rPr lang="en-US" sz="1700" dirty="0" smtClean="0"/>
              <a:t>in flux between 700 </a:t>
            </a:r>
            <a:r>
              <a:rPr lang="en-US" sz="1700" dirty="0" err="1" smtClean="0"/>
              <a:t>GeV</a:t>
            </a:r>
            <a:r>
              <a:rPr lang="en-US" sz="1700" dirty="0" smtClean="0"/>
              <a:t> and 10 </a:t>
            </a:r>
            <a:r>
              <a:rPr lang="en-US" sz="1700" dirty="0" err="1" smtClean="0"/>
              <a:t>TeV</a:t>
            </a:r>
            <a:r>
              <a:rPr lang="en-US" sz="1700" dirty="0" smtClean="0"/>
              <a:t>.</a:t>
            </a:r>
            <a:endParaRPr lang="en-US" sz="2100" dirty="0" smtClean="0"/>
          </a:p>
        </p:txBody>
      </p:sp>
      <p:pic>
        <p:nvPicPr>
          <p:cNvPr id="33801" name="Immagine 9" descr="Crab_flare_April_2011_Fermi-LC.gif"/>
          <p:cNvPicPr>
            <a:picLocks noChangeAspect="1"/>
          </p:cNvPicPr>
          <p:nvPr/>
        </p:nvPicPr>
        <p:blipFill>
          <a:blip r:embed="rId4"/>
          <a:srcRect t="4163"/>
          <a:stretch>
            <a:fillRect/>
          </a:stretch>
        </p:blipFill>
        <p:spPr bwMode="auto">
          <a:xfrm>
            <a:off x="1206500" y="919163"/>
            <a:ext cx="73279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212725" y="2046288"/>
            <a:ext cx="895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1800" b="1"/>
              <a:t>FERMI</a:t>
            </a:r>
            <a:endParaRPr lang="es-ES_tradnl"/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228600" y="4137025"/>
            <a:ext cx="946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1800" b="1"/>
              <a:t>MAGIC</a:t>
            </a:r>
            <a:endParaRPr lang="es-ES_tradnl"/>
          </a:p>
        </p:txBody>
      </p:sp>
      <p:sp>
        <p:nvSpPr>
          <p:cNvPr id="33804" name="Line 12"/>
          <p:cNvSpPr>
            <a:spLocks noChangeShapeType="1"/>
          </p:cNvSpPr>
          <p:nvPr/>
        </p:nvSpPr>
        <p:spPr bwMode="auto">
          <a:xfrm flipH="1">
            <a:off x="1905000" y="2994025"/>
            <a:ext cx="1447800" cy="304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5" name="Line 13"/>
          <p:cNvSpPr>
            <a:spLocks noChangeShapeType="1"/>
          </p:cNvSpPr>
          <p:nvPr/>
        </p:nvSpPr>
        <p:spPr bwMode="auto">
          <a:xfrm flipH="1" flipV="1">
            <a:off x="5334000" y="3070225"/>
            <a:ext cx="274320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3581400" y="1622425"/>
            <a:ext cx="1844675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1200">
                <a:solidFill>
                  <a:srgbClr val="6DAD2E"/>
                </a:solidFill>
              </a:rPr>
              <a:t>MAGIC observations      </a:t>
            </a:r>
          </a:p>
        </p:txBody>
      </p:sp>
      <p:sp>
        <p:nvSpPr>
          <p:cNvPr id="33807" name="Text Box 15"/>
          <p:cNvSpPr txBox="1">
            <a:spLocks noChangeArrowheads="1"/>
          </p:cNvSpPr>
          <p:nvPr/>
        </p:nvSpPr>
        <p:spPr bwMode="auto">
          <a:xfrm rot="-5400000">
            <a:off x="7857332" y="2145506"/>
            <a:ext cx="14906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1000" b="1"/>
              <a:t>Fermi curve, Credits: </a:t>
            </a:r>
          </a:p>
          <a:p>
            <a:r>
              <a:rPr lang="es-ES_tradnl" sz="1000" b="1"/>
              <a:t>Rolf Bueler for Fermi</a:t>
            </a:r>
            <a:endParaRPr lang="es-ES_tradnl" sz="1400" b="1"/>
          </a:p>
        </p:txBody>
      </p:sp>
      <p:sp>
        <p:nvSpPr>
          <p:cNvPr id="33808" name="Rectangle 16"/>
          <p:cNvSpPr>
            <a:spLocks noChangeArrowheads="1"/>
          </p:cNvSpPr>
          <p:nvPr/>
        </p:nvSpPr>
        <p:spPr bwMode="auto">
          <a:xfrm>
            <a:off x="3581400" y="1905000"/>
            <a:ext cx="152400" cy="1066800"/>
          </a:xfrm>
          <a:prstGeom prst="rect">
            <a:avLst/>
          </a:prstGeom>
          <a:solidFill>
            <a:srgbClr val="68FF07">
              <a:alpha val="3294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9" name="Rectangle 17"/>
          <p:cNvSpPr>
            <a:spLocks noChangeArrowheads="1"/>
          </p:cNvSpPr>
          <p:nvPr/>
        </p:nvSpPr>
        <p:spPr bwMode="auto">
          <a:xfrm>
            <a:off x="4191000" y="1905000"/>
            <a:ext cx="152400" cy="1066800"/>
          </a:xfrm>
          <a:prstGeom prst="rect">
            <a:avLst/>
          </a:prstGeom>
          <a:solidFill>
            <a:srgbClr val="68FF07">
              <a:alpha val="3294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4800600" y="1905000"/>
            <a:ext cx="152400" cy="1066800"/>
          </a:xfrm>
          <a:prstGeom prst="rect">
            <a:avLst/>
          </a:prstGeom>
          <a:solidFill>
            <a:srgbClr val="68FF07">
              <a:alpha val="3294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</p:spPr>
        <p:txBody>
          <a:bodyPr/>
          <a:lstStyle/>
          <a:p>
            <a:fld id="{85BA17EC-F713-364A-AF93-F49F2A6B218A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0"/>
            <a:ext cx="7772400" cy="2019094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800"/>
              </a:spcAft>
            </a:pPr>
            <a:r>
              <a:rPr lang="en-US" dirty="0" smtClean="0"/>
              <a:t>VHE: stands for </a:t>
            </a:r>
            <a:r>
              <a:rPr lang="en-US" dirty="0" smtClean="0">
                <a:solidFill>
                  <a:schemeClr val="accent6"/>
                </a:solidFill>
              </a:rPr>
              <a:t>100 </a:t>
            </a:r>
            <a:r>
              <a:rPr lang="en-US" dirty="0" err="1" smtClean="0">
                <a:solidFill>
                  <a:schemeClr val="accent6"/>
                </a:solidFill>
              </a:rPr>
              <a:t>GeV</a:t>
            </a:r>
            <a:r>
              <a:rPr lang="en-US" dirty="0" smtClean="0">
                <a:solidFill>
                  <a:schemeClr val="accent6"/>
                </a:solidFill>
              </a:rPr>
              <a:t> &lt; E &lt; 30 </a:t>
            </a:r>
            <a:r>
              <a:rPr lang="en-US" dirty="0" err="1" smtClean="0">
                <a:solidFill>
                  <a:schemeClr val="accent6"/>
                </a:solidFill>
              </a:rPr>
              <a:t>TeV</a:t>
            </a:r>
            <a:endParaRPr lang="en-US" dirty="0" smtClean="0">
              <a:solidFill>
                <a:schemeClr val="accent6"/>
              </a:solidFill>
            </a:endParaRPr>
          </a:p>
          <a:p>
            <a:pPr lvl="1">
              <a:spcAft>
                <a:spcPts val="1800"/>
              </a:spcAft>
            </a:pPr>
            <a:r>
              <a:rPr lang="en-US" dirty="0" smtClean="0"/>
              <a:t>This is the typical energy range of a IACT Telescope (MAGIC, HESS, VERITAS)</a:t>
            </a:r>
          </a:p>
          <a:p>
            <a:pPr lvl="1">
              <a:spcAft>
                <a:spcPts val="1800"/>
              </a:spcAft>
            </a:pPr>
            <a:r>
              <a:rPr lang="en-US" dirty="0" smtClean="0"/>
              <a:t>This energetic window was opened in 1988 by Whipple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screen-captu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8" y="3512515"/>
            <a:ext cx="6073109" cy="284677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94118" y="4531334"/>
            <a:ext cx="4458972" cy="303726"/>
          </a:xfrm>
          <a:prstGeom prst="round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84606" y="3466894"/>
            <a:ext cx="2588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chin"/>
                <a:cs typeface="Cochin"/>
              </a:rPr>
              <a:t>Discovery of a significant flux of </a:t>
            </a:r>
            <a:r>
              <a:rPr lang="en-US" dirty="0" err="1" smtClean="0">
                <a:latin typeface="Cochin"/>
                <a:cs typeface="Cochin"/>
              </a:rPr>
              <a:t>TeV</a:t>
            </a:r>
            <a:r>
              <a:rPr lang="en-US" dirty="0" smtClean="0">
                <a:latin typeface="Cochin"/>
                <a:cs typeface="Cochin"/>
              </a:rPr>
              <a:t> gamma-rays from the </a:t>
            </a:r>
            <a:r>
              <a:rPr lang="en-US" b="1" dirty="0" smtClean="0">
                <a:latin typeface="Cochin"/>
                <a:cs typeface="Cochin"/>
              </a:rPr>
              <a:t>Crab Nebula</a:t>
            </a:r>
            <a:endParaRPr lang="en-US" b="1" dirty="0">
              <a:latin typeface="Cochin"/>
              <a:cs typeface="Cochi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11" name="Picture 10" descr="CrabT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751" y="4514478"/>
            <a:ext cx="2593956" cy="1333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914400" y="105306"/>
            <a:ext cx="7772400" cy="1143000"/>
          </a:xfrm>
        </p:spPr>
        <p:txBody>
          <a:bodyPr/>
          <a:lstStyle/>
          <a:p>
            <a:r>
              <a:rPr lang="en-US" dirty="0" smtClean="0"/>
              <a:t>The Very High Energy Domain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6750"/>
            <a:ext cx="9376744" cy="10080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Extragalactic Sources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847" y="91194"/>
            <a:ext cx="4580185" cy="1525937"/>
          </a:xfrm>
        </p:spPr>
        <p:txBody>
          <a:bodyPr>
            <a:normAutofit/>
          </a:bodyPr>
          <a:lstStyle/>
          <a:p>
            <a:r>
              <a:rPr lang="en-US" dirty="0" smtClean="0"/>
              <a:t>VHE Extragalactic emitters: AGN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82220" y="1800575"/>
            <a:ext cx="4890911" cy="4572000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800"/>
              </a:spcAft>
            </a:pPr>
            <a:r>
              <a:rPr lang="en-US" dirty="0" err="1" smtClean="0"/>
              <a:t>Supermassive</a:t>
            </a:r>
            <a:r>
              <a:rPr lang="en-US" dirty="0" smtClean="0"/>
              <a:t> black holes accreting matter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Depending on the viewing angle: </a:t>
            </a:r>
          </a:p>
          <a:p>
            <a:pPr lvl="1">
              <a:spcAft>
                <a:spcPts val="1800"/>
              </a:spcAft>
            </a:pPr>
            <a:r>
              <a:rPr lang="en-US" dirty="0" smtClean="0"/>
              <a:t>Blazars</a:t>
            </a:r>
          </a:p>
          <a:p>
            <a:pPr lvl="1">
              <a:spcAft>
                <a:spcPts val="1800"/>
              </a:spcAft>
            </a:pPr>
            <a:r>
              <a:rPr lang="en-US" dirty="0" err="1" smtClean="0"/>
              <a:t>Radiogalaxies</a:t>
            </a:r>
            <a:endParaRPr lang="en-US" dirty="0" smtClean="0"/>
          </a:p>
          <a:p>
            <a:pPr>
              <a:spcAft>
                <a:spcPts val="1800"/>
              </a:spcAft>
            </a:pPr>
            <a:r>
              <a:rPr lang="en-US" cap="small" dirty="0" smtClean="0"/>
              <a:t>Emission</a:t>
            </a:r>
            <a:r>
              <a:rPr lang="en-US" dirty="0" smtClean="0"/>
              <a:t>:</a:t>
            </a:r>
          </a:p>
          <a:p>
            <a:pPr lvl="1">
              <a:spcAft>
                <a:spcPts val="1800"/>
              </a:spcAft>
              <a:buClrTx/>
            </a:pPr>
            <a:r>
              <a:rPr lang="en-US" dirty="0" smtClean="0">
                <a:solidFill>
                  <a:srgbClr val="FF0000"/>
                </a:solidFill>
              </a:rPr>
              <a:t>synchrotron</a:t>
            </a:r>
          </a:p>
          <a:p>
            <a:pPr lvl="1">
              <a:spcAft>
                <a:spcPts val="1800"/>
              </a:spcAft>
            </a:pPr>
            <a:r>
              <a:rPr lang="en-US" dirty="0" smtClean="0">
                <a:solidFill>
                  <a:srgbClr val="0000FF"/>
                </a:solidFill>
              </a:rPr>
              <a:t>Inverse Compton </a:t>
            </a:r>
            <a:r>
              <a:rPr lang="en-US" dirty="0" smtClean="0"/>
              <a:t>(alternative: hadronic models)</a:t>
            </a:r>
          </a:p>
          <a:p>
            <a:pPr lvl="1"/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5458931" y="157387"/>
            <a:ext cx="3244795" cy="3173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569843" y="4549270"/>
            <a:ext cx="2664839" cy="1307108"/>
            <a:chOff x="574" y="2419"/>
            <a:chExt cx="1850" cy="908"/>
          </a:xfrm>
          <a:scene3d>
            <a:camera prst="obliqueTopRight">
              <a:rot lat="0" lon="0" rev="0"/>
            </a:camera>
            <a:lightRig rig="threePt" dir="t"/>
          </a:scene3d>
        </p:grpSpPr>
        <p:sp>
          <p:nvSpPr>
            <p:cNvPr id="8" name="Freeform 3"/>
            <p:cNvSpPr>
              <a:spLocks noChangeArrowheads="1"/>
            </p:cNvSpPr>
            <p:nvPr/>
          </p:nvSpPr>
          <p:spPr bwMode="auto">
            <a:xfrm>
              <a:off x="574" y="2419"/>
              <a:ext cx="847" cy="909"/>
            </a:xfrm>
            <a:custGeom>
              <a:avLst/>
              <a:gdLst/>
              <a:ahLst/>
              <a:cxnLst>
                <a:cxn ang="0">
                  <a:pos x="0" y="824"/>
                </a:cxn>
                <a:cxn ang="0">
                  <a:pos x="96" y="536"/>
                </a:cxn>
                <a:cxn ang="0">
                  <a:pos x="288" y="152"/>
                </a:cxn>
                <a:cxn ang="0">
                  <a:pos x="528" y="104"/>
                </a:cxn>
                <a:cxn ang="0">
                  <a:pos x="768" y="776"/>
                </a:cxn>
              </a:cxnLst>
              <a:rect l="0" t="0" r="r" b="b"/>
              <a:pathLst>
                <a:path w="768" h="824">
                  <a:moveTo>
                    <a:pt x="0" y="824"/>
                  </a:moveTo>
                  <a:cubicBezTo>
                    <a:pt x="24" y="736"/>
                    <a:pt x="48" y="648"/>
                    <a:pt x="96" y="536"/>
                  </a:cubicBezTo>
                  <a:cubicBezTo>
                    <a:pt x="144" y="424"/>
                    <a:pt x="216" y="224"/>
                    <a:pt x="288" y="152"/>
                  </a:cubicBezTo>
                  <a:cubicBezTo>
                    <a:pt x="360" y="80"/>
                    <a:pt x="448" y="0"/>
                    <a:pt x="528" y="104"/>
                  </a:cubicBezTo>
                  <a:cubicBezTo>
                    <a:pt x="608" y="208"/>
                    <a:pt x="688" y="492"/>
                    <a:pt x="768" y="776"/>
                  </a:cubicBezTo>
                </a:path>
              </a:pathLst>
            </a:custGeom>
            <a:noFill/>
            <a:ln w="38160">
              <a:solidFill>
                <a:srgbClr val="F41C05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"/>
            <p:cNvSpPr>
              <a:spLocks noChangeArrowheads="1"/>
            </p:cNvSpPr>
            <p:nvPr/>
          </p:nvSpPr>
          <p:spPr bwMode="auto">
            <a:xfrm>
              <a:off x="1579" y="2419"/>
              <a:ext cx="846" cy="909"/>
            </a:xfrm>
            <a:custGeom>
              <a:avLst/>
              <a:gdLst/>
              <a:ahLst/>
              <a:cxnLst>
                <a:cxn ang="0">
                  <a:pos x="0" y="824"/>
                </a:cxn>
                <a:cxn ang="0">
                  <a:pos x="96" y="536"/>
                </a:cxn>
                <a:cxn ang="0">
                  <a:pos x="288" y="152"/>
                </a:cxn>
                <a:cxn ang="0">
                  <a:pos x="528" y="104"/>
                </a:cxn>
                <a:cxn ang="0">
                  <a:pos x="768" y="776"/>
                </a:cxn>
              </a:cxnLst>
              <a:rect l="0" t="0" r="r" b="b"/>
              <a:pathLst>
                <a:path w="768" h="824">
                  <a:moveTo>
                    <a:pt x="0" y="824"/>
                  </a:moveTo>
                  <a:cubicBezTo>
                    <a:pt x="24" y="736"/>
                    <a:pt x="48" y="648"/>
                    <a:pt x="96" y="536"/>
                  </a:cubicBezTo>
                  <a:cubicBezTo>
                    <a:pt x="144" y="424"/>
                    <a:pt x="216" y="224"/>
                    <a:pt x="288" y="152"/>
                  </a:cubicBezTo>
                  <a:cubicBezTo>
                    <a:pt x="360" y="80"/>
                    <a:pt x="448" y="0"/>
                    <a:pt x="528" y="104"/>
                  </a:cubicBezTo>
                  <a:cubicBezTo>
                    <a:pt x="608" y="208"/>
                    <a:pt x="688" y="492"/>
                    <a:pt x="768" y="776"/>
                  </a:cubicBezTo>
                </a:path>
              </a:pathLst>
            </a:custGeom>
            <a:noFill/>
            <a:ln w="38160">
              <a:solidFill>
                <a:srgbClr val="004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8214513" y="6193235"/>
            <a:ext cx="721668" cy="3294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scene3d>
            <a:camera prst="obliqueTopRight">
              <a:rot lat="0" lon="0" rev="0"/>
            </a:camera>
            <a:lightRig rig="threePt" dir="t"/>
          </a:scene3d>
        </p:spPr>
        <p:txBody>
          <a:bodyPr wrap="square" lIns="81615" tIns="55235" rIns="81615" bIns="42439">
            <a:prstTxWarp prst="textNoShape">
              <a:avLst/>
            </a:prstTxWarp>
            <a:spAutoFit/>
          </a:bodyPr>
          <a:lstStyle/>
          <a:p>
            <a:pPr algn="ctr">
              <a:tabLst>
                <a:tab pos="656446" algn="l"/>
              </a:tabLst>
            </a:pPr>
            <a:r>
              <a:rPr lang="en-US" sz="1500" dirty="0" err="1">
                <a:solidFill>
                  <a:srgbClr val="000000"/>
                </a:solidFill>
                <a:ea typeface="Arial Unicode MS" charset="0"/>
                <a:cs typeface="Arial Unicode MS" charset="0"/>
              </a:rPr>
              <a:t>log(E</a:t>
            </a:r>
            <a:r>
              <a:rPr lang="en-US" sz="1500" dirty="0">
                <a:solidFill>
                  <a:srgbClr val="000000"/>
                </a:solidFill>
                <a:ea typeface="Arial Unicode MS" charset="0"/>
                <a:cs typeface="Arial Unicode MS" charset="0"/>
              </a:rPr>
              <a:t>)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 rot="16200000">
            <a:off x="4542667" y="3924723"/>
            <a:ext cx="888860" cy="360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scene3d>
            <a:camera prst="obliqueTopRight">
              <a:rot lat="0" lon="0" rev="0"/>
            </a:camera>
            <a:lightRig rig="threePt" dir="t"/>
          </a:scene3d>
        </p:spPr>
        <p:txBody>
          <a:bodyPr wrap="square" lIns="81615" tIns="55235" rIns="81615" bIns="42439">
            <a:prstTxWarp prst="textNoShape">
              <a:avLst/>
            </a:prstTxWarp>
            <a:spAutoFit/>
          </a:bodyPr>
          <a:lstStyle/>
          <a:p>
            <a:pPr algn="ctr">
              <a:tabLst>
                <a:tab pos="656446" algn="l"/>
                <a:tab pos="1312888" algn="l"/>
              </a:tabLst>
            </a:pPr>
            <a:r>
              <a:rPr lang="en-US" sz="1700" dirty="0" err="1" smtClean="0">
                <a:solidFill>
                  <a:srgbClr val="000000"/>
                </a:solidFill>
                <a:latin typeface="Symbol" charset="2"/>
                <a:ea typeface="Arial Unicode MS" charset="0"/>
                <a:cs typeface="Symbol" charset="2"/>
              </a:rPr>
              <a:t>n</a:t>
            </a:r>
            <a:r>
              <a:rPr lang="en-US" sz="1700" dirty="0" err="1" smtClean="0">
                <a:solidFill>
                  <a:srgbClr val="000000"/>
                </a:solidFill>
                <a:ea typeface="Arial Unicode MS" charset="0"/>
                <a:cs typeface="Arial Unicode MS" charset="0"/>
              </a:rPr>
              <a:t>F</a:t>
            </a:r>
            <a:r>
              <a:rPr lang="en-US" sz="1700" baseline="-25000" dirty="0" err="1" smtClean="0">
                <a:solidFill>
                  <a:srgbClr val="000000"/>
                </a:solidFill>
                <a:latin typeface="Symbol" charset="2"/>
                <a:ea typeface="Arial Unicode MS" charset="0"/>
                <a:cs typeface="Symbol" charset="2"/>
              </a:rPr>
              <a:t>n</a:t>
            </a:r>
            <a:endParaRPr lang="en-US" sz="1700" baseline="-25000" dirty="0">
              <a:solidFill>
                <a:srgbClr val="000000"/>
              </a:solidFill>
              <a:latin typeface="Symbol" charset="2"/>
              <a:ea typeface="Arial Unicode MS" charset="0"/>
              <a:cs typeface="Symbol" charset="2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5784468" y="6193235"/>
            <a:ext cx="2620185" cy="3294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scene3d>
            <a:camera prst="obliqueTopRight">
              <a:rot lat="0" lon="0" rev="0"/>
            </a:camera>
            <a:lightRig rig="threePt" dir="t"/>
          </a:scene3d>
        </p:spPr>
        <p:txBody>
          <a:bodyPr wrap="square" lIns="81615" tIns="55235" rIns="81615" bIns="42439">
            <a:prstTxWarp prst="textNoShape">
              <a:avLst/>
            </a:prstTxWarp>
            <a:spAutoFit/>
          </a:bodyPr>
          <a:lstStyle/>
          <a:p>
            <a:pPr algn="ctr">
              <a:tabLst>
                <a:tab pos="656446" algn="l"/>
                <a:tab pos="1312888" algn="l"/>
                <a:tab pos="1969337" algn="l"/>
              </a:tabLst>
            </a:pPr>
            <a:r>
              <a:rPr lang="en-US" sz="1500" dirty="0" err="1">
                <a:solidFill>
                  <a:srgbClr val="000000"/>
                </a:solidFill>
                <a:ea typeface="Arial Unicode MS" charset="0"/>
                <a:cs typeface="Arial Unicode MS" charset="0"/>
              </a:rPr>
              <a:t>eV</a:t>
            </a:r>
            <a:r>
              <a:rPr lang="en-US" sz="1500" dirty="0">
                <a:solidFill>
                  <a:srgbClr val="000000"/>
                </a:solidFill>
                <a:ea typeface="Arial Unicode MS" charset="0"/>
                <a:cs typeface="Arial Unicode MS" charset="0"/>
              </a:rPr>
              <a:t>  </a:t>
            </a:r>
            <a:r>
              <a:rPr lang="en-US" sz="1500" dirty="0" err="1">
                <a:solidFill>
                  <a:srgbClr val="000000"/>
                </a:solidFill>
                <a:ea typeface="Arial Unicode MS" charset="0"/>
                <a:cs typeface="Arial Unicode MS" charset="0"/>
              </a:rPr>
              <a:t>keV</a:t>
            </a:r>
            <a:r>
              <a:rPr lang="en-US" sz="1500" dirty="0">
                <a:solidFill>
                  <a:srgbClr val="000000"/>
                </a:solidFill>
                <a:ea typeface="Arial Unicode MS" charset="0"/>
                <a:cs typeface="Arial Unicode MS" charset="0"/>
              </a:rPr>
              <a:t>   </a:t>
            </a:r>
            <a:r>
              <a:rPr lang="en-US" sz="1500" dirty="0" err="1">
                <a:solidFill>
                  <a:srgbClr val="000000"/>
                </a:solidFill>
                <a:ea typeface="Arial Unicode MS" charset="0"/>
                <a:cs typeface="Arial Unicode MS" charset="0"/>
              </a:rPr>
              <a:t>MeV</a:t>
            </a:r>
            <a:r>
              <a:rPr lang="en-US" sz="1500" dirty="0">
                <a:solidFill>
                  <a:srgbClr val="000000"/>
                </a:solidFill>
                <a:ea typeface="Arial Unicode MS" charset="0"/>
                <a:cs typeface="Arial Unicode MS" charset="0"/>
              </a:rPr>
              <a:t>   </a:t>
            </a:r>
            <a:r>
              <a:rPr lang="en-US" sz="1500" dirty="0" err="1">
                <a:solidFill>
                  <a:srgbClr val="000000"/>
                </a:solidFill>
                <a:ea typeface="Arial Unicode MS" charset="0"/>
                <a:cs typeface="Arial Unicode MS" charset="0"/>
              </a:rPr>
              <a:t>GeV</a:t>
            </a:r>
            <a:r>
              <a:rPr lang="en-US" sz="1500" dirty="0">
                <a:solidFill>
                  <a:srgbClr val="000000"/>
                </a:solidFill>
                <a:ea typeface="Arial Unicode MS" charset="0"/>
                <a:cs typeface="Arial Unicode MS" charset="0"/>
              </a:rPr>
              <a:t>  </a:t>
            </a:r>
            <a:r>
              <a:rPr lang="en-US" sz="1500" dirty="0" err="1">
                <a:solidFill>
                  <a:srgbClr val="000000"/>
                </a:solidFill>
                <a:ea typeface="Arial Unicode MS" charset="0"/>
                <a:cs typeface="Arial Unicode MS" charset="0"/>
              </a:rPr>
              <a:t>TeV</a:t>
            </a:r>
            <a:endParaRPr lang="en-US" sz="1500" dirty="0">
              <a:solidFill>
                <a:srgbClr val="000000"/>
              </a:solidFill>
              <a:ea typeface="Arial Unicode MS" charset="0"/>
              <a:cs typeface="Arial Unicode MS" charset="0"/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5189843" y="3830936"/>
            <a:ext cx="1440" cy="22860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 type="triangle" w="med" len="med"/>
            <a:tailEnd/>
          </a:ln>
          <a:effectLst/>
          <a:scene3d>
            <a:camera prst="obliqueTopRight">
              <a:rot lat="0" lon="0" rev="0"/>
            </a:camera>
            <a:lightRig rig="threePt" dir="t"/>
          </a:scene3d>
        </p:spPr>
        <p:txBody>
          <a:bodyPr lIns="82918" tIns="41460" rIns="82918" bIns="4146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5165076" y="6116936"/>
            <a:ext cx="3657311" cy="144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scene3d>
            <a:camera prst="obliqueTopRight">
              <a:rot lat="0" lon="0" rev="0"/>
            </a:camera>
            <a:lightRig rig="threePt" dir="t"/>
          </a:scene3d>
        </p:spPr>
        <p:txBody>
          <a:bodyPr lIns="82918" tIns="41460" rIns="82918" bIns="4146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5670672" y="4003681"/>
            <a:ext cx="3265509" cy="5455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scene3d>
            <a:camera prst="obliqueTopRight">
              <a:rot lat="0" lon="0" rev="0"/>
            </a:camera>
            <a:lightRig rig="threePt" dir="t"/>
          </a:scene3d>
        </p:spPr>
        <p:txBody>
          <a:bodyPr lIns="81615" tIns="55203" rIns="81615" bIns="40807">
            <a:prstTxWarp prst="textNoShape">
              <a:avLst/>
            </a:prstTxWarp>
          </a:bodyPr>
          <a:lstStyle/>
          <a:p>
            <a:pPr>
              <a:tabLst>
                <a:tab pos="656446" algn="l"/>
                <a:tab pos="1312888" algn="l"/>
                <a:tab pos="1969337" algn="l"/>
                <a:tab pos="2625782" algn="l"/>
              </a:tabLst>
            </a:pPr>
            <a:r>
              <a:rPr lang="en-US" cap="small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mbria (Body)"/>
                <a:ea typeface="Arial Unicode MS" charset="0"/>
                <a:cs typeface="Cambria (Body)"/>
              </a:rPr>
              <a:t>Simplified SED</a:t>
            </a:r>
            <a:endParaRPr lang="en-US" cap="small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mbria (Body)"/>
              <a:ea typeface="Arial Unicode MS" charset="0"/>
              <a:cs typeface="Cambria (Body)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-captu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4" y="1627915"/>
            <a:ext cx="7323667" cy="4679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4180" y="274638"/>
            <a:ext cx="8352620" cy="861747"/>
          </a:xfrm>
        </p:spPr>
        <p:txBody>
          <a:bodyPr>
            <a:normAutofit/>
          </a:bodyPr>
          <a:lstStyle/>
          <a:p>
            <a:r>
              <a:rPr lang="en-US" dirty="0" err="1" smtClean="0"/>
              <a:t>Mkn</a:t>
            </a:r>
            <a:r>
              <a:rPr lang="en-US" dirty="0" smtClean="0"/>
              <a:t> 421 </a:t>
            </a:r>
            <a:r>
              <a:rPr lang="en-US" dirty="0" err="1" smtClean="0"/>
              <a:t>Mwl</a:t>
            </a:r>
            <a:r>
              <a:rPr lang="en-US" dirty="0" smtClean="0"/>
              <a:t> view</a:t>
            </a:r>
            <a:endParaRPr lang="en-US" dirty="0"/>
          </a:p>
        </p:txBody>
      </p:sp>
      <p:sp>
        <p:nvSpPr>
          <p:cNvPr id="16388" name="テキスト ボックス 5"/>
          <p:cNvSpPr txBox="1">
            <a:spLocks noChangeArrowheads="1"/>
          </p:cNvSpPr>
          <p:nvPr/>
        </p:nvSpPr>
        <p:spPr bwMode="auto">
          <a:xfrm>
            <a:off x="6197049" y="3120926"/>
            <a:ext cx="671153" cy="288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7261" tIns="43631" rIns="87261" bIns="4363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300" dirty="0">
                <a:solidFill>
                  <a:schemeClr val="bg1"/>
                </a:solidFill>
              </a:rPr>
              <a:t>FERMI</a:t>
            </a:r>
            <a:endParaRPr lang="ja-JP" altLang="en-US" sz="1300" dirty="0">
              <a:solidFill>
                <a:schemeClr val="bg1"/>
              </a:solidFill>
            </a:endParaRPr>
          </a:p>
        </p:txBody>
      </p:sp>
      <p:sp>
        <p:nvSpPr>
          <p:cNvPr id="16389" name="テキスト ボックス 6"/>
          <p:cNvSpPr txBox="1">
            <a:spLocks noChangeArrowheads="1"/>
          </p:cNvSpPr>
          <p:nvPr/>
        </p:nvSpPr>
        <p:spPr bwMode="auto">
          <a:xfrm>
            <a:off x="7077687" y="3120926"/>
            <a:ext cx="746044" cy="288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7261" tIns="43631" rIns="87261" bIns="4363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300" dirty="0">
                <a:solidFill>
                  <a:schemeClr val="bg1"/>
                </a:solidFill>
              </a:rPr>
              <a:t>MAGIC</a:t>
            </a:r>
            <a:endParaRPr lang="ja-JP" altLang="en-US" sz="130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</p:spPr>
        <p:txBody>
          <a:bodyPr/>
          <a:lstStyle/>
          <a:p>
            <a:fld id="{85BA17EC-F713-364A-AF93-F49F2A6B218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007132" y="4078112"/>
            <a:ext cx="316535" cy="197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6019645" y="5178778"/>
            <a:ext cx="1517910" cy="26811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ApJ</a:t>
            </a:r>
            <a:r>
              <a:rPr lang="en-US" sz="1600" dirty="0" smtClean="0"/>
              <a:t> accepted</a:t>
            </a:r>
            <a:endParaRPr lang="en-US" sz="1600" dirty="0"/>
          </a:p>
        </p:txBody>
      </p:sp>
      <p:sp>
        <p:nvSpPr>
          <p:cNvPr id="13" name="Rounded Rectangle 12"/>
          <p:cNvSpPr/>
          <p:nvPr/>
        </p:nvSpPr>
        <p:spPr>
          <a:xfrm>
            <a:off x="5637389" y="649067"/>
            <a:ext cx="3372556" cy="86174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Overlap with Fermi/LAT at “low” energies!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6893912" y="1868134"/>
            <a:ext cx="883862" cy="4034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EBL_models_measures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227554" y="3546511"/>
            <a:ext cx="4161488" cy="3128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2012705" y="6056411"/>
            <a:ext cx="2250442" cy="2769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Dominguez et al. (2011)</a:t>
            </a: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6469" y="182311"/>
            <a:ext cx="3517840" cy="3440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2534" y="3457112"/>
            <a:ext cx="1276350" cy="127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" name="Line 7"/>
          <p:cNvSpPr>
            <a:spLocks noChangeShapeType="1"/>
          </p:cNvSpPr>
          <p:nvPr/>
        </p:nvSpPr>
        <p:spPr bwMode="auto">
          <a:xfrm rot="21384075" flipH="1">
            <a:off x="1259800" y="2699096"/>
            <a:ext cx="5379389" cy="642134"/>
          </a:xfrm>
          <a:prstGeom prst="line">
            <a:avLst/>
          </a:prstGeom>
          <a:noFill/>
          <a:ln w="12600">
            <a:solidFill>
              <a:srgbClr val="EF8C6A"/>
            </a:solidFill>
            <a:miter lim="800000"/>
            <a:headEnd/>
            <a:tailEnd type="triangle" w="med" len="med"/>
          </a:ln>
        </p:spPr>
        <p:txBody>
          <a:bodyPr lIns="91410" tIns="45706" rIns="91410" bIns="4570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Line 8"/>
          <p:cNvSpPr>
            <a:spLocks noChangeShapeType="1"/>
          </p:cNvSpPr>
          <p:nvPr/>
        </p:nvSpPr>
        <p:spPr bwMode="auto">
          <a:xfrm rot="21384075" flipH="1">
            <a:off x="4582313" y="2658895"/>
            <a:ext cx="2118322" cy="456768"/>
          </a:xfrm>
          <a:prstGeom prst="line">
            <a:avLst/>
          </a:prstGeom>
          <a:noFill/>
          <a:ln w="12600">
            <a:solidFill>
              <a:srgbClr val="F79646"/>
            </a:solidFill>
            <a:miter lim="800000"/>
            <a:headEnd/>
            <a:tailEnd type="triangle" w="med" len="med"/>
          </a:ln>
        </p:spPr>
        <p:txBody>
          <a:bodyPr lIns="91410" tIns="45706" rIns="91410" bIns="4570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Line 9"/>
          <p:cNvSpPr>
            <a:spLocks noChangeShapeType="1"/>
          </p:cNvSpPr>
          <p:nvPr/>
        </p:nvSpPr>
        <p:spPr bwMode="auto">
          <a:xfrm rot="21384075" flipH="1">
            <a:off x="1590910" y="2844323"/>
            <a:ext cx="5073581" cy="1369270"/>
          </a:xfrm>
          <a:prstGeom prst="line">
            <a:avLst/>
          </a:prstGeom>
          <a:noFill/>
          <a:ln w="12600">
            <a:solidFill>
              <a:srgbClr val="F79646"/>
            </a:solidFill>
            <a:miter lim="800000"/>
            <a:headEnd/>
            <a:tailEnd type="triangle" w="med" len="med"/>
          </a:ln>
        </p:spPr>
        <p:txBody>
          <a:bodyPr lIns="91410" tIns="45706" rIns="91410" bIns="4570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Line 10"/>
          <p:cNvSpPr>
            <a:spLocks noChangeShapeType="1"/>
          </p:cNvSpPr>
          <p:nvPr/>
        </p:nvSpPr>
        <p:spPr bwMode="auto">
          <a:xfrm rot="21384075" flipH="1">
            <a:off x="4132471" y="2625606"/>
            <a:ext cx="2535886" cy="376610"/>
          </a:xfrm>
          <a:prstGeom prst="line">
            <a:avLst/>
          </a:prstGeom>
          <a:noFill/>
          <a:ln w="12600">
            <a:solidFill>
              <a:srgbClr val="F79646"/>
            </a:solidFill>
            <a:miter lim="800000"/>
            <a:headEnd/>
            <a:tailEnd type="triangle" w="med" len="med"/>
          </a:ln>
        </p:spPr>
        <p:txBody>
          <a:bodyPr lIns="91410" tIns="45706" rIns="91410" bIns="4570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Line 11"/>
          <p:cNvSpPr>
            <a:spLocks noChangeShapeType="1"/>
          </p:cNvSpPr>
          <p:nvPr/>
        </p:nvSpPr>
        <p:spPr bwMode="auto">
          <a:xfrm rot="21384075" flipH="1">
            <a:off x="3200172" y="2729948"/>
            <a:ext cx="3543280" cy="862752"/>
          </a:xfrm>
          <a:prstGeom prst="line">
            <a:avLst/>
          </a:prstGeom>
          <a:noFill/>
          <a:ln w="12600">
            <a:solidFill>
              <a:srgbClr val="F79646"/>
            </a:solidFill>
            <a:miter lim="800000"/>
            <a:headEnd/>
            <a:tailEnd type="triangle" w="med" len="med"/>
          </a:ln>
        </p:spPr>
        <p:txBody>
          <a:bodyPr lIns="91410" tIns="45706" rIns="91410" bIns="4570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Text Box 12"/>
          <p:cNvSpPr txBox="1">
            <a:spLocks noChangeArrowheads="1"/>
          </p:cNvSpPr>
          <p:nvPr/>
        </p:nvSpPr>
        <p:spPr bwMode="auto">
          <a:xfrm rot="21384075">
            <a:off x="3904109" y="2885217"/>
            <a:ext cx="469035" cy="3079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9973" tIns="46785" rIns="89973" bIns="46785">
            <a:prstTxWarp prst="textNoShape">
              <a:avLst/>
            </a:prstTxWarp>
            <a:spAutoFit/>
          </a:bodyPr>
          <a:lstStyle/>
          <a:p>
            <a:pPr hangingPunct="1">
              <a:lnSpc>
                <a:spcPct val="118000"/>
              </a:lnSpc>
            </a:pPr>
            <a:r>
              <a:rPr lang="it-IT" sz="1200" b="1" dirty="0" err="1">
                <a:solidFill>
                  <a:srgbClr val="FF0000"/>
                </a:solidFill>
                <a:latin typeface="Arial Black" charset="0"/>
                <a:ea typeface="msmincho" charset="0"/>
                <a:cs typeface="msmincho" charset="0"/>
              </a:rPr>
              <a:t>x</a:t>
            </a:r>
            <a:endParaRPr lang="it-IT" sz="1200" b="1" dirty="0">
              <a:solidFill>
                <a:srgbClr val="FF0000"/>
              </a:solidFill>
              <a:latin typeface="Arial Black" charset="0"/>
              <a:ea typeface="msmincho" charset="0"/>
              <a:cs typeface="msmincho" charset="0"/>
            </a:endParaRPr>
          </a:p>
        </p:txBody>
      </p:sp>
      <p:sp>
        <p:nvSpPr>
          <p:cNvPr id="64" name="Text Box 13"/>
          <p:cNvSpPr txBox="1">
            <a:spLocks noChangeArrowheads="1"/>
          </p:cNvSpPr>
          <p:nvPr/>
        </p:nvSpPr>
        <p:spPr bwMode="auto">
          <a:xfrm rot="21384075">
            <a:off x="4342705" y="3014338"/>
            <a:ext cx="469035" cy="3079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9973" tIns="46785" rIns="89973" bIns="46785">
            <a:prstTxWarp prst="textNoShape">
              <a:avLst/>
            </a:prstTxWarp>
            <a:spAutoFit/>
          </a:bodyPr>
          <a:lstStyle/>
          <a:p>
            <a:pPr hangingPunct="1">
              <a:lnSpc>
                <a:spcPct val="118000"/>
              </a:lnSpc>
            </a:pPr>
            <a:r>
              <a:rPr lang="it-IT" sz="1200" b="1" dirty="0" err="1">
                <a:solidFill>
                  <a:srgbClr val="FF0000"/>
                </a:solidFill>
                <a:latin typeface="Arial Black" charset="0"/>
                <a:ea typeface="msmincho" charset="0"/>
                <a:cs typeface="msmincho" charset="0"/>
              </a:rPr>
              <a:t>x</a:t>
            </a:r>
            <a:endParaRPr lang="it-IT" sz="1200" b="1" dirty="0">
              <a:solidFill>
                <a:srgbClr val="FF0000"/>
              </a:solidFill>
              <a:latin typeface="Arial Black" charset="0"/>
              <a:ea typeface="msmincho" charset="0"/>
              <a:cs typeface="msmincho" charset="0"/>
            </a:endParaRPr>
          </a:p>
        </p:txBody>
      </p:sp>
      <p:sp>
        <p:nvSpPr>
          <p:cNvPr id="65" name="Line 14"/>
          <p:cNvSpPr>
            <a:spLocks noChangeShapeType="1"/>
          </p:cNvSpPr>
          <p:nvPr/>
        </p:nvSpPr>
        <p:spPr bwMode="auto">
          <a:xfrm rot="21384075" flipH="1">
            <a:off x="1590402" y="2748270"/>
            <a:ext cx="4982213" cy="973171"/>
          </a:xfrm>
          <a:prstGeom prst="line">
            <a:avLst/>
          </a:prstGeom>
          <a:noFill/>
          <a:ln w="12600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 type="triangle" w="med" len="med"/>
          </a:ln>
        </p:spPr>
        <p:txBody>
          <a:bodyPr lIns="91410" tIns="45706" rIns="91410" bIns="4570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Text Box 15"/>
          <p:cNvSpPr txBox="1">
            <a:spLocks noChangeArrowheads="1"/>
          </p:cNvSpPr>
          <p:nvPr/>
        </p:nvSpPr>
        <p:spPr bwMode="auto">
          <a:xfrm rot="21384075">
            <a:off x="3025358" y="3508354"/>
            <a:ext cx="469035" cy="3079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9973" tIns="46785" rIns="89973" bIns="46785">
            <a:prstTxWarp prst="textNoShape">
              <a:avLst/>
            </a:prstTxWarp>
            <a:spAutoFit/>
          </a:bodyPr>
          <a:lstStyle/>
          <a:p>
            <a:pPr hangingPunct="1">
              <a:lnSpc>
                <a:spcPct val="118000"/>
              </a:lnSpc>
            </a:pPr>
            <a:r>
              <a:rPr lang="it-IT" sz="1200" b="1" dirty="0" err="1">
                <a:solidFill>
                  <a:srgbClr val="FF0000"/>
                </a:solidFill>
                <a:latin typeface="Arial Black" charset="0"/>
                <a:ea typeface="msmincho" charset="0"/>
                <a:cs typeface="msmincho" charset="0"/>
              </a:rPr>
              <a:t>x</a:t>
            </a:r>
            <a:endParaRPr lang="it-IT" sz="1200" b="1" dirty="0">
              <a:solidFill>
                <a:srgbClr val="FF0000"/>
              </a:solidFill>
              <a:latin typeface="Arial Black" charset="0"/>
              <a:ea typeface="msmincho" charset="0"/>
              <a:cs typeface="msmincho" charset="0"/>
            </a:endParaRPr>
          </a:p>
        </p:txBody>
      </p:sp>
      <p:sp>
        <p:nvSpPr>
          <p:cNvPr id="71" name="Title 70"/>
          <p:cNvSpPr>
            <a:spLocks noGrp="1"/>
          </p:cNvSpPr>
          <p:nvPr>
            <p:ph type="title" idx="4294967295"/>
          </p:nvPr>
        </p:nvSpPr>
        <p:spPr>
          <a:xfrm>
            <a:off x="362534" y="816400"/>
            <a:ext cx="5026505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VHE photons absorption by the Extragalactic Background Light</a:t>
            </a:r>
            <a:endParaRPr lang="en-US" sz="3200" dirty="0"/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5760620" y="5756926"/>
            <a:ext cx="2736961" cy="759540"/>
          </a:xfrm>
          <a:prstGeom prst="rect">
            <a:avLst/>
          </a:prstGeom>
          <a:ln w="57150" cap="flat" cmpd="sng" algn="ctr">
            <a:solidFill>
              <a:schemeClr val="accent1">
                <a:shade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73" tIns="89612" rIns="89973" bIns="46785">
            <a:prstTxWarp prst="textNoShape">
              <a:avLst/>
            </a:prstTxWarp>
            <a:spAutoFit/>
          </a:bodyPr>
          <a:lstStyle/>
          <a:p>
            <a:pPr>
              <a:lnSpc>
                <a:spcPct val="83000"/>
              </a:lnSpc>
              <a:tabLst>
                <a:tab pos="723675" algn="l"/>
                <a:tab pos="1447350" algn="l"/>
                <a:tab pos="2171025" algn="l"/>
                <a:tab pos="2894700" algn="l"/>
              </a:tabLst>
            </a:pPr>
            <a:r>
              <a:rPr lang="en-US" sz="2000" dirty="0" smtClean="0">
                <a:solidFill>
                  <a:srgbClr val="EEECE1"/>
                </a:solidFill>
                <a:latin typeface="Rockwell"/>
                <a:ea typeface="msmincho" charset="0"/>
                <a:cs typeface="Rockwell"/>
              </a:rPr>
              <a:t>Absorption:</a:t>
            </a:r>
          </a:p>
          <a:p>
            <a:pPr>
              <a:lnSpc>
                <a:spcPct val="83000"/>
              </a:lnSpc>
              <a:tabLst>
                <a:tab pos="723675" algn="l"/>
                <a:tab pos="1447350" algn="l"/>
                <a:tab pos="2171025" algn="l"/>
                <a:tab pos="2894700" algn="l"/>
              </a:tabLst>
            </a:pPr>
            <a:endParaRPr lang="en-US" sz="800" dirty="0" smtClean="0">
              <a:solidFill>
                <a:srgbClr val="EEECE1"/>
              </a:solidFill>
              <a:latin typeface="Rockwell"/>
              <a:ea typeface="msmincho" charset="0"/>
              <a:cs typeface="Rockwell"/>
            </a:endParaRPr>
          </a:p>
          <a:p>
            <a:pPr>
              <a:lnSpc>
                <a:spcPct val="83000"/>
              </a:lnSpc>
              <a:tabLst>
                <a:tab pos="723675" algn="l"/>
                <a:tab pos="1447350" algn="l"/>
                <a:tab pos="2171025" algn="l"/>
                <a:tab pos="2894700" algn="l"/>
              </a:tabLst>
            </a:pPr>
            <a:r>
              <a:rPr lang="en-US" sz="2000" dirty="0" err="1" smtClean="0">
                <a:solidFill>
                  <a:srgbClr val="EEECE1"/>
                </a:solidFill>
                <a:latin typeface="Rockwell"/>
                <a:ea typeface="msmincho" charset="0"/>
                <a:cs typeface="Rockwell"/>
              </a:rPr>
              <a:t>dF/dE</a:t>
            </a:r>
            <a:r>
              <a:rPr lang="en-US" sz="2000" cap="small" baseline="-25000" dirty="0" err="1" smtClean="0">
                <a:solidFill>
                  <a:srgbClr val="EEECE1"/>
                </a:solidFill>
                <a:latin typeface="Rockwell"/>
                <a:ea typeface="msmincho" charset="0"/>
                <a:cs typeface="Rockwell"/>
              </a:rPr>
              <a:t>obs</a:t>
            </a:r>
            <a:r>
              <a:rPr lang="en-US" sz="2000" cap="small" dirty="0" smtClean="0">
                <a:solidFill>
                  <a:srgbClr val="EEECE1"/>
                </a:solidFill>
                <a:latin typeface="Rockwell"/>
                <a:ea typeface="msmincho" charset="0"/>
                <a:cs typeface="Rockwell"/>
              </a:rPr>
              <a:t>= (</a:t>
            </a:r>
            <a:r>
              <a:rPr lang="en-US" sz="2000" dirty="0" err="1" smtClean="0">
                <a:solidFill>
                  <a:srgbClr val="EEECE1"/>
                </a:solidFill>
                <a:latin typeface="Rockwell"/>
                <a:ea typeface="msmincho" charset="0"/>
                <a:cs typeface="Rockwell"/>
              </a:rPr>
              <a:t>dF/dE</a:t>
            </a:r>
            <a:r>
              <a:rPr lang="en-US" sz="2000" cap="small" baseline="-25000" dirty="0" err="1" smtClean="0">
                <a:solidFill>
                  <a:srgbClr val="EEECE1"/>
                </a:solidFill>
                <a:latin typeface="Rockwell"/>
                <a:ea typeface="msmincho" charset="0"/>
                <a:cs typeface="Rockwell"/>
              </a:rPr>
              <a:t>em</a:t>
            </a:r>
            <a:r>
              <a:rPr lang="en-US" sz="2000" dirty="0" smtClean="0">
                <a:solidFill>
                  <a:srgbClr val="EEECE1"/>
                </a:solidFill>
                <a:latin typeface="Rockwell"/>
                <a:ea typeface="msmincho" charset="0"/>
                <a:cs typeface="Rockwell"/>
              </a:rPr>
              <a:t>) </a:t>
            </a:r>
            <a:r>
              <a:rPr lang="en-US" sz="2000" dirty="0" err="1" smtClean="0">
                <a:solidFill>
                  <a:srgbClr val="EEECE1"/>
                </a:solidFill>
                <a:latin typeface="Rockwell"/>
                <a:ea typeface="msmincho" charset="0"/>
                <a:cs typeface="Rockwell"/>
              </a:rPr>
              <a:t>e</a:t>
            </a:r>
            <a:r>
              <a:rPr lang="en-US" sz="2000" baseline="30000" dirty="0" err="1" smtClean="0">
                <a:solidFill>
                  <a:srgbClr val="EEECE1"/>
                </a:solidFill>
                <a:latin typeface="Rockwell"/>
                <a:ea typeface="msmincho" charset="0"/>
                <a:cs typeface="Rockwell"/>
              </a:rPr>
              <a:t>-</a:t>
            </a:r>
            <a:r>
              <a:rPr lang="en-US" sz="2000" baseline="30000" dirty="0" err="1" smtClean="0">
                <a:solidFill>
                  <a:srgbClr val="EEECE1"/>
                </a:solidFill>
                <a:latin typeface="Symbol" charset="2"/>
                <a:ea typeface="msmincho" charset="0"/>
                <a:cs typeface="Symbol" charset="2"/>
              </a:rPr>
              <a:t>t</a:t>
            </a:r>
            <a:r>
              <a:rPr lang="en-US" sz="2000" cap="small" baseline="30000" dirty="0" smtClean="0">
                <a:solidFill>
                  <a:srgbClr val="EEECE1"/>
                </a:solidFill>
                <a:latin typeface="Symbol" charset="2"/>
                <a:ea typeface="msmincho" charset="0"/>
                <a:cs typeface="Symbol" charset="2"/>
              </a:rPr>
              <a:t> </a:t>
            </a:r>
            <a:endParaRPr lang="en-US" sz="2000" baseline="30000" dirty="0">
              <a:solidFill>
                <a:srgbClr val="EEECE1"/>
              </a:solidFill>
              <a:latin typeface="Symbol" charset="2"/>
              <a:ea typeface="msmincho" charset="0"/>
              <a:cs typeface="Symbol" charset="2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5646771" y="4001559"/>
            <a:ext cx="3438360" cy="11224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9973" tIns="46785" rIns="89973" bIns="46785">
            <a:prstTxWarp prst="textNoShape">
              <a:avLst/>
            </a:prstTxWarp>
            <a:spAutoFit/>
          </a:bodyPr>
          <a:lstStyle/>
          <a:p>
            <a:pPr>
              <a:lnSpc>
                <a:spcPct val="112000"/>
              </a:lnSpc>
              <a:tabLst>
                <a:tab pos="723675" algn="l"/>
                <a:tab pos="1447350" algn="l"/>
                <a:tab pos="2171025" algn="l"/>
                <a:tab pos="2894700" algn="l"/>
                <a:tab pos="3618374" algn="l"/>
                <a:tab pos="4342050" algn="l"/>
                <a:tab pos="5065724" algn="l"/>
                <a:tab pos="5789399" algn="l"/>
                <a:tab pos="6513075" algn="l"/>
                <a:tab pos="7236749" algn="l"/>
                <a:tab pos="7960424" algn="l"/>
              </a:tabLst>
            </a:pPr>
            <a:r>
              <a:rPr lang="en-US" sz="2000" dirty="0">
                <a:ea typeface="msmincho" charset="0"/>
                <a:cs typeface="msmincho" charset="0"/>
              </a:rPr>
              <a:t>VHE photon + </a:t>
            </a:r>
            <a:r>
              <a:rPr lang="en-US" sz="2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msmincho" charset="0"/>
                <a:cs typeface="msmincho" charset="0"/>
              </a:rPr>
              <a:t>diffuse </a:t>
            </a:r>
            <a:r>
              <a:rPr lang="en-US" sz="2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msmincho" charset="0"/>
                <a:cs typeface="msmincho" charset="0"/>
              </a:rPr>
              <a:t>light</a:t>
            </a:r>
          </a:p>
          <a:p>
            <a:pPr>
              <a:lnSpc>
                <a:spcPct val="112000"/>
              </a:lnSpc>
              <a:tabLst>
                <a:tab pos="723675" algn="l"/>
                <a:tab pos="1447350" algn="l"/>
                <a:tab pos="2171025" algn="l"/>
                <a:tab pos="2894700" algn="l"/>
                <a:tab pos="3618374" algn="l"/>
                <a:tab pos="4342050" algn="l"/>
                <a:tab pos="5065724" algn="l"/>
                <a:tab pos="5789399" algn="l"/>
                <a:tab pos="6513075" algn="l"/>
                <a:tab pos="7236749" algn="l"/>
                <a:tab pos="7960424" algn="l"/>
              </a:tabLst>
            </a:pPr>
            <a:r>
              <a:rPr lang="en-US" sz="2000" dirty="0" err="1" smtClean="0">
                <a:ea typeface="msmincho" charset="0"/>
                <a:cs typeface="msmincho" charset="0"/>
                <a:sym typeface="Wingdings"/>
              </a:rPr>
              <a:t></a:t>
            </a:r>
            <a:r>
              <a:rPr lang="en-US" sz="2000" dirty="0" smtClean="0">
                <a:ea typeface="msmincho" charset="0"/>
                <a:cs typeface="msmincho" charset="0"/>
              </a:rPr>
              <a:t> electron</a:t>
            </a:r>
            <a:r>
              <a:rPr lang="en-US" sz="2000" dirty="0">
                <a:ea typeface="msmincho" charset="0"/>
                <a:cs typeface="msmincho" charset="0"/>
              </a:rPr>
              <a:t>-positron </a:t>
            </a:r>
            <a:r>
              <a:rPr lang="en-US" sz="2000" dirty="0" smtClean="0">
                <a:ea typeface="msmincho" charset="0"/>
                <a:cs typeface="msmincho" charset="0"/>
              </a:rPr>
              <a:t>pair </a:t>
            </a:r>
            <a:r>
              <a:rPr lang="en-US" sz="2000" dirty="0">
                <a:ea typeface="msmincho" charset="0"/>
                <a:cs typeface="msmincho" charset="0"/>
              </a:rPr>
              <a:t>production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5760620" y="5215612"/>
            <a:ext cx="1939428" cy="4019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73" tIns="89612" rIns="89973" bIns="46785">
            <a:prstTxWarp prst="textNoShape">
              <a:avLst/>
            </a:prstTxWarp>
            <a:spAutoFit/>
          </a:bodyPr>
          <a:lstStyle/>
          <a:p>
            <a:pPr>
              <a:lnSpc>
                <a:spcPct val="83000"/>
              </a:lnSpc>
              <a:tabLst>
                <a:tab pos="723675" algn="l"/>
                <a:tab pos="1447350" algn="l"/>
                <a:tab pos="2171025" algn="l"/>
                <a:tab pos="2894700" algn="l"/>
              </a:tabLst>
            </a:pPr>
            <a:r>
              <a:rPr lang="en-US" sz="2000" b="1" dirty="0">
                <a:solidFill>
                  <a:srgbClr val="000000"/>
                </a:solidFill>
                <a:latin typeface="Symbol" charset="2"/>
                <a:ea typeface="msmincho" charset="0"/>
                <a:cs typeface="msmincho" charset="0"/>
              </a:rPr>
              <a:t></a:t>
            </a:r>
            <a:r>
              <a:rPr lang="en-US" sz="1600" baseline="-25000" dirty="0">
                <a:solidFill>
                  <a:srgbClr val="000000"/>
                </a:solidFill>
                <a:latin typeface="Verdana" charset="0"/>
                <a:ea typeface="msmincho" charset="0"/>
                <a:cs typeface="msmincho" charset="0"/>
              </a:rPr>
              <a:t>VHE</a:t>
            </a:r>
            <a:r>
              <a:rPr lang="en-US" sz="2000" b="1" dirty="0">
                <a:solidFill>
                  <a:srgbClr val="000000"/>
                </a:solidFill>
                <a:latin typeface="Symbol" charset="2"/>
                <a:ea typeface="msmincho" charset="0"/>
                <a:cs typeface="msmincho" charset="0"/>
              </a:rPr>
              <a:t></a:t>
            </a:r>
            <a:r>
              <a:rPr lang="en-US" sz="1600" baseline="-25000" dirty="0">
                <a:solidFill>
                  <a:srgbClr val="000000"/>
                </a:solidFill>
                <a:latin typeface="Verdana" charset="0"/>
                <a:ea typeface="msmincho" charset="0"/>
                <a:cs typeface="msmincho" charset="0"/>
              </a:rPr>
              <a:t>EBL</a:t>
            </a:r>
            <a:r>
              <a:rPr lang="en-US" sz="2000" b="1" dirty="0">
                <a:solidFill>
                  <a:srgbClr val="000000"/>
                </a:solidFill>
                <a:latin typeface="Verdana" charset="0"/>
                <a:ea typeface="msmincho" charset="0"/>
                <a:cs typeface="msmincho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ymbol" charset="2"/>
                <a:ea typeface="msmincho" charset="0"/>
                <a:cs typeface="msmincho" charset="0"/>
              </a:rPr>
              <a:t></a:t>
            </a:r>
            <a:r>
              <a:rPr lang="en-US" sz="2000" b="1" dirty="0">
                <a:solidFill>
                  <a:srgbClr val="000000"/>
                </a:solidFill>
                <a:latin typeface="Verdana" charset="0"/>
                <a:ea typeface="msmincho" charset="0"/>
                <a:cs typeface="msmincho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Verdana" charset="0"/>
                <a:ea typeface="msmincho" charset="0"/>
                <a:cs typeface="msmincho" charset="0"/>
              </a:rPr>
              <a:t>e</a:t>
            </a:r>
            <a:r>
              <a:rPr lang="en-US" sz="2000" b="1" baseline="30000" dirty="0" err="1">
                <a:solidFill>
                  <a:srgbClr val="000000"/>
                </a:solidFill>
                <a:latin typeface="Verdana" charset="0"/>
                <a:ea typeface="msmincho" charset="0"/>
                <a:cs typeface="msmincho" charset="0"/>
              </a:rPr>
              <a:t>+</a:t>
            </a:r>
            <a:r>
              <a:rPr lang="en-US" sz="2000" b="1" dirty="0" err="1">
                <a:solidFill>
                  <a:srgbClr val="000000"/>
                </a:solidFill>
                <a:latin typeface="Verdana" charset="0"/>
                <a:ea typeface="msmincho" charset="0"/>
                <a:cs typeface="msmincho" charset="0"/>
              </a:rPr>
              <a:t>e</a:t>
            </a:r>
            <a:r>
              <a:rPr lang="en-US" sz="2000" b="1" baseline="30000" dirty="0">
                <a:solidFill>
                  <a:srgbClr val="000000"/>
                </a:solidFill>
                <a:latin typeface="Verdana" charset="0"/>
                <a:ea typeface="msmincho" charset="0"/>
                <a:cs typeface="msmincho" charset="0"/>
              </a:rPr>
              <a:t>-</a:t>
            </a:r>
          </a:p>
        </p:txBody>
      </p:sp>
      <p:sp>
        <p:nvSpPr>
          <p:cNvPr id="2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</p:spPr>
        <p:txBody>
          <a:bodyPr/>
          <a:lstStyle/>
          <a:p>
            <a:fld id="{85BA17EC-F713-364A-AF93-F49F2A6B218A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538" y="403799"/>
            <a:ext cx="3693211" cy="66121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800" dirty="0" smtClean="0"/>
              <a:t>3C 279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9" name="Content Placeholder 18"/>
          <p:cNvSpPr>
            <a:spLocks noGrp="1"/>
          </p:cNvSpPr>
          <p:nvPr>
            <p:ph sz="half" idx="2"/>
          </p:nvPr>
        </p:nvSpPr>
        <p:spPr>
          <a:xfrm>
            <a:off x="446940" y="1613794"/>
            <a:ext cx="3245922" cy="1208427"/>
          </a:xfrm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30225" indent="-414338">
              <a:spcBef>
                <a:spcPts val="638"/>
              </a:spcBef>
              <a:buSzPct val="124000"/>
              <a:buFontTx/>
              <a:buChar char="-"/>
            </a:pPr>
            <a:r>
              <a:rPr lang="en-US" sz="2162" dirty="0" smtClean="0">
                <a:latin typeface="Arial" charset="0"/>
                <a:ea typeface="Arial" charset="0"/>
                <a:cs typeface="Arial" charset="0"/>
                <a:sym typeface="Arial" charset="0"/>
              </a:rPr>
              <a:t>Discovered in 2006</a:t>
            </a:r>
          </a:p>
          <a:p>
            <a:pPr marL="530225" indent="-414338">
              <a:spcBef>
                <a:spcPts val="638"/>
              </a:spcBef>
              <a:buSzPct val="124000"/>
              <a:buFontTx/>
              <a:buChar char="-"/>
            </a:pPr>
            <a:r>
              <a:rPr lang="en-US" sz="2162" dirty="0" smtClean="0">
                <a:latin typeface="Arial" charset="0"/>
                <a:ea typeface="Arial" charset="0"/>
                <a:cs typeface="Arial" charset="0"/>
                <a:sym typeface="Arial" charset="0"/>
              </a:rPr>
              <a:t> The farthest VHE object (</a:t>
            </a:r>
            <a:r>
              <a:rPr lang="en-US" sz="2162" dirty="0" err="1" smtClean="0">
                <a:latin typeface="Arial" charset="0"/>
                <a:ea typeface="Arial" charset="0"/>
                <a:cs typeface="Arial" charset="0"/>
                <a:sym typeface="Arial" charset="0"/>
              </a:rPr>
              <a:t>z</a:t>
            </a:r>
            <a:r>
              <a:rPr lang="en-US" sz="2162" dirty="0" smtClean="0">
                <a:latin typeface="Arial" charset="0"/>
                <a:ea typeface="Arial" charset="0"/>
                <a:cs typeface="Arial" charset="0"/>
                <a:sym typeface="Arial" charset="0"/>
              </a:rPr>
              <a:t>=0.54)</a:t>
            </a:r>
          </a:p>
        </p:txBody>
      </p:sp>
      <p:sp>
        <p:nvSpPr>
          <p:cNvPr id="25" name="Rectangle 13"/>
          <p:cNvSpPr>
            <a:spLocks/>
          </p:cNvSpPr>
          <p:nvPr/>
        </p:nvSpPr>
        <p:spPr bwMode="auto">
          <a:xfrm>
            <a:off x="4443941" y="846471"/>
            <a:ext cx="4456204" cy="2554087"/>
          </a:xfrm>
          <a:prstGeom prst="rect">
            <a:avLst/>
          </a:prstGeom>
          <a:solidFill>
            <a:srgbClr val="E6E6E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2"/>
          <a:srcRect l="1646" t="5188" r="7481" b="1414"/>
          <a:stretch>
            <a:fillRect/>
          </a:stretch>
        </p:blipFill>
        <p:spPr bwMode="auto">
          <a:xfrm>
            <a:off x="3991862" y="685086"/>
            <a:ext cx="5054903" cy="30382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7" name="Rectangle 15"/>
          <p:cNvSpPr>
            <a:spLocks/>
          </p:cNvSpPr>
          <p:nvPr/>
        </p:nvSpPr>
        <p:spPr bwMode="auto">
          <a:xfrm>
            <a:off x="6606587" y="1516568"/>
            <a:ext cx="776738" cy="3964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995363" indent="-938213" algn="ctr">
              <a:lnSpc>
                <a:spcPct val="80000"/>
              </a:lnSpc>
              <a:spcBef>
                <a:spcPts val="50"/>
              </a:spcBef>
            </a:pPr>
            <a:r>
              <a:rPr lang="en-US" sz="17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6.2σ</a:t>
            </a:r>
          </a:p>
        </p:txBody>
      </p:sp>
      <p:sp>
        <p:nvSpPr>
          <p:cNvPr id="28" name="Rectangle 16"/>
          <p:cNvSpPr>
            <a:spLocks/>
          </p:cNvSpPr>
          <p:nvPr/>
        </p:nvSpPr>
        <p:spPr bwMode="auto">
          <a:xfrm>
            <a:off x="4978057" y="1797237"/>
            <a:ext cx="774992" cy="3964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995363" indent="-938213" algn="ctr">
              <a:lnSpc>
                <a:spcPct val="80000"/>
              </a:lnSpc>
              <a:spcBef>
                <a:spcPts val="50"/>
              </a:spcBef>
            </a:pPr>
            <a:r>
              <a:rPr lang="en-US" sz="17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2.2σ</a:t>
            </a:r>
          </a:p>
        </p:txBody>
      </p:sp>
      <p:sp>
        <p:nvSpPr>
          <p:cNvPr id="29" name="Rectangle 18"/>
          <p:cNvSpPr>
            <a:spLocks/>
          </p:cNvSpPr>
          <p:nvPr/>
        </p:nvSpPr>
        <p:spPr bwMode="auto">
          <a:xfrm>
            <a:off x="6182436" y="883308"/>
            <a:ext cx="2864329" cy="256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40639" bIns="0">
            <a:prstTxWarp prst="textNoShape">
              <a:avLst/>
            </a:prstTxWarp>
            <a:spAutoFit/>
          </a:bodyPr>
          <a:lstStyle/>
          <a:p>
            <a:pPr marL="995363" indent="-938213" algn="ctr">
              <a:lnSpc>
                <a:spcPct val="80000"/>
              </a:lnSpc>
              <a:spcBef>
                <a:spcPts val="50"/>
              </a:spcBef>
            </a:pPr>
            <a:r>
              <a:rPr lang="en-US" sz="2000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Rockwell"/>
                <a:ea typeface="Arial Black" charset="0"/>
                <a:cs typeface="Rockwell"/>
                <a:sym typeface="Arial Black" charset="0"/>
              </a:rPr>
              <a:t>MAGIC: E&gt;100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Rockwell"/>
                <a:ea typeface="Arial Black" charset="0"/>
                <a:cs typeface="Rockwell"/>
                <a:sym typeface="Arial Black" charset="0"/>
              </a:rPr>
              <a:t>GeV</a:t>
            </a:r>
            <a:endParaRPr lang="en-US" sz="2000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Rockwell"/>
              <a:ea typeface="Arial Black" charset="0"/>
              <a:cs typeface="Rockwell"/>
              <a:sym typeface="Arial Black" charset="0"/>
            </a:endParaRPr>
          </a:p>
        </p:txBody>
      </p:sp>
      <p:sp>
        <p:nvSpPr>
          <p:cNvPr id="30" name="Rectangle 19"/>
          <p:cNvSpPr>
            <a:spLocks/>
          </p:cNvSpPr>
          <p:nvPr/>
        </p:nvSpPr>
        <p:spPr bwMode="auto">
          <a:xfrm>
            <a:off x="6362310" y="264009"/>
            <a:ext cx="2526306" cy="4210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57797" bIns="0">
            <a:prstTxWarp prst="textNoShape">
              <a:avLst/>
            </a:prstTxWarp>
          </a:bodyPr>
          <a:lstStyle/>
          <a:p>
            <a:pPr marL="542925" indent="-487363" algn="r">
              <a:lnSpc>
                <a:spcPct val="80000"/>
              </a:lnSpc>
            </a:pPr>
            <a:r>
              <a:rPr lang="en-US" sz="1700" dirty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MAGIC Coll.,</a:t>
            </a:r>
          </a:p>
          <a:p>
            <a:pPr marL="542925" indent="-487363" algn="r">
              <a:lnSpc>
                <a:spcPct val="80000"/>
              </a:lnSpc>
            </a:pPr>
            <a:r>
              <a:rPr lang="en-US" sz="1700" dirty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Science 320 (2008) 1752</a:t>
            </a:r>
          </a:p>
        </p:txBody>
      </p:sp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3"/>
          <a:srcRect l="215" t="858" r="66672" b="612"/>
          <a:stretch>
            <a:fillRect/>
          </a:stretch>
        </p:blipFill>
        <p:spPr bwMode="auto">
          <a:xfrm rot="5400000">
            <a:off x="5590159" y="2713048"/>
            <a:ext cx="1780664" cy="504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446940" y="4508565"/>
            <a:ext cx="3195402" cy="156966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2007 observations: confirms 2006 signal and short timescale variations</a:t>
            </a:r>
          </a:p>
        </p:txBody>
      </p:sp>
      <p:sp>
        <p:nvSpPr>
          <p:cNvPr id="18" name="Rectangle 18"/>
          <p:cNvSpPr>
            <a:spLocks/>
          </p:cNvSpPr>
          <p:nvPr/>
        </p:nvSpPr>
        <p:spPr bwMode="auto">
          <a:xfrm>
            <a:off x="6136162" y="4564609"/>
            <a:ext cx="2864329" cy="2308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lIns="0" tIns="0" rIns="40639" bIns="0">
            <a:prstTxWarp prst="textNoShape">
              <a:avLst/>
            </a:prstTxWarp>
            <a:spAutoFit/>
          </a:bodyPr>
          <a:lstStyle/>
          <a:p>
            <a:pPr marL="995363" indent="-938213" algn="ctr">
              <a:lnSpc>
                <a:spcPct val="80000"/>
              </a:lnSpc>
              <a:spcBef>
                <a:spcPts val="50"/>
              </a:spcBef>
            </a:pPr>
            <a:r>
              <a:rPr lang="en-US" dirty="0">
                <a:solidFill>
                  <a:schemeClr val="tx2"/>
                </a:solidFill>
                <a:latin typeface="Rockwell"/>
                <a:ea typeface="Arial Black" charset="0"/>
                <a:cs typeface="Rockwell"/>
                <a:sym typeface="Arial Black" charset="0"/>
              </a:rPr>
              <a:t>MAGIC: E&gt;</a:t>
            </a:r>
            <a:r>
              <a:rPr lang="en-US" dirty="0" smtClean="0">
                <a:solidFill>
                  <a:schemeClr val="tx2"/>
                </a:solidFill>
                <a:latin typeface="Rockwell"/>
                <a:ea typeface="Arial Black" charset="0"/>
                <a:cs typeface="Rockwell"/>
                <a:sym typeface="Arial Black" charset="0"/>
              </a:rPr>
              <a:t>150 </a:t>
            </a:r>
            <a:r>
              <a:rPr lang="en-US" dirty="0" err="1">
                <a:solidFill>
                  <a:schemeClr val="tx2"/>
                </a:solidFill>
                <a:latin typeface="Rockwell"/>
                <a:ea typeface="Arial Black" charset="0"/>
                <a:cs typeface="Rockwell"/>
                <a:sym typeface="Arial Black" charset="0"/>
              </a:rPr>
              <a:t>GeV</a:t>
            </a:r>
            <a:endParaRPr lang="en-US" dirty="0">
              <a:solidFill>
                <a:schemeClr val="tx2"/>
              </a:solidFill>
              <a:latin typeface="Rockwell"/>
              <a:ea typeface="Arial Black" charset="0"/>
              <a:cs typeface="Rockwell"/>
              <a:sym typeface="Arial Black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827799" y="4412296"/>
            <a:ext cx="534511" cy="151480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9000"/>
            </a:schemeClr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9"/>
          <p:cNvSpPr>
            <a:spLocks/>
          </p:cNvSpPr>
          <p:nvPr/>
        </p:nvSpPr>
        <p:spPr bwMode="auto">
          <a:xfrm>
            <a:off x="6362311" y="6210300"/>
            <a:ext cx="2526306" cy="4210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57797" bIns="0">
            <a:prstTxWarp prst="textNoShape">
              <a:avLst/>
            </a:prstTxWarp>
          </a:bodyPr>
          <a:lstStyle/>
          <a:p>
            <a:pPr marL="542925" indent="-487363" algn="r">
              <a:lnSpc>
                <a:spcPct val="80000"/>
              </a:lnSpc>
            </a:pPr>
            <a:r>
              <a:rPr lang="en-US" sz="1700" dirty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MAGIC Coll.</a:t>
            </a:r>
            <a:r>
              <a:rPr lang="en-US" sz="1700" dirty="0" smtClean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,</a:t>
            </a:r>
            <a:r>
              <a:rPr lang="en-US" sz="1600" dirty="0" smtClean="0"/>
              <a:t> </a:t>
            </a:r>
          </a:p>
          <a:p>
            <a:pPr marL="542925" indent="-487363" algn="r">
              <a:lnSpc>
                <a:spcPct val="80000"/>
              </a:lnSpc>
            </a:pPr>
            <a:r>
              <a:rPr lang="en-US" sz="1600" dirty="0" smtClean="0"/>
              <a:t>A&amp;A 2011, 530, A4 (2011)</a:t>
            </a:r>
            <a:endParaRPr lang="en-US" sz="1700" dirty="0">
              <a:solidFill>
                <a:srgbClr val="FFFFFF"/>
              </a:solidFill>
              <a:latin typeface="Rockwell"/>
              <a:ea typeface="Futura" charset="0"/>
              <a:cs typeface="Rockwell"/>
              <a:sym typeface="Futura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538" y="403799"/>
            <a:ext cx="5823772" cy="66121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800" dirty="0" smtClean="0"/>
              <a:t>3C 279: the spectrum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0" name="Rectangle 19"/>
          <p:cNvSpPr>
            <a:spLocks/>
          </p:cNvSpPr>
          <p:nvPr/>
        </p:nvSpPr>
        <p:spPr bwMode="auto">
          <a:xfrm>
            <a:off x="6362310" y="264009"/>
            <a:ext cx="2526306" cy="4210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57797" bIns="0">
            <a:prstTxWarp prst="textNoShape">
              <a:avLst/>
            </a:prstTxWarp>
          </a:bodyPr>
          <a:lstStyle/>
          <a:p>
            <a:pPr marL="542925" indent="-487363" algn="r">
              <a:lnSpc>
                <a:spcPct val="80000"/>
              </a:lnSpc>
            </a:pPr>
            <a:r>
              <a:rPr lang="en-US" sz="1700" dirty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MAGIC Coll.,</a:t>
            </a:r>
          </a:p>
          <a:p>
            <a:pPr marL="542925" indent="-487363" algn="r">
              <a:lnSpc>
                <a:spcPct val="80000"/>
              </a:lnSpc>
            </a:pPr>
            <a:r>
              <a:rPr lang="en-US" sz="1700" dirty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Science 320 (2008) 1752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441133" y="2540237"/>
            <a:ext cx="534511" cy="151480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9000"/>
            </a:schemeClr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9"/>
          <p:cNvSpPr>
            <a:spLocks/>
          </p:cNvSpPr>
          <p:nvPr/>
        </p:nvSpPr>
        <p:spPr bwMode="auto">
          <a:xfrm>
            <a:off x="2975645" y="4338241"/>
            <a:ext cx="2526306" cy="4210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57797" bIns="0">
            <a:prstTxWarp prst="textNoShape">
              <a:avLst/>
            </a:prstTxWarp>
          </a:bodyPr>
          <a:lstStyle/>
          <a:p>
            <a:pPr marL="542925" indent="-487363" algn="r">
              <a:lnSpc>
                <a:spcPct val="80000"/>
              </a:lnSpc>
            </a:pPr>
            <a:r>
              <a:rPr lang="en-US" sz="1700" dirty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MAGIC Coll.</a:t>
            </a:r>
            <a:r>
              <a:rPr lang="en-US" sz="1700" dirty="0" smtClean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,</a:t>
            </a:r>
            <a:r>
              <a:rPr lang="en-US" sz="1600" dirty="0" smtClean="0"/>
              <a:t> </a:t>
            </a:r>
          </a:p>
          <a:p>
            <a:pPr marL="542925" indent="-487363" algn="r">
              <a:lnSpc>
                <a:spcPct val="80000"/>
              </a:lnSpc>
            </a:pPr>
            <a:r>
              <a:rPr lang="en-US" sz="1600" dirty="0" smtClean="0"/>
              <a:t>A&amp;A 2011, 530, A4 (2011)</a:t>
            </a:r>
            <a:endParaRPr lang="en-US" sz="1700" dirty="0">
              <a:solidFill>
                <a:srgbClr val="FFFFFF"/>
              </a:solidFill>
              <a:latin typeface="Rockwell"/>
              <a:ea typeface="Futura" charset="0"/>
              <a:cs typeface="Rockwell"/>
              <a:sym typeface="Futura" charset="0"/>
            </a:endParaRPr>
          </a:p>
        </p:txBody>
      </p:sp>
      <p:pic>
        <p:nvPicPr>
          <p:cNvPr id="22" name="Picture 50" descr="http://www.sciencemag.org/content/vol320/issue5884/images/large/320_1752_F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2678" y="1336885"/>
            <a:ext cx="6233077" cy="4618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28908" y="3878122"/>
            <a:ext cx="3621932" cy="1948512"/>
          </a:xfrm>
          <a:prstGeom prst="roundRect">
            <a:avLst/>
          </a:prstGeom>
          <a:blipFill dpi="0" rotWithShape="1">
            <a:blip r:embed="rId2">
              <a:alphaModFix amt="25000"/>
              <a:duotone>
                <a:schemeClr val="accent1">
                  <a:shade val="22000"/>
                  <a:satMod val="160000"/>
                </a:schemeClr>
                <a:schemeClr val="accent1">
                  <a:shade val="45000"/>
                  <a:satMod val="100000"/>
                </a:schemeClr>
              </a:duotone>
            </a:blip>
            <a:srcRect/>
            <a:tile tx="0" ty="0" sx="65000" sy="65000" flip="none" algn="ctr"/>
          </a:blipFill>
          <a:ln w="38100" cap="flat" cmpd="sng" algn="ctr">
            <a:solidFill>
              <a:srgbClr val="9B2D1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421" y="425046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PKS 1222+21:</a:t>
            </a:r>
            <a:br>
              <a:rPr lang="en-US" dirty="0" smtClean="0"/>
            </a:br>
            <a:r>
              <a:rPr lang="en-US" dirty="0" smtClean="0"/>
              <a:t>MAGIC Discovery!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215443" y="2036968"/>
            <a:ext cx="3611776" cy="3928467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The second most distant </a:t>
            </a:r>
            <a:r>
              <a:rPr lang="en-US" dirty="0" err="1" smtClean="0"/>
              <a:t>TeV</a:t>
            </a:r>
            <a:r>
              <a:rPr lang="en-US" dirty="0" smtClean="0"/>
              <a:t> emitter (</a:t>
            </a:r>
            <a:r>
              <a:rPr lang="en-US" dirty="0" err="1" smtClean="0"/>
              <a:t>z</a:t>
            </a:r>
            <a:r>
              <a:rPr lang="en-US" dirty="0" smtClean="0"/>
              <a:t> ~ 0.432)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One night of detection: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17</a:t>
            </a:r>
            <a:r>
              <a:rPr lang="en-US" baseline="30000" dirty="0" smtClean="0"/>
              <a:t>th</a:t>
            </a:r>
            <a:r>
              <a:rPr lang="en-US" dirty="0" smtClean="0"/>
              <a:t> June 2010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bg1"/>
                </a:solidFill>
              </a:rPr>
              <a:t>Rapid variations!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bg1"/>
                </a:solidFill>
              </a:rPr>
              <a:t>No cut-off observed: </a:t>
            </a:r>
          </a:p>
          <a:p>
            <a:pPr lvl="1">
              <a:spcAft>
                <a:spcPts val="1200"/>
              </a:spcAft>
            </a:pPr>
            <a:r>
              <a:rPr lang="en-US" dirty="0" smtClean="0">
                <a:solidFill>
                  <a:schemeClr val="bg1"/>
                </a:solidFill>
              </a:rPr>
              <a:t>Emitting region constrained to lie outside the BLR </a:t>
            </a:r>
          </a:p>
        </p:txBody>
      </p:sp>
      <p:pic>
        <p:nvPicPr>
          <p:cNvPr id="9" name="Picture 8" descr="screen-capture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894" y="3472827"/>
            <a:ext cx="4102728" cy="2847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-capture-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983" y="186892"/>
            <a:ext cx="4016659" cy="28800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991599" y="5897189"/>
            <a:ext cx="2483873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Challenge for </a:t>
            </a:r>
            <a:r>
              <a:rPr lang="en-US" dirty="0" err="1" smtClean="0"/>
              <a:t>blazar</a:t>
            </a:r>
            <a:r>
              <a:rPr lang="en-US" dirty="0" smtClean="0"/>
              <a:t> emission models </a:t>
            </a:r>
            <a:endParaRPr lang="en-US" dirty="0"/>
          </a:p>
        </p:txBody>
      </p:sp>
      <p:sp>
        <p:nvSpPr>
          <p:cNvPr id="11" name="Rectangle 19"/>
          <p:cNvSpPr>
            <a:spLocks/>
          </p:cNvSpPr>
          <p:nvPr/>
        </p:nvSpPr>
        <p:spPr bwMode="auto">
          <a:xfrm>
            <a:off x="6453769" y="3245556"/>
            <a:ext cx="2448873" cy="4210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57797" bIns="0">
            <a:prstTxWarp prst="textNoShape">
              <a:avLst/>
            </a:prstTxWarp>
          </a:bodyPr>
          <a:lstStyle/>
          <a:p>
            <a:pPr marL="542925" indent="-487363" algn="r">
              <a:lnSpc>
                <a:spcPct val="80000"/>
              </a:lnSpc>
            </a:pPr>
            <a:r>
              <a:rPr lang="en-US" sz="1700" dirty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MAGIC Coll.</a:t>
            </a:r>
            <a:r>
              <a:rPr lang="en-US" sz="1700" dirty="0" smtClean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,</a:t>
            </a:r>
          </a:p>
          <a:p>
            <a:pPr marL="542925" indent="-487363" algn="r">
              <a:lnSpc>
                <a:spcPct val="80000"/>
              </a:lnSpc>
            </a:pPr>
            <a:r>
              <a:rPr lang="en-US" sz="1700" dirty="0" err="1" smtClean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ApJ</a:t>
            </a:r>
            <a:r>
              <a:rPr lang="en-US" sz="1700" dirty="0" smtClean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 Letters </a:t>
            </a:r>
            <a:r>
              <a:rPr lang="en-US" sz="1600" dirty="0" smtClean="0"/>
              <a:t>2011</a:t>
            </a:r>
            <a:r>
              <a:rPr lang="en-US" sz="1600" dirty="0"/>
              <a:t>,</a:t>
            </a:r>
            <a:r>
              <a:rPr lang="en-US" sz="1600" dirty="0" smtClean="0"/>
              <a:t> 730 </a:t>
            </a:r>
            <a:r>
              <a:rPr lang="en-US" sz="1600" dirty="0"/>
              <a:t>L8</a:t>
            </a:r>
            <a:endParaRPr lang="en-US" sz="1700" dirty="0">
              <a:solidFill>
                <a:srgbClr val="FFFFFF"/>
              </a:solidFill>
              <a:latin typeface="Rockwell"/>
              <a:ea typeface="Futura" charset="0"/>
              <a:cs typeface="Rockwell"/>
              <a:sym typeface="Futura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>
                <a:solidFill>
                  <a:schemeClr val="tx1"/>
                </a:solidFill>
              </a:rPr>
              <a:t>Outlook: MAGIC upgrade</a:t>
            </a:r>
            <a:endParaRPr lang="es-ES_tradnl"/>
          </a:p>
        </p:txBody>
      </p:sp>
      <p:sp>
        <p:nvSpPr>
          <p:cNvPr id="686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21554"/>
            <a:ext cx="8229600" cy="4114800"/>
          </a:xfrm>
        </p:spPr>
        <p:txBody>
          <a:bodyPr>
            <a:normAutofit/>
          </a:bodyPr>
          <a:lstStyle/>
          <a:p>
            <a:pPr marL="533400" indent="-533400" eaLnBrk="1" hangingPunct="1">
              <a:spcBef>
                <a:spcPct val="50000"/>
              </a:spcBef>
              <a:spcAft>
                <a:spcPts val="1200"/>
              </a:spcAft>
            </a:pPr>
            <a:r>
              <a:rPr lang="en-GB" sz="2000" dirty="0" smtClean="0"/>
              <a:t>The MAGIC telescopes were shut down on June 15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, </a:t>
            </a:r>
            <a:r>
              <a:rPr lang="en-GB" sz="2000" b="1" dirty="0" smtClean="0"/>
              <a:t>2011 </a:t>
            </a:r>
            <a:r>
              <a:rPr lang="en-GB" sz="2000" dirty="0" smtClean="0"/>
              <a:t>to perform a major </a:t>
            </a:r>
            <a:r>
              <a:rPr lang="en-GB" sz="2000" b="1" cap="small" dirty="0" smtClean="0"/>
              <a:t>upgrade of the hardware</a:t>
            </a:r>
            <a:r>
              <a:rPr lang="en-GB" sz="2000" dirty="0" smtClean="0"/>
              <a:t>:</a:t>
            </a:r>
          </a:p>
          <a:p>
            <a:pPr marL="914400" lvl="1" indent="-457200" eaLnBrk="1" hangingPunct="1">
              <a:spcBef>
                <a:spcPct val="50000"/>
              </a:spcBef>
              <a:spcAft>
                <a:spcPts val="1200"/>
              </a:spcAft>
              <a:buFontTx/>
              <a:buAutoNum type="arabicPeriod"/>
            </a:pPr>
            <a:r>
              <a:rPr lang="en-GB" sz="1800" dirty="0" smtClean="0"/>
              <a:t>Both telescopes will be equipped with a new </a:t>
            </a:r>
            <a:r>
              <a:rPr lang="en-GB" sz="1800" i="1" dirty="0" smtClean="0"/>
              <a:t>2 </a:t>
            </a:r>
            <a:r>
              <a:rPr lang="en-GB" sz="1800" i="1" dirty="0" err="1" smtClean="0"/>
              <a:t>GSamples/s</a:t>
            </a:r>
            <a:r>
              <a:rPr lang="en-GB" sz="1800" i="1" dirty="0" smtClean="0"/>
              <a:t> readout </a:t>
            </a:r>
            <a:r>
              <a:rPr lang="en-GB" sz="1800" dirty="0" smtClean="0"/>
              <a:t>based on DRS4 chip (linear, low dead time, low noise).</a:t>
            </a:r>
          </a:p>
          <a:p>
            <a:pPr marL="914400" lvl="1" indent="-457200" eaLnBrk="1" hangingPunct="1">
              <a:spcAft>
                <a:spcPts val="1200"/>
              </a:spcAft>
              <a:buFontTx/>
              <a:buAutoNum type="arabicPeriod"/>
            </a:pPr>
            <a:r>
              <a:rPr lang="en-GB" sz="1800" dirty="0" smtClean="0"/>
              <a:t>The </a:t>
            </a:r>
            <a:r>
              <a:rPr lang="en-GB" sz="1800" i="1" dirty="0" smtClean="0"/>
              <a:t>camera of MAGIC-I</a:t>
            </a:r>
            <a:r>
              <a:rPr lang="en-GB" sz="1800" dirty="0" smtClean="0"/>
              <a:t> be upgraded from 577 to 1039 pixels to match the camera geometry and the trigger area of MAGIC-II.</a:t>
            </a:r>
          </a:p>
          <a:p>
            <a:pPr marL="914400" lvl="1" indent="-457200" eaLnBrk="1" hangingPunct="1">
              <a:spcAft>
                <a:spcPts val="1200"/>
              </a:spcAft>
              <a:buFontTx/>
              <a:buAutoNum type="arabicPeriod"/>
            </a:pPr>
            <a:r>
              <a:rPr lang="en-GB" sz="1800" dirty="0" smtClean="0"/>
              <a:t>Both telescopes will be equipped with </a:t>
            </a:r>
            <a:r>
              <a:rPr lang="en-GB" sz="1800" i="1" dirty="0" err="1" smtClean="0"/>
              <a:t>sumtrigger</a:t>
            </a:r>
            <a:r>
              <a:rPr lang="en-GB" sz="1800" i="1" dirty="0" smtClean="0"/>
              <a:t> </a:t>
            </a:r>
            <a:r>
              <a:rPr lang="en-GB" sz="1800" dirty="0" smtClean="0"/>
              <a:t>covering the total conventional trigger area.</a:t>
            </a:r>
            <a:endParaRPr lang="en-GB" sz="1600" dirty="0" smtClean="0"/>
          </a:p>
          <a:p>
            <a:pPr marL="533400" indent="-533400" eaLnBrk="1" hangingPunct="1">
              <a:spcBef>
                <a:spcPct val="50000"/>
              </a:spcBef>
              <a:spcAft>
                <a:spcPts val="1200"/>
              </a:spcAft>
              <a:buNone/>
            </a:pPr>
            <a:r>
              <a:rPr lang="en-GB" sz="2000" b="1" dirty="0" smtClean="0"/>
              <a:t> 	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</p:spPr>
        <p:txBody>
          <a:bodyPr/>
          <a:lstStyle/>
          <a:p>
            <a:fld id="{85BA17EC-F713-364A-AF93-F49F2A6B218A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4400" y="5334000"/>
            <a:ext cx="7326489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We expect slightly better sensitivity for point sources and significantly better performance for extended source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47056" y="1247256"/>
            <a:ext cx="3733800" cy="762000"/>
          </a:xfrm>
        </p:spPr>
        <p:txBody>
          <a:bodyPr/>
          <a:lstStyle/>
          <a:p>
            <a:pPr algn="ctr"/>
            <a:r>
              <a:rPr lang="en-US" dirty="0" smtClean="0"/>
              <a:t>Strong points of MAGIC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>
          <a:xfrm>
            <a:off x="4953000" y="1247256"/>
            <a:ext cx="3733800" cy="762000"/>
          </a:xfrm>
        </p:spPr>
        <p:txBody>
          <a:bodyPr/>
          <a:lstStyle/>
          <a:p>
            <a:pPr algn="ctr"/>
            <a:r>
              <a:rPr lang="en-US" dirty="0" smtClean="0"/>
              <a:t>Future plans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6287" y="2247899"/>
            <a:ext cx="4044696" cy="3962401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Low energy threshold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Overlapping with Fermi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Deep universe	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New stereoscopic system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Fast repositioning (sensitivity to transients: GRB)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Moon observations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4"/>
          </p:nvPr>
        </p:nvSpPr>
        <p:spPr>
          <a:xfrm>
            <a:off x="4452086" y="2163234"/>
            <a:ext cx="4516934" cy="4186044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dirty="0" smtClean="0"/>
              <a:t>MAGIC upgrade </a:t>
            </a:r>
            <a:r>
              <a:rPr lang="en-US" cap="small" dirty="0" smtClean="0"/>
              <a:t>(improve low energy sensitivity)</a:t>
            </a:r>
            <a:r>
              <a:rPr lang="en-US" dirty="0" smtClean="0"/>
              <a:t>:</a:t>
            </a:r>
          </a:p>
          <a:p>
            <a:pPr lvl="1">
              <a:spcAft>
                <a:spcPts val="1800"/>
              </a:spcAft>
            </a:pPr>
            <a:r>
              <a:rPr lang="en-US" sz="1730" dirty="0" smtClean="0"/>
              <a:t>M1 Camera</a:t>
            </a:r>
          </a:p>
          <a:p>
            <a:pPr lvl="1">
              <a:spcAft>
                <a:spcPts val="1800"/>
              </a:spcAft>
            </a:pPr>
            <a:r>
              <a:rPr lang="en-US" sz="1730" dirty="0" smtClean="0"/>
              <a:t>Trigger</a:t>
            </a:r>
          </a:p>
          <a:p>
            <a:pPr lvl="1">
              <a:spcAft>
                <a:spcPts val="1800"/>
              </a:spcAft>
            </a:pPr>
            <a:r>
              <a:rPr lang="en-US" sz="1730" dirty="0" smtClean="0"/>
              <a:t>Readout electronics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… many new discoveries!!</a:t>
            </a:r>
          </a:p>
          <a:p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974206"/>
          </a:xfrm>
        </p:spPr>
        <p:txBody>
          <a:bodyPr/>
          <a:lstStyle/>
          <a:p>
            <a:pPr algn="ctr"/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11" name="Right Brace 10"/>
          <p:cNvSpPr/>
          <p:nvPr/>
        </p:nvSpPr>
        <p:spPr>
          <a:xfrm>
            <a:off x="6632221" y="3220711"/>
            <a:ext cx="338666" cy="889000"/>
          </a:xfrm>
          <a:prstGeom prst="rightBrace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246435" y="3272268"/>
            <a:ext cx="1722585" cy="738664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chemeClr val="bg1">
                <a:lumMod val="50000"/>
                <a:alpha val="43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Improved trigger acceptance and energy threshold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525308" y="4377818"/>
            <a:ext cx="1443712" cy="307777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chemeClr val="bg1">
                <a:lumMod val="50000"/>
                <a:alpha val="43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Less noise</a:t>
            </a:r>
            <a:endParaRPr lang="en-US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161769" y="4544485"/>
            <a:ext cx="278873" cy="1588"/>
          </a:xfrm>
          <a:prstGeom prst="straightConnector1">
            <a:avLst/>
          </a:prstGeom>
          <a:ln>
            <a:solidFill>
              <a:srgbClr val="D3481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47056" y="1247256"/>
            <a:ext cx="3733800" cy="762000"/>
          </a:xfrm>
        </p:spPr>
        <p:txBody>
          <a:bodyPr/>
          <a:lstStyle/>
          <a:p>
            <a:pPr algn="ctr"/>
            <a:r>
              <a:rPr lang="en-US" dirty="0" smtClean="0"/>
              <a:t>Strong points of MAGIC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>
          <a:xfrm>
            <a:off x="4953000" y="1247256"/>
            <a:ext cx="3733800" cy="762000"/>
          </a:xfrm>
        </p:spPr>
        <p:txBody>
          <a:bodyPr/>
          <a:lstStyle/>
          <a:p>
            <a:pPr algn="ctr"/>
            <a:r>
              <a:rPr lang="en-US" dirty="0" smtClean="0"/>
              <a:t>Future plans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6287" y="2247899"/>
            <a:ext cx="4044696" cy="3962401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Low energy threshold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Overlapping with Fermi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Deep universe	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New stereoscopic system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Fast repositioning (sensitivity to transients: GRB)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Moon observations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4"/>
          </p:nvPr>
        </p:nvSpPr>
        <p:spPr>
          <a:xfrm>
            <a:off x="4452086" y="2163234"/>
            <a:ext cx="4516934" cy="4186044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dirty="0" smtClean="0"/>
              <a:t>MAGIC upgrade </a:t>
            </a:r>
            <a:r>
              <a:rPr lang="en-US" cap="small" dirty="0" smtClean="0"/>
              <a:t>(improve low energy sensitivity)</a:t>
            </a:r>
            <a:r>
              <a:rPr lang="en-US" dirty="0" smtClean="0"/>
              <a:t>:</a:t>
            </a:r>
          </a:p>
          <a:p>
            <a:pPr lvl="1">
              <a:spcAft>
                <a:spcPts val="1800"/>
              </a:spcAft>
            </a:pPr>
            <a:r>
              <a:rPr lang="en-US" sz="1730" dirty="0" smtClean="0"/>
              <a:t>M1 Camera</a:t>
            </a:r>
          </a:p>
          <a:p>
            <a:pPr lvl="1">
              <a:spcAft>
                <a:spcPts val="1800"/>
              </a:spcAft>
            </a:pPr>
            <a:r>
              <a:rPr lang="en-US" sz="1730" dirty="0" smtClean="0"/>
              <a:t>Trigger</a:t>
            </a:r>
          </a:p>
          <a:p>
            <a:pPr lvl="1">
              <a:spcAft>
                <a:spcPts val="1800"/>
              </a:spcAft>
            </a:pPr>
            <a:r>
              <a:rPr lang="en-US" sz="1730" dirty="0" smtClean="0"/>
              <a:t>Readout electronics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… many new discoveries!!</a:t>
            </a:r>
          </a:p>
          <a:p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974206"/>
          </a:xfrm>
        </p:spPr>
        <p:txBody>
          <a:bodyPr/>
          <a:lstStyle/>
          <a:p>
            <a:pPr algn="ctr"/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20643979">
            <a:off x="7084965" y="5809781"/>
            <a:ext cx="1670900" cy="584776"/>
          </a:xfrm>
          <a:prstGeom prst="rect">
            <a:avLst/>
          </a:prstGeom>
          <a:effectLst>
            <a:glow rad="139700">
              <a:schemeClr val="accent2"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Thanks!</a:t>
            </a:r>
            <a:endParaRPr lang="en-US" sz="3200" dirty="0"/>
          </a:p>
        </p:txBody>
      </p:sp>
      <p:sp>
        <p:nvSpPr>
          <p:cNvPr id="11" name="Right Brace 10"/>
          <p:cNvSpPr/>
          <p:nvPr/>
        </p:nvSpPr>
        <p:spPr>
          <a:xfrm>
            <a:off x="6632221" y="3220711"/>
            <a:ext cx="338666" cy="889000"/>
          </a:xfrm>
          <a:prstGeom prst="rightBrace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246435" y="3272268"/>
            <a:ext cx="1722585" cy="738664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chemeClr val="bg1">
                <a:lumMod val="50000"/>
                <a:alpha val="43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Improved trigger acceptance and energy threshold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525308" y="4377818"/>
            <a:ext cx="1443712" cy="307777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chemeClr val="bg1">
                <a:lumMod val="50000"/>
                <a:alpha val="43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Less noise</a:t>
            </a:r>
            <a:endParaRPr lang="en-US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161769" y="4544485"/>
            <a:ext cx="278873" cy="1588"/>
          </a:xfrm>
          <a:prstGeom prst="straightConnector1">
            <a:avLst/>
          </a:prstGeom>
          <a:ln>
            <a:solidFill>
              <a:srgbClr val="D3481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96584"/>
          </a:xfrm>
        </p:spPr>
        <p:txBody>
          <a:bodyPr/>
          <a:lstStyle/>
          <a:p>
            <a:r>
              <a:rPr lang="en-US" dirty="0" smtClean="0"/>
              <a:t>10 years later: 1999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067" y="5867440"/>
            <a:ext cx="8368665" cy="44737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6 new sources detected (extragalactic)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5</a:t>
            </a:r>
          </a:p>
        </p:txBody>
      </p:sp>
      <p:pic>
        <p:nvPicPr>
          <p:cNvPr id="8" name="Picture 7" descr="TeVCaT199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9" y="1485350"/>
            <a:ext cx="8186219" cy="4208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Legend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249" y="4083464"/>
            <a:ext cx="1407765" cy="2391833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07" y="1165796"/>
            <a:ext cx="8403288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69584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 </a:t>
            </a:r>
            <a:r>
              <a:rPr lang="en-US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TeV</a:t>
            </a: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Sky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84973" y="5113270"/>
            <a:ext cx="4095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From: </a:t>
            </a:r>
            <a:r>
              <a:rPr lang="en-US" sz="1600" dirty="0" err="1" smtClean="0"/>
              <a:t>TeVCat</a:t>
            </a:r>
            <a:r>
              <a:rPr lang="en-US" sz="1600" dirty="0" smtClean="0"/>
              <a:t> http://</a:t>
            </a:r>
            <a:r>
              <a:rPr lang="en-US" sz="1600" dirty="0" err="1" smtClean="0"/>
              <a:t>tevcat.uchicago.edu</a:t>
            </a:r>
            <a:r>
              <a:rPr lang="en-US" sz="1600" dirty="0" smtClean="0"/>
              <a:t>/</a:t>
            </a:r>
            <a:endParaRPr lang="en-US" sz="1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72" y="1206428"/>
            <a:ext cx="8258165" cy="4245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6874" y="309348"/>
            <a:ext cx="1463921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245815" y="5761377"/>
            <a:ext cx="453812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~ 50 extragalactic objects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~ 60 galactic objects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886868" y="1811867"/>
            <a:ext cx="2512062" cy="2506133"/>
          </a:xfrm>
        </p:spPr>
        <p:txBody>
          <a:bodyPr>
            <a:noAutofit/>
          </a:bodyPr>
          <a:lstStyle/>
          <a:p>
            <a:r>
              <a:rPr lang="en-US" sz="3700" dirty="0" smtClean="0"/>
              <a:t>The VHE </a:t>
            </a:r>
            <a:r>
              <a:rPr lang="en-US" sz="3700" cap="none" dirty="0" err="1" smtClean="0">
                <a:latin typeface="Symbol" charset="2"/>
                <a:cs typeface="Symbol" charset="2"/>
              </a:rPr>
              <a:t>g</a:t>
            </a:r>
            <a:r>
              <a:rPr lang="en-US" sz="3700" dirty="0" smtClean="0"/>
              <a:t>-ray sky: a new field</a:t>
            </a:r>
            <a:endParaRPr lang="en-US" sz="3700" dirty="0"/>
          </a:p>
        </p:txBody>
      </p:sp>
      <p:pic>
        <p:nvPicPr>
          <p:cNvPr id="5" name="Picture 4" descr="screen-captur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68" y="505878"/>
            <a:ext cx="5260337" cy="5760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9EEFE-8412-4149-BCE6-84CE63259CD4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51473" y="640598"/>
            <a:ext cx="7807320" cy="603170"/>
          </a:xfrm>
          <a:ln/>
        </p:spPr>
        <p:txBody>
          <a:bodyPr tIns="35191">
            <a:noAutofit/>
          </a:bodyPr>
          <a:lstStyle/>
          <a:p>
            <a:pPr algn="l">
              <a:tabLst>
                <a:tab pos="656446" algn="l"/>
                <a:tab pos="1312888" algn="l"/>
                <a:tab pos="1969337" algn="l"/>
                <a:tab pos="2625782" algn="l"/>
                <a:tab pos="3282226" algn="l"/>
                <a:tab pos="3938674" algn="l"/>
                <a:tab pos="4595118" algn="l"/>
                <a:tab pos="5251564" algn="l"/>
                <a:tab pos="5908009" algn="l"/>
                <a:tab pos="6564455" algn="l"/>
                <a:tab pos="7220901" algn="l"/>
              </a:tabLst>
            </a:pPr>
            <a:r>
              <a:rPr lang="en-US" sz="35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Blazars SED: beaming effects</a:t>
            </a:r>
            <a:endParaRPr lang="en-US" sz="35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" name="Rectangle 12"/>
          <p:cNvSpPr txBox="1">
            <a:spLocks noChangeArrowheads="1"/>
          </p:cNvSpPr>
          <p:nvPr/>
        </p:nvSpPr>
        <p:spPr>
          <a:xfrm>
            <a:off x="4133650" y="1972027"/>
            <a:ext cx="4839985" cy="4123975"/>
          </a:xfrm>
          <a:prstGeom prst="rect">
            <a:avLst/>
          </a:prstGeom>
          <a:ln/>
        </p:spPr>
        <p:txBody>
          <a:bodyPr lIns="91400" tIns="17596" rIns="91400" bIns="45702">
            <a:noAutofit/>
          </a:bodyPr>
          <a:lstStyle/>
          <a:p>
            <a:pPr marL="391563" indent="-293673" defTabSz="829194">
              <a:spcAft>
                <a:spcPts val="544"/>
              </a:spcAft>
              <a:buClr>
                <a:srgbClr val="FFFF00"/>
              </a:buClr>
              <a:buSzPct val="45000"/>
              <a:tabLst>
                <a:tab pos="656446" algn="l"/>
                <a:tab pos="1312888" algn="l"/>
                <a:tab pos="1969337" algn="l"/>
                <a:tab pos="2625782" algn="l"/>
                <a:tab pos="3282226" algn="l"/>
                <a:tab pos="3938674" algn="l"/>
              </a:tabLst>
              <a:defRPr/>
            </a:pPr>
            <a:r>
              <a:rPr lang="en-US" sz="2300" dirty="0" smtClean="0">
                <a:ea typeface="DejaVu LGC Sans" charset="0"/>
                <a:cs typeface="DejaVu LGC Sans" charset="0"/>
              </a:rPr>
              <a:t>    </a:t>
            </a:r>
          </a:p>
          <a:p>
            <a:pPr marL="848575" lvl="1" indent="-293673" defTabSz="829194">
              <a:spcAft>
                <a:spcPts val="2344"/>
              </a:spcAft>
              <a:buClr>
                <a:schemeClr val="tx2"/>
              </a:buClr>
              <a:buSzPct val="45000"/>
              <a:buFont typeface="Wingdings" charset="2"/>
              <a:buChar char=""/>
              <a:tabLst>
                <a:tab pos="656446" algn="l"/>
                <a:tab pos="1312888" algn="l"/>
                <a:tab pos="1969337" algn="l"/>
                <a:tab pos="2625782" algn="l"/>
                <a:tab pos="3282226" algn="l"/>
                <a:tab pos="3938674" algn="l"/>
              </a:tabLst>
              <a:defRPr/>
            </a:pPr>
            <a:r>
              <a:rPr lang="en-US" sz="2300" dirty="0" smtClean="0">
                <a:ea typeface="DejaVu LGC Sans" charset="0"/>
                <a:cs typeface="DejaVu LGC Sans" charset="0"/>
              </a:rPr>
              <a:t>Collimation (</a:t>
            </a:r>
            <a:r>
              <a:rPr lang="en-US" sz="2300" dirty="0" err="1" smtClean="0">
                <a:ea typeface="DejaVu LGC Sans" charset="0"/>
                <a:cs typeface="DejaVu LGC Sans" charset="0"/>
              </a:rPr>
              <a:t>sin</a:t>
            </a:r>
            <a:r>
              <a:rPr lang="en-US" sz="2300" dirty="0" err="1" smtClean="0">
                <a:latin typeface="Symbol" charset="2"/>
                <a:ea typeface="DejaVu LGC Sans" charset="0"/>
                <a:cs typeface="Symbol" charset="2"/>
              </a:rPr>
              <a:t>q</a:t>
            </a:r>
            <a:r>
              <a:rPr lang="en-US" sz="2300" dirty="0" smtClean="0">
                <a:ea typeface="DejaVu LGC Sans" charset="0"/>
                <a:cs typeface="DejaVu LGC Sans" charset="0"/>
              </a:rPr>
              <a:t>=1/</a:t>
            </a:r>
            <a:r>
              <a:rPr lang="en-US" sz="2300" dirty="0" smtClean="0">
                <a:latin typeface="Symbol" charset="2"/>
                <a:ea typeface="DejaVu LGC Sans" charset="0"/>
                <a:cs typeface="Symbol" charset="2"/>
              </a:rPr>
              <a:t>g</a:t>
            </a:r>
            <a:r>
              <a:rPr lang="en-US" sz="2300" dirty="0" smtClean="0">
                <a:ea typeface="DejaVu LGC Sans" charset="0"/>
                <a:cs typeface="DejaVu LGC Sans" charset="0"/>
              </a:rPr>
              <a:t>)</a:t>
            </a:r>
          </a:p>
          <a:p>
            <a:pPr marL="848575" lvl="1" indent="-293673" defTabSz="829194">
              <a:spcAft>
                <a:spcPts val="2344"/>
              </a:spcAft>
              <a:buClr>
                <a:schemeClr val="tx2"/>
              </a:buClr>
              <a:buSzPct val="45000"/>
              <a:buFont typeface="Wingdings" charset="2"/>
              <a:buChar char=""/>
              <a:tabLst>
                <a:tab pos="656446" algn="l"/>
                <a:tab pos="1312888" algn="l"/>
                <a:tab pos="1969337" algn="l"/>
                <a:tab pos="2625782" algn="l"/>
                <a:tab pos="3282226" algn="l"/>
                <a:tab pos="3938674" algn="l"/>
              </a:tabLst>
              <a:defRPr/>
            </a:pPr>
            <a:r>
              <a:rPr lang="en-US" sz="2300" dirty="0" smtClean="0">
                <a:ea typeface="DejaVu LGC Sans" charset="0"/>
                <a:cs typeface="DejaVu LGC Sans" charset="0"/>
              </a:rPr>
              <a:t>Time: </a:t>
            </a:r>
            <a:r>
              <a:rPr lang="en-US" sz="2300" dirty="0" err="1" smtClean="0">
                <a:latin typeface="Symbol" charset="2"/>
                <a:ea typeface="DejaVu LGC Sans" charset="0"/>
                <a:cs typeface="Symbol" charset="2"/>
              </a:rPr>
              <a:t>D</a:t>
            </a:r>
            <a:r>
              <a:rPr lang="en-US" sz="2300" dirty="0" err="1" smtClean="0">
                <a:ea typeface="DejaVu LGC Sans" charset="0"/>
                <a:cs typeface="DejaVu LGC Sans" charset="0"/>
              </a:rPr>
              <a:t>t</a:t>
            </a:r>
            <a:r>
              <a:rPr lang="en-US" sz="2300" cap="small" baseline="-25000" dirty="0" err="1" smtClean="0">
                <a:ea typeface="DejaVu LGC Sans" charset="0"/>
                <a:cs typeface="DejaVu LGC Sans" charset="0"/>
              </a:rPr>
              <a:t>obs</a:t>
            </a:r>
            <a:r>
              <a:rPr lang="en-US" sz="2300" dirty="0" smtClean="0">
                <a:ea typeface="DejaVu LGC Sans" charset="0"/>
                <a:cs typeface="DejaVu LGC Sans" charset="0"/>
              </a:rPr>
              <a:t>= </a:t>
            </a:r>
            <a:r>
              <a:rPr lang="en-US" sz="2300" dirty="0" err="1" smtClean="0">
                <a:latin typeface="Symbol" charset="2"/>
                <a:ea typeface="DejaVu LGC Sans" charset="0"/>
                <a:cs typeface="Symbol" charset="2"/>
              </a:rPr>
              <a:t>D</a:t>
            </a:r>
            <a:r>
              <a:rPr lang="en-US" sz="2300" dirty="0" err="1" smtClean="0">
                <a:ea typeface="DejaVu LGC Sans" charset="0"/>
                <a:cs typeface="DejaVu LGC Sans" charset="0"/>
              </a:rPr>
              <a:t>t</a:t>
            </a:r>
            <a:r>
              <a:rPr lang="en-US" sz="2300" cap="small" baseline="-25000" dirty="0" err="1" smtClean="0">
                <a:ea typeface="DejaVu LGC Sans" charset="0"/>
                <a:cs typeface="DejaVu LGC Sans" charset="0"/>
              </a:rPr>
              <a:t>em</a:t>
            </a:r>
            <a:r>
              <a:rPr lang="en-US" sz="2300" dirty="0" err="1" smtClean="0">
                <a:ea typeface="DejaVu LGC Sans" charset="0"/>
                <a:cs typeface="DejaVu LGC Sans" charset="0"/>
              </a:rPr>
              <a:t>/</a:t>
            </a:r>
            <a:r>
              <a:rPr lang="en-US" sz="2300" dirty="0" err="1" smtClean="0">
                <a:latin typeface="Symbol" charset="2"/>
                <a:ea typeface="DejaVu LGC Sans" charset="0"/>
                <a:cs typeface="Symbol" charset="2"/>
              </a:rPr>
              <a:t>d</a:t>
            </a:r>
            <a:endParaRPr lang="en-US" sz="2300" dirty="0" smtClean="0">
              <a:latin typeface="Symbol" charset="2"/>
              <a:ea typeface="DejaVu LGC Sans" charset="0"/>
              <a:cs typeface="Symbol" charset="2"/>
            </a:endParaRPr>
          </a:p>
          <a:p>
            <a:pPr marL="848575" lvl="1" indent="-293673" defTabSz="829194">
              <a:spcAft>
                <a:spcPts val="2344"/>
              </a:spcAft>
              <a:buClr>
                <a:schemeClr val="tx2"/>
              </a:buClr>
              <a:buSzPct val="45000"/>
              <a:buFont typeface="Wingdings" charset="2"/>
              <a:buChar char=""/>
              <a:tabLst>
                <a:tab pos="656446" algn="l"/>
                <a:tab pos="1312888" algn="l"/>
                <a:tab pos="1969337" algn="l"/>
                <a:tab pos="2625782" algn="l"/>
                <a:tab pos="3282226" algn="l"/>
                <a:tab pos="3938674" algn="l"/>
              </a:tabLst>
              <a:defRPr/>
            </a:pPr>
            <a:r>
              <a:rPr lang="en-US" sz="2300" dirty="0" smtClean="0">
                <a:ea typeface="DejaVu LGC Sans" charset="0"/>
                <a:cs typeface="DejaVu LGC Sans" charset="0"/>
              </a:rPr>
              <a:t>Energy: </a:t>
            </a:r>
            <a:r>
              <a:rPr lang="en-US" sz="2300" dirty="0" err="1" smtClean="0">
                <a:latin typeface="Symbol" charset="2"/>
                <a:ea typeface="DejaVu LGC Sans" charset="0"/>
                <a:cs typeface="Symbol" charset="2"/>
              </a:rPr>
              <a:t>n</a:t>
            </a:r>
            <a:r>
              <a:rPr lang="en-US" sz="2300" cap="small" baseline="-25000" dirty="0" err="1" smtClean="0">
                <a:ea typeface="DejaVu LGC Sans" charset="0"/>
                <a:cs typeface="DejaVu LGC Sans" charset="0"/>
              </a:rPr>
              <a:t>obs</a:t>
            </a:r>
            <a:r>
              <a:rPr lang="en-US" sz="2300" dirty="0" smtClean="0">
                <a:ea typeface="DejaVu LGC Sans" charset="0"/>
                <a:cs typeface="DejaVu LGC Sans" charset="0"/>
              </a:rPr>
              <a:t> = </a:t>
            </a:r>
            <a:r>
              <a:rPr lang="en-US" sz="2300" dirty="0" err="1" smtClean="0">
                <a:latin typeface="Symbol" charset="2"/>
                <a:ea typeface="DejaVu LGC Sans" charset="0"/>
                <a:cs typeface="Symbol" charset="2"/>
              </a:rPr>
              <a:t>d</a:t>
            </a:r>
            <a:r>
              <a:rPr lang="en-US" sz="2300" dirty="0" smtClean="0">
                <a:latin typeface="Symbol" charset="2"/>
                <a:ea typeface="DejaVu LGC Sans" charset="0"/>
                <a:cs typeface="Symbol" charset="2"/>
              </a:rPr>
              <a:t> </a:t>
            </a:r>
            <a:r>
              <a:rPr lang="en-US" sz="2300" dirty="0" err="1" smtClean="0">
                <a:latin typeface="Symbol" charset="2"/>
                <a:ea typeface="DejaVu LGC Sans" charset="0"/>
                <a:cs typeface="Symbol" charset="2"/>
              </a:rPr>
              <a:t>n</a:t>
            </a:r>
            <a:r>
              <a:rPr lang="en-US" sz="2300" cap="small" baseline="-25000" dirty="0" err="1" smtClean="0">
                <a:ea typeface="DejaVu LGC Sans" charset="0"/>
                <a:cs typeface="DejaVu LGC Sans" charset="0"/>
              </a:rPr>
              <a:t>em</a:t>
            </a:r>
            <a:endParaRPr lang="en-US" sz="2300" cap="small" baseline="-25000" dirty="0" smtClean="0">
              <a:ea typeface="DejaVu LGC Sans" charset="0"/>
              <a:cs typeface="DejaVu LGC Sans" charset="0"/>
            </a:endParaRPr>
          </a:p>
          <a:p>
            <a:pPr marL="848575" lvl="1" indent="-293673" defTabSz="829194">
              <a:spcAft>
                <a:spcPts val="2344"/>
              </a:spcAft>
              <a:buClr>
                <a:schemeClr val="tx2"/>
              </a:buClr>
              <a:buSzPct val="45000"/>
              <a:buFont typeface="Wingdings" charset="2"/>
              <a:buChar char=""/>
              <a:tabLst>
                <a:tab pos="656446" algn="l"/>
                <a:tab pos="1312888" algn="l"/>
                <a:tab pos="1969337" algn="l"/>
                <a:tab pos="2625782" algn="l"/>
                <a:tab pos="3282226" algn="l"/>
                <a:tab pos="3938674" algn="l"/>
              </a:tabLst>
              <a:defRPr/>
            </a:pPr>
            <a:r>
              <a:rPr lang="en-US" sz="2300" dirty="0" smtClean="0">
                <a:ea typeface="DejaVu LGC Sans" charset="0"/>
                <a:cs typeface="DejaVu LGC Sans" charset="0"/>
              </a:rPr>
              <a:t>Luminosity: L</a:t>
            </a:r>
            <a:r>
              <a:rPr lang="en-US" sz="2300" cap="small" baseline="-25000" dirty="0" smtClean="0">
                <a:ea typeface="DejaVu LGC Sans" charset="0"/>
                <a:cs typeface="DejaVu LGC Sans" charset="0"/>
              </a:rPr>
              <a:t>obs</a:t>
            </a:r>
            <a:r>
              <a:rPr lang="en-US" sz="2300" dirty="0" smtClean="0">
                <a:ea typeface="DejaVu LGC Sans" charset="0"/>
                <a:cs typeface="DejaVu LGC Sans" charset="0"/>
              </a:rPr>
              <a:t> = </a:t>
            </a:r>
            <a:r>
              <a:rPr lang="en-US" sz="2300" dirty="0" err="1" smtClean="0">
                <a:latin typeface="Symbol" charset="2"/>
                <a:ea typeface="DejaVu LGC Sans" charset="0"/>
                <a:cs typeface="Symbol" charset="2"/>
              </a:rPr>
              <a:t>d</a:t>
            </a:r>
            <a:r>
              <a:rPr lang="en-US" sz="2300" baseline="30000" dirty="0" err="1" smtClean="0">
                <a:ea typeface="DejaVu LGC Sans" charset="0"/>
                <a:cs typeface="DejaVu LGC Sans" charset="0"/>
              </a:rPr>
              <a:t>p</a:t>
            </a:r>
            <a:r>
              <a:rPr lang="en-US" sz="2300" dirty="0" smtClean="0">
                <a:ea typeface="DejaVu LGC Sans" charset="0"/>
                <a:cs typeface="DejaVu LGC Sans" charset="0"/>
              </a:rPr>
              <a:t> </a:t>
            </a:r>
            <a:r>
              <a:rPr lang="en-US" sz="2300" dirty="0" err="1" smtClean="0">
                <a:ea typeface="DejaVu LGC Sans" charset="0"/>
                <a:cs typeface="DejaVu LGC Sans" charset="0"/>
              </a:rPr>
              <a:t>L</a:t>
            </a:r>
            <a:r>
              <a:rPr lang="en-US" sz="2300" cap="small" baseline="-25000" dirty="0" err="1" smtClean="0">
                <a:ea typeface="DejaVu LGC Sans" charset="0"/>
                <a:cs typeface="DejaVu LGC Sans" charset="0"/>
              </a:rPr>
              <a:t>em</a:t>
            </a:r>
            <a:endParaRPr lang="en-US" sz="2300" cap="small" baseline="-25000" dirty="0" smtClean="0">
              <a:ea typeface="DejaVu LGC Sans" charset="0"/>
              <a:cs typeface="DejaVu LGC Sans" charset="0"/>
            </a:endParaRPr>
          </a:p>
          <a:p>
            <a:pPr marL="848575" lvl="1" indent="-293673" defTabSz="829194">
              <a:spcAft>
                <a:spcPts val="2344"/>
              </a:spcAft>
              <a:buClr>
                <a:schemeClr val="tx2"/>
              </a:buClr>
              <a:buSzPct val="45000"/>
              <a:buFont typeface="Wingdings" charset="2"/>
              <a:buChar char=""/>
              <a:tabLst>
                <a:tab pos="656446" algn="l"/>
                <a:tab pos="1312888" algn="l"/>
                <a:tab pos="1969337" algn="l"/>
                <a:tab pos="2625782" algn="l"/>
                <a:tab pos="3282226" algn="l"/>
                <a:tab pos="3938674" algn="l"/>
              </a:tabLst>
              <a:defRPr/>
            </a:pPr>
            <a:endParaRPr lang="en-US" sz="2300" cap="small" baseline="-25000" dirty="0" smtClean="0">
              <a:ea typeface="DejaVu LGC Sans" charset="0"/>
              <a:cs typeface="DejaVu LGC Sans" charset="0"/>
            </a:endParaRPr>
          </a:p>
          <a:p>
            <a:pPr marL="848575" lvl="1" indent="-293673" defTabSz="829194">
              <a:spcAft>
                <a:spcPts val="2344"/>
              </a:spcAft>
              <a:buClr>
                <a:schemeClr val="tx2"/>
              </a:buClr>
              <a:buSzPct val="45000"/>
              <a:buFont typeface="Wingdings" charset="2"/>
              <a:buChar char=""/>
              <a:tabLst>
                <a:tab pos="656446" algn="l"/>
                <a:tab pos="1312888" algn="l"/>
                <a:tab pos="1969337" algn="l"/>
                <a:tab pos="2625782" algn="l"/>
                <a:tab pos="3282226" algn="l"/>
                <a:tab pos="3938674" algn="l"/>
              </a:tabLst>
              <a:defRPr/>
            </a:pPr>
            <a:r>
              <a:rPr lang="en-US" sz="2300" dirty="0" err="1" smtClean="0">
                <a:ea typeface="DejaVu LGC Sans" charset="0"/>
                <a:cs typeface="DejaVu LGC Sans" charset="0"/>
              </a:rPr>
              <a:t>Rs</a:t>
            </a:r>
            <a:r>
              <a:rPr lang="en-US" sz="2300" dirty="0" smtClean="0">
                <a:ea typeface="DejaVu LGC Sans" charset="0"/>
                <a:cs typeface="DejaVu LGC Sans" charset="0"/>
              </a:rPr>
              <a:t> &lt; </a:t>
            </a:r>
            <a:r>
              <a:rPr lang="en-US" sz="2300" dirty="0" err="1" smtClean="0">
                <a:ea typeface="DejaVu LGC Sans" charset="0"/>
                <a:cs typeface="DejaVu LGC Sans" charset="0"/>
              </a:rPr>
              <a:t>c</a:t>
            </a:r>
            <a:r>
              <a:rPr lang="en-US" sz="2300" dirty="0" err="1" smtClean="0">
                <a:latin typeface="Symbol" charset="2"/>
                <a:ea typeface="DejaVu LGC Sans" charset="0"/>
                <a:cs typeface="Symbol" charset="2"/>
              </a:rPr>
              <a:t>D</a:t>
            </a:r>
            <a:r>
              <a:rPr lang="en-US" sz="2300" dirty="0" err="1" smtClean="0">
                <a:ea typeface="DejaVu LGC Sans" charset="0"/>
                <a:cs typeface="DejaVu LGC Sans" charset="0"/>
              </a:rPr>
              <a:t>t</a:t>
            </a:r>
            <a:r>
              <a:rPr lang="en-US" sz="2300" cap="small" baseline="-25000" dirty="0" err="1" smtClean="0">
                <a:ea typeface="DejaVu LGC Sans" charset="0"/>
                <a:cs typeface="DejaVu LGC Sans" charset="0"/>
              </a:rPr>
              <a:t>var</a:t>
            </a:r>
            <a:r>
              <a:rPr lang="en-US" sz="2300" dirty="0" smtClean="0">
                <a:ea typeface="DejaVu LGC Sans" charset="0"/>
                <a:cs typeface="DejaVu LGC Sans" charset="0"/>
              </a:rPr>
              <a:t> / (1+z)</a:t>
            </a:r>
            <a:endParaRPr lang="en-US" sz="2300" dirty="0">
              <a:ea typeface="DejaVu LGC Sans" charset="0"/>
              <a:cs typeface="DejaVu LGC Sans" charset="0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9EEFE-8412-4149-BCE6-84CE63259CD4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416245" y="2343092"/>
            <a:ext cx="4082246" cy="2775446"/>
          </a:xfrm>
          <a:prstGeom prst="rect">
            <a:avLst/>
          </a:prstGeom>
          <a:solidFill>
            <a:srgbClr val="FFFFFF"/>
          </a:solidFill>
          <a:ln>
            <a:noFill/>
            <a:headEnd/>
            <a:tailEnd/>
          </a:ln>
          <a:effectLst>
            <a:outerShdw blurRad="63500" sx="102000" sy="102000" algn="ctr" rotWithShape="0">
              <a:srgbClr val="000000">
                <a:alpha val="43000"/>
              </a:srgbClr>
            </a:outerShdw>
          </a:effectLst>
          <a:scene3d>
            <a:camera prst="obliqueTopRight">
              <a:rot lat="0" lon="0" rev="0"/>
            </a:camera>
            <a:lightRig rig="threePt" dir="t"/>
          </a:scene3d>
          <a:sp3d>
            <a:bevelT/>
            <a:bevelB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82918" tIns="41460" rIns="82918" bIns="41460" anchor="ctr">
            <a:prstTxWarp prst="textStop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13425" y="3116129"/>
            <a:ext cx="2664839" cy="1307108"/>
            <a:chOff x="574" y="2419"/>
            <a:chExt cx="1850" cy="908"/>
          </a:xfrm>
          <a:scene3d>
            <a:camera prst="obliqueTopRight">
              <a:rot lat="0" lon="0" rev="0"/>
            </a:camera>
            <a:lightRig rig="threePt" dir="t"/>
          </a:scene3d>
        </p:grpSpPr>
        <p:sp>
          <p:nvSpPr>
            <p:cNvPr id="24" name="Freeform 3"/>
            <p:cNvSpPr>
              <a:spLocks noChangeArrowheads="1"/>
            </p:cNvSpPr>
            <p:nvPr/>
          </p:nvSpPr>
          <p:spPr bwMode="auto">
            <a:xfrm>
              <a:off x="574" y="2419"/>
              <a:ext cx="847" cy="909"/>
            </a:xfrm>
            <a:custGeom>
              <a:avLst/>
              <a:gdLst/>
              <a:ahLst/>
              <a:cxnLst>
                <a:cxn ang="0">
                  <a:pos x="0" y="824"/>
                </a:cxn>
                <a:cxn ang="0">
                  <a:pos x="96" y="536"/>
                </a:cxn>
                <a:cxn ang="0">
                  <a:pos x="288" y="152"/>
                </a:cxn>
                <a:cxn ang="0">
                  <a:pos x="528" y="104"/>
                </a:cxn>
                <a:cxn ang="0">
                  <a:pos x="768" y="776"/>
                </a:cxn>
              </a:cxnLst>
              <a:rect l="0" t="0" r="r" b="b"/>
              <a:pathLst>
                <a:path w="768" h="824">
                  <a:moveTo>
                    <a:pt x="0" y="824"/>
                  </a:moveTo>
                  <a:cubicBezTo>
                    <a:pt x="24" y="736"/>
                    <a:pt x="48" y="648"/>
                    <a:pt x="96" y="536"/>
                  </a:cubicBezTo>
                  <a:cubicBezTo>
                    <a:pt x="144" y="424"/>
                    <a:pt x="216" y="224"/>
                    <a:pt x="288" y="152"/>
                  </a:cubicBezTo>
                  <a:cubicBezTo>
                    <a:pt x="360" y="80"/>
                    <a:pt x="448" y="0"/>
                    <a:pt x="528" y="104"/>
                  </a:cubicBezTo>
                  <a:cubicBezTo>
                    <a:pt x="608" y="208"/>
                    <a:pt x="688" y="492"/>
                    <a:pt x="768" y="776"/>
                  </a:cubicBezTo>
                </a:path>
              </a:pathLst>
            </a:custGeom>
            <a:noFill/>
            <a:ln w="38160">
              <a:solidFill>
                <a:srgbClr val="F41C05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"/>
            <p:cNvSpPr>
              <a:spLocks noChangeArrowheads="1"/>
            </p:cNvSpPr>
            <p:nvPr/>
          </p:nvSpPr>
          <p:spPr bwMode="auto">
            <a:xfrm>
              <a:off x="1579" y="2419"/>
              <a:ext cx="846" cy="909"/>
            </a:xfrm>
            <a:custGeom>
              <a:avLst/>
              <a:gdLst/>
              <a:ahLst/>
              <a:cxnLst>
                <a:cxn ang="0">
                  <a:pos x="0" y="824"/>
                </a:cxn>
                <a:cxn ang="0">
                  <a:pos x="96" y="536"/>
                </a:cxn>
                <a:cxn ang="0">
                  <a:pos x="288" y="152"/>
                </a:cxn>
                <a:cxn ang="0">
                  <a:pos x="528" y="104"/>
                </a:cxn>
                <a:cxn ang="0">
                  <a:pos x="768" y="776"/>
                </a:cxn>
              </a:cxnLst>
              <a:rect l="0" t="0" r="r" b="b"/>
              <a:pathLst>
                <a:path w="768" h="824">
                  <a:moveTo>
                    <a:pt x="0" y="824"/>
                  </a:moveTo>
                  <a:cubicBezTo>
                    <a:pt x="24" y="736"/>
                    <a:pt x="48" y="648"/>
                    <a:pt x="96" y="536"/>
                  </a:cubicBezTo>
                  <a:cubicBezTo>
                    <a:pt x="144" y="424"/>
                    <a:pt x="216" y="224"/>
                    <a:pt x="288" y="152"/>
                  </a:cubicBezTo>
                  <a:cubicBezTo>
                    <a:pt x="360" y="80"/>
                    <a:pt x="448" y="0"/>
                    <a:pt x="528" y="104"/>
                  </a:cubicBezTo>
                  <a:cubicBezTo>
                    <a:pt x="608" y="208"/>
                    <a:pt x="688" y="492"/>
                    <a:pt x="768" y="776"/>
                  </a:cubicBezTo>
                </a:path>
              </a:pathLst>
            </a:custGeom>
            <a:noFill/>
            <a:ln w="38160">
              <a:solidFill>
                <a:srgbClr val="004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3758095" y="4760094"/>
            <a:ext cx="721668" cy="3294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scene3d>
            <a:camera prst="obliqueTopRight">
              <a:rot lat="0" lon="0" rev="0"/>
            </a:camera>
            <a:lightRig rig="threePt" dir="t"/>
          </a:scene3d>
        </p:spPr>
        <p:txBody>
          <a:bodyPr lIns="81615" tIns="55235" rIns="81615" bIns="42439">
            <a:prstTxWarp prst="textNoShape">
              <a:avLst/>
            </a:prstTxWarp>
            <a:spAutoFit/>
          </a:bodyPr>
          <a:lstStyle/>
          <a:p>
            <a:pPr algn="ctr">
              <a:tabLst>
                <a:tab pos="656446" algn="l"/>
              </a:tabLst>
            </a:pPr>
            <a:r>
              <a:rPr lang="en-US" sz="1500" dirty="0" err="1">
                <a:solidFill>
                  <a:srgbClr val="000000"/>
                </a:solidFill>
                <a:ea typeface="Arial Unicode MS" charset="0"/>
                <a:cs typeface="Arial Unicode MS" charset="0"/>
              </a:rPr>
              <a:t>log(E</a:t>
            </a:r>
            <a:r>
              <a:rPr lang="en-US" sz="1500" dirty="0">
                <a:solidFill>
                  <a:srgbClr val="000000"/>
                </a:solidFill>
                <a:ea typeface="Arial Unicode MS" charset="0"/>
                <a:cs typeface="Arial Unicode MS" charset="0"/>
              </a:rPr>
              <a:t>)</a:t>
            </a: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 rot="16200000">
            <a:off x="86249" y="2491582"/>
            <a:ext cx="888860" cy="360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scene3d>
            <a:camera prst="obliqueTopRight">
              <a:rot lat="0" lon="0" rev="0"/>
            </a:camera>
            <a:lightRig rig="threePt" dir="t"/>
          </a:scene3d>
        </p:spPr>
        <p:txBody>
          <a:bodyPr wrap="square" lIns="81615" tIns="55235" rIns="81615" bIns="42439">
            <a:prstTxWarp prst="textNoShape">
              <a:avLst/>
            </a:prstTxWarp>
            <a:spAutoFit/>
          </a:bodyPr>
          <a:lstStyle/>
          <a:p>
            <a:pPr algn="ctr">
              <a:tabLst>
                <a:tab pos="656446" algn="l"/>
                <a:tab pos="1312888" algn="l"/>
              </a:tabLst>
            </a:pPr>
            <a:r>
              <a:rPr lang="en-US" sz="1700" dirty="0" err="1" smtClean="0">
                <a:solidFill>
                  <a:srgbClr val="000000"/>
                </a:solidFill>
                <a:latin typeface="Symbol" charset="2"/>
                <a:ea typeface="Arial Unicode MS" charset="0"/>
                <a:cs typeface="Symbol" charset="2"/>
              </a:rPr>
              <a:t>n</a:t>
            </a:r>
            <a:r>
              <a:rPr lang="en-US" sz="1700" dirty="0" err="1" smtClean="0">
                <a:solidFill>
                  <a:srgbClr val="000000"/>
                </a:solidFill>
                <a:ea typeface="Arial Unicode MS" charset="0"/>
                <a:cs typeface="Arial Unicode MS" charset="0"/>
              </a:rPr>
              <a:t>F</a:t>
            </a:r>
            <a:r>
              <a:rPr lang="en-US" sz="1700" baseline="-25000" dirty="0" err="1" smtClean="0">
                <a:solidFill>
                  <a:srgbClr val="000000"/>
                </a:solidFill>
                <a:latin typeface="Symbol" charset="2"/>
                <a:ea typeface="Arial Unicode MS" charset="0"/>
                <a:cs typeface="Symbol" charset="2"/>
              </a:rPr>
              <a:t>n</a:t>
            </a:r>
            <a:endParaRPr lang="en-US" sz="1700" baseline="-25000" dirty="0">
              <a:solidFill>
                <a:srgbClr val="000000"/>
              </a:solidFill>
              <a:latin typeface="Symbol" charset="2"/>
              <a:ea typeface="Arial Unicode MS" charset="0"/>
              <a:cs typeface="Symbol" charset="2"/>
            </a:endParaRPr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1328050" y="4760094"/>
            <a:ext cx="2620185" cy="3294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scene3d>
            <a:camera prst="obliqueTopRight">
              <a:rot lat="0" lon="0" rev="0"/>
            </a:camera>
            <a:lightRig rig="threePt" dir="t"/>
          </a:scene3d>
        </p:spPr>
        <p:txBody>
          <a:bodyPr lIns="81615" tIns="55235" rIns="81615" bIns="42439">
            <a:prstTxWarp prst="textNoShape">
              <a:avLst/>
            </a:prstTxWarp>
            <a:spAutoFit/>
          </a:bodyPr>
          <a:lstStyle/>
          <a:p>
            <a:pPr algn="ctr">
              <a:tabLst>
                <a:tab pos="656446" algn="l"/>
                <a:tab pos="1312888" algn="l"/>
                <a:tab pos="1969337" algn="l"/>
              </a:tabLst>
            </a:pPr>
            <a:r>
              <a:rPr lang="en-US" sz="1500" dirty="0" err="1">
                <a:solidFill>
                  <a:srgbClr val="000000"/>
                </a:solidFill>
                <a:ea typeface="Arial Unicode MS" charset="0"/>
                <a:cs typeface="Arial Unicode MS" charset="0"/>
              </a:rPr>
              <a:t>eV</a:t>
            </a:r>
            <a:r>
              <a:rPr lang="en-US" sz="1500" dirty="0">
                <a:solidFill>
                  <a:srgbClr val="000000"/>
                </a:solidFill>
                <a:ea typeface="Arial Unicode MS" charset="0"/>
                <a:cs typeface="Arial Unicode MS" charset="0"/>
              </a:rPr>
              <a:t>  </a:t>
            </a:r>
            <a:r>
              <a:rPr lang="en-US" sz="1500" dirty="0" err="1">
                <a:solidFill>
                  <a:srgbClr val="000000"/>
                </a:solidFill>
                <a:ea typeface="Arial Unicode MS" charset="0"/>
                <a:cs typeface="Arial Unicode MS" charset="0"/>
              </a:rPr>
              <a:t>keV</a:t>
            </a:r>
            <a:r>
              <a:rPr lang="en-US" sz="1500" dirty="0">
                <a:solidFill>
                  <a:srgbClr val="000000"/>
                </a:solidFill>
                <a:ea typeface="Arial Unicode MS" charset="0"/>
                <a:cs typeface="Arial Unicode MS" charset="0"/>
              </a:rPr>
              <a:t>   </a:t>
            </a:r>
            <a:r>
              <a:rPr lang="en-US" sz="1500" dirty="0" err="1">
                <a:solidFill>
                  <a:srgbClr val="000000"/>
                </a:solidFill>
                <a:ea typeface="Arial Unicode MS" charset="0"/>
                <a:cs typeface="Arial Unicode MS" charset="0"/>
              </a:rPr>
              <a:t>MeV</a:t>
            </a:r>
            <a:r>
              <a:rPr lang="en-US" sz="1500" dirty="0">
                <a:solidFill>
                  <a:srgbClr val="000000"/>
                </a:solidFill>
                <a:ea typeface="Arial Unicode MS" charset="0"/>
                <a:cs typeface="Arial Unicode MS" charset="0"/>
              </a:rPr>
              <a:t>   </a:t>
            </a:r>
            <a:r>
              <a:rPr lang="en-US" sz="1500" dirty="0" err="1">
                <a:solidFill>
                  <a:srgbClr val="000000"/>
                </a:solidFill>
                <a:ea typeface="Arial Unicode MS" charset="0"/>
                <a:cs typeface="Arial Unicode MS" charset="0"/>
              </a:rPr>
              <a:t>GeV</a:t>
            </a:r>
            <a:r>
              <a:rPr lang="en-US" sz="1500" dirty="0">
                <a:solidFill>
                  <a:srgbClr val="000000"/>
                </a:solidFill>
                <a:ea typeface="Arial Unicode MS" charset="0"/>
                <a:cs typeface="Arial Unicode MS" charset="0"/>
              </a:rPr>
              <a:t>  </a:t>
            </a:r>
            <a:r>
              <a:rPr lang="en-US" sz="1500" dirty="0" err="1">
                <a:solidFill>
                  <a:srgbClr val="000000"/>
                </a:solidFill>
                <a:ea typeface="Arial Unicode MS" charset="0"/>
                <a:cs typeface="Arial Unicode MS" charset="0"/>
              </a:rPr>
              <a:t>TeV</a:t>
            </a:r>
            <a:endParaRPr lang="en-US" sz="1500" dirty="0">
              <a:solidFill>
                <a:srgbClr val="000000"/>
              </a:solidFill>
              <a:ea typeface="Arial Unicode MS" charset="0"/>
              <a:cs typeface="Arial Unicode MS" charset="0"/>
            </a:endParaRPr>
          </a:p>
        </p:txBody>
      </p:sp>
      <p:sp>
        <p:nvSpPr>
          <p:cNvPr id="29" name="Line 8"/>
          <p:cNvSpPr>
            <a:spLocks noChangeShapeType="1"/>
          </p:cNvSpPr>
          <p:nvPr/>
        </p:nvSpPr>
        <p:spPr bwMode="auto">
          <a:xfrm>
            <a:off x="747536" y="2397795"/>
            <a:ext cx="1440" cy="22860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 type="triangle" w="med" len="med"/>
            <a:tailEnd/>
          </a:ln>
          <a:effectLst/>
          <a:scene3d>
            <a:camera prst="obliqueTopRight">
              <a:rot lat="0" lon="0" rev="0"/>
            </a:camera>
            <a:lightRig rig="threePt" dir="t"/>
          </a:scene3d>
        </p:spPr>
        <p:txBody>
          <a:bodyPr lIns="82918" tIns="41460" rIns="82918" bIns="4146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9"/>
          <p:cNvSpPr>
            <a:spLocks noChangeShapeType="1"/>
          </p:cNvSpPr>
          <p:nvPr/>
        </p:nvSpPr>
        <p:spPr bwMode="auto">
          <a:xfrm>
            <a:off x="708658" y="4683795"/>
            <a:ext cx="3657311" cy="144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scene3d>
            <a:camera prst="obliqueTopRight">
              <a:rot lat="0" lon="0" rev="0"/>
            </a:camera>
            <a:lightRig rig="threePt" dir="t"/>
          </a:scene3d>
        </p:spPr>
        <p:txBody>
          <a:bodyPr lIns="82918" tIns="41460" rIns="82918" bIns="4146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956773" y="2363534"/>
            <a:ext cx="3265509" cy="5455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scene3d>
            <a:camera prst="obliqueTopRight">
              <a:rot lat="0" lon="0" rev="0"/>
            </a:camera>
            <a:lightRig rig="threePt" dir="t"/>
          </a:scene3d>
        </p:spPr>
        <p:txBody>
          <a:bodyPr lIns="81615" tIns="55203" rIns="81615" bIns="40807">
            <a:prstTxWarp prst="textNoShape">
              <a:avLst/>
            </a:prstTxWarp>
          </a:bodyPr>
          <a:lstStyle/>
          <a:p>
            <a:pPr>
              <a:tabLst>
                <a:tab pos="656446" algn="l"/>
                <a:tab pos="1312888" algn="l"/>
                <a:tab pos="1969337" algn="l"/>
                <a:tab pos="2625782" algn="l"/>
              </a:tabLs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Arial Unicode MS" charset="0"/>
                <a:cs typeface="Arial Unicode MS" charset="0"/>
              </a:rPr>
              <a:t>Simplified SED</a:t>
            </a:r>
            <a:endParaRPr lang="en-US" b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Arial Unicode MS" charset="0"/>
              <a:cs typeface="Arial Unicode MS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6706" y="5669171"/>
            <a:ext cx="3239580" cy="707868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>
              <a:buFont typeface="Symbol" charset="2"/>
              <a:buChar char="d"/>
            </a:pPr>
            <a:r>
              <a:rPr lang="en-US" sz="2000" dirty="0" smtClean="0">
                <a:latin typeface="Symbol" charset="2"/>
                <a:ea typeface="DejaVu LGC Sans" charset="0"/>
                <a:cs typeface="Symbol" charset="2"/>
              </a:rPr>
              <a:t>= </a:t>
            </a:r>
            <a:r>
              <a:rPr lang="en-US" sz="2000" dirty="0" smtClean="0">
                <a:latin typeface="Rockwell"/>
                <a:ea typeface="DejaVu LGC Sans" charset="0"/>
                <a:cs typeface="Rockwell"/>
              </a:rPr>
              <a:t>Doppler factor</a:t>
            </a:r>
            <a:r>
              <a:rPr lang="en-US" sz="2000" dirty="0" smtClean="0">
                <a:latin typeface="Symbol" charset="2"/>
                <a:ea typeface="DejaVu LGC Sans" charset="0"/>
                <a:cs typeface="Symbol" charset="2"/>
              </a:rPr>
              <a:t>, ~10</a:t>
            </a:r>
          </a:p>
          <a:p>
            <a:r>
              <a:rPr lang="en-US" sz="2000" dirty="0" err="1" smtClean="0">
                <a:latin typeface="Rockwell"/>
                <a:ea typeface="DejaVu LGC Sans" charset="0"/>
                <a:cs typeface="Rockwell"/>
              </a:rPr>
              <a:t>p</a:t>
            </a:r>
            <a:r>
              <a:rPr lang="en-US" sz="2000" dirty="0" smtClean="0">
                <a:latin typeface="Rockwell"/>
                <a:ea typeface="DejaVu LGC Sans" charset="0"/>
                <a:cs typeface="Rockwell"/>
              </a:rPr>
              <a:t> ~ 4</a:t>
            </a:r>
            <a:endParaRPr lang="en-US" sz="2000" dirty="0">
              <a:latin typeface="Rockwell"/>
              <a:cs typeface="Rockwel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Detection technique</a:t>
            </a:r>
            <a:endParaRPr lang="en-US" dirty="0"/>
          </a:p>
        </p:txBody>
      </p:sp>
      <p:pic>
        <p:nvPicPr>
          <p:cNvPr id="5" name="Content Placeholder 4" descr="screen-capture-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254" r="-19254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9EEFE-8412-4149-BCE6-84CE63259CD4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MAGIC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4" y="1646241"/>
            <a:ext cx="8229600" cy="164992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/>
              <a:t>M1: 377 0.1</a:t>
            </a:r>
            <a:r>
              <a:rPr lang="en-US" sz="2800" baseline="30000" dirty="0" smtClean="0"/>
              <a:t>o </a:t>
            </a:r>
            <a:r>
              <a:rPr lang="en-US" sz="2800" dirty="0" err="1" smtClean="0"/>
              <a:t>PMTs</a:t>
            </a:r>
            <a:r>
              <a:rPr lang="en-US" sz="2800" dirty="0" smtClean="0"/>
              <a:t>, 180 0.2</a:t>
            </a:r>
            <a:r>
              <a:rPr lang="en-US" sz="2800" baseline="30000" dirty="0" smtClean="0"/>
              <a:t>o </a:t>
            </a:r>
            <a:endParaRPr lang="en-US" sz="2800" dirty="0" smtClean="0"/>
          </a:p>
          <a:p>
            <a:pPr>
              <a:spcAft>
                <a:spcPts val="1200"/>
              </a:spcAft>
            </a:pPr>
            <a:r>
              <a:rPr lang="en-US" sz="2800" dirty="0" smtClean="0"/>
              <a:t>M2: 1039 0.1</a:t>
            </a:r>
            <a:r>
              <a:rPr lang="en-US" sz="2800" baseline="30000" dirty="0" smtClean="0"/>
              <a:t>o </a:t>
            </a:r>
            <a:r>
              <a:rPr lang="en-US" sz="2800" dirty="0" err="1" smtClean="0"/>
              <a:t>PMTs</a:t>
            </a:r>
            <a:endParaRPr lang="en-US" sz="2800" dirty="0" smtClean="0"/>
          </a:p>
          <a:p>
            <a:pPr>
              <a:spcAft>
                <a:spcPts val="1200"/>
              </a:spcAft>
            </a:pPr>
            <a:r>
              <a:rPr lang="en-US" sz="2800" dirty="0" smtClean="0"/>
              <a:t>QE ~ 30%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9EEFE-8412-4149-BCE6-84CE63259CD4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" name="Picture 4" descr="screen-capture-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913" y="3296161"/>
            <a:ext cx="7010400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487" y="333034"/>
            <a:ext cx="3780000" cy="25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686" y="274638"/>
            <a:ext cx="7772400" cy="893302"/>
          </a:xfrm>
        </p:spPr>
        <p:txBody>
          <a:bodyPr/>
          <a:lstStyle/>
          <a:p>
            <a:r>
              <a:rPr lang="en-US" dirty="0" smtClean="0"/>
              <a:t>The stereo Improvement (2009)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>
          <a:xfrm>
            <a:off x="179204" y="1765328"/>
            <a:ext cx="7772400" cy="2111759"/>
          </a:xfrm>
        </p:spPr>
        <p:txBody>
          <a:bodyPr>
            <a:normAutofit/>
          </a:bodyPr>
          <a:lstStyle/>
          <a:p>
            <a:pPr>
              <a:spcAft>
                <a:spcPts val="3600"/>
              </a:spcAft>
            </a:pPr>
            <a:r>
              <a:rPr lang="en-US" sz="2800" cap="small" dirty="0" smtClean="0">
                <a:sym typeface="Wingdings"/>
              </a:rPr>
              <a:t>The Sensitivity:</a:t>
            </a:r>
            <a:endParaRPr lang="en-US" sz="2800" cap="small" dirty="0"/>
          </a:p>
        </p:txBody>
      </p:sp>
      <p:sp>
        <p:nvSpPr>
          <p:cNvPr id="6" name="TextBox 5"/>
          <p:cNvSpPr txBox="1"/>
          <p:nvPr/>
        </p:nvSpPr>
        <p:spPr>
          <a:xfrm>
            <a:off x="202748" y="4429681"/>
            <a:ext cx="3042807" cy="954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required observation time for </a:t>
            </a:r>
            <a:r>
              <a:rPr lang="en-US" sz="2000" cap="small" dirty="0" smtClean="0"/>
              <a:t>detection </a:t>
            </a:r>
            <a:r>
              <a:rPr lang="en-US" dirty="0" smtClean="0"/>
              <a:t>greatly reduced!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19711" y="2743608"/>
            <a:ext cx="283829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a factor of two more sensitive above 250 </a:t>
            </a:r>
            <a:r>
              <a:rPr lang="en-US" dirty="0" err="1" smtClean="0"/>
              <a:t>GeV</a:t>
            </a:r>
            <a:r>
              <a:rPr lang="en-US" dirty="0" smtClean="0"/>
              <a:t>,</a:t>
            </a:r>
          </a:p>
          <a:p>
            <a:r>
              <a:rPr lang="en-US" dirty="0" smtClean="0"/>
              <a:t>up to factor 3 at 100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>
          <a:xfrm>
            <a:off x="1620773" y="3776806"/>
            <a:ext cx="200508" cy="518058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creen-captu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72" y="3138422"/>
            <a:ext cx="4679728" cy="3311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MAGIC Trigger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4" y="1646241"/>
            <a:ext cx="8229600" cy="452628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 smtClean="0"/>
              <a:t> Multi-level:</a:t>
            </a:r>
          </a:p>
          <a:p>
            <a:pPr lvl="1">
              <a:spcAft>
                <a:spcPts val="1800"/>
              </a:spcAft>
            </a:pPr>
            <a:r>
              <a:rPr lang="en-US" dirty="0" smtClean="0"/>
              <a:t>L0: threshold</a:t>
            </a:r>
          </a:p>
          <a:p>
            <a:pPr lvl="1">
              <a:spcAft>
                <a:spcPts val="1800"/>
              </a:spcAft>
            </a:pPr>
            <a:r>
              <a:rPr lang="en-US" dirty="0" smtClean="0"/>
              <a:t>L1: temporal and spatial coincidence (topology) </a:t>
            </a:r>
          </a:p>
          <a:p>
            <a:pPr lvl="1">
              <a:spcAft>
                <a:spcPts val="1800"/>
              </a:spcAft>
            </a:pPr>
            <a:r>
              <a:rPr lang="en-US" dirty="0" smtClean="0"/>
              <a:t>L2: topological constraints to the images (flag mode)</a:t>
            </a:r>
          </a:p>
          <a:p>
            <a:pPr lvl="1">
              <a:spcAft>
                <a:spcPts val="1800"/>
              </a:spcAft>
            </a:pPr>
            <a:r>
              <a:rPr lang="en-US" dirty="0" smtClean="0"/>
              <a:t>L3: stereo coincidence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9EEFE-8412-4149-BCE6-84CE63259CD4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11" y="1447800"/>
            <a:ext cx="6855437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257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Our standard candle: </a:t>
            </a:r>
            <a:br>
              <a:rPr lang="en-US" dirty="0" smtClean="0"/>
            </a:br>
            <a:r>
              <a:rPr lang="en-US" dirty="0" smtClean="0"/>
              <a:t>the Crab Nebula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32712" y="452603"/>
            <a:ext cx="2561146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3.2 hours of  Crab Nebula data</a:t>
            </a:r>
          </a:p>
          <a:p>
            <a:pPr>
              <a:buFont typeface="Arial"/>
              <a:buChar char="•"/>
            </a:pPr>
            <a:r>
              <a:rPr lang="en-US" dirty="0" smtClean="0"/>
              <a:t> stereoscopic system</a:t>
            </a:r>
          </a:p>
          <a:p>
            <a:pPr>
              <a:buFont typeface="Arial"/>
              <a:buChar char="•"/>
            </a:pPr>
            <a:r>
              <a:rPr lang="en-US" dirty="0" smtClean="0"/>
              <a:t> November 2009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36191" y="2325195"/>
            <a:ext cx="199304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Complete coverage!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 rot="20696476">
            <a:off x="3506128" y="5224628"/>
            <a:ext cx="1571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preliminary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57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Our standard candle: </a:t>
            </a:r>
            <a:br>
              <a:rPr lang="en-US" dirty="0" smtClean="0"/>
            </a:br>
            <a:r>
              <a:rPr lang="en-US" dirty="0" smtClean="0"/>
              <a:t>the Crab Nebula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116" y="1569372"/>
            <a:ext cx="6720000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32712" y="452603"/>
            <a:ext cx="2561146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3.2 hours of  Crab Nebula data</a:t>
            </a:r>
          </a:p>
          <a:p>
            <a:pPr>
              <a:buFont typeface="Arial"/>
              <a:buChar char="•"/>
            </a:pPr>
            <a:r>
              <a:rPr lang="en-US" dirty="0" smtClean="0"/>
              <a:t> stereoscopic system</a:t>
            </a:r>
          </a:p>
          <a:p>
            <a:pPr>
              <a:buFont typeface="Arial"/>
              <a:buChar char="•"/>
            </a:pPr>
            <a:r>
              <a:rPr lang="en-US" dirty="0" smtClean="0"/>
              <a:t> November 2009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56223" y="2523440"/>
            <a:ext cx="162799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Low energy!</a:t>
            </a:r>
            <a:endParaRPr lang="en-US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11918"/>
          </a:xfrm>
        </p:spPr>
        <p:txBody>
          <a:bodyPr>
            <a:normAutofit/>
          </a:bodyPr>
          <a:lstStyle/>
          <a:p>
            <a:r>
              <a:rPr lang="en-US" dirty="0" smtClean="0"/>
              <a:t>Now: the VHE sky in April 2012</a:t>
            </a:r>
            <a:endParaRPr lang="en-US" dirty="0"/>
          </a:p>
        </p:txBody>
      </p:sp>
      <p:pic>
        <p:nvPicPr>
          <p:cNvPr id="6" name="Content Placeholder 5" descr="SkyMap_TeV.png"/>
          <p:cNvPicPr>
            <a:picLocks noGrp="1" noChangeAspect="1"/>
          </p:cNvPicPr>
          <p:nvPr>
            <p:ph idx="1"/>
          </p:nvPr>
        </p:nvPicPr>
        <p:blipFill>
          <a:blip r:embed="rId2"/>
          <a:srcRect t="-1748" b="-1748"/>
          <a:stretch>
            <a:fillRect/>
          </a:stretch>
        </p:blipFill>
        <p:spPr>
          <a:xfrm>
            <a:off x="200542" y="1262081"/>
            <a:ext cx="8368665" cy="4454051"/>
          </a:xfr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7" name="Picture 6" descr="Legend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082" y="4154019"/>
            <a:ext cx="1407765" cy="2391833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497667" y="5923884"/>
            <a:ext cx="2398889" cy="4473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ochin"/>
                <a:ea typeface="+mn-ea"/>
                <a:cs typeface="Cochin"/>
              </a:rPr>
              <a:t>&gt;130 sources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standard candle: </a:t>
            </a:r>
            <a:br>
              <a:rPr lang="en-US" dirty="0" smtClean="0"/>
            </a:br>
            <a:r>
              <a:rPr lang="en-US" dirty="0" smtClean="0"/>
              <a:t>the Crab Nebula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95" y="1950411"/>
            <a:ext cx="401973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228" y="1950411"/>
            <a:ext cx="3988315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6736777" y="1895187"/>
            <a:ext cx="1104387" cy="451787"/>
          </a:xfrm>
          <a:prstGeom prst="ellipse">
            <a:avLst/>
          </a:prstGeom>
          <a:noFill/>
          <a:ln w="57150" cap="flat" cmpd="sng" algn="ctr">
            <a:solidFill>
              <a:schemeClr val="accent1">
                <a:shade val="60000"/>
                <a:satMod val="11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30985" y="5798900"/>
            <a:ext cx="3639557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ym typeface="Wingdings"/>
              </a:rPr>
              <a:t>Low energy range </a:t>
            </a:r>
          </a:p>
          <a:p>
            <a:pPr algn="ctr"/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overlap with </a:t>
            </a:r>
            <a:r>
              <a:rPr lang="en-US" sz="2000" i="1" dirty="0" smtClean="0">
                <a:sym typeface="Wingdings"/>
              </a:rPr>
              <a:t>Fermi</a:t>
            </a:r>
            <a:r>
              <a:rPr lang="en-US" sz="2000" dirty="0" smtClean="0">
                <a:sym typeface="Wingdings"/>
              </a:rPr>
              <a:t>! </a:t>
            </a:r>
            <a:endParaRPr lang="en-US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560" y="274638"/>
            <a:ext cx="8674384" cy="6444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VHE </a:t>
            </a:r>
            <a:r>
              <a:rPr lang="en-US" cap="none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-ray emission from Binary Systems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46304" y="1022833"/>
            <a:ext cx="4507478" cy="2520014"/>
          </a:xfrm>
        </p:spPr>
        <p:txBody>
          <a:bodyPr>
            <a:normAutofit fontScale="62500" lnSpcReduction="20000"/>
          </a:bodyPr>
          <a:lstStyle/>
          <a:p>
            <a:pPr marL="507048" lvl="2" indent="-487363">
              <a:spcBef>
                <a:spcPts val="58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GB" sz="5091" dirty="0" smtClean="0">
                <a:solidFill>
                  <a:schemeClr val="accent1"/>
                </a:solidFill>
              </a:rPr>
              <a:t>LSI +61 303 </a:t>
            </a:r>
            <a:endParaRPr lang="en-US" sz="5091" dirty="0" smtClean="0">
              <a:ea typeface="ＭＳ Ｐゴシック" charset="-128"/>
            </a:endParaRPr>
          </a:p>
          <a:p>
            <a:pPr marL="507048" indent="-487363">
              <a:spcAft>
                <a:spcPts val="1200"/>
              </a:spcAft>
              <a:buClr>
                <a:schemeClr val="accent2"/>
              </a:buClr>
              <a:buFont typeface="Wingdings" charset="2"/>
              <a:buChar char="§"/>
            </a:pPr>
            <a:r>
              <a:rPr lang="en-US" sz="3400" dirty="0" smtClean="0">
                <a:ea typeface="ＭＳ Ｐゴシック" charset="-128"/>
              </a:rPr>
              <a:t>Discovered by MAGIC in 2006</a:t>
            </a:r>
          </a:p>
          <a:p>
            <a:pPr marL="507048" indent="-487363">
              <a:spcAft>
                <a:spcPts val="1200"/>
              </a:spcAft>
              <a:buClr>
                <a:schemeClr val="accent2"/>
              </a:buClr>
              <a:buFont typeface="Wingdings" charset="2"/>
              <a:buChar char="§"/>
            </a:pPr>
            <a:r>
              <a:rPr lang="en-US" sz="3400" dirty="0" smtClean="0">
                <a:ea typeface="ＭＳ Ｐゴシック" charset="-128"/>
              </a:rPr>
              <a:t>C</a:t>
            </a:r>
            <a:r>
              <a:rPr lang="en-US" sz="3400" dirty="0" smtClean="0">
                <a:solidFill>
                  <a:srgbClr val="000000"/>
                </a:solidFill>
                <a:ea typeface="ＭＳ Ｐゴシック" charset="-128"/>
              </a:rPr>
              <a:t>orrelation between X and VHE</a:t>
            </a:r>
            <a:r>
              <a:rPr lang="en-US" sz="3400" dirty="0" smtClean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3400" dirty="0" err="1" smtClean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3400" dirty="0" smtClean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3400" dirty="0" smtClean="0">
                <a:solidFill>
                  <a:srgbClr val="000000"/>
                </a:solidFill>
                <a:ea typeface="ＭＳ Ｐゴシック" charset="-128"/>
              </a:rPr>
              <a:t>emission </a:t>
            </a:r>
          </a:p>
          <a:p>
            <a:pPr marL="781368" lvl="1" indent="-487363">
              <a:spcAft>
                <a:spcPts val="1200"/>
              </a:spcAft>
              <a:buFont typeface="Wingdings" charset="2"/>
              <a:buChar char="Ø"/>
            </a:pPr>
            <a:r>
              <a:rPr lang="en-US" sz="3000" dirty="0" smtClean="0">
                <a:solidFill>
                  <a:srgbClr val="000000"/>
                </a:solidFill>
                <a:ea typeface="ＭＳ Ｐゴシック" charset="-128"/>
              </a:rPr>
              <a:t>Suggests </a:t>
            </a:r>
            <a:r>
              <a:rPr lang="en-US" sz="3000" b="1" dirty="0" smtClean="0">
                <a:solidFill>
                  <a:srgbClr val="000000"/>
                </a:solidFill>
                <a:ea typeface="ＭＳ Ｐゴシック" charset="-128"/>
              </a:rPr>
              <a:t>leptonic processes </a:t>
            </a:r>
            <a:r>
              <a:rPr lang="en-US" sz="3000" dirty="0" smtClean="0">
                <a:solidFill>
                  <a:srgbClr val="000000"/>
                </a:solidFill>
                <a:ea typeface="ＭＳ Ｐゴシック" charset="-128"/>
              </a:rPr>
              <a:t>are at work.</a:t>
            </a:r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213" y="3569476"/>
            <a:ext cx="3901792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/>
          </p:cNvSpPr>
          <p:nvPr/>
        </p:nvSpPr>
        <p:spPr bwMode="auto">
          <a:xfrm>
            <a:off x="1276688" y="5794339"/>
            <a:ext cx="1843705" cy="37525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57797" bIns="0">
            <a:prstTxWarp prst="textNoShape">
              <a:avLst/>
            </a:prstTxWarp>
          </a:bodyPr>
          <a:lstStyle/>
          <a:p>
            <a:pPr marL="542925" indent="-487363" algn="r">
              <a:lnSpc>
                <a:spcPct val="80000"/>
              </a:lnSpc>
            </a:pPr>
            <a:r>
              <a:rPr lang="en-US" sz="1400" dirty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MAGIC Coll</a:t>
            </a:r>
            <a:r>
              <a:rPr lang="en-US" sz="1400" dirty="0" smtClean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.</a:t>
            </a:r>
          </a:p>
          <a:p>
            <a:pPr marL="542925" indent="-487363" algn="r">
              <a:lnSpc>
                <a:spcPct val="80000"/>
              </a:lnSpc>
            </a:pPr>
            <a:r>
              <a:rPr lang="en-US" sz="1400" dirty="0" err="1" smtClean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ApJ</a:t>
            </a:r>
            <a:r>
              <a:rPr lang="en-US" sz="1400" dirty="0" smtClean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Lett</a:t>
            </a:r>
            <a:r>
              <a:rPr lang="en-US" sz="1400" dirty="0" smtClean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 </a:t>
            </a:r>
            <a:r>
              <a:rPr lang="en-US" sz="1200" dirty="0" smtClean="0"/>
              <a:t>706 (2009) 27 </a:t>
            </a:r>
            <a:endParaRPr lang="en-US" sz="1400" dirty="0" smtClean="0">
              <a:solidFill>
                <a:srgbClr val="FFFFFF"/>
              </a:solidFill>
              <a:latin typeface="Rockwell"/>
              <a:ea typeface="Futura" charset="0"/>
              <a:cs typeface="Rockwell"/>
              <a:sym typeface="Futur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560" y="274638"/>
            <a:ext cx="8674384" cy="6444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VHE </a:t>
            </a:r>
            <a:r>
              <a:rPr lang="en-US" cap="none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-ray emission from Binary Systems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46304" y="1022833"/>
            <a:ext cx="4507478" cy="2520014"/>
          </a:xfrm>
        </p:spPr>
        <p:txBody>
          <a:bodyPr>
            <a:normAutofit fontScale="62500" lnSpcReduction="20000"/>
          </a:bodyPr>
          <a:lstStyle/>
          <a:p>
            <a:pPr marL="507048" lvl="2" indent="-487363">
              <a:spcBef>
                <a:spcPts val="580"/>
              </a:spcBef>
              <a:spcAft>
                <a:spcPts val="1200"/>
              </a:spcAft>
              <a:buClr>
                <a:schemeClr val="accent2"/>
              </a:buClr>
              <a:buNone/>
            </a:pPr>
            <a:r>
              <a:rPr lang="en-GB" sz="5091" dirty="0" smtClean="0">
                <a:solidFill>
                  <a:schemeClr val="accent1"/>
                </a:solidFill>
              </a:rPr>
              <a:t>LSI +61 303 </a:t>
            </a:r>
            <a:endParaRPr lang="en-US" sz="5091" dirty="0" smtClean="0">
              <a:ea typeface="ＭＳ Ｐゴシック" charset="-128"/>
            </a:endParaRPr>
          </a:p>
          <a:p>
            <a:pPr marL="507048" indent="-487363">
              <a:spcAft>
                <a:spcPts val="1200"/>
              </a:spcAft>
              <a:buClr>
                <a:schemeClr val="accent2"/>
              </a:buClr>
              <a:buFont typeface="Wingdings" charset="2"/>
              <a:buChar char="§"/>
            </a:pPr>
            <a:r>
              <a:rPr lang="en-US" sz="3400" dirty="0" smtClean="0">
                <a:ea typeface="ＭＳ Ｐゴシック" charset="-128"/>
              </a:rPr>
              <a:t>Discovered by MAGIC in 2006</a:t>
            </a:r>
          </a:p>
          <a:p>
            <a:pPr marL="507048" indent="-487363">
              <a:spcAft>
                <a:spcPts val="1200"/>
              </a:spcAft>
              <a:buClr>
                <a:schemeClr val="accent2"/>
              </a:buClr>
              <a:buFont typeface="Wingdings" charset="2"/>
              <a:buChar char="§"/>
            </a:pPr>
            <a:r>
              <a:rPr lang="en-US" sz="3400" dirty="0" smtClean="0">
                <a:ea typeface="ＭＳ Ｐゴシック" charset="-128"/>
              </a:rPr>
              <a:t>C</a:t>
            </a:r>
            <a:r>
              <a:rPr lang="en-US" sz="3400" dirty="0" smtClean="0">
                <a:solidFill>
                  <a:srgbClr val="000000"/>
                </a:solidFill>
                <a:ea typeface="ＭＳ Ｐゴシック" charset="-128"/>
              </a:rPr>
              <a:t>orrelation between X and VHE</a:t>
            </a:r>
            <a:r>
              <a:rPr lang="en-US" sz="3400" dirty="0" smtClean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3400" dirty="0" err="1" smtClean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3400" dirty="0" smtClean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3400" dirty="0" smtClean="0">
                <a:solidFill>
                  <a:srgbClr val="000000"/>
                </a:solidFill>
                <a:ea typeface="ＭＳ Ｐゴシック" charset="-128"/>
              </a:rPr>
              <a:t>emission </a:t>
            </a:r>
          </a:p>
          <a:p>
            <a:pPr marL="781368" lvl="1" indent="-487363">
              <a:spcAft>
                <a:spcPts val="1200"/>
              </a:spcAft>
              <a:buFont typeface="Wingdings" charset="2"/>
              <a:buChar char="Ø"/>
            </a:pPr>
            <a:r>
              <a:rPr lang="en-US" sz="3000" dirty="0" smtClean="0">
                <a:solidFill>
                  <a:srgbClr val="000000"/>
                </a:solidFill>
                <a:ea typeface="ＭＳ Ｐゴシック" charset="-128"/>
              </a:rPr>
              <a:t>Suggests </a:t>
            </a:r>
            <a:r>
              <a:rPr lang="en-US" sz="3000" b="1" dirty="0" smtClean="0">
                <a:solidFill>
                  <a:srgbClr val="000000"/>
                </a:solidFill>
                <a:ea typeface="ＭＳ Ｐゴシック" charset="-128"/>
              </a:rPr>
              <a:t>leptonic processes </a:t>
            </a:r>
            <a:r>
              <a:rPr lang="en-US" sz="3000" dirty="0" smtClean="0">
                <a:solidFill>
                  <a:srgbClr val="000000"/>
                </a:solidFill>
                <a:ea typeface="ＭＳ Ｐゴシック" charset="-128"/>
              </a:rPr>
              <a:t>are at work.</a:t>
            </a:r>
            <a:endParaRPr lang="en-US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213" y="3569476"/>
            <a:ext cx="3901792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/>
          </p:cNvSpPr>
          <p:nvPr/>
        </p:nvSpPr>
        <p:spPr bwMode="auto">
          <a:xfrm>
            <a:off x="1276688" y="5794339"/>
            <a:ext cx="1843705" cy="37525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57797" bIns="0">
            <a:prstTxWarp prst="textNoShape">
              <a:avLst/>
            </a:prstTxWarp>
          </a:bodyPr>
          <a:lstStyle/>
          <a:p>
            <a:pPr marL="542925" indent="-487363" algn="r">
              <a:lnSpc>
                <a:spcPct val="80000"/>
              </a:lnSpc>
            </a:pPr>
            <a:r>
              <a:rPr lang="en-US" sz="1400" dirty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MAGIC Coll</a:t>
            </a:r>
            <a:r>
              <a:rPr lang="en-US" sz="1400" dirty="0" smtClean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.</a:t>
            </a:r>
          </a:p>
          <a:p>
            <a:pPr marL="542925" indent="-487363" algn="r">
              <a:lnSpc>
                <a:spcPct val="80000"/>
              </a:lnSpc>
            </a:pPr>
            <a:r>
              <a:rPr lang="en-US" sz="1400" dirty="0" err="1" smtClean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ApJ</a:t>
            </a:r>
            <a:r>
              <a:rPr lang="en-US" sz="1400" dirty="0" smtClean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Lett</a:t>
            </a:r>
            <a:r>
              <a:rPr lang="en-US" sz="1400" dirty="0" smtClean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 </a:t>
            </a:r>
            <a:r>
              <a:rPr lang="en-US" sz="1200" dirty="0" smtClean="0"/>
              <a:t>706 (2009) 27 </a:t>
            </a:r>
            <a:endParaRPr lang="en-US" sz="1400" dirty="0" smtClean="0">
              <a:solidFill>
                <a:srgbClr val="FFFFFF"/>
              </a:solidFill>
              <a:latin typeface="Rockwell"/>
              <a:ea typeface="Futura" charset="0"/>
              <a:cs typeface="Rockwell"/>
              <a:sym typeface="Futura" charset="0"/>
            </a:endParaRPr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8279" y="2411264"/>
            <a:ext cx="3613333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>
            <a:spLocks/>
          </p:cNvSpPr>
          <p:nvPr/>
        </p:nvSpPr>
        <p:spPr bwMode="auto">
          <a:xfrm rot="1533678">
            <a:off x="7420022" y="1232247"/>
            <a:ext cx="1529488" cy="34441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57797" bIns="0">
            <a:prstTxWarp prst="textNoShape">
              <a:avLst/>
            </a:prstTxWarp>
          </a:bodyPr>
          <a:lstStyle/>
          <a:p>
            <a:pPr marL="542925" indent="-487363" algn="r">
              <a:lnSpc>
                <a:spcPct val="80000"/>
              </a:lnSpc>
            </a:pPr>
            <a:r>
              <a:rPr lang="en-US" sz="1400" dirty="0" smtClean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MAGIC Coll.</a:t>
            </a:r>
          </a:p>
          <a:p>
            <a:pPr marL="542925" indent="-487363" algn="r">
              <a:lnSpc>
                <a:spcPct val="80000"/>
              </a:lnSpc>
            </a:pPr>
            <a:r>
              <a:rPr lang="en-US" sz="1400" dirty="0" err="1" smtClean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ApJ</a:t>
            </a:r>
            <a:r>
              <a:rPr lang="en-US" sz="1400" dirty="0" smtClean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 </a:t>
            </a:r>
            <a:r>
              <a:rPr lang="en-US" sz="1200" dirty="0"/>
              <a:t>721 (2010) 843</a:t>
            </a:r>
            <a:endParaRPr lang="en-US" sz="1400" dirty="0" smtClean="0">
              <a:solidFill>
                <a:srgbClr val="FFFFFF"/>
              </a:solidFill>
              <a:latin typeface="Rockwell"/>
              <a:ea typeface="Futura" charset="0"/>
              <a:cs typeface="Rockwell"/>
              <a:sym typeface="Futura" charset="0"/>
            </a:endParaRPr>
          </a:p>
        </p:txBody>
      </p:sp>
      <p:sp>
        <p:nvSpPr>
          <p:cNvPr id="12" name="Content Placeholder 4"/>
          <p:cNvSpPr>
            <a:spLocks noGrp="1"/>
          </p:cNvSpPr>
          <p:nvPr>
            <p:ph sz="quarter" idx="2"/>
          </p:nvPr>
        </p:nvSpPr>
        <p:spPr>
          <a:xfrm>
            <a:off x="4937303" y="990669"/>
            <a:ext cx="3991514" cy="1420595"/>
          </a:xfrm>
        </p:spPr>
        <p:txBody>
          <a:bodyPr>
            <a:normAutofit fontScale="85000" lnSpcReduction="20000"/>
          </a:bodyPr>
          <a:lstStyle/>
          <a:p>
            <a:pPr marL="507048" lvl="2" indent="-487363">
              <a:spcBef>
                <a:spcPts val="580"/>
              </a:spcBef>
              <a:buClr>
                <a:schemeClr val="accent2"/>
              </a:buClr>
              <a:buNone/>
            </a:pPr>
            <a:r>
              <a:rPr lang="en-GB" sz="3613" dirty="0" err="1" smtClean="0">
                <a:solidFill>
                  <a:schemeClr val="accent1"/>
                </a:solidFill>
              </a:rPr>
              <a:t>Cyg</a:t>
            </a:r>
            <a:r>
              <a:rPr lang="en-GB" sz="3613" dirty="0" smtClean="0">
                <a:solidFill>
                  <a:schemeClr val="accent1"/>
                </a:solidFill>
              </a:rPr>
              <a:t> X-3</a:t>
            </a:r>
          </a:p>
          <a:p>
            <a:pPr marL="507048" lvl="2" indent="-487363">
              <a:spcBef>
                <a:spcPts val="580"/>
              </a:spcBef>
              <a:buClr>
                <a:schemeClr val="accent2"/>
              </a:buClr>
              <a:buNone/>
            </a:pPr>
            <a:endParaRPr lang="en-US" sz="2065" dirty="0" smtClean="0"/>
          </a:p>
          <a:p>
            <a:r>
              <a:rPr lang="en-US" sz="2400" dirty="0" smtClean="0"/>
              <a:t>Large MWL efforts!</a:t>
            </a:r>
          </a:p>
          <a:p>
            <a:r>
              <a:rPr lang="en-US" sz="2400" dirty="0" smtClean="0"/>
              <a:t>MAGIC measured upper limits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40" y="117966"/>
            <a:ext cx="7772400" cy="1030692"/>
          </a:xfrm>
        </p:spPr>
        <p:txBody>
          <a:bodyPr>
            <a:normAutofit/>
          </a:bodyPr>
          <a:lstStyle/>
          <a:p>
            <a:r>
              <a:rPr lang="en-US" dirty="0" smtClean="0"/>
              <a:t>HESS J0632+057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3"/>
          </p:nvPr>
        </p:nvSpPr>
        <p:spPr>
          <a:xfrm>
            <a:off x="436414" y="2757399"/>
            <a:ext cx="4454667" cy="762000"/>
          </a:xfrm>
        </p:spPr>
        <p:txBody>
          <a:bodyPr/>
          <a:lstStyle/>
          <a:p>
            <a:r>
              <a:rPr lang="en-US" dirty="0" smtClean="0"/>
              <a:t>January &amp; February 2011: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3267" y="1454349"/>
            <a:ext cx="4501896" cy="1369898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Discovered by H.E.S.S</a:t>
            </a:r>
          </a:p>
          <a:p>
            <a:pPr>
              <a:spcAft>
                <a:spcPts val="600"/>
              </a:spcAft>
            </a:pPr>
            <a:r>
              <a:rPr lang="en-US" sz="2857" cap="small" dirty="0" smtClean="0"/>
              <a:t>variable </a:t>
            </a:r>
            <a:r>
              <a:rPr lang="en-US" dirty="0" smtClean="0"/>
              <a:t>(non detection by VERITAS)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Possible binary system (compatible with VHE and X-ray sources)</a:t>
            </a:r>
          </a:p>
        </p:txBody>
      </p:sp>
      <p:pic>
        <p:nvPicPr>
          <p:cNvPr id="6" name="Content Placeholder 5" descr="screen-capture.jpg"/>
          <p:cNvPicPr>
            <a:picLocks noGrp="1" noChangeAspect="1"/>
          </p:cNvPicPr>
          <p:nvPr>
            <p:ph sz="half" idx="4"/>
          </p:nvPr>
        </p:nvPicPr>
        <p:blipFill>
          <a:blip r:embed="rId2"/>
          <a:srcRect t="-13631" b="-13631"/>
          <a:stretch>
            <a:fillRect/>
          </a:stretch>
        </p:blipFill>
        <p:spPr>
          <a:xfrm>
            <a:off x="5136799" y="117966"/>
            <a:ext cx="373380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-capture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3336" y="4200708"/>
            <a:ext cx="3123845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51475" y="3734856"/>
            <a:ext cx="4885324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cap="small" dirty="0" smtClean="0"/>
              <a:t>Increased X-ray activity </a:t>
            </a:r>
            <a:r>
              <a:rPr lang="en-US" dirty="0" smtClean="0"/>
              <a:t>(Swift-XRT </a:t>
            </a:r>
            <a:r>
              <a:rPr lang="en-US" dirty="0" err="1" smtClean="0"/>
              <a:t>Atel</a:t>
            </a:r>
            <a:r>
              <a:rPr lang="en-US" dirty="0" smtClean="0"/>
              <a:t>) from Jan </a:t>
            </a:r>
            <a:r>
              <a:rPr lang="en-US" dirty="0" err="1" smtClean="0"/>
              <a:t>23th</a:t>
            </a:r>
            <a:r>
              <a:rPr lang="en-US" dirty="0" smtClean="0"/>
              <a:t> 2011 on till at least Feb 6</a:t>
            </a:r>
            <a:r>
              <a:rPr lang="en-US" baseline="30000" dirty="0" smtClean="0"/>
              <a:t>th</a:t>
            </a:r>
          </a:p>
          <a:p>
            <a:pPr>
              <a:spcAft>
                <a:spcPts val="600"/>
              </a:spcAft>
              <a:buFont typeface="Wingdings" charset="2"/>
              <a:buChar char="à"/>
            </a:pPr>
            <a:endParaRPr lang="en-US" baseline="30000" dirty="0" smtClean="0"/>
          </a:p>
          <a:p>
            <a:pPr>
              <a:spcAft>
                <a:spcPts val="1800"/>
              </a:spcAft>
              <a:buFont typeface="Wingdings" charset="2"/>
              <a:buChar char="à"/>
            </a:pPr>
            <a:r>
              <a:rPr lang="en-US" dirty="0" smtClean="0"/>
              <a:t> </a:t>
            </a:r>
            <a:r>
              <a:rPr lang="en-US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ToO</a:t>
            </a: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observations:</a:t>
            </a:r>
          </a:p>
          <a:p>
            <a:pPr lvl="1">
              <a:spcAft>
                <a:spcPts val="1800"/>
              </a:spcAft>
              <a:buClr>
                <a:schemeClr val="accent2"/>
              </a:buClr>
              <a:buFont typeface="Courier New"/>
              <a:buChar char="o"/>
            </a:pPr>
            <a:r>
              <a:rPr lang="en-US" dirty="0" smtClean="0"/>
              <a:t> </a:t>
            </a:r>
            <a:r>
              <a:rPr lang="en-US" b="1" dirty="0" smtClean="0"/>
              <a:t>VERITAS </a:t>
            </a:r>
            <a:r>
              <a:rPr lang="en-US" dirty="0" smtClean="0"/>
              <a:t>(</a:t>
            </a:r>
            <a:r>
              <a:rPr lang="en-US" dirty="0" err="1" smtClean="0"/>
              <a:t>Atel</a:t>
            </a:r>
            <a:r>
              <a:rPr lang="en-US" dirty="0" smtClean="0"/>
              <a:t> #3153): 7&amp;8 February 	</a:t>
            </a:r>
            <a:r>
              <a:rPr lang="en-US" b="1" dirty="0" smtClean="0"/>
              <a:t>Flux </a:t>
            </a:r>
            <a:r>
              <a:rPr lang="en-US" b="1" i="1" dirty="0" smtClean="0"/>
              <a:t> 4% Crab &gt; 400 </a:t>
            </a:r>
            <a:r>
              <a:rPr lang="en-US" b="1" i="1" dirty="0" err="1" smtClean="0"/>
              <a:t>GeV</a:t>
            </a:r>
            <a:endParaRPr lang="en-US" b="1" i="1" dirty="0" smtClean="0"/>
          </a:p>
          <a:p>
            <a:pPr lvl="1">
              <a:spcAft>
                <a:spcPts val="1200"/>
              </a:spcAft>
              <a:buClr>
                <a:schemeClr val="accent2"/>
              </a:buClr>
              <a:buFont typeface="Courier New"/>
              <a:buChar char="o"/>
            </a:pPr>
            <a:r>
              <a:rPr lang="en-US" b="1" i="1" dirty="0" smtClean="0"/>
              <a:t> </a:t>
            </a:r>
            <a:r>
              <a:rPr lang="en-US" b="1" dirty="0" smtClean="0"/>
              <a:t>MAGIC </a:t>
            </a:r>
            <a:r>
              <a:rPr lang="en-US" dirty="0" smtClean="0"/>
              <a:t>(</a:t>
            </a:r>
            <a:r>
              <a:rPr lang="en-US" dirty="0" err="1" smtClean="0"/>
              <a:t>Atel</a:t>
            </a:r>
            <a:r>
              <a:rPr lang="en-US" dirty="0" smtClean="0"/>
              <a:t> #3161): 7-9 February  	</a:t>
            </a:r>
            <a:r>
              <a:rPr lang="en-US" b="1" dirty="0" smtClean="0"/>
              <a:t>Flux </a:t>
            </a:r>
            <a:r>
              <a:rPr lang="en-US" b="1" i="1" dirty="0" smtClean="0"/>
              <a:t> 3.4% Crab &gt; 200 </a:t>
            </a:r>
            <a:r>
              <a:rPr lang="en-US" b="1" i="1" dirty="0" err="1" smtClean="0"/>
              <a:t>GeV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88865">
            <a:off x="6140242" y="3982618"/>
            <a:ext cx="2596685" cy="369332"/>
          </a:xfrm>
          <a:prstGeom prst="rect">
            <a:avLst/>
          </a:prstGeom>
          <a:blipFill dpi="0" rotWithShape="1">
            <a:blip r:embed="rId4">
              <a:alphaModFix amt="46000"/>
              <a:duotone>
                <a:schemeClr val="accent5">
                  <a:tint val="30000"/>
                  <a:satMod val="300000"/>
                </a:schemeClr>
                <a:schemeClr val="accent5">
                  <a:tint val="40000"/>
                  <a:satMod val="200000"/>
                </a:schemeClr>
              </a:duotone>
            </a:blip>
            <a:srcRect/>
            <a:tile tx="0" ty="0" sx="70000" sy="70000" flip="none" algn="ctr"/>
          </a:blip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Magic signal detection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Pulsar Observations: </a:t>
            </a:r>
            <a:br>
              <a:rPr lang="en-US" dirty="0" smtClean="0"/>
            </a:br>
            <a:r>
              <a:rPr lang="en-US" dirty="0" smtClean="0"/>
              <a:t>the Crab Nebula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352778" y="2384777"/>
            <a:ext cx="4258831" cy="2652889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/>
              <a:t>MAGIC is the only Cherenkov telescope that has detected a pulsar:</a:t>
            </a:r>
          </a:p>
          <a:p>
            <a:pPr lvl="1">
              <a:spcAft>
                <a:spcPts val="600"/>
              </a:spcAft>
            </a:pPr>
            <a:r>
              <a:rPr lang="en-US" sz="1800" dirty="0" smtClean="0"/>
              <a:t>Special </a:t>
            </a:r>
            <a:r>
              <a:rPr lang="en-US" sz="1800" b="1" cap="small" dirty="0" smtClean="0"/>
              <a:t>low-energy</a:t>
            </a:r>
            <a:r>
              <a:rPr lang="en-US" sz="1800" dirty="0" smtClean="0"/>
              <a:t> “Sum-Trigger” system</a:t>
            </a:r>
          </a:p>
          <a:p>
            <a:pPr lvl="1">
              <a:spcAft>
                <a:spcPts val="600"/>
              </a:spcAft>
            </a:pPr>
            <a:r>
              <a:rPr lang="en-US" sz="1800" dirty="0" smtClean="0"/>
              <a:t>Lower threshold (but higher </a:t>
            </a:r>
            <a:r>
              <a:rPr lang="en-US" sz="1800" dirty="0" err="1" smtClean="0"/>
              <a:t>systematics</a:t>
            </a:r>
            <a:r>
              <a:rPr lang="en-US" sz="1800" dirty="0" smtClean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275" y="2929471"/>
            <a:ext cx="424983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688624" y="1851334"/>
            <a:ext cx="778587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Pulsars: Energy cutoffs at few </a:t>
            </a:r>
            <a:r>
              <a:rPr lang="en-US" sz="2000" dirty="0" err="1" smtClean="0"/>
              <a:t>GeV</a:t>
            </a:r>
            <a:r>
              <a:rPr lang="en-US" sz="2000" dirty="0" smtClean="0"/>
              <a:t> ➙ very difficult for </a:t>
            </a:r>
            <a:r>
              <a:rPr lang="en-US" sz="2000" dirty="0" err="1" smtClean="0"/>
              <a:t>IACTs</a:t>
            </a:r>
            <a:endParaRPr lang="en-US" sz="2000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792" y="189972"/>
            <a:ext cx="2057143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693355" y="2582331"/>
            <a:ext cx="4252750" cy="52322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/>
              <a:t>Crab Nebula pulsar </a:t>
            </a:r>
            <a:r>
              <a:rPr lang="en-US" sz="1400" dirty="0" err="1" smtClean="0"/>
              <a:t>phaseogram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(Oct 2007 – Jan 2009)</a:t>
            </a:r>
            <a:endParaRPr lang="en-US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 rot="16200000" flipH="1">
            <a:off x="6649094" y="5491986"/>
            <a:ext cx="635002" cy="206143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7020278" y="5479346"/>
            <a:ext cx="646294" cy="214490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256126" y="6025634"/>
            <a:ext cx="193752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Clear signal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88624" y="5071527"/>
            <a:ext cx="3841041" cy="113877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Determinant to </a:t>
            </a:r>
            <a:r>
              <a:rPr lang="en-US" cap="small" dirty="0" smtClean="0"/>
              <a:t>constrain model</a:t>
            </a:r>
            <a:r>
              <a:rPr lang="en-US" dirty="0" smtClean="0"/>
              <a:t>: </a:t>
            </a:r>
          </a:p>
          <a:p>
            <a:r>
              <a:rPr lang="en-US" dirty="0" err="1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sz="1600" dirty="0" smtClean="0"/>
              <a:t>discards production mechanisms close to the pulsar surface, where the B-field is too high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>
          <a:xfrm>
            <a:off x="4264375" y="274638"/>
            <a:ext cx="4775200" cy="896584"/>
          </a:xfrm>
        </p:spPr>
        <p:txBody>
          <a:bodyPr>
            <a:normAutofit/>
          </a:bodyPr>
          <a:lstStyle/>
          <a:p>
            <a:pPr eaLnBrk="1" hangingPunct="1"/>
            <a:r>
              <a:rPr lang="es-ES_tradnl" dirty="0" err="1"/>
              <a:t>Crab</a:t>
            </a:r>
            <a:r>
              <a:rPr lang="es-ES_tradnl" dirty="0"/>
              <a:t>: </a:t>
            </a:r>
            <a:r>
              <a:rPr lang="es-ES_tradnl" dirty="0" err="1"/>
              <a:t>the</a:t>
            </a:r>
            <a:r>
              <a:rPr lang="es-ES_tradnl" dirty="0"/>
              <a:t> Pulsar</a:t>
            </a:r>
          </a:p>
        </p:txBody>
      </p:sp>
      <p:sp>
        <p:nvSpPr>
          <p:cNvPr id="358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70021" y="1682045"/>
            <a:ext cx="4419600" cy="41148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s-ES_tradnl" sz="2000" b="1" dirty="0" err="1"/>
              <a:t>Models</a:t>
            </a:r>
            <a:r>
              <a:rPr lang="es-ES_tradnl" sz="2000" dirty="0"/>
              <a:t> </a:t>
            </a:r>
            <a:r>
              <a:rPr lang="es-ES_tradnl" sz="2000" dirty="0" err="1"/>
              <a:t>for</a:t>
            </a:r>
            <a:r>
              <a:rPr lang="es-ES_tradnl" sz="2000" dirty="0"/>
              <a:t> </a:t>
            </a:r>
            <a:r>
              <a:rPr lang="es-ES_tradnl" sz="2000" dirty="0" err="1"/>
              <a:t>high</a:t>
            </a:r>
            <a:r>
              <a:rPr lang="es-ES_tradnl" sz="2000" dirty="0"/>
              <a:t> </a:t>
            </a:r>
            <a:r>
              <a:rPr lang="es-ES_tradnl" sz="2000" dirty="0" err="1"/>
              <a:t>energy</a:t>
            </a:r>
            <a:r>
              <a:rPr lang="es-ES_tradnl" sz="2000" dirty="0"/>
              <a:t> </a:t>
            </a:r>
            <a:r>
              <a:rPr lang="es-ES_tradnl" sz="2000" dirty="0" err="1"/>
              <a:t>emission</a:t>
            </a:r>
            <a:r>
              <a:rPr lang="es-ES_tradnl" sz="2000" dirty="0"/>
              <a:t> (polar cap, </a:t>
            </a:r>
            <a:r>
              <a:rPr lang="es-ES_tradnl" sz="2000" dirty="0" err="1"/>
              <a:t>outer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gap</a:t>
            </a:r>
            <a:r>
              <a:rPr lang="es-ES_tradnl" sz="2000" dirty="0"/>
              <a:t>) </a:t>
            </a:r>
            <a:r>
              <a:rPr lang="es-ES_tradnl" sz="2000" b="1" dirty="0" err="1"/>
              <a:t>predict</a:t>
            </a:r>
            <a:r>
              <a:rPr lang="es-ES_tradnl" sz="2000" b="1" dirty="0"/>
              <a:t> </a:t>
            </a:r>
            <a:r>
              <a:rPr lang="es-ES_tradnl" sz="2000" b="1" dirty="0" err="1"/>
              <a:t>exponential</a:t>
            </a:r>
            <a:r>
              <a:rPr lang="es-ES_tradnl" sz="2000" b="1" dirty="0"/>
              <a:t> </a:t>
            </a:r>
            <a:r>
              <a:rPr lang="es-ES_tradnl" sz="2000" b="1" dirty="0" err="1"/>
              <a:t>or</a:t>
            </a:r>
            <a:r>
              <a:rPr lang="es-ES_tradnl" sz="2000" b="1" dirty="0"/>
              <a:t> </a:t>
            </a:r>
            <a:r>
              <a:rPr lang="es-ES_tradnl" sz="2000" b="1" dirty="0" err="1"/>
              <a:t>superexponential</a:t>
            </a:r>
            <a:r>
              <a:rPr lang="es-ES_tradnl" sz="2000" b="1" dirty="0"/>
              <a:t> </a:t>
            </a:r>
            <a:r>
              <a:rPr lang="es-ES_tradnl" sz="2000" b="1" dirty="0" err="1"/>
              <a:t>cutoffs</a:t>
            </a:r>
            <a:r>
              <a:rPr lang="es-ES_tradnl" sz="2000" dirty="0"/>
              <a:t> in pulsar </a:t>
            </a:r>
            <a:r>
              <a:rPr lang="es-ES_tradnl" sz="2000" dirty="0" err="1"/>
              <a:t>spectra</a:t>
            </a:r>
            <a:r>
              <a:rPr lang="es-ES_tradnl" sz="2000" dirty="0"/>
              <a:t> at a </a:t>
            </a:r>
            <a:r>
              <a:rPr lang="es-ES_tradnl" sz="2000" dirty="0" err="1"/>
              <a:t>few</a:t>
            </a:r>
            <a:r>
              <a:rPr lang="es-ES_tradnl" sz="2000" dirty="0"/>
              <a:t> </a:t>
            </a:r>
            <a:r>
              <a:rPr lang="es-ES_tradnl" sz="2000" dirty="0" err="1" smtClean="0"/>
              <a:t>GeV</a:t>
            </a:r>
            <a:endParaRPr lang="es-ES_tradnl" sz="2000" dirty="0" smtClean="0"/>
          </a:p>
          <a:p>
            <a:pPr eaLnBrk="1" hangingPunct="1">
              <a:spcBef>
                <a:spcPct val="50000"/>
              </a:spcBef>
            </a:pPr>
            <a:r>
              <a:rPr lang="es-ES_tradnl" sz="2000" dirty="0"/>
              <a:t>In </a:t>
            </a:r>
            <a:r>
              <a:rPr lang="es-ES_tradnl" sz="2000" dirty="0" err="1"/>
              <a:t>fact</a:t>
            </a:r>
            <a:r>
              <a:rPr lang="es-ES_tradnl" sz="2000" dirty="0"/>
              <a:t> </a:t>
            </a:r>
            <a:r>
              <a:rPr lang="es-ES_tradnl" sz="2000" dirty="0" err="1"/>
              <a:t>that’s</a:t>
            </a:r>
            <a:r>
              <a:rPr lang="es-ES_tradnl" sz="2000" dirty="0"/>
              <a:t> </a:t>
            </a:r>
            <a:r>
              <a:rPr lang="es-ES_tradnl" sz="2000" dirty="0" err="1"/>
              <a:t>what</a:t>
            </a:r>
            <a:r>
              <a:rPr lang="es-ES_tradnl" sz="2000" dirty="0"/>
              <a:t> </a:t>
            </a:r>
            <a:r>
              <a:rPr lang="es-ES_tradnl" sz="2000" i="1" dirty="0"/>
              <a:t>Fermi </a:t>
            </a:r>
            <a:r>
              <a:rPr lang="es-ES_tradnl" sz="2000" dirty="0"/>
              <a:t>has </a:t>
            </a:r>
            <a:r>
              <a:rPr lang="es-ES_tradnl" sz="2000" dirty="0" err="1"/>
              <a:t>been</a:t>
            </a:r>
            <a:r>
              <a:rPr lang="es-ES_tradnl" sz="2000" dirty="0"/>
              <a:t> </a:t>
            </a:r>
            <a:r>
              <a:rPr lang="es-ES_tradnl" sz="2000" dirty="0" err="1"/>
              <a:t>observing</a:t>
            </a:r>
            <a:r>
              <a:rPr lang="es-ES_tradnl" sz="2000" dirty="0"/>
              <a:t> </a:t>
            </a:r>
            <a:r>
              <a:rPr lang="es-ES_tradnl" sz="2000" dirty="0" err="1"/>
              <a:t>for</a:t>
            </a:r>
            <a:r>
              <a:rPr lang="es-ES_tradnl" sz="2000" dirty="0"/>
              <a:t> </a:t>
            </a:r>
            <a:r>
              <a:rPr lang="es-ES_tradnl" sz="2000" dirty="0" err="1"/>
              <a:t>all</a:t>
            </a:r>
            <a:r>
              <a:rPr lang="es-ES_tradnl" sz="2000" dirty="0"/>
              <a:t> </a:t>
            </a:r>
            <a:r>
              <a:rPr lang="es-ES_tradnl" sz="2000" dirty="0" err="1"/>
              <a:t>pulsars</a:t>
            </a:r>
            <a:r>
              <a:rPr lang="es-ES_tradnl" sz="2000" dirty="0"/>
              <a:t> at 100 </a:t>
            </a:r>
            <a:r>
              <a:rPr lang="es-ES_tradnl" sz="2000" dirty="0" err="1"/>
              <a:t>MeV</a:t>
            </a:r>
            <a:r>
              <a:rPr lang="es-ES_tradnl" sz="2000" dirty="0"/>
              <a:t> - 10 </a:t>
            </a:r>
            <a:r>
              <a:rPr lang="es-ES_tradnl" sz="2000" dirty="0" err="1" smtClean="0"/>
              <a:t>GeV</a:t>
            </a:r>
            <a:endParaRPr lang="es-ES_tradnl" sz="2000" dirty="0" smtClean="0"/>
          </a:p>
          <a:p>
            <a:pPr eaLnBrk="1" hangingPunct="1">
              <a:spcBef>
                <a:spcPct val="50000"/>
              </a:spcBef>
            </a:pPr>
            <a:r>
              <a:rPr lang="es-ES_tradnl" sz="2000" dirty="0" err="1"/>
              <a:t>Question</a:t>
            </a:r>
            <a:r>
              <a:rPr lang="es-ES_tradnl" sz="2000" dirty="0"/>
              <a:t> </a:t>
            </a:r>
            <a:r>
              <a:rPr lang="es-ES_tradnl" sz="2000" dirty="0" err="1"/>
              <a:t>is</a:t>
            </a:r>
            <a:r>
              <a:rPr lang="es-ES_tradnl" sz="2000" dirty="0"/>
              <a:t>: can </a:t>
            </a:r>
            <a:r>
              <a:rPr lang="es-ES_tradnl" sz="2000" dirty="0" err="1"/>
              <a:t>we</a:t>
            </a:r>
            <a:r>
              <a:rPr lang="es-ES_tradnl" sz="2000" dirty="0"/>
              <a:t> </a:t>
            </a:r>
            <a:r>
              <a:rPr lang="es-ES_tradnl" sz="2000" dirty="0" err="1"/>
              <a:t>see</a:t>
            </a:r>
            <a:r>
              <a:rPr lang="es-ES_tradnl" sz="2000" dirty="0"/>
              <a:t> </a:t>
            </a:r>
            <a:r>
              <a:rPr lang="es-ES_tradnl" sz="2000" dirty="0" err="1"/>
              <a:t>pulsed</a:t>
            </a:r>
            <a:r>
              <a:rPr lang="es-ES_tradnl" sz="2000" dirty="0"/>
              <a:t> gammas </a:t>
            </a:r>
            <a:r>
              <a:rPr lang="es-ES_tradnl" sz="2000" dirty="0" err="1"/>
              <a:t>from</a:t>
            </a:r>
            <a:r>
              <a:rPr lang="es-ES_tradnl" sz="2000" dirty="0"/>
              <a:t> </a:t>
            </a:r>
            <a:r>
              <a:rPr lang="es-ES_tradnl" sz="2000" dirty="0" err="1"/>
              <a:t>the</a:t>
            </a:r>
            <a:r>
              <a:rPr lang="es-ES_tradnl" sz="2000" dirty="0"/>
              <a:t> </a:t>
            </a:r>
            <a:r>
              <a:rPr lang="es-ES_tradnl" sz="2000" dirty="0" err="1"/>
              <a:t>Crab</a:t>
            </a:r>
            <a:r>
              <a:rPr lang="es-ES_tradnl" sz="2000" dirty="0"/>
              <a:t> </a:t>
            </a:r>
            <a:r>
              <a:rPr lang="es-ES_tradnl" sz="2000" dirty="0" err="1"/>
              <a:t>beyond</a:t>
            </a:r>
            <a:r>
              <a:rPr lang="es-ES_tradnl" sz="2000" dirty="0"/>
              <a:t> </a:t>
            </a:r>
            <a:r>
              <a:rPr lang="es-ES_tradnl" sz="2000" dirty="0" err="1"/>
              <a:t>the</a:t>
            </a:r>
            <a:r>
              <a:rPr lang="es-ES_tradnl" sz="2000" dirty="0"/>
              <a:t> </a:t>
            </a:r>
            <a:r>
              <a:rPr lang="es-ES_tradnl" sz="2000" dirty="0" err="1"/>
              <a:t>expected</a:t>
            </a:r>
            <a:r>
              <a:rPr lang="es-ES_tradnl" sz="2000" dirty="0"/>
              <a:t> </a:t>
            </a:r>
            <a:r>
              <a:rPr lang="es-ES_tradnl" sz="2000" dirty="0" err="1"/>
              <a:t>cutoffs</a:t>
            </a:r>
            <a:r>
              <a:rPr lang="es-ES_tradnl" sz="2000" dirty="0"/>
              <a:t>?</a:t>
            </a:r>
            <a:endParaRPr lang="es-ES_tradnl" dirty="0"/>
          </a:p>
        </p:txBody>
      </p:sp>
      <p:pic>
        <p:nvPicPr>
          <p:cNvPr id="35847" name="Picture 5" descr="Pulsar_4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013" y="618069"/>
            <a:ext cx="3916363" cy="563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</p:spPr>
        <p:txBody>
          <a:bodyPr/>
          <a:lstStyle/>
          <a:p>
            <a:fld id="{85BA17EC-F713-364A-AF93-F49F2A6B218A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/>
              <a:t>Crab pulsar: previous results</a:t>
            </a:r>
          </a:p>
        </p:txBody>
      </p:sp>
      <p:sp>
        <p:nvSpPr>
          <p:cNvPr id="378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057400"/>
            <a:ext cx="3124200" cy="3657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_tradnl" sz="2000"/>
              <a:t>Back in</a:t>
            </a:r>
            <a:r>
              <a:rPr lang="es-ES_tradnl" sz="2800"/>
              <a:t> </a:t>
            </a:r>
            <a:r>
              <a:rPr kumimoji="1" lang="en-US" altLang="ja-JP" sz="2000">
                <a:ea typeface="ヒラギノ角ゴ Pro W3" pitchFamily="1" charset="-128"/>
                <a:cs typeface="ヒラギノ角ゴ Pro W3" pitchFamily="1" charset="-128"/>
              </a:rPr>
              <a:t>Oct. – Dec. 2005 with std. trigger (&gt;60 GeV):</a:t>
            </a:r>
            <a:r>
              <a:rPr kumimoji="1" lang="en-US" altLang="ja-JP" sz="2000">
                <a:solidFill>
                  <a:srgbClr val="FFFF00"/>
                </a:solidFill>
                <a:ea typeface="ヒラギノ角ゴ Pro W3" pitchFamily="1" charset="-128"/>
                <a:cs typeface="ヒラギノ角ゴ Pro W3" pitchFamily="1" charset="-128"/>
              </a:rPr>
              <a:t> </a:t>
            </a:r>
            <a:r>
              <a:rPr kumimoji="1" lang="en-US" altLang="ja-JP" sz="2000">
                <a:ea typeface="ヒラギノ角ゴ Pro W3" pitchFamily="1" charset="-128"/>
                <a:cs typeface="ヒラギノ角ゴ Pro W3" pitchFamily="1" charset="-128"/>
              </a:rPr>
              <a:t>2.9</a:t>
            </a:r>
            <a:r>
              <a:rPr kumimoji="1" lang="en-US" altLang="ja-JP" sz="2000">
                <a:latin typeface="Symbol" pitchFamily="1" charset="2"/>
                <a:ea typeface="Symbol" pitchFamily="1" charset="2"/>
                <a:cs typeface="Symbol" pitchFamily="1" charset="2"/>
                <a:sym typeface="Symbol" pitchFamily="1" charset="2"/>
              </a:rPr>
              <a:t></a:t>
            </a:r>
            <a:r>
              <a:rPr kumimoji="1" lang="en-US" altLang="ja-JP" sz="2000">
                <a:ea typeface="ヒラギノ角ゴ Pro W3" pitchFamily="1" charset="-128"/>
                <a:cs typeface="ヒラギノ角ゴ Pro W3" pitchFamily="1" charset="-128"/>
              </a:rPr>
              <a:t>excess in P2.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Font typeface="Times" pitchFamily="1" charset="0"/>
              <a:buChar char="•"/>
            </a:pPr>
            <a:endParaRPr kumimoji="1" lang="en-US" altLang="ja-JP" sz="2000">
              <a:ea typeface="ヒラギノ角ゴ Pro W3" pitchFamily="1" charset="-128"/>
              <a:cs typeface="ヒラギノ角ゴ Pro W3" pitchFamily="1" charset="-128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Font typeface="Times" pitchFamily="1" charset="0"/>
              <a:buChar char="•"/>
            </a:pPr>
            <a:endParaRPr kumimoji="1" lang="en-US" altLang="ja-JP" sz="2000">
              <a:ea typeface="ヒラギノ角ゴ Pro W3" pitchFamily="1" charset="-128"/>
              <a:cs typeface="ヒラギノ角ゴ Pro W3" pitchFamily="1" charset="-128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Font typeface="Times" pitchFamily="1" charset="0"/>
              <a:buChar char="•"/>
            </a:pPr>
            <a:endParaRPr kumimoji="1" lang="en-US" altLang="ja-JP" sz="2000">
              <a:ea typeface="ヒラギノ角ゴ Pro W3" pitchFamily="1" charset="-128"/>
              <a:cs typeface="ヒラギノ角ゴ Pro W3" pitchFamily="1" charset="-128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Font typeface="Times" pitchFamily="1" charset="0"/>
              <a:buChar char="•"/>
            </a:pPr>
            <a:endParaRPr kumimoji="1" lang="en-US" altLang="ja-JP" sz="2000">
              <a:ea typeface="ヒラギノ角ゴ Pro W3" pitchFamily="1" charset="-128"/>
              <a:cs typeface="ヒラギノ角ゴ Pro W3" pitchFamily="1" charset="-128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Font typeface="Times" pitchFamily="1" charset="0"/>
              <a:buChar char="•"/>
            </a:pPr>
            <a:r>
              <a:rPr kumimoji="1" lang="en-US" altLang="ja-JP" sz="2000">
                <a:ea typeface="ヒラギノ角ゴ Pro W3" pitchFamily="1" charset="-128"/>
                <a:cs typeface="ヒラギノ角ゴ Pro W3" pitchFamily="1" charset="-128"/>
              </a:rPr>
              <a:t>Oct. 2007 – Feb 2008 with “sum trigger” (&gt; 25 GeV): 6.4</a:t>
            </a:r>
            <a:r>
              <a:rPr kumimoji="1" lang="en-US" altLang="ja-JP" sz="2000">
                <a:latin typeface="Symbol" pitchFamily="1" charset="2"/>
                <a:ea typeface="Symbol" pitchFamily="1" charset="2"/>
                <a:cs typeface="Symbol" pitchFamily="1" charset="2"/>
                <a:sym typeface="Symbol" pitchFamily="1" charset="2"/>
              </a:rPr>
              <a:t></a:t>
            </a:r>
            <a:r>
              <a:rPr kumimoji="1" lang="en-US" altLang="ja-JP" sz="2000">
                <a:ea typeface="ヒラギノ角ゴ Pro W3" pitchFamily="1" charset="-128"/>
                <a:cs typeface="ヒラギノ角ゴ Pro W3" pitchFamily="1" charset="-128"/>
              </a:rPr>
              <a:t>excess in P1+P2!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s-ES_tradnl" sz="2800"/>
          </a:p>
        </p:txBody>
      </p:sp>
      <p:pic>
        <p:nvPicPr>
          <p:cNvPr id="3789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1905000"/>
            <a:ext cx="4614863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4" descr="F2.large.jpg"/>
          <p:cNvPicPr>
            <a:picLocks noChangeAspect="1"/>
          </p:cNvPicPr>
          <p:nvPr/>
        </p:nvPicPr>
        <p:blipFill>
          <a:blip r:embed="rId4"/>
          <a:srcRect l="3281" t="25024" b="47614"/>
          <a:stretch>
            <a:fillRect/>
          </a:stretch>
        </p:blipFill>
        <p:spPr bwMode="auto">
          <a:xfrm>
            <a:off x="3906838" y="4067175"/>
            <a:ext cx="4492625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7" name="TextBox 26"/>
          <p:cNvSpPr txBox="1">
            <a:spLocks noChangeArrowheads="1"/>
          </p:cNvSpPr>
          <p:nvPr/>
        </p:nvSpPr>
        <p:spPr bwMode="auto">
          <a:xfrm>
            <a:off x="6629400" y="4038600"/>
            <a:ext cx="2078038" cy="3857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3115" tIns="51557" rIns="103115" bIns="51557">
            <a:prstTxWarp prst="textNoShape">
              <a:avLst/>
            </a:prstTxWarp>
            <a:spAutoFit/>
          </a:bodyPr>
          <a:lstStyle/>
          <a:p>
            <a:pPr defTabSz="514350" eaLnBrk="1" hangingPunct="1"/>
            <a:r>
              <a:rPr kumimoji="1" lang="en-US" altLang="ja-JP" sz="1800" b="1">
                <a:solidFill>
                  <a:srgbClr val="68FF07"/>
                </a:solidFill>
                <a:latin typeface="Constantia" pitchFamily="1" charset="0"/>
                <a:ea typeface="ヒラギノ角ゴ Pro W3" pitchFamily="1" charset="-128"/>
                <a:cs typeface="ヒラギノ角ゴ Pro W3" pitchFamily="1" charset="-128"/>
              </a:rPr>
              <a:t> </a:t>
            </a:r>
            <a:r>
              <a:rPr kumimoji="1" lang="en-US" altLang="ja-JP" sz="1800" b="1">
                <a:latin typeface="Constantia" pitchFamily="1" charset="0"/>
                <a:ea typeface="ヒラギノ角ゴ Pro W3" pitchFamily="1" charset="-128"/>
                <a:cs typeface="ヒラギノ角ゴ Pro W3" pitchFamily="1" charset="-128"/>
              </a:rPr>
              <a:t>Science 322, 2008</a:t>
            </a:r>
            <a:endParaRPr kumimoji="1" lang="ja-JP" altLang="en-US" sz="1800" b="1">
              <a:latin typeface="Constantia" pitchFamily="1" charset="0"/>
              <a:ea typeface="ヒラギノ角ゴ Pro W3" pitchFamily="1" charset="-128"/>
              <a:cs typeface="ヒラギノ角ゴ Pro W3" pitchFamily="1" charset="-128"/>
            </a:endParaRPr>
          </a:p>
        </p:txBody>
      </p:sp>
      <p:sp>
        <p:nvSpPr>
          <p:cNvPr id="37898" name="TextBox 25"/>
          <p:cNvSpPr txBox="1">
            <a:spLocks noChangeArrowheads="1"/>
          </p:cNvSpPr>
          <p:nvPr/>
        </p:nvSpPr>
        <p:spPr bwMode="auto">
          <a:xfrm>
            <a:off x="6934200" y="1752600"/>
            <a:ext cx="1671638" cy="3857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3115" tIns="51557" rIns="103115" bIns="51557">
            <a:prstTxWarp prst="textNoShape">
              <a:avLst/>
            </a:prstTxWarp>
            <a:spAutoFit/>
          </a:bodyPr>
          <a:lstStyle/>
          <a:p>
            <a:pPr defTabSz="514350" eaLnBrk="1" hangingPunct="1"/>
            <a:r>
              <a:rPr kumimoji="1" lang="en-US" altLang="ja-JP" sz="1800" b="1">
                <a:latin typeface="Constantia" pitchFamily="1" charset="0"/>
                <a:ea typeface="ヒラギノ角ゴ Pro W3" pitchFamily="1" charset="-128"/>
                <a:cs typeface="ヒラギノ角ゴ Pro W3" pitchFamily="1" charset="-128"/>
              </a:rPr>
              <a:t> ApJ 674, 2008</a:t>
            </a:r>
            <a:endParaRPr kumimoji="1" lang="ja-JP" altLang="en-US" sz="1800" b="1">
              <a:latin typeface="Constantia" pitchFamily="1" charset="0"/>
              <a:ea typeface="ヒラギノ角ゴ Pro W3" pitchFamily="1" charset="-128"/>
              <a:cs typeface="ヒラギノ角ゴ Pro W3" pitchFamily="1" charset="-128"/>
            </a:endParaRP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</p:spPr>
        <p:txBody>
          <a:bodyPr/>
          <a:lstStyle/>
          <a:p>
            <a:fld id="{85BA17EC-F713-364A-AF93-F49F2A6B218A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3" descr="Preliminary_SpectP12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88" y="2286000"/>
            <a:ext cx="2971800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4" descr="Preliminary_SpectP1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8788" y="2286000"/>
            <a:ext cx="2971800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5" descr="Preliminary_SpectP2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70588" y="2286000"/>
            <a:ext cx="2971800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Box 6"/>
          <p:cNvSpPr txBox="1">
            <a:spLocks noChangeArrowheads="1"/>
          </p:cNvSpPr>
          <p:nvPr/>
        </p:nvSpPr>
        <p:spPr bwMode="auto">
          <a:xfrm>
            <a:off x="762000" y="4883150"/>
            <a:ext cx="7210425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318" tIns="45159" rIns="90318" bIns="45159">
            <a:prstTxWarp prst="textNoShape">
              <a:avLst/>
            </a:prstTxWarp>
            <a:spAutoFit/>
          </a:bodyPr>
          <a:lstStyle/>
          <a:p>
            <a:pPr defTabSz="450850" eaLnBrk="1" hangingPunct="1">
              <a:lnSpc>
                <a:spcPct val="120000"/>
              </a:lnSpc>
              <a:buFont typeface="Wingdings" pitchFamily="1" charset="2"/>
              <a:buChar char="§"/>
            </a:pPr>
            <a:r>
              <a:rPr kumimoji="1" lang="en-US" altLang="ja-JP" sz="1800" b="1" dirty="0">
                <a:ea typeface="ヒラギノ角ゴ Pro W3" pitchFamily="1" charset="-128"/>
                <a:cs typeface="ヒラギノ角ゴ Pro W3" pitchFamily="1" charset="-128"/>
              </a:rPr>
              <a:t> Inconsistent </a:t>
            </a:r>
            <a:r>
              <a:rPr kumimoji="1" lang="en-US" altLang="ja-JP" sz="1800" dirty="0">
                <a:ea typeface="ヒラギノ角ゴ Pro W3" pitchFamily="1" charset="-128"/>
                <a:cs typeface="ヒラギノ角ゴ Pro W3" pitchFamily="1" charset="-128"/>
              </a:rPr>
              <a:t>with the extrapolation of the exponential cutoff (&gt;5 </a:t>
            </a:r>
            <a:r>
              <a:rPr kumimoji="1" lang="en-US" altLang="ja-JP" sz="1800" dirty="0" err="1">
                <a:latin typeface="Symbol" pitchFamily="1" charset="2"/>
                <a:ea typeface="Symbol" pitchFamily="1" charset="2"/>
                <a:cs typeface="Symbol" pitchFamily="1" charset="2"/>
                <a:sym typeface="Symbol" pitchFamily="1" charset="2"/>
              </a:rPr>
              <a:t></a:t>
            </a:r>
            <a:r>
              <a:rPr kumimoji="1" lang="en-US" altLang="ja-JP" sz="1800" dirty="0">
                <a:ea typeface="ヒラギノ角ゴ Pro W3" pitchFamily="1" charset="-128"/>
                <a:cs typeface="ヒラギノ角ゴ Pro W3" pitchFamily="1" charset="-128"/>
              </a:rPr>
              <a:t>).</a:t>
            </a:r>
          </a:p>
          <a:p>
            <a:pPr defTabSz="450850" eaLnBrk="1" hangingPunct="1">
              <a:lnSpc>
                <a:spcPct val="120000"/>
              </a:lnSpc>
              <a:buFont typeface="Wingdings" pitchFamily="1" charset="2"/>
              <a:buChar char="§"/>
            </a:pPr>
            <a:r>
              <a:rPr kumimoji="1" lang="en-US" altLang="ja-JP" sz="1800" dirty="0">
                <a:ea typeface="ヒラギノ角ゴ Pro W3" pitchFamily="1" charset="-128"/>
                <a:cs typeface="ヒラギノ角ゴ Pro W3" pitchFamily="1" charset="-128"/>
              </a:rPr>
              <a:t> Spectra between 25 </a:t>
            </a:r>
            <a:r>
              <a:rPr kumimoji="1" lang="en-US" altLang="ja-JP" sz="1800" dirty="0" err="1">
                <a:ea typeface="ヒラギノ角ゴ Pro W3" pitchFamily="1" charset="-128"/>
                <a:cs typeface="ヒラギノ角ゴ Pro W3" pitchFamily="1" charset="-128"/>
              </a:rPr>
              <a:t>GeV</a:t>
            </a:r>
            <a:r>
              <a:rPr kumimoji="1" lang="en-US" altLang="ja-JP" sz="1800" dirty="0">
                <a:ea typeface="ヒラギノ角ゴ Pro W3" pitchFamily="1" charset="-128"/>
                <a:cs typeface="ヒラギノ角ゴ Pro W3" pitchFamily="1" charset="-128"/>
              </a:rPr>
              <a:t> and 100 </a:t>
            </a:r>
            <a:r>
              <a:rPr kumimoji="1" lang="en-US" altLang="ja-JP" sz="1800" dirty="0" err="1">
                <a:ea typeface="ヒラギノ角ゴ Pro W3" pitchFamily="1" charset="-128"/>
                <a:cs typeface="ヒラギノ角ゴ Pro W3" pitchFamily="1" charset="-128"/>
              </a:rPr>
              <a:t>GeV</a:t>
            </a:r>
            <a:r>
              <a:rPr kumimoji="1" lang="en-US" altLang="ja-JP" sz="1800" dirty="0">
                <a:ea typeface="ヒラギノ角ゴ Pro W3" pitchFamily="1" charset="-128"/>
                <a:cs typeface="ヒラギノ角ゴ Pro W3" pitchFamily="1" charset="-128"/>
              </a:rPr>
              <a:t> show a </a:t>
            </a:r>
            <a:r>
              <a:rPr kumimoji="1" lang="en-US" altLang="ja-JP" sz="1800" b="1" dirty="0">
                <a:ea typeface="ヒラギノ角ゴ Pro W3" pitchFamily="1" charset="-128"/>
                <a:cs typeface="ヒラギノ角ゴ Pro W3" pitchFamily="1" charset="-128"/>
              </a:rPr>
              <a:t>power law</a:t>
            </a:r>
            <a:r>
              <a:rPr kumimoji="1" lang="en-US" altLang="ja-JP" sz="1800" dirty="0">
                <a:ea typeface="ヒラギノ角ゴ Pro W3" pitchFamily="1" charset="-128"/>
                <a:cs typeface="ヒラギノ角ゴ Pro W3" pitchFamily="1" charset="-128"/>
              </a:rPr>
              <a:t>.</a:t>
            </a:r>
          </a:p>
          <a:p>
            <a:pPr defTabSz="450850" eaLnBrk="1" hangingPunct="1">
              <a:lnSpc>
                <a:spcPct val="120000"/>
              </a:lnSpc>
            </a:pPr>
            <a:endParaRPr kumimoji="1" lang="ja-JP" altLang="en-US" sz="1800" dirty="0">
              <a:ea typeface="ヒラギノ角ゴ Pro W3" pitchFamily="1" charset="-128"/>
              <a:cs typeface="ヒラギノ角ゴ Pro W3" pitchFamily="1" charset="-128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4763697" y="3803860"/>
            <a:ext cx="357094" cy="24391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  <a:effectLst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7811561" y="3803860"/>
            <a:ext cx="357601" cy="24391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  <a:effectLst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 flipH="1" flipV="1">
            <a:off x="1867556" y="3727804"/>
            <a:ext cx="357096" cy="24391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  <a:effectLst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948" name="TextBox 14"/>
          <p:cNvSpPr txBox="1">
            <a:spLocks noChangeArrowheads="1"/>
          </p:cNvSpPr>
          <p:nvPr/>
        </p:nvSpPr>
        <p:spPr bwMode="auto">
          <a:xfrm>
            <a:off x="4903788" y="3887788"/>
            <a:ext cx="6080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318" tIns="45159" rIns="90318" bIns="45159">
            <a:prstTxWarp prst="textNoShape">
              <a:avLst/>
            </a:prstTxWarp>
            <a:spAutoFit/>
          </a:bodyPr>
          <a:lstStyle/>
          <a:p>
            <a:pPr defTabSz="450850" eaLnBrk="1" hangingPunct="1"/>
            <a:r>
              <a:rPr kumimoji="1" lang="en-US" altLang="ja-JP" sz="1600">
                <a:solidFill>
                  <a:srgbClr val="008000"/>
                </a:solidFill>
                <a:latin typeface="Constantia" pitchFamily="1" charset="0"/>
                <a:ea typeface="ヒラギノ角ゴ Pro W3" pitchFamily="1" charset="-128"/>
                <a:cs typeface="ヒラギノ角ゴ Pro W3" pitchFamily="1" charset="-128"/>
              </a:rPr>
              <a:t>3.0 </a:t>
            </a:r>
            <a:r>
              <a:rPr kumimoji="1" lang="en-US" altLang="ja-JP" sz="1600">
                <a:solidFill>
                  <a:srgbClr val="008000"/>
                </a:solidFill>
                <a:latin typeface="Symbol" pitchFamily="1" charset="2"/>
                <a:ea typeface="Symbol" pitchFamily="1" charset="2"/>
                <a:cs typeface="Symbol" pitchFamily="1" charset="2"/>
              </a:rPr>
              <a:t>s</a:t>
            </a:r>
            <a:endParaRPr kumimoji="1" lang="ja-JP" altLang="en-US" sz="1600">
              <a:solidFill>
                <a:srgbClr val="008000"/>
              </a:solidFill>
              <a:latin typeface="Symbol" pitchFamily="1" charset="2"/>
              <a:ea typeface="Symbol" pitchFamily="1" charset="2"/>
              <a:cs typeface="Symbol" pitchFamily="1" charset="2"/>
            </a:endParaRPr>
          </a:p>
        </p:txBody>
      </p:sp>
      <p:sp>
        <p:nvSpPr>
          <p:cNvPr id="39949" name="TextBox 15"/>
          <p:cNvSpPr txBox="1">
            <a:spLocks noChangeArrowheads="1"/>
          </p:cNvSpPr>
          <p:nvPr/>
        </p:nvSpPr>
        <p:spPr bwMode="auto">
          <a:xfrm>
            <a:off x="7966075" y="3887788"/>
            <a:ext cx="6127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318" tIns="45159" rIns="90318" bIns="45159">
            <a:prstTxWarp prst="textNoShape">
              <a:avLst/>
            </a:prstTxWarp>
            <a:spAutoFit/>
          </a:bodyPr>
          <a:lstStyle/>
          <a:p>
            <a:pPr defTabSz="450850" eaLnBrk="1" hangingPunct="1"/>
            <a:r>
              <a:rPr kumimoji="1" lang="en-US" altLang="ja-JP" sz="1600">
                <a:solidFill>
                  <a:srgbClr val="008000"/>
                </a:solidFill>
                <a:latin typeface="Constantia" pitchFamily="1" charset="0"/>
                <a:ea typeface="ヒラギノ角ゴ Pro W3" pitchFamily="1" charset="-128"/>
                <a:cs typeface="ヒラギノ角ゴ Pro W3" pitchFamily="1" charset="-128"/>
              </a:rPr>
              <a:t>5.8 </a:t>
            </a:r>
            <a:r>
              <a:rPr kumimoji="1" lang="en-US" altLang="ja-JP" sz="1600">
                <a:solidFill>
                  <a:srgbClr val="008000"/>
                </a:solidFill>
                <a:latin typeface="Symbol" pitchFamily="1" charset="2"/>
                <a:ea typeface="Symbol" pitchFamily="1" charset="2"/>
                <a:cs typeface="Symbol" pitchFamily="1" charset="2"/>
              </a:rPr>
              <a:t>s</a:t>
            </a:r>
            <a:endParaRPr kumimoji="1" lang="ja-JP" altLang="en-US" sz="1600">
              <a:solidFill>
                <a:srgbClr val="008000"/>
              </a:solidFill>
              <a:latin typeface="Symbol" pitchFamily="1" charset="2"/>
              <a:ea typeface="Symbol" pitchFamily="1" charset="2"/>
              <a:cs typeface="Symbol" pitchFamily="1" charset="2"/>
            </a:endParaRPr>
          </a:p>
        </p:txBody>
      </p:sp>
      <p:sp>
        <p:nvSpPr>
          <p:cNvPr id="39950" name="TextBox 16"/>
          <p:cNvSpPr txBox="1">
            <a:spLocks noChangeArrowheads="1"/>
          </p:cNvSpPr>
          <p:nvPr/>
        </p:nvSpPr>
        <p:spPr bwMode="auto">
          <a:xfrm>
            <a:off x="2019300" y="3811588"/>
            <a:ext cx="61436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318" tIns="45159" rIns="90318" bIns="45159">
            <a:prstTxWarp prst="textNoShape">
              <a:avLst/>
            </a:prstTxWarp>
            <a:spAutoFit/>
          </a:bodyPr>
          <a:lstStyle/>
          <a:p>
            <a:pPr defTabSz="450850" eaLnBrk="1" hangingPunct="1"/>
            <a:r>
              <a:rPr kumimoji="1" lang="en-US" altLang="ja-JP" sz="1600">
                <a:solidFill>
                  <a:srgbClr val="008000"/>
                </a:solidFill>
                <a:latin typeface="Constantia" pitchFamily="1" charset="0"/>
                <a:ea typeface="ヒラギノ角ゴ Pro W3" pitchFamily="1" charset="-128"/>
                <a:cs typeface="ヒラギノ角ゴ Pro W3" pitchFamily="1" charset="-128"/>
              </a:rPr>
              <a:t>6.7 </a:t>
            </a:r>
            <a:r>
              <a:rPr kumimoji="1" lang="en-US" altLang="ja-JP" sz="1600">
                <a:solidFill>
                  <a:srgbClr val="008000"/>
                </a:solidFill>
                <a:latin typeface="Symbol" pitchFamily="1" charset="2"/>
                <a:ea typeface="Symbol" pitchFamily="1" charset="2"/>
                <a:cs typeface="Symbol" pitchFamily="1" charset="2"/>
              </a:rPr>
              <a:t>s</a:t>
            </a:r>
            <a:endParaRPr kumimoji="1" lang="ja-JP" altLang="en-US" sz="1600">
              <a:solidFill>
                <a:srgbClr val="008000"/>
              </a:solidFill>
              <a:latin typeface="Symbol" pitchFamily="1" charset="2"/>
              <a:ea typeface="Symbol" pitchFamily="1" charset="2"/>
              <a:cs typeface="Symbol" pitchFamily="1" charset="2"/>
            </a:endParaRPr>
          </a:p>
        </p:txBody>
      </p:sp>
      <p:sp>
        <p:nvSpPr>
          <p:cNvPr id="39951" name="Rectangle 37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ES_tradnl" sz="2400" b="1" smtClean="0"/>
              <a:t>New:</a:t>
            </a:r>
            <a:r>
              <a:rPr lang="es-ES_tradnl" sz="3600" smtClean="0"/>
              <a:t> </a:t>
            </a:r>
            <a:br>
              <a:rPr lang="es-ES_tradnl" sz="3600" smtClean="0"/>
            </a:br>
            <a:r>
              <a:rPr lang="es-ES_tradnl" sz="3600" smtClean="0"/>
              <a:t>Mono observations 2007-09</a:t>
            </a:r>
          </a:p>
        </p:txBody>
      </p:sp>
      <p:sp>
        <p:nvSpPr>
          <p:cNvPr id="39952" name="Text Box 50"/>
          <p:cNvSpPr txBox="1">
            <a:spLocks noChangeArrowheads="1"/>
          </p:cNvSpPr>
          <p:nvPr/>
        </p:nvSpPr>
        <p:spPr bwMode="auto">
          <a:xfrm rot="-5400000">
            <a:off x="8087519" y="3217069"/>
            <a:ext cx="1844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1200" b="1">
                <a:solidFill>
                  <a:schemeClr val="accent2"/>
                </a:solidFill>
              </a:rPr>
              <a:t>Time-averaged spectra</a:t>
            </a:r>
          </a:p>
        </p:txBody>
      </p:sp>
      <p:sp>
        <p:nvSpPr>
          <p:cNvPr id="39953" name="TextBox 4"/>
          <p:cNvSpPr txBox="1">
            <a:spLocks noChangeArrowheads="1"/>
          </p:cNvSpPr>
          <p:nvPr/>
        </p:nvSpPr>
        <p:spPr bwMode="auto">
          <a:xfrm>
            <a:off x="762000" y="1295400"/>
            <a:ext cx="73152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18" tIns="45159" rIns="90318" bIns="45159">
            <a:prstTxWarp prst="textNoShape">
              <a:avLst/>
            </a:prstTxWarp>
            <a:spAutoFit/>
          </a:bodyPr>
          <a:lstStyle/>
          <a:p>
            <a:pPr defTabSz="450850" eaLnBrk="1" hangingPunct="1">
              <a:lnSpc>
                <a:spcPct val="120000"/>
              </a:lnSpc>
              <a:buFont typeface="Wingdings" pitchFamily="1" charset="2"/>
              <a:buChar char="§"/>
            </a:pPr>
            <a:r>
              <a:rPr kumimoji="1" lang="en-US" altLang="ja-JP" sz="1900">
                <a:ea typeface="ヒラギノ角ゴ Pro W3" pitchFamily="1" charset="-128"/>
                <a:cs typeface="ヒラギノ角ゴ Pro W3" pitchFamily="1" charset="-128"/>
              </a:rPr>
              <a:t> </a:t>
            </a:r>
            <a:r>
              <a:rPr kumimoji="1" lang="en-US" altLang="ja-JP" sz="1700">
                <a:ea typeface="ヒラギノ角ゴ Pro W3" pitchFamily="1" charset="-128"/>
                <a:cs typeface="ヒラギノ角ゴ Pro W3" pitchFamily="1" charset="-128"/>
              </a:rPr>
              <a:t>From Oct. 2007 to Feb. 2009, 59 hours </a:t>
            </a:r>
          </a:p>
          <a:p>
            <a:pPr defTabSz="450850" eaLnBrk="1" hangingPunct="1">
              <a:lnSpc>
                <a:spcPct val="120000"/>
              </a:lnSpc>
              <a:buFont typeface="Wingdings" pitchFamily="1" charset="2"/>
              <a:buChar char="§"/>
            </a:pPr>
            <a:r>
              <a:rPr kumimoji="1" lang="en-US" altLang="ja-JP" sz="1700">
                <a:ea typeface="ヒラギノ角ゴ Pro W3" pitchFamily="1" charset="-128"/>
                <a:cs typeface="ヒラギノ角ゴ Pro W3" pitchFamily="1" charset="-128"/>
              </a:rPr>
              <a:t> Sum Trigger, E &gt;25 GeV</a:t>
            </a:r>
            <a:endParaRPr kumimoji="1" lang="en-US" altLang="ja-JP" sz="1600">
              <a:latin typeface="Constantia" pitchFamily="1" charset="0"/>
              <a:ea typeface="ヒラギノ角ゴ Pro W3" pitchFamily="1" charset="-128"/>
              <a:cs typeface="ヒラギノ角ゴ Pro W3" pitchFamily="1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67400" y="1143000"/>
            <a:ext cx="3067050" cy="369888"/>
          </a:xfrm>
          <a:prstGeom prst="rect">
            <a:avLst/>
          </a:prstGeom>
          <a:solidFill>
            <a:srgbClr val="6DAD2E">
              <a:alpha val="49000"/>
            </a:srgbClr>
          </a:solidFill>
          <a:ln>
            <a:solidFill>
              <a:srgbClr val="008000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MAGIC, ApJ, 742, 43 (2011)</a:t>
            </a: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</p:spPr>
        <p:txBody>
          <a:bodyPr/>
          <a:lstStyle/>
          <a:p>
            <a:fld id="{85BA17EC-F713-364A-AF93-F49F2A6B218A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3" descr="Crab_Pulsar_Stereo_Combined_compilation_MAGIC_VERITAS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493307"/>
            <a:ext cx="27336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6" descr="Crab_Pulsar_Stereo_Combined_compilation_solid_P1_allpoints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1482195"/>
            <a:ext cx="27336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7" descr="Crab_Pulsar_Stereo_Combined_compilation_solid_P2_allpoints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1493307"/>
            <a:ext cx="27336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TextBox 11"/>
          <p:cNvSpPr txBox="1">
            <a:spLocks noChangeArrowheads="1"/>
          </p:cNvSpPr>
          <p:nvPr/>
        </p:nvSpPr>
        <p:spPr bwMode="auto">
          <a:xfrm>
            <a:off x="4117975" y="1388532"/>
            <a:ext cx="1052513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318" tIns="45159" rIns="90318" bIns="45159">
            <a:prstTxWarp prst="textNoShape">
              <a:avLst/>
            </a:prstTxWarp>
            <a:spAutoFit/>
          </a:bodyPr>
          <a:lstStyle/>
          <a:p>
            <a:pPr defTabSz="450850" eaLnBrk="1" hangingPunct="1"/>
            <a:r>
              <a:rPr kumimoji="1" lang="en-US" altLang="ja-JP" sz="1600">
                <a:latin typeface="Constantia" pitchFamily="1" charset="0"/>
                <a:ea typeface="ヒラギノ角ゴ Pro W3" pitchFamily="1" charset="-128"/>
                <a:cs typeface="ヒラギノ角ゴ Pro W3" pitchFamily="1" charset="-128"/>
              </a:rPr>
              <a:t>First Peak</a:t>
            </a:r>
            <a:endParaRPr kumimoji="1" lang="ja-JP" altLang="en-US" sz="1600">
              <a:latin typeface="Constantia" pitchFamily="1" charset="0"/>
              <a:ea typeface="ヒラギノ角ゴ Pro W3" pitchFamily="1" charset="-128"/>
              <a:cs typeface="ヒラギノ角ゴ Pro W3" pitchFamily="1" charset="-128"/>
            </a:endParaRPr>
          </a:p>
        </p:txBody>
      </p:sp>
      <p:sp>
        <p:nvSpPr>
          <p:cNvPr id="41993" name="TextBox 12"/>
          <p:cNvSpPr txBox="1">
            <a:spLocks noChangeArrowheads="1"/>
          </p:cNvSpPr>
          <p:nvPr/>
        </p:nvSpPr>
        <p:spPr bwMode="auto">
          <a:xfrm>
            <a:off x="6861175" y="1388532"/>
            <a:ext cx="1292225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318" tIns="45159" rIns="90318" bIns="45159">
            <a:prstTxWarp prst="textNoShape">
              <a:avLst/>
            </a:prstTxWarp>
            <a:spAutoFit/>
          </a:bodyPr>
          <a:lstStyle/>
          <a:p>
            <a:pPr defTabSz="450850" eaLnBrk="1" hangingPunct="1"/>
            <a:r>
              <a:rPr kumimoji="1" lang="en-US" altLang="ja-JP" sz="1600">
                <a:latin typeface="Constantia" pitchFamily="1" charset="0"/>
                <a:ea typeface="ヒラギノ角ゴ Pro W3" pitchFamily="1" charset="-128"/>
                <a:cs typeface="ヒラギノ角ゴ Pro W3" pitchFamily="1" charset="-128"/>
              </a:rPr>
              <a:t>Second Peak</a:t>
            </a:r>
            <a:endParaRPr kumimoji="1" lang="ja-JP" altLang="en-US" sz="1600">
              <a:latin typeface="Constantia" pitchFamily="1" charset="0"/>
              <a:ea typeface="ヒラギノ角ゴ Pro W3" pitchFamily="1" charset="-128"/>
              <a:cs typeface="ヒラギノ角ゴ Pro W3" pitchFamily="1" charset="-128"/>
            </a:endParaRPr>
          </a:p>
        </p:txBody>
      </p:sp>
      <p:sp>
        <p:nvSpPr>
          <p:cNvPr id="41994" name="TextBox 13"/>
          <p:cNvSpPr txBox="1">
            <a:spLocks noChangeArrowheads="1"/>
          </p:cNvSpPr>
          <p:nvPr/>
        </p:nvSpPr>
        <p:spPr bwMode="auto">
          <a:xfrm>
            <a:off x="841375" y="1388532"/>
            <a:ext cx="1827213" cy="333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318" tIns="45159" rIns="90318" bIns="45159">
            <a:prstTxWarp prst="textNoShape">
              <a:avLst/>
            </a:prstTxWarp>
            <a:spAutoFit/>
          </a:bodyPr>
          <a:lstStyle/>
          <a:p>
            <a:pPr defTabSz="450850" eaLnBrk="1" hangingPunct="1"/>
            <a:r>
              <a:rPr kumimoji="1" lang="en-US" altLang="ja-JP" sz="1600">
                <a:latin typeface="Constantia" pitchFamily="1" charset="0"/>
                <a:ea typeface="ヒラギノ角ゴ Pro W3" pitchFamily="1" charset="-128"/>
                <a:cs typeface="ヒラギノ角ゴ Pro W3" pitchFamily="1" charset="-128"/>
              </a:rPr>
              <a:t>Sum of Both Peaks</a:t>
            </a:r>
            <a:endParaRPr kumimoji="1" lang="ja-JP" altLang="en-US" sz="1600">
              <a:latin typeface="Constantia" pitchFamily="1" charset="0"/>
              <a:ea typeface="ヒラギノ角ゴ Pro W3" pitchFamily="1" charset="-128"/>
              <a:cs typeface="ヒラギノ角ゴ Pro W3" pitchFamily="1" charset="-128"/>
            </a:endParaRPr>
          </a:p>
        </p:txBody>
      </p:sp>
      <p:sp>
        <p:nvSpPr>
          <p:cNvPr id="41995" name="TextBox 16"/>
          <p:cNvSpPr txBox="1">
            <a:spLocks noChangeArrowheads="1"/>
          </p:cNvSpPr>
          <p:nvPr/>
        </p:nvSpPr>
        <p:spPr bwMode="auto">
          <a:xfrm>
            <a:off x="762000" y="3245907"/>
            <a:ext cx="5556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318" tIns="45159" rIns="90318" bIns="45159">
            <a:prstTxWarp prst="textNoShape">
              <a:avLst/>
            </a:prstTxWarp>
            <a:spAutoFit/>
          </a:bodyPr>
          <a:lstStyle/>
          <a:p>
            <a:pPr defTabSz="450850" eaLnBrk="1" hangingPunct="1"/>
            <a:r>
              <a:rPr kumimoji="1" lang="en-US" altLang="ja-JP" sz="1600">
                <a:solidFill>
                  <a:srgbClr val="FFBB0E"/>
                </a:solidFill>
                <a:latin typeface="Constantia" pitchFamily="1" charset="0"/>
                <a:ea typeface="ヒラギノ角ゴ Pro W3" pitchFamily="1" charset="-128"/>
                <a:cs typeface="ヒラギノ角ゴ Pro W3" pitchFamily="1" charset="-128"/>
              </a:rPr>
              <a:t>LAT</a:t>
            </a:r>
            <a:endParaRPr kumimoji="1" lang="ja-JP" altLang="en-US" sz="1600">
              <a:solidFill>
                <a:srgbClr val="0000FF"/>
              </a:solidFill>
              <a:latin typeface="Constantia" pitchFamily="1" charset="0"/>
              <a:ea typeface="ヒラギノ角ゴ Pro W3" pitchFamily="1" charset="-128"/>
              <a:cs typeface="ヒラギノ角ゴ Pro W3" pitchFamily="1" charset="-128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10800000" flipV="1">
            <a:off x="1904895" y="3093136"/>
            <a:ext cx="393664" cy="22927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997" name="TextBox 25"/>
          <p:cNvSpPr txBox="1">
            <a:spLocks noChangeArrowheads="1"/>
          </p:cNvSpPr>
          <p:nvPr/>
        </p:nvSpPr>
        <p:spPr bwMode="auto">
          <a:xfrm>
            <a:off x="2209800" y="2952220"/>
            <a:ext cx="70326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318" tIns="45159" rIns="90318" bIns="45159">
            <a:prstTxWarp prst="textNoShape">
              <a:avLst/>
            </a:prstTxWarp>
            <a:spAutoFit/>
          </a:bodyPr>
          <a:lstStyle/>
          <a:p>
            <a:pPr defTabSz="450850" eaLnBrk="1" hangingPunct="1"/>
            <a:r>
              <a:rPr kumimoji="1" lang="en-US" altLang="ja-JP" sz="1600">
                <a:solidFill>
                  <a:srgbClr val="FF6600"/>
                </a:solidFill>
                <a:latin typeface="Constantia" pitchFamily="1" charset="0"/>
                <a:ea typeface="ヒラギノ角ゴ Pro W3" pitchFamily="1" charset="-128"/>
                <a:cs typeface="ヒラギノ角ゴ Pro W3" pitchFamily="1" charset="-128"/>
              </a:rPr>
              <a:t>Mono</a:t>
            </a:r>
            <a:endParaRPr kumimoji="1" lang="ja-JP" altLang="en-US" sz="1600">
              <a:solidFill>
                <a:srgbClr val="FF6600"/>
              </a:solidFill>
              <a:latin typeface="Constantia" pitchFamily="1" charset="0"/>
              <a:ea typeface="ヒラギノ角ゴ Pro W3" pitchFamily="1" charset="-128"/>
              <a:cs typeface="ヒラギノ角ゴ Pro W3" pitchFamily="1" charset="-128"/>
            </a:endParaRPr>
          </a:p>
        </p:txBody>
      </p:sp>
      <p:sp>
        <p:nvSpPr>
          <p:cNvPr id="41998" name="TextBox 26"/>
          <p:cNvSpPr txBox="1">
            <a:spLocks noChangeArrowheads="1"/>
          </p:cNvSpPr>
          <p:nvPr/>
        </p:nvSpPr>
        <p:spPr bwMode="auto">
          <a:xfrm>
            <a:off x="2214563" y="3226857"/>
            <a:ext cx="7381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318" tIns="45159" rIns="90318" bIns="45159">
            <a:prstTxWarp prst="textNoShape">
              <a:avLst/>
            </a:prstTxWarp>
            <a:spAutoFit/>
          </a:bodyPr>
          <a:lstStyle/>
          <a:p>
            <a:pPr defTabSz="450850" eaLnBrk="1" hangingPunct="1"/>
            <a:r>
              <a:rPr kumimoji="1" lang="en-US" altLang="ja-JP" sz="1600">
                <a:solidFill>
                  <a:srgbClr val="FF0000"/>
                </a:solidFill>
                <a:latin typeface="Constantia" pitchFamily="1" charset="0"/>
                <a:ea typeface="ヒラギノ角ゴ Pro W3" pitchFamily="1" charset="-128"/>
                <a:cs typeface="ヒラギノ角ゴ Pro W3" pitchFamily="1" charset="-128"/>
              </a:rPr>
              <a:t>Stereo</a:t>
            </a:r>
            <a:endParaRPr kumimoji="1" lang="ja-JP" altLang="en-US" sz="1600">
              <a:solidFill>
                <a:srgbClr val="FF0000"/>
              </a:solidFill>
              <a:latin typeface="Constantia" pitchFamily="1" charset="0"/>
              <a:ea typeface="ヒラギノ角ゴ Pro W3" pitchFamily="1" charset="-128"/>
              <a:cs typeface="ヒラギノ角ゴ Pro W3" pitchFamily="1" charset="-128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rot="5400000">
            <a:off x="2404510" y="3586506"/>
            <a:ext cx="295895" cy="2438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000" name="TextBox 19"/>
          <p:cNvSpPr txBox="1">
            <a:spLocks noChangeArrowheads="1"/>
          </p:cNvSpPr>
          <p:nvPr/>
        </p:nvSpPr>
        <p:spPr bwMode="auto">
          <a:xfrm>
            <a:off x="3462338" y="3866620"/>
            <a:ext cx="11969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318" tIns="45159" rIns="90318" bIns="45159">
            <a:prstTxWarp prst="textNoShape">
              <a:avLst/>
            </a:prstTxWarp>
            <a:spAutoFit/>
          </a:bodyPr>
          <a:lstStyle/>
          <a:p>
            <a:pPr defTabSz="450850" eaLnBrk="1" hangingPunct="1"/>
            <a:r>
              <a:rPr kumimoji="1" lang="en-US" altLang="ja-JP" sz="1600" dirty="0">
                <a:solidFill>
                  <a:srgbClr val="FF6600"/>
                </a:solidFill>
              </a:rPr>
              <a:t>Preliminary</a:t>
            </a:r>
            <a:endParaRPr kumimoji="1" lang="ja-JP" altLang="en-US" sz="1600" dirty="0">
              <a:solidFill>
                <a:srgbClr val="FF6600"/>
              </a:solidFill>
            </a:endParaRPr>
          </a:p>
        </p:txBody>
      </p:sp>
      <p:sp>
        <p:nvSpPr>
          <p:cNvPr id="42001" name="TextBox 20"/>
          <p:cNvSpPr txBox="1">
            <a:spLocks noChangeArrowheads="1"/>
          </p:cNvSpPr>
          <p:nvPr/>
        </p:nvSpPr>
        <p:spPr bwMode="auto">
          <a:xfrm>
            <a:off x="6356350" y="3866620"/>
            <a:ext cx="11969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318" tIns="45159" rIns="90318" bIns="45159">
            <a:prstTxWarp prst="textNoShape">
              <a:avLst/>
            </a:prstTxWarp>
            <a:spAutoFit/>
          </a:bodyPr>
          <a:lstStyle/>
          <a:p>
            <a:pPr defTabSz="450850" eaLnBrk="1" hangingPunct="1"/>
            <a:r>
              <a:rPr kumimoji="1" lang="en-US" altLang="ja-JP" sz="1600">
                <a:solidFill>
                  <a:srgbClr val="FF6600"/>
                </a:solidFill>
              </a:rPr>
              <a:t>Preliminary</a:t>
            </a:r>
            <a:endParaRPr kumimoji="1" lang="ja-JP" altLang="en-US" sz="1600">
              <a:solidFill>
                <a:srgbClr val="FF6600"/>
              </a:solidFill>
            </a:endParaRPr>
          </a:p>
        </p:txBody>
      </p:sp>
      <p:sp>
        <p:nvSpPr>
          <p:cNvPr id="42002" name="Rectangle 20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189972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z="2800" b="1" dirty="0">
                <a:solidFill>
                  <a:srgbClr val="FE120C"/>
                </a:solidFill>
              </a:rPr>
              <a:t>HOT NEWS</a:t>
            </a:r>
            <a:r>
              <a:rPr lang="es-ES_tradnl" sz="2800" dirty="0">
                <a:solidFill>
                  <a:srgbClr val="FE120C"/>
                </a:solidFill>
              </a:rPr>
              <a:t>:</a:t>
            </a:r>
            <a:r>
              <a:rPr lang="es-ES_tradnl" sz="3200" dirty="0"/>
              <a:t> </a:t>
            </a:r>
            <a:br>
              <a:rPr lang="es-ES_tradnl" sz="3200" dirty="0"/>
            </a:br>
            <a:r>
              <a:rPr lang="es-ES_tradnl" sz="3200" dirty="0" err="1"/>
              <a:t>after</a:t>
            </a:r>
            <a:r>
              <a:rPr lang="es-ES_tradnl" sz="3200" dirty="0"/>
              <a:t> 73 more </a:t>
            </a:r>
            <a:r>
              <a:rPr lang="es-ES_tradnl" sz="3200" dirty="0" err="1"/>
              <a:t>hours</a:t>
            </a:r>
            <a:r>
              <a:rPr lang="es-ES_tradnl" sz="3200" dirty="0"/>
              <a:t> </a:t>
            </a:r>
            <a:r>
              <a:rPr lang="es-ES_tradnl" sz="3200" dirty="0" err="1"/>
              <a:t>of</a:t>
            </a:r>
            <a:r>
              <a:rPr lang="es-ES_tradnl" sz="3200" dirty="0"/>
              <a:t> </a:t>
            </a:r>
            <a:r>
              <a:rPr lang="es-ES_tradnl" sz="3200" dirty="0" err="1"/>
              <a:t>stereo</a:t>
            </a:r>
            <a:r>
              <a:rPr lang="es-ES_tradnl" sz="3200" dirty="0"/>
              <a:t> data</a:t>
            </a:r>
            <a:endParaRPr lang="es-ES_tradnl" dirty="0"/>
          </a:p>
        </p:txBody>
      </p:sp>
      <p:sp>
        <p:nvSpPr>
          <p:cNvPr id="42003" name="TextBox 25"/>
          <p:cNvSpPr txBox="1">
            <a:spLocks noChangeArrowheads="1"/>
          </p:cNvSpPr>
          <p:nvPr/>
        </p:nvSpPr>
        <p:spPr bwMode="auto">
          <a:xfrm>
            <a:off x="1905000" y="2683932"/>
            <a:ext cx="814388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318" tIns="45159" rIns="90318" bIns="45159">
            <a:prstTxWarp prst="textNoShape">
              <a:avLst/>
            </a:prstTxWarp>
            <a:spAutoFit/>
          </a:bodyPr>
          <a:lstStyle/>
          <a:p>
            <a:pPr defTabSz="450850" eaLnBrk="1" hangingPunct="1"/>
            <a:r>
              <a:rPr kumimoji="1" lang="en-US" altLang="ja-JP" sz="1600">
                <a:solidFill>
                  <a:srgbClr val="6DAD2E"/>
                </a:solidFill>
                <a:latin typeface="Constantia" pitchFamily="1" charset="0"/>
                <a:ea typeface="ヒラギノ角ゴ Pro W3" pitchFamily="1" charset="-128"/>
                <a:cs typeface="ヒラギノ角ゴ Pro W3" pitchFamily="1" charset="-128"/>
              </a:rPr>
              <a:t>Nebula</a:t>
            </a:r>
            <a:endParaRPr kumimoji="1" lang="ja-JP" altLang="en-US" sz="1600">
              <a:solidFill>
                <a:srgbClr val="6DAD2E"/>
              </a:solidFill>
              <a:latin typeface="Constantia" pitchFamily="1" charset="0"/>
              <a:ea typeface="ヒラギノ角ゴ Pro W3" pitchFamily="1" charset="-128"/>
              <a:cs typeface="ヒラギノ角ゴ Pro W3" pitchFamily="1" charset="-128"/>
            </a:endParaRPr>
          </a:p>
        </p:txBody>
      </p:sp>
      <p:sp>
        <p:nvSpPr>
          <p:cNvPr id="42004" name="Rectangle 22"/>
          <p:cNvSpPr>
            <a:spLocks noChangeArrowheads="1"/>
          </p:cNvSpPr>
          <p:nvPr/>
        </p:nvSpPr>
        <p:spPr bwMode="auto">
          <a:xfrm>
            <a:off x="381000" y="4648200"/>
            <a:ext cx="8610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s-ES_tradnl" sz="2000" dirty="0" err="1"/>
              <a:t>Stereo</a:t>
            </a:r>
            <a:r>
              <a:rPr lang="es-ES_tradnl" sz="2000" dirty="0"/>
              <a:t> data </a:t>
            </a:r>
            <a:r>
              <a:rPr lang="es-ES_tradnl" sz="2000" dirty="0" err="1"/>
              <a:t>provides</a:t>
            </a:r>
            <a:r>
              <a:rPr lang="es-ES_tradnl" sz="2000" dirty="0"/>
              <a:t> </a:t>
            </a:r>
            <a:r>
              <a:rPr lang="es-ES_tradnl" sz="2000" b="1" dirty="0"/>
              <a:t>precise </a:t>
            </a:r>
            <a:r>
              <a:rPr lang="es-ES_tradnl" sz="2000" b="1" dirty="0" err="1"/>
              <a:t>spectra</a:t>
            </a:r>
            <a:r>
              <a:rPr lang="es-ES_tradnl" sz="2000" b="1" dirty="0"/>
              <a:t> up </a:t>
            </a:r>
            <a:r>
              <a:rPr lang="es-ES_tradnl" sz="2000" b="1" dirty="0" err="1"/>
              <a:t>to</a:t>
            </a:r>
            <a:r>
              <a:rPr lang="es-ES_tradnl" sz="2000" b="1" dirty="0"/>
              <a:t> 400 </a:t>
            </a:r>
            <a:r>
              <a:rPr lang="es-ES_tradnl" sz="2000" b="1" dirty="0" err="1" smtClean="0"/>
              <a:t>GeV</a:t>
            </a:r>
            <a:endParaRPr lang="es-ES_tradnl" sz="2000" b="1" dirty="0" smtClean="0"/>
          </a:p>
          <a:p>
            <a:pPr marL="342900" indent="-342900"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s-ES_tradnl" sz="2000" b="1" dirty="0"/>
              <a:t>No </a:t>
            </a:r>
            <a:r>
              <a:rPr lang="es-ES_tradnl" sz="2000" b="1" dirty="0" err="1"/>
              <a:t>gap</a:t>
            </a:r>
            <a:r>
              <a:rPr lang="es-ES_tradnl" sz="2000" b="1" dirty="0"/>
              <a:t> </a:t>
            </a:r>
            <a:r>
              <a:rPr lang="es-ES_tradnl" sz="2000" b="1" dirty="0" err="1"/>
              <a:t>between</a:t>
            </a:r>
            <a:r>
              <a:rPr lang="es-ES_tradnl" sz="2000" b="1" dirty="0"/>
              <a:t> Fermi </a:t>
            </a:r>
            <a:r>
              <a:rPr lang="es-ES_tradnl" sz="2000" b="1" dirty="0" err="1"/>
              <a:t>and</a:t>
            </a:r>
            <a:r>
              <a:rPr lang="es-ES_tradnl" sz="2000" b="1" dirty="0"/>
              <a:t> </a:t>
            </a:r>
            <a:r>
              <a:rPr lang="es-ES_tradnl" sz="2000" b="1" dirty="0" smtClean="0"/>
              <a:t>MAGIC</a:t>
            </a:r>
          </a:p>
          <a:p>
            <a:pPr marL="342900" indent="-342900"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s-ES_tradnl" sz="2000" dirty="0" err="1"/>
              <a:t>We</a:t>
            </a:r>
            <a:r>
              <a:rPr lang="es-ES_tradnl" sz="2000" dirty="0"/>
              <a:t> can even produce </a:t>
            </a:r>
            <a:r>
              <a:rPr lang="es-ES_tradnl" sz="2000" dirty="0" err="1"/>
              <a:t>spectra</a:t>
            </a:r>
            <a:r>
              <a:rPr lang="es-ES_tradnl" sz="2000" dirty="0"/>
              <a:t> </a:t>
            </a:r>
            <a:r>
              <a:rPr lang="es-ES_tradnl" sz="2000" dirty="0" err="1"/>
              <a:t>for</a:t>
            </a:r>
            <a:r>
              <a:rPr lang="es-ES_tradnl" sz="2000" dirty="0"/>
              <a:t> </a:t>
            </a:r>
            <a:r>
              <a:rPr lang="es-ES_tradnl" sz="2000" dirty="0" err="1"/>
              <a:t>both</a:t>
            </a:r>
            <a:r>
              <a:rPr lang="es-ES_tradnl" sz="2000" dirty="0"/>
              <a:t> </a:t>
            </a:r>
            <a:r>
              <a:rPr lang="es-ES_tradnl" sz="2000" dirty="0" err="1"/>
              <a:t>peaks</a:t>
            </a:r>
            <a:r>
              <a:rPr lang="es-ES_tradnl" sz="2000" dirty="0"/>
              <a:t> </a:t>
            </a:r>
            <a:r>
              <a:rPr lang="es-ES_tradnl" sz="2000" dirty="0" err="1" smtClean="0"/>
              <a:t>separately</a:t>
            </a:r>
            <a:endParaRPr lang="es-ES_tradnl" sz="2000" dirty="0" smtClean="0"/>
          </a:p>
          <a:p>
            <a:pPr marL="342900" indent="-342900"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s-ES_tradnl" sz="2000" dirty="0"/>
              <a:t>Mono/</a:t>
            </a:r>
            <a:r>
              <a:rPr lang="es-ES_tradnl" sz="2000" dirty="0" err="1"/>
              <a:t>stereo</a:t>
            </a:r>
            <a:r>
              <a:rPr lang="es-ES_tradnl" sz="2000" dirty="0"/>
              <a:t> </a:t>
            </a:r>
            <a:r>
              <a:rPr lang="es-ES_tradnl" sz="2000" dirty="0" err="1"/>
              <a:t>spectra</a:t>
            </a:r>
            <a:r>
              <a:rPr lang="es-ES_tradnl" sz="2000" dirty="0"/>
              <a:t> </a:t>
            </a:r>
            <a:r>
              <a:rPr lang="es-ES_tradnl" sz="2000" dirty="0" err="1"/>
              <a:t>agree</a:t>
            </a:r>
            <a:r>
              <a:rPr lang="es-ES_tradnl" sz="2000" dirty="0"/>
              <a:t>… </a:t>
            </a:r>
            <a:r>
              <a:rPr lang="es-ES_tradnl" sz="2000" dirty="0" err="1"/>
              <a:t>and</a:t>
            </a:r>
            <a:r>
              <a:rPr lang="es-ES_tradnl" sz="2000" dirty="0"/>
              <a:t> </a:t>
            </a:r>
            <a:r>
              <a:rPr lang="es-ES_tradnl" sz="2000" dirty="0" err="1"/>
              <a:t>go</a:t>
            </a:r>
            <a:r>
              <a:rPr lang="es-ES_tradnl" sz="2000" dirty="0"/>
              <a:t> </a:t>
            </a:r>
            <a:r>
              <a:rPr lang="es-ES_tradnl" sz="2000" dirty="0" err="1"/>
              <a:t>well</a:t>
            </a:r>
            <a:r>
              <a:rPr lang="es-ES_tradnl" sz="2000" dirty="0"/>
              <a:t> </a:t>
            </a:r>
            <a:r>
              <a:rPr lang="es-ES_tradnl" sz="2000" dirty="0" err="1"/>
              <a:t>beyond</a:t>
            </a:r>
            <a:r>
              <a:rPr lang="es-ES_tradnl" sz="2000" dirty="0"/>
              <a:t> a </a:t>
            </a:r>
            <a:r>
              <a:rPr lang="es-ES_tradnl" sz="2000" dirty="0" err="1"/>
              <a:t>cutoff</a:t>
            </a:r>
            <a:r>
              <a:rPr lang="es-ES_tradnl" sz="2000" dirty="0"/>
              <a:t> at </a:t>
            </a:r>
            <a:r>
              <a:rPr lang="es-ES_tradnl" sz="2000" dirty="0" err="1"/>
              <a:t>few</a:t>
            </a:r>
            <a:r>
              <a:rPr lang="es-ES_tradnl" sz="2000" dirty="0"/>
              <a:t> </a:t>
            </a:r>
            <a:r>
              <a:rPr lang="es-ES_tradnl" sz="2000" dirty="0" err="1"/>
              <a:t>GeV</a:t>
            </a:r>
            <a:r>
              <a:rPr lang="es-ES_tradnl" sz="2000" dirty="0"/>
              <a:t>!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s-ES_tradnl" sz="3200" dirty="0"/>
          </a:p>
        </p:txBody>
      </p:sp>
      <p:sp>
        <p:nvSpPr>
          <p:cNvPr id="42005" name="TextBox 25"/>
          <p:cNvSpPr txBox="1">
            <a:spLocks noChangeArrowheads="1"/>
          </p:cNvSpPr>
          <p:nvPr/>
        </p:nvSpPr>
        <p:spPr bwMode="auto">
          <a:xfrm>
            <a:off x="2362200" y="4236507"/>
            <a:ext cx="10207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318" tIns="45159" rIns="90318" bIns="45159">
            <a:prstTxWarp prst="textNoShape">
              <a:avLst/>
            </a:prstTxWarp>
            <a:spAutoFit/>
          </a:bodyPr>
          <a:lstStyle/>
          <a:p>
            <a:pPr defTabSz="450850" eaLnBrk="1" hangingPunct="1"/>
            <a:r>
              <a:rPr kumimoji="1" lang="en-US" altLang="ja-JP" sz="1600">
                <a:solidFill>
                  <a:schemeClr val="accent2"/>
                </a:solidFill>
                <a:latin typeface="Constantia" pitchFamily="1" charset="0"/>
                <a:ea typeface="ヒラギノ角ゴ Pro W3" pitchFamily="1" charset="-128"/>
                <a:cs typeface="ヒラギノ角ゴ Pro W3" pitchFamily="1" charset="-128"/>
              </a:rPr>
              <a:t>VERITAS</a:t>
            </a:r>
          </a:p>
        </p:txBody>
      </p:sp>
      <p:sp>
        <p:nvSpPr>
          <p:cNvPr id="42006" name="Line 26"/>
          <p:cNvSpPr>
            <a:spLocks noChangeShapeType="1"/>
          </p:cNvSpPr>
          <p:nvPr/>
        </p:nvSpPr>
        <p:spPr bwMode="auto">
          <a:xfrm flipH="1" flipV="1">
            <a:off x="2514600" y="4084107"/>
            <a:ext cx="3048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7" name="Line 27"/>
          <p:cNvSpPr>
            <a:spLocks noChangeShapeType="1"/>
          </p:cNvSpPr>
          <p:nvPr/>
        </p:nvSpPr>
        <p:spPr bwMode="auto">
          <a:xfrm>
            <a:off x="609600" y="3550707"/>
            <a:ext cx="914400" cy="0"/>
          </a:xfrm>
          <a:prstGeom prst="line">
            <a:avLst/>
          </a:prstGeom>
          <a:noFill/>
          <a:ln w="28575">
            <a:solidFill>
              <a:srgbClr val="FFBB0E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8" name="Text Box 28"/>
          <p:cNvSpPr txBox="1">
            <a:spLocks noChangeArrowheads="1"/>
          </p:cNvSpPr>
          <p:nvPr/>
        </p:nvSpPr>
        <p:spPr bwMode="auto">
          <a:xfrm rot="-5400000">
            <a:off x="7901781" y="2783151"/>
            <a:ext cx="18446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1200" b="1">
                <a:solidFill>
                  <a:schemeClr val="accent2"/>
                </a:solidFill>
              </a:rPr>
              <a:t>Time-averaged spectra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86400" y="274638"/>
            <a:ext cx="3496683" cy="369332"/>
          </a:xfrm>
          <a:prstGeom prst="rect">
            <a:avLst/>
          </a:prstGeom>
          <a:solidFill>
            <a:srgbClr val="6DAD2E">
              <a:alpha val="49000"/>
            </a:srgbClr>
          </a:solidFill>
          <a:ln>
            <a:solidFill>
              <a:srgbClr val="008000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MAGIC, submitted to A&amp;A  (</a:t>
            </a:r>
            <a:r>
              <a:rPr lang="en-US" sz="1800" dirty="0" smtClean="0"/>
              <a:t>2012)</a:t>
            </a:r>
            <a:endParaRPr lang="en-US" sz="1800" dirty="0"/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</p:spPr>
        <p:txBody>
          <a:bodyPr/>
          <a:lstStyle/>
          <a:p>
            <a:fld id="{85BA17EC-F713-364A-AF93-F49F2A6B218A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421" y="274638"/>
            <a:ext cx="637072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Recent Discovery: </a:t>
            </a:r>
            <a:br>
              <a:rPr lang="en-US" dirty="0" smtClean="0"/>
            </a:br>
            <a:r>
              <a:rPr lang="en-US" dirty="0" smtClean="0"/>
              <a:t>IC 310 (Mono &amp; Stereo)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6" name="Picture 5" descr="screen-captu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46" y="1851399"/>
            <a:ext cx="5186500" cy="39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8390" y="193236"/>
            <a:ext cx="3297146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5658693" y="274638"/>
            <a:ext cx="3308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Fermi (10-100 </a:t>
            </a:r>
            <a:r>
              <a:rPr lang="en-US" dirty="0" err="1">
                <a:solidFill>
                  <a:schemeClr val="bg1"/>
                </a:solidFill>
              </a:rPr>
              <a:t>GeV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3" name="Rectangle 19"/>
          <p:cNvSpPr>
            <a:spLocks/>
          </p:cNvSpPr>
          <p:nvPr/>
        </p:nvSpPr>
        <p:spPr bwMode="auto">
          <a:xfrm>
            <a:off x="6378222" y="6246423"/>
            <a:ext cx="2308578" cy="4210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57797" bIns="0">
            <a:prstTxWarp prst="textNoShape">
              <a:avLst/>
            </a:prstTxWarp>
          </a:bodyPr>
          <a:lstStyle/>
          <a:p>
            <a:pPr marL="542925" indent="-487363" algn="r">
              <a:lnSpc>
                <a:spcPct val="80000"/>
              </a:lnSpc>
            </a:pPr>
            <a:r>
              <a:rPr lang="en-US" sz="1700" dirty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MAGIC </a:t>
            </a:r>
            <a:r>
              <a:rPr lang="en-US" sz="1700" dirty="0" err="1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Coll.</a:t>
            </a:r>
            <a:r>
              <a:rPr lang="en-US" sz="1700" dirty="0" err="1" smtClean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,ApJ</a:t>
            </a:r>
            <a:r>
              <a:rPr lang="en-US" sz="1700" dirty="0" smtClean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 </a:t>
            </a:r>
            <a:r>
              <a:rPr lang="en-US" sz="1700" dirty="0" err="1" smtClean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Lett</a:t>
            </a:r>
            <a:r>
              <a:rPr lang="en-US" sz="1700" dirty="0" smtClean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.</a:t>
            </a:r>
          </a:p>
          <a:p>
            <a:pPr marL="542925" indent="-487363" algn="r">
              <a:lnSpc>
                <a:spcPct val="80000"/>
              </a:lnSpc>
            </a:pPr>
            <a:r>
              <a:rPr lang="en-US" sz="1600" dirty="0" smtClean="0"/>
              <a:t>723 </a:t>
            </a:r>
            <a:r>
              <a:rPr lang="en-US" sz="1600" dirty="0"/>
              <a:t>(2010) L207-212</a:t>
            </a:r>
            <a:endParaRPr lang="en-US" sz="1700" dirty="0">
              <a:solidFill>
                <a:srgbClr val="FFFFFF"/>
              </a:solidFill>
              <a:latin typeface="Rockwell"/>
              <a:ea typeface="Futura" charset="0"/>
              <a:cs typeface="Rockwell"/>
              <a:sym typeface="Futur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45554" y="4800556"/>
            <a:ext cx="1721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 &gt; 400 </a:t>
            </a:r>
            <a:r>
              <a:rPr lang="en-US" dirty="0" err="1" smtClean="0">
                <a:solidFill>
                  <a:srgbClr val="FFFFFF"/>
                </a:solidFill>
              </a:rPr>
              <a:t>GeV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7"/>
          <p:cNvSpPr>
            <a:spLocks noGrp="1"/>
          </p:cNvSpPr>
          <p:nvPr>
            <p:ph sz="quarter" idx="2"/>
          </p:nvPr>
        </p:nvSpPr>
        <p:spPr>
          <a:xfrm>
            <a:off x="5524718" y="3609687"/>
            <a:ext cx="3475743" cy="2256357"/>
          </a:xfrm>
        </p:spPr>
        <p:txBody>
          <a:bodyPr>
            <a:noAutofit/>
          </a:bodyPr>
          <a:lstStyle/>
          <a:p>
            <a:r>
              <a:rPr lang="en-US" sz="1800" dirty="0" smtClean="0"/>
              <a:t>Head tail radio galaxy</a:t>
            </a:r>
          </a:p>
          <a:p>
            <a:r>
              <a:rPr lang="en-US" sz="1800" dirty="0" smtClean="0"/>
              <a:t>Observation triggered by </a:t>
            </a:r>
            <a:r>
              <a:rPr lang="en-US" sz="1800" i="1" dirty="0" smtClean="0"/>
              <a:t>Fermi </a:t>
            </a:r>
            <a:r>
              <a:rPr lang="en-US" sz="1800" dirty="0" smtClean="0"/>
              <a:t>(hard spectra)</a:t>
            </a:r>
          </a:p>
          <a:p>
            <a:r>
              <a:rPr lang="en-US" sz="1800" dirty="0" smtClean="0"/>
              <a:t>Complex </a:t>
            </a:r>
            <a:r>
              <a:rPr lang="en-US" sz="1800" dirty="0" err="1" smtClean="0"/>
              <a:t>FoV</a:t>
            </a:r>
            <a:endParaRPr lang="en-US" sz="1800" dirty="0" smtClean="0"/>
          </a:p>
          <a:p>
            <a:r>
              <a:rPr lang="en-US" sz="1800" dirty="0" smtClean="0"/>
              <a:t>Variable emission (since 2008)</a:t>
            </a:r>
          </a:p>
          <a:p>
            <a:r>
              <a:rPr lang="en-US" sz="1800" dirty="0" smtClean="0"/>
              <a:t>Inner jet emission location favored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6304" y="1107720"/>
            <a:ext cx="4224902" cy="1143000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Main IACT Observatories</a:t>
            </a:r>
            <a:br>
              <a:rPr lang="en-US" dirty="0" smtClean="0"/>
            </a:br>
            <a:r>
              <a:rPr lang="en-US" dirty="0" smtClean="0"/>
              <a:t>in the world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206" y="2353408"/>
            <a:ext cx="3710769" cy="2520000"/>
          </a:xfrm>
          <a:prstGeom prst="rect">
            <a:avLst/>
          </a:prstGeom>
          <a:effectLst>
            <a:outerShdw blurRad="469900" dist="38100" dir="270000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302" y="2613553"/>
            <a:ext cx="2432432" cy="1800000"/>
          </a:xfrm>
          <a:prstGeom prst="rect">
            <a:avLst/>
          </a:prstGeom>
          <a:effectLst>
            <a:outerShdw blurRad="7112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677" y="5172779"/>
            <a:ext cx="5070423" cy="1440000"/>
          </a:xfrm>
          <a:prstGeom prst="rect">
            <a:avLst/>
          </a:prstGeom>
          <a:effectLst>
            <a:outerShdw blurRad="520700" dist="38100" dir="2700000">
              <a:srgbClr val="000000">
                <a:alpha val="43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 rot="10800000">
            <a:off x="4371208" y="2353411"/>
            <a:ext cx="1322087" cy="1160142"/>
          </a:xfrm>
          <a:prstGeom prst="line">
            <a:avLst/>
          </a:prstGeom>
          <a:ln>
            <a:solidFill>
              <a:srgbClr val="D3481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693293" y="2353413"/>
            <a:ext cx="1352615" cy="1160143"/>
          </a:xfrm>
          <a:prstGeom prst="line">
            <a:avLst/>
          </a:prstGeom>
          <a:ln>
            <a:solidFill>
              <a:srgbClr val="D3481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101486" y="4293337"/>
            <a:ext cx="2838788" cy="80474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0800000" flipV="1">
            <a:off x="3944556" y="4310046"/>
            <a:ext cx="2156930" cy="83462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>
            <a:off x="3944556" y="2613557"/>
            <a:ext cx="720991" cy="654777"/>
          </a:xfrm>
          <a:prstGeom prst="line">
            <a:avLst/>
          </a:prstGeom>
          <a:ln>
            <a:solidFill>
              <a:srgbClr val="FFB4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3732446" y="3480448"/>
            <a:ext cx="1145218" cy="72099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93293" y="2275001"/>
            <a:ext cx="1352615" cy="34347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r>
              <a:rPr lang="en-US" sz="1600" dirty="0" smtClean="0">
                <a:latin typeface="Rockwell"/>
                <a:cs typeface="Rockwell"/>
              </a:rPr>
              <a:t>MAGIC</a:t>
            </a:r>
            <a:endParaRPr lang="en-US" sz="1600" dirty="0">
              <a:latin typeface="Rockwell"/>
              <a:cs typeface="Rockwel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93293" y="4789405"/>
            <a:ext cx="1352615" cy="34347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r>
              <a:rPr lang="en-US" sz="1600" dirty="0" smtClean="0">
                <a:latin typeface="Rockwell"/>
                <a:cs typeface="Rockwell"/>
              </a:rPr>
              <a:t>H.E.S.S.</a:t>
            </a:r>
            <a:endParaRPr lang="en-US" sz="1600" dirty="0">
              <a:latin typeface="Rockwell"/>
              <a:cs typeface="Rockwel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70833" y="4504975"/>
            <a:ext cx="1352615" cy="34347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r>
              <a:rPr lang="en-US" sz="1600" dirty="0" smtClean="0">
                <a:latin typeface="Rockwell"/>
                <a:cs typeface="Rockwell"/>
              </a:rPr>
              <a:t>VERITAS</a:t>
            </a:r>
            <a:endParaRPr lang="en-US" sz="1600" dirty="0">
              <a:latin typeface="Rockwell"/>
              <a:cs typeface="Rockwell"/>
            </a:endParaRPr>
          </a:p>
        </p:txBody>
      </p:sp>
      <p:pic>
        <p:nvPicPr>
          <p:cNvPr id="18" name="Picture 17" descr="maggico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9275" y="-122692"/>
            <a:ext cx="3845086" cy="3023999"/>
          </a:xfrm>
          <a:prstGeom prst="rect">
            <a:avLst/>
          </a:prstGeom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421" y="274638"/>
            <a:ext cx="637072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Recent Discovery: </a:t>
            </a:r>
            <a:br>
              <a:rPr lang="en-US" dirty="0" smtClean="0"/>
            </a:br>
            <a:r>
              <a:rPr lang="en-US" dirty="0" smtClean="0"/>
              <a:t>IC 310 (Mono &amp; Stereo)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"/>
          </p:nvPr>
        </p:nvSpPr>
        <p:spPr>
          <a:xfrm>
            <a:off x="5524718" y="3609687"/>
            <a:ext cx="3475743" cy="2256357"/>
          </a:xfrm>
        </p:spPr>
        <p:txBody>
          <a:bodyPr>
            <a:noAutofit/>
          </a:bodyPr>
          <a:lstStyle/>
          <a:p>
            <a:r>
              <a:rPr lang="en-US" sz="1800" dirty="0" smtClean="0"/>
              <a:t>Head tail radio galaxy</a:t>
            </a:r>
          </a:p>
          <a:p>
            <a:r>
              <a:rPr lang="en-US" sz="1800" dirty="0" smtClean="0"/>
              <a:t>Observation triggered by </a:t>
            </a:r>
            <a:r>
              <a:rPr lang="en-US" sz="1800" i="1" dirty="0" smtClean="0"/>
              <a:t>Fermi </a:t>
            </a:r>
            <a:r>
              <a:rPr lang="en-US" sz="1800" dirty="0" smtClean="0"/>
              <a:t>(hard spectra)</a:t>
            </a:r>
          </a:p>
          <a:p>
            <a:r>
              <a:rPr lang="en-US" sz="1800" dirty="0" smtClean="0"/>
              <a:t>Complex </a:t>
            </a:r>
            <a:r>
              <a:rPr lang="en-US" sz="1800" dirty="0" err="1" smtClean="0"/>
              <a:t>FoV</a:t>
            </a:r>
            <a:endParaRPr lang="en-US" sz="1800" dirty="0" smtClean="0"/>
          </a:p>
          <a:p>
            <a:r>
              <a:rPr lang="en-US" sz="1800" dirty="0" smtClean="0"/>
              <a:t>Variable emission (since 2008)</a:t>
            </a:r>
          </a:p>
          <a:p>
            <a:r>
              <a:rPr lang="en-US" sz="1800" dirty="0" smtClean="0"/>
              <a:t>Inner jet emission location favored</a:t>
            </a:r>
          </a:p>
        </p:txBody>
      </p:sp>
      <p:pic>
        <p:nvPicPr>
          <p:cNvPr id="6" name="Picture 5" descr="screen-captu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46" y="1851399"/>
            <a:ext cx="5186500" cy="39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8390" y="193236"/>
            <a:ext cx="3297146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5658693" y="274638"/>
            <a:ext cx="3308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Fermi (10-100 </a:t>
            </a:r>
            <a:r>
              <a:rPr lang="en-US" dirty="0" err="1">
                <a:solidFill>
                  <a:schemeClr val="bg1"/>
                </a:solidFill>
              </a:rPr>
              <a:t>GeV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3" name="Rectangle 19"/>
          <p:cNvSpPr>
            <a:spLocks/>
          </p:cNvSpPr>
          <p:nvPr/>
        </p:nvSpPr>
        <p:spPr bwMode="auto">
          <a:xfrm>
            <a:off x="6378222" y="6246423"/>
            <a:ext cx="2308578" cy="4210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57797" bIns="0">
            <a:prstTxWarp prst="textNoShape">
              <a:avLst/>
            </a:prstTxWarp>
          </a:bodyPr>
          <a:lstStyle/>
          <a:p>
            <a:pPr marL="542925" indent="-487363" algn="r">
              <a:lnSpc>
                <a:spcPct val="80000"/>
              </a:lnSpc>
            </a:pPr>
            <a:r>
              <a:rPr lang="en-US" sz="1700" dirty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MAGIC </a:t>
            </a:r>
            <a:r>
              <a:rPr lang="en-US" sz="1700" dirty="0" err="1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Coll.</a:t>
            </a:r>
            <a:r>
              <a:rPr lang="en-US" sz="1700" dirty="0" err="1" smtClean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,ApJ</a:t>
            </a:r>
            <a:r>
              <a:rPr lang="en-US" sz="1700" dirty="0" smtClean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 </a:t>
            </a:r>
            <a:r>
              <a:rPr lang="en-US" sz="1700" dirty="0" err="1" smtClean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Lett</a:t>
            </a:r>
            <a:r>
              <a:rPr lang="en-US" sz="1700" dirty="0" smtClean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.</a:t>
            </a:r>
          </a:p>
          <a:p>
            <a:pPr marL="542925" indent="-487363" algn="r">
              <a:lnSpc>
                <a:spcPct val="80000"/>
              </a:lnSpc>
            </a:pPr>
            <a:r>
              <a:rPr lang="en-US" sz="1600" dirty="0" smtClean="0"/>
              <a:t>723 </a:t>
            </a:r>
            <a:r>
              <a:rPr lang="en-US" sz="1600" dirty="0"/>
              <a:t>(2010) L207-212</a:t>
            </a:r>
            <a:endParaRPr lang="en-US" sz="1700" dirty="0">
              <a:solidFill>
                <a:srgbClr val="FFFFFF"/>
              </a:solidFill>
              <a:latin typeface="Rockwell"/>
              <a:ea typeface="Futura" charset="0"/>
              <a:cs typeface="Rockwell"/>
              <a:sym typeface="Futur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2444" y="6055079"/>
            <a:ext cx="3711223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MAGIC discovery (E&lt;400 </a:t>
            </a:r>
            <a:r>
              <a:rPr lang="en-US" dirty="0" err="1" smtClean="0"/>
              <a:t>GeV</a:t>
            </a:r>
            <a:r>
              <a:rPr lang="en-US" dirty="0" smtClean="0"/>
              <a:t>)!! </a:t>
            </a:r>
            <a:r>
              <a:rPr lang="en-US" dirty="0" err="1" smtClean="0"/>
              <a:t>ATel</a:t>
            </a:r>
            <a:r>
              <a:rPr lang="en-US" dirty="0" smtClean="0"/>
              <a:t> October 2010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45554" y="4800556"/>
            <a:ext cx="1721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 &gt; 400 </a:t>
            </a:r>
            <a:r>
              <a:rPr lang="en-US" dirty="0" err="1" smtClean="0">
                <a:solidFill>
                  <a:srgbClr val="FFFFFF"/>
                </a:solidFill>
              </a:rPr>
              <a:t>GeV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187224" y="3390903"/>
            <a:ext cx="832554" cy="644875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rot="16200000" flipH="1">
            <a:off x="1699683" y="5003094"/>
            <a:ext cx="2047523" cy="112889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-captur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144" y="1781420"/>
            <a:ext cx="5728319" cy="4059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2749" y="440170"/>
            <a:ext cx="7772400" cy="15557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Long term study of </a:t>
            </a:r>
            <a:br>
              <a:rPr lang="en-US" dirty="0" smtClean="0"/>
            </a:br>
            <a:r>
              <a:rPr lang="en-US" dirty="0" smtClean="0"/>
              <a:t>Bright Extragalactic</a:t>
            </a:r>
            <a:br>
              <a:rPr lang="en-US" dirty="0" smtClean="0"/>
            </a:br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4347" y="2620368"/>
            <a:ext cx="2978797" cy="3162739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400" dirty="0" err="1" smtClean="0">
                <a:solidFill>
                  <a:srgbClr val="000000"/>
                </a:solidFill>
                <a:ea typeface="ヒラギノ角ゴ ProN W6" pitchFamily="-110" charset="-128"/>
                <a:cs typeface="ヒラギノ角ゴ ProN W6" pitchFamily="-110" charset="-128"/>
                <a:sym typeface="Helvetica Neue Light" pitchFamily="-110" charset="0"/>
              </a:rPr>
              <a:t>Mkn</a:t>
            </a:r>
            <a:r>
              <a:rPr lang="en-US" sz="2400" dirty="0" smtClean="0">
                <a:solidFill>
                  <a:srgbClr val="000000"/>
                </a:solidFill>
                <a:ea typeface="ヒラギノ角ゴ ProN W6" pitchFamily="-110" charset="-128"/>
                <a:cs typeface="ヒラギノ角ゴ ProN W6" pitchFamily="-110" charset="-128"/>
                <a:sym typeface="Helvetica Neue Light" pitchFamily="-110" charset="0"/>
              </a:rPr>
              <a:t> 421,                       </a:t>
            </a:r>
            <a:r>
              <a:rPr lang="en-US" sz="2400" dirty="0" err="1" smtClean="0">
                <a:solidFill>
                  <a:srgbClr val="000000"/>
                </a:solidFill>
                <a:ea typeface="ヒラギノ角ゴ ProN W6" pitchFamily="-110" charset="-128"/>
                <a:cs typeface="ヒラギノ角ゴ ProN W6" pitchFamily="-110" charset="-128"/>
                <a:sym typeface="Helvetica Neue Light" pitchFamily="-110" charset="0"/>
              </a:rPr>
              <a:t>Mkn</a:t>
            </a:r>
            <a:r>
              <a:rPr lang="en-US" sz="2400" dirty="0" smtClean="0">
                <a:solidFill>
                  <a:srgbClr val="000000"/>
                </a:solidFill>
                <a:ea typeface="ヒラギノ角ゴ ProN W6" pitchFamily="-110" charset="-128"/>
                <a:cs typeface="ヒラギノ角ゴ ProN W6" pitchFamily="-110" charset="-128"/>
                <a:sym typeface="Helvetica Neue Light" pitchFamily="-110" charset="0"/>
              </a:rPr>
              <a:t> 501,                            1ES 1959+650,               1ES 2344+514,   </a:t>
            </a:r>
            <a:r>
              <a:rPr lang="en-US" sz="2400" dirty="0" smtClean="0">
                <a:solidFill>
                  <a:schemeClr val="accent6"/>
                </a:solidFill>
                <a:ea typeface="ヒラギノ角ゴ ProN W6" pitchFamily="-110" charset="-128"/>
                <a:cs typeface="ヒラギノ角ゴ ProN W6" pitchFamily="-110" charset="-128"/>
                <a:sym typeface="Helvetica Neue Light" pitchFamily="-110" charset="0"/>
              </a:rPr>
              <a:t>PG 1553+113</a:t>
            </a:r>
            <a:endParaRPr lang="en-US" sz="1600" dirty="0" smtClean="0">
              <a:solidFill>
                <a:schemeClr val="accent6"/>
              </a:solidFill>
              <a:ea typeface="ヒラギノ角ゴ ProN W6" pitchFamily="-110" charset="-128"/>
              <a:cs typeface="ヒラギノ角ゴ ProN W6" pitchFamily="-110" charset="-128"/>
              <a:sym typeface="Helvetica Neue Bold Condensed" pitchFamily="-110" charset="0"/>
            </a:endParaRPr>
          </a:p>
          <a:p>
            <a:pPr>
              <a:spcAft>
                <a:spcPts val="120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ea typeface="ヒラギノ角ゴ ProN W6" pitchFamily="-110" charset="-128"/>
                <a:cs typeface="ヒラギノ角ゴ ProN W6" pitchFamily="-110" charset="-128"/>
                <a:sym typeface="Helvetica Neue Bold Condensed" pitchFamily="-110" charset="0"/>
              </a:rPr>
              <a:t>Strategies: MWL campaigns, </a:t>
            </a:r>
            <a:r>
              <a:rPr lang="en-US" sz="2400" dirty="0" err="1" smtClean="0">
                <a:solidFill>
                  <a:srgbClr val="000000"/>
                </a:solidFill>
                <a:ea typeface="ヒラギノ角ゴ ProN W6" pitchFamily="-110" charset="-128"/>
                <a:cs typeface="ヒラギノ角ゴ ProN W6" pitchFamily="-110" charset="-128"/>
                <a:sym typeface="Helvetica Neue Bold Condensed" pitchFamily="-110" charset="0"/>
              </a:rPr>
              <a:t>ToOs</a:t>
            </a:r>
            <a:endParaRPr lang="en-US" sz="2400" dirty="0" smtClean="0">
              <a:solidFill>
                <a:srgbClr val="000000"/>
              </a:solidFill>
              <a:ea typeface="ヒラギノ角ゴ ProN W6" pitchFamily="-110" charset="-128"/>
              <a:cs typeface="ヒラギノ角ゴ ProN W6" pitchFamily="-110" charset="-128"/>
              <a:sym typeface="Helvetica Neue Bold Condensed" pitchFamily="-110" charset="0"/>
            </a:endParaRP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439868" y="5840968"/>
            <a:ext cx="233203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err="1" smtClean="0"/>
              <a:t>ApJ</a:t>
            </a:r>
            <a:r>
              <a:rPr lang="en-US" dirty="0" smtClean="0"/>
              <a:t> 2012, Vol. 748, 46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creen-captur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50" y="1253860"/>
            <a:ext cx="8488422" cy="5040000"/>
          </a:xfrm>
          <a:prstGeom prst="rect">
            <a:avLst/>
          </a:prstGeom>
        </p:spPr>
      </p:pic>
      <p:sp>
        <p:nvSpPr>
          <p:cNvPr id="17" name="Text Box 1"/>
          <p:cNvSpPr txBox="1">
            <a:spLocks noChangeArrowheads="1"/>
          </p:cNvSpPr>
          <p:nvPr/>
        </p:nvSpPr>
        <p:spPr bwMode="auto">
          <a:xfrm>
            <a:off x="762779" y="247177"/>
            <a:ext cx="4876800" cy="727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73" tIns="44987" rIns="89973" bIns="44987">
            <a:prstTxWarp prst="textNoShape">
              <a:avLst/>
            </a:prstTxWarp>
          </a:bodyPr>
          <a:lstStyle/>
          <a:p>
            <a:pPr>
              <a:lnSpc>
                <a:spcPct val="116000"/>
              </a:lnSpc>
              <a:tabLst>
                <a:tab pos="723675" algn="l"/>
                <a:tab pos="1447350" algn="l"/>
                <a:tab pos="2171025" algn="l"/>
                <a:tab pos="2894700" algn="l"/>
                <a:tab pos="3618374" algn="l"/>
                <a:tab pos="4342050" algn="l"/>
                <a:tab pos="5065724" algn="l"/>
              </a:tabLst>
            </a:pPr>
            <a:r>
              <a:rPr lang="en-US" sz="3600" dirty="0" err="1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ea typeface="Chalkduster" charset="0"/>
                <a:cs typeface="Chalkduster" charset="0"/>
              </a:rPr>
              <a:t>g</a:t>
            </a:r>
            <a:r>
              <a:rPr lang="it-IT" sz="3600" dirty="0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Rockwell"/>
                <a:ea typeface="Chalkduster" charset="0"/>
                <a:cs typeface="Rockwell"/>
              </a:rPr>
              <a:t>-</a:t>
            </a:r>
            <a:r>
              <a:rPr lang="it-IT" sz="3600" dirty="0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ea typeface="Chalkduster" charset="0"/>
                <a:cs typeface="Chalkduster" charset="0"/>
              </a:rPr>
              <a:t>g</a:t>
            </a:r>
            <a:r>
              <a:rPr lang="it-IT" sz="3600" dirty="0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lang="it-IT" sz="3600" dirty="0" err="1" smtClean="0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ea typeface="Chalkduster" charset="0"/>
                <a:cs typeface="Chalkduster" charset="0"/>
              </a:rPr>
              <a:t>opacity</a:t>
            </a:r>
            <a:endParaRPr lang="it-IT" sz="3600" u="sng" dirty="0">
              <a:solidFill>
                <a:schemeClr val="tx2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Symbol" charset="2"/>
              <a:ea typeface="Chalkduster" charset="0"/>
              <a:cs typeface="Symbol" charset="2"/>
            </a:endParaRP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4201514" y="334152"/>
            <a:ext cx="2736961" cy="759540"/>
          </a:xfrm>
          <a:prstGeom prst="rect">
            <a:avLst/>
          </a:prstGeom>
          <a:ln w="57150" cap="flat" cmpd="sng" algn="ctr">
            <a:solidFill>
              <a:schemeClr val="accent1">
                <a:shade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973" tIns="89612" rIns="89973" bIns="46785">
            <a:prstTxWarp prst="textNoShape">
              <a:avLst/>
            </a:prstTxWarp>
            <a:spAutoFit/>
          </a:bodyPr>
          <a:lstStyle/>
          <a:p>
            <a:pPr>
              <a:lnSpc>
                <a:spcPct val="83000"/>
              </a:lnSpc>
              <a:tabLst>
                <a:tab pos="723675" algn="l"/>
                <a:tab pos="1447350" algn="l"/>
                <a:tab pos="2171025" algn="l"/>
                <a:tab pos="2894700" algn="l"/>
              </a:tabLst>
            </a:pPr>
            <a:r>
              <a:rPr lang="en-US" sz="2000" dirty="0" smtClean="0">
                <a:solidFill>
                  <a:srgbClr val="EEECE1"/>
                </a:solidFill>
                <a:latin typeface="Rockwell"/>
                <a:ea typeface="msmincho" charset="0"/>
                <a:cs typeface="Rockwell"/>
              </a:rPr>
              <a:t>Absorption:</a:t>
            </a:r>
          </a:p>
          <a:p>
            <a:pPr>
              <a:lnSpc>
                <a:spcPct val="83000"/>
              </a:lnSpc>
              <a:tabLst>
                <a:tab pos="723675" algn="l"/>
                <a:tab pos="1447350" algn="l"/>
                <a:tab pos="2171025" algn="l"/>
                <a:tab pos="2894700" algn="l"/>
              </a:tabLst>
            </a:pPr>
            <a:endParaRPr lang="en-US" sz="800" dirty="0" smtClean="0">
              <a:solidFill>
                <a:srgbClr val="EEECE1"/>
              </a:solidFill>
              <a:latin typeface="Rockwell"/>
              <a:ea typeface="msmincho" charset="0"/>
              <a:cs typeface="Rockwell"/>
            </a:endParaRPr>
          </a:p>
          <a:p>
            <a:pPr>
              <a:lnSpc>
                <a:spcPct val="83000"/>
              </a:lnSpc>
              <a:tabLst>
                <a:tab pos="723675" algn="l"/>
                <a:tab pos="1447350" algn="l"/>
                <a:tab pos="2171025" algn="l"/>
                <a:tab pos="2894700" algn="l"/>
              </a:tabLst>
            </a:pPr>
            <a:r>
              <a:rPr lang="en-US" sz="2000" dirty="0" err="1" smtClean="0">
                <a:solidFill>
                  <a:srgbClr val="EEECE1"/>
                </a:solidFill>
                <a:latin typeface="Rockwell"/>
                <a:ea typeface="msmincho" charset="0"/>
                <a:cs typeface="Rockwell"/>
              </a:rPr>
              <a:t>dF/dE</a:t>
            </a:r>
            <a:r>
              <a:rPr lang="en-US" sz="2000" cap="small" baseline="-25000" dirty="0" err="1" smtClean="0">
                <a:solidFill>
                  <a:srgbClr val="EEECE1"/>
                </a:solidFill>
                <a:latin typeface="Rockwell"/>
                <a:ea typeface="msmincho" charset="0"/>
                <a:cs typeface="Rockwell"/>
              </a:rPr>
              <a:t>obs</a:t>
            </a:r>
            <a:r>
              <a:rPr lang="en-US" sz="2000" cap="small" dirty="0" smtClean="0">
                <a:solidFill>
                  <a:srgbClr val="EEECE1"/>
                </a:solidFill>
                <a:latin typeface="Rockwell"/>
                <a:ea typeface="msmincho" charset="0"/>
                <a:cs typeface="Rockwell"/>
              </a:rPr>
              <a:t>= (</a:t>
            </a:r>
            <a:r>
              <a:rPr lang="en-US" sz="2000" dirty="0" err="1" smtClean="0">
                <a:solidFill>
                  <a:srgbClr val="EEECE1"/>
                </a:solidFill>
                <a:latin typeface="Rockwell"/>
                <a:ea typeface="msmincho" charset="0"/>
                <a:cs typeface="Rockwell"/>
              </a:rPr>
              <a:t>dF/dE</a:t>
            </a:r>
            <a:r>
              <a:rPr lang="en-US" sz="2000" cap="small" baseline="-25000" dirty="0" err="1" smtClean="0">
                <a:solidFill>
                  <a:srgbClr val="EEECE1"/>
                </a:solidFill>
                <a:latin typeface="Rockwell"/>
                <a:ea typeface="msmincho" charset="0"/>
                <a:cs typeface="Rockwell"/>
              </a:rPr>
              <a:t>em</a:t>
            </a:r>
            <a:r>
              <a:rPr lang="en-US" sz="2000" dirty="0" smtClean="0">
                <a:solidFill>
                  <a:srgbClr val="EEECE1"/>
                </a:solidFill>
                <a:latin typeface="Rockwell"/>
                <a:ea typeface="msmincho" charset="0"/>
                <a:cs typeface="Rockwell"/>
              </a:rPr>
              <a:t>) </a:t>
            </a:r>
            <a:r>
              <a:rPr lang="en-US" sz="2000" dirty="0" err="1" smtClean="0">
                <a:solidFill>
                  <a:srgbClr val="EEECE1"/>
                </a:solidFill>
                <a:latin typeface="Rockwell"/>
                <a:ea typeface="msmincho" charset="0"/>
                <a:cs typeface="Rockwell"/>
              </a:rPr>
              <a:t>e</a:t>
            </a:r>
            <a:r>
              <a:rPr lang="en-US" sz="2000" baseline="30000" dirty="0" err="1" smtClean="0">
                <a:solidFill>
                  <a:srgbClr val="EEECE1"/>
                </a:solidFill>
                <a:latin typeface="Rockwell"/>
                <a:ea typeface="msmincho" charset="0"/>
                <a:cs typeface="Rockwell"/>
              </a:rPr>
              <a:t>-</a:t>
            </a:r>
            <a:r>
              <a:rPr lang="en-US" sz="2000" baseline="30000" dirty="0" err="1" smtClean="0">
                <a:solidFill>
                  <a:srgbClr val="EEECE1"/>
                </a:solidFill>
                <a:latin typeface="Symbol" charset="2"/>
                <a:ea typeface="msmincho" charset="0"/>
                <a:cs typeface="Symbol" charset="2"/>
              </a:rPr>
              <a:t>t</a:t>
            </a:r>
            <a:r>
              <a:rPr lang="en-US" sz="2000" cap="small" baseline="30000" dirty="0" smtClean="0">
                <a:solidFill>
                  <a:srgbClr val="EEECE1"/>
                </a:solidFill>
                <a:latin typeface="Symbol" charset="2"/>
                <a:ea typeface="msmincho" charset="0"/>
                <a:cs typeface="Symbol" charset="2"/>
              </a:rPr>
              <a:t> </a:t>
            </a:r>
            <a:endParaRPr lang="en-US" sz="2000" baseline="30000" dirty="0">
              <a:solidFill>
                <a:srgbClr val="EEECE1"/>
              </a:solidFill>
              <a:latin typeface="Symbol" charset="2"/>
              <a:ea typeface="msmincho" charset="0"/>
              <a:cs typeface="Symbol" charset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51072" y="5770640"/>
            <a:ext cx="225044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EBL Model 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Dominguez et al. (2011)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17510" y="6036354"/>
            <a:ext cx="2536453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cap="small" dirty="0" smtClean="0"/>
              <a:t>Energy Threshold </a:t>
            </a:r>
            <a:r>
              <a:rPr lang="en-US" dirty="0" smtClean="0"/>
              <a:t>plays a key role!</a:t>
            </a:r>
            <a:endParaRPr lang="en-US" dirty="0"/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</p:spPr>
        <p:txBody>
          <a:bodyPr/>
          <a:lstStyle/>
          <a:p>
            <a:fld id="{85BA17EC-F713-364A-AF93-F49F2A6B218A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26" name="Picture 25" descr="screen-capture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521" y="614252"/>
            <a:ext cx="1797447" cy="7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538" y="403799"/>
            <a:ext cx="3693211" cy="66121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800" dirty="0" smtClean="0"/>
              <a:t>3C 279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19" name="Content Placeholder 18"/>
          <p:cNvSpPr>
            <a:spLocks noGrp="1"/>
          </p:cNvSpPr>
          <p:nvPr>
            <p:ph sz="half" idx="2"/>
          </p:nvPr>
        </p:nvSpPr>
        <p:spPr>
          <a:xfrm>
            <a:off x="446940" y="1345685"/>
            <a:ext cx="3245922" cy="1529645"/>
          </a:xfrm>
          <a:effectLst>
            <a:glow rad="63500">
              <a:schemeClr val="accent1">
                <a:alpha val="75000"/>
              </a:schemeClr>
            </a:glow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30225" indent="-414338">
              <a:spcBef>
                <a:spcPts val="638"/>
              </a:spcBef>
              <a:buSzPct val="124000"/>
              <a:buFontTx/>
              <a:buChar char="-"/>
            </a:pPr>
            <a:r>
              <a:rPr lang="en-US" sz="2162" dirty="0" smtClean="0">
                <a:latin typeface="Arial" charset="0"/>
                <a:ea typeface="Arial" charset="0"/>
                <a:cs typeface="Arial" charset="0"/>
                <a:sym typeface="Arial" charset="0"/>
              </a:rPr>
              <a:t>Discovered in 2006</a:t>
            </a:r>
          </a:p>
          <a:p>
            <a:pPr marL="530225" indent="-414338">
              <a:spcBef>
                <a:spcPts val="638"/>
              </a:spcBef>
              <a:buSzPct val="124000"/>
              <a:buFontTx/>
              <a:buChar char="-"/>
            </a:pPr>
            <a:r>
              <a:rPr lang="en-US" sz="2162" dirty="0" smtClean="0">
                <a:latin typeface="Arial" charset="0"/>
                <a:ea typeface="Arial" charset="0"/>
                <a:cs typeface="Arial" charset="0"/>
                <a:sym typeface="Arial" charset="0"/>
              </a:rPr>
              <a:t> The farthest VHE object (</a:t>
            </a:r>
            <a:r>
              <a:rPr lang="en-US" sz="2162" dirty="0" err="1" smtClean="0">
                <a:latin typeface="Arial" charset="0"/>
                <a:ea typeface="Arial" charset="0"/>
                <a:cs typeface="Arial" charset="0"/>
                <a:sym typeface="Arial" charset="0"/>
              </a:rPr>
              <a:t>z</a:t>
            </a:r>
            <a:r>
              <a:rPr lang="en-US" sz="2162" dirty="0" smtClean="0">
                <a:latin typeface="Arial" charset="0"/>
                <a:ea typeface="Arial" charset="0"/>
                <a:cs typeface="Arial" charset="0"/>
                <a:sym typeface="Arial" charset="0"/>
              </a:rPr>
              <a:t>=0.54)</a:t>
            </a:r>
          </a:p>
        </p:txBody>
      </p:sp>
      <p:pic>
        <p:nvPicPr>
          <p:cNvPr id="22" name="Picture 50" descr="http://www.sciencemag.org/content/vol320/issue5884/images/large/320_1752_F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99367" y="3787500"/>
            <a:ext cx="3886667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ectangle 13"/>
          <p:cNvSpPr>
            <a:spLocks/>
          </p:cNvSpPr>
          <p:nvPr/>
        </p:nvSpPr>
        <p:spPr bwMode="auto">
          <a:xfrm>
            <a:off x="4429830" y="719472"/>
            <a:ext cx="4456204" cy="2554087"/>
          </a:xfrm>
          <a:prstGeom prst="rect">
            <a:avLst/>
          </a:prstGeom>
          <a:solidFill>
            <a:srgbClr val="E6E6E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3"/>
          <a:srcRect l="1646" t="5188" r="7481" b="1414"/>
          <a:stretch>
            <a:fillRect/>
          </a:stretch>
        </p:blipFill>
        <p:spPr bwMode="auto">
          <a:xfrm>
            <a:off x="3977751" y="558087"/>
            <a:ext cx="5054903" cy="30382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7" name="Rectangle 15"/>
          <p:cNvSpPr>
            <a:spLocks/>
          </p:cNvSpPr>
          <p:nvPr/>
        </p:nvSpPr>
        <p:spPr bwMode="auto">
          <a:xfrm>
            <a:off x="6592476" y="1389569"/>
            <a:ext cx="776738" cy="3964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995363" indent="-938213" algn="ctr">
              <a:lnSpc>
                <a:spcPct val="80000"/>
              </a:lnSpc>
              <a:spcBef>
                <a:spcPts val="50"/>
              </a:spcBef>
            </a:pPr>
            <a:r>
              <a:rPr lang="en-US" sz="17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6.2σ</a:t>
            </a:r>
          </a:p>
        </p:txBody>
      </p:sp>
      <p:sp>
        <p:nvSpPr>
          <p:cNvPr id="28" name="Rectangle 16"/>
          <p:cNvSpPr>
            <a:spLocks/>
          </p:cNvSpPr>
          <p:nvPr/>
        </p:nvSpPr>
        <p:spPr bwMode="auto">
          <a:xfrm>
            <a:off x="4963946" y="1670238"/>
            <a:ext cx="774992" cy="3964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995363" indent="-938213" algn="ctr">
              <a:lnSpc>
                <a:spcPct val="80000"/>
              </a:lnSpc>
              <a:spcBef>
                <a:spcPts val="50"/>
              </a:spcBef>
            </a:pPr>
            <a:r>
              <a:rPr lang="en-US" sz="17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2.2σ</a:t>
            </a:r>
          </a:p>
        </p:txBody>
      </p:sp>
      <p:sp>
        <p:nvSpPr>
          <p:cNvPr id="29" name="Rectangle 18"/>
          <p:cNvSpPr>
            <a:spLocks/>
          </p:cNvSpPr>
          <p:nvPr/>
        </p:nvSpPr>
        <p:spPr bwMode="auto">
          <a:xfrm>
            <a:off x="6168325" y="756309"/>
            <a:ext cx="2864329" cy="256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40639" bIns="0">
            <a:prstTxWarp prst="textNoShape">
              <a:avLst/>
            </a:prstTxWarp>
            <a:spAutoFit/>
          </a:bodyPr>
          <a:lstStyle/>
          <a:p>
            <a:pPr marL="995363" indent="-938213" algn="ctr">
              <a:lnSpc>
                <a:spcPct val="80000"/>
              </a:lnSpc>
              <a:spcBef>
                <a:spcPts val="50"/>
              </a:spcBef>
            </a:pPr>
            <a:r>
              <a:rPr lang="en-US" sz="2000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Rockwell"/>
                <a:ea typeface="Arial Black" charset="0"/>
                <a:cs typeface="Rockwell"/>
                <a:sym typeface="Arial Black" charset="0"/>
              </a:rPr>
              <a:t>MAGIC: E&gt;100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Rockwell"/>
                <a:ea typeface="Arial Black" charset="0"/>
                <a:cs typeface="Rockwell"/>
                <a:sym typeface="Arial Black" charset="0"/>
              </a:rPr>
              <a:t>GeV</a:t>
            </a:r>
            <a:endParaRPr lang="en-US" sz="2000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Rockwell"/>
              <a:ea typeface="Arial Black" charset="0"/>
              <a:cs typeface="Rockwell"/>
              <a:sym typeface="Arial Black" charset="0"/>
            </a:endParaRPr>
          </a:p>
        </p:txBody>
      </p:sp>
      <p:sp>
        <p:nvSpPr>
          <p:cNvPr id="30" name="Rectangle 19"/>
          <p:cNvSpPr>
            <a:spLocks/>
          </p:cNvSpPr>
          <p:nvPr/>
        </p:nvSpPr>
        <p:spPr bwMode="auto">
          <a:xfrm>
            <a:off x="2152153" y="3596328"/>
            <a:ext cx="2526306" cy="4210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57797" bIns="0">
            <a:prstTxWarp prst="textNoShape">
              <a:avLst/>
            </a:prstTxWarp>
          </a:bodyPr>
          <a:lstStyle/>
          <a:p>
            <a:pPr marL="542925" indent="-487363" algn="r">
              <a:lnSpc>
                <a:spcPct val="80000"/>
              </a:lnSpc>
            </a:pPr>
            <a:r>
              <a:rPr lang="en-US" sz="1700" dirty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MAGIC Coll.,</a:t>
            </a:r>
          </a:p>
          <a:p>
            <a:pPr marL="542925" indent="-487363" algn="r">
              <a:lnSpc>
                <a:spcPct val="80000"/>
              </a:lnSpc>
            </a:pPr>
            <a:r>
              <a:rPr lang="en-US" sz="1700" dirty="0">
                <a:solidFill>
                  <a:srgbClr val="FFFFFF"/>
                </a:solidFill>
                <a:latin typeface="Rockwell"/>
                <a:ea typeface="Futura" charset="0"/>
                <a:cs typeface="Rockwell"/>
                <a:sym typeface="Futura" charset="0"/>
              </a:rPr>
              <a:t>Science 320 (2008) 1752</a:t>
            </a:r>
          </a:p>
        </p:txBody>
      </p:sp>
      <p:sp>
        <p:nvSpPr>
          <p:cNvPr id="31" name="Rectangle 35"/>
          <p:cNvSpPr>
            <a:spLocks/>
          </p:cNvSpPr>
          <p:nvPr/>
        </p:nvSpPr>
        <p:spPr bwMode="auto">
          <a:xfrm>
            <a:off x="6304759" y="4362004"/>
            <a:ext cx="2581275" cy="2308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7797" bIns="0">
            <a:prstTxWarp prst="textNoShape">
              <a:avLst/>
            </a:prstTxWarp>
            <a:spAutoFit/>
          </a:bodyPr>
          <a:lstStyle/>
          <a:p>
            <a:pPr marL="995363" indent="-938213" algn="ctr">
              <a:lnSpc>
                <a:spcPct val="80000"/>
              </a:lnSpc>
              <a:spcBef>
                <a:spcPts val="50"/>
              </a:spcBef>
            </a:pPr>
            <a:r>
              <a:rPr lang="en-US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 Black" charset="0"/>
                <a:cs typeface="Arial Black" charset="0"/>
                <a:sym typeface="Arial Black" charset="0"/>
              </a:rPr>
              <a:t>Index 4.1+-0.68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775" y="139354"/>
            <a:ext cx="8299856" cy="925744"/>
          </a:xfrm>
        </p:spPr>
        <p:txBody>
          <a:bodyPr>
            <a:normAutofit/>
          </a:bodyPr>
          <a:lstStyle/>
          <a:p>
            <a:r>
              <a:rPr lang="en-US" dirty="0" smtClean="0"/>
              <a:t>Dark Matter Search with MAGIC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330103" y="1349202"/>
            <a:ext cx="6888185" cy="762000"/>
          </a:xfrm>
        </p:spPr>
        <p:txBody>
          <a:bodyPr/>
          <a:lstStyle/>
          <a:p>
            <a:r>
              <a:rPr lang="en-US" dirty="0" smtClean="0"/>
              <a:t>Dwarf Galaxies </a:t>
            </a:r>
            <a:r>
              <a:rPr lang="en-US" b="0" dirty="0" smtClean="0"/>
              <a:t>(High mass-to-light ratio)</a:t>
            </a:r>
            <a:endParaRPr lang="en-US" b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3"/>
          </p:nvPr>
        </p:nvSpPr>
        <p:spPr>
          <a:xfrm>
            <a:off x="263267" y="3642635"/>
            <a:ext cx="5446233" cy="762000"/>
          </a:xfrm>
        </p:spPr>
        <p:txBody>
          <a:bodyPr/>
          <a:lstStyle/>
          <a:p>
            <a:r>
              <a:rPr lang="en-US" dirty="0" smtClean="0"/>
              <a:t>Galaxy clusters </a:t>
            </a:r>
            <a:r>
              <a:rPr lang="en-US" b="0" dirty="0" smtClean="0"/>
              <a:t>(~80% is DM)</a:t>
            </a:r>
            <a:endParaRPr lang="en-US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6685" y="2127914"/>
            <a:ext cx="6080196" cy="1903008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2400" dirty="0" smtClean="0"/>
              <a:t>MAGIC </a:t>
            </a:r>
            <a:r>
              <a:rPr lang="en-US" sz="2400" dirty="0" err="1" smtClean="0"/>
              <a:t>ULs</a:t>
            </a:r>
            <a:r>
              <a:rPr lang="en-US" sz="2400" dirty="0" smtClean="0"/>
              <a:t> from good candidates: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Segue I</a:t>
            </a:r>
          </a:p>
          <a:p>
            <a:pPr lvl="1">
              <a:spcAft>
                <a:spcPts val="600"/>
              </a:spcAft>
            </a:pPr>
            <a:r>
              <a:rPr lang="en-US" dirty="0" err="1" smtClean="0"/>
              <a:t>Willman</a:t>
            </a:r>
            <a:r>
              <a:rPr lang="en-US" dirty="0" smtClean="0"/>
              <a:t> I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Draco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4"/>
          </p:nvPr>
        </p:nvSpPr>
        <p:spPr>
          <a:xfrm>
            <a:off x="453123" y="4400167"/>
            <a:ext cx="6263995" cy="2270686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Perseus</a:t>
            </a:r>
            <a:r>
              <a:rPr lang="en-US" sz="2400" dirty="0" smtClean="0"/>
              <a:t> (</a:t>
            </a:r>
            <a:r>
              <a:rPr lang="en-US" sz="2400" dirty="0" err="1" smtClean="0"/>
              <a:t>z</a:t>
            </a:r>
            <a:r>
              <a:rPr lang="en-US" sz="2400" dirty="0" smtClean="0"/>
              <a:t> = 0.018)</a:t>
            </a:r>
          </a:p>
          <a:p>
            <a:r>
              <a:rPr lang="en-US" sz="2400" dirty="0" smtClean="0"/>
              <a:t>Constraints on emission:</a:t>
            </a:r>
          </a:p>
          <a:p>
            <a:pPr lvl="1"/>
            <a:r>
              <a:rPr lang="en-US" sz="2000" dirty="0" smtClean="0"/>
              <a:t>from Cosmic Rays</a:t>
            </a:r>
          </a:p>
          <a:p>
            <a:pPr lvl="1"/>
            <a:r>
              <a:rPr lang="en-US" sz="2000" dirty="0" smtClean="0"/>
              <a:t>through Dark Matter annihilation</a:t>
            </a:r>
          </a:p>
          <a:p>
            <a:pPr lvl="1"/>
            <a:r>
              <a:rPr lang="en-US" sz="2000" dirty="0" smtClean="0"/>
              <a:t>from </a:t>
            </a:r>
            <a:r>
              <a:rPr lang="en-US" sz="2000" b="1" dirty="0" smtClean="0"/>
              <a:t>NGC 1275 (Now detected at VHE)</a:t>
            </a:r>
            <a:endParaRPr lang="en-US" sz="2000" b="1" dirty="0"/>
          </a:p>
        </p:txBody>
      </p:sp>
      <p:sp>
        <p:nvSpPr>
          <p:cNvPr id="13" name="Rectangle 12"/>
          <p:cNvSpPr/>
          <p:nvPr/>
        </p:nvSpPr>
        <p:spPr>
          <a:xfrm>
            <a:off x="6136758" y="6124333"/>
            <a:ext cx="2476492" cy="27699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200" dirty="0" smtClean="0"/>
              <a:t>MAGIC </a:t>
            </a:r>
            <a:r>
              <a:rPr lang="en-US" sz="1200" dirty="0" err="1" smtClean="0"/>
              <a:t>Coll</a:t>
            </a:r>
            <a:r>
              <a:rPr lang="en-US" sz="1200" dirty="0" smtClean="0"/>
              <a:t>, </a:t>
            </a:r>
            <a:r>
              <a:rPr lang="en-US" sz="1200" dirty="0" err="1" smtClean="0"/>
              <a:t>ApJ</a:t>
            </a:r>
            <a:r>
              <a:rPr lang="en-US" sz="1200" dirty="0" smtClean="0"/>
              <a:t> 710 (2010) 634</a:t>
            </a:r>
            <a:endParaRPr lang="en-US" sz="1200" dirty="0"/>
          </a:p>
        </p:txBody>
      </p:sp>
      <p:pic>
        <p:nvPicPr>
          <p:cNvPr id="14" name="Picture 13" descr="screen-captu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717" y="3606124"/>
            <a:ext cx="2686533" cy="24678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716745">
            <a:off x="6177351" y="3235124"/>
            <a:ext cx="2703243" cy="523220"/>
          </a:xfrm>
          <a:prstGeom prst="rect">
            <a:avLst/>
          </a:prstGeom>
          <a:solidFill>
            <a:schemeClr val="bg1">
              <a:alpha val="72000"/>
            </a:schemeClr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accent1"/>
                </a:solidFill>
              </a:rPr>
              <a:t>Peresus</a:t>
            </a:r>
            <a:r>
              <a:rPr lang="en-US" sz="1400" dirty="0" smtClean="0">
                <a:solidFill>
                  <a:schemeClr val="accent1"/>
                </a:solidFill>
              </a:rPr>
              <a:t> Cluster</a:t>
            </a:r>
          </a:p>
          <a:p>
            <a:pPr algn="ctr"/>
            <a:r>
              <a:rPr lang="en-US" sz="1400" dirty="0" smtClean="0">
                <a:solidFill>
                  <a:schemeClr val="accent1"/>
                </a:solidFill>
              </a:rPr>
              <a:t>MAGIC-1 only  Nov-Dec 2008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27566" y="1148658"/>
            <a:ext cx="367278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cap="small" dirty="0" smtClean="0"/>
              <a:t>-rays from DM self-annihilation</a:t>
            </a:r>
            <a:endParaRPr lang="en-US" cap="small" dirty="0">
              <a:latin typeface="Symbol" charset="2"/>
              <a:cs typeface="Symbol" charset="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88100" y="2684024"/>
            <a:ext cx="2725108" cy="27699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MAGIC </a:t>
            </a:r>
            <a:r>
              <a:rPr lang="en-US" sz="1200" dirty="0" err="1" smtClean="0"/>
              <a:t>Coll</a:t>
            </a:r>
            <a:r>
              <a:rPr lang="en-US" sz="1200" dirty="0" smtClean="0"/>
              <a:t>, submitted to JCAP</a:t>
            </a:r>
            <a:endParaRPr lang="en-US" sz="1200" dirty="0"/>
          </a:p>
        </p:txBody>
      </p:sp>
      <p:sp>
        <p:nvSpPr>
          <p:cNvPr id="18" name="Rectangle 17"/>
          <p:cNvSpPr/>
          <p:nvPr/>
        </p:nvSpPr>
        <p:spPr>
          <a:xfrm>
            <a:off x="2488099" y="3113423"/>
            <a:ext cx="2725109" cy="27699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MAGIC </a:t>
            </a:r>
            <a:r>
              <a:rPr lang="en-US" sz="1200" dirty="0" err="1" smtClean="0"/>
              <a:t>Coll</a:t>
            </a:r>
            <a:r>
              <a:rPr lang="en-US" sz="1200" dirty="0" smtClean="0"/>
              <a:t>, </a:t>
            </a:r>
            <a:r>
              <a:rPr lang="en-US" sz="1200" dirty="0" err="1" smtClean="0"/>
              <a:t>ApJ</a:t>
            </a:r>
            <a:r>
              <a:rPr lang="en-US" sz="1200" dirty="0" smtClean="0"/>
              <a:t> 697,1299 (2009) </a:t>
            </a:r>
            <a:endParaRPr lang="en-US" sz="1200" dirty="0"/>
          </a:p>
        </p:txBody>
      </p:sp>
      <p:sp>
        <p:nvSpPr>
          <p:cNvPr id="19" name="Rectangle 18"/>
          <p:cNvSpPr/>
          <p:nvPr/>
        </p:nvSpPr>
        <p:spPr>
          <a:xfrm>
            <a:off x="2488100" y="3589412"/>
            <a:ext cx="2725108" cy="27699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MAGIC </a:t>
            </a:r>
            <a:r>
              <a:rPr lang="en-US" sz="1200" dirty="0" err="1" smtClean="0"/>
              <a:t>Coll</a:t>
            </a:r>
            <a:r>
              <a:rPr lang="en-US" sz="1200" dirty="0" smtClean="0"/>
              <a:t>, </a:t>
            </a:r>
            <a:r>
              <a:rPr lang="en-US" sz="1200" dirty="0" err="1" smtClean="0"/>
              <a:t>ApJ</a:t>
            </a:r>
            <a:r>
              <a:rPr lang="en-US" sz="1200" dirty="0" smtClean="0"/>
              <a:t>, 679, 428 (2008)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064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dirty="0"/>
              <a:t>CR </a:t>
            </a:r>
            <a:r>
              <a:rPr lang="es-ES_tradnl" cap="none" dirty="0"/>
              <a:t>e</a:t>
            </a:r>
            <a:r>
              <a:rPr lang="es-ES_tradnl" cap="none" baseline="30000" dirty="0"/>
              <a:t>- </a:t>
            </a:r>
            <a:r>
              <a:rPr lang="es-ES_tradnl" cap="none" dirty="0"/>
              <a:t>+ e</a:t>
            </a:r>
            <a:r>
              <a:rPr lang="es-ES_tradnl" cap="none" baseline="30000" dirty="0"/>
              <a:t>+</a:t>
            </a:r>
            <a:r>
              <a:rPr lang="es-ES_tradnl" cap="none" dirty="0"/>
              <a:t> </a:t>
            </a:r>
            <a:r>
              <a:rPr lang="es-ES_tradnl" dirty="0" err="1"/>
              <a:t>spectrum</a:t>
            </a:r>
            <a:endParaRPr lang="es-ES_tradnl" dirty="0"/>
          </a:p>
        </p:txBody>
      </p:sp>
      <p:sp>
        <p:nvSpPr>
          <p:cNvPr id="66566" name="TextBox 1"/>
          <p:cNvSpPr txBox="1">
            <a:spLocks noChangeArrowheads="1"/>
          </p:cNvSpPr>
          <p:nvPr/>
        </p:nvSpPr>
        <p:spPr bwMode="auto">
          <a:xfrm>
            <a:off x="304800" y="1752600"/>
            <a:ext cx="320040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30000"/>
              </a:spcBef>
              <a:buFont typeface="Arial" pitchFamily="1" charset="0"/>
              <a:buChar char="•"/>
            </a:pPr>
            <a:r>
              <a:rPr lang="en-US" sz="1800">
                <a:ea typeface="Arial" pitchFamily="1" charset="0"/>
                <a:cs typeface="Arial" pitchFamily="1" charset="0"/>
              </a:rPr>
              <a:t>First result based on only 14h of observations: measured e</a:t>
            </a:r>
            <a:r>
              <a:rPr lang="en-US" sz="1800" baseline="30000">
                <a:ea typeface="Arial" pitchFamily="1" charset="0"/>
                <a:cs typeface="Arial" pitchFamily="1" charset="0"/>
              </a:rPr>
              <a:t>±</a:t>
            </a:r>
            <a:r>
              <a:rPr lang="en-US" sz="1800">
                <a:ea typeface="Arial" pitchFamily="1" charset="0"/>
                <a:cs typeface="Arial" pitchFamily="1" charset="0"/>
              </a:rPr>
              <a:t> spectrum in the energy range between </a:t>
            </a:r>
            <a:r>
              <a:rPr lang="en-US" sz="1800" b="1">
                <a:ea typeface="Arial" pitchFamily="1" charset="0"/>
                <a:cs typeface="Arial" pitchFamily="1" charset="0"/>
              </a:rPr>
              <a:t>100 GeV and 3 TeV. </a:t>
            </a:r>
          </a:p>
          <a:p>
            <a:pPr eaLnBrk="1" hangingPunct="1">
              <a:spcBef>
                <a:spcPct val="30000"/>
              </a:spcBef>
              <a:buFont typeface="Arial" pitchFamily="1" charset="0"/>
              <a:buChar char="•"/>
            </a:pPr>
            <a:r>
              <a:rPr lang="en-US" sz="1800">
                <a:ea typeface="Arial" pitchFamily="1" charset="0"/>
                <a:cs typeface="Arial" pitchFamily="1" charset="0"/>
              </a:rPr>
              <a:t>Preliminary results fitted by a power-law with index </a:t>
            </a:r>
            <a:r>
              <a:rPr lang="en-US" sz="1800" b="1">
                <a:latin typeface="Symbol" pitchFamily="1" charset="2"/>
                <a:ea typeface="Arial" pitchFamily="1" charset="0"/>
                <a:cs typeface="Arial" pitchFamily="1" charset="0"/>
              </a:rPr>
              <a:t>G</a:t>
            </a:r>
            <a:r>
              <a:rPr lang="en-US" sz="1800" b="1">
                <a:ea typeface="Arial" pitchFamily="1" charset="0"/>
                <a:cs typeface="Arial" pitchFamily="1" charset="0"/>
              </a:rPr>
              <a:t>3.16±0.06</a:t>
            </a:r>
            <a:r>
              <a:rPr lang="en-US" sz="1800" b="1" baseline="-25000">
                <a:ea typeface="Arial" pitchFamily="1" charset="0"/>
                <a:cs typeface="Arial" pitchFamily="1" charset="0"/>
              </a:rPr>
              <a:t>stat</a:t>
            </a:r>
            <a:r>
              <a:rPr lang="en-US" sz="1800" b="1">
                <a:ea typeface="Arial" pitchFamily="1" charset="0"/>
                <a:cs typeface="Arial" pitchFamily="1" charset="0"/>
              </a:rPr>
              <a:t>±0.15</a:t>
            </a:r>
            <a:r>
              <a:rPr lang="en-US" sz="1800" b="1" baseline="-25000">
                <a:ea typeface="Arial" pitchFamily="1" charset="0"/>
                <a:cs typeface="Arial" pitchFamily="1" charset="0"/>
              </a:rPr>
              <a:t>sys</a:t>
            </a:r>
            <a:r>
              <a:rPr lang="en-US" sz="1800" b="1">
                <a:ea typeface="Arial" pitchFamily="1" charset="0"/>
                <a:cs typeface="Arial" pitchFamily="1" charset="0"/>
              </a:rPr>
              <a:t>.</a:t>
            </a:r>
            <a:endParaRPr lang="en-US" sz="1800">
              <a:ea typeface="Arial" pitchFamily="1" charset="0"/>
              <a:cs typeface="Arial" pitchFamily="1" charset="0"/>
            </a:endParaRPr>
          </a:p>
          <a:p>
            <a:pPr eaLnBrk="1" hangingPunct="1">
              <a:spcBef>
                <a:spcPct val="30000"/>
              </a:spcBef>
              <a:buFont typeface="Arial" pitchFamily="1" charset="0"/>
              <a:buChar char="•"/>
            </a:pPr>
            <a:r>
              <a:rPr lang="en-US" sz="1800">
                <a:ea typeface="Arial" pitchFamily="1" charset="0"/>
                <a:cs typeface="Arial" pitchFamily="1" charset="0"/>
              </a:rPr>
              <a:t> Spectrum in good agreement with previous measurements (bump observed by ATIC cannot be excluded or confirmed).</a:t>
            </a:r>
            <a:endParaRPr lang="en-US">
              <a:ea typeface="Arial" pitchFamily="1" charset="0"/>
              <a:cs typeface="Arial" pitchFamily="1" charset="0"/>
            </a:endParaRPr>
          </a:p>
          <a:p>
            <a:pPr eaLnBrk="1" hangingPunct="1"/>
            <a:endParaRPr lang="en-US">
              <a:ea typeface="Arial" pitchFamily="1" charset="0"/>
              <a:cs typeface="Arial" pitchFamily="1" charset="0"/>
            </a:endParaRPr>
          </a:p>
          <a:p>
            <a:pPr eaLnBrk="1" hangingPunct="1">
              <a:buFont typeface="Arial" pitchFamily="1" charset="0"/>
              <a:buNone/>
            </a:pPr>
            <a:endParaRPr lang="en-US">
              <a:latin typeface="Comic Sans MS" pitchFamily="1" charset="0"/>
              <a:ea typeface="Arial" pitchFamily="1" charset="0"/>
              <a:cs typeface="Arial" pitchFamily="1" charset="0"/>
            </a:endParaRPr>
          </a:p>
        </p:txBody>
      </p:sp>
      <p:pic>
        <p:nvPicPr>
          <p:cNvPr id="66567" name="Picture 9" descr="E3F_allExperiments_models.eps"/>
          <p:cNvPicPr>
            <a:picLocks noChangeAspect="1"/>
          </p:cNvPicPr>
          <p:nvPr/>
        </p:nvPicPr>
        <p:blipFill>
          <a:blip r:embed="rId3"/>
          <a:srcRect t="6502" r="6956"/>
          <a:stretch>
            <a:fillRect/>
          </a:stretch>
        </p:blipFill>
        <p:spPr bwMode="auto">
          <a:xfrm>
            <a:off x="3581400" y="1600200"/>
            <a:ext cx="5334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8" name="Text Box 7"/>
          <p:cNvSpPr txBox="1">
            <a:spLocks noChangeArrowheads="1"/>
          </p:cNvSpPr>
          <p:nvPr/>
        </p:nvSpPr>
        <p:spPr bwMode="auto">
          <a:xfrm>
            <a:off x="7146925" y="4210050"/>
            <a:ext cx="1425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2000">
                <a:solidFill>
                  <a:srgbClr val="FE120C"/>
                </a:solidFill>
              </a:rPr>
              <a:t>preliminary</a:t>
            </a:r>
            <a:endParaRPr lang="es-ES_tradnl"/>
          </a:p>
        </p:txBody>
      </p:sp>
      <p:sp>
        <p:nvSpPr>
          <p:cNvPr id="11" name="TextBox 10"/>
          <p:cNvSpPr txBox="1"/>
          <p:nvPr/>
        </p:nvSpPr>
        <p:spPr>
          <a:xfrm>
            <a:off x="4724400" y="1143000"/>
            <a:ext cx="3705225" cy="369888"/>
          </a:xfrm>
          <a:prstGeom prst="rect">
            <a:avLst/>
          </a:prstGeom>
          <a:solidFill>
            <a:srgbClr val="6DAD2E">
              <a:alpha val="49000"/>
            </a:srgbClr>
          </a:solidFill>
          <a:ln>
            <a:solidFill>
              <a:srgbClr val="008000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Borla Tridon et al. arXiv:1110.4008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</p:spPr>
        <p:txBody>
          <a:bodyPr/>
          <a:lstStyle/>
          <a:p>
            <a:fld id="{85BA17EC-F713-364A-AF93-F49F2A6B218A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75" y="1538586"/>
            <a:ext cx="8433419" cy="433549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69584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 </a:t>
            </a:r>
            <a:r>
              <a:rPr lang="en-US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TeV</a:t>
            </a: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Sky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874" y="309348"/>
            <a:ext cx="1463921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039426" y="5175132"/>
            <a:ext cx="1236133" cy="369332"/>
          </a:xfrm>
          <a:prstGeom prst="rect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Perpetua (Body)"/>
              </a:rPr>
              <a:t>H.E.S.S.</a:t>
            </a:r>
            <a:endParaRPr lang="en-US" b="1" dirty="0">
              <a:latin typeface="+mj-lt"/>
              <a:cs typeface="Perpetua (Body)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875" y="1545224"/>
            <a:ext cx="1907813" cy="707886"/>
          </a:xfrm>
          <a:prstGeom prst="rect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  <a:cs typeface="Perpetua (Body)"/>
              </a:rPr>
              <a:t>MAGIC &amp; VERITAS</a:t>
            </a:r>
            <a:endParaRPr lang="en-US" sz="2000" b="1" dirty="0">
              <a:latin typeface="+mj-lt"/>
              <a:cs typeface="Perpetua (Body)"/>
            </a:endParaRPr>
          </a:p>
        </p:txBody>
      </p:sp>
      <p:cxnSp>
        <p:nvCxnSpPr>
          <p:cNvPr id="11" name="Curved Connector 10"/>
          <p:cNvCxnSpPr/>
          <p:nvPr/>
        </p:nvCxnSpPr>
        <p:spPr>
          <a:xfrm>
            <a:off x="6146795" y="4974375"/>
            <a:ext cx="864409" cy="392664"/>
          </a:xfrm>
          <a:prstGeom prst="curvedConnector3">
            <a:avLst>
              <a:gd name="adj1" fmla="val 50000"/>
            </a:avLst>
          </a:prstGeom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16200000" flipV="1">
            <a:off x="1012853" y="2312700"/>
            <a:ext cx="598961" cy="592669"/>
          </a:xfrm>
          <a:prstGeom prst="curvedConnector3">
            <a:avLst>
              <a:gd name="adj1" fmla="val 50000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84973" y="5437823"/>
            <a:ext cx="4095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From: </a:t>
            </a:r>
            <a:r>
              <a:rPr lang="en-US" sz="1600" dirty="0" err="1" smtClean="0"/>
              <a:t>TeVCat</a:t>
            </a:r>
            <a:r>
              <a:rPr lang="en-US" sz="1600" dirty="0" smtClean="0"/>
              <a:t> http://</a:t>
            </a:r>
            <a:r>
              <a:rPr lang="en-US" sz="1600" dirty="0" err="1" smtClean="0"/>
              <a:t>tevcat.uchicago.edu</a:t>
            </a:r>
            <a:r>
              <a:rPr lang="en-US" sz="1600" dirty="0" smtClean="0"/>
              <a:t>/</a:t>
            </a:r>
            <a:endParaRPr lang="en-US" sz="1600" dirty="0"/>
          </a:p>
        </p:txBody>
      </p:sp>
      <p:sp>
        <p:nvSpPr>
          <p:cNvPr id="14" name="Rounded Rectangle 13"/>
          <p:cNvSpPr/>
          <p:nvPr/>
        </p:nvSpPr>
        <p:spPr>
          <a:xfrm>
            <a:off x="530092" y="3328538"/>
            <a:ext cx="8360575" cy="566125"/>
          </a:xfrm>
          <a:prstGeom prst="roundRect">
            <a:avLst/>
          </a:prstGeom>
          <a:noFill/>
          <a:ln w="57150" cap="flat" cmpd="sng" algn="ctr">
            <a:solidFill>
              <a:schemeClr val="accent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ggic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51" y="782773"/>
            <a:ext cx="8997696" cy="6610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7382"/>
            <a:ext cx="7772400" cy="1143000"/>
          </a:xfrm>
        </p:spPr>
        <p:txBody>
          <a:bodyPr/>
          <a:lstStyle/>
          <a:p>
            <a:r>
              <a:rPr lang="en-US" dirty="0" smtClean="0"/>
              <a:t>The MAGIC Telescopes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451" y="1436916"/>
            <a:ext cx="7622128" cy="4239792"/>
          </a:xfrm>
        </p:spPr>
        <p:txBody>
          <a:bodyPr/>
          <a:lstStyle/>
          <a:p>
            <a:pPr>
              <a:buClr>
                <a:schemeClr val="bg1"/>
              </a:buClr>
              <a:buSzPct val="90000"/>
              <a:buFont typeface="Wingdings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Energy threshold ~50 </a:t>
            </a:r>
            <a:r>
              <a:rPr lang="en-US" sz="2000" dirty="0" err="1" smtClean="0">
                <a:solidFill>
                  <a:schemeClr val="bg1"/>
                </a:solidFill>
                <a:latin typeface="Franklin Gothic Book"/>
                <a:cs typeface="Franklin Gothic Book"/>
              </a:rPr>
              <a:t>GeV</a:t>
            </a:r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 (~ 25 </a:t>
            </a:r>
            <a:r>
              <a:rPr lang="en-US" sz="2000" dirty="0" err="1" smtClean="0">
                <a:solidFill>
                  <a:schemeClr val="bg1"/>
                </a:solidFill>
                <a:latin typeface="Franklin Gothic Book"/>
                <a:cs typeface="Franklin Gothic Book"/>
              </a:rPr>
              <a:t>GeV</a:t>
            </a:r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 with a special trigger)</a:t>
            </a:r>
          </a:p>
          <a:p>
            <a:pPr>
              <a:buClr>
                <a:schemeClr val="bg1"/>
              </a:buClr>
              <a:buSzPct val="90000"/>
              <a:buFont typeface="Wingdings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FOV 3.5</a:t>
            </a:r>
            <a:r>
              <a:rPr lang="en-US" sz="2000" baseline="30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o</a:t>
            </a:r>
            <a:endParaRPr lang="en-US" sz="2000" dirty="0" smtClean="0">
              <a:solidFill>
                <a:schemeClr val="bg1"/>
              </a:solidFill>
              <a:latin typeface="Franklin Gothic Book"/>
              <a:cs typeface="Franklin Gothic Book"/>
            </a:endParaRPr>
          </a:p>
          <a:p>
            <a:pPr>
              <a:buClr>
                <a:schemeClr val="bg1"/>
              </a:buClr>
              <a:buSzPct val="90000"/>
              <a:buFont typeface="Wingdings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Energy Resolution ~16% (E&gt;300 </a:t>
            </a:r>
            <a:r>
              <a:rPr lang="en-US" sz="2000" dirty="0" err="1" smtClean="0">
                <a:solidFill>
                  <a:schemeClr val="bg1"/>
                </a:solidFill>
                <a:latin typeface="Franklin Gothic Book"/>
                <a:cs typeface="Franklin Gothic Book"/>
              </a:rPr>
              <a:t>GeV</a:t>
            </a:r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)</a:t>
            </a:r>
          </a:p>
          <a:p>
            <a:pPr>
              <a:buClr>
                <a:schemeClr val="bg1"/>
              </a:buClr>
              <a:buSzPct val="90000"/>
              <a:buFont typeface="Wingdings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Angular Resolution ~0.07</a:t>
            </a:r>
            <a:r>
              <a:rPr lang="en-US" sz="2000" baseline="30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o </a:t>
            </a:r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(E&gt;300 </a:t>
            </a:r>
            <a:r>
              <a:rPr lang="en-US" sz="2000" dirty="0" err="1" smtClean="0">
                <a:solidFill>
                  <a:schemeClr val="bg1"/>
                </a:solidFill>
                <a:latin typeface="Franklin Gothic Book"/>
                <a:cs typeface="Franklin Gothic Book"/>
              </a:rPr>
              <a:t>GeV</a:t>
            </a:r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)</a:t>
            </a:r>
            <a:endParaRPr lang="en-US" sz="2000" baseline="30000" dirty="0" smtClean="0">
              <a:solidFill>
                <a:schemeClr val="bg1"/>
              </a:solidFill>
              <a:latin typeface="Franklin Gothic Book"/>
              <a:cs typeface="Franklin Gothic Book"/>
            </a:endParaRPr>
          </a:p>
          <a:p>
            <a:pPr>
              <a:buClr>
                <a:schemeClr val="bg1"/>
              </a:buClr>
              <a:buSzPct val="90000"/>
              <a:buFont typeface="Wingdings" charset="2"/>
              <a:buChar char="§"/>
            </a:pPr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Sensitivity (5 </a:t>
            </a:r>
            <a:r>
              <a:rPr lang="en-US" sz="2000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s</a:t>
            </a:r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 in 50 hours)  ~0.8% Crab Nebula flux (&gt; 250 </a:t>
            </a:r>
            <a:r>
              <a:rPr lang="en-US" sz="2000" dirty="0" err="1" smtClean="0">
                <a:solidFill>
                  <a:schemeClr val="bg1"/>
                </a:solidFill>
                <a:latin typeface="Franklin Gothic Book"/>
                <a:cs typeface="Franklin Gothic Book"/>
              </a:rPr>
              <a:t>GeV</a:t>
            </a:r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)</a:t>
            </a:r>
          </a:p>
          <a:p>
            <a:endParaRPr lang="en-US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1882271" y="5833061"/>
            <a:ext cx="1680057" cy="369304"/>
          </a:xfrm>
          <a:prstGeom prst="rect">
            <a:avLst/>
          </a:prstGeom>
          <a:noFill/>
        </p:spPr>
        <p:txBody>
          <a:bodyPr wrap="none" lIns="91410" tIns="45706" rIns="91410" bIns="45706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MAGIC I (2004)</a:t>
            </a:r>
            <a:endParaRPr lang="en-US" b="1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30692" y="5776256"/>
            <a:ext cx="1737765" cy="369304"/>
          </a:xfrm>
          <a:prstGeom prst="rect">
            <a:avLst/>
          </a:prstGeom>
          <a:noFill/>
        </p:spPr>
        <p:txBody>
          <a:bodyPr wrap="none" lIns="91410" tIns="45706" rIns="91410" bIns="45706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MAGIC II (2009)</a:t>
            </a:r>
            <a:endParaRPr lang="en-US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49596">
            <a:off x="4426946" y="4130105"/>
            <a:ext cx="4433814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4638"/>
            <a:ext cx="7772400" cy="868362"/>
          </a:xfrm>
        </p:spPr>
        <p:txBody>
          <a:bodyPr/>
          <a:lstStyle/>
          <a:p>
            <a:pPr eaLnBrk="1" hangingPunct="1"/>
            <a:r>
              <a:rPr lang="es-ES_tradnl" dirty="0" err="1"/>
              <a:t>The</a:t>
            </a:r>
            <a:r>
              <a:rPr lang="es-ES_tradnl" dirty="0"/>
              <a:t> MAGIC </a:t>
            </a:r>
            <a:r>
              <a:rPr lang="es-ES_tradnl" dirty="0" err="1"/>
              <a:t>collaboration</a:t>
            </a:r>
            <a:endParaRPr lang="es-ES_tradnl" dirty="0"/>
          </a:p>
        </p:txBody>
      </p:sp>
      <p:sp>
        <p:nvSpPr>
          <p:cNvPr id="194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67200" y="1228285"/>
            <a:ext cx="4343400" cy="29718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es-ES_tradnl" sz="1600" b="1" dirty="0"/>
              <a:t>Bulgaria</a:t>
            </a:r>
            <a:r>
              <a:rPr lang="es-ES_tradnl" sz="1600" dirty="0"/>
              <a:t> </a:t>
            </a:r>
            <a:r>
              <a:rPr lang="es-ES_tradnl" sz="1600" dirty="0" err="1"/>
              <a:t>Sofia</a:t>
            </a:r>
            <a:endParaRPr lang="es-ES_tradnl" sz="1600" dirty="0">
              <a:latin typeface="Helvetica" pitchFamily="1" charset="0"/>
            </a:endParaRP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es-ES_tradnl" sz="1600" b="1" dirty="0" err="1"/>
              <a:t>Croatia</a:t>
            </a:r>
            <a:r>
              <a:rPr lang="es-ES_tradnl" sz="1600" dirty="0"/>
              <a:t> </a:t>
            </a:r>
            <a:r>
              <a:rPr lang="es-ES_tradnl" sz="1600" dirty="0" err="1"/>
              <a:t>Consortium</a:t>
            </a:r>
            <a:r>
              <a:rPr lang="es-ES_tradnl" sz="1600" dirty="0"/>
              <a:t> 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es-ES_tradnl" sz="1600" b="1" dirty="0" err="1"/>
              <a:t>Finland</a:t>
            </a:r>
            <a:r>
              <a:rPr lang="es-ES_tradnl" sz="1600" dirty="0"/>
              <a:t> </a:t>
            </a:r>
            <a:r>
              <a:rPr lang="es-ES_tradnl" sz="1600" dirty="0" err="1"/>
              <a:t>Tuorla</a:t>
            </a:r>
            <a:r>
              <a:rPr lang="es-ES_tradnl" sz="1600" dirty="0"/>
              <a:t> </a:t>
            </a:r>
            <a:r>
              <a:rPr lang="es-ES_tradnl" sz="1600" dirty="0" err="1"/>
              <a:t>Observatory</a:t>
            </a:r>
            <a:r>
              <a:rPr lang="es-ES_tradnl" sz="1600" dirty="0">
                <a:latin typeface="Helvetica" pitchFamily="1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es-ES_tradnl" sz="1600" b="1" dirty="0" err="1"/>
              <a:t>Germany</a:t>
            </a:r>
            <a:r>
              <a:rPr lang="es-ES_tradnl" sz="1600" b="1" dirty="0"/>
              <a:t> </a:t>
            </a:r>
            <a:r>
              <a:rPr lang="es-ES_tradnl" sz="1600" dirty="0"/>
              <a:t>DESY </a:t>
            </a:r>
            <a:r>
              <a:rPr lang="es-ES_tradnl" sz="1600" dirty="0" err="1"/>
              <a:t>Zeuthen</a:t>
            </a:r>
            <a:r>
              <a:rPr lang="es-ES_tradnl" sz="1600" dirty="0"/>
              <a:t>, Dortmund</a:t>
            </a:r>
            <a:r>
              <a:rPr lang="es-ES_tradnl" sz="1600" dirty="0">
                <a:latin typeface="Helvetica" pitchFamily="1" charset="0"/>
              </a:rPr>
              <a:t>, </a:t>
            </a:r>
            <a:r>
              <a:rPr lang="es-ES_tradnl" sz="1600" dirty="0"/>
              <a:t>MPI Munich, U </a:t>
            </a:r>
            <a:r>
              <a:rPr lang="es-ES_tradnl" sz="1600" dirty="0" err="1"/>
              <a:t>Wuerzburg</a:t>
            </a:r>
            <a:r>
              <a:rPr lang="es-ES_tradnl" sz="1600" dirty="0">
                <a:latin typeface="Helvetica" pitchFamily="1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es-ES_tradnl" sz="1600" b="1" dirty="0" err="1"/>
              <a:t>Italy</a:t>
            </a:r>
            <a:r>
              <a:rPr lang="es-ES_tradnl" sz="1600" b="1" dirty="0"/>
              <a:t> </a:t>
            </a:r>
            <a:r>
              <a:rPr lang="es-ES_tradnl" sz="1600" dirty="0"/>
              <a:t>INFN Padova, INFN Siena/Pisa</a:t>
            </a:r>
            <a:r>
              <a:rPr lang="es-ES_tradnl" sz="1600" dirty="0">
                <a:latin typeface="Helvetica" pitchFamily="1" charset="0"/>
              </a:rPr>
              <a:t>,</a:t>
            </a:r>
            <a:r>
              <a:rPr lang="es-ES_tradnl" sz="1600" dirty="0"/>
              <a:t> U Siena, INFN Udine, INAF </a:t>
            </a:r>
            <a:r>
              <a:rPr lang="es-ES_tradnl" sz="1600" dirty="0" err="1"/>
              <a:t>consortium</a:t>
            </a:r>
            <a:r>
              <a:rPr lang="es-ES_tradnl" sz="1600" dirty="0"/>
              <a:t>, U </a:t>
            </a:r>
            <a:r>
              <a:rPr lang="es-ES_tradnl" sz="1600" dirty="0" err="1"/>
              <a:t>Insubria</a:t>
            </a:r>
            <a:r>
              <a:rPr lang="es-ES_tradnl" sz="1600" dirty="0">
                <a:latin typeface="Helvetica" pitchFamily="1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es-ES_tradnl" sz="1600" b="1" dirty="0" err="1"/>
              <a:t>Poland</a:t>
            </a:r>
            <a:r>
              <a:rPr lang="es-ES_tradnl" sz="1600" dirty="0"/>
              <a:t> U Lodz</a:t>
            </a:r>
            <a:r>
              <a:rPr lang="es-ES_tradnl" sz="1600" dirty="0">
                <a:latin typeface="Helvetica" pitchFamily="1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es-ES_tradnl" sz="1600" b="1" dirty="0" err="1"/>
              <a:t>Spain</a:t>
            </a:r>
            <a:r>
              <a:rPr lang="es-ES_tradnl" sz="1600" dirty="0"/>
              <a:t> U Barcelona, UAB Barcelona</a:t>
            </a:r>
            <a:r>
              <a:rPr lang="es-ES_tradnl" sz="1600" dirty="0">
                <a:latin typeface="Helvetica" pitchFamily="1" charset="0"/>
              </a:rPr>
              <a:t>,</a:t>
            </a:r>
            <a:r>
              <a:rPr lang="es-ES_tradnl" sz="1600" dirty="0"/>
              <a:t> IEEC-CSIC Barcelona, IFAE Barcelona, IAA Granada</a:t>
            </a:r>
            <a:r>
              <a:rPr lang="es-ES_tradnl" sz="1600" dirty="0">
                <a:latin typeface="Helvetica" pitchFamily="1" charset="0"/>
              </a:rPr>
              <a:t>, </a:t>
            </a:r>
            <a:r>
              <a:rPr lang="es-ES_tradnl" sz="1600" dirty="0"/>
              <a:t>IAC Tenerife</a:t>
            </a:r>
            <a:r>
              <a:rPr lang="es-ES_tradnl" sz="1600" dirty="0">
                <a:latin typeface="Helvetica" pitchFamily="1" charset="0"/>
              </a:rPr>
              <a:t>, </a:t>
            </a:r>
            <a:r>
              <a:rPr lang="es-ES_tradnl" sz="1600" dirty="0"/>
              <a:t>U Complutense Madrid</a:t>
            </a:r>
            <a:r>
              <a:rPr lang="es-ES_tradnl" sz="1600" dirty="0" smtClean="0">
                <a:latin typeface="Helvetica" pitchFamily="1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es-ES_tradnl" sz="1600" b="1" dirty="0" err="1" smtClean="0"/>
              <a:t>Switzerland</a:t>
            </a:r>
            <a:r>
              <a:rPr lang="es-ES_tradnl" sz="1600" b="1" dirty="0" smtClean="0"/>
              <a:t>   </a:t>
            </a:r>
            <a:r>
              <a:rPr lang="es-ES_tradnl" sz="1600" dirty="0"/>
              <a:t>ETH Zurich</a:t>
            </a:r>
            <a:r>
              <a:rPr lang="es-ES_tradnl" dirty="0">
                <a:latin typeface="Helvetica" pitchFamily="1" charset="0"/>
              </a:rPr>
              <a:t> </a:t>
            </a:r>
          </a:p>
        </p:txBody>
      </p:sp>
      <p:pic>
        <p:nvPicPr>
          <p:cNvPr id="19463" name="Picture 4" descr="europe_and_la_palm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143000"/>
            <a:ext cx="3475038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Oval 5"/>
          <p:cNvSpPr>
            <a:spLocks noChangeArrowheads="1"/>
          </p:cNvSpPr>
          <p:nvPr/>
        </p:nvSpPr>
        <p:spPr bwMode="auto">
          <a:xfrm>
            <a:off x="3429000" y="2590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5" name="Oval 6"/>
          <p:cNvSpPr>
            <a:spLocks noChangeArrowheads="1"/>
          </p:cNvSpPr>
          <p:nvPr/>
        </p:nvSpPr>
        <p:spPr bwMode="auto">
          <a:xfrm>
            <a:off x="2438400" y="3810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6" name="Oval 7"/>
          <p:cNvSpPr>
            <a:spLocks noChangeArrowheads="1"/>
          </p:cNvSpPr>
          <p:nvPr/>
        </p:nvSpPr>
        <p:spPr bwMode="auto">
          <a:xfrm>
            <a:off x="3352800" y="4572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7" name="Oval 8"/>
          <p:cNvSpPr>
            <a:spLocks noChangeArrowheads="1"/>
          </p:cNvSpPr>
          <p:nvPr/>
        </p:nvSpPr>
        <p:spPr bwMode="auto">
          <a:xfrm>
            <a:off x="2819400" y="4495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8" name="Oval 9"/>
          <p:cNvSpPr>
            <a:spLocks noChangeArrowheads="1"/>
          </p:cNvSpPr>
          <p:nvPr/>
        </p:nvSpPr>
        <p:spPr bwMode="auto">
          <a:xfrm>
            <a:off x="2590800" y="4572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9" name="Oval 10"/>
          <p:cNvSpPr>
            <a:spLocks noChangeArrowheads="1"/>
          </p:cNvSpPr>
          <p:nvPr/>
        </p:nvSpPr>
        <p:spPr bwMode="auto">
          <a:xfrm>
            <a:off x="2971800" y="3733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0" name="Oval 11"/>
          <p:cNvSpPr>
            <a:spLocks noChangeArrowheads="1"/>
          </p:cNvSpPr>
          <p:nvPr/>
        </p:nvSpPr>
        <p:spPr bwMode="auto">
          <a:xfrm>
            <a:off x="2362200" y="4267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1" name="Oval 12"/>
          <p:cNvSpPr>
            <a:spLocks noChangeArrowheads="1"/>
          </p:cNvSpPr>
          <p:nvPr/>
        </p:nvSpPr>
        <p:spPr bwMode="auto">
          <a:xfrm>
            <a:off x="1676400" y="4876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2" name="Oval 13"/>
          <p:cNvSpPr>
            <a:spLocks noChangeArrowheads="1"/>
          </p:cNvSpPr>
          <p:nvPr/>
        </p:nvSpPr>
        <p:spPr bwMode="auto">
          <a:xfrm>
            <a:off x="762000" y="5638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3" name="Text Box 14"/>
          <p:cNvSpPr txBox="1">
            <a:spLocks noChangeArrowheads="1"/>
          </p:cNvSpPr>
          <p:nvPr/>
        </p:nvSpPr>
        <p:spPr bwMode="auto">
          <a:xfrm>
            <a:off x="1317625" y="5715000"/>
            <a:ext cx="2035175" cy="5270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400">
                <a:solidFill>
                  <a:schemeClr val="bg1"/>
                </a:solidFill>
              </a:rPr>
              <a:t>MAGIC in La Palma, Canary Islands, Spain</a:t>
            </a:r>
          </a:p>
        </p:txBody>
      </p:sp>
      <p:sp>
        <p:nvSpPr>
          <p:cNvPr id="19474" name="Line 15"/>
          <p:cNvSpPr>
            <a:spLocks noChangeShapeType="1"/>
          </p:cNvSpPr>
          <p:nvPr/>
        </p:nvSpPr>
        <p:spPr bwMode="auto">
          <a:xfrm flipH="1" flipV="1">
            <a:off x="990600" y="5791200"/>
            <a:ext cx="381000" cy="152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</p:spPr>
        <p:txBody>
          <a:bodyPr/>
          <a:lstStyle/>
          <a:p>
            <a:fld id="{85BA17EC-F713-364A-AF93-F49F2A6B218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 2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6881</TotalTime>
  <Words>2916</Words>
  <Application>Microsoft Macintosh PowerPoint</Application>
  <PresentationFormat>On-screen Show (4:3)</PresentationFormat>
  <Paragraphs>616</Paragraphs>
  <Slides>65</Slides>
  <Notes>16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Equity</vt:lpstr>
      <vt:lpstr>Highlight results from the MAGIC telescopes</vt:lpstr>
      <vt:lpstr>Outline</vt:lpstr>
      <vt:lpstr>The Very High Energy Domain</vt:lpstr>
      <vt:lpstr>10 years later: 1999</vt:lpstr>
      <vt:lpstr>Now: the VHE sky in April 2012</vt:lpstr>
      <vt:lpstr>Main IACT Observatories in the world</vt:lpstr>
      <vt:lpstr>The TeV Sky</vt:lpstr>
      <vt:lpstr>The MAGIC Telescopes</vt:lpstr>
      <vt:lpstr>The MAGIC collaboration</vt:lpstr>
      <vt:lpstr>MAGIC: The Instrument</vt:lpstr>
      <vt:lpstr>Detection technique</vt:lpstr>
      <vt:lpstr>MAGIC Astrophysics</vt:lpstr>
      <vt:lpstr>MAGIC Achievements</vt:lpstr>
      <vt:lpstr>MAGIC Sources</vt:lpstr>
      <vt:lpstr>MAGIC Sources</vt:lpstr>
      <vt:lpstr>MAGIC Sources</vt:lpstr>
      <vt:lpstr>Latest Discoveries</vt:lpstr>
      <vt:lpstr>Slide 18</vt:lpstr>
      <vt:lpstr>Target of Opportunity Observations</vt:lpstr>
      <vt:lpstr>Target of Opportunity Observations</vt:lpstr>
      <vt:lpstr>MAGIC Achievements</vt:lpstr>
      <vt:lpstr>Joint HESS-MAGIC-VERITAS campaign of M87 (Science 2009)</vt:lpstr>
      <vt:lpstr>MAGIC Achievements</vt:lpstr>
      <vt:lpstr>Outline</vt:lpstr>
      <vt:lpstr>Galactic Sources </vt:lpstr>
      <vt:lpstr>Crab Nebula</vt:lpstr>
      <vt:lpstr>Crab Spectral Energy Distribution</vt:lpstr>
      <vt:lpstr>Crab variability &gt;300 GeV</vt:lpstr>
      <vt:lpstr>Crab April 2011 GeV flare</vt:lpstr>
      <vt:lpstr>Extragalactic Sources </vt:lpstr>
      <vt:lpstr>VHE Extragalactic emitters: AGN</vt:lpstr>
      <vt:lpstr>Mkn 421 Mwl view</vt:lpstr>
      <vt:lpstr>VHE photons absorption by the Extragalactic Background Light</vt:lpstr>
      <vt:lpstr>3C 279</vt:lpstr>
      <vt:lpstr>3C 279: the spectrum</vt:lpstr>
      <vt:lpstr>PKS 1222+21: MAGIC Discovery!</vt:lpstr>
      <vt:lpstr>Outlook: MAGIC upgrade</vt:lpstr>
      <vt:lpstr>Conclusions</vt:lpstr>
      <vt:lpstr>Conclusions</vt:lpstr>
      <vt:lpstr>Backup Slides</vt:lpstr>
      <vt:lpstr>The TeV Sky</vt:lpstr>
      <vt:lpstr>The VHE g-ray sky: a new field</vt:lpstr>
      <vt:lpstr>Blazars SED: beaming effects</vt:lpstr>
      <vt:lpstr>Detection technique</vt:lpstr>
      <vt:lpstr>MAGIC Camera</vt:lpstr>
      <vt:lpstr>The stereo Improvement (2009)</vt:lpstr>
      <vt:lpstr>MAGIC Trigger</vt:lpstr>
      <vt:lpstr>Our standard candle:  the Crab Nebula</vt:lpstr>
      <vt:lpstr>Our standard candle:  the Crab Nebula</vt:lpstr>
      <vt:lpstr>Our standard candle:  the Crab Nebula</vt:lpstr>
      <vt:lpstr>VHE g-ray emission from Binary Systems</vt:lpstr>
      <vt:lpstr>VHE g-ray emission from Binary Systems</vt:lpstr>
      <vt:lpstr>HESS J0632+057</vt:lpstr>
      <vt:lpstr>Pulsar Observations:  the Crab Nebula</vt:lpstr>
      <vt:lpstr>Crab: the Pulsar</vt:lpstr>
      <vt:lpstr>Crab pulsar: previous results</vt:lpstr>
      <vt:lpstr>New:  Mono observations 2007-09</vt:lpstr>
      <vt:lpstr>HOT NEWS:  after 73 more hours of stereo data</vt:lpstr>
      <vt:lpstr>A Recent Discovery:  IC 310 (Mono &amp; Stereo)</vt:lpstr>
      <vt:lpstr>A Recent Discovery:  IC 310 (Mono &amp; Stereo)</vt:lpstr>
      <vt:lpstr>Long term study of  Bright Extragalactic Sources</vt:lpstr>
      <vt:lpstr>Slide 62</vt:lpstr>
      <vt:lpstr>3C 279</vt:lpstr>
      <vt:lpstr>Dark Matter Search with MAGIC</vt:lpstr>
      <vt:lpstr>CR e- + e+ spectrum</vt:lpstr>
    </vt:vector>
  </TitlesOfParts>
  <Company>Padova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results from the MAGIC telescopes</dc:title>
  <dc:creator>elisa prandini</dc:creator>
  <cp:lastModifiedBy>elisa prandini</cp:lastModifiedBy>
  <cp:revision>142</cp:revision>
  <cp:lastPrinted>2011-04-01T15:22:10Z</cp:lastPrinted>
  <dcterms:created xsi:type="dcterms:W3CDTF">2012-04-12T08:00:21Z</dcterms:created>
  <dcterms:modified xsi:type="dcterms:W3CDTF">2012-04-12T08:01:32Z</dcterms:modified>
</cp:coreProperties>
</file>