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1080" r:id="rId3"/>
    <p:sldId id="1090" r:id="rId4"/>
    <p:sldId id="1088" r:id="rId5"/>
    <p:sldId id="1103" r:id="rId6"/>
    <p:sldId id="1091" r:id="rId7"/>
    <p:sldId id="1092" r:id="rId8"/>
    <p:sldId id="1093" r:id="rId9"/>
    <p:sldId id="1095" r:id="rId10"/>
    <p:sldId id="1096" r:id="rId11"/>
    <p:sldId id="1097" r:id="rId12"/>
    <p:sldId id="1098" r:id="rId13"/>
    <p:sldId id="1099" r:id="rId14"/>
    <p:sldId id="2378" r:id="rId15"/>
    <p:sldId id="2379" r:id="rId16"/>
    <p:sldId id="2380" r:id="rId17"/>
    <p:sldId id="2381" r:id="rId18"/>
    <p:sldId id="2382" r:id="rId19"/>
    <p:sldId id="2383" r:id="rId20"/>
    <p:sldId id="2384" r:id="rId21"/>
    <p:sldId id="2385" r:id="rId22"/>
    <p:sldId id="2386" r:id="rId23"/>
    <p:sldId id="2387" r:id="rId24"/>
    <p:sldId id="1101" r:id="rId25"/>
    <p:sldId id="1102" r:id="rId26"/>
    <p:sldId id="1104" r:id="rId27"/>
    <p:sldId id="1105" r:id="rId28"/>
    <p:sldId id="1106" r:id="rId29"/>
    <p:sldId id="1107" r:id="rId30"/>
    <p:sldId id="2331" r:id="rId31"/>
    <p:sldId id="2365" r:id="rId32"/>
    <p:sldId id="2351" r:id="rId33"/>
    <p:sldId id="2373" r:id="rId34"/>
    <p:sldId id="2374" r:id="rId35"/>
    <p:sldId id="2375" r:id="rId36"/>
    <p:sldId id="2376" r:id="rId37"/>
    <p:sldId id="2377" r:id="rId38"/>
    <p:sldId id="235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F23B0F"/>
    <a:srgbClr val="4472C4"/>
    <a:srgbClr val="00B050"/>
    <a:srgbClr val="216E79"/>
    <a:srgbClr val="176582"/>
    <a:srgbClr val="2B8999"/>
    <a:srgbClr val="4BCCC3"/>
    <a:srgbClr val="B0DCED"/>
    <a:srgbClr val="74D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3"/>
    <p:restoredTop sz="94863"/>
  </p:normalViewPr>
  <p:slideViewPr>
    <p:cSldViewPr snapToGrid="0" snapToObjects="1">
      <p:cViewPr varScale="1">
        <p:scale>
          <a:sx n="116" d="100"/>
          <a:sy n="116" d="100"/>
        </p:scale>
        <p:origin x="13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7/10/24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182631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14</a:t>
            </a:fld>
            <a:endParaRPr lang="en-US"/>
          </a:p>
        </p:txBody>
      </p:sp>
    </p:spTree>
    <p:extLst>
      <p:ext uri="{BB962C8B-B14F-4D97-AF65-F5344CB8AC3E}">
        <p14:creationId xmlns:p14="http://schemas.microsoft.com/office/powerpoint/2010/main" val="163454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15</a:t>
            </a:fld>
            <a:endParaRPr lang="en-US"/>
          </a:p>
        </p:txBody>
      </p:sp>
    </p:spTree>
    <p:extLst>
      <p:ext uri="{BB962C8B-B14F-4D97-AF65-F5344CB8AC3E}">
        <p14:creationId xmlns:p14="http://schemas.microsoft.com/office/powerpoint/2010/main" val="306615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16</a:t>
            </a:fld>
            <a:endParaRPr lang="en-US"/>
          </a:p>
        </p:txBody>
      </p:sp>
    </p:spTree>
    <p:extLst>
      <p:ext uri="{BB962C8B-B14F-4D97-AF65-F5344CB8AC3E}">
        <p14:creationId xmlns:p14="http://schemas.microsoft.com/office/powerpoint/2010/main" val="249580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17</a:t>
            </a:fld>
            <a:endParaRPr lang="en-US"/>
          </a:p>
        </p:txBody>
      </p:sp>
    </p:spTree>
    <p:extLst>
      <p:ext uri="{BB962C8B-B14F-4D97-AF65-F5344CB8AC3E}">
        <p14:creationId xmlns:p14="http://schemas.microsoft.com/office/powerpoint/2010/main" val="350518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18</a:t>
            </a:fld>
            <a:endParaRPr lang="en-US"/>
          </a:p>
        </p:txBody>
      </p:sp>
    </p:spTree>
    <p:extLst>
      <p:ext uri="{BB962C8B-B14F-4D97-AF65-F5344CB8AC3E}">
        <p14:creationId xmlns:p14="http://schemas.microsoft.com/office/powerpoint/2010/main" val="1913928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19</a:t>
            </a:fld>
            <a:endParaRPr lang="en-US"/>
          </a:p>
        </p:txBody>
      </p:sp>
    </p:spTree>
    <p:extLst>
      <p:ext uri="{BB962C8B-B14F-4D97-AF65-F5344CB8AC3E}">
        <p14:creationId xmlns:p14="http://schemas.microsoft.com/office/powerpoint/2010/main" val="3181356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20</a:t>
            </a:fld>
            <a:endParaRPr lang="en-US"/>
          </a:p>
        </p:txBody>
      </p:sp>
    </p:spTree>
    <p:extLst>
      <p:ext uri="{BB962C8B-B14F-4D97-AF65-F5344CB8AC3E}">
        <p14:creationId xmlns:p14="http://schemas.microsoft.com/office/powerpoint/2010/main" val="364607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21</a:t>
            </a:fld>
            <a:endParaRPr lang="en-US"/>
          </a:p>
        </p:txBody>
      </p:sp>
    </p:spTree>
    <p:extLst>
      <p:ext uri="{BB962C8B-B14F-4D97-AF65-F5344CB8AC3E}">
        <p14:creationId xmlns:p14="http://schemas.microsoft.com/office/powerpoint/2010/main" val="40529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22</a:t>
            </a:fld>
            <a:endParaRPr lang="en-US"/>
          </a:p>
        </p:txBody>
      </p:sp>
    </p:spTree>
    <p:extLst>
      <p:ext uri="{BB962C8B-B14F-4D97-AF65-F5344CB8AC3E}">
        <p14:creationId xmlns:p14="http://schemas.microsoft.com/office/powerpoint/2010/main" val="2061244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23</a:t>
            </a:fld>
            <a:endParaRPr lang="en-US"/>
          </a:p>
        </p:txBody>
      </p:sp>
    </p:spTree>
    <p:extLst>
      <p:ext uri="{BB962C8B-B14F-4D97-AF65-F5344CB8AC3E}">
        <p14:creationId xmlns:p14="http://schemas.microsoft.com/office/powerpoint/2010/main" val="322715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6</a:t>
            </a:fld>
            <a:endParaRPr lang="en-US"/>
          </a:p>
        </p:txBody>
      </p:sp>
    </p:spTree>
    <p:extLst>
      <p:ext uri="{BB962C8B-B14F-4D97-AF65-F5344CB8AC3E}">
        <p14:creationId xmlns:p14="http://schemas.microsoft.com/office/powerpoint/2010/main" val="293148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29</a:t>
            </a:fld>
            <a:endParaRPr lang="en-US"/>
          </a:p>
        </p:txBody>
      </p:sp>
    </p:spTree>
    <p:extLst>
      <p:ext uri="{BB962C8B-B14F-4D97-AF65-F5344CB8AC3E}">
        <p14:creationId xmlns:p14="http://schemas.microsoft.com/office/powerpoint/2010/main" val="197285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7</a:t>
            </a:fld>
            <a:endParaRPr lang="en-US"/>
          </a:p>
        </p:txBody>
      </p:sp>
    </p:spTree>
    <p:extLst>
      <p:ext uri="{BB962C8B-B14F-4D97-AF65-F5344CB8AC3E}">
        <p14:creationId xmlns:p14="http://schemas.microsoft.com/office/powerpoint/2010/main" val="424943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8</a:t>
            </a:fld>
            <a:endParaRPr lang="en-US"/>
          </a:p>
        </p:txBody>
      </p:sp>
    </p:spTree>
    <p:extLst>
      <p:ext uri="{BB962C8B-B14F-4D97-AF65-F5344CB8AC3E}">
        <p14:creationId xmlns:p14="http://schemas.microsoft.com/office/powerpoint/2010/main" val="169292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9</a:t>
            </a:fld>
            <a:endParaRPr lang="en-US"/>
          </a:p>
        </p:txBody>
      </p:sp>
    </p:spTree>
    <p:extLst>
      <p:ext uri="{BB962C8B-B14F-4D97-AF65-F5344CB8AC3E}">
        <p14:creationId xmlns:p14="http://schemas.microsoft.com/office/powerpoint/2010/main" val="4847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10</a:t>
            </a:fld>
            <a:endParaRPr lang="en-US"/>
          </a:p>
        </p:txBody>
      </p:sp>
    </p:spTree>
    <p:extLst>
      <p:ext uri="{BB962C8B-B14F-4D97-AF65-F5344CB8AC3E}">
        <p14:creationId xmlns:p14="http://schemas.microsoft.com/office/powerpoint/2010/main" val="2201566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11</a:t>
            </a:fld>
            <a:endParaRPr lang="en-US"/>
          </a:p>
        </p:txBody>
      </p:sp>
    </p:spTree>
    <p:extLst>
      <p:ext uri="{BB962C8B-B14F-4D97-AF65-F5344CB8AC3E}">
        <p14:creationId xmlns:p14="http://schemas.microsoft.com/office/powerpoint/2010/main" val="196068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12</a:t>
            </a:fld>
            <a:endParaRPr lang="en-US"/>
          </a:p>
        </p:txBody>
      </p:sp>
    </p:spTree>
    <p:extLst>
      <p:ext uri="{BB962C8B-B14F-4D97-AF65-F5344CB8AC3E}">
        <p14:creationId xmlns:p14="http://schemas.microsoft.com/office/powerpoint/2010/main" val="69033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64EE191-8465-7D41-B5B0-52B2730B837F}" type="slidenum">
              <a:rPr lang="en-US" smtClean="0"/>
              <a:t>13</a:t>
            </a:fld>
            <a:endParaRPr lang="en-US"/>
          </a:p>
        </p:txBody>
      </p:sp>
    </p:spTree>
    <p:extLst>
      <p:ext uri="{BB962C8B-B14F-4D97-AF65-F5344CB8AC3E}">
        <p14:creationId xmlns:p14="http://schemas.microsoft.com/office/powerpoint/2010/main" val="3792232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799"/>
            <a:ext cx="9144000" cy="168116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sz="1400"/>
            </a:lvl1pPr>
          </a:lstStyle>
          <a:p>
            <a:r>
              <a:rPr lang="en-US"/>
              <a:t>C. Montanari | INFN CSN1 DUNE Review | July 12, 2024</a:t>
            </a:r>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5892D6-1606-DF42-B2F1-4EBE0A68304F}"/>
              </a:ext>
            </a:extLst>
          </p:cNvPr>
          <p:cNvSpPr/>
          <p:nvPr userDrawn="1"/>
        </p:nvSpPr>
        <p:spPr>
          <a:xfrm>
            <a:off x="-1" y="-8606"/>
            <a:ext cx="12211159" cy="1195304"/>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ermiLogoBar_DOE_KO_horiz.eps">
            <a:extLst>
              <a:ext uri="{FF2B5EF4-FFF2-40B4-BE49-F238E27FC236}">
                <a16:creationId xmlns:a16="http://schemas.microsoft.com/office/drawing/2014/main" id="{0116AD60-A04A-5448-9F15-01E7E0443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 y="288917"/>
            <a:ext cx="12008243" cy="402316"/>
          </a:xfrm>
          <a:prstGeom prst="rect">
            <a:avLst/>
          </a:prstGeom>
        </p:spPr>
      </p:pic>
      <p:pic>
        <p:nvPicPr>
          <p:cNvPr id="12" name="Picture 11" descr="FermiLogoBar_DOE_KO_horiz.eps">
            <a:extLst>
              <a:ext uri="{FF2B5EF4-FFF2-40B4-BE49-F238E27FC236}">
                <a16:creationId xmlns:a16="http://schemas.microsoft.com/office/drawing/2014/main" id="{CE1AFA61-4005-B34D-AF85-0218C7F57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88917"/>
            <a:ext cx="11984574" cy="402316"/>
          </a:xfrm>
          <a:prstGeom prst="rect">
            <a:avLst/>
          </a:prstGeom>
        </p:spPr>
      </p:pic>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INFN CSN1 DUNE Review | July 12, 2024</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INFN CSN1 DUNE Review | July 12, 2024</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1" y="914401"/>
            <a:ext cx="11563351"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48785" y="6485235"/>
            <a:ext cx="1083777"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en-US"/>
              <a:t>09/29/2020</a:t>
            </a:r>
            <a:endParaRPr lang="en-US" dirty="0"/>
          </a:p>
        </p:txBody>
      </p:sp>
      <p:sp>
        <p:nvSpPr>
          <p:cNvPr id="11" name="Footer Placeholder 4"/>
          <p:cNvSpPr>
            <a:spLocks noGrp="1"/>
          </p:cNvSpPr>
          <p:nvPr>
            <p:ph type="ftr" sz="quarter" idx="3"/>
          </p:nvPr>
        </p:nvSpPr>
        <p:spPr>
          <a:xfrm>
            <a:off x="2040803" y="6495483"/>
            <a:ext cx="8218636"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 Montanari | INFN CSN1 DUNE Review | July 12, 2024</a:t>
            </a:r>
            <a:endParaRPr lang="en-US" b="1"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96333" y="365126"/>
            <a:ext cx="11057467" cy="434974"/>
          </a:xfrm>
          <a:prstGeom prst="rect">
            <a:avLst/>
          </a:prstGeom>
        </p:spPr>
        <p:txBody>
          <a:bodyPr/>
          <a:lstStyle>
            <a:lvl1pPr>
              <a:defRPr sz="2400">
                <a:latin typeface="+mj-lt"/>
              </a:defRPr>
            </a:lvl1pPr>
          </a:lstStyle>
          <a:p>
            <a:r>
              <a:rPr lang="en-US" dirty="0"/>
              <a:t>Click to edit Title </a:t>
            </a:r>
          </a:p>
        </p:txBody>
      </p:sp>
      <p:sp>
        <p:nvSpPr>
          <p:cNvPr id="7" name="Rounded Rectangle 6">
            <a:extLst>
              <a:ext uri="{FF2B5EF4-FFF2-40B4-BE49-F238E27FC236}">
                <a16:creationId xmlns:a16="http://schemas.microsoft.com/office/drawing/2014/main" id="{E51E6A15-BE22-8C44-95C3-04244ECA44DD}"/>
              </a:ext>
            </a:extLst>
          </p:cNvPr>
          <p:cNvSpPr/>
          <p:nvPr userDrawn="1"/>
        </p:nvSpPr>
        <p:spPr>
          <a:xfrm>
            <a:off x="216569" y="155583"/>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28F269A-B0A3-FB4B-8011-174547BEBD07}"/>
              </a:ext>
            </a:extLst>
          </p:cNvPr>
          <p:cNvCxnSpPr/>
          <p:nvPr userDrawn="1"/>
        </p:nvCxnSpPr>
        <p:spPr>
          <a:xfrm>
            <a:off x="441569" y="859756"/>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B33AC-7C04-1C4F-8DDE-C90373AF4761}"/>
              </a:ext>
            </a:extLst>
          </p:cNvPr>
          <p:cNvCxnSpPr/>
          <p:nvPr userDrawn="1"/>
        </p:nvCxnSpPr>
        <p:spPr>
          <a:xfrm>
            <a:off x="441569" y="6366960"/>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97C6EE-8AD9-ED43-92F6-3A947A89FD5C}"/>
              </a:ext>
            </a:extLst>
          </p:cNvPr>
          <p:cNvSpPr txBox="1">
            <a:spLocks/>
          </p:cNvSpPr>
          <p:nvPr userDrawn="1"/>
        </p:nvSpPr>
        <p:spPr>
          <a:xfrm>
            <a:off x="11077574" y="6485236"/>
            <a:ext cx="552451" cy="247531"/>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baseline="0" smtClean="0">
                <a:solidFill>
                  <a:srgbClr val="004C97"/>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691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INFN CSN1 DUNE Review | July 12, 2024</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 Montanari | INFN CSN1 DUNE Review | July 12, 2024</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 Montanari | INFN CSN1 DUNE Review | July 12, 2024</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 Montanari | INFN CSN1 DUNE Review | July 12, 2024</a:t>
            </a:r>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 Montanari | INFN CSN1 DUNE Review | July 12, 2024</a:t>
            </a:r>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 Montanari | INFN CSN1 DUNE Review | July 12, 2024</a:t>
            </a:r>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INFN CSN1 DUNE Review | July 12, 2024</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INFN CSN1 DUNE Review | July 12, 2024</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a:t>C. Montanari | INFN CSN1 DUNE Review | July 12, 2024</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83" y="1214438"/>
            <a:ext cx="11600329" cy="2387600"/>
          </a:xfrm>
        </p:spPr>
        <p:txBody>
          <a:bodyPr>
            <a:normAutofit/>
          </a:bodyPr>
          <a:lstStyle/>
          <a:p>
            <a:r>
              <a:rPr lang="en-US" dirty="0">
                <a:solidFill>
                  <a:schemeClr val="accent1">
                    <a:lumMod val="50000"/>
                  </a:schemeClr>
                </a:solidFill>
              </a:rPr>
              <a:t>SAND Construction and Installation Schedule – Risk Management</a:t>
            </a:r>
          </a:p>
        </p:txBody>
      </p:sp>
      <p:sp>
        <p:nvSpPr>
          <p:cNvPr id="3" name="Subtitle 2"/>
          <p:cNvSpPr>
            <a:spLocks noGrp="1"/>
          </p:cNvSpPr>
          <p:nvPr>
            <p:ph type="subTitle" idx="1"/>
          </p:nvPr>
        </p:nvSpPr>
        <p:spPr/>
        <p:txBody>
          <a:bodyPr>
            <a:normAutofit lnSpcReduction="10000"/>
          </a:bodyPr>
          <a:lstStyle/>
          <a:p>
            <a:r>
              <a:rPr lang="en-US" dirty="0"/>
              <a:t>C. </a:t>
            </a:r>
            <a:r>
              <a:rPr lang="en-US" dirty="0" err="1"/>
              <a:t>Montanari</a:t>
            </a:r>
            <a:endParaRPr lang="en-US" dirty="0"/>
          </a:p>
          <a:p>
            <a:r>
              <a:rPr lang="en-US" dirty="0"/>
              <a:t>FNAL </a:t>
            </a:r>
            <a:r>
              <a:rPr lang="mr-IN" dirty="0"/>
              <a:t>–</a:t>
            </a:r>
            <a:r>
              <a:rPr lang="en-US" dirty="0"/>
              <a:t> INFN </a:t>
            </a:r>
          </a:p>
          <a:p>
            <a:endParaRPr lang="en-US" dirty="0"/>
          </a:p>
          <a:p>
            <a:r>
              <a:rPr lang="en-US" sz="1800" dirty="0"/>
              <a:t>INFN CSN1 DUNE Review - July 12, 2024</a:t>
            </a:r>
          </a:p>
        </p:txBody>
      </p:sp>
      <p:pic>
        <p:nvPicPr>
          <p:cNvPr id="4" name="Picture 3">
            <a:extLst>
              <a:ext uri="{FF2B5EF4-FFF2-40B4-BE49-F238E27FC236}">
                <a16:creationId xmlns:a16="http://schemas.microsoft.com/office/drawing/2014/main" id="{7375C85D-5B7A-604B-B216-88228D97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52" y="4895862"/>
            <a:ext cx="2013048" cy="1409134"/>
          </a:xfrm>
          <a:prstGeom prst="rect">
            <a:avLst/>
          </a:prstGeom>
        </p:spPr>
      </p:pic>
    </p:spTree>
    <p:extLst>
      <p:ext uri="{BB962C8B-B14F-4D97-AF65-F5344CB8AC3E}">
        <p14:creationId xmlns:p14="http://schemas.microsoft.com/office/powerpoint/2010/main" val="143190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23876" y="6495483"/>
            <a:ext cx="8218636" cy="237285"/>
          </a:xfrm>
        </p:spPr>
        <p:txBody>
          <a:bodyPr/>
          <a:lstStyle/>
          <a:p>
            <a:pPr>
              <a:defRPr/>
            </a:pPr>
            <a:r>
              <a:rPr lang="en-US"/>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Proposed timeline for SAND – Installation (II)</a:t>
            </a:r>
          </a:p>
        </p:txBody>
      </p:sp>
      <p:pic>
        <p:nvPicPr>
          <p:cNvPr id="5" name="Picture 4">
            <a:extLst>
              <a:ext uri="{FF2B5EF4-FFF2-40B4-BE49-F238E27FC236}">
                <a16:creationId xmlns:a16="http://schemas.microsoft.com/office/drawing/2014/main" id="{74476F0C-5A45-EB9B-4C2F-957815ABB4A0}"/>
              </a:ext>
            </a:extLst>
          </p:cNvPr>
          <p:cNvPicPr>
            <a:picLocks noChangeAspect="1"/>
          </p:cNvPicPr>
          <p:nvPr/>
        </p:nvPicPr>
        <p:blipFill>
          <a:blip r:embed="rId3"/>
          <a:stretch>
            <a:fillRect/>
          </a:stretch>
        </p:blipFill>
        <p:spPr>
          <a:xfrm>
            <a:off x="2100792" y="1131059"/>
            <a:ext cx="7772400" cy="4909318"/>
          </a:xfrm>
          <a:prstGeom prst="rect">
            <a:avLst/>
          </a:prstGeom>
        </p:spPr>
      </p:pic>
    </p:spTree>
    <p:extLst>
      <p:ext uri="{BB962C8B-B14F-4D97-AF65-F5344CB8AC3E}">
        <p14:creationId xmlns:p14="http://schemas.microsoft.com/office/powerpoint/2010/main" val="138987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Proposed timeline for SAND – Installation (III)</a:t>
            </a:r>
          </a:p>
        </p:txBody>
      </p:sp>
      <p:pic>
        <p:nvPicPr>
          <p:cNvPr id="6" name="Picture 5">
            <a:extLst>
              <a:ext uri="{FF2B5EF4-FFF2-40B4-BE49-F238E27FC236}">
                <a16:creationId xmlns:a16="http://schemas.microsoft.com/office/drawing/2014/main" id="{E14E1794-E69D-6BC1-0DF0-850930793634}"/>
              </a:ext>
            </a:extLst>
          </p:cNvPr>
          <p:cNvPicPr>
            <a:picLocks noChangeAspect="1"/>
          </p:cNvPicPr>
          <p:nvPr/>
        </p:nvPicPr>
        <p:blipFill>
          <a:blip r:embed="rId3"/>
          <a:stretch>
            <a:fillRect/>
          </a:stretch>
        </p:blipFill>
        <p:spPr>
          <a:xfrm>
            <a:off x="3167263" y="1175663"/>
            <a:ext cx="7772400" cy="4909318"/>
          </a:xfrm>
          <a:prstGeom prst="rect">
            <a:avLst/>
          </a:prstGeom>
        </p:spPr>
      </p:pic>
      <p:sp>
        <p:nvSpPr>
          <p:cNvPr id="7" name="TextBox 6">
            <a:extLst>
              <a:ext uri="{FF2B5EF4-FFF2-40B4-BE49-F238E27FC236}">
                <a16:creationId xmlns:a16="http://schemas.microsoft.com/office/drawing/2014/main" id="{2D87E42C-8009-91D3-9AEB-DC6657E47B48}"/>
              </a:ext>
            </a:extLst>
          </p:cNvPr>
          <p:cNvSpPr txBox="1"/>
          <p:nvPr/>
        </p:nvSpPr>
        <p:spPr>
          <a:xfrm>
            <a:off x="882366" y="1471961"/>
            <a:ext cx="1916589" cy="1200329"/>
          </a:xfrm>
          <a:prstGeom prst="rect">
            <a:avLst/>
          </a:prstGeom>
          <a:noFill/>
          <a:ln>
            <a:solidFill>
              <a:schemeClr val="accent1"/>
            </a:solidFill>
          </a:ln>
        </p:spPr>
        <p:txBody>
          <a:bodyPr wrap="square" rtlCol="0">
            <a:spAutoFit/>
          </a:bodyPr>
          <a:lstStyle/>
          <a:p>
            <a:r>
              <a:rPr lang="en-US" dirty="0"/>
              <a:t>SAND Positioned and ready for internal elements installation</a:t>
            </a:r>
          </a:p>
        </p:txBody>
      </p:sp>
      <p:cxnSp>
        <p:nvCxnSpPr>
          <p:cNvPr id="9" name="Straight Arrow Connector 8">
            <a:extLst>
              <a:ext uri="{FF2B5EF4-FFF2-40B4-BE49-F238E27FC236}">
                <a16:creationId xmlns:a16="http://schemas.microsoft.com/office/drawing/2014/main" id="{B7F66137-115F-643C-6D25-646B4A4373B8}"/>
              </a:ext>
            </a:extLst>
          </p:cNvPr>
          <p:cNvCxnSpPr>
            <a:cxnSpLocks/>
          </p:cNvCxnSpPr>
          <p:nvPr/>
        </p:nvCxnSpPr>
        <p:spPr>
          <a:xfrm flipV="1">
            <a:off x="4783873" y="1561171"/>
            <a:ext cx="11152" cy="7304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E16DCD-8110-0CE0-BE76-7C5D0A8EE4C3}"/>
              </a:ext>
            </a:extLst>
          </p:cNvPr>
          <p:cNvCxnSpPr/>
          <p:nvPr/>
        </p:nvCxnSpPr>
        <p:spPr>
          <a:xfrm flipH="1">
            <a:off x="2798955" y="2263698"/>
            <a:ext cx="2007221"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68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Proposed timeline for SAND – Installation (IV)</a:t>
            </a:r>
          </a:p>
        </p:txBody>
      </p:sp>
      <p:pic>
        <p:nvPicPr>
          <p:cNvPr id="5" name="Picture 4">
            <a:extLst>
              <a:ext uri="{FF2B5EF4-FFF2-40B4-BE49-F238E27FC236}">
                <a16:creationId xmlns:a16="http://schemas.microsoft.com/office/drawing/2014/main" id="{1042A40E-99EE-424B-9548-605F8AC859D3}"/>
              </a:ext>
            </a:extLst>
          </p:cNvPr>
          <p:cNvPicPr>
            <a:picLocks noChangeAspect="1"/>
          </p:cNvPicPr>
          <p:nvPr/>
        </p:nvPicPr>
        <p:blipFill>
          <a:blip r:embed="rId3"/>
          <a:stretch>
            <a:fillRect/>
          </a:stretch>
        </p:blipFill>
        <p:spPr>
          <a:xfrm>
            <a:off x="2263921" y="1260088"/>
            <a:ext cx="7772400" cy="4909318"/>
          </a:xfrm>
          <a:prstGeom prst="rect">
            <a:avLst/>
          </a:prstGeom>
        </p:spPr>
      </p:pic>
    </p:spTree>
    <p:extLst>
      <p:ext uri="{BB962C8B-B14F-4D97-AF65-F5344CB8AC3E}">
        <p14:creationId xmlns:p14="http://schemas.microsoft.com/office/powerpoint/2010/main" val="18263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Proposed timeline for SAND – Installation (V)</a:t>
            </a:r>
          </a:p>
        </p:txBody>
      </p:sp>
      <p:pic>
        <p:nvPicPr>
          <p:cNvPr id="6" name="Picture 5">
            <a:extLst>
              <a:ext uri="{FF2B5EF4-FFF2-40B4-BE49-F238E27FC236}">
                <a16:creationId xmlns:a16="http://schemas.microsoft.com/office/drawing/2014/main" id="{2D9F075C-0B8D-86E4-00BF-2A8F380331E1}"/>
              </a:ext>
            </a:extLst>
          </p:cNvPr>
          <p:cNvPicPr>
            <a:picLocks noChangeAspect="1"/>
          </p:cNvPicPr>
          <p:nvPr/>
        </p:nvPicPr>
        <p:blipFill rotWithShape="1">
          <a:blip r:embed="rId3"/>
          <a:srcRect b="12668"/>
          <a:stretch/>
        </p:blipFill>
        <p:spPr>
          <a:xfrm>
            <a:off x="1974119" y="1845752"/>
            <a:ext cx="7772400" cy="4287419"/>
          </a:xfrm>
          <a:prstGeom prst="rect">
            <a:avLst/>
          </a:prstGeom>
        </p:spPr>
      </p:pic>
      <p:sp>
        <p:nvSpPr>
          <p:cNvPr id="7" name="TextBox 6">
            <a:extLst>
              <a:ext uri="{FF2B5EF4-FFF2-40B4-BE49-F238E27FC236}">
                <a16:creationId xmlns:a16="http://schemas.microsoft.com/office/drawing/2014/main" id="{E0145A17-D8BE-B919-EDD8-8BC76C7F3C57}"/>
              </a:ext>
            </a:extLst>
          </p:cNvPr>
          <p:cNvSpPr txBox="1"/>
          <p:nvPr/>
        </p:nvSpPr>
        <p:spPr>
          <a:xfrm>
            <a:off x="10080703" y="1089279"/>
            <a:ext cx="1646476" cy="369332"/>
          </a:xfrm>
          <a:prstGeom prst="rect">
            <a:avLst/>
          </a:prstGeom>
          <a:noFill/>
          <a:ln>
            <a:solidFill>
              <a:schemeClr val="accent1"/>
            </a:solidFill>
          </a:ln>
        </p:spPr>
        <p:txBody>
          <a:bodyPr wrap="none" rtlCol="0">
            <a:spAutoFit/>
          </a:bodyPr>
          <a:lstStyle/>
          <a:p>
            <a:r>
              <a:rPr lang="en-US" b="1" dirty="0"/>
              <a:t>Beam checkout</a:t>
            </a:r>
          </a:p>
        </p:txBody>
      </p:sp>
      <p:cxnSp>
        <p:nvCxnSpPr>
          <p:cNvPr id="9" name="Straight Arrow Connector 8">
            <a:extLst>
              <a:ext uri="{FF2B5EF4-FFF2-40B4-BE49-F238E27FC236}">
                <a16:creationId xmlns:a16="http://schemas.microsoft.com/office/drawing/2014/main" id="{8B9E5B13-CA61-BDA4-B20C-BD1FBE6BD4F5}"/>
              </a:ext>
            </a:extLst>
          </p:cNvPr>
          <p:cNvCxnSpPr>
            <a:cxnSpLocks/>
          </p:cNvCxnSpPr>
          <p:nvPr/>
        </p:nvCxnSpPr>
        <p:spPr>
          <a:xfrm>
            <a:off x="9646160" y="1273945"/>
            <a:ext cx="0" cy="63291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67C8C7-2F2A-ED08-D478-049673E1B054}"/>
              </a:ext>
            </a:extLst>
          </p:cNvPr>
          <p:cNvCxnSpPr>
            <a:cxnSpLocks/>
          </p:cNvCxnSpPr>
          <p:nvPr/>
        </p:nvCxnSpPr>
        <p:spPr>
          <a:xfrm>
            <a:off x="9623858" y="1296247"/>
            <a:ext cx="456845"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035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SAND Assembly Sequence in the Main Cavern – 1 – Yoke-I</a:t>
            </a:r>
          </a:p>
        </p:txBody>
      </p:sp>
      <p:pic>
        <p:nvPicPr>
          <p:cNvPr id="3" name="Picture 2">
            <a:extLst>
              <a:ext uri="{FF2B5EF4-FFF2-40B4-BE49-F238E27FC236}">
                <a16:creationId xmlns:a16="http://schemas.microsoft.com/office/drawing/2014/main" id="{DA197515-90CA-F95F-FE0A-1CDBE5ABF72B}"/>
              </a:ext>
            </a:extLst>
          </p:cNvPr>
          <p:cNvPicPr>
            <a:picLocks noChangeAspect="1"/>
          </p:cNvPicPr>
          <p:nvPr/>
        </p:nvPicPr>
        <p:blipFill rotWithShape="1">
          <a:blip r:embed="rId3"/>
          <a:srcRect l="5596" t="3485" r="8049" b="14758"/>
          <a:stretch/>
        </p:blipFill>
        <p:spPr>
          <a:xfrm>
            <a:off x="2397513" y="1070517"/>
            <a:ext cx="7663736" cy="5129561"/>
          </a:xfrm>
          <a:prstGeom prst="rect">
            <a:avLst/>
          </a:prstGeom>
        </p:spPr>
      </p:pic>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355385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18D22B-BB06-9C3C-656B-C7D3526B98A1}"/>
              </a:ext>
            </a:extLst>
          </p:cNvPr>
          <p:cNvPicPr>
            <a:picLocks noChangeAspect="1"/>
          </p:cNvPicPr>
          <p:nvPr/>
        </p:nvPicPr>
        <p:blipFill rotWithShape="1">
          <a:blip r:embed="rId3"/>
          <a:srcRect l="8395" t="2962" r="8060" b="14575"/>
          <a:stretch/>
        </p:blipFill>
        <p:spPr>
          <a:xfrm>
            <a:off x="2662178" y="1102266"/>
            <a:ext cx="7361495" cy="5137022"/>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SAND Assembly Sequence in the Main Cavern – 2 – Magnet</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17301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518EC-A1AE-977C-0FED-02F92BD275B1}"/>
              </a:ext>
            </a:extLst>
          </p:cNvPr>
          <p:cNvPicPr>
            <a:picLocks noChangeAspect="1"/>
          </p:cNvPicPr>
          <p:nvPr/>
        </p:nvPicPr>
        <p:blipFill rotWithShape="1">
          <a:blip r:embed="rId3"/>
          <a:srcRect l="8223" t="3743" r="9126" b="19582"/>
          <a:stretch/>
        </p:blipFill>
        <p:spPr>
          <a:xfrm>
            <a:off x="2658943" y="1113841"/>
            <a:ext cx="7361495" cy="4828079"/>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SAND Assembly Sequence in the Main Cavern – 3 – Yoke-II</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107617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186055-C943-D4AC-FD53-994856B3CBDF}"/>
              </a:ext>
            </a:extLst>
          </p:cNvPr>
          <p:cNvPicPr>
            <a:picLocks noChangeAspect="1"/>
          </p:cNvPicPr>
          <p:nvPr/>
        </p:nvPicPr>
        <p:blipFill rotWithShape="1">
          <a:blip r:embed="rId3"/>
          <a:srcRect l="7651" t="4268" r="9699" b="14454"/>
          <a:stretch/>
        </p:blipFill>
        <p:spPr>
          <a:xfrm>
            <a:off x="2567919" y="1117078"/>
            <a:ext cx="7371494" cy="5124913"/>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876370" cy="492369"/>
          </a:xfrm>
        </p:spPr>
        <p:txBody>
          <a:bodyPr>
            <a:noAutofit/>
          </a:bodyPr>
          <a:lstStyle/>
          <a:p>
            <a:r>
              <a:rPr lang="en-US" sz="3200" b="1" dirty="0">
                <a:solidFill>
                  <a:schemeClr val="accent5">
                    <a:lumMod val="50000"/>
                  </a:schemeClr>
                </a:solidFill>
              </a:rPr>
              <a:t>SAND Assembly Sequence in the Main Cavern – 4 – Platforms</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196145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2BD09-0B7D-7194-3B52-59543A5652F9}"/>
              </a:ext>
            </a:extLst>
          </p:cNvPr>
          <p:cNvPicPr>
            <a:picLocks noChangeAspect="1"/>
          </p:cNvPicPr>
          <p:nvPr/>
        </p:nvPicPr>
        <p:blipFill rotWithShape="1">
          <a:blip r:embed="rId3"/>
          <a:srcRect l="9214" t="4479" r="10347" b="14481"/>
          <a:stretch/>
        </p:blipFill>
        <p:spPr>
          <a:xfrm>
            <a:off x="2669919" y="1105503"/>
            <a:ext cx="7195420" cy="5124913"/>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0471257" cy="492369"/>
          </a:xfrm>
        </p:spPr>
        <p:txBody>
          <a:bodyPr>
            <a:noAutofit/>
          </a:bodyPr>
          <a:lstStyle/>
          <a:p>
            <a:r>
              <a:rPr lang="en-US" sz="3200" b="1" dirty="0">
                <a:solidFill>
                  <a:schemeClr val="accent5">
                    <a:lumMod val="50000"/>
                  </a:schemeClr>
                </a:solidFill>
              </a:rPr>
              <a:t>SAND Assembly Sequence in the Main Cavern – 5 – End Caps</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1531676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02D9B-BEEF-6AC2-4474-CB08E44F9D8B}"/>
              </a:ext>
            </a:extLst>
          </p:cNvPr>
          <p:cNvPicPr>
            <a:picLocks noChangeAspect="1"/>
          </p:cNvPicPr>
          <p:nvPr/>
        </p:nvPicPr>
        <p:blipFill rotWithShape="1">
          <a:blip r:embed="rId3"/>
          <a:srcRect l="10586" t="-504" r="7657" b="18480"/>
          <a:stretch/>
        </p:blipFill>
        <p:spPr>
          <a:xfrm>
            <a:off x="2830428" y="840436"/>
            <a:ext cx="7225597" cy="5124913"/>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188888" cy="492369"/>
          </a:xfrm>
        </p:spPr>
        <p:txBody>
          <a:bodyPr>
            <a:noAutofit/>
          </a:bodyPr>
          <a:lstStyle/>
          <a:p>
            <a:r>
              <a:rPr lang="en-US" sz="3200" b="1" dirty="0">
                <a:solidFill>
                  <a:schemeClr val="accent5">
                    <a:lumMod val="50000"/>
                  </a:schemeClr>
                </a:solidFill>
              </a:rPr>
              <a:t>SAND Assembly Sequence in the Main Cavern – 6 – Calorimeter</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332584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p:txBody>
          <a:bodyPr>
            <a:noAutofit/>
          </a:bodyPr>
          <a:lstStyle/>
          <a:p>
            <a:r>
              <a:rPr lang="en-US" sz="3200" b="1" dirty="0">
                <a:solidFill>
                  <a:schemeClr val="accent5">
                    <a:lumMod val="50000"/>
                  </a:schemeClr>
                </a:solidFill>
              </a:rPr>
              <a:t>Goals, assumptions and strategy</a:t>
            </a:r>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325244" y="1431750"/>
            <a:ext cx="10515600" cy="4351338"/>
          </a:xfrm>
          <a:solidFill>
            <a:schemeClr val="bg1"/>
          </a:solidFill>
        </p:spPr>
        <p:txBody>
          <a:bodyPr>
            <a:noAutofit/>
          </a:bodyPr>
          <a:lstStyle/>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main goal of the schedule is to have the detector fully operational by the time the neutrino beam is turned on.</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following assumptions come from the official construction schedule of the ND site and the beam facilities.</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b="1" dirty="0">
                <a:solidFill>
                  <a:schemeClr val="accent5">
                    <a:lumMod val="50000"/>
                  </a:schemeClr>
                </a:solidFill>
              </a:rPr>
              <a:t>Start of ND site beneficial occupancy: End of September 2028.</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The availability of the experimental hall is presently conditioned by the availability of funds for the construction. </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b="1" dirty="0">
                <a:solidFill>
                  <a:schemeClr val="accent5">
                    <a:lumMod val="50000"/>
                  </a:schemeClr>
                </a:solidFill>
              </a:rPr>
              <a:t>Beam available (checkout): June 2031.</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assumption is made that SAND will be the first to be installed in the ND hall, before starting the installation of ND-</a:t>
            </a:r>
            <a:r>
              <a:rPr lang="en-US" dirty="0" err="1">
                <a:solidFill>
                  <a:schemeClr val="accent5">
                    <a:lumMod val="50000"/>
                  </a:schemeClr>
                </a:solidFill>
              </a:rPr>
              <a:t>LAr</a:t>
            </a:r>
            <a:r>
              <a:rPr lang="en-US" dirty="0">
                <a:solidFill>
                  <a:schemeClr val="accent5">
                    <a:lumMod val="50000"/>
                  </a:schemeClr>
                </a:solidFill>
              </a:rPr>
              <a:t> and TMS.</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This choice minimizes risks and costs.</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occupation of the ND main hall must be minimized (≤ 6 months).</a:t>
            </a:r>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11"/>
          </p:nvPr>
        </p:nvSpPr>
        <p:spPr/>
        <p:txBody>
          <a:bodyPr/>
          <a:lstStyle/>
          <a:p>
            <a:pPr>
              <a:defRPr/>
            </a:pPr>
            <a:r>
              <a:rPr lang="en-US" dirty="0"/>
              <a:t>C. Montanari | INFN CSN1 DUNE Review | July 12, 2024</a:t>
            </a:r>
            <a:endParaRPr lang="en-US" b="1" dirty="0"/>
          </a:p>
        </p:txBody>
      </p:sp>
    </p:spTree>
    <p:extLst>
      <p:ext uri="{BB962C8B-B14F-4D97-AF65-F5344CB8AC3E}">
        <p14:creationId xmlns:p14="http://schemas.microsoft.com/office/powerpoint/2010/main" val="339831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02D9B-BEEF-6AC2-4474-CB08E44F9D8B}"/>
              </a:ext>
            </a:extLst>
          </p:cNvPr>
          <p:cNvPicPr>
            <a:picLocks noChangeAspect="1"/>
          </p:cNvPicPr>
          <p:nvPr/>
        </p:nvPicPr>
        <p:blipFill rotWithShape="1">
          <a:blip r:embed="rId3"/>
          <a:srcRect l="10586" t="-504" r="7657" b="18480"/>
          <a:stretch/>
        </p:blipFill>
        <p:spPr>
          <a:xfrm>
            <a:off x="2830428" y="840436"/>
            <a:ext cx="7225597" cy="5124913"/>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188888" cy="492369"/>
          </a:xfrm>
        </p:spPr>
        <p:txBody>
          <a:bodyPr>
            <a:noAutofit/>
          </a:bodyPr>
          <a:lstStyle/>
          <a:p>
            <a:r>
              <a:rPr lang="en-US" sz="3200" b="1" dirty="0">
                <a:solidFill>
                  <a:schemeClr val="accent5">
                    <a:lumMod val="50000"/>
                  </a:schemeClr>
                </a:solidFill>
              </a:rPr>
              <a:t>SAND Assembly Sequence in the Main Cavern – 7 – Inner Struct.</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219204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A876-B8C5-6F8B-11C0-FBBCF06C0AEB}"/>
              </a:ext>
            </a:extLst>
          </p:cNvPr>
          <p:cNvPicPr>
            <a:picLocks noChangeAspect="1"/>
          </p:cNvPicPr>
          <p:nvPr/>
        </p:nvPicPr>
        <p:blipFill rotWithShape="1">
          <a:blip r:embed="rId3"/>
          <a:srcRect l="7036" t="2975" r="9401" b="13458"/>
          <a:stretch/>
        </p:blipFill>
        <p:spPr>
          <a:xfrm>
            <a:off x="2525116" y="1009967"/>
            <a:ext cx="7467099" cy="5279148"/>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188888" cy="492369"/>
          </a:xfrm>
        </p:spPr>
        <p:txBody>
          <a:bodyPr>
            <a:noAutofit/>
          </a:bodyPr>
          <a:lstStyle/>
          <a:p>
            <a:r>
              <a:rPr lang="en-US" sz="3200" b="1" dirty="0">
                <a:solidFill>
                  <a:schemeClr val="accent5">
                    <a:lumMod val="50000"/>
                  </a:schemeClr>
                </a:solidFill>
              </a:rPr>
              <a:t>SAND Assembly Sequence in the Main Cavern – 8 – Close EC</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22825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6C5D96-400B-76D1-4979-E049C89BA0C5}"/>
              </a:ext>
            </a:extLst>
          </p:cNvPr>
          <p:cNvPicPr>
            <a:picLocks noChangeAspect="1"/>
          </p:cNvPicPr>
          <p:nvPr/>
        </p:nvPicPr>
        <p:blipFill rotWithShape="1">
          <a:blip r:embed="rId3"/>
          <a:srcRect l="8842" t="2047" r="9330" b="15013"/>
          <a:stretch/>
        </p:blipFill>
        <p:spPr>
          <a:xfrm>
            <a:off x="2532067" y="942511"/>
            <a:ext cx="7367137" cy="5279147"/>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188888" cy="492369"/>
          </a:xfrm>
        </p:spPr>
        <p:txBody>
          <a:bodyPr>
            <a:noAutofit/>
          </a:bodyPr>
          <a:lstStyle/>
          <a:p>
            <a:r>
              <a:rPr lang="en-US" sz="3200" b="1" dirty="0">
                <a:solidFill>
                  <a:schemeClr val="accent5">
                    <a:lumMod val="50000"/>
                  </a:schemeClr>
                </a:solidFill>
              </a:rPr>
              <a:t>SAND Assembly Sequence in the Main Cavern – 10 – Move</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544194" y="11633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116830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F2210D-3DC4-D266-3F3E-6C56408A610D}"/>
              </a:ext>
            </a:extLst>
          </p:cNvPr>
          <p:cNvPicPr>
            <a:picLocks noChangeAspect="1"/>
          </p:cNvPicPr>
          <p:nvPr/>
        </p:nvPicPr>
        <p:blipFill rotWithShape="1">
          <a:blip r:embed="rId3"/>
          <a:srcRect l="8292" t="3926" r="9915" b="13700"/>
          <a:stretch/>
        </p:blipFill>
        <p:spPr>
          <a:xfrm>
            <a:off x="2431696" y="1041051"/>
            <a:ext cx="7531049" cy="5362028"/>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4617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188888" cy="492369"/>
          </a:xfrm>
        </p:spPr>
        <p:txBody>
          <a:bodyPr>
            <a:noAutofit/>
          </a:bodyPr>
          <a:lstStyle/>
          <a:p>
            <a:r>
              <a:rPr lang="en-US" sz="3200" b="1" dirty="0">
                <a:solidFill>
                  <a:schemeClr val="accent5">
                    <a:lumMod val="50000"/>
                  </a:schemeClr>
                </a:solidFill>
              </a:rPr>
              <a:t>SAND Assembly Sequence in the Main Cavern – 11 – Open EC</a:t>
            </a:r>
          </a:p>
        </p:txBody>
      </p:sp>
      <p:sp>
        <p:nvSpPr>
          <p:cNvPr id="5" name="TextBox 4">
            <a:extLst>
              <a:ext uri="{FF2B5EF4-FFF2-40B4-BE49-F238E27FC236}">
                <a16:creationId xmlns:a16="http://schemas.microsoft.com/office/drawing/2014/main" id="{B95799E9-5229-D20A-87CE-0F0A4A0C6841}"/>
              </a:ext>
            </a:extLst>
          </p:cNvPr>
          <p:cNvSpPr txBox="1"/>
          <p:nvPr/>
        </p:nvSpPr>
        <p:spPr>
          <a:xfrm>
            <a:off x="8249572" y="4259765"/>
            <a:ext cx="830484" cy="461665"/>
          </a:xfrm>
          <a:prstGeom prst="rect">
            <a:avLst/>
          </a:prstGeom>
          <a:noFill/>
        </p:spPr>
        <p:txBody>
          <a:bodyPr wrap="none" rtlCol="0">
            <a:spAutoFit/>
          </a:bodyPr>
          <a:lstStyle/>
          <a:p>
            <a:r>
              <a:rPr lang="en-US" sz="2400" dirty="0">
                <a:solidFill>
                  <a:schemeClr val="bg1"/>
                </a:solidFill>
              </a:rPr>
              <a:t>Shaft</a:t>
            </a:r>
          </a:p>
        </p:txBody>
      </p:sp>
      <p:sp>
        <p:nvSpPr>
          <p:cNvPr id="8" name="TextBox 7">
            <a:extLst>
              <a:ext uri="{FF2B5EF4-FFF2-40B4-BE49-F238E27FC236}">
                <a16:creationId xmlns:a16="http://schemas.microsoft.com/office/drawing/2014/main" id="{F3A04264-0EE8-87A2-2D1F-F2752C482F31}"/>
              </a:ext>
            </a:extLst>
          </p:cNvPr>
          <p:cNvSpPr txBox="1"/>
          <p:nvPr/>
        </p:nvSpPr>
        <p:spPr>
          <a:xfrm>
            <a:off x="3393723" y="1024478"/>
            <a:ext cx="1011302" cy="461665"/>
          </a:xfrm>
          <a:prstGeom prst="rect">
            <a:avLst/>
          </a:prstGeom>
          <a:noFill/>
        </p:spPr>
        <p:txBody>
          <a:bodyPr wrap="none" rtlCol="0">
            <a:spAutoFit/>
          </a:bodyPr>
          <a:lstStyle/>
          <a:p>
            <a:r>
              <a:rPr lang="en-US" sz="2400" dirty="0">
                <a:solidFill>
                  <a:schemeClr val="bg1"/>
                </a:solidFill>
              </a:rPr>
              <a:t>Alcove</a:t>
            </a:r>
          </a:p>
        </p:txBody>
      </p:sp>
      <p:sp>
        <p:nvSpPr>
          <p:cNvPr id="10" name="TextBox 9">
            <a:extLst>
              <a:ext uri="{FF2B5EF4-FFF2-40B4-BE49-F238E27FC236}">
                <a16:creationId xmlns:a16="http://schemas.microsoft.com/office/drawing/2014/main" id="{27704B9D-50AD-5055-7B28-53572DCF381E}"/>
              </a:ext>
            </a:extLst>
          </p:cNvPr>
          <p:cNvSpPr txBox="1"/>
          <p:nvPr/>
        </p:nvSpPr>
        <p:spPr>
          <a:xfrm>
            <a:off x="6339691" y="4592873"/>
            <a:ext cx="1761893" cy="461665"/>
          </a:xfrm>
          <a:prstGeom prst="rect">
            <a:avLst/>
          </a:prstGeom>
          <a:noFill/>
        </p:spPr>
        <p:txBody>
          <a:bodyPr wrap="none" rtlCol="0">
            <a:spAutoFit/>
          </a:bodyPr>
          <a:lstStyle/>
          <a:p>
            <a:r>
              <a:rPr lang="en-US" sz="2400" dirty="0">
                <a:solidFill>
                  <a:schemeClr val="bg1"/>
                </a:solidFill>
              </a:rPr>
              <a:t>Main Cavern</a:t>
            </a:r>
          </a:p>
        </p:txBody>
      </p:sp>
    </p:spTree>
    <p:extLst>
      <p:ext uri="{BB962C8B-B14F-4D97-AF65-F5344CB8AC3E}">
        <p14:creationId xmlns:p14="http://schemas.microsoft.com/office/powerpoint/2010/main" val="324794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FA5A-35B7-0D60-75D4-1DEC4EE5D19E}"/>
              </a:ext>
            </a:extLst>
          </p:cNvPr>
          <p:cNvSpPr>
            <a:spLocks noGrp="1"/>
          </p:cNvSpPr>
          <p:nvPr>
            <p:ph type="title"/>
          </p:nvPr>
        </p:nvSpPr>
        <p:spPr>
          <a:xfrm>
            <a:off x="831850" y="1709739"/>
            <a:ext cx="10515600" cy="1970164"/>
          </a:xfrm>
        </p:spPr>
        <p:txBody>
          <a:bodyPr/>
          <a:lstStyle/>
          <a:p>
            <a:pPr algn="ctr"/>
            <a:r>
              <a:rPr lang="en-US" b="1" dirty="0">
                <a:solidFill>
                  <a:schemeClr val="accent5">
                    <a:lumMod val="50000"/>
                  </a:schemeClr>
                </a:solidFill>
              </a:rPr>
              <a:t>Risk Management</a:t>
            </a:r>
          </a:p>
        </p:txBody>
      </p:sp>
      <p:sp>
        <p:nvSpPr>
          <p:cNvPr id="4" name="Footer Placeholder 3">
            <a:extLst>
              <a:ext uri="{FF2B5EF4-FFF2-40B4-BE49-F238E27FC236}">
                <a16:creationId xmlns:a16="http://schemas.microsoft.com/office/drawing/2014/main" id="{2C665538-4C1C-FA80-D6B4-CD987C08AE6D}"/>
              </a:ext>
            </a:extLst>
          </p:cNvPr>
          <p:cNvSpPr>
            <a:spLocks noGrp="1"/>
          </p:cNvSpPr>
          <p:nvPr>
            <p:ph type="ftr" sz="quarter" idx="11"/>
          </p:nvPr>
        </p:nvSpPr>
        <p:spPr/>
        <p:txBody>
          <a:bodyPr/>
          <a:lstStyle/>
          <a:p>
            <a:r>
              <a:rPr lang="en-US"/>
              <a:t>C. Montanari | INFN CSN1 DUNE Review | July 12, 2024</a:t>
            </a:r>
          </a:p>
        </p:txBody>
      </p:sp>
    </p:spTree>
    <p:extLst>
      <p:ext uri="{BB962C8B-B14F-4D97-AF65-F5344CB8AC3E}">
        <p14:creationId xmlns:p14="http://schemas.microsoft.com/office/powerpoint/2010/main" val="1109882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AED54-6DD7-0B42-F6DA-63BDE0904CEB}"/>
              </a:ext>
            </a:extLst>
          </p:cNvPr>
          <p:cNvSpPr>
            <a:spLocks noGrp="1"/>
          </p:cNvSpPr>
          <p:nvPr>
            <p:ph type="title"/>
          </p:nvPr>
        </p:nvSpPr>
        <p:spPr/>
        <p:txBody>
          <a:bodyPr/>
          <a:lstStyle/>
          <a:p>
            <a:r>
              <a:rPr lang="en-US" b="1" dirty="0">
                <a:solidFill>
                  <a:schemeClr val="accent5">
                    <a:lumMod val="50000"/>
                  </a:schemeClr>
                </a:solidFill>
              </a:rPr>
              <a:t>Overview</a:t>
            </a:r>
          </a:p>
        </p:txBody>
      </p:sp>
      <p:sp>
        <p:nvSpPr>
          <p:cNvPr id="6" name="Content Placeholder 5">
            <a:extLst>
              <a:ext uri="{FF2B5EF4-FFF2-40B4-BE49-F238E27FC236}">
                <a16:creationId xmlns:a16="http://schemas.microsoft.com/office/drawing/2014/main" id="{6162B9E9-68A7-736E-8D0B-0B859A6A9437}"/>
              </a:ext>
            </a:extLst>
          </p:cNvPr>
          <p:cNvSpPr>
            <a:spLocks noGrp="1"/>
          </p:cNvSpPr>
          <p:nvPr>
            <p:ph idx="1"/>
          </p:nvPr>
        </p:nvSpPr>
        <p:spPr>
          <a:xfrm>
            <a:off x="602166" y="1349298"/>
            <a:ext cx="10751634" cy="4850780"/>
          </a:xfrm>
        </p:spPr>
        <p:txBody>
          <a:bodyPr>
            <a:normAutofit/>
          </a:bodyPr>
          <a:lstStyle/>
          <a:p>
            <a:r>
              <a:rPr lang="en-US" sz="2000" dirty="0">
                <a:solidFill>
                  <a:schemeClr val="accent5">
                    <a:lumMod val="50000"/>
                  </a:schemeClr>
                </a:solidFill>
              </a:rPr>
              <a:t>Activities on KLOE components (Yoke, magnet and ECAL) and on GRAIN are progressing with well-defined schedules, budgeting, support and sharing of responsibilities. As an integral part of the engineering design, the involved working groups will produce detailed risk analyses. Each sub-project will undergo a review as part of the approval process of their respective parts of the DUNE-ND TDR. The first of these reviews concerns KLOE-TO-SAND and is going to take place on July 22-23, 2024. GRAIN design review is planned for the first months of 2025. A preliminary risk analysis of the magnet transport was used to define the post-delivery testing procedures at Fermilab.</a:t>
            </a:r>
          </a:p>
          <a:p>
            <a:r>
              <a:rPr lang="en-US" sz="2000" dirty="0">
                <a:solidFill>
                  <a:schemeClr val="accent5">
                    <a:lumMod val="50000"/>
                  </a:schemeClr>
                </a:solidFill>
              </a:rPr>
              <a:t>Also, activities on slow controls, DAQ, timing and computing are well-covered within the general framework of Fermilab infrastructures and DUNE project.</a:t>
            </a:r>
          </a:p>
          <a:p>
            <a:r>
              <a:rPr lang="en-US" sz="2000" dirty="0">
                <a:solidFill>
                  <a:schemeClr val="accent5">
                    <a:lumMod val="50000"/>
                  </a:schemeClr>
                </a:solidFill>
              </a:rPr>
              <a:t> INFN-DOE MoU covers most of SAND-related activities. DOE specific responsibilities, carried by Fermilab, include engineering support for inspection, assessment and approval of equipment at Fermilab as well as technical coordination, onsite logistics and support for onsite integration and installation.</a:t>
            </a:r>
          </a:p>
          <a:p>
            <a:r>
              <a:rPr lang="en-US" sz="2000" dirty="0">
                <a:solidFill>
                  <a:schemeClr val="accent5">
                    <a:lumMod val="50000"/>
                  </a:schemeClr>
                </a:solidFill>
              </a:rPr>
              <a:t>A relevant sub-component, presently not part of INFN and DOE deliverables is the inner tracker, for which INFN provides a given financial support to cover risks and limited contributions.</a:t>
            </a:r>
          </a:p>
        </p:txBody>
      </p:sp>
      <p:sp>
        <p:nvSpPr>
          <p:cNvPr id="4" name="Footer Placeholder 3">
            <a:extLst>
              <a:ext uri="{FF2B5EF4-FFF2-40B4-BE49-F238E27FC236}">
                <a16:creationId xmlns:a16="http://schemas.microsoft.com/office/drawing/2014/main" id="{E7EB80F2-6E85-0C56-DACF-C9685CF75352}"/>
              </a:ext>
            </a:extLst>
          </p:cNvPr>
          <p:cNvSpPr>
            <a:spLocks noGrp="1"/>
          </p:cNvSpPr>
          <p:nvPr>
            <p:ph type="ftr" sz="quarter" idx="11"/>
          </p:nvPr>
        </p:nvSpPr>
        <p:spPr/>
        <p:txBody>
          <a:bodyPr/>
          <a:lstStyle/>
          <a:p>
            <a:r>
              <a:rPr lang="en-US"/>
              <a:t>C. Montanari | INFN CSN1 DUNE Review | July 12, 2024</a:t>
            </a:r>
          </a:p>
        </p:txBody>
      </p:sp>
    </p:spTree>
    <p:extLst>
      <p:ext uri="{BB962C8B-B14F-4D97-AF65-F5344CB8AC3E}">
        <p14:creationId xmlns:p14="http://schemas.microsoft.com/office/powerpoint/2010/main" val="91436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AED54-6DD7-0B42-F6DA-63BDE0904CEB}"/>
              </a:ext>
            </a:extLst>
          </p:cNvPr>
          <p:cNvSpPr>
            <a:spLocks noGrp="1"/>
          </p:cNvSpPr>
          <p:nvPr>
            <p:ph type="title"/>
          </p:nvPr>
        </p:nvSpPr>
        <p:spPr/>
        <p:txBody>
          <a:bodyPr/>
          <a:lstStyle/>
          <a:p>
            <a:r>
              <a:rPr lang="en-US" b="1" dirty="0">
                <a:solidFill>
                  <a:schemeClr val="accent5">
                    <a:lumMod val="50000"/>
                  </a:schemeClr>
                </a:solidFill>
              </a:rPr>
              <a:t>About SAND’s Straw Tubes Tracker</a:t>
            </a:r>
          </a:p>
        </p:txBody>
      </p:sp>
      <p:sp>
        <p:nvSpPr>
          <p:cNvPr id="6" name="Content Placeholder 5">
            <a:extLst>
              <a:ext uri="{FF2B5EF4-FFF2-40B4-BE49-F238E27FC236}">
                <a16:creationId xmlns:a16="http://schemas.microsoft.com/office/drawing/2014/main" id="{6162B9E9-68A7-736E-8D0B-0B859A6A9437}"/>
              </a:ext>
            </a:extLst>
          </p:cNvPr>
          <p:cNvSpPr>
            <a:spLocks noGrp="1"/>
          </p:cNvSpPr>
          <p:nvPr>
            <p:ph idx="1"/>
          </p:nvPr>
        </p:nvSpPr>
        <p:spPr>
          <a:xfrm>
            <a:off x="434898" y="1282173"/>
            <a:ext cx="10918902" cy="5074177"/>
          </a:xfrm>
        </p:spPr>
        <p:txBody>
          <a:bodyPr>
            <a:normAutofit lnSpcReduction="10000"/>
          </a:bodyPr>
          <a:lstStyle/>
          <a:p>
            <a:pPr>
              <a:lnSpc>
                <a:spcPct val="100000"/>
              </a:lnSpc>
              <a:spcBef>
                <a:spcPts val="0"/>
              </a:spcBef>
              <a:spcAft>
                <a:spcPts val="600"/>
              </a:spcAft>
            </a:pPr>
            <a:r>
              <a:rPr lang="en-US" sz="1800" dirty="0">
                <a:solidFill>
                  <a:schemeClr val="accent5">
                    <a:lumMod val="50000"/>
                  </a:schemeClr>
                </a:solidFill>
              </a:rPr>
              <a:t>In September 2021, after a dedicated review process, a solution based on straw tube arrays interleaved with thin targets (STT) was selected as SAND inner tracker against a solution primarily based on a massive, high-granularity and density scintillator (3DST). The main driver of this choice was the much wider physics program associated with the STT option, the much better integration with KLOE magnet and ECAL performances and, most importantly, the ability to isolate a statistically relevant sample of neutrino-proton interactions, by making use of a combination of pure carbon (graphite) and polyethylene (C</a:t>
            </a:r>
            <a:r>
              <a:rPr lang="en-US" sz="1800" baseline="-25000" dirty="0">
                <a:solidFill>
                  <a:schemeClr val="accent5">
                    <a:lumMod val="50000"/>
                  </a:schemeClr>
                </a:solidFill>
              </a:rPr>
              <a:t>2</a:t>
            </a:r>
            <a:r>
              <a:rPr lang="en-US" sz="1800" dirty="0">
                <a:solidFill>
                  <a:schemeClr val="accent5">
                    <a:lumMod val="50000"/>
                  </a:schemeClr>
                </a:solidFill>
              </a:rPr>
              <a:t>H</a:t>
            </a:r>
            <a:r>
              <a:rPr lang="en-US" sz="1800" baseline="-25000" dirty="0">
                <a:solidFill>
                  <a:schemeClr val="accent5">
                    <a:lumMod val="50000"/>
                  </a:schemeClr>
                </a:solidFill>
              </a:rPr>
              <a:t>4</a:t>
            </a:r>
            <a:r>
              <a:rPr lang="en-US" sz="1800" dirty="0">
                <a:solidFill>
                  <a:schemeClr val="accent5">
                    <a:lumMod val="50000"/>
                  </a:schemeClr>
                </a:solidFill>
              </a:rPr>
              <a:t>) targets.</a:t>
            </a:r>
          </a:p>
          <a:p>
            <a:pPr>
              <a:lnSpc>
                <a:spcPct val="100000"/>
              </a:lnSpc>
              <a:spcBef>
                <a:spcPts val="0"/>
              </a:spcBef>
              <a:spcAft>
                <a:spcPts val="600"/>
              </a:spcAft>
            </a:pPr>
            <a:r>
              <a:rPr lang="en-US" sz="1800" dirty="0">
                <a:solidFill>
                  <a:schemeClr val="accent5">
                    <a:lumMod val="50000"/>
                  </a:schemeClr>
                </a:solidFill>
              </a:rPr>
              <a:t>Several groups have expressed the intention to participate to the STT construction, some infrastructures have been identified and readied for straws production, and one infrastructure has been identified for the module's assembly, although it requires funding and work to be readied. Two other infrastructures for the assembly are being considered, their availability is to be verified. At least 3 infrastructures, equipped with appropriate tooling, are required. </a:t>
            </a:r>
          </a:p>
          <a:p>
            <a:pPr>
              <a:lnSpc>
                <a:spcPct val="100000"/>
              </a:lnSpc>
              <a:spcBef>
                <a:spcPts val="0"/>
              </a:spcBef>
              <a:spcAft>
                <a:spcPts val="600"/>
              </a:spcAft>
            </a:pPr>
            <a:r>
              <a:rPr lang="en-US" sz="1800" dirty="0">
                <a:solidFill>
                  <a:schemeClr val="accent5">
                    <a:lumMod val="50000"/>
                  </a:schemeClr>
                </a:solidFill>
              </a:rPr>
              <a:t>Until now, most of the groups that declared intention to contribute have found little or no support from their respective funding agencies. Their continuing efforts in support of the activity, is recognized and highly valued. Requests for construction funding have been submitted to some agencies; no funding has been awarded, except the one from INFN, that has supported a significant part of the design and prototyping and is bound to the presence of funding from other sources to support the majority (at least 75%) of construction and assembly.</a:t>
            </a:r>
          </a:p>
          <a:p>
            <a:pPr>
              <a:lnSpc>
                <a:spcPct val="100000"/>
              </a:lnSpc>
              <a:spcBef>
                <a:spcPts val="0"/>
              </a:spcBef>
              <a:spcAft>
                <a:spcPts val="600"/>
              </a:spcAft>
            </a:pPr>
            <a:r>
              <a:rPr lang="en-US" sz="1800" dirty="0">
                <a:solidFill>
                  <a:schemeClr val="accent5">
                    <a:lumMod val="50000"/>
                  </a:schemeClr>
                </a:solidFill>
              </a:rPr>
              <a:t>There is a significant uncertainty on the total amount of resources needed to build the STT in due time to satisfy the experiment goals. This adds to the uncertainty on the time still required to arrive to an engineering design appropriately dealing with the relevant technical risks. </a:t>
            </a:r>
          </a:p>
        </p:txBody>
      </p:sp>
      <p:sp>
        <p:nvSpPr>
          <p:cNvPr id="4" name="Footer Placeholder 3">
            <a:extLst>
              <a:ext uri="{FF2B5EF4-FFF2-40B4-BE49-F238E27FC236}">
                <a16:creationId xmlns:a16="http://schemas.microsoft.com/office/drawing/2014/main" id="{E7EB80F2-6E85-0C56-DACF-C9685CF75352}"/>
              </a:ext>
            </a:extLst>
          </p:cNvPr>
          <p:cNvSpPr>
            <a:spLocks noGrp="1"/>
          </p:cNvSpPr>
          <p:nvPr>
            <p:ph type="ftr" sz="quarter" idx="11"/>
          </p:nvPr>
        </p:nvSpPr>
        <p:spPr/>
        <p:txBody>
          <a:bodyPr/>
          <a:lstStyle/>
          <a:p>
            <a:r>
              <a:rPr lang="en-US"/>
              <a:t>C. Montanari | INFN CSN1 DUNE Review | July 12, 2024</a:t>
            </a:r>
          </a:p>
        </p:txBody>
      </p:sp>
    </p:spTree>
    <p:extLst>
      <p:ext uri="{BB962C8B-B14F-4D97-AF65-F5344CB8AC3E}">
        <p14:creationId xmlns:p14="http://schemas.microsoft.com/office/powerpoint/2010/main" val="3857891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AED54-6DD7-0B42-F6DA-63BDE0904CEB}"/>
              </a:ext>
            </a:extLst>
          </p:cNvPr>
          <p:cNvSpPr>
            <a:spLocks noGrp="1"/>
          </p:cNvSpPr>
          <p:nvPr>
            <p:ph type="title"/>
          </p:nvPr>
        </p:nvSpPr>
        <p:spPr/>
        <p:txBody>
          <a:bodyPr/>
          <a:lstStyle/>
          <a:p>
            <a:r>
              <a:rPr lang="en-US" b="1" dirty="0">
                <a:solidFill>
                  <a:schemeClr val="accent5">
                    <a:lumMod val="50000"/>
                  </a:schemeClr>
                </a:solidFill>
              </a:rPr>
              <a:t>Risk Management of SAND’s Inner Tracker</a:t>
            </a:r>
          </a:p>
        </p:txBody>
      </p:sp>
      <p:sp>
        <p:nvSpPr>
          <p:cNvPr id="6" name="Content Placeholder 5">
            <a:extLst>
              <a:ext uri="{FF2B5EF4-FFF2-40B4-BE49-F238E27FC236}">
                <a16:creationId xmlns:a16="http://schemas.microsoft.com/office/drawing/2014/main" id="{6162B9E9-68A7-736E-8D0B-0B859A6A9437}"/>
              </a:ext>
            </a:extLst>
          </p:cNvPr>
          <p:cNvSpPr>
            <a:spLocks noGrp="1"/>
          </p:cNvSpPr>
          <p:nvPr>
            <p:ph idx="1"/>
          </p:nvPr>
        </p:nvSpPr>
        <p:spPr>
          <a:xfrm>
            <a:off x="434898" y="1282173"/>
            <a:ext cx="11396546" cy="5074177"/>
          </a:xfrm>
        </p:spPr>
        <p:txBody>
          <a:bodyPr>
            <a:normAutofit lnSpcReduction="10000"/>
          </a:bodyPr>
          <a:lstStyle/>
          <a:p>
            <a:pPr>
              <a:lnSpc>
                <a:spcPct val="100000"/>
              </a:lnSpc>
              <a:spcBef>
                <a:spcPts val="0"/>
              </a:spcBef>
              <a:spcAft>
                <a:spcPts val="600"/>
              </a:spcAft>
            </a:pPr>
            <a:r>
              <a:rPr lang="en-US" sz="1800" dirty="0">
                <a:solidFill>
                  <a:schemeClr val="accent5">
                    <a:lumMod val="50000"/>
                  </a:schemeClr>
                </a:solidFill>
              </a:rPr>
              <a:t>Given the large uncertainties associated with STT design and construction, SAND management, several months ago, started to explore alternative solutions that would retain the core STT capabilities for physics, but with a much simpler, cost/time-effective and manageable design.</a:t>
            </a:r>
          </a:p>
          <a:p>
            <a:pPr>
              <a:lnSpc>
                <a:spcPct val="100000"/>
              </a:lnSpc>
              <a:spcBef>
                <a:spcPts val="0"/>
              </a:spcBef>
              <a:spcAft>
                <a:spcPts val="600"/>
              </a:spcAft>
            </a:pPr>
            <a:r>
              <a:rPr lang="en-US" sz="1800" dirty="0">
                <a:solidFill>
                  <a:schemeClr val="accent5">
                    <a:lumMod val="50000"/>
                  </a:schemeClr>
                </a:solidFill>
              </a:rPr>
              <a:t>The alternative solution being explored is based on multi-wire drift chambers (DCH) interleaved with thin targets of the same thickness and materials as those foreseen for the STT. Preliminary evaluations indicate that such solution would offer similar performance as the STT with a significantly reduced complexity and much lower number of readout channels (15% to 25% </a:t>
            </a:r>
            <a:r>
              <a:rPr lang="en-US" sz="1800" dirty="0" err="1">
                <a:solidFill>
                  <a:schemeClr val="accent5">
                    <a:lumMod val="50000"/>
                  </a:schemeClr>
                </a:solidFill>
              </a:rPr>
              <a:t>wrt</a:t>
            </a:r>
            <a:r>
              <a:rPr lang="en-US" sz="1800" dirty="0">
                <a:solidFill>
                  <a:schemeClr val="accent5">
                    <a:lumMod val="50000"/>
                  </a:schemeClr>
                </a:solidFill>
              </a:rPr>
              <a:t> STT).</a:t>
            </a:r>
          </a:p>
          <a:p>
            <a:pPr>
              <a:lnSpc>
                <a:spcPct val="100000"/>
              </a:lnSpc>
              <a:spcBef>
                <a:spcPts val="0"/>
              </a:spcBef>
              <a:spcAft>
                <a:spcPts val="600"/>
              </a:spcAft>
            </a:pPr>
            <a:r>
              <a:rPr lang="en-US" sz="1800" dirty="0">
                <a:solidFill>
                  <a:schemeClr val="accent5">
                    <a:lumMod val="50000"/>
                  </a:schemeClr>
                </a:solidFill>
              </a:rPr>
              <a:t>A single assembly site would be needed for the drift chambers and the possibility to have it at Fermilab is presently being explored:</a:t>
            </a:r>
          </a:p>
          <a:p>
            <a:pPr lvl="1">
              <a:lnSpc>
                <a:spcPct val="100000"/>
              </a:lnSpc>
              <a:spcBef>
                <a:spcPts val="0"/>
              </a:spcBef>
              <a:spcAft>
                <a:spcPts val="600"/>
              </a:spcAft>
            </a:pPr>
            <a:r>
              <a:rPr lang="en-US" sz="1800" dirty="0">
                <a:solidFill>
                  <a:schemeClr val="accent5">
                    <a:lumMod val="50000"/>
                  </a:schemeClr>
                </a:solidFill>
              </a:rPr>
              <a:t>The risks associated with transport will be eliminated;</a:t>
            </a:r>
          </a:p>
          <a:p>
            <a:pPr lvl="1">
              <a:lnSpc>
                <a:spcPct val="100000"/>
              </a:lnSpc>
              <a:spcBef>
                <a:spcPts val="0"/>
              </a:spcBef>
              <a:spcAft>
                <a:spcPts val="600"/>
              </a:spcAft>
            </a:pPr>
            <a:r>
              <a:rPr lang="en-US" sz="1800" dirty="0">
                <a:solidFill>
                  <a:schemeClr val="accent5">
                    <a:lumMod val="50000"/>
                  </a:schemeClr>
                </a:solidFill>
              </a:rPr>
              <a:t>The risks associated with multiple construction sites will be eliminated;</a:t>
            </a:r>
          </a:p>
          <a:p>
            <a:pPr lvl="1">
              <a:lnSpc>
                <a:spcPct val="100000"/>
              </a:lnSpc>
              <a:spcBef>
                <a:spcPts val="0"/>
              </a:spcBef>
              <a:spcAft>
                <a:spcPts val="600"/>
              </a:spcAft>
            </a:pPr>
            <a:r>
              <a:rPr lang="en-US" sz="1800" dirty="0">
                <a:solidFill>
                  <a:schemeClr val="accent5">
                    <a:lumMod val="50000"/>
                  </a:schemeClr>
                </a:solidFill>
              </a:rPr>
              <a:t>An assembly site at Fermilab would facilitate contributions from US-based groups.</a:t>
            </a:r>
          </a:p>
          <a:p>
            <a:pPr>
              <a:lnSpc>
                <a:spcPct val="100000"/>
              </a:lnSpc>
              <a:spcBef>
                <a:spcPts val="0"/>
              </a:spcBef>
              <a:spcAft>
                <a:spcPts val="600"/>
              </a:spcAft>
            </a:pPr>
            <a:r>
              <a:rPr lang="en-US" sz="1800" dirty="0">
                <a:solidFill>
                  <a:schemeClr val="accent5">
                    <a:lumMod val="50000"/>
                  </a:schemeClr>
                </a:solidFill>
              </a:rPr>
              <a:t>A small DCH prototype (≈ 30 x 30 cm</a:t>
            </a:r>
            <a:r>
              <a:rPr lang="en-US" sz="1800" baseline="30000" dirty="0">
                <a:solidFill>
                  <a:schemeClr val="accent5">
                    <a:lumMod val="50000"/>
                  </a:schemeClr>
                </a:solidFill>
              </a:rPr>
              <a:t>2</a:t>
            </a:r>
            <a:r>
              <a:rPr lang="en-US" sz="1800" dirty="0">
                <a:solidFill>
                  <a:schemeClr val="accent5">
                    <a:lumMod val="50000"/>
                  </a:schemeClr>
                </a:solidFill>
              </a:rPr>
              <a:t>) has been built at INFN-Bologna. A larger prototype is being constructed (80 x 120 cm</a:t>
            </a:r>
            <a:r>
              <a:rPr lang="en-US" sz="1800" baseline="30000" dirty="0">
                <a:solidFill>
                  <a:schemeClr val="accent5">
                    <a:lumMod val="50000"/>
                  </a:schemeClr>
                </a:solidFill>
              </a:rPr>
              <a:t>2</a:t>
            </a:r>
            <a:r>
              <a:rPr lang="en-US" sz="1800" dirty="0">
                <a:solidFill>
                  <a:schemeClr val="accent5">
                    <a:lumMod val="50000"/>
                  </a:schemeClr>
                </a:solidFill>
              </a:rPr>
              <a:t>) to be exposed to test beams for performance measurements and comparisons with the STT.</a:t>
            </a:r>
          </a:p>
          <a:p>
            <a:pPr>
              <a:lnSpc>
                <a:spcPct val="100000"/>
              </a:lnSpc>
              <a:spcBef>
                <a:spcPts val="0"/>
              </a:spcBef>
              <a:spcAft>
                <a:spcPts val="600"/>
              </a:spcAft>
            </a:pPr>
            <a:r>
              <a:rPr lang="en-US" sz="1800" dirty="0">
                <a:solidFill>
                  <a:schemeClr val="accent5">
                    <a:lumMod val="50000"/>
                  </a:schemeClr>
                </a:solidFill>
              </a:rPr>
              <a:t>At the last DUNE Collaboration meeting, the Inner Tracker Working Group was asked to prepare a detailed risk analysis of the two solutions that would inform a formal review and selection process to be conducted between the end of 2024 and the beginning of 2025.</a:t>
            </a:r>
          </a:p>
        </p:txBody>
      </p:sp>
      <p:sp>
        <p:nvSpPr>
          <p:cNvPr id="4" name="Footer Placeholder 3">
            <a:extLst>
              <a:ext uri="{FF2B5EF4-FFF2-40B4-BE49-F238E27FC236}">
                <a16:creationId xmlns:a16="http://schemas.microsoft.com/office/drawing/2014/main" id="{E7EB80F2-6E85-0C56-DACF-C9685CF75352}"/>
              </a:ext>
            </a:extLst>
          </p:cNvPr>
          <p:cNvSpPr>
            <a:spLocks noGrp="1"/>
          </p:cNvSpPr>
          <p:nvPr>
            <p:ph type="ftr" sz="quarter" idx="11"/>
          </p:nvPr>
        </p:nvSpPr>
        <p:spPr/>
        <p:txBody>
          <a:bodyPr/>
          <a:lstStyle/>
          <a:p>
            <a:r>
              <a:rPr lang="en-US"/>
              <a:t>C. Montanari | INFN CSN1 DUNE Review | July 12, 2024</a:t>
            </a:r>
          </a:p>
        </p:txBody>
      </p:sp>
    </p:spTree>
    <p:extLst>
      <p:ext uri="{BB962C8B-B14F-4D97-AF65-F5344CB8AC3E}">
        <p14:creationId xmlns:p14="http://schemas.microsoft.com/office/powerpoint/2010/main" val="33934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FA5A-35B7-0D60-75D4-1DEC4EE5D19E}"/>
              </a:ext>
            </a:extLst>
          </p:cNvPr>
          <p:cNvSpPr>
            <a:spLocks noGrp="1"/>
          </p:cNvSpPr>
          <p:nvPr>
            <p:ph type="title"/>
          </p:nvPr>
        </p:nvSpPr>
        <p:spPr>
          <a:xfrm>
            <a:off x="831850" y="1709739"/>
            <a:ext cx="10515600" cy="1970164"/>
          </a:xfrm>
        </p:spPr>
        <p:txBody>
          <a:bodyPr/>
          <a:lstStyle/>
          <a:p>
            <a:pPr algn="ctr"/>
            <a:r>
              <a:rPr lang="en-US" b="1" dirty="0">
                <a:solidFill>
                  <a:schemeClr val="accent5">
                    <a:lumMod val="50000"/>
                  </a:schemeClr>
                </a:solidFill>
              </a:rPr>
              <a:t>Backup</a:t>
            </a:r>
          </a:p>
        </p:txBody>
      </p:sp>
      <p:sp>
        <p:nvSpPr>
          <p:cNvPr id="4" name="Footer Placeholder 3">
            <a:extLst>
              <a:ext uri="{FF2B5EF4-FFF2-40B4-BE49-F238E27FC236}">
                <a16:creationId xmlns:a16="http://schemas.microsoft.com/office/drawing/2014/main" id="{2C665538-4C1C-FA80-D6B4-CD987C08AE6D}"/>
              </a:ext>
            </a:extLst>
          </p:cNvPr>
          <p:cNvSpPr>
            <a:spLocks noGrp="1"/>
          </p:cNvSpPr>
          <p:nvPr>
            <p:ph type="ftr" sz="quarter" idx="11"/>
          </p:nvPr>
        </p:nvSpPr>
        <p:spPr/>
        <p:txBody>
          <a:bodyPr/>
          <a:lstStyle/>
          <a:p>
            <a:r>
              <a:rPr lang="en-US"/>
              <a:t>C. Montanari | INFN CSN1 DUNE Review | July 12, 2024</a:t>
            </a:r>
          </a:p>
        </p:txBody>
      </p:sp>
    </p:spTree>
    <p:extLst>
      <p:ext uri="{BB962C8B-B14F-4D97-AF65-F5344CB8AC3E}">
        <p14:creationId xmlns:p14="http://schemas.microsoft.com/office/powerpoint/2010/main" val="561692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1" y="1539558"/>
            <a:ext cx="11752132" cy="2387600"/>
          </a:xfrm>
        </p:spPr>
        <p:txBody>
          <a:bodyPr>
            <a:normAutofit fontScale="90000"/>
          </a:bodyPr>
          <a:lstStyle/>
          <a:p>
            <a:br>
              <a:rPr lang="en-US" dirty="0"/>
            </a:br>
            <a:r>
              <a:rPr lang="en-US" dirty="0"/>
              <a:t>Preliminary Risk Analysis of SAND’s Trackers</a:t>
            </a:r>
            <a:endParaRPr lang="en-US" i="1" dirty="0"/>
          </a:p>
        </p:txBody>
      </p:sp>
      <p:sp>
        <p:nvSpPr>
          <p:cNvPr id="3" name="Subtitle 2"/>
          <p:cNvSpPr>
            <a:spLocks noGrp="1"/>
          </p:cNvSpPr>
          <p:nvPr>
            <p:ph type="subTitle" idx="1"/>
          </p:nvPr>
        </p:nvSpPr>
        <p:spPr>
          <a:xfrm>
            <a:off x="1524000" y="4067981"/>
            <a:ext cx="9144000" cy="1655762"/>
          </a:xfrm>
        </p:spPr>
        <p:txBody>
          <a:bodyPr>
            <a:normAutofit lnSpcReduction="10000"/>
          </a:bodyPr>
          <a:lstStyle/>
          <a:p>
            <a:r>
              <a:rPr lang="en-US" dirty="0"/>
              <a:t>C. Montanari</a:t>
            </a:r>
          </a:p>
          <a:p>
            <a:r>
              <a:rPr lang="en-US" dirty="0"/>
              <a:t>FNAL </a:t>
            </a:r>
            <a:r>
              <a:rPr lang="mr-IN" dirty="0"/>
              <a:t>–</a:t>
            </a:r>
            <a:r>
              <a:rPr lang="en-US" dirty="0"/>
              <a:t> INFN Pavia</a:t>
            </a:r>
          </a:p>
          <a:p>
            <a:endParaRPr lang="en-US" dirty="0"/>
          </a:p>
          <a:p>
            <a:r>
              <a:rPr lang="en-US" sz="1800" dirty="0"/>
              <a:t>DUNE Collaboration Meeting, Restricted session on SAND’s Trackers – May 23, 2024</a:t>
            </a:r>
          </a:p>
        </p:txBody>
      </p:sp>
      <p:pic>
        <p:nvPicPr>
          <p:cNvPr id="4" name="Picture 3">
            <a:extLst>
              <a:ext uri="{FF2B5EF4-FFF2-40B4-BE49-F238E27FC236}">
                <a16:creationId xmlns:a16="http://schemas.microsoft.com/office/drawing/2014/main" id="{7375C85D-5B7A-604B-B216-88228D97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52" y="5019176"/>
            <a:ext cx="2013048" cy="1409134"/>
          </a:xfrm>
          <a:prstGeom prst="rect">
            <a:avLst/>
          </a:prstGeom>
        </p:spPr>
      </p:pic>
    </p:spTree>
    <p:extLst>
      <p:ext uri="{BB962C8B-B14F-4D97-AF65-F5344CB8AC3E}">
        <p14:creationId xmlns:p14="http://schemas.microsoft.com/office/powerpoint/2010/main" val="31764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79723" y="6495483"/>
            <a:ext cx="8218636" cy="237285"/>
          </a:xfrm>
        </p:spPr>
        <p:txBody>
          <a:bodyPr/>
          <a:lstStyle/>
          <a:p>
            <a:pPr>
              <a:defRPr/>
            </a:pPr>
            <a:r>
              <a:rPr lang="en-US" dirty="0"/>
              <a:t>C. Montanari | INFN CSN1 DUNE Review | July 12, 2024</a:t>
            </a:r>
            <a:endParaRPr lang="en-US" b="1" dirty="0"/>
          </a:p>
        </p:txBody>
      </p:sp>
      <p:sp>
        <p:nvSpPr>
          <p:cNvPr id="13" name="object 11">
            <a:extLst>
              <a:ext uri="{FF2B5EF4-FFF2-40B4-BE49-F238E27FC236}">
                <a16:creationId xmlns:a16="http://schemas.microsoft.com/office/drawing/2014/main" id="{96F415AF-A407-1446-F196-439737D6AFAB}"/>
              </a:ext>
            </a:extLst>
          </p:cNvPr>
          <p:cNvSpPr txBox="1"/>
          <p:nvPr/>
        </p:nvSpPr>
        <p:spPr>
          <a:xfrm>
            <a:off x="3050794" y="1814023"/>
            <a:ext cx="254000" cy="711200"/>
          </a:xfrm>
          <a:prstGeom prst="rect">
            <a:avLst/>
          </a:prstGeom>
        </p:spPr>
        <p:txBody>
          <a:bodyPr vert="vert270" wrap="square" lIns="0" tIns="0" rIns="0" bIns="0" rtlCol="0">
            <a:spAutoFit/>
          </a:bodyPr>
          <a:lstStyle/>
          <a:p>
            <a:pPr marL="12700">
              <a:lnSpc>
                <a:spcPts val="1810"/>
              </a:lnSpc>
            </a:pPr>
            <a:r>
              <a:rPr sz="1800" spc="-155" dirty="0">
                <a:solidFill>
                  <a:srgbClr val="FFFFFF"/>
                </a:solidFill>
                <a:latin typeface="Arial"/>
                <a:cs typeface="Arial"/>
              </a:rPr>
              <a:t>Far</a:t>
            </a:r>
            <a:r>
              <a:rPr sz="1800" spc="-70" dirty="0">
                <a:solidFill>
                  <a:srgbClr val="FFFFFF"/>
                </a:solidFill>
                <a:latin typeface="Arial"/>
                <a:cs typeface="Arial"/>
              </a:rPr>
              <a:t> </a:t>
            </a:r>
            <a:r>
              <a:rPr sz="1800" spc="-85" dirty="0">
                <a:solidFill>
                  <a:srgbClr val="FFFFFF"/>
                </a:solidFill>
                <a:latin typeface="Arial"/>
                <a:cs typeface="Arial"/>
              </a:rPr>
              <a:t>Site</a:t>
            </a:r>
            <a:endParaRPr sz="1800">
              <a:latin typeface="Arial"/>
              <a:cs typeface="Arial"/>
            </a:endParaRPr>
          </a:p>
        </p:txBody>
      </p:sp>
      <p:sp>
        <p:nvSpPr>
          <p:cNvPr id="5" name="object 2">
            <a:extLst>
              <a:ext uri="{FF2B5EF4-FFF2-40B4-BE49-F238E27FC236}">
                <a16:creationId xmlns:a16="http://schemas.microsoft.com/office/drawing/2014/main" id="{EC28D3A1-E842-BA1A-D906-CEF113FB6059}"/>
              </a:ext>
            </a:extLst>
          </p:cNvPr>
          <p:cNvSpPr txBox="1">
            <a:spLocks noGrp="1"/>
          </p:cNvSpPr>
          <p:nvPr>
            <p:ph type="title"/>
          </p:nvPr>
        </p:nvSpPr>
        <p:spPr>
          <a:xfrm>
            <a:off x="198816" y="1205895"/>
            <a:ext cx="3032760" cy="756920"/>
          </a:xfrm>
          <a:prstGeom prst="rect">
            <a:avLst/>
          </a:prstGeom>
        </p:spPr>
        <p:txBody>
          <a:bodyPr vert="horz" wrap="square" lIns="0" tIns="12700" rIns="0" bIns="0" rtlCol="0">
            <a:spAutoFit/>
          </a:bodyPr>
          <a:lstStyle/>
          <a:p>
            <a:pPr marL="24130" marR="5080" indent="-11430">
              <a:lnSpc>
                <a:spcPct val="100000"/>
              </a:lnSpc>
              <a:spcBef>
                <a:spcPts val="100"/>
              </a:spcBef>
            </a:pPr>
            <a:r>
              <a:rPr sz="2400" b="1" dirty="0">
                <a:solidFill>
                  <a:srgbClr val="1F497D"/>
                </a:solidFill>
              </a:rPr>
              <a:t>Think</a:t>
            </a:r>
            <a:r>
              <a:rPr sz="2400" b="1" spc="-20" dirty="0">
                <a:solidFill>
                  <a:srgbClr val="1F497D"/>
                </a:solidFill>
              </a:rPr>
              <a:t> </a:t>
            </a:r>
            <a:r>
              <a:rPr sz="2400" b="1" dirty="0">
                <a:solidFill>
                  <a:srgbClr val="1F497D"/>
                </a:solidFill>
              </a:rPr>
              <a:t>to</a:t>
            </a:r>
            <a:r>
              <a:rPr sz="2400" b="1" spc="-25" dirty="0">
                <a:solidFill>
                  <a:srgbClr val="1F497D"/>
                </a:solidFill>
              </a:rPr>
              <a:t> </a:t>
            </a:r>
            <a:r>
              <a:rPr sz="2400" b="1" dirty="0">
                <a:solidFill>
                  <a:srgbClr val="1F497D"/>
                </a:solidFill>
              </a:rPr>
              <a:t>the</a:t>
            </a:r>
            <a:r>
              <a:rPr sz="2400" b="1" spc="-20" dirty="0">
                <a:solidFill>
                  <a:srgbClr val="1F497D"/>
                </a:solidFill>
              </a:rPr>
              <a:t> </a:t>
            </a:r>
            <a:r>
              <a:rPr sz="2400" b="1" spc="-10" dirty="0">
                <a:solidFill>
                  <a:srgbClr val="1F497D"/>
                </a:solidFill>
              </a:rPr>
              <a:t>future, </a:t>
            </a:r>
            <a:r>
              <a:rPr sz="2400" b="1" dirty="0">
                <a:solidFill>
                  <a:srgbClr val="1F497D"/>
                </a:solidFill>
              </a:rPr>
              <a:t>focus</a:t>
            </a:r>
            <a:r>
              <a:rPr sz="2400" b="1" spc="-30" dirty="0">
                <a:solidFill>
                  <a:srgbClr val="1F497D"/>
                </a:solidFill>
              </a:rPr>
              <a:t> </a:t>
            </a:r>
            <a:r>
              <a:rPr sz="2400" b="1" dirty="0">
                <a:solidFill>
                  <a:srgbClr val="1F497D"/>
                </a:solidFill>
              </a:rPr>
              <a:t>on</a:t>
            </a:r>
            <a:r>
              <a:rPr sz="2400" b="1" spc="-25" dirty="0">
                <a:solidFill>
                  <a:srgbClr val="1F497D"/>
                </a:solidFill>
              </a:rPr>
              <a:t> </a:t>
            </a:r>
            <a:r>
              <a:rPr sz="2400" b="1" dirty="0">
                <a:solidFill>
                  <a:srgbClr val="1F497D"/>
                </a:solidFill>
              </a:rPr>
              <a:t>the</a:t>
            </a:r>
            <a:r>
              <a:rPr sz="2400" b="1" spc="-30" dirty="0">
                <a:solidFill>
                  <a:srgbClr val="1F497D"/>
                </a:solidFill>
              </a:rPr>
              <a:t> </a:t>
            </a:r>
            <a:r>
              <a:rPr sz="2400" b="1" spc="-10" dirty="0">
                <a:solidFill>
                  <a:srgbClr val="1F497D"/>
                </a:solidFill>
              </a:rPr>
              <a:t>present</a:t>
            </a:r>
            <a:endParaRPr sz="2400" b="1" dirty="0"/>
          </a:p>
        </p:txBody>
      </p:sp>
      <p:sp>
        <p:nvSpPr>
          <p:cNvPr id="6" name="object 3">
            <a:extLst>
              <a:ext uri="{FF2B5EF4-FFF2-40B4-BE49-F238E27FC236}">
                <a16:creationId xmlns:a16="http://schemas.microsoft.com/office/drawing/2014/main" id="{4213B732-6437-5E7F-57FE-2A0B5CFBB389}"/>
              </a:ext>
            </a:extLst>
          </p:cNvPr>
          <p:cNvSpPr txBox="1"/>
          <p:nvPr/>
        </p:nvSpPr>
        <p:spPr>
          <a:xfrm>
            <a:off x="292415" y="3410204"/>
            <a:ext cx="2459355" cy="2400300"/>
          </a:xfrm>
          <a:prstGeom prst="rect">
            <a:avLst/>
          </a:prstGeom>
        </p:spPr>
        <p:txBody>
          <a:bodyPr vert="horz" wrap="square" lIns="0" tIns="30480" rIns="0" bIns="0" rtlCol="0">
            <a:spAutoFit/>
          </a:bodyPr>
          <a:lstStyle/>
          <a:p>
            <a:pPr marL="12700">
              <a:lnSpc>
                <a:spcPct val="100000"/>
              </a:lnSpc>
              <a:spcBef>
                <a:spcPts val="240"/>
              </a:spcBef>
            </a:pPr>
            <a:r>
              <a:rPr sz="1800" b="1" spc="-10" dirty="0">
                <a:solidFill>
                  <a:srgbClr val="63666A"/>
                </a:solidFill>
                <a:latin typeface="Helvetica"/>
                <a:cs typeface="Helvetica"/>
              </a:rPr>
              <a:t>Notes:</a:t>
            </a:r>
            <a:endParaRPr sz="1800">
              <a:latin typeface="Helvetica"/>
              <a:cs typeface="Helvetica"/>
            </a:endParaRPr>
          </a:p>
          <a:p>
            <a:pPr marL="122555" indent="-109855">
              <a:lnSpc>
                <a:spcPct val="100000"/>
              </a:lnSpc>
              <a:spcBef>
                <a:spcPts val="145"/>
              </a:spcBef>
              <a:buChar char="-"/>
              <a:tabLst>
                <a:tab pos="122555" algn="l"/>
              </a:tabLst>
            </a:pPr>
            <a:r>
              <a:rPr sz="1800" spc="-10" dirty="0">
                <a:solidFill>
                  <a:srgbClr val="63666A"/>
                </a:solidFill>
                <a:latin typeface="Helvetica"/>
                <a:cs typeface="Helvetica"/>
              </a:rPr>
              <a:t>Fiscal</a:t>
            </a:r>
            <a:r>
              <a:rPr sz="1800" spc="-100" dirty="0">
                <a:solidFill>
                  <a:srgbClr val="63666A"/>
                </a:solidFill>
                <a:latin typeface="Helvetica"/>
                <a:cs typeface="Helvetica"/>
              </a:rPr>
              <a:t> </a:t>
            </a:r>
            <a:r>
              <a:rPr sz="1800" spc="-10" dirty="0">
                <a:solidFill>
                  <a:srgbClr val="63666A"/>
                </a:solidFill>
                <a:latin typeface="Helvetica"/>
                <a:cs typeface="Helvetica"/>
              </a:rPr>
              <a:t>Year</a:t>
            </a:r>
            <a:r>
              <a:rPr sz="1800" spc="-85" dirty="0">
                <a:solidFill>
                  <a:srgbClr val="63666A"/>
                </a:solidFill>
                <a:latin typeface="Helvetica"/>
                <a:cs typeface="Helvetica"/>
              </a:rPr>
              <a:t> </a:t>
            </a:r>
            <a:r>
              <a:rPr sz="1800" spc="-10" dirty="0">
                <a:solidFill>
                  <a:srgbClr val="63666A"/>
                </a:solidFill>
                <a:latin typeface="Helvetica"/>
                <a:cs typeface="Helvetica"/>
              </a:rPr>
              <a:t>display</a:t>
            </a:r>
            <a:endParaRPr sz="1800">
              <a:latin typeface="Helvetica"/>
              <a:cs typeface="Helvetica"/>
            </a:endParaRPr>
          </a:p>
          <a:p>
            <a:pPr marL="123825" marR="310515" indent="-111125">
              <a:lnSpc>
                <a:spcPts val="2400"/>
              </a:lnSpc>
              <a:buChar char="-"/>
              <a:tabLst>
                <a:tab pos="123825" algn="l"/>
              </a:tabLst>
            </a:pPr>
            <a:r>
              <a:rPr sz="1800" dirty="0">
                <a:solidFill>
                  <a:srgbClr val="63666A"/>
                </a:solidFill>
                <a:latin typeface="Helvetica"/>
                <a:cs typeface="Helvetica"/>
              </a:rPr>
              <a:t>June</a:t>
            </a:r>
            <a:r>
              <a:rPr sz="1800" spc="-40" dirty="0">
                <a:solidFill>
                  <a:srgbClr val="63666A"/>
                </a:solidFill>
                <a:latin typeface="Helvetica"/>
                <a:cs typeface="Helvetica"/>
              </a:rPr>
              <a:t> </a:t>
            </a:r>
            <a:r>
              <a:rPr sz="1800" dirty="0">
                <a:solidFill>
                  <a:srgbClr val="63666A"/>
                </a:solidFill>
                <a:latin typeface="Helvetica"/>
                <a:cs typeface="Helvetica"/>
              </a:rPr>
              <a:t>2023</a:t>
            </a:r>
            <a:r>
              <a:rPr sz="1800" spc="-40" dirty="0">
                <a:solidFill>
                  <a:srgbClr val="63666A"/>
                </a:solidFill>
                <a:latin typeface="Helvetica"/>
                <a:cs typeface="Helvetica"/>
              </a:rPr>
              <a:t> </a:t>
            </a:r>
            <a:r>
              <a:rPr sz="1800" spc="-10" dirty="0">
                <a:solidFill>
                  <a:srgbClr val="63666A"/>
                </a:solidFill>
                <a:latin typeface="Helvetica"/>
                <a:cs typeface="Helvetica"/>
              </a:rPr>
              <a:t>reporting cycle</a:t>
            </a:r>
            <a:endParaRPr sz="1800">
              <a:latin typeface="Helvetica"/>
              <a:cs typeface="Helvetica"/>
            </a:endParaRPr>
          </a:p>
          <a:p>
            <a:pPr marL="123825" marR="5080" indent="-111125">
              <a:lnSpc>
                <a:spcPts val="2400"/>
              </a:lnSpc>
              <a:buChar char="-"/>
              <a:tabLst>
                <a:tab pos="123825" algn="l"/>
              </a:tabLst>
            </a:pPr>
            <a:r>
              <a:rPr sz="1800" dirty="0">
                <a:solidFill>
                  <a:srgbClr val="63666A"/>
                </a:solidFill>
                <a:latin typeface="Helvetica"/>
                <a:cs typeface="Helvetica"/>
              </a:rPr>
              <a:t>Based</a:t>
            </a:r>
            <a:r>
              <a:rPr sz="1800" spc="-10" dirty="0">
                <a:solidFill>
                  <a:srgbClr val="63666A"/>
                </a:solidFill>
                <a:latin typeface="Helvetica"/>
                <a:cs typeface="Helvetica"/>
              </a:rPr>
              <a:t> </a:t>
            </a:r>
            <a:r>
              <a:rPr sz="1800" dirty="0">
                <a:solidFill>
                  <a:srgbClr val="63666A"/>
                </a:solidFill>
                <a:latin typeface="Helvetica"/>
                <a:cs typeface="Helvetica"/>
              </a:rPr>
              <a:t>on</a:t>
            </a:r>
            <a:r>
              <a:rPr sz="1800" spc="-5" dirty="0">
                <a:solidFill>
                  <a:srgbClr val="63666A"/>
                </a:solidFill>
                <a:latin typeface="Helvetica"/>
                <a:cs typeface="Helvetica"/>
              </a:rPr>
              <a:t> </a:t>
            </a:r>
            <a:r>
              <a:rPr sz="1800" spc="-25" dirty="0">
                <a:solidFill>
                  <a:srgbClr val="63666A"/>
                </a:solidFill>
                <a:latin typeface="Helvetica"/>
                <a:cs typeface="Helvetica"/>
              </a:rPr>
              <a:t>“CD-1RR </a:t>
            </a:r>
            <a:r>
              <a:rPr sz="1800" dirty="0">
                <a:solidFill>
                  <a:srgbClr val="63666A"/>
                </a:solidFill>
                <a:latin typeface="Helvetica"/>
                <a:cs typeface="Helvetica"/>
              </a:rPr>
              <a:t>ESAAB”</a:t>
            </a:r>
            <a:r>
              <a:rPr sz="1800" spc="-60" dirty="0">
                <a:solidFill>
                  <a:srgbClr val="63666A"/>
                </a:solidFill>
                <a:latin typeface="Helvetica"/>
                <a:cs typeface="Helvetica"/>
              </a:rPr>
              <a:t> </a:t>
            </a:r>
            <a:r>
              <a:rPr sz="1800" dirty="0">
                <a:solidFill>
                  <a:srgbClr val="63666A"/>
                </a:solidFill>
                <a:latin typeface="Helvetica"/>
                <a:cs typeface="Helvetica"/>
              </a:rPr>
              <a:t>funding</a:t>
            </a:r>
            <a:r>
              <a:rPr sz="1800" spc="-55" dirty="0">
                <a:solidFill>
                  <a:srgbClr val="63666A"/>
                </a:solidFill>
                <a:latin typeface="Helvetica"/>
                <a:cs typeface="Helvetica"/>
              </a:rPr>
              <a:t> </a:t>
            </a:r>
            <a:r>
              <a:rPr sz="1800" spc="-10" dirty="0">
                <a:solidFill>
                  <a:srgbClr val="63666A"/>
                </a:solidFill>
                <a:latin typeface="Helvetica"/>
                <a:cs typeface="Helvetica"/>
              </a:rPr>
              <a:t>profile</a:t>
            </a:r>
            <a:endParaRPr sz="1800">
              <a:latin typeface="Helvetica"/>
              <a:cs typeface="Helvetica"/>
            </a:endParaRPr>
          </a:p>
          <a:p>
            <a:pPr marL="122555" indent="-109855">
              <a:lnSpc>
                <a:spcPct val="100000"/>
              </a:lnSpc>
              <a:spcBef>
                <a:spcPts val="25"/>
              </a:spcBef>
              <a:buFont typeface="Helvetica"/>
              <a:buChar char="-"/>
              <a:tabLst>
                <a:tab pos="122555" algn="l"/>
              </a:tabLst>
            </a:pPr>
            <a:r>
              <a:rPr sz="1800" b="1" dirty="0">
                <a:solidFill>
                  <a:srgbClr val="63666A"/>
                </a:solidFill>
                <a:latin typeface="Helvetica"/>
                <a:cs typeface="Helvetica"/>
              </a:rPr>
              <a:t>Early</a:t>
            </a:r>
            <a:r>
              <a:rPr sz="1800" b="1" spc="-50" dirty="0">
                <a:solidFill>
                  <a:srgbClr val="63666A"/>
                </a:solidFill>
                <a:latin typeface="Helvetica"/>
                <a:cs typeface="Helvetica"/>
              </a:rPr>
              <a:t> </a:t>
            </a:r>
            <a:r>
              <a:rPr sz="1800" b="1" spc="-10" dirty="0">
                <a:solidFill>
                  <a:srgbClr val="63666A"/>
                </a:solidFill>
                <a:latin typeface="Helvetica"/>
                <a:cs typeface="Helvetica"/>
              </a:rPr>
              <a:t>completion</a:t>
            </a:r>
            <a:endParaRPr sz="1800">
              <a:latin typeface="Helvetica"/>
              <a:cs typeface="Helvetica"/>
            </a:endParaRPr>
          </a:p>
          <a:p>
            <a:pPr marL="123825">
              <a:lnSpc>
                <a:spcPct val="100000"/>
              </a:lnSpc>
              <a:spcBef>
                <a:spcPts val="145"/>
              </a:spcBef>
            </a:pPr>
            <a:r>
              <a:rPr sz="1800" b="1" dirty="0">
                <a:solidFill>
                  <a:srgbClr val="63666A"/>
                </a:solidFill>
                <a:latin typeface="Helvetica"/>
                <a:cs typeface="Helvetica"/>
              </a:rPr>
              <a:t>dates</a:t>
            </a:r>
            <a:r>
              <a:rPr sz="1800" b="1" spc="-45" dirty="0">
                <a:solidFill>
                  <a:srgbClr val="63666A"/>
                </a:solidFill>
                <a:latin typeface="Helvetica"/>
                <a:cs typeface="Helvetica"/>
              </a:rPr>
              <a:t> </a:t>
            </a:r>
            <a:r>
              <a:rPr sz="1800" b="1" spc="-10" dirty="0">
                <a:solidFill>
                  <a:srgbClr val="63666A"/>
                </a:solidFill>
                <a:latin typeface="Helvetica"/>
                <a:cs typeface="Helvetica"/>
              </a:rPr>
              <a:t>shown</a:t>
            </a:r>
            <a:endParaRPr sz="1800">
              <a:latin typeface="Helvetica"/>
              <a:cs typeface="Helvetica"/>
            </a:endParaRPr>
          </a:p>
        </p:txBody>
      </p:sp>
      <p:sp>
        <p:nvSpPr>
          <p:cNvPr id="16" name="object 5">
            <a:extLst>
              <a:ext uri="{FF2B5EF4-FFF2-40B4-BE49-F238E27FC236}">
                <a16:creationId xmlns:a16="http://schemas.microsoft.com/office/drawing/2014/main" id="{86FF54A0-C7A1-6349-50B2-75253CAAFC61}"/>
              </a:ext>
            </a:extLst>
          </p:cNvPr>
          <p:cNvSpPr txBox="1"/>
          <p:nvPr/>
        </p:nvSpPr>
        <p:spPr>
          <a:xfrm>
            <a:off x="3389569" y="6557768"/>
            <a:ext cx="614045" cy="152400"/>
          </a:xfrm>
          <a:prstGeom prst="rect">
            <a:avLst/>
          </a:prstGeom>
        </p:spPr>
        <p:txBody>
          <a:bodyPr vert="horz" wrap="square" lIns="0" tIns="0" rIns="0" bIns="0" rtlCol="0">
            <a:spAutoFit/>
          </a:bodyPr>
          <a:lstStyle/>
          <a:p>
            <a:pPr>
              <a:lnSpc>
                <a:spcPts val="1165"/>
              </a:lnSpc>
            </a:pPr>
            <a:r>
              <a:rPr sz="1200" dirty="0">
                <a:solidFill>
                  <a:srgbClr val="E95125"/>
                </a:solidFill>
                <a:latin typeface="Helvetica"/>
                <a:cs typeface="Helvetica"/>
              </a:rPr>
              <a:t>F </a:t>
            </a:r>
            <a:r>
              <a:rPr sz="1200" spc="-30" dirty="0">
                <a:solidFill>
                  <a:srgbClr val="E95125"/>
                </a:solidFill>
                <a:latin typeface="Helvetica"/>
                <a:cs typeface="Helvetica"/>
              </a:rPr>
              <a:t>Update</a:t>
            </a:r>
            <a:endParaRPr sz="1200">
              <a:latin typeface="Helvetica"/>
              <a:cs typeface="Helvetica"/>
            </a:endParaRPr>
          </a:p>
        </p:txBody>
      </p:sp>
      <p:grpSp>
        <p:nvGrpSpPr>
          <p:cNvPr id="35" name="object 7">
            <a:extLst>
              <a:ext uri="{FF2B5EF4-FFF2-40B4-BE49-F238E27FC236}">
                <a16:creationId xmlns:a16="http://schemas.microsoft.com/office/drawing/2014/main" id="{79DCFC1D-5563-EF18-8A80-DE36AA32C700}"/>
              </a:ext>
            </a:extLst>
          </p:cNvPr>
          <p:cNvGrpSpPr/>
          <p:nvPr/>
        </p:nvGrpSpPr>
        <p:grpSpPr>
          <a:xfrm>
            <a:off x="3383841" y="0"/>
            <a:ext cx="8777605" cy="6858000"/>
            <a:chOff x="3383841" y="0"/>
            <a:chExt cx="8777605" cy="6858000"/>
          </a:xfrm>
        </p:grpSpPr>
        <p:pic>
          <p:nvPicPr>
            <p:cNvPr id="36" name="object 8">
              <a:extLst>
                <a:ext uri="{FF2B5EF4-FFF2-40B4-BE49-F238E27FC236}">
                  <a16:creationId xmlns:a16="http://schemas.microsoft.com/office/drawing/2014/main" id="{2296D231-BBE2-1645-B479-C59FB2B8FCC9}"/>
                </a:ext>
              </a:extLst>
            </p:cNvPr>
            <p:cNvPicPr/>
            <p:nvPr/>
          </p:nvPicPr>
          <p:blipFill>
            <a:blip r:embed="rId2" cstate="print"/>
            <a:stretch>
              <a:fillRect/>
            </a:stretch>
          </p:blipFill>
          <p:spPr>
            <a:xfrm>
              <a:off x="3383841" y="0"/>
              <a:ext cx="8776980" cy="6857998"/>
            </a:xfrm>
            <a:prstGeom prst="rect">
              <a:avLst/>
            </a:prstGeom>
          </p:spPr>
        </p:pic>
        <p:pic>
          <p:nvPicPr>
            <p:cNvPr id="37" name="object 9">
              <a:extLst>
                <a:ext uri="{FF2B5EF4-FFF2-40B4-BE49-F238E27FC236}">
                  <a16:creationId xmlns:a16="http://schemas.microsoft.com/office/drawing/2014/main" id="{A20D3076-AE23-78B6-29B9-79141D49EE37}"/>
                </a:ext>
              </a:extLst>
            </p:cNvPr>
            <p:cNvPicPr/>
            <p:nvPr/>
          </p:nvPicPr>
          <p:blipFill>
            <a:blip r:embed="rId3" cstate="print"/>
            <a:stretch>
              <a:fillRect/>
            </a:stretch>
          </p:blipFill>
          <p:spPr>
            <a:xfrm>
              <a:off x="3797808" y="710184"/>
              <a:ext cx="612647" cy="3215640"/>
            </a:xfrm>
            <a:prstGeom prst="rect">
              <a:avLst/>
            </a:prstGeom>
          </p:spPr>
        </p:pic>
        <p:pic>
          <p:nvPicPr>
            <p:cNvPr id="38" name="object 10">
              <a:extLst>
                <a:ext uri="{FF2B5EF4-FFF2-40B4-BE49-F238E27FC236}">
                  <a16:creationId xmlns:a16="http://schemas.microsoft.com/office/drawing/2014/main" id="{9A01C24E-7417-DFCD-7648-B4E0D1034BA5}"/>
                </a:ext>
              </a:extLst>
            </p:cNvPr>
            <p:cNvPicPr/>
            <p:nvPr/>
          </p:nvPicPr>
          <p:blipFill>
            <a:blip r:embed="rId4" cstate="print"/>
            <a:stretch>
              <a:fillRect/>
            </a:stretch>
          </p:blipFill>
          <p:spPr>
            <a:xfrm>
              <a:off x="3855720" y="1795272"/>
              <a:ext cx="569976" cy="1048512"/>
            </a:xfrm>
            <a:prstGeom prst="rect">
              <a:avLst/>
            </a:prstGeom>
          </p:spPr>
        </p:pic>
        <p:sp>
          <p:nvSpPr>
            <p:cNvPr id="39" name="object 11">
              <a:extLst>
                <a:ext uri="{FF2B5EF4-FFF2-40B4-BE49-F238E27FC236}">
                  <a16:creationId xmlns:a16="http://schemas.microsoft.com/office/drawing/2014/main" id="{FBCE9B3A-A288-60A8-0F95-BAA2F82B7D63}"/>
                </a:ext>
              </a:extLst>
            </p:cNvPr>
            <p:cNvSpPr/>
            <p:nvPr/>
          </p:nvSpPr>
          <p:spPr>
            <a:xfrm>
              <a:off x="3838514" y="729979"/>
              <a:ext cx="530860" cy="3132455"/>
            </a:xfrm>
            <a:custGeom>
              <a:avLst/>
              <a:gdLst/>
              <a:ahLst/>
              <a:cxnLst/>
              <a:rect l="l" t="t" r="r" b="b"/>
              <a:pathLst>
                <a:path w="530860" h="3132454">
                  <a:moveTo>
                    <a:pt x="265219" y="0"/>
                  </a:moveTo>
                  <a:lnTo>
                    <a:pt x="0" y="265217"/>
                  </a:lnTo>
                  <a:lnTo>
                    <a:pt x="132608" y="265217"/>
                  </a:lnTo>
                  <a:lnTo>
                    <a:pt x="132608" y="2867091"/>
                  </a:lnTo>
                  <a:lnTo>
                    <a:pt x="0" y="2867091"/>
                  </a:lnTo>
                  <a:lnTo>
                    <a:pt x="265219" y="3132306"/>
                  </a:lnTo>
                  <a:lnTo>
                    <a:pt x="530434" y="2867091"/>
                  </a:lnTo>
                  <a:lnTo>
                    <a:pt x="397826" y="2867091"/>
                  </a:lnTo>
                  <a:lnTo>
                    <a:pt x="397826" y="265217"/>
                  </a:lnTo>
                  <a:lnTo>
                    <a:pt x="530434" y="265217"/>
                  </a:lnTo>
                  <a:lnTo>
                    <a:pt x="265219" y="0"/>
                  </a:lnTo>
                  <a:close/>
                </a:path>
              </a:pathLst>
            </a:custGeom>
            <a:solidFill>
              <a:srgbClr val="0070C0"/>
            </a:solidFill>
          </p:spPr>
          <p:txBody>
            <a:bodyPr wrap="square" lIns="0" tIns="0" rIns="0" bIns="0" rtlCol="0"/>
            <a:lstStyle/>
            <a:p>
              <a:endParaRPr/>
            </a:p>
          </p:txBody>
        </p:sp>
      </p:grpSp>
      <p:sp>
        <p:nvSpPr>
          <p:cNvPr id="40" name="object 12">
            <a:extLst>
              <a:ext uri="{FF2B5EF4-FFF2-40B4-BE49-F238E27FC236}">
                <a16:creationId xmlns:a16="http://schemas.microsoft.com/office/drawing/2014/main" id="{6FD76B24-D281-61B2-D5BE-DC6724BBCEE4}"/>
              </a:ext>
            </a:extLst>
          </p:cNvPr>
          <p:cNvSpPr txBox="1"/>
          <p:nvPr/>
        </p:nvSpPr>
        <p:spPr>
          <a:xfrm>
            <a:off x="3937649" y="1949037"/>
            <a:ext cx="304800" cy="703580"/>
          </a:xfrm>
          <a:prstGeom prst="rect">
            <a:avLst/>
          </a:prstGeom>
        </p:spPr>
        <p:txBody>
          <a:bodyPr vert="vert270" wrap="square" lIns="0" tIns="1270" rIns="0" bIns="0" rtlCol="0">
            <a:spAutoFit/>
          </a:bodyPr>
          <a:lstStyle/>
          <a:p>
            <a:pPr marL="12700">
              <a:lnSpc>
                <a:spcPct val="100000"/>
              </a:lnSpc>
              <a:spcBef>
                <a:spcPts val="10"/>
              </a:spcBef>
            </a:pPr>
            <a:r>
              <a:rPr sz="1800" spc="-140" dirty="0">
                <a:solidFill>
                  <a:srgbClr val="FFFFFF"/>
                </a:solidFill>
                <a:latin typeface="Arial"/>
                <a:cs typeface="Arial"/>
              </a:rPr>
              <a:t>Far </a:t>
            </a:r>
            <a:r>
              <a:rPr sz="1800" spc="-95" dirty="0">
                <a:solidFill>
                  <a:srgbClr val="FFFFFF"/>
                </a:solidFill>
                <a:latin typeface="Arial"/>
                <a:cs typeface="Arial"/>
              </a:rPr>
              <a:t>Site</a:t>
            </a:r>
            <a:endParaRPr sz="1800">
              <a:latin typeface="Arial"/>
              <a:cs typeface="Arial"/>
            </a:endParaRPr>
          </a:p>
        </p:txBody>
      </p:sp>
      <p:grpSp>
        <p:nvGrpSpPr>
          <p:cNvPr id="41" name="object 13">
            <a:extLst>
              <a:ext uri="{FF2B5EF4-FFF2-40B4-BE49-F238E27FC236}">
                <a16:creationId xmlns:a16="http://schemas.microsoft.com/office/drawing/2014/main" id="{D76E4931-62CB-817D-9928-5C7D2217D1F4}"/>
              </a:ext>
            </a:extLst>
          </p:cNvPr>
          <p:cNvGrpSpPr/>
          <p:nvPr/>
        </p:nvGrpSpPr>
        <p:grpSpPr>
          <a:xfrm>
            <a:off x="3797808" y="760003"/>
            <a:ext cx="6854190" cy="6098540"/>
            <a:chOff x="3797808" y="760003"/>
            <a:chExt cx="6854190" cy="6098540"/>
          </a:xfrm>
        </p:grpSpPr>
        <p:sp>
          <p:nvSpPr>
            <p:cNvPr id="42" name="object 14">
              <a:extLst>
                <a:ext uri="{FF2B5EF4-FFF2-40B4-BE49-F238E27FC236}">
                  <a16:creationId xmlns:a16="http://schemas.microsoft.com/office/drawing/2014/main" id="{151837BD-030A-5016-20D6-80B9C103DB20}"/>
                </a:ext>
              </a:extLst>
            </p:cNvPr>
            <p:cNvSpPr/>
            <p:nvPr/>
          </p:nvSpPr>
          <p:spPr>
            <a:xfrm>
              <a:off x="6138555" y="780266"/>
              <a:ext cx="1824355" cy="0"/>
            </a:xfrm>
            <a:custGeom>
              <a:avLst/>
              <a:gdLst/>
              <a:ahLst/>
              <a:cxnLst/>
              <a:rect l="l" t="t" r="r" b="b"/>
              <a:pathLst>
                <a:path w="1824354">
                  <a:moveTo>
                    <a:pt x="0" y="0"/>
                  </a:moveTo>
                  <a:lnTo>
                    <a:pt x="1824291" y="1"/>
                  </a:lnTo>
                </a:path>
              </a:pathLst>
            </a:custGeom>
            <a:ln w="28575">
              <a:solidFill>
                <a:srgbClr val="FF0000"/>
              </a:solidFill>
            </a:ln>
          </p:spPr>
          <p:txBody>
            <a:bodyPr wrap="square" lIns="0" tIns="0" rIns="0" bIns="0" rtlCol="0"/>
            <a:lstStyle/>
            <a:p>
              <a:endParaRPr/>
            </a:p>
          </p:txBody>
        </p:sp>
        <p:sp>
          <p:nvSpPr>
            <p:cNvPr id="43" name="object 15">
              <a:extLst>
                <a:ext uri="{FF2B5EF4-FFF2-40B4-BE49-F238E27FC236}">
                  <a16:creationId xmlns:a16="http://schemas.microsoft.com/office/drawing/2014/main" id="{F7A1CF54-4E1F-9BF9-A40B-5BF0674C90DD}"/>
                </a:ext>
              </a:extLst>
            </p:cNvPr>
            <p:cNvSpPr/>
            <p:nvPr/>
          </p:nvSpPr>
          <p:spPr>
            <a:xfrm>
              <a:off x="7969688" y="774291"/>
              <a:ext cx="0" cy="356870"/>
            </a:xfrm>
            <a:custGeom>
              <a:avLst/>
              <a:gdLst/>
              <a:ahLst/>
              <a:cxnLst/>
              <a:rect l="l" t="t" r="r" b="b"/>
              <a:pathLst>
                <a:path h="356869">
                  <a:moveTo>
                    <a:pt x="0" y="0"/>
                  </a:moveTo>
                  <a:lnTo>
                    <a:pt x="1" y="356716"/>
                  </a:lnTo>
                </a:path>
              </a:pathLst>
            </a:custGeom>
            <a:ln w="28575">
              <a:solidFill>
                <a:srgbClr val="FF0000"/>
              </a:solidFill>
            </a:ln>
          </p:spPr>
          <p:txBody>
            <a:bodyPr wrap="square" lIns="0" tIns="0" rIns="0" bIns="0" rtlCol="0"/>
            <a:lstStyle/>
            <a:p>
              <a:endParaRPr/>
            </a:p>
          </p:txBody>
        </p:sp>
        <p:sp>
          <p:nvSpPr>
            <p:cNvPr id="44" name="object 16">
              <a:extLst>
                <a:ext uri="{FF2B5EF4-FFF2-40B4-BE49-F238E27FC236}">
                  <a16:creationId xmlns:a16="http://schemas.microsoft.com/office/drawing/2014/main" id="{763D3C55-0AFB-4E60-C42E-F123797C62CE}"/>
                </a:ext>
              </a:extLst>
            </p:cNvPr>
            <p:cNvSpPr/>
            <p:nvPr/>
          </p:nvSpPr>
          <p:spPr>
            <a:xfrm>
              <a:off x="8076377" y="1663834"/>
              <a:ext cx="1243965" cy="0"/>
            </a:xfrm>
            <a:custGeom>
              <a:avLst/>
              <a:gdLst/>
              <a:ahLst/>
              <a:cxnLst/>
              <a:rect l="l" t="t" r="r" b="b"/>
              <a:pathLst>
                <a:path w="1243965">
                  <a:moveTo>
                    <a:pt x="0" y="0"/>
                  </a:moveTo>
                  <a:lnTo>
                    <a:pt x="1243584" y="1"/>
                  </a:lnTo>
                </a:path>
              </a:pathLst>
            </a:custGeom>
            <a:ln w="28575">
              <a:solidFill>
                <a:srgbClr val="FF0000"/>
              </a:solidFill>
            </a:ln>
          </p:spPr>
          <p:txBody>
            <a:bodyPr wrap="square" lIns="0" tIns="0" rIns="0" bIns="0" rtlCol="0"/>
            <a:lstStyle/>
            <a:p>
              <a:endParaRPr/>
            </a:p>
          </p:txBody>
        </p:sp>
        <p:sp>
          <p:nvSpPr>
            <p:cNvPr id="45" name="object 17">
              <a:extLst>
                <a:ext uri="{FF2B5EF4-FFF2-40B4-BE49-F238E27FC236}">
                  <a16:creationId xmlns:a16="http://schemas.microsoft.com/office/drawing/2014/main" id="{DCCEFEEA-84C4-69FD-B1A2-5673940D7A13}"/>
                </a:ext>
              </a:extLst>
            </p:cNvPr>
            <p:cNvSpPr/>
            <p:nvPr/>
          </p:nvSpPr>
          <p:spPr>
            <a:xfrm>
              <a:off x="9309825" y="1663834"/>
              <a:ext cx="0" cy="1024255"/>
            </a:xfrm>
            <a:custGeom>
              <a:avLst/>
              <a:gdLst/>
              <a:ahLst/>
              <a:cxnLst/>
              <a:rect l="l" t="t" r="r" b="b"/>
              <a:pathLst>
                <a:path h="1024255">
                  <a:moveTo>
                    <a:pt x="0" y="0"/>
                  </a:moveTo>
                  <a:lnTo>
                    <a:pt x="1" y="1023886"/>
                  </a:lnTo>
                </a:path>
              </a:pathLst>
            </a:custGeom>
            <a:ln w="28575">
              <a:solidFill>
                <a:srgbClr val="FF0000"/>
              </a:solidFill>
            </a:ln>
          </p:spPr>
          <p:txBody>
            <a:bodyPr wrap="square" lIns="0" tIns="0" rIns="0" bIns="0" rtlCol="0"/>
            <a:lstStyle/>
            <a:p>
              <a:endParaRPr/>
            </a:p>
          </p:txBody>
        </p:sp>
        <p:sp>
          <p:nvSpPr>
            <p:cNvPr id="46" name="object 18">
              <a:extLst>
                <a:ext uri="{FF2B5EF4-FFF2-40B4-BE49-F238E27FC236}">
                  <a16:creationId xmlns:a16="http://schemas.microsoft.com/office/drawing/2014/main" id="{90C623DC-9C40-139C-4B08-AE3D242E5611}"/>
                </a:ext>
              </a:extLst>
            </p:cNvPr>
            <p:cNvSpPr/>
            <p:nvPr/>
          </p:nvSpPr>
          <p:spPr>
            <a:xfrm>
              <a:off x="9309825" y="2681743"/>
              <a:ext cx="561975" cy="0"/>
            </a:xfrm>
            <a:custGeom>
              <a:avLst/>
              <a:gdLst/>
              <a:ahLst/>
              <a:cxnLst/>
              <a:rect l="l" t="t" r="r" b="b"/>
              <a:pathLst>
                <a:path w="561975">
                  <a:moveTo>
                    <a:pt x="0" y="0"/>
                  </a:moveTo>
                  <a:lnTo>
                    <a:pt x="561975" y="1"/>
                  </a:lnTo>
                </a:path>
              </a:pathLst>
            </a:custGeom>
            <a:ln w="28575">
              <a:solidFill>
                <a:srgbClr val="FF0000"/>
              </a:solidFill>
            </a:ln>
          </p:spPr>
          <p:txBody>
            <a:bodyPr wrap="square" lIns="0" tIns="0" rIns="0" bIns="0" rtlCol="0"/>
            <a:lstStyle/>
            <a:p>
              <a:endParaRPr/>
            </a:p>
          </p:txBody>
        </p:sp>
        <p:sp>
          <p:nvSpPr>
            <p:cNvPr id="47" name="object 19">
              <a:extLst>
                <a:ext uri="{FF2B5EF4-FFF2-40B4-BE49-F238E27FC236}">
                  <a16:creationId xmlns:a16="http://schemas.microsoft.com/office/drawing/2014/main" id="{41021F40-BE53-BA79-51D3-BCDE6DC7B040}"/>
                </a:ext>
              </a:extLst>
            </p:cNvPr>
            <p:cNvSpPr/>
            <p:nvPr/>
          </p:nvSpPr>
          <p:spPr>
            <a:xfrm>
              <a:off x="10582225" y="3213345"/>
              <a:ext cx="0" cy="347980"/>
            </a:xfrm>
            <a:custGeom>
              <a:avLst/>
              <a:gdLst/>
              <a:ahLst/>
              <a:cxnLst/>
              <a:rect l="l" t="t" r="r" b="b"/>
              <a:pathLst>
                <a:path h="347979">
                  <a:moveTo>
                    <a:pt x="0" y="0"/>
                  </a:moveTo>
                  <a:lnTo>
                    <a:pt x="1" y="347473"/>
                  </a:lnTo>
                </a:path>
              </a:pathLst>
            </a:custGeom>
            <a:ln w="28575">
              <a:solidFill>
                <a:srgbClr val="FF0000"/>
              </a:solidFill>
            </a:ln>
          </p:spPr>
          <p:txBody>
            <a:bodyPr wrap="square" lIns="0" tIns="0" rIns="0" bIns="0" rtlCol="0"/>
            <a:lstStyle/>
            <a:p>
              <a:endParaRPr/>
            </a:p>
          </p:txBody>
        </p:sp>
        <p:sp>
          <p:nvSpPr>
            <p:cNvPr id="48" name="object 20">
              <a:extLst>
                <a:ext uri="{FF2B5EF4-FFF2-40B4-BE49-F238E27FC236}">
                  <a16:creationId xmlns:a16="http://schemas.microsoft.com/office/drawing/2014/main" id="{66AEF1F3-92DA-12F0-C735-B19119E0B3FE}"/>
                </a:ext>
              </a:extLst>
            </p:cNvPr>
            <p:cNvSpPr/>
            <p:nvPr/>
          </p:nvSpPr>
          <p:spPr>
            <a:xfrm>
              <a:off x="9862072" y="2675769"/>
              <a:ext cx="0" cy="201295"/>
            </a:xfrm>
            <a:custGeom>
              <a:avLst/>
              <a:gdLst/>
              <a:ahLst/>
              <a:cxnLst/>
              <a:rect l="l" t="t" r="r" b="b"/>
              <a:pathLst>
                <a:path h="201294">
                  <a:moveTo>
                    <a:pt x="0" y="0"/>
                  </a:moveTo>
                  <a:lnTo>
                    <a:pt x="1" y="200697"/>
                  </a:lnTo>
                </a:path>
              </a:pathLst>
            </a:custGeom>
            <a:ln w="28575">
              <a:solidFill>
                <a:srgbClr val="FF0000"/>
              </a:solidFill>
            </a:ln>
          </p:spPr>
          <p:txBody>
            <a:bodyPr wrap="square" lIns="0" tIns="0" rIns="0" bIns="0" rtlCol="0"/>
            <a:lstStyle/>
            <a:p>
              <a:endParaRPr/>
            </a:p>
          </p:txBody>
        </p:sp>
        <p:sp>
          <p:nvSpPr>
            <p:cNvPr id="49" name="object 21">
              <a:extLst>
                <a:ext uri="{FF2B5EF4-FFF2-40B4-BE49-F238E27FC236}">
                  <a16:creationId xmlns:a16="http://schemas.microsoft.com/office/drawing/2014/main" id="{D04F3446-8C26-A118-AE2A-ECB1C519B8FC}"/>
                </a:ext>
              </a:extLst>
            </p:cNvPr>
            <p:cNvSpPr/>
            <p:nvPr/>
          </p:nvSpPr>
          <p:spPr>
            <a:xfrm>
              <a:off x="10008799" y="2876463"/>
              <a:ext cx="0" cy="337185"/>
            </a:xfrm>
            <a:custGeom>
              <a:avLst/>
              <a:gdLst/>
              <a:ahLst/>
              <a:cxnLst/>
              <a:rect l="l" t="t" r="r" b="b"/>
              <a:pathLst>
                <a:path h="337185">
                  <a:moveTo>
                    <a:pt x="0" y="0"/>
                  </a:moveTo>
                  <a:lnTo>
                    <a:pt x="1" y="336576"/>
                  </a:lnTo>
                </a:path>
              </a:pathLst>
            </a:custGeom>
            <a:ln w="28575">
              <a:solidFill>
                <a:srgbClr val="FF0000"/>
              </a:solidFill>
            </a:ln>
          </p:spPr>
          <p:txBody>
            <a:bodyPr wrap="square" lIns="0" tIns="0" rIns="0" bIns="0" rtlCol="0"/>
            <a:lstStyle/>
            <a:p>
              <a:endParaRPr/>
            </a:p>
          </p:txBody>
        </p:sp>
        <p:sp>
          <p:nvSpPr>
            <p:cNvPr id="50" name="object 22">
              <a:extLst>
                <a:ext uri="{FF2B5EF4-FFF2-40B4-BE49-F238E27FC236}">
                  <a16:creationId xmlns:a16="http://schemas.microsoft.com/office/drawing/2014/main" id="{D5F3AD80-B05D-25DC-E9EC-26F9D852BEFF}"/>
                </a:ext>
              </a:extLst>
            </p:cNvPr>
            <p:cNvSpPr/>
            <p:nvPr/>
          </p:nvSpPr>
          <p:spPr>
            <a:xfrm>
              <a:off x="9850541" y="2882441"/>
              <a:ext cx="154305" cy="0"/>
            </a:xfrm>
            <a:custGeom>
              <a:avLst/>
              <a:gdLst/>
              <a:ahLst/>
              <a:cxnLst/>
              <a:rect l="l" t="t" r="r" b="b"/>
              <a:pathLst>
                <a:path w="154304">
                  <a:moveTo>
                    <a:pt x="0" y="0"/>
                  </a:moveTo>
                  <a:lnTo>
                    <a:pt x="154197" y="1"/>
                  </a:lnTo>
                </a:path>
              </a:pathLst>
            </a:custGeom>
            <a:ln w="28575">
              <a:solidFill>
                <a:srgbClr val="FF0000"/>
              </a:solidFill>
            </a:ln>
          </p:spPr>
          <p:txBody>
            <a:bodyPr wrap="square" lIns="0" tIns="0" rIns="0" bIns="0" rtlCol="0"/>
            <a:lstStyle/>
            <a:p>
              <a:endParaRPr/>
            </a:p>
          </p:txBody>
        </p:sp>
        <p:sp>
          <p:nvSpPr>
            <p:cNvPr id="51" name="object 23">
              <a:extLst>
                <a:ext uri="{FF2B5EF4-FFF2-40B4-BE49-F238E27FC236}">
                  <a16:creationId xmlns:a16="http://schemas.microsoft.com/office/drawing/2014/main" id="{FD52F571-CDBF-E423-261B-4593669CD8F2}"/>
                </a:ext>
              </a:extLst>
            </p:cNvPr>
            <p:cNvSpPr/>
            <p:nvPr/>
          </p:nvSpPr>
          <p:spPr>
            <a:xfrm>
              <a:off x="7962845" y="1125029"/>
              <a:ext cx="119380" cy="0"/>
            </a:xfrm>
            <a:custGeom>
              <a:avLst/>
              <a:gdLst/>
              <a:ahLst/>
              <a:cxnLst/>
              <a:rect l="l" t="t" r="r" b="b"/>
              <a:pathLst>
                <a:path w="119379">
                  <a:moveTo>
                    <a:pt x="0" y="0"/>
                  </a:moveTo>
                  <a:lnTo>
                    <a:pt x="118873" y="1"/>
                  </a:lnTo>
                </a:path>
              </a:pathLst>
            </a:custGeom>
            <a:ln w="28575">
              <a:solidFill>
                <a:srgbClr val="FF0000"/>
              </a:solidFill>
            </a:ln>
          </p:spPr>
          <p:txBody>
            <a:bodyPr wrap="square" lIns="0" tIns="0" rIns="0" bIns="0" rtlCol="0"/>
            <a:lstStyle/>
            <a:p>
              <a:endParaRPr/>
            </a:p>
          </p:txBody>
        </p:sp>
        <p:sp>
          <p:nvSpPr>
            <p:cNvPr id="52" name="object 24">
              <a:extLst>
                <a:ext uri="{FF2B5EF4-FFF2-40B4-BE49-F238E27FC236}">
                  <a16:creationId xmlns:a16="http://schemas.microsoft.com/office/drawing/2014/main" id="{A79A8279-8F95-C667-30E1-EFA1097D57CA}"/>
                </a:ext>
              </a:extLst>
            </p:cNvPr>
            <p:cNvSpPr/>
            <p:nvPr/>
          </p:nvSpPr>
          <p:spPr>
            <a:xfrm>
              <a:off x="10014467" y="3213041"/>
              <a:ext cx="568325" cy="0"/>
            </a:xfrm>
            <a:custGeom>
              <a:avLst/>
              <a:gdLst/>
              <a:ahLst/>
              <a:cxnLst/>
              <a:rect l="l" t="t" r="r" b="b"/>
              <a:pathLst>
                <a:path w="568325">
                  <a:moveTo>
                    <a:pt x="0" y="0"/>
                  </a:moveTo>
                  <a:lnTo>
                    <a:pt x="567760" y="1"/>
                  </a:lnTo>
                </a:path>
              </a:pathLst>
            </a:custGeom>
            <a:ln w="28575">
              <a:solidFill>
                <a:srgbClr val="FF0000"/>
              </a:solidFill>
            </a:ln>
          </p:spPr>
          <p:txBody>
            <a:bodyPr wrap="square" lIns="0" tIns="0" rIns="0" bIns="0" rtlCol="0"/>
            <a:lstStyle/>
            <a:p>
              <a:endParaRPr/>
            </a:p>
          </p:txBody>
        </p:sp>
        <p:sp>
          <p:nvSpPr>
            <p:cNvPr id="53" name="object 25">
              <a:extLst>
                <a:ext uri="{FF2B5EF4-FFF2-40B4-BE49-F238E27FC236}">
                  <a16:creationId xmlns:a16="http://schemas.microsoft.com/office/drawing/2014/main" id="{3F1DF87B-834A-3F00-57F6-FAEB70A6F3F5}"/>
                </a:ext>
              </a:extLst>
            </p:cNvPr>
            <p:cNvSpPr/>
            <p:nvPr/>
          </p:nvSpPr>
          <p:spPr>
            <a:xfrm>
              <a:off x="8072695" y="1125029"/>
              <a:ext cx="0" cy="539115"/>
            </a:xfrm>
            <a:custGeom>
              <a:avLst/>
              <a:gdLst/>
              <a:ahLst/>
              <a:cxnLst/>
              <a:rect l="l" t="t" r="r" b="b"/>
              <a:pathLst>
                <a:path h="539114">
                  <a:moveTo>
                    <a:pt x="0" y="0"/>
                  </a:moveTo>
                  <a:lnTo>
                    <a:pt x="1" y="538806"/>
                  </a:lnTo>
                </a:path>
              </a:pathLst>
            </a:custGeom>
            <a:ln w="28575">
              <a:solidFill>
                <a:srgbClr val="FF0000"/>
              </a:solidFill>
            </a:ln>
          </p:spPr>
          <p:txBody>
            <a:bodyPr wrap="square" lIns="0" tIns="0" rIns="0" bIns="0" rtlCol="0"/>
            <a:lstStyle/>
            <a:p>
              <a:endParaRPr/>
            </a:p>
          </p:txBody>
        </p:sp>
        <p:sp>
          <p:nvSpPr>
            <p:cNvPr id="54" name="object 26">
              <a:extLst>
                <a:ext uri="{FF2B5EF4-FFF2-40B4-BE49-F238E27FC236}">
                  <a16:creationId xmlns:a16="http://schemas.microsoft.com/office/drawing/2014/main" id="{2AD694F4-0EF0-EB41-9E48-BD7F270FD989}"/>
                </a:ext>
              </a:extLst>
            </p:cNvPr>
            <p:cNvSpPr/>
            <p:nvPr/>
          </p:nvSpPr>
          <p:spPr>
            <a:xfrm>
              <a:off x="10637675" y="3551087"/>
              <a:ext cx="0" cy="155575"/>
            </a:xfrm>
            <a:custGeom>
              <a:avLst/>
              <a:gdLst/>
              <a:ahLst/>
              <a:cxnLst/>
              <a:rect l="l" t="t" r="r" b="b"/>
              <a:pathLst>
                <a:path h="155575">
                  <a:moveTo>
                    <a:pt x="0" y="0"/>
                  </a:moveTo>
                  <a:lnTo>
                    <a:pt x="1" y="155448"/>
                  </a:lnTo>
                </a:path>
              </a:pathLst>
            </a:custGeom>
            <a:ln w="28575">
              <a:solidFill>
                <a:srgbClr val="FF0000"/>
              </a:solidFill>
            </a:ln>
          </p:spPr>
          <p:txBody>
            <a:bodyPr wrap="square" lIns="0" tIns="0" rIns="0" bIns="0" rtlCol="0"/>
            <a:lstStyle/>
            <a:p>
              <a:endParaRPr/>
            </a:p>
          </p:txBody>
        </p:sp>
        <p:sp>
          <p:nvSpPr>
            <p:cNvPr id="55" name="object 27">
              <a:extLst>
                <a:ext uri="{FF2B5EF4-FFF2-40B4-BE49-F238E27FC236}">
                  <a16:creationId xmlns:a16="http://schemas.microsoft.com/office/drawing/2014/main" id="{5BAF36C5-51C2-6563-A7B4-BA60A044F4A5}"/>
                </a:ext>
              </a:extLst>
            </p:cNvPr>
            <p:cNvSpPr/>
            <p:nvPr/>
          </p:nvSpPr>
          <p:spPr>
            <a:xfrm>
              <a:off x="10586602" y="3569863"/>
              <a:ext cx="51435" cy="0"/>
            </a:xfrm>
            <a:custGeom>
              <a:avLst/>
              <a:gdLst/>
              <a:ahLst/>
              <a:cxnLst/>
              <a:rect l="l" t="t" r="r" b="b"/>
              <a:pathLst>
                <a:path w="51434">
                  <a:moveTo>
                    <a:pt x="0" y="0"/>
                  </a:moveTo>
                  <a:lnTo>
                    <a:pt x="51073" y="1"/>
                  </a:lnTo>
                </a:path>
              </a:pathLst>
            </a:custGeom>
            <a:ln w="28575">
              <a:solidFill>
                <a:srgbClr val="FF0000"/>
              </a:solidFill>
            </a:ln>
          </p:spPr>
          <p:txBody>
            <a:bodyPr wrap="square" lIns="0" tIns="0" rIns="0" bIns="0" rtlCol="0"/>
            <a:lstStyle/>
            <a:p>
              <a:endParaRPr/>
            </a:p>
          </p:txBody>
        </p:sp>
        <p:pic>
          <p:nvPicPr>
            <p:cNvPr id="56" name="object 28">
              <a:extLst>
                <a:ext uri="{FF2B5EF4-FFF2-40B4-BE49-F238E27FC236}">
                  <a16:creationId xmlns:a16="http://schemas.microsoft.com/office/drawing/2014/main" id="{2272038D-9FAB-DD9B-3B78-B0EC89557F69}"/>
                </a:ext>
              </a:extLst>
            </p:cNvPr>
            <p:cNvPicPr/>
            <p:nvPr/>
          </p:nvPicPr>
          <p:blipFill>
            <a:blip r:embed="rId5" cstate="print"/>
            <a:stretch>
              <a:fillRect/>
            </a:stretch>
          </p:blipFill>
          <p:spPr>
            <a:xfrm>
              <a:off x="3797808" y="3849622"/>
              <a:ext cx="612647" cy="3008376"/>
            </a:xfrm>
            <a:prstGeom prst="rect">
              <a:avLst/>
            </a:prstGeom>
          </p:spPr>
        </p:pic>
        <p:pic>
          <p:nvPicPr>
            <p:cNvPr id="57" name="object 29">
              <a:extLst>
                <a:ext uri="{FF2B5EF4-FFF2-40B4-BE49-F238E27FC236}">
                  <a16:creationId xmlns:a16="http://schemas.microsoft.com/office/drawing/2014/main" id="{F48B8B28-8A6A-44EA-2390-39300E9F1C75}"/>
                </a:ext>
              </a:extLst>
            </p:cNvPr>
            <p:cNvPicPr/>
            <p:nvPr/>
          </p:nvPicPr>
          <p:blipFill>
            <a:blip r:embed="rId6" cstate="print"/>
            <a:stretch>
              <a:fillRect/>
            </a:stretch>
          </p:blipFill>
          <p:spPr>
            <a:xfrm>
              <a:off x="3855720" y="4757926"/>
              <a:ext cx="573024" cy="1210054"/>
            </a:xfrm>
            <a:prstGeom prst="rect">
              <a:avLst/>
            </a:prstGeom>
          </p:spPr>
        </p:pic>
        <p:sp>
          <p:nvSpPr>
            <p:cNvPr id="58" name="object 30">
              <a:extLst>
                <a:ext uri="{FF2B5EF4-FFF2-40B4-BE49-F238E27FC236}">
                  <a16:creationId xmlns:a16="http://schemas.microsoft.com/office/drawing/2014/main" id="{00995952-4FE4-751D-776B-59B839046145}"/>
                </a:ext>
              </a:extLst>
            </p:cNvPr>
            <p:cNvSpPr/>
            <p:nvPr/>
          </p:nvSpPr>
          <p:spPr>
            <a:xfrm>
              <a:off x="3838858" y="3867917"/>
              <a:ext cx="530860" cy="2944495"/>
            </a:xfrm>
            <a:custGeom>
              <a:avLst/>
              <a:gdLst/>
              <a:ahLst/>
              <a:cxnLst/>
              <a:rect l="l" t="t" r="r" b="b"/>
              <a:pathLst>
                <a:path w="530860" h="2944495">
                  <a:moveTo>
                    <a:pt x="265220" y="0"/>
                  </a:moveTo>
                  <a:lnTo>
                    <a:pt x="0" y="265219"/>
                  </a:lnTo>
                  <a:lnTo>
                    <a:pt x="132609" y="265219"/>
                  </a:lnTo>
                  <a:lnTo>
                    <a:pt x="132609" y="2679013"/>
                  </a:lnTo>
                  <a:lnTo>
                    <a:pt x="0" y="2679013"/>
                  </a:lnTo>
                  <a:lnTo>
                    <a:pt x="265220" y="2944229"/>
                  </a:lnTo>
                  <a:lnTo>
                    <a:pt x="530437" y="2679013"/>
                  </a:lnTo>
                  <a:lnTo>
                    <a:pt x="397826" y="2679013"/>
                  </a:lnTo>
                  <a:lnTo>
                    <a:pt x="397826" y="265219"/>
                  </a:lnTo>
                  <a:lnTo>
                    <a:pt x="530437" y="265219"/>
                  </a:lnTo>
                  <a:lnTo>
                    <a:pt x="265220" y="0"/>
                  </a:lnTo>
                  <a:close/>
                </a:path>
              </a:pathLst>
            </a:custGeom>
            <a:solidFill>
              <a:srgbClr val="0070C0"/>
            </a:solidFill>
          </p:spPr>
          <p:txBody>
            <a:bodyPr wrap="square" lIns="0" tIns="0" rIns="0" bIns="0" rtlCol="0"/>
            <a:lstStyle/>
            <a:p>
              <a:endParaRPr/>
            </a:p>
          </p:txBody>
        </p:sp>
      </p:grpSp>
      <p:sp>
        <p:nvSpPr>
          <p:cNvPr id="59" name="object 31">
            <a:extLst>
              <a:ext uri="{FF2B5EF4-FFF2-40B4-BE49-F238E27FC236}">
                <a16:creationId xmlns:a16="http://schemas.microsoft.com/office/drawing/2014/main" id="{775B37F6-8582-5282-8537-F19A7930726B}"/>
              </a:ext>
            </a:extLst>
          </p:cNvPr>
          <p:cNvSpPr txBox="1"/>
          <p:nvPr/>
        </p:nvSpPr>
        <p:spPr>
          <a:xfrm>
            <a:off x="3937994" y="4908645"/>
            <a:ext cx="304800" cy="868044"/>
          </a:xfrm>
          <a:prstGeom prst="rect">
            <a:avLst/>
          </a:prstGeom>
        </p:spPr>
        <p:txBody>
          <a:bodyPr vert="vert270" wrap="square" lIns="0" tIns="1270" rIns="0" bIns="0" rtlCol="0">
            <a:spAutoFit/>
          </a:bodyPr>
          <a:lstStyle/>
          <a:p>
            <a:pPr marL="12700">
              <a:lnSpc>
                <a:spcPct val="100000"/>
              </a:lnSpc>
              <a:spcBef>
                <a:spcPts val="10"/>
              </a:spcBef>
            </a:pPr>
            <a:r>
              <a:rPr sz="1800" spc="-100" dirty="0">
                <a:solidFill>
                  <a:srgbClr val="FFFFFF"/>
                </a:solidFill>
                <a:latin typeface="Arial"/>
                <a:cs typeface="Arial"/>
              </a:rPr>
              <a:t>Near</a:t>
            </a:r>
            <a:r>
              <a:rPr sz="1800" spc="-60" dirty="0">
                <a:solidFill>
                  <a:srgbClr val="FFFFFF"/>
                </a:solidFill>
                <a:latin typeface="Arial"/>
                <a:cs typeface="Arial"/>
              </a:rPr>
              <a:t> </a:t>
            </a:r>
            <a:r>
              <a:rPr sz="1800" spc="-95" dirty="0">
                <a:solidFill>
                  <a:srgbClr val="FFFFFF"/>
                </a:solidFill>
                <a:latin typeface="Arial"/>
                <a:cs typeface="Arial"/>
              </a:rPr>
              <a:t>Site</a:t>
            </a:r>
            <a:endParaRPr sz="1800">
              <a:latin typeface="Arial"/>
              <a:cs typeface="Arial"/>
            </a:endParaRPr>
          </a:p>
        </p:txBody>
      </p:sp>
      <p:grpSp>
        <p:nvGrpSpPr>
          <p:cNvPr id="60" name="object 32">
            <a:extLst>
              <a:ext uri="{FF2B5EF4-FFF2-40B4-BE49-F238E27FC236}">
                <a16:creationId xmlns:a16="http://schemas.microsoft.com/office/drawing/2014/main" id="{03C9F461-07B3-80F5-46DC-DA6151AE9350}"/>
              </a:ext>
            </a:extLst>
          </p:cNvPr>
          <p:cNvGrpSpPr/>
          <p:nvPr/>
        </p:nvGrpSpPr>
        <p:grpSpPr>
          <a:xfrm>
            <a:off x="9013215" y="5151096"/>
            <a:ext cx="2555875" cy="547370"/>
            <a:chOff x="9013215" y="5151096"/>
            <a:chExt cx="2555875" cy="547370"/>
          </a:xfrm>
        </p:grpSpPr>
        <p:sp>
          <p:nvSpPr>
            <p:cNvPr id="61" name="object 33">
              <a:extLst>
                <a:ext uri="{FF2B5EF4-FFF2-40B4-BE49-F238E27FC236}">
                  <a16:creationId xmlns:a16="http://schemas.microsoft.com/office/drawing/2014/main" id="{EFF11C71-454B-11B7-6B21-D860353B0751}"/>
                </a:ext>
              </a:extLst>
            </p:cNvPr>
            <p:cNvSpPr/>
            <p:nvPr/>
          </p:nvSpPr>
          <p:spPr>
            <a:xfrm>
              <a:off x="9013215" y="5165383"/>
              <a:ext cx="2511425" cy="0"/>
            </a:xfrm>
            <a:custGeom>
              <a:avLst/>
              <a:gdLst/>
              <a:ahLst/>
              <a:cxnLst/>
              <a:rect l="l" t="t" r="r" b="b"/>
              <a:pathLst>
                <a:path w="2511425">
                  <a:moveTo>
                    <a:pt x="0" y="0"/>
                  </a:moveTo>
                  <a:lnTo>
                    <a:pt x="2511370" y="1"/>
                  </a:lnTo>
                </a:path>
              </a:pathLst>
            </a:custGeom>
            <a:ln w="28575">
              <a:solidFill>
                <a:srgbClr val="FF0000"/>
              </a:solidFill>
            </a:ln>
          </p:spPr>
          <p:txBody>
            <a:bodyPr wrap="square" lIns="0" tIns="0" rIns="0" bIns="0" rtlCol="0"/>
            <a:lstStyle/>
            <a:p>
              <a:endParaRPr/>
            </a:p>
          </p:txBody>
        </p:sp>
        <p:sp>
          <p:nvSpPr>
            <p:cNvPr id="62" name="object 34">
              <a:extLst>
                <a:ext uri="{FF2B5EF4-FFF2-40B4-BE49-F238E27FC236}">
                  <a16:creationId xmlns:a16="http://schemas.microsoft.com/office/drawing/2014/main" id="{51DA27D3-AD98-FE4E-1043-71BF4153512C}"/>
                </a:ext>
              </a:extLst>
            </p:cNvPr>
            <p:cNvSpPr/>
            <p:nvPr/>
          </p:nvSpPr>
          <p:spPr>
            <a:xfrm>
              <a:off x="11524586" y="5154272"/>
              <a:ext cx="0" cy="376555"/>
            </a:xfrm>
            <a:custGeom>
              <a:avLst/>
              <a:gdLst/>
              <a:ahLst/>
              <a:cxnLst/>
              <a:rect l="l" t="t" r="r" b="b"/>
              <a:pathLst>
                <a:path h="376554">
                  <a:moveTo>
                    <a:pt x="0" y="0"/>
                  </a:moveTo>
                  <a:lnTo>
                    <a:pt x="1" y="376239"/>
                  </a:lnTo>
                </a:path>
              </a:pathLst>
            </a:custGeom>
            <a:ln w="28575">
              <a:solidFill>
                <a:srgbClr val="FF0000"/>
              </a:solidFill>
            </a:ln>
          </p:spPr>
          <p:txBody>
            <a:bodyPr wrap="square" lIns="0" tIns="0" rIns="0" bIns="0" rtlCol="0"/>
            <a:lstStyle/>
            <a:p>
              <a:endParaRPr/>
            </a:p>
          </p:txBody>
        </p:sp>
        <p:sp>
          <p:nvSpPr>
            <p:cNvPr id="63" name="object 35">
              <a:extLst>
                <a:ext uri="{FF2B5EF4-FFF2-40B4-BE49-F238E27FC236}">
                  <a16:creationId xmlns:a16="http://schemas.microsoft.com/office/drawing/2014/main" id="{FF6F0854-47D3-5BBF-C606-553E4C778961}"/>
                </a:ext>
              </a:extLst>
            </p:cNvPr>
            <p:cNvSpPr/>
            <p:nvPr/>
          </p:nvSpPr>
          <p:spPr>
            <a:xfrm>
              <a:off x="11554377" y="5506232"/>
              <a:ext cx="0" cy="192405"/>
            </a:xfrm>
            <a:custGeom>
              <a:avLst/>
              <a:gdLst/>
              <a:ahLst/>
              <a:cxnLst/>
              <a:rect l="l" t="t" r="r" b="b"/>
              <a:pathLst>
                <a:path h="192404">
                  <a:moveTo>
                    <a:pt x="0" y="0"/>
                  </a:moveTo>
                  <a:lnTo>
                    <a:pt x="1" y="192025"/>
                  </a:lnTo>
                </a:path>
              </a:pathLst>
            </a:custGeom>
            <a:ln w="28575">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402082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21361" y="193832"/>
            <a:ext cx="11470640" cy="492369"/>
          </a:xfrm>
        </p:spPr>
        <p:txBody>
          <a:bodyPr>
            <a:noAutofit/>
          </a:bodyPr>
          <a:lstStyle/>
          <a:p>
            <a:r>
              <a:rPr lang="en-US" sz="3200" b="1" dirty="0">
                <a:solidFill>
                  <a:schemeClr val="accent5">
                    <a:lumMod val="50000"/>
                  </a:schemeClr>
                </a:solidFill>
              </a:rPr>
              <a:t>Foreword</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283632" y="922702"/>
            <a:ext cx="11908368" cy="5434555"/>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0000" lvl="1"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What follows is e </a:t>
            </a:r>
            <a:r>
              <a:rPr lang="en-US" sz="2200" b="1" dirty="0">
                <a:solidFill>
                  <a:schemeClr val="accent5">
                    <a:lumMod val="50000"/>
                  </a:schemeClr>
                </a:solidFill>
              </a:rPr>
              <a:t>very preliminary risk analysis </a:t>
            </a:r>
            <a:r>
              <a:rPr lang="en-US" sz="2200" dirty="0">
                <a:solidFill>
                  <a:schemeClr val="accent5">
                    <a:lumMod val="50000"/>
                  </a:schemeClr>
                </a:solidFill>
              </a:rPr>
              <a:t>of the two solutions presently under study for SAND’s inner tracker: the Straw Tubes Tracker (STT) and the Drift </a:t>
            </a:r>
            <a:r>
              <a:rPr lang="en-US" sz="2200" dirty="0" err="1">
                <a:solidFill>
                  <a:schemeClr val="accent5">
                    <a:lumMod val="50000"/>
                  </a:schemeClr>
                </a:solidFill>
              </a:rPr>
              <a:t>CHambers</a:t>
            </a:r>
            <a:r>
              <a:rPr lang="en-US" sz="2200" dirty="0">
                <a:solidFill>
                  <a:schemeClr val="accent5">
                    <a:lumMod val="50000"/>
                  </a:schemeClr>
                </a:solidFill>
              </a:rPr>
              <a:t> (DCH).</a:t>
            </a:r>
          </a:p>
          <a:p>
            <a:pPr marL="360000" lvl="1"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This analysis is not intended to be by any means exhaustive (this is part of the Design and Prototyping phase), but rather to capture some major risks related to each solution. Given the preliminary nature of this analysis and the incomplete design status, the risk assessment is based on arbitrary, although somewhat reasonable, assumptions. Therefore, no conclusion can be driven, but a precise assessment of these risks and the related mitigation strategy  are deemed as mandatory for a correct evaluation of each solution.</a:t>
            </a:r>
          </a:p>
          <a:p>
            <a:pPr marL="360000" lvl="1"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The realization of each detector can be divided in four phases, flowing one into the next one:</a:t>
            </a:r>
          </a:p>
          <a:p>
            <a:pPr marL="588600" lvl="2"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Design and prototyping;</a:t>
            </a:r>
          </a:p>
          <a:p>
            <a:pPr marL="588600" lvl="2"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Materials procurement and construction;</a:t>
            </a:r>
          </a:p>
          <a:p>
            <a:pPr marL="588600" lvl="2"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Installation and commissioning;</a:t>
            </a:r>
          </a:p>
          <a:p>
            <a:pPr marL="588600" lvl="2" indent="-360000">
              <a:lnSpc>
                <a:spcPct val="100000"/>
              </a:lnSpc>
              <a:spcBef>
                <a:spcPts val="0"/>
              </a:spcBef>
              <a:spcAft>
                <a:spcPts val="600"/>
              </a:spcAft>
              <a:buClr>
                <a:srgbClr val="FF0000"/>
              </a:buClr>
              <a:buSzPct val="100000"/>
              <a:buFont typeface="System Font Regular"/>
              <a:buChar char="●"/>
            </a:pPr>
            <a:r>
              <a:rPr lang="en-US" sz="2200" dirty="0">
                <a:solidFill>
                  <a:schemeClr val="accent5">
                    <a:lumMod val="50000"/>
                  </a:schemeClr>
                </a:solidFill>
              </a:rPr>
              <a:t>Operation.</a:t>
            </a:r>
          </a:p>
          <a:p>
            <a:pPr marL="360000" lvl="1" indent="-360000">
              <a:lnSpc>
                <a:spcPct val="100000"/>
              </a:lnSpc>
              <a:spcBef>
                <a:spcPts val="0"/>
              </a:spcBef>
              <a:spcAft>
                <a:spcPts val="600"/>
              </a:spcAft>
              <a:buClr>
                <a:srgbClr val="FF0000"/>
              </a:buClr>
              <a:buSzPct val="100000"/>
              <a:buFont typeface="System Font Regular"/>
              <a:buChar char="●"/>
            </a:pPr>
            <a:endParaRPr lang="en-US" sz="2200" dirty="0">
              <a:solidFill>
                <a:schemeClr val="accent5">
                  <a:lumMod val="50000"/>
                </a:schemeClr>
              </a:solidFill>
            </a:endParaRPr>
          </a:p>
          <a:p>
            <a:pPr marL="0" lvl="1" indent="0">
              <a:lnSpc>
                <a:spcPct val="100000"/>
              </a:lnSpc>
              <a:spcBef>
                <a:spcPts val="0"/>
              </a:spcBef>
              <a:spcAft>
                <a:spcPts val="600"/>
              </a:spcAft>
              <a:buClr>
                <a:srgbClr val="FF0000"/>
              </a:buClr>
              <a:buSzPct val="100000"/>
              <a:buNone/>
            </a:pPr>
            <a:endParaRPr lang="en-US" sz="2200" dirty="0">
              <a:solidFill>
                <a:schemeClr val="accent5">
                  <a:lumMod val="50000"/>
                </a:schemeClr>
              </a:solidFill>
            </a:endParaRPr>
          </a:p>
        </p:txBody>
      </p:sp>
    </p:spTree>
    <p:extLst>
      <p:ext uri="{BB962C8B-B14F-4D97-AF65-F5344CB8AC3E}">
        <p14:creationId xmlns:p14="http://schemas.microsoft.com/office/powerpoint/2010/main" val="2435955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2937"/>
            <a:ext cx="11277600" cy="765842"/>
          </a:xfrm>
        </p:spPr>
        <p:txBody>
          <a:bodyPr>
            <a:normAutofit/>
          </a:bodyPr>
          <a:lstStyle/>
          <a:p>
            <a:r>
              <a:rPr lang="en-US" b="1" dirty="0">
                <a:solidFill>
                  <a:schemeClr val="accent5">
                    <a:lumMod val="50000"/>
                  </a:schemeClr>
                </a:solidFill>
              </a:rPr>
              <a:t>Risk analysis matrix</a:t>
            </a:r>
            <a:endParaRPr lang="en-US" sz="2700" b="1" dirty="0">
              <a:solidFill>
                <a:schemeClr val="accent5">
                  <a:lumMod val="50000"/>
                </a:schemeClr>
              </a:solidFill>
            </a:endParaRPr>
          </a:p>
        </p:txBody>
      </p:sp>
      <p:sp>
        <p:nvSpPr>
          <p:cNvPr id="7" name="Footer Placeholder 6">
            <a:extLst>
              <a:ext uri="{FF2B5EF4-FFF2-40B4-BE49-F238E27FC236}">
                <a16:creationId xmlns:a16="http://schemas.microsoft.com/office/drawing/2014/main" id="{A56ADBBA-910F-B14D-9F3F-C0BBEB0C54EA}"/>
              </a:ext>
            </a:extLst>
          </p:cNvPr>
          <p:cNvSpPr>
            <a:spLocks noGrp="1"/>
          </p:cNvSpPr>
          <p:nvPr>
            <p:ph type="ftr" sz="quarter" idx="11"/>
          </p:nvPr>
        </p:nvSpPr>
        <p:spPr>
          <a:xfrm>
            <a:off x="461010" y="6359259"/>
            <a:ext cx="7315200" cy="365125"/>
          </a:xfrm>
        </p:spPr>
        <p:txBody>
          <a:bodyPr/>
          <a:lstStyle/>
          <a:p>
            <a:r>
              <a:rPr lang="en-US" sz="1200">
                <a:solidFill>
                  <a:schemeClr val="accent5">
                    <a:lumMod val="50000"/>
                  </a:schemeClr>
                </a:solidFill>
              </a:rPr>
              <a:t>C. Montanari | Preliminary Risk Analysis of SAND's Trackers | DUNE Coll. Meeting - May 23, 2024</a:t>
            </a:r>
            <a:endParaRPr lang="en-US" sz="1200" dirty="0">
              <a:solidFill>
                <a:schemeClr val="accent5">
                  <a:lumMod val="50000"/>
                </a:schemeClr>
              </a:solidFill>
            </a:endParaRPr>
          </a:p>
        </p:txBody>
      </p:sp>
      <p:graphicFrame>
        <p:nvGraphicFramePr>
          <p:cNvPr id="12" name="Table 11">
            <a:extLst>
              <a:ext uri="{FF2B5EF4-FFF2-40B4-BE49-F238E27FC236}">
                <a16:creationId xmlns:a16="http://schemas.microsoft.com/office/drawing/2014/main" id="{A7C42685-6979-6CDA-F8B0-67B98167A394}"/>
              </a:ext>
            </a:extLst>
          </p:cNvPr>
          <p:cNvGraphicFramePr>
            <a:graphicFrameLocks noGrp="1"/>
          </p:cNvGraphicFramePr>
          <p:nvPr>
            <p:extLst>
              <p:ext uri="{D42A27DB-BD31-4B8C-83A1-F6EECF244321}">
                <p14:modId xmlns:p14="http://schemas.microsoft.com/office/powerpoint/2010/main" val="2768613572"/>
              </p:ext>
            </p:extLst>
          </p:nvPr>
        </p:nvGraphicFramePr>
        <p:xfrm>
          <a:off x="5945143" y="1459391"/>
          <a:ext cx="6043385" cy="4243361"/>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433663853"/>
                    </a:ext>
                  </a:extLst>
                </a:gridCol>
                <a:gridCol w="1121954">
                  <a:extLst>
                    <a:ext uri="{9D8B030D-6E8A-4147-A177-3AD203B41FA5}">
                      <a16:colId xmlns:a16="http://schemas.microsoft.com/office/drawing/2014/main" val="2820764240"/>
                    </a:ext>
                  </a:extLst>
                </a:gridCol>
                <a:gridCol w="1208677">
                  <a:extLst>
                    <a:ext uri="{9D8B030D-6E8A-4147-A177-3AD203B41FA5}">
                      <a16:colId xmlns:a16="http://schemas.microsoft.com/office/drawing/2014/main" val="3141032834"/>
                    </a:ext>
                  </a:extLst>
                </a:gridCol>
                <a:gridCol w="1208677">
                  <a:extLst>
                    <a:ext uri="{9D8B030D-6E8A-4147-A177-3AD203B41FA5}">
                      <a16:colId xmlns:a16="http://schemas.microsoft.com/office/drawing/2014/main" val="3342674976"/>
                    </a:ext>
                  </a:extLst>
                </a:gridCol>
                <a:gridCol w="1208677">
                  <a:extLst>
                    <a:ext uri="{9D8B030D-6E8A-4147-A177-3AD203B41FA5}">
                      <a16:colId xmlns:a16="http://schemas.microsoft.com/office/drawing/2014/main" val="995965129"/>
                    </a:ext>
                  </a:extLst>
                </a:gridCol>
              </a:tblGrid>
              <a:tr h="642085">
                <a:tc rowSpan="2">
                  <a:txBody>
                    <a:bodyPr/>
                    <a:lstStyle/>
                    <a:p>
                      <a:r>
                        <a:rPr lang="en-US" dirty="0"/>
                        <a:t>Risk Probability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gridSpan="4">
                  <a:txBody>
                    <a:bodyPr/>
                    <a:lstStyle/>
                    <a:p>
                      <a:r>
                        <a:rPr lang="en-US" dirty="0"/>
                        <a:t>Risk Impact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943502136"/>
                  </a:ext>
                </a:extLst>
              </a:tr>
              <a:tr h="390851">
                <a:tc vMerge="1">
                  <a:txBody>
                    <a:bodyPr/>
                    <a:lstStyle/>
                    <a:p>
                      <a:endParaRPr lang="en-US" dirty="0"/>
                    </a:p>
                  </a:txBody>
                  <a:tcPr/>
                </a:tc>
                <a:tc>
                  <a:txBody>
                    <a:bodyPr/>
                    <a:lstStyle/>
                    <a:p>
                      <a:pPr algn="ctr"/>
                      <a:r>
                        <a:rPr lang="en-US" b="1" dirty="0">
                          <a:solidFill>
                            <a:srgbClr val="FFFF00"/>
                          </a:solidFill>
                        </a:rPr>
                        <a:t>Very Low</a:t>
                      </a:r>
                    </a:p>
                  </a:txBody>
                  <a:tcPr anchor="ctr">
                    <a:lnL w="38100" cmpd="sng">
                      <a:noFill/>
                    </a:lnL>
                    <a:lnT w="38100" cmpd="sng">
                      <a:noFill/>
                    </a:lnT>
                    <a:solidFill>
                      <a:schemeClr val="accent1"/>
                    </a:solidFill>
                  </a:tcPr>
                </a:tc>
                <a:tc>
                  <a:txBody>
                    <a:bodyPr/>
                    <a:lstStyle/>
                    <a:p>
                      <a:pPr algn="ctr"/>
                      <a:r>
                        <a:rPr lang="en-US" b="1" dirty="0">
                          <a:solidFill>
                            <a:srgbClr val="FFFF00"/>
                          </a:solidFill>
                        </a:rPr>
                        <a:t>Low </a:t>
                      </a:r>
                    </a:p>
                  </a:txBody>
                  <a:tcPr anchor="ctr">
                    <a:lnT w="38100" cmpd="sng">
                      <a:noFill/>
                    </a:lnT>
                    <a:solidFill>
                      <a:schemeClr val="accent1"/>
                    </a:solidFill>
                  </a:tcPr>
                </a:tc>
                <a:tc>
                  <a:txBody>
                    <a:bodyPr/>
                    <a:lstStyle/>
                    <a:p>
                      <a:pPr algn="ctr"/>
                      <a:r>
                        <a:rPr lang="en-US" b="1" dirty="0">
                          <a:solidFill>
                            <a:srgbClr val="FFFF00"/>
                          </a:solidFill>
                        </a:rPr>
                        <a:t>Medium</a:t>
                      </a:r>
                    </a:p>
                  </a:txBody>
                  <a:tcPr anchor="ctr">
                    <a:lnT w="38100" cmpd="sng">
                      <a:noFill/>
                    </a:lnT>
                    <a:solidFill>
                      <a:schemeClr val="accent1"/>
                    </a:solidFill>
                  </a:tcPr>
                </a:tc>
                <a:tc>
                  <a:txBody>
                    <a:bodyPr/>
                    <a:lstStyle/>
                    <a:p>
                      <a:pPr algn="ctr"/>
                      <a:r>
                        <a:rPr lang="en-US" b="1" dirty="0">
                          <a:solidFill>
                            <a:srgbClr val="FFFF00"/>
                          </a:solidFill>
                        </a:rPr>
                        <a:t>High</a:t>
                      </a:r>
                    </a:p>
                  </a:txBody>
                  <a:tcPr anchor="ctr">
                    <a:lnT w="38100" cmpd="sng">
                      <a:noFill/>
                    </a:lnT>
                    <a:solidFill>
                      <a:schemeClr val="accent1"/>
                    </a:solidFill>
                  </a:tcPr>
                </a:tc>
                <a:extLst>
                  <a:ext uri="{0D108BD9-81ED-4DB2-BD59-A6C34878D82A}">
                    <a16:rowId xmlns:a16="http://schemas.microsoft.com/office/drawing/2014/main" val="4055902041"/>
                  </a:ext>
                </a:extLst>
              </a:tr>
              <a:tr h="642085">
                <a:tc>
                  <a:txBody>
                    <a:bodyPr/>
                    <a:lstStyle/>
                    <a:p>
                      <a:pPr algn="ctr"/>
                      <a:r>
                        <a:rPr lang="en-US" b="1" dirty="0">
                          <a:solidFill>
                            <a:srgbClr val="FFFF00"/>
                          </a:solidFill>
                        </a:rPr>
                        <a:t>Very High</a:t>
                      </a:r>
                    </a:p>
                  </a:txBody>
                  <a:tcPr anchor="ctr">
                    <a:lnT w="38100" cmpd="sng">
                      <a:noFill/>
                    </a:lnT>
                    <a:solidFill>
                      <a:schemeClr val="accent1"/>
                    </a:solidFill>
                  </a:tcPr>
                </a:tc>
                <a:tc>
                  <a:txBody>
                    <a:bodyPr/>
                    <a:lstStyle/>
                    <a:p>
                      <a:pPr algn="ctr"/>
                      <a:r>
                        <a:rPr lang="en-US" dirty="0"/>
                        <a:t>Moderate</a:t>
                      </a:r>
                    </a:p>
                  </a:txBody>
                  <a:tcPr anchor="ctr">
                    <a:solidFill>
                      <a:srgbClr val="FFFF00"/>
                    </a:solidFill>
                  </a:tcPr>
                </a:tc>
                <a:tc>
                  <a:txBody>
                    <a:bodyPr/>
                    <a:lstStyle/>
                    <a:p>
                      <a:pPr algn="ctr"/>
                      <a:r>
                        <a:rPr lang="en-US" dirty="0"/>
                        <a:t>Major</a:t>
                      </a:r>
                    </a:p>
                  </a:txBody>
                  <a:tcPr anchor="ctr">
                    <a:solidFill>
                      <a:schemeClr val="accent2">
                        <a:lumMod val="60000"/>
                        <a:lumOff val="40000"/>
                      </a:schemeClr>
                    </a:solidFill>
                  </a:tcPr>
                </a:tc>
                <a:tc>
                  <a:txBody>
                    <a:bodyPr/>
                    <a:lstStyle/>
                    <a:p>
                      <a:pPr algn="ctr"/>
                      <a:r>
                        <a:rPr lang="en-US" dirty="0"/>
                        <a:t>Critical</a:t>
                      </a:r>
                    </a:p>
                  </a:txBody>
                  <a:tcPr anchor="ctr">
                    <a:solidFill>
                      <a:srgbClr val="FF0000"/>
                    </a:solidFill>
                  </a:tcPr>
                </a:tc>
                <a:tc>
                  <a:txBody>
                    <a:bodyPr/>
                    <a:lstStyle/>
                    <a:p>
                      <a:pPr algn="ctr"/>
                      <a:r>
                        <a:rPr lang="en-US" dirty="0"/>
                        <a:t>Critical</a:t>
                      </a:r>
                    </a:p>
                  </a:txBody>
                  <a:tcPr anchor="ctr">
                    <a:solidFill>
                      <a:srgbClr val="FF0000"/>
                    </a:solidFill>
                  </a:tcPr>
                </a:tc>
                <a:extLst>
                  <a:ext uri="{0D108BD9-81ED-4DB2-BD59-A6C34878D82A}">
                    <a16:rowId xmlns:a16="http://schemas.microsoft.com/office/drawing/2014/main" val="1190079027"/>
                  </a:ext>
                </a:extLst>
              </a:tr>
              <a:tr h="642085">
                <a:tc>
                  <a:txBody>
                    <a:bodyPr/>
                    <a:lstStyle/>
                    <a:p>
                      <a:pPr algn="ctr"/>
                      <a:r>
                        <a:rPr lang="en-US" b="1" dirty="0">
                          <a:solidFill>
                            <a:srgbClr val="FFFF00"/>
                          </a:solidFill>
                        </a:rPr>
                        <a:t>High</a:t>
                      </a:r>
                    </a:p>
                  </a:txBody>
                  <a:tcPr anchor="ctr">
                    <a:solidFill>
                      <a:schemeClr val="accent1"/>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Moderate</a:t>
                      </a:r>
                    </a:p>
                  </a:txBody>
                  <a:tcPr anchor="ctr">
                    <a:solidFill>
                      <a:srgbClr val="FFFF00"/>
                    </a:solidFill>
                  </a:tcPr>
                </a:tc>
                <a:tc>
                  <a:txBody>
                    <a:bodyPr/>
                    <a:lstStyle/>
                    <a:p>
                      <a:pPr algn="ctr"/>
                      <a:r>
                        <a:rPr lang="en-US" dirty="0"/>
                        <a:t>Major</a:t>
                      </a:r>
                    </a:p>
                  </a:txBody>
                  <a:tcPr anchor="ctr">
                    <a:solidFill>
                      <a:schemeClr val="accent2">
                        <a:lumMod val="60000"/>
                        <a:lumOff val="40000"/>
                      </a:schemeClr>
                    </a:solidFill>
                  </a:tcPr>
                </a:tc>
                <a:tc>
                  <a:txBody>
                    <a:bodyPr/>
                    <a:lstStyle/>
                    <a:p>
                      <a:pPr algn="ctr"/>
                      <a:r>
                        <a:rPr lang="en-US" dirty="0"/>
                        <a:t>Critical</a:t>
                      </a:r>
                    </a:p>
                  </a:txBody>
                  <a:tcPr anchor="ctr">
                    <a:solidFill>
                      <a:srgbClr val="FF0000"/>
                    </a:solidFill>
                  </a:tcPr>
                </a:tc>
                <a:extLst>
                  <a:ext uri="{0D108BD9-81ED-4DB2-BD59-A6C34878D82A}">
                    <a16:rowId xmlns:a16="http://schemas.microsoft.com/office/drawing/2014/main" val="3398054323"/>
                  </a:ext>
                </a:extLst>
              </a:tr>
              <a:tr h="642085">
                <a:tc>
                  <a:txBody>
                    <a:bodyPr/>
                    <a:lstStyle/>
                    <a:p>
                      <a:pPr algn="ctr"/>
                      <a:r>
                        <a:rPr lang="en-US" b="1" dirty="0">
                          <a:solidFill>
                            <a:srgbClr val="FFFF00"/>
                          </a:solidFill>
                        </a:rPr>
                        <a:t>Medium</a:t>
                      </a:r>
                    </a:p>
                  </a:txBody>
                  <a:tcPr anchor="ctr">
                    <a:solidFill>
                      <a:schemeClr val="accent1"/>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Moderate</a:t>
                      </a:r>
                    </a:p>
                  </a:txBody>
                  <a:tcPr anchor="ctr">
                    <a:solidFill>
                      <a:srgbClr val="FFFF00"/>
                    </a:solidFill>
                  </a:tcPr>
                </a:tc>
                <a:tc>
                  <a:txBody>
                    <a:bodyPr/>
                    <a:lstStyle/>
                    <a:p>
                      <a:pPr algn="ctr"/>
                      <a:r>
                        <a:rPr lang="en-US" dirty="0"/>
                        <a:t>Major</a:t>
                      </a:r>
                    </a:p>
                  </a:txBody>
                  <a:tcPr anchor="ctr">
                    <a:solidFill>
                      <a:schemeClr val="accent2">
                        <a:lumMod val="60000"/>
                        <a:lumOff val="40000"/>
                      </a:schemeClr>
                    </a:solidFill>
                  </a:tcPr>
                </a:tc>
                <a:tc>
                  <a:txBody>
                    <a:bodyPr/>
                    <a:lstStyle/>
                    <a:p>
                      <a:pPr algn="ctr"/>
                      <a:r>
                        <a:rPr lang="en-US" dirty="0"/>
                        <a:t>Critical</a:t>
                      </a:r>
                    </a:p>
                  </a:txBody>
                  <a:tcPr anchor="ctr">
                    <a:solidFill>
                      <a:srgbClr val="FF0000"/>
                    </a:solidFill>
                  </a:tcPr>
                </a:tc>
                <a:extLst>
                  <a:ext uri="{0D108BD9-81ED-4DB2-BD59-A6C34878D82A}">
                    <a16:rowId xmlns:a16="http://schemas.microsoft.com/office/drawing/2014/main" val="611243088"/>
                  </a:ext>
                </a:extLst>
              </a:tr>
              <a:tr h="642085">
                <a:tc>
                  <a:txBody>
                    <a:bodyPr/>
                    <a:lstStyle/>
                    <a:p>
                      <a:pPr algn="ctr"/>
                      <a:r>
                        <a:rPr lang="en-US" b="1" dirty="0">
                          <a:solidFill>
                            <a:srgbClr val="FFFF00"/>
                          </a:solidFill>
                        </a:rPr>
                        <a:t>Low</a:t>
                      </a:r>
                    </a:p>
                  </a:txBody>
                  <a:tcPr anchor="ctr">
                    <a:solidFill>
                      <a:schemeClr val="accent1"/>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Moderate</a:t>
                      </a:r>
                    </a:p>
                  </a:txBody>
                  <a:tcPr anchor="ctr">
                    <a:solidFill>
                      <a:srgbClr val="FFFF00"/>
                    </a:solidFill>
                  </a:tcPr>
                </a:tc>
                <a:tc>
                  <a:txBody>
                    <a:bodyPr/>
                    <a:lstStyle/>
                    <a:p>
                      <a:pPr algn="ctr"/>
                      <a:r>
                        <a:rPr lang="en-US" dirty="0"/>
                        <a:t>Major</a:t>
                      </a:r>
                    </a:p>
                  </a:txBody>
                  <a:tcPr anchor="ctr">
                    <a:solidFill>
                      <a:schemeClr val="accent2">
                        <a:lumMod val="60000"/>
                        <a:lumOff val="40000"/>
                      </a:schemeClr>
                    </a:solidFill>
                  </a:tcPr>
                </a:tc>
                <a:extLst>
                  <a:ext uri="{0D108BD9-81ED-4DB2-BD59-A6C34878D82A}">
                    <a16:rowId xmlns:a16="http://schemas.microsoft.com/office/drawing/2014/main" val="2798490975"/>
                  </a:ext>
                </a:extLst>
              </a:tr>
              <a:tr h="642085">
                <a:tc>
                  <a:txBody>
                    <a:bodyPr/>
                    <a:lstStyle/>
                    <a:p>
                      <a:pPr algn="ctr"/>
                      <a:r>
                        <a:rPr lang="en-US" b="1" dirty="0">
                          <a:solidFill>
                            <a:srgbClr val="FFFF00"/>
                          </a:solidFill>
                        </a:rPr>
                        <a:t>Very Low</a:t>
                      </a:r>
                    </a:p>
                  </a:txBody>
                  <a:tcPr anchor="ctr">
                    <a:solidFill>
                      <a:schemeClr val="accent1"/>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Minor</a:t>
                      </a:r>
                    </a:p>
                  </a:txBody>
                  <a:tcPr anchor="ctr">
                    <a:solidFill>
                      <a:schemeClr val="accent6">
                        <a:lumMod val="20000"/>
                        <a:lumOff val="80000"/>
                      </a:schemeClr>
                    </a:solidFill>
                  </a:tcPr>
                </a:tc>
                <a:tc>
                  <a:txBody>
                    <a:bodyPr/>
                    <a:lstStyle/>
                    <a:p>
                      <a:pPr algn="ctr"/>
                      <a:r>
                        <a:rPr lang="en-US" dirty="0"/>
                        <a:t>Moderate</a:t>
                      </a:r>
                    </a:p>
                  </a:txBody>
                  <a:tcPr anchor="ctr">
                    <a:solidFill>
                      <a:srgbClr val="FFFF00"/>
                    </a:solidFill>
                  </a:tcPr>
                </a:tc>
                <a:extLst>
                  <a:ext uri="{0D108BD9-81ED-4DB2-BD59-A6C34878D82A}">
                    <a16:rowId xmlns:a16="http://schemas.microsoft.com/office/drawing/2014/main" val="1277408144"/>
                  </a:ext>
                </a:extLst>
              </a:tr>
            </a:tbl>
          </a:graphicData>
        </a:graphic>
      </p:graphicFrame>
      <p:sp>
        <p:nvSpPr>
          <p:cNvPr id="15" name="Right Arrow 14">
            <a:extLst>
              <a:ext uri="{FF2B5EF4-FFF2-40B4-BE49-F238E27FC236}">
                <a16:creationId xmlns:a16="http://schemas.microsoft.com/office/drawing/2014/main" id="{0973FAF8-55C3-B66F-BAC6-6D9C49BE2FAE}"/>
              </a:ext>
            </a:extLst>
          </p:cNvPr>
          <p:cNvSpPr/>
          <p:nvPr/>
        </p:nvSpPr>
        <p:spPr>
          <a:xfrm>
            <a:off x="7385549" y="1880785"/>
            <a:ext cx="1167619" cy="2293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AA2F28E0-FE28-E7B5-1F29-10B8F32EC234}"/>
              </a:ext>
            </a:extLst>
          </p:cNvPr>
          <p:cNvSpPr/>
          <p:nvPr/>
        </p:nvSpPr>
        <p:spPr>
          <a:xfrm>
            <a:off x="6471149" y="2222695"/>
            <a:ext cx="253219" cy="33762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CCDF59-2F94-90C3-5F5E-9C201A30D73F}"/>
              </a:ext>
            </a:extLst>
          </p:cNvPr>
          <p:cNvSpPr txBox="1"/>
          <p:nvPr/>
        </p:nvSpPr>
        <p:spPr>
          <a:xfrm>
            <a:off x="1" y="1183930"/>
            <a:ext cx="5902852" cy="5078313"/>
          </a:xfrm>
          <a:prstGeom prst="rect">
            <a:avLst/>
          </a:prstGeom>
          <a:noFill/>
        </p:spPr>
        <p:txBody>
          <a:bodyPr wrap="square" rtlCol="0">
            <a:spAutoFit/>
          </a:bodyPr>
          <a:lstStyle/>
          <a:p>
            <a:pPr marL="285750" indent="-285750">
              <a:buClr>
                <a:srgbClr val="FF0000"/>
              </a:buClr>
              <a:buFont typeface="System Font Regular"/>
              <a:buChar char="●"/>
            </a:pPr>
            <a:r>
              <a:rPr lang="en-US" dirty="0">
                <a:solidFill>
                  <a:schemeClr val="accent5">
                    <a:lumMod val="50000"/>
                  </a:schemeClr>
                </a:solidFill>
              </a:rPr>
              <a:t>A standard risk matrix is being used.</a:t>
            </a:r>
          </a:p>
          <a:p>
            <a:pPr marL="285750" indent="-285750">
              <a:buClr>
                <a:srgbClr val="FF0000"/>
              </a:buClr>
              <a:buFont typeface="System Font Regular"/>
              <a:buChar char="●"/>
            </a:pPr>
            <a:r>
              <a:rPr lang="en-US" dirty="0">
                <a:solidFill>
                  <a:schemeClr val="accent5">
                    <a:lumMod val="50000"/>
                  </a:schemeClr>
                </a:solidFill>
              </a:rPr>
              <a:t>The </a:t>
            </a:r>
            <a:r>
              <a:rPr lang="en-US" b="1" dirty="0">
                <a:solidFill>
                  <a:schemeClr val="accent5">
                    <a:lumMod val="50000"/>
                  </a:schemeClr>
                </a:solidFill>
              </a:rPr>
              <a:t>risk impact </a:t>
            </a:r>
            <a:r>
              <a:rPr lang="en-US" dirty="0">
                <a:solidFill>
                  <a:schemeClr val="accent5">
                    <a:lumMod val="50000"/>
                  </a:schemeClr>
                </a:solidFill>
              </a:rPr>
              <a:t>is defined in terms of detector functionality as follows:</a:t>
            </a:r>
          </a:p>
          <a:p>
            <a:pPr marL="285750" indent="-285750">
              <a:buClr>
                <a:srgbClr val="FF0000"/>
              </a:buClr>
              <a:buFont typeface="System Font Regular"/>
              <a:buChar char="●"/>
            </a:pPr>
            <a:r>
              <a:rPr lang="en-US" dirty="0">
                <a:solidFill>
                  <a:schemeClr val="accent5">
                    <a:lumMod val="50000"/>
                  </a:schemeClr>
                </a:solidFill>
              </a:rPr>
              <a:t>Very low: &lt; 1% loss of detector functionality</a:t>
            </a:r>
          </a:p>
          <a:p>
            <a:pPr marL="285750" indent="-285750">
              <a:buClr>
                <a:srgbClr val="FF0000"/>
              </a:buClr>
              <a:buFont typeface="System Font Regular"/>
              <a:buChar char="●"/>
            </a:pPr>
            <a:r>
              <a:rPr lang="en-US" dirty="0">
                <a:solidFill>
                  <a:schemeClr val="accent5">
                    <a:lumMod val="50000"/>
                  </a:schemeClr>
                </a:solidFill>
              </a:rPr>
              <a:t>Low: 1% ÷ 10% loss of detector functionality</a:t>
            </a:r>
          </a:p>
          <a:p>
            <a:pPr marL="285750" indent="-285750">
              <a:buClr>
                <a:srgbClr val="FF0000"/>
              </a:buClr>
              <a:buFont typeface="System Font Regular"/>
              <a:buChar char="●"/>
            </a:pPr>
            <a:r>
              <a:rPr lang="en-US" dirty="0">
                <a:solidFill>
                  <a:schemeClr val="accent5">
                    <a:lumMod val="50000"/>
                  </a:schemeClr>
                </a:solidFill>
              </a:rPr>
              <a:t>Medium: 10% ÷ 25% loss of detector functionality</a:t>
            </a:r>
          </a:p>
          <a:p>
            <a:pPr marL="285750" indent="-285750">
              <a:buClr>
                <a:srgbClr val="FF0000"/>
              </a:buClr>
              <a:buFont typeface="System Font Regular"/>
              <a:buChar char="●"/>
            </a:pPr>
            <a:r>
              <a:rPr lang="en-US" dirty="0">
                <a:solidFill>
                  <a:schemeClr val="accent5">
                    <a:lumMod val="50000"/>
                  </a:schemeClr>
                </a:solidFill>
              </a:rPr>
              <a:t>High: &gt; 25% loss of detector functionality</a:t>
            </a:r>
          </a:p>
          <a:p>
            <a:pPr marL="285750" indent="-285750">
              <a:buClr>
                <a:srgbClr val="FF0000"/>
              </a:buClr>
              <a:buFont typeface="System Font Regular"/>
              <a:buChar char="●"/>
            </a:pPr>
            <a:endParaRPr lang="en-US" dirty="0">
              <a:solidFill>
                <a:schemeClr val="accent5">
                  <a:lumMod val="50000"/>
                </a:schemeClr>
              </a:solidFill>
            </a:endParaRPr>
          </a:p>
          <a:p>
            <a:pPr marL="285750" indent="-285750">
              <a:buClr>
                <a:srgbClr val="FF0000"/>
              </a:buClr>
              <a:buFont typeface="System Font Regular"/>
              <a:buChar char="●"/>
            </a:pPr>
            <a:r>
              <a:rPr lang="en-US" dirty="0">
                <a:solidFill>
                  <a:schemeClr val="accent5">
                    <a:lumMod val="50000"/>
                  </a:schemeClr>
                </a:solidFill>
              </a:rPr>
              <a:t>Risk probability is necessarily contextual and, in some cases, qualitative.</a:t>
            </a:r>
          </a:p>
          <a:p>
            <a:pPr marL="285750" indent="-285750">
              <a:buClr>
                <a:srgbClr val="FF0000"/>
              </a:buClr>
              <a:buFont typeface="System Font Regular"/>
              <a:buChar char="●"/>
            </a:pPr>
            <a:endParaRPr lang="en-US" dirty="0">
              <a:solidFill>
                <a:schemeClr val="accent5">
                  <a:lumMod val="50000"/>
                </a:schemeClr>
              </a:solidFill>
            </a:endParaRPr>
          </a:p>
          <a:p>
            <a:pPr marL="285750" indent="-285750">
              <a:buClr>
                <a:srgbClr val="FF0000"/>
              </a:buClr>
              <a:buFont typeface="System Font Regular"/>
              <a:buChar char="●"/>
            </a:pPr>
            <a:r>
              <a:rPr lang="en-US" dirty="0">
                <a:solidFill>
                  <a:schemeClr val="accent5">
                    <a:lumMod val="50000"/>
                  </a:schemeClr>
                </a:solidFill>
              </a:rPr>
              <a:t>Impact of delays is evaluated in terms of detector loss of functionality assuming readiness for day 0.</a:t>
            </a:r>
          </a:p>
          <a:p>
            <a:pPr marL="285750" indent="-285750">
              <a:buClr>
                <a:srgbClr val="FF0000"/>
              </a:buClr>
              <a:buFont typeface="System Font Regular"/>
              <a:buChar char="●"/>
            </a:pPr>
            <a:endParaRPr lang="en-US" dirty="0">
              <a:solidFill>
                <a:schemeClr val="accent5">
                  <a:lumMod val="50000"/>
                </a:schemeClr>
              </a:solidFill>
            </a:endParaRPr>
          </a:p>
          <a:p>
            <a:pPr marL="285750" indent="-285750">
              <a:buClr>
                <a:srgbClr val="FF0000"/>
              </a:buClr>
              <a:buFont typeface="System Font Regular"/>
              <a:buChar char="●"/>
            </a:pPr>
            <a:r>
              <a:rPr lang="en-US" dirty="0">
                <a:solidFill>
                  <a:schemeClr val="accent5">
                    <a:lumMod val="50000"/>
                  </a:schemeClr>
                </a:solidFill>
              </a:rPr>
              <a:t>Time constraints: </a:t>
            </a:r>
          </a:p>
          <a:p>
            <a:pPr marL="285750" indent="-285750">
              <a:buClr>
                <a:srgbClr val="FF0000"/>
              </a:buClr>
              <a:buFont typeface="System Font Regular"/>
              <a:buChar char="●"/>
            </a:pPr>
            <a:r>
              <a:rPr lang="en-US" dirty="0">
                <a:solidFill>
                  <a:schemeClr val="accent5">
                    <a:lumMod val="50000"/>
                  </a:schemeClr>
                </a:solidFill>
              </a:rPr>
              <a:t>Building beneficial occupancy: mid 2028</a:t>
            </a:r>
          </a:p>
          <a:p>
            <a:pPr marL="285750" indent="-285750">
              <a:buClr>
                <a:srgbClr val="FF0000"/>
              </a:buClr>
              <a:buFont typeface="System Font Regular"/>
              <a:buChar char="●"/>
            </a:pPr>
            <a:r>
              <a:rPr lang="en-US" dirty="0">
                <a:solidFill>
                  <a:schemeClr val="accent5">
                    <a:lumMod val="50000"/>
                  </a:schemeClr>
                </a:solidFill>
              </a:rPr>
              <a:t>Inner tracker installation window: early 2029 to half 2030</a:t>
            </a:r>
          </a:p>
          <a:p>
            <a:pPr marL="285750" indent="-285750">
              <a:buClr>
                <a:srgbClr val="FF0000"/>
              </a:buClr>
              <a:buFont typeface="System Font Regular"/>
              <a:buChar char="●"/>
            </a:pPr>
            <a:r>
              <a:rPr lang="en-US" dirty="0">
                <a:solidFill>
                  <a:schemeClr val="accent5">
                    <a:lumMod val="50000"/>
                  </a:schemeClr>
                </a:solidFill>
              </a:rPr>
              <a:t>Detector commissioning start: second half 2030</a:t>
            </a:r>
          </a:p>
        </p:txBody>
      </p:sp>
    </p:spTree>
    <p:extLst>
      <p:ext uri="{BB962C8B-B14F-4D97-AF65-F5344CB8AC3E}">
        <p14:creationId xmlns:p14="http://schemas.microsoft.com/office/powerpoint/2010/main" val="3599739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Design and prototyping phase</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168812" y="1097366"/>
            <a:ext cx="11788726" cy="5092419"/>
          </a:xfrm>
        </p:spPr>
        <p:txBody>
          <a:bodyPr>
            <a:noAutofit/>
          </a:bodyPr>
          <a:lstStyle/>
          <a:p>
            <a:pPr marL="357187" lvl="1" indent="-342900">
              <a:lnSpc>
                <a:spcPts val="2300"/>
              </a:lnSpc>
              <a:spcBef>
                <a:spcPts val="0"/>
              </a:spcBef>
              <a:spcAft>
                <a:spcPts val="600"/>
              </a:spcAft>
              <a:buClr>
                <a:srgbClr val="FF0000"/>
              </a:buClr>
              <a:buFont typeface="System Font Regular"/>
              <a:buChar char="●"/>
            </a:pPr>
            <a:r>
              <a:rPr lang="en-US" sz="1800" b="1" i="0" dirty="0">
                <a:solidFill>
                  <a:schemeClr val="accent5">
                    <a:lumMod val="50000"/>
                  </a:schemeClr>
                </a:solidFill>
              </a:rPr>
              <a:t>The main risk </a:t>
            </a:r>
            <a:r>
              <a:rPr lang="en-US" sz="1800" i="0" dirty="0">
                <a:solidFill>
                  <a:schemeClr val="accent5">
                    <a:lumMod val="50000"/>
                  </a:schemeClr>
                </a:solidFill>
              </a:rPr>
              <a:t>associated with this phase </a:t>
            </a:r>
            <a:r>
              <a:rPr lang="en-US" sz="1800" b="1" i="0" dirty="0">
                <a:solidFill>
                  <a:schemeClr val="accent5">
                    <a:lumMod val="50000"/>
                  </a:schemeClr>
                </a:solidFill>
              </a:rPr>
              <a:t>is the time needed to arrive to a final engineering design</a:t>
            </a:r>
            <a:r>
              <a:rPr lang="en-US" sz="1800" i="0" dirty="0">
                <a:solidFill>
                  <a:schemeClr val="accent5">
                    <a:lumMod val="50000"/>
                  </a:schemeClr>
                </a:solidFill>
              </a:rPr>
              <a:t>, supported by adequate prototyping and testing.</a:t>
            </a:r>
          </a:p>
          <a:p>
            <a:pPr marL="357187" lvl="1" indent="-342900">
              <a:lnSpc>
                <a:spcPts val="2300"/>
              </a:lnSpc>
              <a:spcBef>
                <a:spcPts val="0"/>
              </a:spcBef>
              <a:spcAft>
                <a:spcPts val="600"/>
              </a:spcAft>
              <a:buClr>
                <a:srgbClr val="FF0000"/>
              </a:buClr>
              <a:buFont typeface="System Font Regular"/>
              <a:buChar char="●"/>
            </a:pPr>
            <a:r>
              <a:rPr lang="en-US" sz="1800" dirty="0">
                <a:solidFill>
                  <a:schemeClr val="accent5">
                    <a:lumMod val="50000"/>
                  </a:schemeClr>
                </a:solidFill>
              </a:rPr>
              <a:t>The final design, in addition to drawings, assembly, handling and transport procedures, should include:</a:t>
            </a:r>
          </a:p>
          <a:p>
            <a:pPr marL="585787" lvl="2" indent="-342900">
              <a:lnSpc>
                <a:spcPts val="2300"/>
              </a:lnSpc>
              <a:spcBef>
                <a:spcPts val="0"/>
              </a:spcBef>
              <a:spcAft>
                <a:spcPts val="600"/>
              </a:spcAft>
              <a:buClr>
                <a:srgbClr val="FF0000"/>
              </a:buClr>
              <a:buFont typeface="System Font Regular"/>
              <a:buChar char="●"/>
            </a:pPr>
            <a:r>
              <a:rPr lang="en-US" dirty="0">
                <a:solidFill>
                  <a:schemeClr val="accent5">
                    <a:lumMod val="50000"/>
                  </a:schemeClr>
                </a:solidFill>
              </a:rPr>
              <a:t> detailed  production, assembly and installation schedules (including transport to Fermilab);</a:t>
            </a:r>
          </a:p>
          <a:p>
            <a:pPr marL="585787" lvl="2" indent="-342900">
              <a:lnSpc>
                <a:spcPts val="2300"/>
              </a:lnSpc>
              <a:spcBef>
                <a:spcPts val="0"/>
              </a:spcBef>
              <a:spcAft>
                <a:spcPts val="600"/>
              </a:spcAft>
              <a:buClr>
                <a:srgbClr val="FF0000"/>
              </a:buClr>
              <a:buFont typeface="System Font Regular"/>
              <a:buChar char="●"/>
            </a:pPr>
            <a:r>
              <a:rPr lang="en-US" dirty="0">
                <a:solidFill>
                  <a:schemeClr val="accent5">
                    <a:lumMod val="50000"/>
                  </a:schemeClr>
                </a:solidFill>
              </a:rPr>
              <a:t>detailed risk analysis, with associated risk mitigation strategies, and a description of QA/QC processes;</a:t>
            </a:r>
          </a:p>
          <a:p>
            <a:pPr marL="585787" lvl="2" indent="-342900">
              <a:lnSpc>
                <a:spcPts val="2300"/>
              </a:lnSpc>
              <a:spcBef>
                <a:spcPts val="0"/>
              </a:spcBef>
              <a:spcAft>
                <a:spcPts val="600"/>
              </a:spcAft>
              <a:buClr>
                <a:srgbClr val="FF0000"/>
              </a:buClr>
              <a:buFont typeface="System Font Regular"/>
              <a:buChar char="●"/>
            </a:pPr>
            <a:r>
              <a:rPr lang="en-US" dirty="0">
                <a:solidFill>
                  <a:schemeClr val="accent5">
                    <a:lumMod val="50000"/>
                  </a:schemeClr>
                </a:solidFill>
              </a:rPr>
              <a:t>an assessment of the required resources in terms of capital investment, infrastructures, manpower and the necessary contingencies, also accounting for the results of the above risk analysis.</a:t>
            </a:r>
          </a:p>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Both STT and Drift Chambers are presently in this phase. Although the STT is </a:t>
            </a:r>
            <a:r>
              <a:rPr lang="en-US" sz="1800" i="1" dirty="0">
                <a:solidFill>
                  <a:schemeClr val="accent5">
                    <a:lumMod val="50000"/>
                  </a:schemeClr>
                </a:solidFill>
              </a:rPr>
              <a:t>far more advanced</a:t>
            </a:r>
            <a:r>
              <a:rPr lang="en-US" sz="1800" i="0" dirty="0">
                <a:solidFill>
                  <a:schemeClr val="accent5">
                    <a:lumMod val="50000"/>
                  </a:schemeClr>
                </a:solidFill>
              </a:rPr>
              <a:t>, being in the process of design, prototyping and optimization since more than 2.5 years, it is not yet clear when a final design will be available, in view of the complexity of the project. </a:t>
            </a:r>
            <a:r>
              <a:rPr lang="en-US" sz="1800" dirty="0">
                <a:solidFill>
                  <a:schemeClr val="accent5">
                    <a:lumMod val="50000"/>
                  </a:schemeClr>
                </a:solidFill>
              </a:rPr>
              <a:t>The design of the Drift Chambers is very preliminary and, also in this case, time for completion cannot be estimated, even though the project is expected to be much simpler the one of STT.</a:t>
            </a:r>
          </a:p>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For both </a:t>
            </a:r>
            <a:r>
              <a:rPr lang="en-US" sz="1800" dirty="0">
                <a:solidFill>
                  <a:schemeClr val="accent5">
                    <a:lumMod val="50000"/>
                  </a:schemeClr>
                </a:solidFill>
              </a:rPr>
              <a:t>designs, </a:t>
            </a:r>
            <a:r>
              <a:rPr lang="en-US" sz="1800" b="1" dirty="0">
                <a:solidFill>
                  <a:schemeClr val="accent5">
                    <a:lumMod val="50000"/>
                  </a:schemeClr>
                </a:solidFill>
              </a:rPr>
              <a:t>finalization of requirements for the front-end electronics is on the critical path</a:t>
            </a:r>
            <a:r>
              <a:rPr lang="en-US" sz="1800" dirty="0">
                <a:solidFill>
                  <a:schemeClr val="accent5">
                    <a:lumMod val="50000"/>
                  </a:schemeClr>
                </a:solidFill>
              </a:rPr>
              <a:t>, considering development costs, possible long lead times and the necessity to have it installed before testing of the detector modules could take place.</a:t>
            </a:r>
          </a:p>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The deadline for completion of engineering design is estimated to be early 2025 for the STT (4 years for construction) and early 2026 for the Drift Chamber (2 years for construction).</a:t>
            </a:r>
          </a:p>
        </p:txBody>
      </p:sp>
    </p:spTree>
    <p:extLst>
      <p:ext uri="{BB962C8B-B14F-4D97-AF65-F5344CB8AC3E}">
        <p14:creationId xmlns:p14="http://schemas.microsoft.com/office/powerpoint/2010/main" val="3799608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Materials procurement and construction phase</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201636" y="897588"/>
            <a:ext cx="11990363" cy="5271762"/>
          </a:xfrm>
        </p:spPr>
        <p:txBody>
          <a:bodyPr>
            <a:noAutofit/>
          </a:bodyPr>
          <a:lstStyle/>
          <a:p>
            <a:pPr marL="357187" lvl="1" indent="-342900">
              <a:lnSpc>
                <a:spcPts val="2300"/>
              </a:lnSpc>
              <a:spcBef>
                <a:spcPts val="0"/>
              </a:spcBef>
              <a:spcAft>
                <a:spcPts val="400"/>
              </a:spcAft>
              <a:buClr>
                <a:srgbClr val="FF0000"/>
              </a:buClr>
              <a:buFont typeface="System Font Regular"/>
              <a:buChar char="●"/>
            </a:pPr>
            <a:r>
              <a:rPr lang="en-US" sz="1800" i="0" dirty="0">
                <a:solidFill>
                  <a:schemeClr val="accent5">
                    <a:lumMod val="50000"/>
                  </a:schemeClr>
                </a:solidFill>
              </a:rPr>
              <a:t>Preliminary to this phase is </a:t>
            </a:r>
            <a:r>
              <a:rPr lang="en-US" sz="1800" b="1" i="0" dirty="0">
                <a:solidFill>
                  <a:schemeClr val="accent5">
                    <a:lumMod val="50000"/>
                  </a:schemeClr>
                </a:solidFill>
              </a:rPr>
              <a:t>resource finding, securing and allocation </a:t>
            </a:r>
            <a:r>
              <a:rPr lang="en-US" sz="1800" i="0" dirty="0">
                <a:solidFill>
                  <a:schemeClr val="accent5">
                    <a:lumMod val="50000"/>
                  </a:schemeClr>
                </a:solidFill>
              </a:rPr>
              <a:t>in accordance with the estimates of the final design. Resources consist in funding, infrastructures and manpower. </a:t>
            </a:r>
          </a:p>
          <a:p>
            <a:pPr marL="585787" lvl="2" indent="-342900">
              <a:lnSpc>
                <a:spcPts val="2300"/>
              </a:lnSpc>
              <a:spcBef>
                <a:spcPts val="0"/>
              </a:spcBef>
              <a:spcAft>
                <a:spcPts val="400"/>
              </a:spcAft>
              <a:buClr>
                <a:srgbClr val="FF0000"/>
              </a:buClr>
              <a:buFont typeface="System Font Regular"/>
              <a:buChar char="●"/>
            </a:pPr>
            <a:r>
              <a:rPr lang="en-US" b="1" i="0" dirty="0">
                <a:solidFill>
                  <a:schemeClr val="accent5">
                    <a:lumMod val="50000"/>
                  </a:schemeClr>
                </a:solidFill>
              </a:rPr>
              <a:t>This </a:t>
            </a:r>
            <a:r>
              <a:rPr lang="en-US" b="1" dirty="0">
                <a:solidFill>
                  <a:schemeClr val="accent5">
                    <a:lumMod val="50000"/>
                  </a:schemeClr>
                </a:solidFill>
              </a:rPr>
              <a:t>step may take a significant amount of time</a:t>
            </a:r>
            <a:r>
              <a:rPr lang="en-US" dirty="0">
                <a:solidFill>
                  <a:schemeClr val="accent5">
                    <a:lumMod val="50000"/>
                  </a:schemeClr>
                </a:solidFill>
              </a:rPr>
              <a:t>, especially for funding, that requires a precisely defined budget, some iteration with funding agencies, approvals and allocation withing their larger budgets.</a:t>
            </a:r>
            <a:endParaRPr lang="en-US" i="0" dirty="0">
              <a:solidFill>
                <a:schemeClr val="accent5">
                  <a:lumMod val="50000"/>
                </a:schemeClr>
              </a:solidFill>
            </a:endParaRPr>
          </a:p>
          <a:p>
            <a:pPr marL="357187" lvl="1" indent="-342900">
              <a:lnSpc>
                <a:spcPts val="2300"/>
              </a:lnSpc>
              <a:spcBef>
                <a:spcPts val="0"/>
              </a:spcBef>
              <a:spcAft>
                <a:spcPts val="400"/>
              </a:spcAft>
              <a:buClr>
                <a:srgbClr val="FF0000"/>
              </a:buClr>
              <a:buFont typeface="System Font Regular"/>
              <a:buChar char="●"/>
            </a:pPr>
            <a:r>
              <a:rPr lang="en-US" sz="1800" dirty="0">
                <a:solidFill>
                  <a:schemeClr val="accent5">
                    <a:lumMod val="50000"/>
                  </a:schemeClr>
                </a:solidFill>
              </a:rPr>
              <a:t>For the STT, several groups have expressed the intention to participate to the construction, some infrastructures have been identified and readied for straws production, and one infrastructure has been identified for the modules production, although it requires funding and work to be readied. Two other infrastructures for the assembly are being considered, their availability is to be verified. At least 3 infrastructures, equipped with appropriate tooling, are required. Until now, most of the groups that declared intention to contribute have found little or no support from their respective funding agencies. Their continuing efforts in support of the activity, is recognized and highly valued. Requests for construction funding have been submitted to some agencies; no funding has been awarded, until now, except the one from INFN, that has supported a significant part of the design and prototyping and is bound to the presence of funding from other sources to support the majority (at least 75%) of construction and assembly. </a:t>
            </a:r>
          </a:p>
          <a:p>
            <a:pPr marL="357187" lvl="1" indent="-342900">
              <a:lnSpc>
                <a:spcPts val="2300"/>
              </a:lnSpc>
              <a:spcBef>
                <a:spcPts val="0"/>
              </a:spcBef>
              <a:spcAft>
                <a:spcPts val="400"/>
              </a:spcAft>
              <a:buClr>
                <a:srgbClr val="FF0000"/>
              </a:buClr>
              <a:buFont typeface="System Font Regular"/>
              <a:buChar char="●"/>
            </a:pPr>
            <a:r>
              <a:rPr lang="en-US" sz="1800" i="0" dirty="0">
                <a:solidFill>
                  <a:schemeClr val="accent5">
                    <a:lumMod val="50000"/>
                  </a:schemeClr>
                </a:solidFill>
              </a:rPr>
              <a:t>For the Drift Chambers, the activity is presently carried on by two INFN groups. By previous experience, one infrastructure, with a clean room of adequate size, is sufficient to build the chambers. </a:t>
            </a:r>
            <a:r>
              <a:rPr lang="en-US" sz="1800" dirty="0">
                <a:solidFill>
                  <a:schemeClr val="accent5">
                    <a:lumMod val="50000"/>
                  </a:schemeClr>
                </a:solidFill>
              </a:rPr>
              <a:t>Additional manpower is required for construction and assembly. Until now, no funding for construction has been requested. </a:t>
            </a:r>
          </a:p>
          <a:p>
            <a:pPr marL="357187" lvl="1" indent="-342900">
              <a:lnSpc>
                <a:spcPts val="2300"/>
              </a:lnSpc>
              <a:spcBef>
                <a:spcPts val="0"/>
              </a:spcBef>
              <a:spcAft>
                <a:spcPts val="400"/>
              </a:spcAft>
              <a:buClr>
                <a:srgbClr val="FF0000"/>
              </a:buClr>
              <a:buFont typeface="System Font Regular"/>
              <a:buChar char="●"/>
            </a:pPr>
            <a:r>
              <a:rPr lang="en-US" sz="1800" i="0" dirty="0">
                <a:solidFill>
                  <a:schemeClr val="accent5">
                    <a:lumMod val="50000"/>
                  </a:schemeClr>
                </a:solidFill>
              </a:rPr>
              <a:t>At this stage, it seems unlikely that either the STT and the Drift Chamber projects will be in the condition to secure a significant amount of construction funding before the second half of 2025.</a:t>
            </a:r>
          </a:p>
        </p:txBody>
      </p:sp>
    </p:spTree>
    <p:extLst>
      <p:ext uri="{BB962C8B-B14F-4D97-AF65-F5344CB8AC3E}">
        <p14:creationId xmlns:p14="http://schemas.microsoft.com/office/powerpoint/2010/main" val="254634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Materials procurement and construction phase (cont.)</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201637" y="1044632"/>
            <a:ext cx="11788726" cy="5271762"/>
          </a:xfrm>
        </p:spPr>
        <p:txBody>
          <a:bodyPr>
            <a:noAutofit/>
          </a:bodyPr>
          <a:lstStyle/>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Materials procurement is subject to a lead time due to administrative procedures that can take from few to several months, in some cases up to one year, depending on the value and complexity of the contract. Considering the two projects, the risk that some contracts require more than one administrative cycle (due to insufficient budget, unavailability of suppliers, unavailability/shortage of materials and consequent redesign) can be considered low or moderate. STT has already performed a survey for possible suppliers while Drift Chamber project relies on commonly available materials. A particular case is represented by the front-end electronics, that requires at least two orders (pre-production and production).</a:t>
            </a:r>
          </a:p>
          <a:p>
            <a:pPr marL="357187" lvl="1" indent="-342900">
              <a:lnSpc>
                <a:spcPts val="2300"/>
              </a:lnSpc>
              <a:spcBef>
                <a:spcPts val="0"/>
              </a:spcBef>
              <a:spcAft>
                <a:spcPts val="600"/>
              </a:spcAft>
              <a:buClr>
                <a:srgbClr val="FF0000"/>
              </a:buClr>
              <a:buFont typeface="System Font Regular"/>
              <a:buChar char="●"/>
            </a:pPr>
            <a:r>
              <a:rPr lang="en-US" sz="1800" dirty="0">
                <a:solidFill>
                  <a:schemeClr val="accent5">
                    <a:lumMod val="50000"/>
                  </a:schemeClr>
                </a:solidFill>
              </a:rPr>
              <a:t>Materials procurement requires dedicated QA/QC processes to minimize the risk of materials non-conformities, materials rejection, if detected, with consequent loss of time and, potentially, of money or, if not detected, construction of defective components.</a:t>
            </a:r>
          </a:p>
          <a:p>
            <a:pPr marL="357187" lvl="1" indent="-342900">
              <a:lnSpc>
                <a:spcPts val="2300"/>
              </a:lnSpc>
              <a:spcBef>
                <a:spcPts val="0"/>
              </a:spcBef>
              <a:spcAft>
                <a:spcPts val="600"/>
              </a:spcAft>
              <a:buClr>
                <a:srgbClr val="FF0000"/>
              </a:buClr>
              <a:buFont typeface="System Font Regular"/>
              <a:buChar char="●"/>
            </a:pPr>
            <a:r>
              <a:rPr lang="en-US" sz="1800" dirty="0">
                <a:solidFill>
                  <a:schemeClr val="accent5">
                    <a:lumMod val="50000"/>
                  </a:schemeClr>
                </a:solidFill>
              </a:rPr>
              <a:t>Before starting modules production, all necessary tools need to be procured, assembled commissioned and thoroughly tested. The minimum lead time between the start of procurement and the start of assembly of the modules is, for both projects ≈ 1 year. Due to the higher complexity and the required larger number of specialized tools the risk of a significantly longer time (18 months) for the STT project is moderate, while the impact is medium (20% loss of construction time).</a:t>
            </a:r>
          </a:p>
        </p:txBody>
      </p:sp>
    </p:spTree>
    <p:extLst>
      <p:ext uri="{BB962C8B-B14F-4D97-AF65-F5344CB8AC3E}">
        <p14:creationId xmlns:p14="http://schemas.microsoft.com/office/powerpoint/2010/main" val="1260743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Materials procurement and construction phase (cont. 1)</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201637" y="1044632"/>
            <a:ext cx="11788726" cy="5271762"/>
          </a:xfrm>
        </p:spPr>
        <p:txBody>
          <a:bodyPr>
            <a:noAutofit/>
          </a:bodyPr>
          <a:lstStyle/>
          <a:p>
            <a:pPr marL="357187" lvl="1" indent="-342900">
              <a:lnSpc>
                <a:spcPts val="2300"/>
              </a:lnSpc>
              <a:spcBef>
                <a:spcPts val="0"/>
              </a:spcBef>
              <a:spcAft>
                <a:spcPts val="600"/>
              </a:spcAft>
              <a:buClr>
                <a:srgbClr val="FF0000"/>
              </a:buClr>
              <a:buFont typeface="System Font Regular"/>
              <a:buChar char="●"/>
            </a:pPr>
            <a:r>
              <a:rPr lang="en-US" sz="1800" b="1" i="0" dirty="0">
                <a:solidFill>
                  <a:schemeClr val="accent5">
                    <a:lumMod val="50000"/>
                  </a:schemeClr>
                </a:solidFill>
              </a:rPr>
              <a:t>For the STT</a:t>
            </a:r>
            <a:r>
              <a:rPr lang="en-US" sz="1800" i="0" dirty="0">
                <a:solidFill>
                  <a:schemeClr val="accent5">
                    <a:lumMod val="50000"/>
                  </a:schemeClr>
                </a:solidFill>
              </a:rPr>
              <a:t>, the </a:t>
            </a:r>
            <a:r>
              <a:rPr lang="en-US" sz="1800" b="1" i="0" dirty="0">
                <a:solidFill>
                  <a:schemeClr val="accent5">
                    <a:lumMod val="50000"/>
                  </a:schemeClr>
                </a:solidFill>
              </a:rPr>
              <a:t>highest impact risk</a:t>
            </a:r>
            <a:r>
              <a:rPr lang="en-US" sz="1800" i="0" dirty="0">
                <a:solidFill>
                  <a:schemeClr val="accent5">
                    <a:lumMod val="50000"/>
                  </a:schemeClr>
                </a:solidFill>
              </a:rPr>
              <a:t> </a:t>
            </a:r>
            <a:r>
              <a:rPr lang="en-US" sz="1800" b="1" i="0" dirty="0">
                <a:solidFill>
                  <a:schemeClr val="accent5">
                    <a:lumMod val="50000"/>
                  </a:schemeClr>
                </a:solidFill>
              </a:rPr>
              <a:t>is represented by</a:t>
            </a:r>
            <a:r>
              <a:rPr lang="en-US" sz="1800" i="0" dirty="0">
                <a:solidFill>
                  <a:schemeClr val="accent5">
                    <a:lumMod val="50000"/>
                  </a:schemeClr>
                </a:solidFill>
              </a:rPr>
              <a:t> the possibility of </a:t>
            </a:r>
            <a:r>
              <a:rPr lang="en-US" sz="1800" b="1" i="0" dirty="0">
                <a:solidFill>
                  <a:schemeClr val="accent5">
                    <a:lumMod val="50000"/>
                  </a:schemeClr>
                </a:solidFill>
              </a:rPr>
              <a:t>opening of a straw during commissioning or operation</a:t>
            </a:r>
            <a:r>
              <a:rPr lang="en-US" sz="1800" i="0" dirty="0">
                <a:solidFill>
                  <a:schemeClr val="accent5">
                    <a:lumMod val="50000"/>
                  </a:schemeClr>
                </a:solidFill>
              </a:rPr>
              <a:t> (e.g. due to </a:t>
            </a:r>
            <a:r>
              <a:rPr lang="en-US" sz="1800" dirty="0">
                <a:solidFill>
                  <a:schemeClr val="accent5">
                    <a:lumMod val="50000"/>
                  </a:schemeClr>
                </a:solidFill>
              </a:rPr>
              <a:t>weld failure, breaking of the mylar due to undetected damage or nonconformity, aging, …)</a:t>
            </a:r>
            <a:r>
              <a:rPr lang="en-US" sz="1800" i="0" dirty="0">
                <a:solidFill>
                  <a:schemeClr val="accent5">
                    <a:lumMod val="50000"/>
                  </a:schemeClr>
                </a:solidFill>
              </a:rPr>
              <a:t>. In the present design, a failure probability significantly larger than 10</a:t>
            </a:r>
            <a:r>
              <a:rPr lang="en-US" sz="1800" i="0" baseline="30000" dirty="0">
                <a:solidFill>
                  <a:schemeClr val="accent5">
                    <a:lumMod val="50000"/>
                  </a:schemeClr>
                </a:solidFill>
              </a:rPr>
              <a:t>-6</a:t>
            </a:r>
            <a:r>
              <a:rPr lang="en-US" sz="1800" i="0" dirty="0">
                <a:solidFill>
                  <a:schemeClr val="accent5">
                    <a:lumMod val="50000"/>
                  </a:schemeClr>
                </a:solidFill>
              </a:rPr>
              <a:t> would result in the non operability of one to several views in more modules. Precise assessment of the straws failure rate at production, definition of QA/QC processes to certify the required reliability, and definition of handling procedures as well as environmental conditions for long term storage and operation, are fundamental requirements.</a:t>
            </a:r>
          </a:p>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Considering that several construction sites are involved, a high degree of coordination is required for the production of STT modules, with referent people moving from one site to the other to ensure </a:t>
            </a:r>
            <a:r>
              <a:rPr lang="en-US" sz="1800" dirty="0">
                <a:solidFill>
                  <a:schemeClr val="accent5">
                    <a:lumMod val="50000"/>
                  </a:schemeClr>
                </a:solidFill>
              </a:rPr>
              <a:t>personnel training, </a:t>
            </a:r>
            <a:r>
              <a:rPr lang="en-US" sz="1800" i="0" dirty="0">
                <a:solidFill>
                  <a:schemeClr val="accent5">
                    <a:lumMod val="50000"/>
                  </a:schemeClr>
                </a:solidFill>
              </a:rPr>
              <a:t>production uniformity, problems identification and solving, propagation of information, etc..</a:t>
            </a:r>
          </a:p>
          <a:p>
            <a:pPr marL="357187" lvl="1" indent="-342900">
              <a:lnSpc>
                <a:spcPts val="2300"/>
              </a:lnSpc>
              <a:spcBef>
                <a:spcPts val="0"/>
              </a:spcBef>
              <a:spcAft>
                <a:spcPts val="600"/>
              </a:spcAft>
              <a:buClr>
                <a:srgbClr val="FF0000"/>
              </a:buClr>
              <a:buFont typeface="System Font Regular"/>
              <a:buChar char="●"/>
            </a:pPr>
            <a:r>
              <a:rPr lang="en-US" sz="1800" b="1" dirty="0">
                <a:solidFill>
                  <a:schemeClr val="accent5">
                    <a:lumMod val="50000"/>
                  </a:schemeClr>
                </a:solidFill>
              </a:rPr>
              <a:t>For the Drift Chambers, highest impact risks are breaking of wires and high voltage discharges</a:t>
            </a:r>
            <a:r>
              <a:rPr lang="en-US" sz="1800" dirty="0">
                <a:solidFill>
                  <a:schemeClr val="accent5">
                    <a:lumMod val="50000"/>
                  </a:schemeClr>
                </a:solidFill>
              </a:rPr>
              <a:t> (due to dust or surface imperfections), both potentially compromising functionality of large fractions of the chambers. Wiring control, accurate design and test of the HV distribution and cleanliness are fundamental requirements.</a:t>
            </a:r>
          </a:p>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For the STT breaking of wires will most like result in shorts to ground, potentially compromising readout on several other channels, also, continuous discharges may damage the straw. Similar electromagnetic disturbances would happen in case of discharges, especially if occurring on the pins. Careful design and test of the HV distribution in also in this case a fundamental requirement as well as timely identification and removal/replacement of potentially broken wires.</a:t>
            </a:r>
          </a:p>
          <a:p>
            <a:pPr marL="357187" lvl="1" indent="-342900">
              <a:lnSpc>
                <a:spcPts val="2300"/>
              </a:lnSpc>
              <a:spcBef>
                <a:spcPts val="0"/>
              </a:spcBef>
              <a:spcAft>
                <a:spcPts val="600"/>
              </a:spcAft>
              <a:buClr>
                <a:srgbClr val="FF0000"/>
              </a:buClr>
              <a:buFont typeface="System Font Regular"/>
              <a:buChar char="●"/>
            </a:pPr>
            <a:endParaRPr lang="en-US" sz="1800" i="0" dirty="0">
              <a:solidFill>
                <a:schemeClr val="accent5">
                  <a:lumMod val="50000"/>
                </a:schemeClr>
              </a:solidFill>
            </a:endParaRPr>
          </a:p>
        </p:txBody>
      </p:sp>
    </p:spTree>
    <p:extLst>
      <p:ext uri="{BB962C8B-B14F-4D97-AF65-F5344CB8AC3E}">
        <p14:creationId xmlns:p14="http://schemas.microsoft.com/office/powerpoint/2010/main" val="3732367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Installation and commissioning</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201637" y="1044632"/>
            <a:ext cx="11788726" cy="5271762"/>
          </a:xfrm>
        </p:spPr>
        <p:txBody>
          <a:bodyPr>
            <a:noAutofit/>
          </a:bodyPr>
          <a:lstStyle/>
          <a:p>
            <a:pPr marL="357187" lvl="1" indent="-342900">
              <a:lnSpc>
                <a:spcPts val="2300"/>
              </a:lnSpc>
              <a:spcBef>
                <a:spcPts val="0"/>
              </a:spcBef>
              <a:spcAft>
                <a:spcPts val="600"/>
              </a:spcAft>
              <a:buClr>
                <a:srgbClr val="FF0000"/>
              </a:buClr>
              <a:buFont typeface="System Font Regular"/>
              <a:buChar char="●"/>
            </a:pPr>
            <a:r>
              <a:rPr lang="en-US" sz="1800" b="1" i="0" dirty="0">
                <a:solidFill>
                  <a:schemeClr val="accent5">
                    <a:lumMod val="50000"/>
                  </a:schemeClr>
                </a:solidFill>
              </a:rPr>
              <a:t>For both the STT and Drift Chambers the highest impact risks come from handling and, especially, from transport.</a:t>
            </a:r>
            <a:r>
              <a:rPr lang="en-US" sz="1800" i="0" dirty="0">
                <a:solidFill>
                  <a:schemeClr val="accent5">
                    <a:lumMod val="50000"/>
                  </a:schemeClr>
                </a:solidFill>
              </a:rPr>
              <a:t> Significant damage probability for special (expensive) transport range from 1% to 2%, and even higher, if multiple carriers are involved. The analysis required to reduce both the impact and the probability of such risks is rater articulate, although standard; air transport </a:t>
            </a:r>
            <a:r>
              <a:rPr lang="en-US" sz="1800" i="0" dirty="0" err="1">
                <a:solidFill>
                  <a:schemeClr val="accent5">
                    <a:lumMod val="50000"/>
                  </a:schemeClr>
                </a:solidFill>
              </a:rPr>
              <a:t>w.r.t.</a:t>
            </a:r>
            <a:r>
              <a:rPr lang="en-US" sz="1800" i="0" dirty="0">
                <a:solidFill>
                  <a:schemeClr val="accent5">
                    <a:lumMod val="50000"/>
                  </a:schemeClr>
                </a:solidFill>
              </a:rPr>
              <a:t> water and ground is usually safer. Ultimately, minimization of movements is the most effective approach.</a:t>
            </a:r>
          </a:p>
          <a:p>
            <a:pPr marL="357187" lvl="1" indent="-342900">
              <a:lnSpc>
                <a:spcPts val="2300"/>
              </a:lnSpc>
              <a:spcBef>
                <a:spcPts val="0"/>
              </a:spcBef>
              <a:spcAft>
                <a:spcPts val="600"/>
              </a:spcAft>
              <a:buClr>
                <a:srgbClr val="FF0000"/>
              </a:buClr>
              <a:buFont typeface="System Font Regular"/>
              <a:buChar char="●"/>
            </a:pPr>
            <a:r>
              <a:rPr lang="en-US" sz="1800" dirty="0">
                <a:solidFill>
                  <a:schemeClr val="accent5">
                    <a:lumMod val="50000"/>
                  </a:schemeClr>
                </a:solidFill>
              </a:rPr>
              <a:t>Risks related to commissioning are usually considered from minor to moderate, if an appropriate risk analysis is performed with definition of appropriate procedures and reactions to non functionalities or unexpected behaviors are thoroughly thought, discussed and planned. For both projects highest impact risks are related to the activation of the gas system (risk of contamination or over pressurization) and of the HV system.</a:t>
            </a:r>
            <a:endParaRPr lang="en-US" sz="1800" i="0" dirty="0">
              <a:solidFill>
                <a:schemeClr val="accent5">
                  <a:lumMod val="50000"/>
                </a:schemeClr>
              </a:solidFill>
            </a:endParaRPr>
          </a:p>
          <a:p>
            <a:pPr marL="357187" lvl="1" indent="-342900">
              <a:lnSpc>
                <a:spcPts val="2300"/>
              </a:lnSpc>
              <a:spcBef>
                <a:spcPts val="0"/>
              </a:spcBef>
              <a:spcAft>
                <a:spcPts val="600"/>
              </a:spcAft>
              <a:buClr>
                <a:srgbClr val="FF0000"/>
              </a:buClr>
              <a:buFont typeface="System Font Regular"/>
              <a:buChar char="●"/>
            </a:pPr>
            <a:endParaRPr lang="en-US" sz="1800" i="0" dirty="0">
              <a:solidFill>
                <a:schemeClr val="accent5">
                  <a:lumMod val="50000"/>
                </a:schemeClr>
              </a:solidFill>
            </a:endParaRPr>
          </a:p>
        </p:txBody>
      </p:sp>
    </p:spTree>
    <p:extLst>
      <p:ext uri="{BB962C8B-B14F-4D97-AF65-F5344CB8AC3E}">
        <p14:creationId xmlns:p14="http://schemas.microsoft.com/office/powerpoint/2010/main" val="171973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600" b="1" dirty="0">
                <a:solidFill>
                  <a:schemeClr val="accent5">
                    <a:lumMod val="50000"/>
                  </a:schemeClr>
                </a:solidFill>
              </a:rPr>
              <a:t>Operation</a:t>
            </a:r>
            <a:endParaRPr lang="en-US" b="1" dirty="0">
              <a:solidFill>
                <a:schemeClr val="accent5">
                  <a:lumMod val="50000"/>
                </a:schemeClr>
              </a:solidFill>
            </a:endParaRPr>
          </a:p>
        </p:txBody>
      </p:sp>
      <p:sp>
        <p:nvSpPr>
          <p:cNvPr id="10" name="Content Placeholder 2">
            <a:extLst>
              <a:ext uri="{FF2B5EF4-FFF2-40B4-BE49-F238E27FC236}">
                <a16:creationId xmlns:a16="http://schemas.microsoft.com/office/drawing/2014/main" id="{C446A0F9-814E-7945-80F0-841EF8102003}"/>
              </a:ext>
            </a:extLst>
          </p:cNvPr>
          <p:cNvSpPr>
            <a:spLocks noGrp="1"/>
          </p:cNvSpPr>
          <p:nvPr>
            <p:ph idx="1"/>
          </p:nvPr>
        </p:nvSpPr>
        <p:spPr>
          <a:xfrm>
            <a:off x="201637" y="1044632"/>
            <a:ext cx="11788726" cy="5271762"/>
          </a:xfrm>
        </p:spPr>
        <p:txBody>
          <a:bodyPr>
            <a:noAutofit/>
          </a:bodyPr>
          <a:lstStyle/>
          <a:p>
            <a:pPr marL="357187" lvl="1" indent="-342900">
              <a:lnSpc>
                <a:spcPts val="2300"/>
              </a:lnSpc>
              <a:spcBef>
                <a:spcPts val="0"/>
              </a:spcBef>
              <a:spcAft>
                <a:spcPts val="600"/>
              </a:spcAft>
              <a:buClr>
                <a:srgbClr val="FF0000"/>
              </a:buClr>
              <a:buFont typeface="System Font Regular"/>
              <a:buChar char="●"/>
            </a:pPr>
            <a:r>
              <a:rPr lang="en-US" sz="1800" i="0" dirty="0">
                <a:solidFill>
                  <a:schemeClr val="accent5">
                    <a:lumMod val="50000"/>
                  </a:schemeClr>
                </a:solidFill>
              </a:rPr>
              <a:t>During operation, the highest impact risks come from failures, causing loss of beam time and, possible damage of components (HV, gas system). These risks have to be dealt with at the design phase, by implementing appropriate redundancies and QA/QC processes. </a:t>
            </a:r>
          </a:p>
          <a:p>
            <a:pPr marL="357187" lvl="1" indent="-342900">
              <a:lnSpc>
                <a:spcPts val="2300"/>
              </a:lnSpc>
              <a:spcBef>
                <a:spcPts val="0"/>
              </a:spcBef>
              <a:spcAft>
                <a:spcPts val="600"/>
              </a:spcAft>
              <a:buClr>
                <a:srgbClr val="FF0000"/>
              </a:buClr>
              <a:buFont typeface="System Font Regular"/>
              <a:buChar char="●"/>
            </a:pPr>
            <a:r>
              <a:rPr lang="en-US" sz="1800" dirty="0">
                <a:solidFill>
                  <a:schemeClr val="accent5">
                    <a:lumMod val="50000"/>
                  </a:schemeClr>
                </a:solidFill>
              </a:rPr>
              <a:t>Ageing of the straw’s material is a concern for the STT, requiring precise definition and control of environmental conditions (temperature and humidity).</a:t>
            </a:r>
            <a:endParaRPr lang="en-US" sz="1800" i="0" dirty="0">
              <a:solidFill>
                <a:schemeClr val="accent5">
                  <a:lumMod val="50000"/>
                </a:schemeClr>
              </a:solidFill>
            </a:endParaRPr>
          </a:p>
        </p:txBody>
      </p:sp>
    </p:spTree>
    <p:extLst>
      <p:ext uri="{BB962C8B-B14F-4D97-AF65-F5344CB8AC3E}">
        <p14:creationId xmlns:p14="http://schemas.microsoft.com/office/powerpoint/2010/main" val="50777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C. Montanari | Preliminary Risk Analysis of SAND's Trackers | DUNE Coll. Meeting - May 23,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11201" y="193832"/>
            <a:ext cx="11480800" cy="492369"/>
          </a:xfrm>
        </p:spPr>
        <p:txBody>
          <a:bodyPr>
            <a:noAutofit/>
          </a:bodyPr>
          <a:lstStyle/>
          <a:p>
            <a:r>
              <a:rPr lang="en-US" sz="3200" b="1" dirty="0">
                <a:solidFill>
                  <a:schemeClr val="accent5">
                    <a:lumMod val="50000"/>
                  </a:schemeClr>
                </a:solidFill>
              </a:rPr>
              <a:t>Summary tables</a:t>
            </a:r>
          </a:p>
        </p:txBody>
      </p:sp>
      <p:graphicFrame>
        <p:nvGraphicFramePr>
          <p:cNvPr id="2" name="Table 1">
            <a:extLst>
              <a:ext uri="{FF2B5EF4-FFF2-40B4-BE49-F238E27FC236}">
                <a16:creationId xmlns:a16="http://schemas.microsoft.com/office/drawing/2014/main" id="{A795ADC7-9AD0-8E20-2E86-F4AAA49C1916}"/>
              </a:ext>
            </a:extLst>
          </p:cNvPr>
          <p:cNvGraphicFramePr>
            <a:graphicFrameLocks noGrp="1"/>
          </p:cNvGraphicFramePr>
          <p:nvPr>
            <p:extLst>
              <p:ext uri="{D42A27DB-BD31-4B8C-83A1-F6EECF244321}">
                <p14:modId xmlns:p14="http://schemas.microsoft.com/office/powerpoint/2010/main" val="1839814557"/>
              </p:ext>
            </p:extLst>
          </p:nvPr>
        </p:nvGraphicFramePr>
        <p:xfrm>
          <a:off x="108857" y="1401199"/>
          <a:ext cx="5649686" cy="3708400"/>
        </p:xfrm>
        <a:graphic>
          <a:graphicData uri="http://schemas.openxmlformats.org/drawingml/2006/table">
            <a:tbl>
              <a:tblPr firstRow="1" bandRow="1">
                <a:tableStyleId>{5C22544A-7EE6-4342-B048-85BDC9FD1C3A}</a:tableStyleId>
              </a:tblPr>
              <a:tblGrid>
                <a:gridCol w="2547257">
                  <a:extLst>
                    <a:ext uri="{9D8B030D-6E8A-4147-A177-3AD203B41FA5}">
                      <a16:colId xmlns:a16="http://schemas.microsoft.com/office/drawing/2014/main" val="524228447"/>
                    </a:ext>
                  </a:extLst>
                </a:gridCol>
                <a:gridCol w="979714">
                  <a:extLst>
                    <a:ext uri="{9D8B030D-6E8A-4147-A177-3AD203B41FA5}">
                      <a16:colId xmlns:a16="http://schemas.microsoft.com/office/drawing/2014/main" val="1697445392"/>
                    </a:ext>
                  </a:extLst>
                </a:gridCol>
                <a:gridCol w="1001486">
                  <a:extLst>
                    <a:ext uri="{9D8B030D-6E8A-4147-A177-3AD203B41FA5}">
                      <a16:colId xmlns:a16="http://schemas.microsoft.com/office/drawing/2014/main" val="1895827043"/>
                    </a:ext>
                  </a:extLst>
                </a:gridCol>
                <a:gridCol w="1121229">
                  <a:extLst>
                    <a:ext uri="{9D8B030D-6E8A-4147-A177-3AD203B41FA5}">
                      <a16:colId xmlns:a16="http://schemas.microsoft.com/office/drawing/2014/main" val="2827729197"/>
                    </a:ext>
                  </a:extLst>
                </a:gridCol>
              </a:tblGrid>
              <a:tr h="370840">
                <a:tc>
                  <a:txBody>
                    <a:bodyPr/>
                    <a:lstStyle/>
                    <a:p>
                      <a:r>
                        <a:rPr lang="en-US" dirty="0"/>
                        <a:t>Event</a:t>
                      </a:r>
                    </a:p>
                  </a:txBody>
                  <a:tcPr/>
                </a:tc>
                <a:tc>
                  <a:txBody>
                    <a:bodyPr/>
                    <a:lstStyle/>
                    <a:p>
                      <a:pPr algn="ctr"/>
                      <a:r>
                        <a:rPr lang="en-US" dirty="0"/>
                        <a:t>Prob</a:t>
                      </a:r>
                    </a:p>
                  </a:txBody>
                  <a:tcPr/>
                </a:tc>
                <a:tc>
                  <a:txBody>
                    <a:bodyPr/>
                    <a:lstStyle/>
                    <a:p>
                      <a:pPr algn="ctr"/>
                      <a:r>
                        <a:rPr lang="en-US" dirty="0"/>
                        <a:t>Impact</a:t>
                      </a:r>
                    </a:p>
                  </a:txBody>
                  <a:tcPr/>
                </a:tc>
                <a:tc>
                  <a:txBody>
                    <a:bodyPr/>
                    <a:lstStyle/>
                    <a:p>
                      <a:pPr algn="ctr"/>
                      <a:r>
                        <a:rPr lang="en-US" dirty="0"/>
                        <a:t>Risk</a:t>
                      </a:r>
                    </a:p>
                  </a:txBody>
                  <a:tcPr/>
                </a:tc>
                <a:extLst>
                  <a:ext uri="{0D108BD9-81ED-4DB2-BD59-A6C34878D82A}">
                    <a16:rowId xmlns:a16="http://schemas.microsoft.com/office/drawing/2014/main" val="2069070917"/>
                  </a:ext>
                </a:extLst>
              </a:tr>
              <a:tr h="370840">
                <a:tc>
                  <a:txBody>
                    <a:bodyPr/>
                    <a:lstStyle/>
                    <a:p>
                      <a:r>
                        <a:rPr lang="en-US" dirty="0"/>
                        <a:t>Late engineering</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3412906083"/>
                  </a:ext>
                </a:extLst>
              </a:tr>
              <a:tr h="370840">
                <a:tc>
                  <a:txBody>
                    <a:bodyPr/>
                    <a:lstStyle/>
                    <a:p>
                      <a:r>
                        <a:rPr lang="en-US" dirty="0"/>
                        <a:t>F/E Electronics definition</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436689735"/>
                  </a:ext>
                </a:extLst>
              </a:tr>
              <a:tr h="370840">
                <a:tc>
                  <a:txBody>
                    <a:bodyPr/>
                    <a:lstStyle/>
                    <a:p>
                      <a:r>
                        <a:rPr lang="en-US" dirty="0"/>
                        <a:t>No or late funding</a:t>
                      </a:r>
                    </a:p>
                  </a:txBody>
                  <a:tcPr/>
                </a:tc>
                <a:tc>
                  <a:txBody>
                    <a:bodyPr/>
                    <a:lstStyle/>
                    <a:p>
                      <a:pPr algn="ctr"/>
                      <a:endParaRPr lang="en-US"/>
                    </a:p>
                  </a:txBody>
                  <a:tcPr/>
                </a:tc>
                <a:tc>
                  <a:txBody>
                    <a:bodyPr/>
                    <a:lstStyle/>
                    <a:p>
                      <a:pPr algn="ctr"/>
                      <a:r>
                        <a:rPr lang="en-US" dirty="0"/>
                        <a:t>High</a:t>
                      </a:r>
                    </a:p>
                  </a:txBody>
                  <a:tcPr/>
                </a:tc>
                <a:tc>
                  <a:txBody>
                    <a:bodyPr/>
                    <a:lstStyle/>
                    <a:p>
                      <a:pPr algn="ctr"/>
                      <a:r>
                        <a:rPr lang="en-US" dirty="0"/>
                        <a:t>Critical</a:t>
                      </a:r>
                    </a:p>
                  </a:txBody>
                  <a:tcPr>
                    <a:solidFill>
                      <a:srgbClr val="FF0000"/>
                    </a:solidFill>
                  </a:tcPr>
                </a:tc>
                <a:extLst>
                  <a:ext uri="{0D108BD9-81ED-4DB2-BD59-A6C34878D82A}">
                    <a16:rowId xmlns:a16="http://schemas.microsoft.com/office/drawing/2014/main" val="376584829"/>
                  </a:ext>
                </a:extLst>
              </a:tr>
              <a:tr h="370840">
                <a:tc>
                  <a:txBody>
                    <a:bodyPr/>
                    <a:lstStyle/>
                    <a:p>
                      <a:r>
                        <a:rPr lang="en-US" dirty="0"/>
                        <a:t>Late procurement</a:t>
                      </a:r>
                    </a:p>
                  </a:txBody>
                  <a:tcPr/>
                </a:tc>
                <a:tc>
                  <a:txBody>
                    <a:bodyPr/>
                    <a:lstStyle/>
                    <a:p>
                      <a:pPr algn="ctr"/>
                      <a:endParaRPr lang="en-US"/>
                    </a:p>
                  </a:txBody>
                  <a:tcPr/>
                </a:tc>
                <a:tc>
                  <a:txBody>
                    <a:bodyPr/>
                    <a:lstStyle/>
                    <a:p>
                      <a:pPr algn="ctr"/>
                      <a:r>
                        <a:rPr lang="en-US" dirty="0"/>
                        <a:t>Medium</a:t>
                      </a:r>
                    </a:p>
                  </a:txBody>
                  <a:tcPr/>
                </a:tc>
                <a:tc>
                  <a:txBody>
                    <a:bodyPr/>
                    <a:lstStyle/>
                    <a:p>
                      <a:pPr algn="ctr"/>
                      <a:r>
                        <a:rPr lang="en-US" dirty="0"/>
                        <a:t>Mod/Maj</a:t>
                      </a:r>
                    </a:p>
                  </a:txBody>
                  <a:tcPr>
                    <a:gradFill>
                      <a:gsLst>
                        <a:gs pos="0">
                          <a:srgbClr val="FFFF00"/>
                        </a:gs>
                        <a:gs pos="74000">
                          <a:schemeClr val="accent2">
                            <a:lumMod val="60000"/>
                            <a:lumOff val="40000"/>
                          </a:schemeClr>
                        </a:gs>
                        <a:gs pos="83000">
                          <a:schemeClr val="accent2">
                            <a:lumMod val="60000"/>
                            <a:lumOff val="40000"/>
                          </a:schemeClr>
                        </a:gs>
                        <a:gs pos="100000">
                          <a:schemeClr val="accent2">
                            <a:lumMod val="60000"/>
                            <a:lumOff val="40000"/>
                          </a:schemeClr>
                        </a:gs>
                      </a:gsLst>
                      <a:lin ang="0" scaled="0"/>
                    </a:gradFill>
                  </a:tcPr>
                </a:tc>
                <a:extLst>
                  <a:ext uri="{0D108BD9-81ED-4DB2-BD59-A6C34878D82A}">
                    <a16:rowId xmlns:a16="http://schemas.microsoft.com/office/drawing/2014/main" val="3676171001"/>
                  </a:ext>
                </a:extLst>
              </a:tr>
              <a:tr h="370840">
                <a:tc>
                  <a:txBody>
                    <a:bodyPr/>
                    <a:lstStyle/>
                    <a:p>
                      <a:r>
                        <a:rPr lang="en-US" dirty="0"/>
                        <a:t>Logistic</a:t>
                      </a:r>
                    </a:p>
                  </a:txBody>
                  <a:tcPr/>
                </a:tc>
                <a:tc>
                  <a:txBody>
                    <a:bodyPr/>
                    <a:lstStyle/>
                    <a:p>
                      <a:pPr algn="ctr"/>
                      <a:r>
                        <a:rPr lang="en-US" dirty="0"/>
                        <a:t>Medium</a:t>
                      </a:r>
                    </a:p>
                  </a:txBody>
                  <a:tcPr/>
                </a:tc>
                <a:tc>
                  <a:txBody>
                    <a:bodyPr/>
                    <a:lstStyle/>
                    <a:p>
                      <a:pPr algn="ctr"/>
                      <a:r>
                        <a:rPr lang="en-US" dirty="0"/>
                        <a:t>Medium</a:t>
                      </a:r>
                    </a:p>
                  </a:txBody>
                  <a:tcPr/>
                </a:tc>
                <a:tc>
                  <a:txBody>
                    <a:bodyPr/>
                    <a:lstStyle/>
                    <a:p>
                      <a:pPr algn="ctr"/>
                      <a:r>
                        <a:rPr lang="en-US" dirty="0"/>
                        <a:t>Major</a:t>
                      </a:r>
                    </a:p>
                  </a:txBody>
                  <a:tcPr>
                    <a:solidFill>
                      <a:schemeClr val="accent2">
                        <a:lumMod val="60000"/>
                        <a:lumOff val="40000"/>
                      </a:schemeClr>
                    </a:solidFill>
                  </a:tcPr>
                </a:tc>
                <a:extLst>
                  <a:ext uri="{0D108BD9-81ED-4DB2-BD59-A6C34878D82A}">
                    <a16:rowId xmlns:a16="http://schemas.microsoft.com/office/drawing/2014/main" val="2444453701"/>
                  </a:ext>
                </a:extLst>
              </a:tr>
              <a:tr h="370840">
                <a:tc>
                  <a:txBody>
                    <a:bodyPr/>
                    <a:lstStyle/>
                    <a:p>
                      <a:r>
                        <a:rPr lang="en-US" dirty="0"/>
                        <a:t>Straw Failure</a:t>
                      </a:r>
                    </a:p>
                  </a:txBody>
                  <a:tcPr/>
                </a:tc>
                <a:tc>
                  <a:txBody>
                    <a:bodyPr/>
                    <a:lstStyle/>
                    <a:p>
                      <a:pPr algn="ctr"/>
                      <a:r>
                        <a:rPr lang="en-US" dirty="0"/>
                        <a:t>?</a:t>
                      </a:r>
                    </a:p>
                  </a:txBody>
                  <a:tcPr/>
                </a:tc>
                <a:tc>
                  <a:txBody>
                    <a:bodyPr/>
                    <a:lstStyle/>
                    <a:p>
                      <a:pPr algn="ctr"/>
                      <a:r>
                        <a:rPr lang="en-US" dirty="0"/>
                        <a:t>Medium</a:t>
                      </a:r>
                    </a:p>
                  </a:txBody>
                  <a:tcPr/>
                </a:tc>
                <a:tc>
                  <a:txBody>
                    <a:bodyPr/>
                    <a:lstStyle/>
                    <a:p>
                      <a:pPr algn="ctr"/>
                      <a:r>
                        <a:rPr lang="en-US" dirty="0"/>
                        <a:t>?</a:t>
                      </a:r>
                    </a:p>
                  </a:txBody>
                  <a:tcPr>
                    <a:solidFill>
                      <a:schemeClr val="bg1"/>
                    </a:solidFill>
                  </a:tcPr>
                </a:tc>
                <a:extLst>
                  <a:ext uri="{0D108BD9-81ED-4DB2-BD59-A6C34878D82A}">
                    <a16:rowId xmlns:a16="http://schemas.microsoft.com/office/drawing/2014/main" val="1322427983"/>
                  </a:ext>
                </a:extLst>
              </a:tr>
              <a:tr h="370840">
                <a:tc>
                  <a:txBody>
                    <a:bodyPr/>
                    <a:lstStyle/>
                    <a:p>
                      <a:r>
                        <a:rPr lang="en-US" dirty="0"/>
                        <a:t>HV Failure (mitigated)</a:t>
                      </a:r>
                    </a:p>
                  </a:txBody>
                  <a:tcPr/>
                </a:tc>
                <a:tc>
                  <a:txBody>
                    <a:bodyPr/>
                    <a:lstStyle/>
                    <a:p>
                      <a:pPr algn="ctr"/>
                      <a:r>
                        <a:rPr lang="en-US" dirty="0"/>
                        <a:t>Low</a:t>
                      </a:r>
                    </a:p>
                  </a:txBody>
                  <a:tcPr/>
                </a:tc>
                <a:tc>
                  <a:txBody>
                    <a:bodyPr/>
                    <a:lstStyle/>
                    <a:p>
                      <a:pPr algn="ctr"/>
                      <a:r>
                        <a:rPr lang="en-US" dirty="0"/>
                        <a:t>Low</a:t>
                      </a:r>
                    </a:p>
                  </a:txBody>
                  <a:tcPr/>
                </a:tc>
                <a:tc>
                  <a:txBody>
                    <a:bodyPr/>
                    <a:lstStyle/>
                    <a:p>
                      <a:pPr algn="ctr"/>
                      <a:r>
                        <a:rPr lang="en-US" dirty="0"/>
                        <a:t>Minor</a:t>
                      </a:r>
                    </a:p>
                  </a:txBody>
                  <a:tcPr>
                    <a:solidFill>
                      <a:schemeClr val="accent6">
                        <a:lumMod val="20000"/>
                        <a:lumOff val="80000"/>
                      </a:schemeClr>
                    </a:solidFill>
                  </a:tcPr>
                </a:tc>
                <a:extLst>
                  <a:ext uri="{0D108BD9-81ED-4DB2-BD59-A6C34878D82A}">
                    <a16:rowId xmlns:a16="http://schemas.microsoft.com/office/drawing/2014/main" val="3268885532"/>
                  </a:ext>
                </a:extLst>
              </a:tr>
              <a:tr h="370840">
                <a:tc>
                  <a:txBody>
                    <a:bodyPr/>
                    <a:lstStyle/>
                    <a:p>
                      <a:r>
                        <a:rPr lang="en-US" dirty="0"/>
                        <a:t>Transport (mitigated)</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846365199"/>
                  </a:ext>
                </a:extLst>
              </a:tr>
              <a:tr h="370840">
                <a:tc>
                  <a:txBody>
                    <a:bodyPr/>
                    <a:lstStyle/>
                    <a:p>
                      <a:r>
                        <a:rPr lang="en-US" dirty="0"/>
                        <a:t>Aging</a:t>
                      </a:r>
                    </a:p>
                  </a:txBody>
                  <a:tcPr/>
                </a:tc>
                <a:tc>
                  <a:txBody>
                    <a:bodyPr/>
                    <a:lstStyle/>
                    <a:p>
                      <a:pPr algn="ctr"/>
                      <a:r>
                        <a:rPr lang="en-US" dirty="0"/>
                        <a:t>?</a:t>
                      </a:r>
                    </a:p>
                  </a:txBody>
                  <a:tcPr/>
                </a:tc>
                <a:tc>
                  <a:txBody>
                    <a:bodyPr/>
                    <a:lstStyle/>
                    <a:p>
                      <a:pPr algn="ctr"/>
                      <a:r>
                        <a:rPr lang="en-US" dirty="0"/>
                        <a:t>Medium</a:t>
                      </a:r>
                    </a:p>
                  </a:txBody>
                  <a:tcPr/>
                </a:tc>
                <a:tc>
                  <a:txBody>
                    <a:bodyPr/>
                    <a:lstStyle/>
                    <a:p>
                      <a:pPr algn="ctr"/>
                      <a:r>
                        <a:rPr lang="en-US" dirty="0"/>
                        <a:t>?</a:t>
                      </a:r>
                    </a:p>
                  </a:txBody>
                  <a:tcPr/>
                </a:tc>
                <a:extLst>
                  <a:ext uri="{0D108BD9-81ED-4DB2-BD59-A6C34878D82A}">
                    <a16:rowId xmlns:a16="http://schemas.microsoft.com/office/drawing/2014/main" val="779479380"/>
                  </a:ext>
                </a:extLst>
              </a:tr>
            </a:tbl>
          </a:graphicData>
        </a:graphic>
      </p:graphicFrame>
      <p:sp>
        <p:nvSpPr>
          <p:cNvPr id="3" name="TextBox 2">
            <a:extLst>
              <a:ext uri="{FF2B5EF4-FFF2-40B4-BE49-F238E27FC236}">
                <a16:creationId xmlns:a16="http://schemas.microsoft.com/office/drawing/2014/main" id="{502D6B59-DAC8-9CE1-E06A-40452751E850}"/>
              </a:ext>
            </a:extLst>
          </p:cNvPr>
          <p:cNvSpPr txBox="1"/>
          <p:nvPr/>
        </p:nvSpPr>
        <p:spPr>
          <a:xfrm>
            <a:off x="2778004" y="939535"/>
            <a:ext cx="635880" cy="461665"/>
          </a:xfrm>
          <a:prstGeom prst="rect">
            <a:avLst/>
          </a:prstGeom>
          <a:noFill/>
        </p:spPr>
        <p:txBody>
          <a:bodyPr wrap="none" rtlCol="0">
            <a:spAutoFit/>
          </a:bodyPr>
          <a:lstStyle/>
          <a:p>
            <a:r>
              <a:rPr lang="en-US" sz="2400" b="1" dirty="0"/>
              <a:t>STT</a:t>
            </a:r>
          </a:p>
        </p:txBody>
      </p:sp>
      <p:graphicFrame>
        <p:nvGraphicFramePr>
          <p:cNvPr id="8" name="Table 7">
            <a:extLst>
              <a:ext uri="{FF2B5EF4-FFF2-40B4-BE49-F238E27FC236}">
                <a16:creationId xmlns:a16="http://schemas.microsoft.com/office/drawing/2014/main" id="{74E7009F-2499-D995-C877-C688057E581A}"/>
              </a:ext>
            </a:extLst>
          </p:cNvPr>
          <p:cNvGraphicFramePr>
            <a:graphicFrameLocks noGrp="1"/>
          </p:cNvGraphicFramePr>
          <p:nvPr>
            <p:extLst>
              <p:ext uri="{D42A27DB-BD31-4B8C-83A1-F6EECF244321}">
                <p14:modId xmlns:p14="http://schemas.microsoft.com/office/powerpoint/2010/main" val="3900407893"/>
              </p:ext>
            </p:extLst>
          </p:nvPr>
        </p:nvGraphicFramePr>
        <p:xfrm>
          <a:off x="6106886" y="1422400"/>
          <a:ext cx="5834743" cy="3708400"/>
        </p:xfrm>
        <a:graphic>
          <a:graphicData uri="http://schemas.openxmlformats.org/drawingml/2006/table">
            <a:tbl>
              <a:tblPr firstRow="1" bandRow="1">
                <a:tableStyleId>{5C22544A-7EE6-4342-B048-85BDC9FD1C3A}</a:tableStyleId>
              </a:tblPr>
              <a:tblGrid>
                <a:gridCol w="2547257">
                  <a:extLst>
                    <a:ext uri="{9D8B030D-6E8A-4147-A177-3AD203B41FA5}">
                      <a16:colId xmlns:a16="http://schemas.microsoft.com/office/drawing/2014/main" val="524228447"/>
                    </a:ext>
                  </a:extLst>
                </a:gridCol>
                <a:gridCol w="1034143">
                  <a:extLst>
                    <a:ext uri="{9D8B030D-6E8A-4147-A177-3AD203B41FA5}">
                      <a16:colId xmlns:a16="http://schemas.microsoft.com/office/drawing/2014/main" val="1697445392"/>
                    </a:ext>
                  </a:extLst>
                </a:gridCol>
                <a:gridCol w="1023257">
                  <a:extLst>
                    <a:ext uri="{9D8B030D-6E8A-4147-A177-3AD203B41FA5}">
                      <a16:colId xmlns:a16="http://schemas.microsoft.com/office/drawing/2014/main" val="1895827043"/>
                    </a:ext>
                  </a:extLst>
                </a:gridCol>
                <a:gridCol w="1230086">
                  <a:extLst>
                    <a:ext uri="{9D8B030D-6E8A-4147-A177-3AD203B41FA5}">
                      <a16:colId xmlns:a16="http://schemas.microsoft.com/office/drawing/2014/main" val="2827729197"/>
                    </a:ext>
                  </a:extLst>
                </a:gridCol>
              </a:tblGrid>
              <a:tr h="370840">
                <a:tc>
                  <a:txBody>
                    <a:bodyPr/>
                    <a:lstStyle/>
                    <a:p>
                      <a:r>
                        <a:rPr lang="en-US" dirty="0"/>
                        <a:t>Event</a:t>
                      </a:r>
                    </a:p>
                  </a:txBody>
                  <a:tcPr/>
                </a:tc>
                <a:tc>
                  <a:txBody>
                    <a:bodyPr/>
                    <a:lstStyle/>
                    <a:p>
                      <a:pPr algn="ctr"/>
                      <a:r>
                        <a:rPr lang="en-US" dirty="0"/>
                        <a:t>Prob</a:t>
                      </a:r>
                    </a:p>
                  </a:txBody>
                  <a:tcPr/>
                </a:tc>
                <a:tc>
                  <a:txBody>
                    <a:bodyPr/>
                    <a:lstStyle/>
                    <a:p>
                      <a:pPr algn="ctr"/>
                      <a:r>
                        <a:rPr lang="en-US" dirty="0"/>
                        <a:t>Impact</a:t>
                      </a:r>
                    </a:p>
                  </a:txBody>
                  <a:tcPr/>
                </a:tc>
                <a:tc>
                  <a:txBody>
                    <a:bodyPr/>
                    <a:lstStyle/>
                    <a:p>
                      <a:pPr algn="ctr"/>
                      <a:r>
                        <a:rPr lang="en-US" dirty="0"/>
                        <a:t>Risk</a:t>
                      </a:r>
                    </a:p>
                  </a:txBody>
                  <a:tcPr/>
                </a:tc>
                <a:extLst>
                  <a:ext uri="{0D108BD9-81ED-4DB2-BD59-A6C34878D82A}">
                    <a16:rowId xmlns:a16="http://schemas.microsoft.com/office/drawing/2014/main" val="2069070917"/>
                  </a:ext>
                </a:extLst>
              </a:tr>
              <a:tr h="370840">
                <a:tc>
                  <a:txBody>
                    <a:bodyPr/>
                    <a:lstStyle/>
                    <a:p>
                      <a:r>
                        <a:rPr lang="en-US" dirty="0"/>
                        <a:t>Late engineering</a:t>
                      </a:r>
                    </a:p>
                  </a:txBody>
                  <a:tcPr/>
                </a:tc>
                <a:tc>
                  <a:txBody>
                    <a:bodyPr/>
                    <a:lstStyle/>
                    <a:p>
                      <a:pPr algn="ctr"/>
                      <a:r>
                        <a:rPr lang="en-US" dirty="0"/>
                        <a:t>Low</a:t>
                      </a:r>
                    </a:p>
                  </a:txBody>
                  <a:tcPr/>
                </a:tc>
                <a:tc>
                  <a:txBody>
                    <a:bodyPr/>
                    <a:lstStyle/>
                    <a:p>
                      <a:pPr algn="ctr"/>
                      <a:r>
                        <a:rPr lang="en-US" dirty="0"/>
                        <a:t>Low</a:t>
                      </a:r>
                    </a:p>
                  </a:txBody>
                  <a:tcPr/>
                </a:tc>
                <a:tc>
                  <a:txBody>
                    <a:bodyPr/>
                    <a:lstStyle/>
                    <a:p>
                      <a:pPr algn="ctr"/>
                      <a:r>
                        <a:rPr lang="en-US" dirty="0"/>
                        <a:t>Minor</a:t>
                      </a:r>
                    </a:p>
                  </a:txBody>
                  <a:tcPr>
                    <a:solidFill>
                      <a:schemeClr val="accent6">
                        <a:lumMod val="20000"/>
                        <a:lumOff val="80000"/>
                      </a:schemeClr>
                    </a:solidFill>
                  </a:tcPr>
                </a:tc>
                <a:extLst>
                  <a:ext uri="{0D108BD9-81ED-4DB2-BD59-A6C34878D82A}">
                    <a16:rowId xmlns:a16="http://schemas.microsoft.com/office/drawing/2014/main" val="3412906083"/>
                  </a:ext>
                </a:extLst>
              </a:tr>
              <a:tr h="370840">
                <a:tc>
                  <a:txBody>
                    <a:bodyPr/>
                    <a:lstStyle/>
                    <a:p>
                      <a:r>
                        <a:rPr lang="en-US" dirty="0"/>
                        <a:t>F/E Electronics definition</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436689735"/>
                  </a:ext>
                </a:extLst>
              </a:tr>
              <a:tr h="370840">
                <a:tc>
                  <a:txBody>
                    <a:bodyPr/>
                    <a:lstStyle/>
                    <a:p>
                      <a:r>
                        <a:rPr lang="en-US" dirty="0"/>
                        <a:t>No or late funding</a:t>
                      </a:r>
                    </a:p>
                  </a:txBody>
                  <a:tcPr/>
                </a:tc>
                <a:tc>
                  <a:txBody>
                    <a:bodyPr/>
                    <a:lstStyle/>
                    <a:p>
                      <a:pPr algn="ctr"/>
                      <a:endParaRPr lang="en-US"/>
                    </a:p>
                  </a:txBody>
                  <a:tcPr/>
                </a:tc>
                <a:tc>
                  <a:txBody>
                    <a:bodyPr/>
                    <a:lstStyle/>
                    <a:p>
                      <a:pPr algn="ctr"/>
                      <a:r>
                        <a:rPr lang="en-US" dirty="0"/>
                        <a:t>High</a:t>
                      </a:r>
                    </a:p>
                  </a:txBody>
                  <a:tcPr/>
                </a:tc>
                <a:tc>
                  <a:txBody>
                    <a:bodyPr/>
                    <a:lstStyle/>
                    <a:p>
                      <a:pPr algn="ctr"/>
                      <a:r>
                        <a:rPr lang="en-US" dirty="0"/>
                        <a:t>Critical</a:t>
                      </a:r>
                    </a:p>
                  </a:txBody>
                  <a:tcPr>
                    <a:solidFill>
                      <a:srgbClr val="FF0000"/>
                    </a:solidFill>
                  </a:tcPr>
                </a:tc>
                <a:extLst>
                  <a:ext uri="{0D108BD9-81ED-4DB2-BD59-A6C34878D82A}">
                    <a16:rowId xmlns:a16="http://schemas.microsoft.com/office/drawing/2014/main" val="376584829"/>
                  </a:ext>
                </a:extLst>
              </a:tr>
              <a:tr h="370840">
                <a:tc>
                  <a:txBody>
                    <a:bodyPr/>
                    <a:lstStyle/>
                    <a:p>
                      <a:r>
                        <a:rPr lang="en-US" dirty="0"/>
                        <a:t>Late procurement</a:t>
                      </a:r>
                    </a:p>
                  </a:txBody>
                  <a:tcPr/>
                </a:tc>
                <a:tc>
                  <a:txBody>
                    <a:bodyPr/>
                    <a:lstStyle/>
                    <a:p>
                      <a:pPr algn="ctr"/>
                      <a:endParaRPr lang="en-US"/>
                    </a:p>
                  </a:txBody>
                  <a:tcPr/>
                </a:tc>
                <a:tc>
                  <a:txBody>
                    <a:bodyPr/>
                    <a:lstStyle/>
                    <a:p>
                      <a:pPr algn="ctr"/>
                      <a:r>
                        <a:rPr lang="en-US" dirty="0"/>
                        <a:t>Low</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3676171001"/>
                  </a:ext>
                </a:extLst>
              </a:tr>
              <a:tr h="370840">
                <a:tc>
                  <a:txBody>
                    <a:bodyPr/>
                    <a:lstStyle/>
                    <a:p>
                      <a:r>
                        <a:rPr lang="en-US" dirty="0"/>
                        <a:t>Logistic</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2444453701"/>
                  </a:ext>
                </a:extLst>
              </a:tr>
              <a:tr h="370840">
                <a:tc>
                  <a:txBody>
                    <a:bodyPr/>
                    <a:lstStyle/>
                    <a:p>
                      <a:r>
                        <a:rPr lang="en-US" dirty="0"/>
                        <a:t>Wires failure</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1322427983"/>
                  </a:ext>
                </a:extLst>
              </a:tr>
              <a:tr h="370840">
                <a:tc>
                  <a:txBody>
                    <a:bodyPr/>
                    <a:lstStyle/>
                    <a:p>
                      <a:r>
                        <a:rPr lang="en-US" dirty="0"/>
                        <a:t>HV Failure (mitigated)</a:t>
                      </a:r>
                    </a:p>
                  </a:txBody>
                  <a:tcPr/>
                </a:tc>
                <a:tc>
                  <a:txBody>
                    <a:bodyPr/>
                    <a:lstStyle/>
                    <a:p>
                      <a:pPr algn="ctr"/>
                      <a:r>
                        <a:rPr lang="en-US" dirty="0"/>
                        <a:t>Low</a:t>
                      </a:r>
                    </a:p>
                  </a:txBody>
                  <a:tcPr/>
                </a:tc>
                <a:tc>
                  <a:txBody>
                    <a:bodyPr/>
                    <a:lstStyle/>
                    <a:p>
                      <a:pPr algn="ctr"/>
                      <a:r>
                        <a:rPr lang="en-US" dirty="0"/>
                        <a:t>Low</a:t>
                      </a:r>
                    </a:p>
                  </a:txBody>
                  <a:tcPr/>
                </a:tc>
                <a:tc>
                  <a:txBody>
                    <a:bodyPr/>
                    <a:lstStyle/>
                    <a:p>
                      <a:pPr algn="ctr"/>
                      <a:r>
                        <a:rPr lang="en-US" dirty="0"/>
                        <a:t>Minor</a:t>
                      </a:r>
                    </a:p>
                  </a:txBody>
                  <a:tcPr>
                    <a:solidFill>
                      <a:schemeClr val="accent6">
                        <a:lumMod val="20000"/>
                        <a:lumOff val="80000"/>
                      </a:schemeClr>
                    </a:solidFill>
                  </a:tcPr>
                </a:tc>
                <a:extLst>
                  <a:ext uri="{0D108BD9-81ED-4DB2-BD59-A6C34878D82A}">
                    <a16:rowId xmlns:a16="http://schemas.microsoft.com/office/drawing/2014/main" val="3268885532"/>
                  </a:ext>
                </a:extLst>
              </a:tr>
              <a:tr h="370840">
                <a:tc>
                  <a:txBody>
                    <a:bodyPr/>
                    <a:lstStyle/>
                    <a:p>
                      <a:r>
                        <a:rPr lang="en-US" dirty="0"/>
                        <a:t>Transport (mitigated)</a:t>
                      </a:r>
                    </a:p>
                  </a:txBody>
                  <a:tcPr/>
                </a:tc>
                <a:tc>
                  <a:txBody>
                    <a:bodyPr/>
                    <a:lstStyle/>
                    <a:p>
                      <a:pPr algn="ctr"/>
                      <a:r>
                        <a:rPr lang="en-US" dirty="0"/>
                        <a:t>Low</a:t>
                      </a:r>
                    </a:p>
                  </a:txBody>
                  <a:tcPr/>
                </a:tc>
                <a:tc>
                  <a:txBody>
                    <a:bodyPr/>
                    <a:lstStyle/>
                    <a:p>
                      <a:pPr algn="ctr"/>
                      <a:r>
                        <a:rPr lang="en-US" dirty="0"/>
                        <a:t>Medium</a:t>
                      </a:r>
                    </a:p>
                  </a:txBody>
                  <a:tcPr/>
                </a:tc>
                <a:tc>
                  <a:txBody>
                    <a:bodyPr/>
                    <a:lstStyle/>
                    <a:p>
                      <a:pPr algn="ctr"/>
                      <a:r>
                        <a:rPr lang="en-US" dirty="0"/>
                        <a:t>Moderate</a:t>
                      </a:r>
                    </a:p>
                  </a:txBody>
                  <a:tcPr>
                    <a:solidFill>
                      <a:srgbClr val="FFFF00"/>
                    </a:solidFill>
                  </a:tcPr>
                </a:tc>
                <a:extLst>
                  <a:ext uri="{0D108BD9-81ED-4DB2-BD59-A6C34878D82A}">
                    <a16:rowId xmlns:a16="http://schemas.microsoft.com/office/drawing/2014/main" val="846365199"/>
                  </a:ext>
                </a:extLst>
              </a:tr>
              <a:tr h="370840">
                <a:tc>
                  <a:txBody>
                    <a:bodyPr/>
                    <a:lstStyle/>
                    <a:p>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779479380"/>
                  </a:ext>
                </a:extLst>
              </a:tr>
            </a:tbl>
          </a:graphicData>
        </a:graphic>
      </p:graphicFrame>
      <p:sp>
        <p:nvSpPr>
          <p:cNvPr id="9" name="TextBox 8">
            <a:extLst>
              <a:ext uri="{FF2B5EF4-FFF2-40B4-BE49-F238E27FC236}">
                <a16:creationId xmlns:a16="http://schemas.microsoft.com/office/drawing/2014/main" id="{7C4C5B9A-C63D-5420-DBFF-00C22F3C44AE}"/>
              </a:ext>
            </a:extLst>
          </p:cNvPr>
          <p:cNvSpPr txBox="1"/>
          <p:nvPr/>
        </p:nvSpPr>
        <p:spPr>
          <a:xfrm>
            <a:off x="7795831" y="939534"/>
            <a:ext cx="2117311" cy="461665"/>
          </a:xfrm>
          <a:prstGeom prst="rect">
            <a:avLst/>
          </a:prstGeom>
          <a:noFill/>
        </p:spPr>
        <p:txBody>
          <a:bodyPr wrap="none" rtlCol="0">
            <a:spAutoFit/>
          </a:bodyPr>
          <a:lstStyle/>
          <a:p>
            <a:r>
              <a:rPr lang="en-US" sz="2400" b="1" dirty="0"/>
              <a:t>Drift Chambers</a:t>
            </a:r>
          </a:p>
        </p:txBody>
      </p:sp>
      <p:sp>
        <p:nvSpPr>
          <p:cNvPr id="5" name="TextBox 4">
            <a:extLst>
              <a:ext uri="{FF2B5EF4-FFF2-40B4-BE49-F238E27FC236}">
                <a16:creationId xmlns:a16="http://schemas.microsoft.com/office/drawing/2014/main" id="{6D7B6595-E634-131B-88CA-A5FBD03DE63A}"/>
              </a:ext>
            </a:extLst>
          </p:cNvPr>
          <p:cNvSpPr txBox="1"/>
          <p:nvPr/>
        </p:nvSpPr>
        <p:spPr>
          <a:xfrm>
            <a:off x="180103" y="5561108"/>
            <a:ext cx="11853566" cy="461665"/>
          </a:xfrm>
          <a:prstGeom prst="rect">
            <a:avLst/>
          </a:prstGeom>
          <a:noFill/>
        </p:spPr>
        <p:txBody>
          <a:bodyPr wrap="none" rtlCol="0">
            <a:spAutoFit/>
          </a:bodyPr>
          <a:lstStyle/>
          <a:p>
            <a:r>
              <a:rPr lang="en-US" sz="2400" b="1" dirty="0"/>
              <a:t>Note that, in these tables, the columns of risk mitigation and mitigated risk are not present.</a:t>
            </a:r>
          </a:p>
        </p:txBody>
      </p:sp>
    </p:spTree>
    <p:extLst>
      <p:ext uri="{BB962C8B-B14F-4D97-AF65-F5344CB8AC3E}">
        <p14:creationId xmlns:p14="http://schemas.microsoft.com/office/powerpoint/2010/main" val="650230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p:txBody>
          <a:bodyPr>
            <a:noAutofit/>
          </a:bodyPr>
          <a:lstStyle/>
          <a:p>
            <a:r>
              <a:rPr lang="en-US" sz="3200" b="1" dirty="0">
                <a:solidFill>
                  <a:schemeClr val="accent5">
                    <a:lumMod val="50000"/>
                  </a:schemeClr>
                </a:solidFill>
              </a:rPr>
              <a:t>Goals, assumptions and strategy (cont.)</a:t>
            </a:r>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503663" y="1424181"/>
            <a:ext cx="10515600" cy="4351338"/>
          </a:xfrm>
          <a:solidFill>
            <a:schemeClr val="bg1"/>
          </a:solidFill>
        </p:spPr>
        <p:txBody>
          <a:bodyPr>
            <a:noAutofit/>
          </a:bodyPr>
          <a:lstStyle/>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following assumptions come from the present status of SAND:</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2000" dirty="0">
                <a:solidFill>
                  <a:schemeClr val="accent5">
                    <a:lumMod val="50000"/>
                  </a:schemeClr>
                </a:solidFill>
              </a:rPr>
              <a:t>Magnet, with Yoke, and ECAL are both available in Frascati.</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Magnet requires some re-certification and replacement/revamping of electrical components.</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ECAL requires some replacement of PMTs, a new HV system and readout electronics.</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2000" dirty="0">
                <a:solidFill>
                  <a:schemeClr val="accent5">
                    <a:lumMod val="50000"/>
                  </a:schemeClr>
                </a:solidFill>
              </a:rPr>
              <a:t>The choice of the technical solution for the inner tracker is still to be made.</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Decision will be taken by Spring 2025</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Independently from the chosen solution prototyping and optimization are required.</a:t>
            </a:r>
          </a:p>
          <a:p>
            <a:pPr marL="823555" lvl="3">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Funding situation for the inner tracker has to be clarified.</a:t>
            </a:r>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11"/>
          </p:nvPr>
        </p:nvSpPr>
        <p:spPr/>
        <p:txBody>
          <a:bodyPr/>
          <a:lstStyle/>
          <a:p>
            <a:pPr>
              <a:defRPr/>
            </a:pPr>
            <a:r>
              <a:rPr lang="en-US" dirty="0"/>
              <a:t>C. Montanari | INFN CSN1 DUNE Review | July 12, 2024</a:t>
            </a:r>
            <a:endParaRPr lang="en-US" b="1" dirty="0"/>
          </a:p>
        </p:txBody>
      </p:sp>
    </p:spTree>
    <p:extLst>
      <p:ext uri="{BB962C8B-B14F-4D97-AF65-F5344CB8AC3E}">
        <p14:creationId xmlns:p14="http://schemas.microsoft.com/office/powerpoint/2010/main" val="58200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p:txBody>
          <a:bodyPr>
            <a:noAutofit/>
          </a:bodyPr>
          <a:lstStyle/>
          <a:p>
            <a:r>
              <a:rPr lang="en-US" sz="3200" b="1" dirty="0">
                <a:solidFill>
                  <a:schemeClr val="accent5">
                    <a:lumMod val="50000"/>
                  </a:schemeClr>
                </a:solidFill>
              </a:rPr>
              <a:t>Goals, assumptions and strategy (cont.)</a:t>
            </a:r>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503663" y="1424181"/>
            <a:ext cx="10515600" cy="4351338"/>
          </a:xfrm>
          <a:solidFill>
            <a:schemeClr val="bg1"/>
          </a:solidFill>
        </p:spPr>
        <p:txBody>
          <a:bodyPr>
            <a:noAutofit/>
          </a:bodyPr>
          <a:lstStyle/>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following strategic choices are proposed</a:t>
            </a:r>
          </a:p>
          <a:p>
            <a:pPr marL="594955" lvl="2">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Minimize the work to be done in the shared part of the experimental hall </a:t>
            </a:r>
            <a:r>
              <a:rPr lang="en-US" dirty="0">
                <a:solidFill>
                  <a:schemeClr val="accent5">
                    <a:lumMod val="50000"/>
                  </a:schemeClr>
                </a:solidFill>
                <a:sym typeface="Wingdings" pitchFamily="2" charset="2"/>
              </a:rPr>
              <a:t> time limit ≈ 6 months</a:t>
            </a:r>
            <a:endParaRPr lang="en-US" dirty="0">
              <a:solidFill>
                <a:schemeClr val="accent5">
                  <a:lumMod val="50000"/>
                </a:schemeClr>
              </a:solidFill>
            </a:endParaRPr>
          </a:p>
          <a:p>
            <a:pPr marL="823555" lvl="3">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Assemble in this area only those parts that cannot be installed in the alcove: Yoke, Magnet, Calorimeter, support structure for the Inner Tracker and GRAIN.</a:t>
            </a:r>
          </a:p>
          <a:p>
            <a:pPr marL="823555" lvl="3">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Ensure that most of installation can be done in the alcove.</a:t>
            </a:r>
          </a:p>
          <a:p>
            <a:pPr marL="823555" lvl="3">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sz="1800" dirty="0">
                <a:solidFill>
                  <a:schemeClr val="accent5">
                    <a:lumMod val="50000"/>
                  </a:schemeClr>
                </a:solidFill>
              </a:rPr>
              <a:t>Manage interference with ND-</a:t>
            </a:r>
            <a:r>
              <a:rPr lang="en-US" sz="1800" dirty="0" err="1">
                <a:solidFill>
                  <a:schemeClr val="accent5">
                    <a:lumMod val="50000"/>
                  </a:schemeClr>
                </a:solidFill>
              </a:rPr>
              <a:t>LAr</a:t>
            </a:r>
            <a:r>
              <a:rPr lang="en-US" sz="1800" dirty="0">
                <a:solidFill>
                  <a:schemeClr val="accent5">
                    <a:lumMod val="50000"/>
                  </a:schemeClr>
                </a:solidFill>
              </a:rPr>
              <a:t> and TMS installation (materials movement and staging).</a:t>
            </a:r>
          </a:p>
          <a:p>
            <a:pPr marL="594955" lvl="2">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Perform an extensive set of tests during the construction and assembly of the detectors (prioritize reliability over schedule).</a:t>
            </a:r>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11"/>
          </p:nvPr>
        </p:nvSpPr>
        <p:spPr/>
        <p:txBody>
          <a:bodyPr/>
          <a:lstStyle/>
          <a:p>
            <a:pPr>
              <a:defRPr/>
            </a:pPr>
            <a:r>
              <a:rPr lang="en-US" dirty="0"/>
              <a:t>C. Montanari | INFN CSN1 DUNE Review | July 12, 2024</a:t>
            </a:r>
            <a:endParaRPr lang="en-US" b="1" dirty="0"/>
          </a:p>
        </p:txBody>
      </p:sp>
    </p:spTree>
    <p:extLst>
      <p:ext uri="{BB962C8B-B14F-4D97-AF65-F5344CB8AC3E}">
        <p14:creationId xmlns:p14="http://schemas.microsoft.com/office/powerpoint/2010/main" val="234536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57330"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134902" cy="492369"/>
          </a:xfrm>
        </p:spPr>
        <p:txBody>
          <a:bodyPr>
            <a:noAutofit/>
          </a:bodyPr>
          <a:lstStyle/>
          <a:p>
            <a:r>
              <a:rPr lang="en-US" sz="3200" b="1" dirty="0">
                <a:solidFill>
                  <a:schemeClr val="accent5">
                    <a:lumMod val="50000"/>
                  </a:schemeClr>
                </a:solidFill>
              </a:rPr>
              <a:t>Proposed timeline for SAND – construction and delivery (I)</a:t>
            </a:r>
          </a:p>
        </p:txBody>
      </p:sp>
      <p:pic>
        <p:nvPicPr>
          <p:cNvPr id="5" name="Picture 4">
            <a:extLst>
              <a:ext uri="{FF2B5EF4-FFF2-40B4-BE49-F238E27FC236}">
                <a16:creationId xmlns:a16="http://schemas.microsoft.com/office/drawing/2014/main" id="{E1C6238C-72FE-51D1-872D-4AA97211C460}"/>
              </a:ext>
            </a:extLst>
          </p:cNvPr>
          <p:cNvPicPr>
            <a:picLocks noChangeAspect="1"/>
          </p:cNvPicPr>
          <p:nvPr/>
        </p:nvPicPr>
        <p:blipFill rotWithShape="1">
          <a:blip r:embed="rId3"/>
          <a:srcRect t="16042"/>
          <a:stretch/>
        </p:blipFill>
        <p:spPr>
          <a:xfrm>
            <a:off x="1975063" y="1193180"/>
            <a:ext cx="8844820" cy="4690479"/>
          </a:xfrm>
          <a:prstGeom prst="rect">
            <a:avLst/>
          </a:prstGeom>
        </p:spPr>
      </p:pic>
    </p:spTree>
    <p:extLst>
      <p:ext uri="{BB962C8B-B14F-4D97-AF65-F5344CB8AC3E}">
        <p14:creationId xmlns:p14="http://schemas.microsoft.com/office/powerpoint/2010/main" val="355381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35028"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592102" cy="492369"/>
          </a:xfrm>
        </p:spPr>
        <p:txBody>
          <a:bodyPr>
            <a:noAutofit/>
          </a:bodyPr>
          <a:lstStyle/>
          <a:p>
            <a:r>
              <a:rPr lang="en-US" sz="3200" b="1" dirty="0">
                <a:solidFill>
                  <a:schemeClr val="accent5">
                    <a:lumMod val="50000"/>
                  </a:schemeClr>
                </a:solidFill>
              </a:rPr>
              <a:t>Proposed timeline for SAND – construction and delivery(II)</a:t>
            </a:r>
          </a:p>
        </p:txBody>
      </p:sp>
      <p:pic>
        <p:nvPicPr>
          <p:cNvPr id="8" name="Picture 7">
            <a:extLst>
              <a:ext uri="{FF2B5EF4-FFF2-40B4-BE49-F238E27FC236}">
                <a16:creationId xmlns:a16="http://schemas.microsoft.com/office/drawing/2014/main" id="{8DF0B751-1A05-93EF-A1C1-A97FFF3539D4}"/>
              </a:ext>
            </a:extLst>
          </p:cNvPr>
          <p:cNvPicPr>
            <a:picLocks noChangeAspect="1"/>
          </p:cNvPicPr>
          <p:nvPr/>
        </p:nvPicPr>
        <p:blipFill>
          <a:blip r:embed="rId3"/>
          <a:stretch>
            <a:fillRect/>
          </a:stretch>
        </p:blipFill>
        <p:spPr>
          <a:xfrm>
            <a:off x="1659687" y="996643"/>
            <a:ext cx="8465619" cy="5347179"/>
          </a:xfrm>
          <a:prstGeom prst="rect">
            <a:avLst/>
          </a:prstGeom>
        </p:spPr>
      </p:pic>
    </p:spTree>
    <p:extLst>
      <p:ext uri="{BB962C8B-B14F-4D97-AF65-F5344CB8AC3E}">
        <p14:creationId xmlns:p14="http://schemas.microsoft.com/office/powerpoint/2010/main" val="42746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01573"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0450587" cy="492369"/>
          </a:xfrm>
        </p:spPr>
        <p:txBody>
          <a:bodyPr>
            <a:noAutofit/>
          </a:bodyPr>
          <a:lstStyle/>
          <a:p>
            <a:r>
              <a:rPr lang="en-US" sz="3200" b="1" dirty="0">
                <a:solidFill>
                  <a:schemeClr val="accent5">
                    <a:lumMod val="50000"/>
                  </a:schemeClr>
                </a:solidFill>
              </a:rPr>
              <a:t>Proposed timeline for SAND – construction and delivery (III)</a:t>
            </a:r>
          </a:p>
        </p:txBody>
      </p:sp>
      <p:pic>
        <p:nvPicPr>
          <p:cNvPr id="5" name="Picture 4">
            <a:extLst>
              <a:ext uri="{FF2B5EF4-FFF2-40B4-BE49-F238E27FC236}">
                <a16:creationId xmlns:a16="http://schemas.microsoft.com/office/drawing/2014/main" id="{AD19FD28-2B87-5B78-F82E-6AB8197FFADC}"/>
              </a:ext>
            </a:extLst>
          </p:cNvPr>
          <p:cNvPicPr>
            <a:picLocks noChangeAspect="1"/>
          </p:cNvPicPr>
          <p:nvPr/>
        </p:nvPicPr>
        <p:blipFill rotWithShape="1">
          <a:blip r:embed="rId3"/>
          <a:srcRect b="4139"/>
          <a:stretch/>
        </p:blipFill>
        <p:spPr>
          <a:xfrm>
            <a:off x="1534584" y="974341"/>
            <a:ext cx="8741036" cy="5292644"/>
          </a:xfrm>
          <a:prstGeom prst="rect">
            <a:avLst/>
          </a:prstGeom>
        </p:spPr>
      </p:pic>
    </p:spTree>
    <p:extLst>
      <p:ext uri="{BB962C8B-B14F-4D97-AF65-F5344CB8AC3E}">
        <p14:creationId xmlns:p14="http://schemas.microsoft.com/office/powerpoint/2010/main" val="324591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E87AB-44CC-AC70-CE80-081B43E2ADA4}"/>
              </a:ext>
            </a:extLst>
          </p:cNvPr>
          <p:cNvPicPr>
            <a:picLocks noChangeAspect="1"/>
          </p:cNvPicPr>
          <p:nvPr/>
        </p:nvPicPr>
        <p:blipFill rotWithShape="1">
          <a:blip r:embed="rId3"/>
          <a:srcRect t="18237"/>
          <a:stretch/>
        </p:blipFill>
        <p:spPr>
          <a:xfrm>
            <a:off x="2487039" y="2018704"/>
            <a:ext cx="7772400" cy="4014035"/>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35027" y="6495483"/>
            <a:ext cx="8218636" cy="237285"/>
          </a:xfrm>
        </p:spPr>
        <p:txBody>
          <a:bodyPr/>
          <a:lstStyle/>
          <a:p>
            <a:pPr>
              <a:defRPr/>
            </a:pPr>
            <a:r>
              <a:rPr lang="en-US" dirty="0"/>
              <a:t>C. Montanari | INFN CSN1 DUNE Review | July 12, 2024</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76416" cy="492369"/>
          </a:xfrm>
        </p:spPr>
        <p:txBody>
          <a:bodyPr>
            <a:noAutofit/>
          </a:bodyPr>
          <a:lstStyle/>
          <a:p>
            <a:r>
              <a:rPr lang="en-US" sz="3200" b="1" dirty="0">
                <a:solidFill>
                  <a:schemeClr val="accent5">
                    <a:lumMod val="50000"/>
                  </a:schemeClr>
                </a:solidFill>
              </a:rPr>
              <a:t>Proposed timeline for SAND – Installation (I)</a:t>
            </a:r>
          </a:p>
        </p:txBody>
      </p:sp>
      <p:sp>
        <p:nvSpPr>
          <p:cNvPr id="9" name="TextBox 8">
            <a:extLst>
              <a:ext uri="{FF2B5EF4-FFF2-40B4-BE49-F238E27FC236}">
                <a16:creationId xmlns:a16="http://schemas.microsoft.com/office/drawing/2014/main" id="{00D3C116-3C25-39B9-D3D2-5A961A2ED86C}"/>
              </a:ext>
            </a:extLst>
          </p:cNvPr>
          <p:cNvSpPr txBox="1"/>
          <p:nvPr/>
        </p:nvSpPr>
        <p:spPr>
          <a:xfrm>
            <a:off x="899296" y="1197516"/>
            <a:ext cx="3259803" cy="369332"/>
          </a:xfrm>
          <a:prstGeom prst="rect">
            <a:avLst/>
          </a:prstGeom>
          <a:noFill/>
          <a:ln>
            <a:solidFill>
              <a:schemeClr val="accent1"/>
            </a:solidFill>
          </a:ln>
        </p:spPr>
        <p:txBody>
          <a:bodyPr wrap="none" rtlCol="0">
            <a:spAutoFit/>
          </a:bodyPr>
          <a:lstStyle/>
          <a:p>
            <a:r>
              <a:rPr lang="en-US" b="1" dirty="0"/>
              <a:t>ND Hall available for installation</a:t>
            </a:r>
          </a:p>
        </p:txBody>
      </p:sp>
      <p:cxnSp>
        <p:nvCxnSpPr>
          <p:cNvPr id="11" name="Straight Arrow Connector 10">
            <a:extLst>
              <a:ext uri="{FF2B5EF4-FFF2-40B4-BE49-F238E27FC236}">
                <a16:creationId xmlns:a16="http://schemas.microsoft.com/office/drawing/2014/main" id="{5EF2CBFF-C04A-DFB8-02E1-01024D35D171}"/>
              </a:ext>
            </a:extLst>
          </p:cNvPr>
          <p:cNvCxnSpPr>
            <a:cxnSpLocks/>
          </p:cNvCxnSpPr>
          <p:nvPr/>
        </p:nvCxnSpPr>
        <p:spPr>
          <a:xfrm>
            <a:off x="2572742" y="1577734"/>
            <a:ext cx="0" cy="5113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874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42396</TotalTime>
  <Words>3952</Words>
  <Application>Microsoft Macintosh PowerPoint</Application>
  <PresentationFormat>Widescreen</PresentationFormat>
  <Paragraphs>335</Paragraphs>
  <Slides>38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Helvetica</vt:lpstr>
      <vt:lpstr>System Font Regular</vt:lpstr>
      <vt:lpstr>Wingdings</vt:lpstr>
      <vt:lpstr>Office Theme</vt:lpstr>
      <vt:lpstr>SAND Construction and Installation Schedule – Risk Management</vt:lpstr>
      <vt:lpstr>Goals, assumptions and strategy</vt:lpstr>
      <vt:lpstr>Think to the future, focus on the present</vt:lpstr>
      <vt:lpstr>Goals, assumptions and strategy (cont.)</vt:lpstr>
      <vt:lpstr>Goals, assumptions and strategy (cont.)</vt:lpstr>
      <vt:lpstr>Proposed timeline for SAND – construction and delivery (I)</vt:lpstr>
      <vt:lpstr>Proposed timeline for SAND – construction and delivery(II)</vt:lpstr>
      <vt:lpstr>Proposed timeline for SAND – construction and delivery (III)</vt:lpstr>
      <vt:lpstr>Proposed timeline for SAND – Installation (I)</vt:lpstr>
      <vt:lpstr>Proposed timeline for SAND – Installation (II)</vt:lpstr>
      <vt:lpstr>Proposed timeline for SAND – Installation (III)</vt:lpstr>
      <vt:lpstr>Proposed timeline for SAND – Installation (IV)</vt:lpstr>
      <vt:lpstr>Proposed timeline for SAND – Installation (V)</vt:lpstr>
      <vt:lpstr>SAND Assembly Sequence in the Main Cavern – 1 – Yoke-I</vt:lpstr>
      <vt:lpstr>SAND Assembly Sequence in the Main Cavern – 2 – Magnet</vt:lpstr>
      <vt:lpstr>SAND Assembly Sequence in the Main Cavern – 3 – Yoke-II</vt:lpstr>
      <vt:lpstr>SAND Assembly Sequence in the Main Cavern – 4 – Platforms</vt:lpstr>
      <vt:lpstr>SAND Assembly Sequence in the Main Cavern – 5 – End Caps</vt:lpstr>
      <vt:lpstr>SAND Assembly Sequence in the Main Cavern – 6 – Calorimeter</vt:lpstr>
      <vt:lpstr>SAND Assembly Sequence in the Main Cavern – 7 – Inner Struct.</vt:lpstr>
      <vt:lpstr>SAND Assembly Sequence in the Main Cavern – 8 – Close EC</vt:lpstr>
      <vt:lpstr>SAND Assembly Sequence in the Main Cavern – 10 – Move</vt:lpstr>
      <vt:lpstr>SAND Assembly Sequence in the Main Cavern – 11 – Open EC</vt:lpstr>
      <vt:lpstr>Risk Management</vt:lpstr>
      <vt:lpstr>Overview</vt:lpstr>
      <vt:lpstr>About SAND’s Straw Tubes Tracker</vt:lpstr>
      <vt:lpstr>Risk Management of SAND’s Inner Tracker</vt:lpstr>
      <vt:lpstr>Backup</vt:lpstr>
      <vt:lpstr> Preliminary Risk Analysis of SAND’s Trackers</vt:lpstr>
      <vt:lpstr>Foreword</vt:lpstr>
      <vt:lpstr>Risk analysis matrix</vt:lpstr>
      <vt:lpstr>Design and prototyping phase</vt:lpstr>
      <vt:lpstr>Materials procurement and construction phase</vt:lpstr>
      <vt:lpstr>Materials procurement and construction phase (cont.)</vt:lpstr>
      <vt:lpstr>Materials procurement and construction phase (cont. 1)</vt:lpstr>
      <vt:lpstr>Installation and commissioning</vt:lpstr>
      <vt:lpstr>Operation</vt:lpstr>
      <vt:lpstr>Summary tables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Claudio Silverio Montanari</cp:lastModifiedBy>
  <cp:revision>313</cp:revision>
  <cp:lastPrinted>2020-09-27T13:31:54Z</cp:lastPrinted>
  <dcterms:created xsi:type="dcterms:W3CDTF">2017-09-26T16:04:38Z</dcterms:created>
  <dcterms:modified xsi:type="dcterms:W3CDTF">2024-07-10T19:48:37Z</dcterms:modified>
</cp:coreProperties>
</file>