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76" r:id="rId3"/>
    <p:sldId id="282" r:id="rId4"/>
    <p:sldId id="277" r:id="rId5"/>
    <p:sldId id="265" r:id="rId6"/>
    <p:sldId id="270" r:id="rId7"/>
    <p:sldId id="293" r:id="rId8"/>
    <p:sldId id="284" r:id="rId9"/>
    <p:sldId id="292" r:id="rId10"/>
    <p:sldId id="285" r:id="rId11"/>
    <p:sldId id="286" r:id="rId12"/>
    <p:sldId id="287" r:id="rId13"/>
    <p:sldId id="288" r:id="rId14"/>
    <p:sldId id="289" r:id="rId15"/>
    <p:sldId id="290" r:id="rId16"/>
    <p:sldId id="294" r:id="rId17"/>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AED5"/>
    <a:srgbClr val="F268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8" autoAdjust="0"/>
    <p:restoredTop sz="97987"/>
  </p:normalViewPr>
  <p:slideViewPr>
    <p:cSldViewPr snapToGrid="0" snapToObjects="1">
      <p:cViewPr varScale="1">
        <p:scale>
          <a:sx n="111" d="100"/>
          <a:sy n="111"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E2E8D-174A-7544-AE8F-D6E2AF8D450A}"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70A51-9E50-C345-AA03-571FBCAF47E5}" type="slidenum">
              <a:rPr lang="en-US" smtClean="0"/>
              <a:t>‹N›</a:t>
            </a:fld>
            <a:endParaRPr lang="en-US"/>
          </a:p>
        </p:txBody>
      </p:sp>
    </p:spTree>
    <p:extLst>
      <p:ext uri="{BB962C8B-B14F-4D97-AF65-F5344CB8AC3E}">
        <p14:creationId xmlns:p14="http://schemas.microsoft.com/office/powerpoint/2010/main" val="2894205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2407C00-82A8-5FC4-D061-090CBB783729}"/>
              </a:ext>
            </a:extLst>
          </p:cNvPr>
          <p:cNvSpPr>
            <a:spLocks noGrp="1" noChangeArrowheads="1"/>
          </p:cNvSpPr>
          <p:nvPr>
            <p:ph type="sldNum" sz="quarter" idx="5"/>
          </p:nvPr>
        </p:nvSpPr>
        <p:spPr>
          <a:ln/>
        </p:spPr>
        <p:txBody>
          <a:bodyPr/>
          <a:lstStyle/>
          <a:p>
            <a:fld id="{FB7651A6-A6DA-7040-9D0E-55B675028F67}" type="slidenum">
              <a:rPr lang="en-US" altLang="en-IT"/>
              <a:pPr/>
              <a:t>4</a:t>
            </a:fld>
            <a:endParaRPr lang="en-US" altLang="en-IT"/>
          </a:p>
        </p:txBody>
      </p:sp>
      <p:sp>
        <p:nvSpPr>
          <p:cNvPr id="36866" name="Rectangle 2">
            <a:extLst>
              <a:ext uri="{FF2B5EF4-FFF2-40B4-BE49-F238E27FC236}">
                <a16:creationId xmlns:a16="http://schemas.microsoft.com/office/drawing/2014/main" id="{49607D56-E198-5D85-A662-7B423892D3E0}"/>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0814062A-A10E-AC80-CF03-7096A9196AD1}"/>
              </a:ext>
            </a:extLst>
          </p:cNvPr>
          <p:cNvSpPr>
            <a:spLocks noGrp="1" noChangeArrowheads="1"/>
          </p:cNvSpPr>
          <p:nvPr>
            <p:ph type="body" idx="1"/>
          </p:nvPr>
        </p:nvSpPr>
        <p:spPr/>
        <p:txBody>
          <a:bodyPr/>
          <a:lstStyle/>
          <a:p>
            <a:endParaRPr lang="it-IT" altLang="en-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E5814-7D5E-B7EE-A459-BB1112659E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D6E1C40-53D0-9A81-4CF8-895832C604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0457793-9E45-5623-D7FE-2D32A022EE18}"/>
              </a:ext>
            </a:extLst>
          </p:cNvPr>
          <p:cNvSpPr>
            <a:spLocks noGrp="1"/>
          </p:cNvSpPr>
          <p:nvPr>
            <p:ph type="dt" sz="half" idx="10"/>
          </p:nvPr>
        </p:nvSpPr>
        <p:spPr/>
        <p:txBody>
          <a:bodyPr/>
          <a:lstStyle/>
          <a:p>
            <a:fld id="{3F281DB1-AE1B-C24F-B55C-DFE1244E842D}" type="datetimeFigureOut">
              <a:rPr lang="en-US" smtClean="0"/>
              <a:t>7/9/2024</a:t>
            </a:fld>
            <a:endParaRPr lang="en-US"/>
          </a:p>
        </p:txBody>
      </p:sp>
      <p:sp>
        <p:nvSpPr>
          <p:cNvPr id="5" name="Footer Placeholder 4">
            <a:extLst>
              <a:ext uri="{FF2B5EF4-FFF2-40B4-BE49-F238E27FC236}">
                <a16:creationId xmlns:a16="http://schemas.microsoft.com/office/drawing/2014/main" id="{F6E00DB5-0A47-B917-4704-652DE8B6F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CA571-D3F4-5773-3DA2-55B990082502}"/>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262093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E5B1-1B9A-6399-67BD-9226D4B7C91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47FC880-0459-643D-BFA6-F42495F6198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3B0679-7547-5342-C5F5-F64C2EDEC2EE}"/>
              </a:ext>
            </a:extLst>
          </p:cNvPr>
          <p:cNvSpPr>
            <a:spLocks noGrp="1"/>
          </p:cNvSpPr>
          <p:nvPr>
            <p:ph type="dt" sz="half" idx="10"/>
          </p:nvPr>
        </p:nvSpPr>
        <p:spPr/>
        <p:txBody>
          <a:bodyPr/>
          <a:lstStyle/>
          <a:p>
            <a:fld id="{3F281DB1-AE1B-C24F-B55C-DFE1244E842D}" type="datetimeFigureOut">
              <a:rPr lang="en-US" smtClean="0"/>
              <a:t>7/9/2024</a:t>
            </a:fld>
            <a:endParaRPr lang="en-US"/>
          </a:p>
        </p:txBody>
      </p:sp>
      <p:sp>
        <p:nvSpPr>
          <p:cNvPr id="5" name="Footer Placeholder 4">
            <a:extLst>
              <a:ext uri="{FF2B5EF4-FFF2-40B4-BE49-F238E27FC236}">
                <a16:creationId xmlns:a16="http://schemas.microsoft.com/office/drawing/2014/main" id="{82D9B3F4-A3BE-45F7-A41D-6DF687C5A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0F1A2-BF1B-CCD1-B8AD-52149093D08E}"/>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359124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C13A7F-4B30-D889-A82B-E4F56102911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09FA58-A688-B772-04BB-1247D7A675D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4A69FE-05FE-3D26-5FC9-3DDF4B037B3B}"/>
              </a:ext>
            </a:extLst>
          </p:cNvPr>
          <p:cNvSpPr>
            <a:spLocks noGrp="1"/>
          </p:cNvSpPr>
          <p:nvPr>
            <p:ph type="dt" sz="half" idx="10"/>
          </p:nvPr>
        </p:nvSpPr>
        <p:spPr/>
        <p:txBody>
          <a:bodyPr/>
          <a:lstStyle/>
          <a:p>
            <a:fld id="{3F281DB1-AE1B-C24F-B55C-DFE1244E842D}" type="datetimeFigureOut">
              <a:rPr lang="en-US" smtClean="0"/>
              <a:t>7/9/2024</a:t>
            </a:fld>
            <a:endParaRPr lang="en-US"/>
          </a:p>
        </p:txBody>
      </p:sp>
      <p:sp>
        <p:nvSpPr>
          <p:cNvPr id="5" name="Footer Placeholder 4">
            <a:extLst>
              <a:ext uri="{FF2B5EF4-FFF2-40B4-BE49-F238E27FC236}">
                <a16:creationId xmlns:a16="http://schemas.microsoft.com/office/drawing/2014/main" id="{C552BE7A-3F07-CE31-526E-632E06972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B5C17-FFD4-54DB-3287-5B63AD022511}"/>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1716209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30722" name="Group 2">
            <a:extLst>
              <a:ext uri="{FF2B5EF4-FFF2-40B4-BE49-F238E27FC236}">
                <a16:creationId xmlns:a16="http://schemas.microsoft.com/office/drawing/2014/main" id="{F3298CC7-7FF6-ACA0-E428-D5CF671A1C72}"/>
              </a:ext>
            </a:extLst>
          </p:cNvPr>
          <p:cNvGrpSpPr>
            <a:grpSpLocks/>
          </p:cNvGrpSpPr>
          <p:nvPr/>
        </p:nvGrpSpPr>
        <p:grpSpPr bwMode="auto">
          <a:xfrm>
            <a:off x="-1380067" y="1552576"/>
            <a:ext cx="13572067" cy="5305425"/>
            <a:chOff x="-652" y="978"/>
            <a:chExt cx="6412" cy="3342"/>
          </a:xfrm>
        </p:grpSpPr>
        <p:sp>
          <p:nvSpPr>
            <p:cNvPr id="30723" name="Freeform 3">
              <a:extLst>
                <a:ext uri="{FF2B5EF4-FFF2-40B4-BE49-F238E27FC236}">
                  <a16:creationId xmlns:a16="http://schemas.microsoft.com/office/drawing/2014/main" id="{1D6F369C-9B7B-692E-3B30-02CFC75E157F}"/>
                </a:ext>
              </a:extLst>
            </p:cNvPr>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0724" name="Arc 4">
              <a:extLst>
                <a:ext uri="{FF2B5EF4-FFF2-40B4-BE49-F238E27FC236}">
                  <a16:creationId xmlns:a16="http://schemas.microsoft.com/office/drawing/2014/main" id="{7CA61B17-77D6-A2AB-3A65-CA97CCBAA52C}"/>
                </a:ext>
              </a:extLst>
            </p:cNvPr>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
        <p:nvSpPr>
          <p:cNvPr id="30730" name="Rectangle 10">
            <a:extLst>
              <a:ext uri="{FF2B5EF4-FFF2-40B4-BE49-F238E27FC236}">
                <a16:creationId xmlns:a16="http://schemas.microsoft.com/office/drawing/2014/main" id="{DF662B7E-760C-205B-49CA-C0673C1EE3E1}"/>
              </a:ext>
            </a:extLst>
          </p:cNvPr>
          <p:cNvSpPr>
            <a:spLocks noChangeArrowheads="1"/>
          </p:cNvSpPr>
          <p:nvPr userDrawn="1"/>
        </p:nvSpPr>
        <p:spPr bwMode="auto">
          <a:xfrm>
            <a:off x="1583267" y="6380163"/>
            <a:ext cx="9696451"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nchor="ctr"/>
          <a:lstStyle>
            <a:lvl1pPr algn="ctr">
              <a:spcBef>
                <a:spcPct val="20000"/>
              </a:spcBef>
              <a:buClr>
                <a:schemeClr val="accent2"/>
              </a:buClr>
              <a:buSzPct val="80000"/>
              <a:buFont typeface="Wingdings" pitchFamily="2" charset="2"/>
              <a:defRPr sz="1400" b="1">
                <a:solidFill>
                  <a:srgbClr val="777777"/>
                </a:solidFill>
                <a:latin typeface="BankGothic Lt BT" pitchFamily="34" charset="0"/>
              </a:defRPr>
            </a:lvl1pPr>
            <a:lvl2pPr algn="ctr">
              <a:spcBef>
                <a:spcPct val="20000"/>
              </a:spcBef>
              <a:buClr>
                <a:schemeClr val="tx1"/>
              </a:buClr>
              <a:buSzPct val="90000"/>
              <a:defRPr sz="2800">
                <a:solidFill>
                  <a:schemeClr val="tx1"/>
                </a:solidFill>
                <a:latin typeface="Times New Roman" panose="02020603050405020304" pitchFamily="18" charset="0"/>
              </a:defRPr>
            </a:lvl2pPr>
            <a:lvl3pPr algn="ctr">
              <a:spcBef>
                <a:spcPct val="20000"/>
              </a:spcBef>
              <a:buClr>
                <a:schemeClr val="accent1"/>
              </a:buClr>
              <a:buSzPct val="60000"/>
              <a:buFont typeface="Wingdings" pitchFamily="2" charset="2"/>
              <a:defRPr sz="2400">
                <a:solidFill>
                  <a:schemeClr val="tx1"/>
                </a:solidFill>
                <a:latin typeface="Times New Roman" panose="02020603050405020304" pitchFamily="18" charset="0"/>
              </a:defRPr>
            </a:lvl3pPr>
            <a:lvl4pPr algn="ctr">
              <a:spcBef>
                <a:spcPct val="20000"/>
              </a:spcBef>
              <a:buClr>
                <a:schemeClr val="tx1"/>
              </a:buClr>
              <a:defRPr sz="2000">
                <a:solidFill>
                  <a:schemeClr val="tx1"/>
                </a:solidFill>
                <a:latin typeface="Times New Roman" panose="02020603050405020304" pitchFamily="18" charset="0"/>
              </a:defRPr>
            </a:lvl4pPr>
            <a:lvl5pPr algn="ctr">
              <a:spcBef>
                <a:spcPct val="20000"/>
              </a:spcBef>
              <a:buClr>
                <a:schemeClr val="accent1"/>
              </a:buClr>
              <a:defRPr sz="2000">
                <a:solidFill>
                  <a:schemeClr val="tx1"/>
                </a:solidFill>
                <a:latin typeface="Times New Roman" panose="02020603050405020304" pitchFamily="18" charset="0"/>
              </a:defRPr>
            </a:lvl5pPr>
            <a:lvl6pPr algn="ctr" fontAlgn="base">
              <a:spcBef>
                <a:spcPct val="20000"/>
              </a:spcBef>
              <a:spcAft>
                <a:spcPct val="0"/>
              </a:spcAft>
              <a:buClr>
                <a:schemeClr val="accent1"/>
              </a:buClr>
              <a:defRPr sz="2000">
                <a:solidFill>
                  <a:schemeClr val="tx1"/>
                </a:solidFill>
                <a:latin typeface="Times New Roman" panose="02020603050405020304" pitchFamily="18" charset="0"/>
              </a:defRPr>
            </a:lvl6pPr>
            <a:lvl7pPr algn="ctr" fontAlgn="base">
              <a:spcBef>
                <a:spcPct val="20000"/>
              </a:spcBef>
              <a:spcAft>
                <a:spcPct val="0"/>
              </a:spcAft>
              <a:buClr>
                <a:schemeClr val="accent1"/>
              </a:buClr>
              <a:defRPr sz="2000">
                <a:solidFill>
                  <a:schemeClr val="tx1"/>
                </a:solidFill>
                <a:latin typeface="Times New Roman" panose="02020603050405020304" pitchFamily="18" charset="0"/>
              </a:defRPr>
            </a:lvl7pPr>
            <a:lvl8pPr algn="ctr" fontAlgn="base">
              <a:spcBef>
                <a:spcPct val="20000"/>
              </a:spcBef>
              <a:spcAft>
                <a:spcPct val="0"/>
              </a:spcAft>
              <a:buClr>
                <a:schemeClr val="accent1"/>
              </a:buClr>
              <a:defRPr sz="2000">
                <a:solidFill>
                  <a:schemeClr val="tx1"/>
                </a:solidFill>
                <a:latin typeface="Times New Roman" panose="02020603050405020304" pitchFamily="18" charset="0"/>
              </a:defRPr>
            </a:lvl8pPr>
            <a:lvl9pPr algn="ctr" fontAlgn="base">
              <a:spcBef>
                <a:spcPct val="20000"/>
              </a:spcBef>
              <a:spcAft>
                <a:spcPct val="0"/>
              </a:spcAft>
              <a:buClr>
                <a:schemeClr val="accent1"/>
              </a:buClr>
              <a:defRPr sz="2000">
                <a:solidFill>
                  <a:schemeClr val="tx1"/>
                </a:solidFill>
                <a:latin typeface="Times New Roman" panose="02020603050405020304" pitchFamily="18" charset="0"/>
              </a:defRPr>
            </a:lvl9pPr>
          </a:lstStyle>
          <a:p>
            <a:r>
              <a:rPr lang="en-US" altLang="en-IT" sz="1400"/>
              <a:t> DAFNE CRYOGENIC SYSTEM – Desy meeting 3 June 2004</a:t>
            </a:r>
          </a:p>
        </p:txBody>
      </p:sp>
    </p:spTree>
    <p:extLst>
      <p:ext uri="{BB962C8B-B14F-4D97-AF65-F5344CB8AC3E}">
        <p14:creationId xmlns:p14="http://schemas.microsoft.com/office/powerpoint/2010/main" val="310367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6ADA-09E3-8E9D-0C47-35D5344159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80D893D-3144-22F3-2B67-566C1BCE3E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2774ED7-77BA-F243-CA0E-48007DE5B5C0}"/>
              </a:ext>
            </a:extLst>
          </p:cNvPr>
          <p:cNvSpPr>
            <a:spLocks noGrp="1"/>
          </p:cNvSpPr>
          <p:nvPr>
            <p:ph type="dt" sz="half" idx="10"/>
          </p:nvPr>
        </p:nvSpPr>
        <p:spPr/>
        <p:txBody>
          <a:bodyPr/>
          <a:lstStyle/>
          <a:p>
            <a:fld id="{3F281DB1-AE1B-C24F-B55C-DFE1244E842D}" type="datetimeFigureOut">
              <a:rPr lang="en-US" smtClean="0"/>
              <a:t>7/9/2024</a:t>
            </a:fld>
            <a:endParaRPr lang="en-US"/>
          </a:p>
        </p:txBody>
      </p:sp>
      <p:sp>
        <p:nvSpPr>
          <p:cNvPr id="5" name="Footer Placeholder 4">
            <a:extLst>
              <a:ext uri="{FF2B5EF4-FFF2-40B4-BE49-F238E27FC236}">
                <a16:creationId xmlns:a16="http://schemas.microsoft.com/office/drawing/2014/main" id="{036A8386-0848-C22A-D5F5-62E332D4F811}"/>
              </a:ext>
            </a:extLst>
          </p:cNvPr>
          <p:cNvSpPr>
            <a:spLocks noGrp="1"/>
          </p:cNvSpPr>
          <p:nvPr>
            <p:ph type="ftr" sz="quarter" idx="11"/>
          </p:nvPr>
        </p:nvSpPr>
        <p:spPr/>
        <p:txBody>
          <a:bodyPr/>
          <a:lstStyle/>
          <a:p>
            <a:r>
              <a:rPr lang="en-US" dirty="0"/>
              <a:t>G. Delle Monache  referee 11</a:t>
            </a:r>
            <a:r>
              <a:rPr lang="en-US" baseline="30000" dirty="0"/>
              <a:t>th</a:t>
            </a:r>
            <a:r>
              <a:rPr lang="en-US" dirty="0"/>
              <a:t> July 2024</a:t>
            </a:r>
          </a:p>
        </p:txBody>
      </p:sp>
      <p:sp>
        <p:nvSpPr>
          <p:cNvPr id="6" name="Slide Number Placeholder 5">
            <a:extLst>
              <a:ext uri="{FF2B5EF4-FFF2-40B4-BE49-F238E27FC236}">
                <a16:creationId xmlns:a16="http://schemas.microsoft.com/office/drawing/2014/main" id="{3838BB01-CFE2-4F57-DB59-DA493927E639}"/>
              </a:ext>
            </a:extLst>
          </p:cNvPr>
          <p:cNvSpPr>
            <a:spLocks noGrp="1"/>
          </p:cNvSpPr>
          <p:nvPr>
            <p:ph type="sldNum" sz="quarter" idx="12"/>
          </p:nvPr>
        </p:nvSpPr>
        <p:spPr/>
        <p:txBody>
          <a:bodyPr/>
          <a:lstStyle/>
          <a:p>
            <a:fld id="{486E391D-623B-3E41-82DE-47BF77CA61ED}" type="slidenum">
              <a:rPr lang="en-US" smtClean="0"/>
              <a:t>‹N›</a:t>
            </a:fld>
            <a:endParaRPr lang="en-US"/>
          </a:p>
        </p:txBody>
      </p:sp>
      <p:pic>
        <p:nvPicPr>
          <p:cNvPr id="1026" name="Picture 2" descr="Boards and Committees | DUNE at work">
            <a:extLst>
              <a:ext uri="{FF2B5EF4-FFF2-40B4-BE49-F238E27FC236}">
                <a16:creationId xmlns:a16="http://schemas.microsoft.com/office/drawing/2014/main" id="{8276CE06-96F9-F286-CF5C-ACEA68D56A6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9475"/>
          <a:stretch/>
        </p:blipFill>
        <p:spPr bwMode="auto">
          <a:xfrm>
            <a:off x="9859618" y="10856"/>
            <a:ext cx="2253342" cy="90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10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F2D5-3733-E3CD-C8BE-048E2644091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A6C660C-BE27-AF24-0754-0FB7CF9D6C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2C7083A-27FE-74D7-AA99-7ACE3D56B5B5}"/>
              </a:ext>
            </a:extLst>
          </p:cNvPr>
          <p:cNvSpPr>
            <a:spLocks noGrp="1"/>
          </p:cNvSpPr>
          <p:nvPr>
            <p:ph type="dt" sz="half" idx="10"/>
          </p:nvPr>
        </p:nvSpPr>
        <p:spPr/>
        <p:txBody>
          <a:bodyPr/>
          <a:lstStyle/>
          <a:p>
            <a:fld id="{3F281DB1-AE1B-C24F-B55C-DFE1244E842D}" type="datetimeFigureOut">
              <a:rPr lang="en-US" smtClean="0"/>
              <a:t>7/9/2024</a:t>
            </a:fld>
            <a:endParaRPr lang="en-US"/>
          </a:p>
        </p:txBody>
      </p:sp>
      <p:sp>
        <p:nvSpPr>
          <p:cNvPr id="5" name="Footer Placeholder 4">
            <a:extLst>
              <a:ext uri="{FF2B5EF4-FFF2-40B4-BE49-F238E27FC236}">
                <a16:creationId xmlns:a16="http://schemas.microsoft.com/office/drawing/2014/main" id="{9EBEDCF7-3426-BC15-AC50-6EC233435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947A2-2AAF-58C2-EACC-C3F4C9A59C79}"/>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192721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E11D-D79D-B4FF-AC0E-CC6535169D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6B79C15-617D-C013-5CB0-252DB7C6E2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A4C59FE-7B6E-A11E-8FC7-5DDBB4E35B8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83C20BF-E098-1C30-204B-E655156C092A}"/>
              </a:ext>
            </a:extLst>
          </p:cNvPr>
          <p:cNvSpPr>
            <a:spLocks noGrp="1"/>
          </p:cNvSpPr>
          <p:nvPr>
            <p:ph type="dt" sz="half" idx="10"/>
          </p:nvPr>
        </p:nvSpPr>
        <p:spPr/>
        <p:txBody>
          <a:bodyPr/>
          <a:lstStyle/>
          <a:p>
            <a:fld id="{3F281DB1-AE1B-C24F-B55C-DFE1244E842D}" type="datetimeFigureOut">
              <a:rPr lang="en-US" smtClean="0"/>
              <a:t>7/9/2024</a:t>
            </a:fld>
            <a:endParaRPr lang="en-US"/>
          </a:p>
        </p:txBody>
      </p:sp>
      <p:sp>
        <p:nvSpPr>
          <p:cNvPr id="6" name="Footer Placeholder 5">
            <a:extLst>
              <a:ext uri="{FF2B5EF4-FFF2-40B4-BE49-F238E27FC236}">
                <a16:creationId xmlns:a16="http://schemas.microsoft.com/office/drawing/2014/main" id="{A91F6CC2-B37D-CAA4-8CE8-EC67ECDB7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AFEB0-A644-CA1D-C43D-2C0D8818C917}"/>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300890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1AA9-E983-C72E-863C-ED59594EDC2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55DCDF9-4DF2-BE34-7497-50840077F5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E62FA-8D42-95DF-945C-A09F4AE0B0C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F779133-F4DF-FFEE-8F02-211DD0E19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830CBCE-26F9-0A12-BBBE-8E18331DD66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943B317-98ED-4D6F-9F47-5F70061FCCAD}"/>
              </a:ext>
            </a:extLst>
          </p:cNvPr>
          <p:cNvSpPr>
            <a:spLocks noGrp="1"/>
          </p:cNvSpPr>
          <p:nvPr>
            <p:ph type="dt" sz="half" idx="10"/>
          </p:nvPr>
        </p:nvSpPr>
        <p:spPr/>
        <p:txBody>
          <a:bodyPr/>
          <a:lstStyle/>
          <a:p>
            <a:fld id="{3F281DB1-AE1B-C24F-B55C-DFE1244E842D}" type="datetimeFigureOut">
              <a:rPr lang="en-US" smtClean="0"/>
              <a:t>7/9/2024</a:t>
            </a:fld>
            <a:endParaRPr lang="en-US"/>
          </a:p>
        </p:txBody>
      </p:sp>
      <p:sp>
        <p:nvSpPr>
          <p:cNvPr id="8" name="Footer Placeholder 7">
            <a:extLst>
              <a:ext uri="{FF2B5EF4-FFF2-40B4-BE49-F238E27FC236}">
                <a16:creationId xmlns:a16="http://schemas.microsoft.com/office/drawing/2014/main" id="{00166BB3-EDC1-2910-B67C-F12F98DA7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658092-0F5A-AEC9-6F94-416BBE778A02}"/>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139809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B505-FC66-635B-C476-C47C9280D09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2353D29-797C-63CF-DDDE-0A5AEADBA5C0}"/>
              </a:ext>
            </a:extLst>
          </p:cNvPr>
          <p:cNvSpPr>
            <a:spLocks noGrp="1"/>
          </p:cNvSpPr>
          <p:nvPr>
            <p:ph type="dt" sz="half" idx="10"/>
          </p:nvPr>
        </p:nvSpPr>
        <p:spPr/>
        <p:txBody>
          <a:bodyPr/>
          <a:lstStyle/>
          <a:p>
            <a:fld id="{3F281DB1-AE1B-C24F-B55C-DFE1244E842D}" type="datetimeFigureOut">
              <a:rPr lang="en-US" smtClean="0"/>
              <a:t>7/9/2024</a:t>
            </a:fld>
            <a:endParaRPr lang="en-US"/>
          </a:p>
        </p:txBody>
      </p:sp>
      <p:sp>
        <p:nvSpPr>
          <p:cNvPr id="4" name="Footer Placeholder 3">
            <a:extLst>
              <a:ext uri="{FF2B5EF4-FFF2-40B4-BE49-F238E27FC236}">
                <a16:creationId xmlns:a16="http://schemas.microsoft.com/office/drawing/2014/main" id="{4300E863-2258-4910-85F7-0DD81797A8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E50DB6-478C-16E6-8AB7-CCDAEABC2CDA}"/>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308251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561D75-CBF0-3FFA-CC4C-4074D8377EAE}"/>
              </a:ext>
            </a:extLst>
          </p:cNvPr>
          <p:cNvSpPr>
            <a:spLocks noGrp="1"/>
          </p:cNvSpPr>
          <p:nvPr>
            <p:ph type="dt" sz="half" idx="10"/>
          </p:nvPr>
        </p:nvSpPr>
        <p:spPr/>
        <p:txBody>
          <a:bodyPr/>
          <a:lstStyle/>
          <a:p>
            <a:fld id="{3F281DB1-AE1B-C24F-B55C-DFE1244E842D}" type="datetimeFigureOut">
              <a:rPr lang="en-US" smtClean="0"/>
              <a:t>7/9/2024</a:t>
            </a:fld>
            <a:endParaRPr lang="en-US"/>
          </a:p>
        </p:txBody>
      </p:sp>
      <p:sp>
        <p:nvSpPr>
          <p:cNvPr id="3" name="Footer Placeholder 2">
            <a:extLst>
              <a:ext uri="{FF2B5EF4-FFF2-40B4-BE49-F238E27FC236}">
                <a16:creationId xmlns:a16="http://schemas.microsoft.com/office/drawing/2014/main" id="{133750E7-9F94-A3B5-2BA2-77D5A6ACB7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B715D7-75C3-8EA6-1E46-C7ADB0E0F384}"/>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74315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AE19-05B8-31A9-E5C7-71CABAEA4C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7D1B1E1-98F1-DAD6-63A5-14F00EEA2E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4D14437-2ADB-2D23-ED1E-D9D0B3B01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8AD375-A30C-5660-F381-6CC942A1EC73}"/>
              </a:ext>
            </a:extLst>
          </p:cNvPr>
          <p:cNvSpPr>
            <a:spLocks noGrp="1"/>
          </p:cNvSpPr>
          <p:nvPr>
            <p:ph type="dt" sz="half" idx="10"/>
          </p:nvPr>
        </p:nvSpPr>
        <p:spPr/>
        <p:txBody>
          <a:bodyPr/>
          <a:lstStyle/>
          <a:p>
            <a:fld id="{3F281DB1-AE1B-C24F-B55C-DFE1244E842D}" type="datetimeFigureOut">
              <a:rPr lang="en-US" smtClean="0"/>
              <a:t>7/9/2024</a:t>
            </a:fld>
            <a:endParaRPr lang="en-US"/>
          </a:p>
        </p:txBody>
      </p:sp>
      <p:sp>
        <p:nvSpPr>
          <p:cNvPr id="6" name="Footer Placeholder 5">
            <a:extLst>
              <a:ext uri="{FF2B5EF4-FFF2-40B4-BE49-F238E27FC236}">
                <a16:creationId xmlns:a16="http://schemas.microsoft.com/office/drawing/2014/main" id="{61C611B9-B375-9414-E55D-BFA83CEC23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12492-36CC-E063-2E15-8BAAB23AC812}"/>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22229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20A8-B557-5A60-AD60-75F9928C3A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0B9527E-5B15-5EA4-9B31-73A457C98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6575A3-F549-A910-275E-B238980F5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C31456-98CB-4651-D0AE-27372B71DA50}"/>
              </a:ext>
            </a:extLst>
          </p:cNvPr>
          <p:cNvSpPr>
            <a:spLocks noGrp="1"/>
          </p:cNvSpPr>
          <p:nvPr>
            <p:ph type="dt" sz="half" idx="10"/>
          </p:nvPr>
        </p:nvSpPr>
        <p:spPr/>
        <p:txBody>
          <a:bodyPr/>
          <a:lstStyle/>
          <a:p>
            <a:fld id="{3F281DB1-AE1B-C24F-B55C-DFE1244E842D}" type="datetimeFigureOut">
              <a:rPr lang="en-US" smtClean="0"/>
              <a:t>7/9/2024</a:t>
            </a:fld>
            <a:endParaRPr lang="en-US"/>
          </a:p>
        </p:txBody>
      </p:sp>
      <p:sp>
        <p:nvSpPr>
          <p:cNvPr id="6" name="Footer Placeholder 5">
            <a:extLst>
              <a:ext uri="{FF2B5EF4-FFF2-40B4-BE49-F238E27FC236}">
                <a16:creationId xmlns:a16="http://schemas.microsoft.com/office/drawing/2014/main" id="{7E483C5A-ADBE-63A1-DF00-22C5233A4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02E702-5C18-BE95-7AEF-420EBEFBDD34}"/>
              </a:ext>
            </a:extLst>
          </p:cNvPr>
          <p:cNvSpPr>
            <a:spLocks noGrp="1"/>
          </p:cNvSpPr>
          <p:nvPr>
            <p:ph type="sldNum" sz="quarter" idx="12"/>
          </p:nvPr>
        </p:nvSpPr>
        <p:spPr/>
        <p:txBody>
          <a:bodyPr/>
          <a:lstStyle/>
          <a:p>
            <a:fld id="{486E391D-623B-3E41-82DE-47BF77CA61ED}" type="slidenum">
              <a:rPr lang="en-US" smtClean="0"/>
              <a:t>‹N›</a:t>
            </a:fld>
            <a:endParaRPr lang="en-US"/>
          </a:p>
        </p:txBody>
      </p:sp>
    </p:spTree>
    <p:extLst>
      <p:ext uri="{BB962C8B-B14F-4D97-AF65-F5344CB8AC3E}">
        <p14:creationId xmlns:p14="http://schemas.microsoft.com/office/powerpoint/2010/main" val="23559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06E60-ACBD-D44E-54EC-3125DE85D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E091AC-1AEF-1C22-EFB6-C4D41C42ED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CDD943-6EBF-F359-30C1-135188869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81DB1-AE1B-C24F-B55C-DFE1244E842D}" type="datetimeFigureOut">
              <a:rPr lang="en-US" smtClean="0"/>
              <a:t>7/9/2024</a:t>
            </a:fld>
            <a:endParaRPr lang="en-US"/>
          </a:p>
        </p:txBody>
      </p:sp>
      <p:sp>
        <p:nvSpPr>
          <p:cNvPr id="5" name="Footer Placeholder 4">
            <a:extLst>
              <a:ext uri="{FF2B5EF4-FFF2-40B4-BE49-F238E27FC236}">
                <a16:creationId xmlns:a16="http://schemas.microsoft.com/office/drawing/2014/main" id="{A0B2EFD8-462C-1FED-8A2F-13C1D6ACF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E82068-783E-EDE6-185C-2BFCBFEE4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E391D-623B-3E41-82DE-47BF77CA61ED}" type="slidenum">
              <a:rPr lang="en-US" smtClean="0"/>
              <a:t>‹N›</a:t>
            </a:fld>
            <a:endParaRPr lang="en-US"/>
          </a:p>
        </p:txBody>
      </p:sp>
    </p:spTree>
    <p:extLst>
      <p:ext uri="{BB962C8B-B14F-4D97-AF65-F5344CB8AC3E}">
        <p14:creationId xmlns:p14="http://schemas.microsoft.com/office/powerpoint/2010/main" val="356921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to SAND: Superconducting magnet activities</a:t>
            </a:r>
          </a:p>
        </p:txBody>
      </p:sp>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739189" y="1441228"/>
            <a:ext cx="10515600" cy="4351338"/>
          </a:xfrm>
        </p:spPr>
        <p:txBody>
          <a:bodyPr>
            <a:noAutofit/>
          </a:bodyPr>
          <a:lstStyle/>
          <a:p>
            <a:pPr marL="0" indent="0">
              <a:lnSpc>
                <a:spcPts val="4000"/>
              </a:lnSpc>
              <a:buNone/>
            </a:pPr>
            <a:r>
              <a:rPr lang="en-US" sz="2400" b="1" dirty="0">
                <a:solidFill>
                  <a:srgbClr val="7CAED5"/>
                </a:solidFill>
              </a:rPr>
              <a:t>Scope:</a:t>
            </a:r>
          </a:p>
          <a:p>
            <a:pPr marL="514350" indent="-514350">
              <a:lnSpc>
                <a:spcPct val="100000"/>
              </a:lnSpc>
              <a:buFont typeface="+mj-lt"/>
              <a:buAutoNum type="arabicPeriod"/>
            </a:pPr>
            <a:r>
              <a:rPr lang="en-US" sz="2400" dirty="0"/>
              <a:t>Revamping of aged subsystems in order to provide to the Collaboration a reliable detector that guarantees years of efficient operation</a:t>
            </a:r>
          </a:p>
          <a:p>
            <a:pPr marL="514350" indent="-514350">
              <a:lnSpc>
                <a:spcPct val="100000"/>
              </a:lnSpc>
              <a:buFont typeface="+mj-lt"/>
              <a:buAutoNum type="arabicPeriod"/>
            </a:pPr>
            <a:r>
              <a:rPr lang="en-US" sz="2400" dirty="0"/>
              <a:t>Test the magnet before the shipment in order to guarantee a proper hand-off of the system including the compliance with FNAL internal regulation on Pressure Vessels</a:t>
            </a:r>
          </a:p>
          <a:p>
            <a:pPr marL="514350" indent="-514350">
              <a:lnSpc>
                <a:spcPct val="100000"/>
              </a:lnSpc>
              <a:buFont typeface="+mj-lt"/>
              <a:buAutoNum type="arabicPeriod"/>
            </a:pPr>
            <a:r>
              <a:rPr lang="en-US" sz="2400" dirty="0"/>
              <a:t>Preparing the magnet for the handling and the shipment</a:t>
            </a:r>
          </a:p>
          <a:p>
            <a:pPr marL="514350" indent="-514350">
              <a:lnSpc>
                <a:spcPct val="100000"/>
              </a:lnSpc>
              <a:buFont typeface="+mj-lt"/>
              <a:buAutoNum type="arabicPeriod"/>
            </a:pPr>
            <a:r>
              <a:rPr lang="en-US" sz="2400" dirty="0"/>
              <a:t>Test the magnet before its re-insertion in the yoke at FNAL, in order to check for any damage possibly suffered during the travel from Italy</a:t>
            </a:r>
          </a:p>
          <a:p>
            <a:pPr marL="514350" indent="-514350">
              <a:lnSpc>
                <a:spcPct val="100000"/>
              </a:lnSpc>
              <a:buFont typeface="+mj-lt"/>
              <a:buAutoNum type="arabicPeriod"/>
            </a:pPr>
            <a:endParaRPr lang="en-US" sz="2400" dirty="0"/>
          </a:p>
          <a:p>
            <a:pPr marL="514350" indent="-514350">
              <a:lnSpc>
                <a:spcPct val="100000"/>
              </a:lnSpc>
              <a:buFont typeface="+mj-lt"/>
              <a:buAutoNum type="arabicPeriod"/>
            </a:pPr>
            <a:endParaRPr lang="en-US" sz="2400" dirty="0"/>
          </a:p>
          <a:p>
            <a:pPr marL="514350" indent="-514350">
              <a:lnSpc>
                <a:spcPct val="100000"/>
              </a:lnSpc>
              <a:buFont typeface="+mj-lt"/>
              <a:buAutoNum type="arabicPeriod"/>
            </a:pPr>
            <a:endParaRPr lang="en-US" sz="2400" dirty="0"/>
          </a:p>
          <a:p>
            <a:pPr marL="0" indent="0">
              <a:lnSpc>
                <a:spcPts val="3760"/>
              </a:lnSpc>
              <a:buNone/>
            </a:pPr>
            <a:endParaRPr lang="en-US" sz="2400" dirty="0"/>
          </a:p>
          <a:p>
            <a:pPr marL="457200" indent="-457200">
              <a:lnSpc>
                <a:spcPts val="3760"/>
              </a:lnSpc>
              <a:buFont typeface="+mj-lt"/>
              <a:buAutoNum type="alphaLcParenR"/>
            </a:pPr>
            <a:endParaRPr lang="en-US" sz="2400" dirty="0"/>
          </a:p>
        </p:txBody>
      </p:sp>
      <p:sp>
        <p:nvSpPr>
          <p:cNvPr id="4" name="Footer Placeholder 4">
            <a:extLst>
              <a:ext uri="{FF2B5EF4-FFF2-40B4-BE49-F238E27FC236}">
                <a16:creationId xmlns:a16="http://schemas.microsoft.com/office/drawing/2014/main" id="{C571854A-89FB-D0BA-DFA9-FF47345B6CD6}"/>
              </a:ext>
            </a:extLst>
          </p:cNvPr>
          <p:cNvSpPr>
            <a:spLocks noGrp="1"/>
          </p:cNvSpPr>
          <p:nvPr>
            <p:ph type="ftr" sz="quarter" idx="11"/>
          </p:nvPr>
        </p:nvSpPr>
        <p:spPr>
          <a:xfrm>
            <a:off x="4038600" y="6356350"/>
            <a:ext cx="4114800" cy="365125"/>
          </a:xfrm>
        </p:spPr>
        <p:txBody>
          <a:bodyPr/>
          <a:lstStyle/>
          <a:p>
            <a:r>
              <a:rPr lang="en-US" dirty="0"/>
              <a:t>G. Delle Monache  referee 11</a:t>
            </a:r>
            <a:r>
              <a:rPr lang="en-US" baseline="30000" dirty="0"/>
              <a:t>th</a:t>
            </a:r>
            <a:r>
              <a:rPr lang="en-US" dirty="0"/>
              <a:t> July 2024</a:t>
            </a:r>
          </a:p>
        </p:txBody>
      </p:sp>
    </p:spTree>
    <p:extLst>
      <p:ext uri="{BB962C8B-B14F-4D97-AF65-F5344CB8AC3E}">
        <p14:creationId xmlns:p14="http://schemas.microsoft.com/office/powerpoint/2010/main" val="18821436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handling: Service Turret Removal</a:t>
            </a:r>
          </a:p>
        </p:txBody>
      </p:sp>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739189" y="1441228"/>
            <a:ext cx="10515600" cy="4351338"/>
          </a:xfrm>
        </p:spPr>
        <p:txBody>
          <a:bodyPr>
            <a:noAutofit/>
          </a:bodyPr>
          <a:lstStyle/>
          <a:p>
            <a:pPr marL="0" indent="0">
              <a:lnSpc>
                <a:spcPct val="100000"/>
              </a:lnSpc>
              <a:buNone/>
            </a:pPr>
            <a:r>
              <a:rPr lang="en-US" sz="2200" dirty="0"/>
              <a:t>After the tests before the shipment FNAL the service turret must be removed because of the interference with the hall door. The reverse process has been performed by OI in 1997 at magnet delivery. The main operations can be summarized as in the following:</a:t>
            </a:r>
          </a:p>
          <a:p>
            <a:pPr marL="0" indent="0">
              <a:lnSpc>
                <a:spcPct val="100000"/>
              </a:lnSpc>
              <a:buNone/>
            </a:pPr>
            <a:endParaRPr lang="en-US" sz="2200" dirty="0"/>
          </a:p>
          <a:p>
            <a:pPr marL="457200" indent="-457200">
              <a:lnSpc>
                <a:spcPct val="100000"/>
              </a:lnSpc>
              <a:buFont typeface="+mj-lt"/>
              <a:buAutoNum type="arabicPeriod"/>
            </a:pPr>
            <a:r>
              <a:rPr lang="en-US" sz="2200" dirty="0"/>
              <a:t>Disconnection of the signal sensors cable (air side)     </a:t>
            </a:r>
          </a:p>
          <a:p>
            <a:pPr marL="457200" indent="-457200">
              <a:lnSpc>
                <a:spcPct val="100000"/>
              </a:lnSpc>
              <a:buFont typeface="+mj-lt"/>
              <a:buAutoNum type="arabicPeriod"/>
            </a:pPr>
            <a:r>
              <a:rPr lang="en-US" sz="2200" dirty="0"/>
              <a:t>Removing of the cylindrical shell of the vacuum case      </a:t>
            </a:r>
          </a:p>
          <a:p>
            <a:pPr marL="457200" indent="-457200">
              <a:lnSpc>
                <a:spcPct val="100000"/>
              </a:lnSpc>
              <a:buFont typeface="+mj-lt"/>
              <a:buAutoNum type="arabicPeriod"/>
            </a:pPr>
            <a:r>
              <a:rPr lang="en-US" sz="2200" dirty="0"/>
              <a:t>Removing of the MLI      </a:t>
            </a:r>
          </a:p>
          <a:p>
            <a:pPr marL="457200" indent="-457200">
              <a:lnSpc>
                <a:spcPct val="100000"/>
              </a:lnSpc>
              <a:buFont typeface="+mj-lt"/>
              <a:buAutoNum type="arabicPeriod"/>
            </a:pPr>
            <a:r>
              <a:rPr lang="en-US" sz="2200" dirty="0"/>
              <a:t>Disconnection of the signal sensors cable (vacuum side)    </a:t>
            </a:r>
          </a:p>
          <a:p>
            <a:pPr marL="457200" indent="-457200">
              <a:lnSpc>
                <a:spcPct val="100000"/>
              </a:lnSpc>
              <a:buFont typeface="+mj-lt"/>
              <a:buAutoNum type="arabicPeriod"/>
            </a:pPr>
            <a:r>
              <a:rPr lang="en-US" sz="2200" dirty="0"/>
              <a:t>Disconnection of the coil terminals </a:t>
            </a:r>
          </a:p>
          <a:p>
            <a:pPr marL="457200" indent="-457200">
              <a:lnSpc>
                <a:spcPct val="100000"/>
              </a:lnSpc>
              <a:buFont typeface="+mj-lt"/>
              <a:buAutoNum type="arabicPeriod"/>
            </a:pPr>
            <a:r>
              <a:rPr lang="en-US" sz="2200" dirty="0"/>
              <a:t>Cutting of the 4 cryogenic lines </a:t>
            </a:r>
          </a:p>
          <a:p>
            <a:pPr marL="0" indent="0">
              <a:lnSpc>
                <a:spcPct val="100000"/>
              </a:lnSpc>
              <a:buNone/>
            </a:pPr>
            <a:endParaRPr lang="en-US" sz="2200" dirty="0"/>
          </a:p>
        </p:txBody>
      </p:sp>
      <p:sp>
        <p:nvSpPr>
          <p:cNvPr id="4" name="Footer Placeholder 4">
            <a:extLst>
              <a:ext uri="{FF2B5EF4-FFF2-40B4-BE49-F238E27FC236}">
                <a16:creationId xmlns:a16="http://schemas.microsoft.com/office/drawing/2014/main" id="{2930450E-EA47-A6DD-3F31-66EB59A3DA54}"/>
              </a:ext>
            </a:extLst>
          </p:cNvPr>
          <p:cNvSpPr>
            <a:spLocks noGrp="1"/>
          </p:cNvSpPr>
          <p:nvPr>
            <p:ph type="ftr" sz="quarter" idx="11"/>
          </p:nvPr>
        </p:nvSpPr>
        <p:spPr>
          <a:xfrm>
            <a:off x="4038600" y="6356350"/>
            <a:ext cx="4114800" cy="365125"/>
          </a:xfrm>
        </p:spPr>
        <p:txBody>
          <a:bodyPr/>
          <a:lstStyle/>
          <a:p>
            <a:r>
              <a:rPr lang="en-US" dirty="0"/>
              <a:t>G. Delle Monache  referee 11</a:t>
            </a:r>
            <a:r>
              <a:rPr lang="en-US" baseline="30000" dirty="0"/>
              <a:t>th</a:t>
            </a:r>
            <a:r>
              <a:rPr lang="en-US" dirty="0"/>
              <a:t> July 2024</a:t>
            </a:r>
          </a:p>
        </p:txBody>
      </p:sp>
    </p:spTree>
    <p:extLst>
      <p:ext uri="{BB962C8B-B14F-4D97-AF65-F5344CB8AC3E}">
        <p14:creationId xmlns:p14="http://schemas.microsoft.com/office/powerpoint/2010/main" val="216149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handling: Service Turret Removal</a:t>
            </a:r>
          </a:p>
        </p:txBody>
      </p:sp>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739189" y="1441228"/>
            <a:ext cx="10515600" cy="4351338"/>
          </a:xfrm>
        </p:spPr>
        <p:txBody>
          <a:bodyPr>
            <a:noAutofit/>
          </a:bodyPr>
          <a:lstStyle/>
          <a:p>
            <a:pPr marL="0" indent="0">
              <a:lnSpc>
                <a:spcPct val="100000"/>
              </a:lnSpc>
              <a:buNone/>
            </a:pPr>
            <a:r>
              <a:rPr lang="en-US" sz="2200" dirty="0"/>
              <a:t>The turret will be reconnected at FNAL and the procedure (to be used in the reverse sequence for the turret removal) is described in the drawing from Oxford Instrument AJL0550 "Service Turret Assy KLOE sheet 1 to 5.</a:t>
            </a:r>
          </a:p>
          <a:p>
            <a:pPr marL="0" indent="0">
              <a:lnSpc>
                <a:spcPct val="100000"/>
              </a:lnSpc>
              <a:buNone/>
            </a:pPr>
            <a:r>
              <a:rPr lang="en-US" sz="2200" dirty="0"/>
              <a:t>Working Instructions (OI internal procedures) obviously are not available, for this reason due to the nature of this operation INFN will award a contract to ASG Superconductors to perform the entire process of removal and reconnection at FNAL of the service turret.</a:t>
            </a:r>
          </a:p>
        </p:txBody>
      </p:sp>
      <p:sp>
        <p:nvSpPr>
          <p:cNvPr id="4" name="Footer Placeholder 4">
            <a:extLst>
              <a:ext uri="{FF2B5EF4-FFF2-40B4-BE49-F238E27FC236}">
                <a16:creationId xmlns:a16="http://schemas.microsoft.com/office/drawing/2014/main" id="{F57A7592-CF14-8514-578C-7F6E02A82DA2}"/>
              </a:ext>
            </a:extLst>
          </p:cNvPr>
          <p:cNvSpPr>
            <a:spLocks noGrp="1"/>
          </p:cNvSpPr>
          <p:nvPr>
            <p:ph type="ftr" sz="quarter" idx="11"/>
          </p:nvPr>
        </p:nvSpPr>
        <p:spPr>
          <a:xfrm>
            <a:off x="4038600" y="6356350"/>
            <a:ext cx="4114800" cy="365125"/>
          </a:xfrm>
        </p:spPr>
        <p:txBody>
          <a:bodyPr/>
          <a:lstStyle/>
          <a:p>
            <a:r>
              <a:rPr lang="en-US" dirty="0"/>
              <a:t>G. Delle Monache  referee 11</a:t>
            </a:r>
            <a:r>
              <a:rPr lang="en-US" baseline="30000" dirty="0"/>
              <a:t>th</a:t>
            </a:r>
            <a:r>
              <a:rPr lang="en-US" dirty="0"/>
              <a:t> July 2024</a:t>
            </a:r>
          </a:p>
        </p:txBody>
      </p:sp>
    </p:spTree>
    <p:extLst>
      <p:ext uri="{BB962C8B-B14F-4D97-AF65-F5344CB8AC3E}">
        <p14:creationId xmlns:p14="http://schemas.microsoft.com/office/powerpoint/2010/main" val="853012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handling: Service Turret Removal</a:t>
            </a:r>
          </a:p>
        </p:txBody>
      </p:sp>
      <p:pic>
        <p:nvPicPr>
          <p:cNvPr id="7" name="Segnaposto contenuto 6">
            <a:extLst>
              <a:ext uri="{FF2B5EF4-FFF2-40B4-BE49-F238E27FC236}">
                <a16:creationId xmlns:a16="http://schemas.microsoft.com/office/drawing/2014/main" id="{E7273BF1-4708-FFB5-F2EA-2ECDF9F377CE}"/>
              </a:ext>
            </a:extLst>
          </p:cNvPr>
          <p:cNvPicPr>
            <a:picLocks noGrp="1" noChangeAspect="1"/>
          </p:cNvPicPr>
          <p:nvPr>
            <p:ph idx="1"/>
          </p:nvPr>
        </p:nvPicPr>
        <p:blipFill>
          <a:blip r:embed="rId2"/>
          <a:stretch>
            <a:fillRect/>
          </a:stretch>
        </p:blipFill>
        <p:spPr>
          <a:xfrm>
            <a:off x="2335167" y="1332411"/>
            <a:ext cx="7618730" cy="5406648"/>
          </a:xfrm>
        </p:spPr>
      </p:pic>
      <p:sp>
        <p:nvSpPr>
          <p:cNvPr id="4" name="Footer Placeholder 4">
            <a:extLst>
              <a:ext uri="{FF2B5EF4-FFF2-40B4-BE49-F238E27FC236}">
                <a16:creationId xmlns:a16="http://schemas.microsoft.com/office/drawing/2014/main" id="{D1C3B79F-09BA-4396-9D3F-FCCC7ECF39F1}"/>
              </a:ext>
            </a:extLst>
          </p:cNvPr>
          <p:cNvSpPr txBox="1">
            <a:spLocks/>
          </p:cNvSpPr>
          <p:nvPr/>
        </p:nvSpPr>
        <p:spPr>
          <a:xfrm>
            <a:off x="-14152" y="6345659"/>
            <a:ext cx="4114800" cy="365125"/>
          </a:xfrm>
          <a:prstGeom prst="rect">
            <a:avLst/>
          </a:prstGeom>
        </p:spPr>
        <p:txBody>
          <a:bodyPr vert="horz" lIns="91440" tIns="45720" rIns="91440" bIns="45720" rtlCol="0" anchor="ctr"/>
          <a:lstStyle>
            <a:defPPr>
              <a:defRPr lang="en-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 Delle Monache  referee 11</a:t>
            </a:r>
            <a:r>
              <a:rPr lang="en-US" baseline="30000"/>
              <a:t>th</a:t>
            </a:r>
            <a:r>
              <a:rPr lang="en-US"/>
              <a:t> July 2024</a:t>
            </a:r>
            <a:endParaRPr lang="en-US" dirty="0"/>
          </a:p>
        </p:txBody>
      </p:sp>
    </p:spTree>
    <p:extLst>
      <p:ext uri="{BB962C8B-B14F-4D97-AF65-F5344CB8AC3E}">
        <p14:creationId xmlns:p14="http://schemas.microsoft.com/office/powerpoint/2010/main" val="180253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handling: Service Turret Removal</a:t>
            </a:r>
          </a:p>
        </p:txBody>
      </p:sp>
      <p:pic>
        <p:nvPicPr>
          <p:cNvPr id="7" name="Segnaposto contenuto 6">
            <a:extLst>
              <a:ext uri="{FF2B5EF4-FFF2-40B4-BE49-F238E27FC236}">
                <a16:creationId xmlns:a16="http://schemas.microsoft.com/office/drawing/2014/main" id="{E7273BF1-4708-FFB5-F2EA-2ECDF9F377CE}"/>
              </a:ext>
            </a:extLst>
          </p:cNvPr>
          <p:cNvPicPr>
            <a:picLocks noGrp="1" noChangeAspect="1"/>
          </p:cNvPicPr>
          <p:nvPr>
            <p:ph idx="1"/>
          </p:nvPr>
        </p:nvPicPr>
        <p:blipFill rotWithShape="1">
          <a:blip r:embed="rId2"/>
          <a:srcRect l="47648" t="36563" r="24576" b="20914"/>
          <a:stretch/>
        </p:blipFill>
        <p:spPr>
          <a:xfrm>
            <a:off x="3248296" y="1591991"/>
            <a:ext cx="4511041" cy="4900884"/>
          </a:xfrm>
        </p:spPr>
      </p:pic>
      <p:sp>
        <p:nvSpPr>
          <p:cNvPr id="3" name="Footer Placeholder 4">
            <a:extLst>
              <a:ext uri="{FF2B5EF4-FFF2-40B4-BE49-F238E27FC236}">
                <a16:creationId xmlns:a16="http://schemas.microsoft.com/office/drawing/2014/main" id="{C3065B5A-B351-ED1E-E78E-9DB77D01DAA6}"/>
              </a:ext>
            </a:extLst>
          </p:cNvPr>
          <p:cNvSpPr>
            <a:spLocks noGrp="1"/>
          </p:cNvSpPr>
          <p:nvPr>
            <p:ph type="ftr" sz="quarter" idx="11"/>
          </p:nvPr>
        </p:nvSpPr>
        <p:spPr>
          <a:xfrm>
            <a:off x="-14152" y="6345659"/>
            <a:ext cx="4114800" cy="365125"/>
          </a:xfrm>
        </p:spPr>
        <p:txBody>
          <a:bodyPr/>
          <a:lstStyle/>
          <a:p>
            <a:r>
              <a:rPr lang="en-US" dirty="0"/>
              <a:t>G. Delle Monache  referee 11</a:t>
            </a:r>
            <a:r>
              <a:rPr lang="en-US" baseline="30000" dirty="0"/>
              <a:t>th</a:t>
            </a:r>
            <a:r>
              <a:rPr lang="en-US" dirty="0"/>
              <a:t> July 2024</a:t>
            </a:r>
          </a:p>
        </p:txBody>
      </p:sp>
    </p:spTree>
    <p:extLst>
      <p:ext uri="{BB962C8B-B14F-4D97-AF65-F5344CB8AC3E}">
        <p14:creationId xmlns:p14="http://schemas.microsoft.com/office/powerpoint/2010/main" val="58656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handling: Service Turret Removal</a:t>
            </a:r>
          </a:p>
        </p:txBody>
      </p:sp>
      <p:pic>
        <p:nvPicPr>
          <p:cNvPr id="6" name="Segnaposto contenuto 5">
            <a:extLst>
              <a:ext uri="{FF2B5EF4-FFF2-40B4-BE49-F238E27FC236}">
                <a16:creationId xmlns:a16="http://schemas.microsoft.com/office/drawing/2014/main" id="{4402734A-BE8C-C3E2-5C61-6E471F44D751}"/>
              </a:ext>
            </a:extLst>
          </p:cNvPr>
          <p:cNvPicPr>
            <a:picLocks noGrp="1" noChangeAspect="1"/>
          </p:cNvPicPr>
          <p:nvPr>
            <p:ph idx="1"/>
          </p:nvPr>
        </p:nvPicPr>
        <p:blipFill>
          <a:blip r:embed="rId2"/>
          <a:stretch>
            <a:fillRect/>
          </a:stretch>
        </p:blipFill>
        <p:spPr>
          <a:xfrm>
            <a:off x="2315795" y="1306286"/>
            <a:ext cx="7699062" cy="5488864"/>
          </a:xfrm>
        </p:spPr>
      </p:pic>
      <p:sp>
        <p:nvSpPr>
          <p:cNvPr id="4" name="Footer Placeholder 4">
            <a:extLst>
              <a:ext uri="{FF2B5EF4-FFF2-40B4-BE49-F238E27FC236}">
                <a16:creationId xmlns:a16="http://schemas.microsoft.com/office/drawing/2014/main" id="{0F72BAE5-AAA9-E24D-4A5F-E27B242C3511}"/>
              </a:ext>
            </a:extLst>
          </p:cNvPr>
          <p:cNvSpPr>
            <a:spLocks noGrp="1"/>
          </p:cNvSpPr>
          <p:nvPr>
            <p:ph type="ftr" sz="quarter" idx="11"/>
          </p:nvPr>
        </p:nvSpPr>
        <p:spPr>
          <a:xfrm>
            <a:off x="-14152" y="6345659"/>
            <a:ext cx="4114800" cy="365125"/>
          </a:xfrm>
        </p:spPr>
        <p:txBody>
          <a:bodyPr/>
          <a:lstStyle/>
          <a:p>
            <a:r>
              <a:rPr lang="en-US" dirty="0"/>
              <a:t>G. Delle Monache  referee 11</a:t>
            </a:r>
            <a:r>
              <a:rPr lang="en-US" baseline="30000" dirty="0"/>
              <a:t>th</a:t>
            </a:r>
            <a:r>
              <a:rPr lang="en-US" dirty="0"/>
              <a:t> July 2024</a:t>
            </a:r>
          </a:p>
        </p:txBody>
      </p:sp>
    </p:spTree>
    <p:extLst>
      <p:ext uri="{BB962C8B-B14F-4D97-AF65-F5344CB8AC3E}">
        <p14:creationId xmlns:p14="http://schemas.microsoft.com/office/powerpoint/2010/main" val="448991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handling: Service Turret Removal</a:t>
            </a:r>
          </a:p>
        </p:txBody>
      </p:sp>
      <p:pic>
        <p:nvPicPr>
          <p:cNvPr id="6" name="Segnaposto contenuto 5">
            <a:extLst>
              <a:ext uri="{FF2B5EF4-FFF2-40B4-BE49-F238E27FC236}">
                <a16:creationId xmlns:a16="http://schemas.microsoft.com/office/drawing/2014/main" id="{4402734A-BE8C-C3E2-5C61-6E471F44D751}"/>
              </a:ext>
            </a:extLst>
          </p:cNvPr>
          <p:cNvPicPr>
            <a:picLocks noGrp="1" noChangeAspect="1"/>
          </p:cNvPicPr>
          <p:nvPr>
            <p:ph idx="1"/>
          </p:nvPr>
        </p:nvPicPr>
        <p:blipFill rotWithShape="1">
          <a:blip r:embed="rId2"/>
          <a:srcRect l="19465" t="2855" r="41624" b="42407"/>
          <a:stretch/>
        </p:blipFill>
        <p:spPr>
          <a:xfrm>
            <a:off x="812073" y="1532708"/>
            <a:ext cx="4646241" cy="4659748"/>
          </a:xfrm>
        </p:spPr>
      </p:pic>
      <p:pic>
        <p:nvPicPr>
          <p:cNvPr id="3" name="Segnaposto contenuto 5">
            <a:extLst>
              <a:ext uri="{FF2B5EF4-FFF2-40B4-BE49-F238E27FC236}">
                <a16:creationId xmlns:a16="http://schemas.microsoft.com/office/drawing/2014/main" id="{44026D1C-5235-00CB-3EC3-6482FDC48F16}"/>
              </a:ext>
            </a:extLst>
          </p:cNvPr>
          <p:cNvPicPr>
            <a:picLocks noChangeAspect="1"/>
          </p:cNvPicPr>
          <p:nvPr/>
        </p:nvPicPr>
        <p:blipFill rotWithShape="1">
          <a:blip r:embed="rId2"/>
          <a:srcRect l="59543" t="7003" r="1547" b="34350"/>
          <a:stretch/>
        </p:blipFill>
        <p:spPr>
          <a:xfrm>
            <a:off x="6096000" y="1457446"/>
            <a:ext cx="4406539" cy="4735010"/>
          </a:xfrm>
          <a:prstGeom prst="rect">
            <a:avLst/>
          </a:prstGeom>
        </p:spPr>
      </p:pic>
      <p:sp>
        <p:nvSpPr>
          <p:cNvPr id="4" name="Footer Placeholder 4">
            <a:extLst>
              <a:ext uri="{FF2B5EF4-FFF2-40B4-BE49-F238E27FC236}">
                <a16:creationId xmlns:a16="http://schemas.microsoft.com/office/drawing/2014/main" id="{C03520FB-C185-83CB-196E-D388D3B42865}"/>
              </a:ext>
            </a:extLst>
          </p:cNvPr>
          <p:cNvSpPr>
            <a:spLocks noGrp="1"/>
          </p:cNvSpPr>
          <p:nvPr>
            <p:ph type="ftr" sz="quarter" idx="11"/>
          </p:nvPr>
        </p:nvSpPr>
        <p:spPr>
          <a:xfrm>
            <a:off x="-14152" y="6345659"/>
            <a:ext cx="4114800" cy="365125"/>
          </a:xfrm>
        </p:spPr>
        <p:txBody>
          <a:bodyPr/>
          <a:lstStyle/>
          <a:p>
            <a:r>
              <a:rPr lang="en-US" dirty="0"/>
              <a:t>G. Delle Monache  referee 11</a:t>
            </a:r>
            <a:r>
              <a:rPr lang="en-US" baseline="30000" dirty="0"/>
              <a:t>th</a:t>
            </a:r>
            <a:r>
              <a:rPr lang="en-US" dirty="0"/>
              <a:t> July 2024</a:t>
            </a:r>
          </a:p>
        </p:txBody>
      </p:sp>
      <p:pic>
        <p:nvPicPr>
          <p:cNvPr id="7" name="Immagine 6">
            <a:extLst>
              <a:ext uri="{FF2B5EF4-FFF2-40B4-BE49-F238E27FC236}">
                <a16:creationId xmlns:a16="http://schemas.microsoft.com/office/drawing/2014/main" id="{6E34595F-3712-8ECA-1DA0-38617A21D504}"/>
              </a:ext>
            </a:extLst>
          </p:cNvPr>
          <p:cNvPicPr>
            <a:picLocks noChangeAspect="1"/>
          </p:cNvPicPr>
          <p:nvPr/>
        </p:nvPicPr>
        <p:blipFill>
          <a:blip r:embed="rId3"/>
          <a:stretch>
            <a:fillRect/>
          </a:stretch>
        </p:blipFill>
        <p:spPr>
          <a:xfrm>
            <a:off x="4100648" y="5965352"/>
            <a:ext cx="3043972" cy="639773"/>
          </a:xfrm>
          <a:prstGeom prst="rect">
            <a:avLst/>
          </a:prstGeom>
          <a:ln w="19050">
            <a:solidFill>
              <a:srgbClr val="0070C0"/>
            </a:solidFill>
          </a:ln>
        </p:spPr>
      </p:pic>
      <p:cxnSp>
        <p:nvCxnSpPr>
          <p:cNvPr id="9" name="Connettore diritto 8">
            <a:extLst>
              <a:ext uri="{FF2B5EF4-FFF2-40B4-BE49-F238E27FC236}">
                <a16:creationId xmlns:a16="http://schemas.microsoft.com/office/drawing/2014/main" id="{5B3799A8-B21C-443F-6E6C-2E29FFFE272E}"/>
              </a:ext>
            </a:extLst>
          </p:cNvPr>
          <p:cNvCxnSpPr>
            <a:stCxn id="7" idx="0"/>
          </p:cNvCxnSpPr>
          <p:nvPr/>
        </p:nvCxnSpPr>
        <p:spPr>
          <a:xfrm flipH="1" flipV="1">
            <a:off x="1689461" y="3550024"/>
            <a:ext cx="3933173" cy="2415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6C96A460-6E8F-9BC3-C1E0-A01426EA2362}"/>
              </a:ext>
            </a:extLst>
          </p:cNvPr>
          <p:cNvCxnSpPr>
            <a:cxnSpLocks/>
          </p:cNvCxnSpPr>
          <p:nvPr/>
        </p:nvCxnSpPr>
        <p:spPr>
          <a:xfrm flipH="1" flipV="1">
            <a:off x="4129413" y="4757688"/>
            <a:ext cx="1495886" cy="1198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AC1ECA21-26AC-48CF-8564-72DF580611FF}"/>
              </a:ext>
            </a:extLst>
          </p:cNvPr>
          <p:cNvCxnSpPr>
            <a:cxnSpLocks/>
            <a:stCxn id="7" idx="0"/>
          </p:cNvCxnSpPr>
          <p:nvPr/>
        </p:nvCxnSpPr>
        <p:spPr>
          <a:xfrm flipH="1" flipV="1">
            <a:off x="2794175" y="2412346"/>
            <a:ext cx="2828459" cy="3553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8575FECA-8B65-BFA2-8D30-3C630E482B7F}"/>
              </a:ext>
            </a:extLst>
          </p:cNvPr>
          <p:cNvCxnSpPr>
            <a:cxnSpLocks/>
            <a:stCxn id="7" idx="0"/>
          </p:cNvCxnSpPr>
          <p:nvPr/>
        </p:nvCxnSpPr>
        <p:spPr>
          <a:xfrm flipH="1" flipV="1">
            <a:off x="4129413" y="2985226"/>
            <a:ext cx="1493221" cy="2980126"/>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e 4">
            <a:extLst>
              <a:ext uri="{FF2B5EF4-FFF2-40B4-BE49-F238E27FC236}">
                <a16:creationId xmlns:a16="http://schemas.microsoft.com/office/drawing/2014/main" id="{980EBC6D-E3D3-E9DA-41E5-B6E322A8B35B}"/>
              </a:ext>
            </a:extLst>
          </p:cNvPr>
          <p:cNvSpPr/>
          <p:nvPr/>
        </p:nvSpPr>
        <p:spPr>
          <a:xfrm>
            <a:off x="6520441" y="3153398"/>
            <a:ext cx="624179" cy="562861"/>
          </a:xfrm>
          <a:prstGeom prst="ellipse">
            <a:avLst/>
          </a:prstGeom>
          <a:noFill/>
          <a:ln w="28575">
            <a:solidFill>
              <a:srgbClr val="7CAE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D6275C36-73D3-9887-A150-49E403191ADD}"/>
              </a:ext>
            </a:extLst>
          </p:cNvPr>
          <p:cNvSpPr/>
          <p:nvPr/>
        </p:nvSpPr>
        <p:spPr>
          <a:xfrm>
            <a:off x="8510402" y="3073779"/>
            <a:ext cx="624179" cy="562861"/>
          </a:xfrm>
          <a:prstGeom prst="ellipse">
            <a:avLst/>
          </a:prstGeom>
          <a:noFill/>
          <a:ln w="28575">
            <a:solidFill>
              <a:srgbClr val="7CAE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diritto 12">
            <a:extLst>
              <a:ext uri="{FF2B5EF4-FFF2-40B4-BE49-F238E27FC236}">
                <a16:creationId xmlns:a16="http://schemas.microsoft.com/office/drawing/2014/main" id="{528A625A-4318-E8DD-BA18-3F57E39F705C}"/>
              </a:ext>
            </a:extLst>
          </p:cNvPr>
          <p:cNvCxnSpPr>
            <a:cxnSpLocks/>
            <a:stCxn id="8" idx="2"/>
            <a:endCxn id="5" idx="6"/>
          </p:cNvCxnSpPr>
          <p:nvPr/>
        </p:nvCxnSpPr>
        <p:spPr>
          <a:xfrm flipH="1">
            <a:off x="7144620" y="3355210"/>
            <a:ext cx="1365782" cy="7961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275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schedule</a:t>
            </a:r>
          </a:p>
        </p:txBody>
      </p:sp>
      <p:sp>
        <p:nvSpPr>
          <p:cNvPr id="4" name="Footer Placeholder 4">
            <a:extLst>
              <a:ext uri="{FF2B5EF4-FFF2-40B4-BE49-F238E27FC236}">
                <a16:creationId xmlns:a16="http://schemas.microsoft.com/office/drawing/2014/main" id="{C03520FB-C185-83CB-196E-D388D3B42865}"/>
              </a:ext>
            </a:extLst>
          </p:cNvPr>
          <p:cNvSpPr>
            <a:spLocks noGrp="1"/>
          </p:cNvSpPr>
          <p:nvPr>
            <p:ph type="ftr" sz="quarter" idx="11"/>
          </p:nvPr>
        </p:nvSpPr>
        <p:spPr>
          <a:xfrm>
            <a:off x="3915547" y="6127750"/>
            <a:ext cx="4114800" cy="365125"/>
          </a:xfrm>
        </p:spPr>
        <p:txBody>
          <a:bodyPr/>
          <a:lstStyle/>
          <a:p>
            <a:r>
              <a:rPr lang="en-US" dirty="0"/>
              <a:t>G. Delle Monache  referee 11</a:t>
            </a:r>
            <a:r>
              <a:rPr lang="en-US" baseline="30000" dirty="0"/>
              <a:t>th</a:t>
            </a:r>
            <a:r>
              <a:rPr lang="en-US" dirty="0"/>
              <a:t> July 2024</a:t>
            </a:r>
          </a:p>
        </p:txBody>
      </p:sp>
      <p:graphicFrame>
        <p:nvGraphicFramePr>
          <p:cNvPr id="16" name="Tabella 15">
            <a:extLst>
              <a:ext uri="{FF2B5EF4-FFF2-40B4-BE49-F238E27FC236}">
                <a16:creationId xmlns:a16="http://schemas.microsoft.com/office/drawing/2014/main" id="{4972E605-9E4C-5429-A6A4-1B6AAEA9E4AB}"/>
              </a:ext>
            </a:extLst>
          </p:cNvPr>
          <p:cNvGraphicFramePr>
            <a:graphicFrameLocks noGrp="1"/>
          </p:cNvGraphicFramePr>
          <p:nvPr>
            <p:extLst>
              <p:ext uri="{D42A27DB-BD31-4B8C-83A1-F6EECF244321}">
                <p14:modId xmlns:p14="http://schemas.microsoft.com/office/powerpoint/2010/main" val="2818415500"/>
              </p:ext>
            </p:extLst>
          </p:nvPr>
        </p:nvGraphicFramePr>
        <p:xfrm>
          <a:off x="561975" y="2132635"/>
          <a:ext cx="10821944" cy="2985208"/>
        </p:xfrm>
        <a:graphic>
          <a:graphicData uri="http://schemas.openxmlformats.org/drawingml/2006/table">
            <a:tbl>
              <a:tblPr>
                <a:tableStyleId>{37CE84F3-28C3-443E-9E96-99CF82512B78}</a:tableStyleId>
              </a:tblPr>
              <a:tblGrid>
                <a:gridCol w="7743825">
                  <a:extLst>
                    <a:ext uri="{9D8B030D-6E8A-4147-A177-3AD203B41FA5}">
                      <a16:colId xmlns:a16="http://schemas.microsoft.com/office/drawing/2014/main" val="2528578461"/>
                    </a:ext>
                  </a:extLst>
                </a:gridCol>
                <a:gridCol w="1581150">
                  <a:extLst>
                    <a:ext uri="{9D8B030D-6E8A-4147-A177-3AD203B41FA5}">
                      <a16:colId xmlns:a16="http://schemas.microsoft.com/office/drawing/2014/main" val="3547217947"/>
                    </a:ext>
                  </a:extLst>
                </a:gridCol>
                <a:gridCol w="1496969">
                  <a:extLst>
                    <a:ext uri="{9D8B030D-6E8A-4147-A177-3AD203B41FA5}">
                      <a16:colId xmlns:a16="http://schemas.microsoft.com/office/drawing/2014/main" val="2099693996"/>
                    </a:ext>
                  </a:extLst>
                </a:gridCol>
              </a:tblGrid>
              <a:tr h="155221">
                <a:tc>
                  <a:txBody>
                    <a:bodyPr/>
                    <a:lstStyle/>
                    <a:p>
                      <a:pPr algn="l" fontAlgn="b"/>
                      <a:r>
                        <a:rPr lang="it-IT" sz="2400" b="0" u="none" strike="noStrike" dirty="0" err="1">
                          <a:solidFill>
                            <a:srgbClr val="000000"/>
                          </a:solidFill>
                          <a:effectLst/>
                        </a:rPr>
                        <a:t>Inspection</a:t>
                      </a:r>
                      <a:r>
                        <a:rPr lang="it-IT" sz="2400" b="0" u="none" strike="noStrike" dirty="0">
                          <a:solidFill>
                            <a:srgbClr val="000000"/>
                          </a:solidFill>
                          <a:effectLst/>
                        </a:rPr>
                        <a:t> and re-</a:t>
                      </a:r>
                      <a:r>
                        <a:rPr lang="it-IT" sz="2400" b="0" u="none" strike="noStrike" dirty="0" err="1">
                          <a:solidFill>
                            <a:srgbClr val="000000"/>
                          </a:solidFill>
                          <a:effectLst/>
                        </a:rPr>
                        <a:t>certification</a:t>
                      </a:r>
                      <a:endParaRPr lang="it-IT" sz="2400" b="0" i="0" u="none" strike="noStrike" dirty="0">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err="1">
                          <a:solidFill>
                            <a:srgbClr val="000000"/>
                          </a:solidFill>
                          <a:effectLst/>
                        </a:rPr>
                        <a:t>Jan</a:t>
                      </a:r>
                      <a:r>
                        <a:rPr lang="it-IT" sz="2400" b="0" u="none" strike="noStrike" dirty="0">
                          <a:solidFill>
                            <a:srgbClr val="000000"/>
                          </a:solidFill>
                          <a:effectLst/>
                        </a:rPr>
                        <a:t> 2023</a:t>
                      </a:r>
                      <a:endParaRPr lang="it-IT" sz="2400" b="0" i="0" u="none" strike="noStrike" dirty="0">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err="1">
                          <a:solidFill>
                            <a:srgbClr val="000000"/>
                          </a:solidFill>
                          <a:effectLst/>
                        </a:rPr>
                        <a:t>Oct</a:t>
                      </a:r>
                      <a:r>
                        <a:rPr lang="it-IT" sz="2400" b="0" u="none" strike="noStrike" dirty="0">
                          <a:solidFill>
                            <a:srgbClr val="000000"/>
                          </a:solidFill>
                          <a:effectLst/>
                        </a:rPr>
                        <a:t> 2025</a:t>
                      </a:r>
                      <a:endParaRPr lang="it-IT" sz="2400" b="0" i="0" u="none" strike="noStrike" dirty="0">
                        <a:solidFill>
                          <a:srgbClr val="000000"/>
                        </a:solidFill>
                        <a:effectLst/>
                        <a:latin typeface="Aptos Narrow" panose="020B0004020202020204" pitchFamily="34" charset="0"/>
                      </a:endParaRPr>
                    </a:p>
                  </a:txBody>
                  <a:tcPr marL="7391" marR="7391" marT="7391" marB="0" anchor="b"/>
                </a:tc>
                <a:extLst>
                  <a:ext uri="{0D108BD9-81ED-4DB2-BD59-A6C34878D82A}">
                    <a16:rowId xmlns:a16="http://schemas.microsoft.com/office/drawing/2014/main" val="966357953"/>
                  </a:ext>
                </a:extLst>
              </a:tr>
              <a:tr h="200459">
                <a:tc>
                  <a:txBody>
                    <a:bodyPr/>
                    <a:lstStyle/>
                    <a:p>
                      <a:pPr algn="l" fontAlgn="b"/>
                      <a:r>
                        <a:rPr lang="en-US" sz="2400" b="0" u="none" strike="noStrike" dirty="0">
                          <a:solidFill>
                            <a:srgbClr val="000000"/>
                          </a:solidFill>
                          <a:effectLst/>
                        </a:rPr>
                        <a:t>Procurement of new parts (PS, Mechanical, ...)</a:t>
                      </a:r>
                      <a:endParaRPr lang="en-US" sz="2400" b="0" i="0" u="none" strike="noStrike" dirty="0">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err="1">
                          <a:solidFill>
                            <a:srgbClr val="000000"/>
                          </a:solidFill>
                          <a:effectLst/>
                        </a:rPr>
                        <a:t>Feb</a:t>
                      </a:r>
                      <a:r>
                        <a:rPr lang="it-IT" sz="2400" b="0" u="none" strike="noStrike" dirty="0">
                          <a:solidFill>
                            <a:srgbClr val="000000"/>
                          </a:solidFill>
                          <a:effectLst/>
                        </a:rPr>
                        <a:t> 2024</a:t>
                      </a:r>
                      <a:endParaRPr lang="it-IT" sz="2400" b="0" i="0" u="none" strike="noStrike" dirty="0">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err="1">
                          <a:solidFill>
                            <a:srgbClr val="000000"/>
                          </a:solidFill>
                          <a:effectLst/>
                        </a:rPr>
                        <a:t>May</a:t>
                      </a:r>
                      <a:r>
                        <a:rPr lang="it-IT" sz="2400" b="0" u="none" strike="noStrike" dirty="0">
                          <a:solidFill>
                            <a:srgbClr val="000000"/>
                          </a:solidFill>
                          <a:effectLst/>
                        </a:rPr>
                        <a:t> 2025</a:t>
                      </a:r>
                      <a:endParaRPr lang="it-IT" sz="2400" b="0" i="0" u="none" strike="noStrike" dirty="0">
                        <a:solidFill>
                          <a:srgbClr val="000000"/>
                        </a:solidFill>
                        <a:effectLst/>
                        <a:latin typeface="Aptos Narrow" panose="020B0004020202020204" pitchFamily="34" charset="0"/>
                      </a:endParaRPr>
                    </a:p>
                  </a:txBody>
                  <a:tcPr marL="7391" marR="7391" marT="7391" marB="0" anchor="b"/>
                </a:tc>
                <a:extLst>
                  <a:ext uri="{0D108BD9-81ED-4DB2-BD59-A6C34878D82A}">
                    <a16:rowId xmlns:a16="http://schemas.microsoft.com/office/drawing/2014/main" val="1029941688"/>
                  </a:ext>
                </a:extLst>
              </a:tr>
              <a:tr h="155221">
                <a:tc>
                  <a:txBody>
                    <a:bodyPr/>
                    <a:lstStyle/>
                    <a:p>
                      <a:pPr algn="l" fontAlgn="b"/>
                      <a:r>
                        <a:rPr lang="it-IT" sz="2400" b="0" u="none" strike="noStrike" dirty="0" err="1">
                          <a:solidFill>
                            <a:srgbClr val="000000"/>
                          </a:solidFill>
                          <a:effectLst/>
                        </a:rPr>
                        <a:t>Modification</a:t>
                      </a:r>
                      <a:r>
                        <a:rPr lang="it-IT" sz="2400" b="0" u="none" strike="noStrike" dirty="0">
                          <a:solidFill>
                            <a:srgbClr val="000000"/>
                          </a:solidFill>
                          <a:effectLst/>
                        </a:rPr>
                        <a:t> of </a:t>
                      </a:r>
                      <a:r>
                        <a:rPr lang="it-IT" sz="2400" b="0" u="none" strike="noStrike" dirty="0" err="1">
                          <a:solidFill>
                            <a:srgbClr val="000000"/>
                          </a:solidFill>
                          <a:effectLst/>
                        </a:rPr>
                        <a:t>mezzanine</a:t>
                      </a:r>
                      <a:r>
                        <a:rPr lang="it-IT" sz="2400" b="0" u="none" strike="noStrike" dirty="0">
                          <a:solidFill>
                            <a:srgbClr val="000000"/>
                          </a:solidFill>
                          <a:effectLst/>
                        </a:rPr>
                        <a:t> </a:t>
                      </a:r>
                      <a:r>
                        <a:rPr lang="it-IT" sz="2400" b="0" u="none" strike="noStrike" dirty="0" err="1">
                          <a:solidFill>
                            <a:srgbClr val="000000"/>
                          </a:solidFill>
                          <a:effectLst/>
                        </a:rPr>
                        <a:t>platforms</a:t>
                      </a:r>
                      <a:endParaRPr lang="it-IT" sz="2400" b="0" i="0" u="none" strike="noStrike" dirty="0">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a:solidFill>
                            <a:srgbClr val="000000"/>
                          </a:solidFill>
                          <a:effectLst/>
                        </a:rPr>
                        <a:t>Sep 2024</a:t>
                      </a:r>
                      <a:endParaRPr lang="it-IT" sz="2400" b="0" i="0" u="none" strike="noStrike" dirty="0">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err="1">
                          <a:solidFill>
                            <a:srgbClr val="000000"/>
                          </a:solidFill>
                          <a:effectLst/>
                        </a:rPr>
                        <a:t>May</a:t>
                      </a:r>
                      <a:r>
                        <a:rPr lang="it-IT" sz="2400" b="0" u="none" strike="noStrike" dirty="0">
                          <a:solidFill>
                            <a:srgbClr val="000000"/>
                          </a:solidFill>
                          <a:effectLst/>
                        </a:rPr>
                        <a:t> 2025</a:t>
                      </a:r>
                      <a:endParaRPr lang="it-IT" sz="2400" b="0" i="0" u="none" strike="noStrike" dirty="0">
                        <a:solidFill>
                          <a:srgbClr val="000000"/>
                        </a:solidFill>
                        <a:effectLst/>
                        <a:latin typeface="Aptos Narrow" panose="020B0004020202020204" pitchFamily="34" charset="0"/>
                      </a:endParaRPr>
                    </a:p>
                  </a:txBody>
                  <a:tcPr marL="7391" marR="7391" marT="7391" marB="0" anchor="b"/>
                </a:tc>
                <a:extLst>
                  <a:ext uri="{0D108BD9-81ED-4DB2-BD59-A6C34878D82A}">
                    <a16:rowId xmlns:a16="http://schemas.microsoft.com/office/drawing/2014/main" val="3840149422"/>
                  </a:ext>
                </a:extLst>
              </a:tr>
              <a:tr h="155221">
                <a:tc>
                  <a:txBody>
                    <a:bodyPr/>
                    <a:lstStyle/>
                    <a:p>
                      <a:pPr algn="l" fontAlgn="b"/>
                      <a:r>
                        <a:rPr lang="it-IT" sz="2400" b="0" u="none" strike="noStrike" dirty="0" err="1">
                          <a:solidFill>
                            <a:srgbClr val="000000"/>
                          </a:solidFill>
                          <a:effectLst/>
                        </a:rPr>
                        <a:t>Magnet</a:t>
                      </a:r>
                      <a:r>
                        <a:rPr lang="it-IT" sz="2400" b="0" u="none" strike="noStrike" dirty="0">
                          <a:solidFill>
                            <a:srgbClr val="000000"/>
                          </a:solidFill>
                          <a:effectLst/>
                        </a:rPr>
                        <a:t> test in Frascati</a:t>
                      </a:r>
                      <a:endParaRPr lang="it-IT" sz="2400" b="0" i="0" u="none" strike="noStrike" dirty="0">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err="1">
                          <a:solidFill>
                            <a:srgbClr val="000000"/>
                          </a:solidFill>
                          <a:effectLst/>
                        </a:rPr>
                        <a:t>Jan</a:t>
                      </a:r>
                      <a:r>
                        <a:rPr lang="it-IT" sz="2400" b="0" u="none" strike="noStrike" dirty="0">
                          <a:solidFill>
                            <a:srgbClr val="000000"/>
                          </a:solidFill>
                          <a:effectLst/>
                        </a:rPr>
                        <a:t>  2025</a:t>
                      </a:r>
                      <a:endParaRPr lang="it-IT" sz="2400" b="0" i="0" u="none" strike="noStrike" dirty="0">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err="1">
                          <a:solidFill>
                            <a:srgbClr val="000000"/>
                          </a:solidFill>
                          <a:effectLst/>
                        </a:rPr>
                        <a:t>Dec</a:t>
                      </a:r>
                      <a:r>
                        <a:rPr lang="it-IT" sz="2400" b="0" u="none" strike="noStrike" dirty="0">
                          <a:solidFill>
                            <a:srgbClr val="000000"/>
                          </a:solidFill>
                          <a:effectLst/>
                        </a:rPr>
                        <a:t> 2025</a:t>
                      </a:r>
                      <a:endParaRPr lang="it-IT" sz="2400" b="0" i="0" u="none" strike="noStrike" dirty="0">
                        <a:solidFill>
                          <a:srgbClr val="000000"/>
                        </a:solidFill>
                        <a:effectLst/>
                        <a:latin typeface="Aptos Narrow" panose="020B0004020202020204" pitchFamily="34" charset="0"/>
                      </a:endParaRPr>
                    </a:p>
                  </a:txBody>
                  <a:tcPr marL="7391" marR="7391" marT="7391" marB="0" anchor="b"/>
                </a:tc>
                <a:extLst>
                  <a:ext uri="{0D108BD9-81ED-4DB2-BD59-A6C34878D82A}">
                    <a16:rowId xmlns:a16="http://schemas.microsoft.com/office/drawing/2014/main" val="2066076097"/>
                  </a:ext>
                </a:extLst>
              </a:tr>
              <a:tr h="155221">
                <a:tc>
                  <a:txBody>
                    <a:bodyPr/>
                    <a:lstStyle/>
                    <a:p>
                      <a:pPr algn="l" fontAlgn="b"/>
                      <a:r>
                        <a:rPr lang="it-IT" sz="2400" b="0" u="none" strike="noStrike">
                          <a:solidFill>
                            <a:srgbClr val="000000"/>
                          </a:solidFill>
                          <a:effectLst/>
                        </a:rPr>
                        <a:t>Disassembly of service turret</a:t>
                      </a:r>
                      <a:endParaRPr lang="it-IT" sz="2400" b="0" i="0" u="none" strike="noStrike">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err="1">
                          <a:solidFill>
                            <a:srgbClr val="000000"/>
                          </a:solidFill>
                          <a:effectLst/>
                        </a:rPr>
                        <a:t>Jan</a:t>
                      </a:r>
                      <a:r>
                        <a:rPr lang="it-IT" sz="2400" b="0" u="none" strike="noStrike" dirty="0">
                          <a:solidFill>
                            <a:srgbClr val="000000"/>
                          </a:solidFill>
                          <a:effectLst/>
                        </a:rPr>
                        <a:t>  2026</a:t>
                      </a:r>
                      <a:endParaRPr lang="it-IT" sz="2400" b="0" i="0" u="none" strike="noStrike" dirty="0">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a:solidFill>
                            <a:srgbClr val="000000"/>
                          </a:solidFill>
                          <a:effectLst/>
                        </a:rPr>
                        <a:t>Mar 2026</a:t>
                      </a:r>
                      <a:endParaRPr lang="it-IT" sz="2400" b="0" i="0" u="none" strike="noStrike" dirty="0">
                        <a:solidFill>
                          <a:srgbClr val="000000"/>
                        </a:solidFill>
                        <a:effectLst/>
                        <a:latin typeface="Aptos Narrow" panose="020B0004020202020204" pitchFamily="34" charset="0"/>
                      </a:endParaRPr>
                    </a:p>
                  </a:txBody>
                  <a:tcPr marL="7391" marR="7391" marT="7391" marB="0" anchor="b"/>
                </a:tc>
                <a:extLst>
                  <a:ext uri="{0D108BD9-81ED-4DB2-BD59-A6C34878D82A}">
                    <a16:rowId xmlns:a16="http://schemas.microsoft.com/office/drawing/2014/main" val="943168371"/>
                  </a:ext>
                </a:extLst>
              </a:tr>
              <a:tr h="155221">
                <a:tc>
                  <a:txBody>
                    <a:bodyPr/>
                    <a:lstStyle/>
                    <a:p>
                      <a:pPr algn="l" fontAlgn="b"/>
                      <a:r>
                        <a:rPr lang="en-US" sz="2400" b="0" u="none" strike="noStrike" dirty="0">
                          <a:solidFill>
                            <a:srgbClr val="000000"/>
                          </a:solidFill>
                          <a:effectLst/>
                        </a:rPr>
                        <a:t>Design and construction of tooling for assembly/</a:t>
                      </a:r>
                      <a:r>
                        <a:rPr lang="en-US" sz="2400" b="0" u="none" strike="noStrike" dirty="0" err="1">
                          <a:solidFill>
                            <a:srgbClr val="000000"/>
                          </a:solidFill>
                          <a:effectLst/>
                        </a:rPr>
                        <a:t>diassembly</a:t>
                      </a:r>
                      <a:endParaRPr lang="en-US" sz="2400" b="0" i="0" u="none" strike="noStrike" dirty="0">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err="1">
                          <a:solidFill>
                            <a:srgbClr val="000000"/>
                          </a:solidFill>
                          <a:effectLst/>
                        </a:rPr>
                        <a:t>Jan</a:t>
                      </a:r>
                      <a:r>
                        <a:rPr lang="it-IT" sz="2400" b="0" u="none" strike="noStrike" dirty="0">
                          <a:solidFill>
                            <a:srgbClr val="000000"/>
                          </a:solidFill>
                          <a:effectLst/>
                        </a:rPr>
                        <a:t>  2023</a:t>
                      </a:r>
                      <a:endParaRPr lang="it-IT" sz="2400" b="0" i="0" u="none" strike="noStrike" dirty="0">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a:solidFill>
                            <a:srgbClr val="000000"/>
                          </a:solidFill>
                          <a:effectLst/>
                        </a:rPr>
                        <a:t>Jul    2025</a:t>
                      </a:r>
                      <a:endParaRPr lang="it-IT" sz="2400" b="0" i="0" u="none" strike="noStrike" dirty="0">
                        <a:solidFill>
                          <a:srgbClr val="000000"/>
                        </a:solidFill>
                        <a:effectLst/>
                        <a:latin typeface="Aptos Narrow" panose="020B0004020202020204" pitchFamily="34" charset="0"/>
                      </a:endParaRPr>
                    </a:p>
                  </a:txBody>
                  <a:tcPr marL="7391" marR="7391" marT="7391" marB="0" anchor="b"/>
                </a:tc>
                <a:extLst>
                  <a:ext uri="{0D108BD9-81ED-4DB2-BD59-A6C34878D82A}">
                    <a16:rowId xmlns:a16="http://schemas.microsoft.com/office/drawing/2014/main" val="3839267340"/>
                  </a:ext>
                </a:extLst>
              </a:tr>
              <a:tr h="155221">
                <a:tc>
                  <a:txBody>
                    <a:bodyPr/>
                    <a:lstStyle/>
                    <a:p>
                      <a:pPr algn="l" fontAlgn="b"/>
                      <a:r>
                        <a:rPr lang="it-IT" sz="2400" b="0" u="none" strike="noStrike" dirty="0" err="1">
                          <a:solidFill>
                            <a:srgbClr val="000000"/>
                          </a:solidFill>
                          <a:effectLst/>
                        </a:rPr>
                        <a:t>Magnet</a:t>
                      </a:r>
                      <a:r>
                        <a:rPr lang="it-IT" sz="2400" b="0" u="none" strike="noStrike" dirty="0">
                          <a:solidFill>
                            <a:srgbClr val="000000"/>
                          </a:solidFill>
                          <a:effectLst/>
                        </a:rPr>
                        <a:t> </a:t>
                      </a:r>
                      <a:r>
                        <a:rPr lang="it-IT" sz="2400" b="0" u="none" strike="noStrike" dirty="0" err="1">
                          <a:solidFill>
                            <a:srgbClr val="000000"/>
                          </a:solidFill>
                          <a:effectLst/>
                        </a:rPr>
                        <a:t>extraction</a:t>
                      </a:r>
                      <a:r>
                        <a:rPr lang="it-IT" sz="2400" b="0" u="none" strike="noStrike" dirty="0">
                          <a:solidFill>
                            <a:srgbClr val="000000"/>
                          </a:solidFill>
                          <a:effectLst/>
                        </a:rPr>
                        <a:t> and </a:t>
                      </a:r>
                      <a:r>
                        <a:rPr lang="it-IT" sz="2400" b="0" u="none" strike="noStrike" dirty="0" err="1">
                          <a:solidFill>
                            <a:srgbClr val="000000"/>
                          </a:solidFill>
                          <a:effectLst/>
                        </a:rPr>
                        <a:t>inspection</a:t>
                      </a:r>
                      <a:endParaRPr lang="it-IT" sz="2400" b="0" i="0" u="none" strike="noStrike" dirty="0">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a:solidFill>
                            <a:srgbClr val="000000"/>
                          </a:solidFill>
                          <a:effectLst/>
                        </a:rPr>
                        <a:t>Mar 2026</a:t>
                      </a:r>
                      <a:endParaRPr lang="it-IT" sz="2400" b="0" i="0" u="none" strike="noStrike" dirty="0">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err="1">
                          <a:solidFill>
                            <a:srgbClr val="000000"/>
                          </a:solidFill>
                          <a:effectLst/>
                        </a:rPr>
                        <a:t>May</a:t>
                      </a:r>
                      <a:r>
                        <a:rPr lang="it-IT" sz="2400" b="0" u="none" strike="noStrike" dirty="0">
                          <a:solidFill>
                            <a:srgbClr val="000000"/>
                          </a:solidFill>
                          <a:effectLst/>
                        </a:rPr>
                        <a:t> 2026</a:t>
                      </a:r>
                      <a:endParaRPr lang="it-IT" sz="2400" b="0" i="0" u="none" strike="noStrike" dirty="0">
                        <a:solidFill>
                          <a:srgbClr val="000000"/>
                        </a:solidFill>
                        <a:effectLst/>
                        <a:latin typeface="Aptos Narrow" panose="020B0004020202020204" pitchFamily="34" charset="0"/>
                      </a:endParaRPr>
                    </a:p>
                  </a:txBody>
                  <a:tcPr marL="7391" marR="7391" marT="7391" marB="0" anchor="b"/>
                </a:tc>
                <a:extLst>
                  <a:ext uri="{0D108BD9-81ED-4DB2-BD59-A6C34878D82A}">
                    <a16:rowId xmlns:a16="http://schemas.microsoft.com/office/drawing/2014/main" val="59186378"/>
                  </a:ext>
                </a:extLst>
              </a:tr>
              <a:tr h="155221">
                <a:tc>
                  <a:txBody>
                    <a:bodyPr/>
                    <a:lstStyle/>
                    <a:p>
                      <a:pPr algn="l" fontAlgn="b"/>
                      <a:r>
                        <a:rPr lang="it-IT" sz="2400" b="0" u="none" strike="noStrike" dirty="0" err="1">
                          <a:solidFill>
                            <a:srgbClr val="000000"/>
                          </a:solidFill>
                          <a:effectLst/>
                        </a:rPr>
                        <a:t>Yoke</a:t>
                      </a:r>
                      <a:r>
                        <a:rPr lang="it-IT" sz="2400" b="0" u="none" strike="noStrike" dirty="0">
                          <a:solidFill>
                            <a:srgbClr val="000000"/>
                          </a:solidFill>
                          <a:effectLst/>
                        </a:rPr>
                        <a:t> </a:t>
                      </a:r>
                      <a:r>
                        <a:rPr lang="it-IT" sz="2400" b="0" u="none" strike="noStrike" dirty="0" err="1">
                          <a:solidFill>
                            <a:srgbClr val="000000"/>
                          </a:solidFill>
                          <a:effectLst/>
                        </a:rPr>
                        <a:t>disassembly</a:t>
                      </a:r>
                      <a:endParaRPr lang="it-IT" sz="2400" b="0" i="0" u="none" strike="noStrike" dirty="0">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err="1">
                          <a:solidFill>
                            <a:srgbClr val="000000"/>
                          </a:solidFill>
                          <a:effectLst/>
                        </a:rPr>
                        <a:t>Jun</a:t>
                      </a:r>
                      <a:r>
                        <a:rPr lang="it-IT" sz="2400" b="0" u="none" strike="noStrike" dirty="0">
                          <a:solidFill>
                            <a:srgbClr val="000000"/>
                          </a:solidFill>
                          <a:effectLst/>
                        </a:rPr>
                        <a:t> 2026</a:t>
                      </a:r>
                      <a:endParaRPr lang="it-IT" sz="2400" b="0" i="0" u="none" strike="noStrike" dirty="0">
                        <a:solidFill>
                          <a:srgbClr val="000000"/>
                        </a:solidFill>
                        <a:effectLst/>
                        <a:latin typeface="Aptos Narrow" panose="020B0004020202020204" pitchFamily="34" charset="0"/>
                      </a:endParaRPr>
                    </a:p>
                  </a:txBody>
                  <a:tcPr marL="7391" marR="7391" marT="7391" marB="0" anchor="b"/>
                </a:tc>
                <a:tc>
                  <a:txBody>
                    <a:bodyPr/>
                    <a:lstStyle/>
                    <a:p>
                      <a:pPr algn="l" fontAlgn="b"/>
                      <a:r>
                        <a:rPr lang="it-IT" sz="2400" b="0" u="none" strike="noStrike" dirty="0" err="1">
                          <a:solidFill>
                            <a:srgbClr val="000000"/>
                          </a:solidFill>
                          <a:effectLst/>
                        </a:rPr>
                        <a:t>Oct</a:t>
                      </a:r>
                      <a:r>
                        <a:rPr lang="it-IT" sz="2400" b="0" u="none" strike="noStrike" dirty="0">
                          <a:solidFill>
                            <a:srgbClr val="000000"/>
                          </a:solidFill>
                          <a:effectLst/>
                        </a:rPr>
                        <a:t>  2026</a:t>
                      </a:r>
                      <a:endParaRPr lang="it-IT" sz="2400" b="0" i="0" u="none" strike="noStrike" dirty="0">
                        <a:solidFill>
                          <a:srgbClr val="000000"/>
                        </a:solidFill>
                        <a:effectLst/>
                        <a:latin typeface="Aptos Narrow" panose="020B0004020202020204" pitchFamily="34" charset="0"/>
                      </a:endParaRPr>
                    </a:p>
                  </a:txBody>
                  <a:tcPr marL="7391" marR="7391" marT="7391" marB="0" anchor="b"/>
                </a:tc>
                <a:extLst>
                  <a:ext uri="{0D108BD9-81ED-4DB2-BD59-A6C34878D82A}">
                    <a16:rowId xmlns:a16="http://schemas.microsoft.com/office/drawing/2014/main" val="1739641890"/>
                  </a:ext>
                </a:extLst>
              </a:tr>
            </a:tbl>
          </a:graphicData>
        </a:graphic>
      </p:graphicFrame>
    </p:spTree>
    <p:extLst>
      <p:ext uri="{BB962C8B-B14F-4D97-AF65-F5344CB8AC3E}">
        <p14:creationId xmlns:p14="http://schemas.microsoft.com/office/powerpoint/2010/main" val="1094304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Revamping</a:t>
            </a:r>
          </a:p>
        </p:txBody>
      </p:sp>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739189" y="1441228"/>
            <a:ext cx="10515600" cy="4351338"/>
          </a:xfrm>
        </p:spPr>
        <p:txBody>
          <a:bodyPr>
            <a:noAutofit/>
          </a:bodyPr>
          <a:lstStyle/>
          <a:p>
            <a:pPr>
              <a:lnSpc>
                <a:spcPct val="100000"/>
              </a:lnSpc>
            </a:pPr>
            <a:r>
              <a:rPr lang="en-US" sz="2400" dirty="0"/>
              <a:t>KLOE has been operated almost continuously from 1998 to 2018 at LNF showing excellent performance in terms of the reliability of the magnet and its subsystems.</a:t>
            </a:r>
          </a:p>
          <a:p>
            <a:pPr>
              <a:lnSpc>
                <a:spcPct val="100000"/>
              </a:lnSpc>
            </a:pPr>
            <a:r>
              <a:rPr lang="en-US" sz="2400" dirty="0"/>
              <a:t>Nonetheless, in the last years of operations, the hydraulic circuit of the PS showed signs of “natural” aging. For this reason, the procurement of a new PS is in progress</a:t>
            </a:r>
          </a:p>
          <a:p>
            <a:pPr>
              <a:lnSpc>
                <a:spcPct val="100000"/>
              </a:lnSpc>
            </a:pPr>
            <a:r>
              <a:rPr lang="en-US" sz="2400" dirty="0"/>
              <a:t>The original control system (developed on LabView platform) must be migrated to a more recent version of the software for obvious reasons (compliance with present OS and integration with FNAL supervisor). A reconfiguration of the CS HW architecture will be evaluated to increase the robustness of the subsystem</a:t>
            </a:r>
          </a:p>
          <a:p>
            <a:pPr>
              <a:lnSpc>
                <a:spcPct val="100000"/>
              </a:lnSpc>
            </a:pPr>
            <a:r>
              <a:rPr lang="en-US" sz="2400" dirty="0"/>
              <a:t>All the consumable parts will be serviced as well as the vacuum pumps</a:t>
            </a:r>
          </a:p>
          <a:p>
            <a:pPr marL="0" indent="0">
              <a:lnSpc>
                <a:spcPts val="3760"/>
              </a:lnSpc>
              <a:buNone/>
            </a:pPr>
            <a:endParaRPr lang="en-US" sz="2400" dirty="0"/>
          </a:p>
          <a:p>
            <a:pPr marL="457200" indent="-457200">
              <a:lnSpc>
                <a:spcPts val="3760"/>
              </a:lnSpc>
              <a:buFont typeface="+mj-lt"/>
              <a:buAutoNum type="alphaLcParenR"/>
            </a:pPr>
            <a:endParaRPr lang="en-US" sz="2400" dirty="0"/>
          </a:p>
        </p:txBody>
      </p:sp>
      <p:sp>
        <p:nvSpPr>
          <p:cNvPr id="4" name="Footer Placeholder 4">
            <a:extLst>
              <a:ext uri="{FF2B5EF4-FFF2-40B4-BE49-F238E27FC236}">
                <a16:creationId xmlns:a16="http://schemas.microsoft.com/office/drawing/2014/main" id="{3FB3DFF1-664B-2D4C-E3F2-660FE08156E9}"/>
              </a:ext>
            </a:extLst>
          </p:cNvPr>
          <p:cNvSpPr>
            <a:spLocks noGrp="1"/>
          </p:cNvSpPr>
          <p:nvPr>
            <p:ph type="ftr" sz="quarter" idx="11"/>
          </p:nvPr>
        </p:nvSpPr>
        <p:spPr>
          <a:xfrm>
            <a:off x="4038600" y="6356350"/>
            <a:ext cx="4114800" cy="365125"/>
          </a:xfrm>
        </p:spPr>
        <p:txBody>
          <a:bodyPr/>
          <a:lstStyle/>
          <a:p>
            <a:r>
              <a:rPr lang="en-US" dirty="0"/>
              <a:t>G. Delle Monache  referee 11</a:t>
            </a:r>
            <a:r>
              <a:rPr lang="en-US" baseline="30000" dirty="0"/>
              <a:t>th</a:t>
            </a:r>
            <a:r>
              <a:rPr lang="en-US" dirty="0"/>
              <a:t> July 2024</a:t>
            </a:r>
          </a:p>
        </p:txBody>
      </p:sp>
    </p:spTree>
    <p:extLst>
      <p:ext uri="{BB962C8B-B14F-4D97-AF65-F5344CB8AC3E}">
        <p14:creationId xmlns:p14="http://schemas.microsoft.com/office/powerpoint/2010/main" val="95289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test @LNF</a:t>
            </a:r>
          </a:p>
        </p:txBody>
      </p:sp>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739189" y="1441228"/>
            <a:ext cx="10515600" cy="4351338"/>
          </a:xfrm>
        </p:spPr>
        <p:txBody>
          <a:bodyPr>
            <a:noAutofit/>
          </a:bodyPr>
          <a:lstStyle/>
          <a:p>
            <a:pPr marL="0" indent="0">
              <a:lnSpc>
                <a:spcPct val="100000"/>
              </a:lnSpc>
              <a:buNone/>
            </a:pPr>
            <a:r>
              <a:rPr lang="en-US" sz="2400" dirty="0"/>
              <a:t>Test of the magnet will be performed to put it back to service. Tests can be divided in two sections</a:t>
            </a:r>
          </a:p>
          <a:p>
            <a:pPr marL="457200" indent="-457200">
              <a:lnSpc>
                <a:spcPct val="100000"/>
              </a:lnSpc>
              <a:buFont typeface="+mj-lt"/>
              <a:buAutoNum type="arabicPeriod"/>
            </a:pPr>
            <a:r>
              <a:rPr lang="en-US" sz="2400" dirty="0"/>
              <a:t>Warm test</a:t>
            </a:r>
          </a:p>
          <a:p>
            <a:pPr marL="457200" indent="-457200">
              <a:lnSpc>
                <a:spcPct val="100000"/>
              </a:lnSpc>
              <a:buFont typeface="+mj-lt"/>
              <a:buAutoNum type="arabicPeriod"/>
            </a:pPr>
            <a:r>
              <a:rPr lang="en-US" sz="2400" dirty="0"/>
              <a:t>Cold test</a:t>
            </a:r>
          </a:p>
          <a:p>
            <a:pPr marL="0" indent="0">
              <a:lnSpc>
                <a:spcPct val="100000"/>
              </a:lnSpc>
              <a:buNone/>
            </a:pPr>
            <a:r>
              <a:rPr lang="en-US" sz="2400" b="1" dirty="0"/>
              <a:t>Warm test - </a:t>
            </a:r>
            <a:r>
              <a:rPr lang="en-US" sz="2400" dirty="0"/>
              <a:t>will check the electrical, mechanical, fluidic and control operational status of all the subsystems at 300 K: vacuum, temperature sensors, pressure sensors, valve leaks, actuators, PS interlocks, heaters, CS etc.</a:t>
            </a:r>
          </a:p>
          <a:p>
            <a:pPr marL="0" indent="0">
              <a:lnSpc>
                <a:spcPct val="100000"/>
              </a:lnSpc>
              <a:buNone/>
            </a:pPr>
            <a:r>
              <a:rPr lang="en-US" sz="2400" b="1" dirty="0"/>
              <a:t>Cold test </a:t>
            </a:r>
            <a:r>
              <a:rPr lang="en-US" sz="2400" dirty="0"/>
              <a:t>– will check the previous list at 4.4 K in addition to all the test that must be performed on the PS and the quench detector with the coil energized to a limited current</a:t>
            </a:r>
          </a:p>
          <a:p>
            <a:pPr marL="0" indent="0">
              <a:lnSpc>
                <a:spcPts val="3760"/>
              </a:lnSpc>
              <a:buNone/>
            </a:pPr>
            <a:endParaRPr lang="en-US" sz="2400" dirty="0"/>
          </a:p>
          <a:p>
            <a:pPr marL="457200" indent="-457200">
              <a:lnSpc>
                <a:spcPts val="3760"/>
              </a:lnSpc>
              <a:buFont typeface="+mj-lt"/>
              <a:buAutoNum type="alphaLcParenR"/>
            </a:pPr>
            <a:endParaRPr lang="en-US" sz="2400" dirty="0"/>
          </a:p>
        </p:txBody>
      </p:sp>
      <p:sp>
        <p:nvSpPr>
          <p:cNvPr id="4" name="Footer Placeholder 4">
            <a:extLst>
              <a:ext uri="{FF2B5EF4-FFF2-40B4-BE49-F238E27FC236}">
                <a16:creationId xmlns:a16="http://schemas.microsoft.com/office/drawing/2014/main" id="{818D8DEF-6939-DCDD-100B-203F1493B7AD}"/>
              </a:ext>
            </a:extLst>
          </p:cNvPr>
          <p:cNvSpPr>
            <a:spLocks noGrp="1"/>
          </p:cNvSpPr>
          <p:nvPr>
            <p:ph type="ftr" sz="quarter" idx="11"/>
          </p:nvPr>
        </p:nvSpPr>
        <p:spPr>
          <a:xfrm>
            <a:off x="4038600" y="6356350"/>
            <a:ext cx="4114800" cy="365125"/>
          </a:xfrm>
        </p:spPr>
        <p:txBody>
          <a:bodyPr/>
          <a:lstStyle/>
          <a:p>
            <a:r>
              <a:rPr lang="en-US" dirty="0"/>
              <a:t>G. Delle Monache  referee 11</a:t>
            </a:r>
            <a:r>
              <a:rPr lang="en-US" baseline="30000" dirty="0"/>
              <a:t>th</a:t>
            </a:r>
            <a:r>
              <a:rPr lang="en-US" dirty="0"/>
              <a:t> July 2024</a:t>
            </a:r>
          </a:p>
        </p:txBody>
      </p:sp>
    </p:spTree>
    <p:extLst>
      <p:ext uri="{BB962C8B-B14F-4D97-AF65-F5344CB8AC3E}">
        <p14:creationId xmlns:p14="http://schemas.microsoft.com/office/powerpoint/2010/main" val="2057221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a:extLst>
              <a:ext uri="{FF2B5EF4-FFF2-40B4-BE49-F238E27FC236}">
                <a16:creationId xmlns:a16="http://schemas.microsoft.com/office/drawing/2014/main" id="{5B2570D8-4E6A-E9B5-3393-1F2674509A20}"/>
              </a:ext>
            </a:extLst>
          </p:cNvPr>
          <p:cNvSpPr>
            <a:spLocks noChangeArrowheads="1"/>
          </p:cNvSpPr>
          <p:nvPr/>
        </p:nvSpPr>
        <p:spPr bwMode="auto">
          <a:xfrm>
            <a:off x="1589088" y="238685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849" name="Rectangle 9">
            <a:extLst>
              <a:ext uri="{FF2B5EF4-FFF2-40B4-BE49-F238E27FC236}">
                <a16:creationId xmlns:a16="http://schemas.microsoft.com/office/drawing/2014/main" id="{C8D86785-3997-4194-3550-611C9E2B9C2F}"/>
              </a:ext>
            </a:extLst>
          </p:cNvPr>
          <p:cNvSpPr>
            <a:spLocks noChangeArrowheads="1"/>
          </p:cNvSpPr>
          <p:nvPr/>
        </p:nvSpPr>
        <p:spPr bwMode="auto">
          <a:xfrm>
            <a:off x="3214688" y="96921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5848" name="Picture 8">
            <a:extLst>
              <a:ext uri="{FF2B5EF4-FFF2-40B4-BE49-F238E27FC236}">
                <a16:creationId xmlns:a16="http://schemas.microsoft.com/office/drawing/2014/main" id="{9D80CD3B-CEE0-56F5-A407-D9B3975263E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b="4582"/>
          <a:stretch>
            <a:fillRect/>
          </a:stretch>
        </p:blipFill>
        <p:spPr bwMode="auto">
          <a:xfrm>
            <a:off x="2209801" y="612029"/>
            <a:ext cx="7680325" cy="5546725"/>
          </a:xfrm>
          <a:prstGeom prst="rect">
            <a:avLst/>
          </a:prstGeom>
          <a:noFill/>
          <a:ln w="9525">
            <a:solidFill>
              <a:srgbClr val="000000"/>
            </a:solidFill>
            <a:prstDash val="lgDash"/>
            <a:miter lim="800000"/>
            <a:headEnd/>
            <a:tailEnd/>
          </a:ln>
          <a:extLst>
            <a:ext uri="{909E8E84-426E-40DD-AFC4-6F175D3DCCD1}">
              <a14:hiddenFill xmlns:a14="http://schemas.microsoft.com/office/drawing/2010/main">
                <a:solidFill>
                  <a:srgbClr val="FFFFFF"/>
                </a:solidFill>
              </a14:hiddenFill>
            </a:ext>
          </a:extLst>
        </p:spPr>
      </p:pic>
      <p:sp>
        <p:nvSpPr>
          <p:cNvPr id="35850" name="Line 10">
            <a:extLst>
              <a:ext uri="{FF2B5EF4-FFF2-40B4-BE49-F238E27FC236}">
                <a16:creationId xmlns:a16="http://schemas.microsoft.com/office/drawing/2014/main" id="{BABBB4C1-527A-6AD8-1149-88B60CFD6AF8}"/>
              </a:ext>
            </a:extLst>
          </p:cNvPr>
          <p:cNvSpPr>
            <a:spLocks noChangeShapeType="1"/>
          </p:cNvSpPr>
          <p:nvPr/>
        </p:nvSpPr>
        <p:spPr bwMode="auto">
          <a:xfrm flipH="1" flipV="1">
            <a:off x="5852160" y="1874805"/>
            <a:ext cx="114300" cy="78341"/>
          </a:xfrm>
          <a:prstGeom prst="line">
            <a:avLst/>
          </a:prstGeom>
          <a:noFill/>
          <a:ln w="25400">
            <a:solidFill>
              <a:schemeClr val="accent6"/>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1" name="Line 11">
            <a:extLst>
              <a:ext uri="{FF2B5EF4-FFF2-40B4-BE49-F238E27FC236}">
                <a16:creationId xmlns:a16="http://schemas.microsoft.com/office/drawing/2014/main" id="{BC8A0959-9C55-EFDB-8B89-6348E5E41136}"/>
              </a:ext>
            </a:extLst>
          </p:cNvPr>
          <p:cNvSpPr>
            <a:spLocks noChangeShapeType="1"/>
          </p:cNvSpPr>
          <p:nvPr/>
        </p:nvSpPr>
        <p:spPr bwMode="auto">
          <a:xfrm flipV="1">
            <a:off x="5577846" y="1953148"/>
            <a:ext cx="388614" cy="630554"/>
          </a:xfrm>
          <a:prstGeom prst="line">
            <a:avLst/>
          </a:prstGeom>
          <a:noFill/>
          <a:ln w="25400">
            <a:solidFill>
              <a:schemeClr val="accent6"/>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9" name="Line 19">
            <a:extLst>
              <a:ext uri="{FF2B5EF4-FFF2-40B4-BE49-F238E27FC236}">
                <a16:creationId xmlns:a16="http://schemas.microsoft.com/office/drawing/2014/main" id="{CA098559-7F9A-4152-9053-47A80B95A0C4}"/>
              </a:ext>
            </a:extLst>
          </p:cNvPr>
          <p:cNvSpPr>
            <a:spLocks noChangeShapeType="1"/>
          </p:cNvSpPr>
          <p:nvPr/>
        </p:nvSpPr>
        <p:spPr bwMode="auto">
          <a:xfrm flipH="1" flipV="1">
            <a:off x="5577846" y="2583702"/>
            <a:ext cx="157791" cy="250825"/>
          </a:xfrm>
          <a:prstGeom prst="line">
            <a:avLst/>
          </a:prstGeom>
          <a:noFill/>
          <a:ln w="25400">
            <a:solidFill>
              <a:schemeClr val="accent6"/>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 name="Rectangle 3">
            <a:extLst>
              <a:ext uri="{FF2B5EF4-FFF2-40B4-BE49-F238E27FC236}">
                <a16:creationId xmlns:a16="http://schemas.microsoft.com/office/drawing/2014/main" id="{54814362-0826-A661-A808-B5D083F99BE8}"/>
              </a:ext>
            </a:extLst>
          </p:cNvPr>
          <p:cNvSpPr/>
          <p:nvPr/>
        </p:nvSpPr>
        <p:spPr>
          <a:xfrm rot="21125154">
            <a:off x="6002218" y="3213617"/>
            <a:ext cx="372785" cy="406555"/>
          </a:xfrm>
          <a:prstGeom prst="rect">
            <a:avLst/>
          </a:prstGeom>
          <a:no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89EB46-FAA4-550B-272D-B9EDF968FF2B}"/>
              </a:ext>
            </a:extLst>
          </p:cNvPr>
          <p:cNvSpPr/>
          <p:nvPr/>
        </p:nvSpPr>
        <p:spPr>
          <a:xfrm>
            <a:off x="5777977" y="1529745"/>
            <a:ext cx="349452" cy="331979"/>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0E5571F-B8D1-A959-AC94-EB7FE43BEECE}"/>
              </a:ext>
            </a:extLst>
          </p:cNvPr>
          <p:cNvSpPr txBox="1"/>
          <p:nvPr/>
        </p:nvSpPr>
        <p:spPr>
          <a:xfrm>
            <a:off x="6127428" y="999994"/>
            <a:ext cx="831213" cy="338554"/>
          </a:xfrm>
          <a:prstGeom prst="rect">
            <a:avLst/>
          </a:prstGeom>
          <a:noFill/>
          <a:ln w="31750">
            <a:solidFill>
              <a:schemeClr val="accent6"/>
            </a:solidFill>
          </a:ln>
        </p:spPr>
        <p:txBody>
          <a:bodyPr wrap="square" rtlCol="0">
            <a:spAutoFit/>
          </a:bodyPr>
          <a:lstStyle/>
          <a:p>
            <a:r>
              <a:rPr lang="en-US" sz="800" dirty="0"/>
              <a:t>Existing LN2 tank 3000 </a:t>
            </a:r>
            <a:r>
              <a:rPr lang="en-US" sz="800" dirty="0" err="1"/>
              <a:t>lt</a:t>
            </a:r>
            <a:endParaRPr lang="en-US" sz="800" dirty="0"/>
          </a:p>
        </p:txBody>
      </p:sp>
      <p:sp>
        <p:nvSpPr>
          <p:cNvPr id="8" name="TextBox 7">
            <a:extLst>
              <a:ext uri="{FF2B5EF4-FFF2-40B4-BE49-F238E27FC236}">
                <a16:creationId xmlns:a16="http://schemas.microsoft.com/office/drawing/2014/main" id="{D81E0FD8-8431-490A-F91D-D13D623E0990}"/>
              </a:ext>
            </a:extLst>
          </p:cNvPr>
          <p:cNvSpPr txBox="1"/>
          <p:nvPr/>
        </p:nvSpPr>
        <p:spPr>
          <a:xfrm>
            <a:off x="4862298" y="889553"/>
            <a:ext cx="868124" cy="338554"/>
          </a:xfrm>
          <a:prstGeom prst="rect">
            <a:avLst/>
          </a:prstGeom>
          <a:noFill/>
          <a:ln w="31750">
            <a:solidFill>
              <a:schemeClr val="accent6"/>
            </a:solidFill>
          </a:ln>
        </p:spPr>
        <p:txBody>
          <a:bodyPr wrap="square" rtlCol="0">
            <a:spAutoFit/>
          </a:bodyPr>
          <a:lstStyle/>
          <a:p>
            <a:r>
              <a:rPr lang="en-US" sz="800" dirty="0"/>
              <a:t>Existing LN2 flexible TL</a:t>
            </a:r>
          </a:p>
        </p:txBody>
      </p:sp>
      <p:cxnSp>
        <p:nvCxnSpPr>
          <p:cNvPr id="10" name="Straight Connector 9">
            <a:extLst>
              <a:ext uri="{FF2B5EF4-FFF2-40B4-BE49-F238E27FC236}">
                <a16:creationId xmlns:a16="http://schemas.microsoft.com/office/drawing/2014/main" id="{770CEF16-1C93-C0D9-D40D-F345AB541C59}"/>
              </a:ext>
            </a:extLst>
          </p:cNvPr>
          <p:cNvCxnSpPr>
            <a:cxnSpLocks/>
          </p:cNvCxnSpPr>
          <p:nvPr/>
        </p:nvCxnSpPr>
        <p:spPr>
          <a:xfrm flipH="1" flipV="1">
            <a:off x="5319989" y="1269968"/>
            <a:ext cx="580949" cy="84787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9D36B5B-7518-5B9E-A567-B898A8DAA2D2}"/>
              </a:ext>
            </a:extLst>
          </p:cNvPr>
          <p:cNvCxnSpPr>
            <a:cxnSpLocks/>
          </p:cNvCxnSpPr>
          <p:nvPr/>
        </p:nvCxnSpPr>
        <p:spPr>
          <a:xfrm flipV="1">
            <a:off x="6045291" y="1338548"/>
            <a:ext cx="186607" cy="20316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Line 19">
            <a:extLst>
              <a:ext uri="{FF2B5EF4-FFF2-40B4-BE49-F238E27FC236}">
                <a16:creationId xmlns:a16="http://schemas.microsoft.com/office/drawing/2014/main" id="{3C4924A1-DED9-BF34-7F17-662902675A39}"/>
              </a:ext>
            </a:extLst>
          </p:cNvPr>
          <p:cNvSpPr>
            <a:spLocks noChangeShapeType="1"/>
          </p:cNvSpPr>
          <p:nvPr/>
        </p:nvSpPr>
        <p:spPr bwMode="auto">
          <a:xfrm flipH="1" flipV="1">
            <a:off x="5722324" y="2780550"/>
            <a:ext cx="373675" cy="535983"/>
          </a:xfrm>
          <a:prstGeom prst="line">
            <a:avLst/>
          </a:prstGeom>
          <a:noFill/>
          <a:ln w="25400">
            <a:solidFill>
              <a:schemeClr val="accent6"/>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4" name="Group 13">
            <a:extLst>
              <a:ext uri="{FF2B5EF4-FFF2-40B4-BE49-F238E27FC236}">
                <a16:creationId xmlns:a16="http://schemas.microsoft.com/office/drawing/2014/main" id="{047FAEDD-83A9-664E-D1A5-563F65FA9114}"/>
              </a:ext>
            </a:extLst>
          </p:cNvPr>
          <p:cNvGrpSpPr/>
          <p:nvPr/>
        </p:nvGrpSpPr>
        <p:grpSpPr>
          <a:xfrm rot="21143834">
            <a:off x="5860207" y="3260332"/>
            <a:ext cx="117936" cy="388001"/>
            <a:chOff x="8324230" y="1080339"/>
            <a:chExt cx="134455" cy="447545"/>
          </a:xfrm>
        </p:grpSpPr>
        <p:sp>
          <p:nvSpPr>
            <p:cNvPr id="3" name="Oval 2">
              <a:extLst>
                <a:ext uri="{FF2B5EF4-FFF2-40B4-BE49-F238E27FC236}">
                  <a16:creationId xmlns:a16="http://schemas.microsoft.com/office/drawing/2014/main" id="{D5B06CAA-DE2B-D0F7-44FE-731ABF080B87}"/>
                </a:ext>
              </a:extLst>
            </p:cNvPr>
            <p:cNvSpPr/>
            <p:nvPr/>
          </p:nvSpPr>
          <p:spPr>
            <a:xfrm>
              <a:off x="8324230" y="1080339"/>
              <a:ext cx="134453" cy="12957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391EAAF-5085-054E-993E-C4B1AD3A8F9C}"/>
                </a:ext>
              </a:extLst>
            </p:cNvPr>
            <p:cNvSpPr/>
            <p:nvPr/>
          </p:nvSpPr>
          <p:spPr>
            <a:xfrm>
              <a:off x="8324231" y="1239792"/>
              <a:ext cx="134453" cy="12957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02C5521-3D05-72B2-1868-589E6E6B2453}"/>
                </a:ext>
              </a:extLst>
            </p:cNvPr>
            <p:cNvSpPr/>
            <p:nvPr/>
          </p:nvSpPr>
          <p:spPr>
            <a:xfrm>
              <a:off x="8324232" y="1398314"/>
              <a:ext cx="134453" cy="12957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F022FC44-DD17-B03D-C5B1-73004E8172AA}"/>
              </a:ext>
            </a:extLst>
          </p:cNvPr>
          <p:cNvSpPr txBox="1"/>
          <p:nvPr/>
        </p:nvSpPr>
        <p:spPr>
          <a:xfrm>
            <a:off x="6560577" y="4664389"/>
            <a:ext cx="967408" cy="338554"/>
          </a:xfrm>
          <a:prstGeom prst="rect">
            <a:avLst/>
          </a:prstGeom>
          <a:noFill/>
          <a:ln w="31750">
            <a:solidFill>
              <a:schemeClr val="accent1"/>
            </a:solidFill>
          </a:ln>
        </p:spPr>
        <p:txBody>
          <a:bodyPr wrap="square" rtlCol="0">
            <a:spAutoFit/>
          </a:bodyPr>
          <a:lstStyle/>
          <a:p>
            <a:r>
              <a:rPr lang="en-US" sz="800" dirty="0"/>
              <a:t>Existing </a:t>
            </a:r>
            <a:r>
              <a:rPr lang="en-US" sz="800" dirty="0" err="1"/>
              <a:t>LHe</a:t>
            </a:r>
            <a:r>
              <a:rPr lang="en-US" sz="800" dirty="0"/>
              <a:t> </a:t>
            </a:r>
            <a:r>
              <a:rPr lang="en-US" sz="800" dirty="0" err="1"/>
              <a:t>dewars</a:t>
            </a:r>
            <a:r>
              <a:rPr lang="en-US" sz="800" dirty="0"/>
              <a:t> 3 x 1000 </a:t>
            </a:r>
            <a:r>
              <a:rPr lang="en-US" sz="800" dirty="0" err="1"/>
              <a:t>lt</a:t>
            </a:r>
            <a:endParaRPr lang="en-US" sz="800" dirty="0"/>
          </a:p>
        </p:txBody>
      </p:sp>
      <p:cxnSp>
        <p:nvCxnSpPr>
          <p:cNvPr id="16" name="Straight Connector 15">
            <a:extLst>
              <a:ext uri="{FF2B5EF4-FFF2-40B4-BE49-F238E27FC236}">
                <a16:creationId xmlns:a16="http://schemas.microsoft.com/office/drawing/2014/main" id="{F3D445A2-C21A-1872-4E58-A49571CFBFBA}"/>
              </a:ext>
            </a:extLst>
          </p:cNvPr>
          <p:cNvCxnSpPr>
            <a:cxnSpLocks/>
          </p:cNvCxnSpPr>
          <p:nvPr/>
        </p:nvCxnSpPr>
        <p:spPr>
          <a:xfrm>
            <a:off x="5952703" y="3650503"/>
            <a:ext cx="612117" cy="1183163"/>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AEB649CE-8BF4-D6CD-97BC-CFDB84E01F47}"/>
              </a:ext>
            </a:extLst>
          </p:cNvPr>
          <p:cNvPicPr>
            <a:picLocks noChangeAspect="1"/>
          </p:cNvPicPr>
          <p:nvPr/>
        </p:nvPicPr>
        <p:blipFill rotWithShape="1">
          <a:blip r:embed="rId4"/>
          <a:srcRect l="10017" t="11456" r="5038" b="10507"/>
          <a:stretch/>
        </p:blipFill>
        <p:spPr>
          <a:xfrm>
            <a:off x="7163079" y="1106929"/>
            <a:ext cx="2481499" cy="870262"/>
          </a:xfrm>
          <a:prstGeom prst="rect">
            <a:avLst/>
          </a:prstGeom>
          <a:ln w="38100">
            <a:solidFill>
              <a:schemeClr val="accent6"/>
            </a:solidFill>
          </a:ln>
        </p:spPr>
      </p:pic>
      <p:cxnSp>
        <p:nvCxnSpPr>
          <p:cNvPr id="23" name="Straight Connector 22">
            <a:extLst>
              <a:ext uri="{FF2B5EF4-FFF2-40B4-BE49-F238E27FC236}">
                <a16:creationId xmlns:a16="http://schemas.microsoft.com/office/drawing/2014/main" id="{81D8AD16-A6C8-ECA7-91D6-AF4E474EF903}"/>
              </a:ext>
            </a:extLst>
          </p:cNvPr>
          <p:cNvCxnSpPr>
            <a:cxnSpLocks/>
            <a:stCxn id="35850" idx="0"/>
            <a:endCxn id="18" idx="1"/>
          </p:cNvCxnSpPr>
          <p:nvPr/>
        </p:nvCxnSpPr>
        <p:spPr>
          <a:xfrm flipV="1">
            <a:off x="5966460" y="1269968"/>
            <a:ext cx="1269127" cy="68317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2B2ECA-BAD7-6752-D5A8-00D65530014E}"/>
              </a:ext>
            </a:extLst>
          </p:cNvPr>
          <p:cNvSpPr txBox="1"/>
          <p:nvPr/>
        </p:nvSpPr>
        <p:spPr>
          <a:xfrm>
            <a:off x="7235587" y="1162246"/>
            <a:ext cx="1362073" cy="215444"/>
          </a:xfrm>
          <a:prstGeom prst="rect">
            <a:avLst/>
          </a:prstGeom>
          <a:noFill/>
          <a:ln w="12700">
            <a:solidFill>
              <a:schemeClr val="accent6"/>
            </a:solidFill>
          </a:ln>
        </p:spPr>
        <p:txBody>
          <a:bodyPr wrap="square" rtlCol="0">
            <a:spAutoFit/>
          </a:bodyPr>
          <a:lstStyle/>
          <a:p>
            <a:r>
              <a:rPr lang="en-US" sz="800" dirty="0"/>
              <a:t>LN2 mobile tank + vaporizer</a:t>
            </a:r>
          </a:p>
        </p:txBody>
      </p:sp>
      <p:pic>
        <p:nvPicPr>
          <p:cNvPr id="25" name="Picture 24">
            <a:extLst>
              <a:ext uri="{FF2B5EF4-FFF2-40B4-BE49-F238E27FC236}">
                <a16:creationId xmlns:a16="http://schemas.microsoft.com/office/drawing/2014/main" id="{598D4B3C-FF72-E503-D66A-8D07BF58454F}"/>
              </a:ext>
            </a:extLst>
          </p:cNvPr>
          <p:cNvPicPr>
            <a:picLocks noChangeAspect="1"/>
          </p:cNvPicPr>
          <p:nvPr/>
        </p:nvPicPr>
        <p:blipFill rotWithShape="1">
          <a:blip r:embed="rId5"/>
          <a:srcRect l="10188" t="24392" r="68245" b="27467"/>
          <a:stretch/>
        </p:blipFill>
        <p:spPr>
          <a:xfrm>
            <a:off x="2742612" y="844141"/>
            <a:ext cx="1018196" cy="1646617"/>
          </a:xfrm>
          <a:prstGeom prst="rect">
            <a:avLst/>
          </a:prstGeom>
          <a:ln w="34925">
            <a:solidFill>
              <a:schemeClr val="accent1"/>
            </a:solidFill>
          </a:ln>
        </p:spPr>
      </p:pic>
      <p:cxnSp>
        <p:nvCxnSpPr>
          <p:cNvPr id="26" name="Straight Connector 25">
            <a:extLst>
              <a:ext uri="{FF2B5EF4-FFF2-40B4-BE49-F238E27FC236}">
                <a16:creationId xmlns:a16="http://schemas.microsoft.com/office/drawing/2014/main" id="{8ECA855A-DC50-0D6B-F92B-8588690AB724}"/>
              </a:ext>
            </a:extLst>
          </p:cNvPr>
          <p:cNvCxnSpPr>
            <a:cxnSpLocks/>
            <a:stCxn id="13" idx="0"/>
            <a:endCxn id="37" idx="3"/>
          </p:cNvCxnSpPr>
          <p:nvPr/>
        </p:nvCxnSpPr>
        <p:spPr>
          <a:xfrm flipH="1" flipV="1">
            <a:off x="3678988" y="994922"/>
            <a:ext cx="2417011" cy="2321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0DB0431-3151-3D45-4C60-0EE61ED71BD1}"/>
              </a:ext>
            </a:extLst>
          </p:cNvPr>
          <p:cNvCxnSpPr>
            <a:cxnSpLocks/>
            <a:stCxn id="3" idx="6"/>
            <a:endCxn id="13" idx="0"/>
          </p:cNvCxnSpPr>
          <p:nvPr/>
        </p:nvCxnSpPr>
        <p:spPr>
          <a:xfrm>
            <a:off x="5959387" y="3309908"/>
            <a:ext cx="136612" cy="66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59D05DC-3070-B568-2672-E515B223A158}"/>
              </a:ext>
            </a:extLst>
          </p:cNvPr>
          <p:cNvCxnSpPr>
            <a:cxnSpLocks/>
            <a:endCxn id="13" idx="0"/>
          </p:cNvCxnSpPr>
          <p:nvPr/>
        </p:nvCxnSpPr>
        <p:spPr>
          <a:xfrm flipV="1">
            <a:off x="6000990" y="3316533"/>
            <a:ext cx="95009" cy="1280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67D396-6D05-64F6-12F0-3B265E3330A1}"/>
              </a:ext>
            </a:extLst>
          </p:cNvPr>
          <p:cNvCxnSpPr>
            <a:cxnSpLocks/>
            <a:endCxn id="13" idx="0"/>
          </p:cNvCxnSpPr>
          <p:nvPr/>
        </p:nvCxnSpPr>
        <p:spPr>
          <a:xfrm flipV="1">
            <a:off x="5998593" y="3316533"/>
            <a:ext cx="97406" cy="23169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F1FD87F-82CA-D78C-13B5-CCCD9C0A3D5E}"/>
              </a:ext>
            </a:extLst>
          </p:cNvPr>
          <p:cNvSpPr txBox="1"/>
          <p:nvPr/>
        </p:nvSpPr>
        <p:spPr>
          <a:xfrm>
            <a:off x="2893632" y="887200"/>
            <a:ext cx="785356" cy="215444"/>
          </a:xfrm>
          <a:prstGeom prst="rect">
            <a:avLst/>
          </a:prstGeom>
          <a:noFill/>
          <a:ln w="12700">
            <a:solidFill>
              <a:schemeClr val="accent1"/>
            </a:solidFill>
          </a:ln>
        </p:spPr>
        <p:txBody>
          <a:bodyPr wrap="square" rtlCol="0">
            <a:spAutoFit/>
          </a:bodyPr>
          <a:lstStyle/>
          <a:p>
            <a:pPr algn="r"/>
            <a:r>
              <a:rPr lang="en-US" sz="800" dirty="0" err="1"/>
              <a:t>Cryo</a:t>
            </a:r>
            <a:r>
              <a:rPr lang="en-US" sz="800" dirty="0"/>
              <a:t> interface</a:t>
            </a:r>
          </a:p>
        </p:txBody>
      </p:sp>
      <p:sp>
        <p:nvSpPr>
          <p:cNvPr id="39" name="Line 19">
            <a:extLst>
              <a:ext uri="{FF2B5EF4-FFF2-40B4-BE49-F238E27FC236}">
                <a16:creationId xmlns:a16="http://schemas.microsoft.com/office/drawing/2014/main" id="{F7283658-4FEE-911E-E433-8D07326B862D}"/>
              </a:ext>
            </a:extLst>
          </p:cNvPr>
          <p:cNvSpPr>
            <a:spLocks noChangeShapeType="1"/>
          </p:cNvSpPr>
          <p:nvPr/>
        </p:nvSpPr>
        <p:spPr bwMode="auto">
          <a:xfrm flipV="1">
            <a:off x="6084887" y="2578368"/>
            <a:ext cx="237658" cy="707174"/>
          </a:xfrm>
          <a:prstGeom prst="line">
            <a:avLst/>
          </a:prstGeom>
          <a:noFill/>
          <a:ln w="25400">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 name="TextBox 39">
            <a:extLst>
              <a:ext uri="{FF2B5EF4-FFF2-40B4-BE49-F238E27FC236}">
                <a16:creationId xmlns:a16="http://schemas.microsoft.com/office/drawing/2014/main" id="{1DF139CB-EF58-9C58-10EB-E3183FB7DF57}"/>
              </a:ext>
            </a:extLst>
          </p:cNvPr>
          <p:cNvSpPr txBox="1"/>
          <p:nvPr/>
        </p:nvSpPr>
        <p:spPr>
          <a:xfrm>
            <a:off x="6639676" y="2081842"/>
            <a:ext cx="624021" cy="215444"/>
          </a:xfrm>
          <a:prstGeom prst="rect">
            <a:avLst/>
          </a:prstGeom>
          <a:noFill/>
          <a:ln w="31750">
            <a:solidFill>
              <a:srgbClr val="FF0000"/>
            </a:solidFill>
          </a:ln>
        </p:spPr>
        <p:txBody>
          <a:bodyPr wrap="square" rtlCol="0">
            <a:spAutoFit/>
          </a:bodyPr>
          <a:lstStyle/>
          <a:p>
            <a:r>
              <a:rPr lang="en-US" sz="800" dirty="0"/>
              <a:t>Atm vent</a:t>
            </a:r>
          </a:p>
        </p:txBody>
      </p:sp>
      <p:cxnSp>
        <p:nvCxnSpPr>
          <p:cNvPr id="41" name="Straight Connector 40">
            <a:extLst>
              <a:ext uri="{FF2B5EF4-FFF2-40B4-BE49-F238E27FC236}">
                <a16:creationId xmlns:a16="http://schemas.microsoft.com/office/drawing/2014/main" id="{78E3FC50-88A0-E814-B821-275D0A4BACEF}"/>
              </a:ext>
            </a:extLst>
          </p:cNvPr>
          <p:cNvCxnSpPr>
            <a:cxnSpLocks/>
            <a:endCxn id="40" idx="1"/>
          </p:cNvCxnSpPr>
          <p:nvPr/>
        </p:nvCxnSpPr>
        <p:spPr>
          <a:xfrm flipV="1">
            <a:off x="6304878" y="2189564"/>
            <a:ext cx="334798" cy="4808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4556E63-B274-9412-C644-ECB5D9D9415C}"/>
              </a:ext>
            </a:extLst>
          </p:cNvPr>
          <p:cNvSpPr txBox="1"/>
          <p:nvPr/>
        </p:nvSpPr>
        <p:spPr>
          <a:xfrm>
            <a:off x="6709756" y="3903108"/>
            <a:ext cx="397880" cy="215444"/>
          </a:xfrm>
          <a:prstGeom prst="rect">
            <a:avLst/>
          </a:prstGeom>
          <a:noFill/>
          <a:ln w="31750">
            <a:solidFill>
              <a:srgbClr val="FFC000"/>
            </a:solidFill>
          </a:ln>
        </p:spPr>
        <p:txBody>
          <a:bodyPr wrap="square" rtlCol="0">
            <a:spAutoFit/>
          </a:bodyPr>
          <a:lstStyle/>
          <a:p>
            <a:r>
              <a:rPr lang="en-US" sz="800" dirty="0"/>
              <a:t>KLOE</a:t>
            </a:r>
          </a:p>
        </p:txBody>
      </p:sp>
      <p:cxnSp>
        <p:nvCxnSpPr>
          <p:cNvPr id="38" name="Straight Connector 37">
            <a:extLst>
              <a:ext uri="{FF2B5EF4-FFF2-40B4-BE49-F238E27FC236}">
                <a16:creationId xmlns:a16="http://schemas.microsoft.com/office/drawing/2014/main" id="{C55E2823-6F0F-AEE1-9541-7C87C1FE6F6D}"/>
              </a:ext>
            </a:extLst>
          </p:cNvPr>
          <p:cNvCxnSpPr>
            <a:cxnSpLocks/>
            <a:endCxn id="36" idx="1"/>
          </p:cNvCxnSpPr>
          <p:nvPr/>
        </p:nvCxnSpPr>
        <p:spPr>
          <a:xfrm>
            <a:off x="6236975" y="3613908"/>
            <a:ext cx="472781" cy="39692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7C63126-945B-AAAA-4E2A-0EF9DFAD0B3F}"/>
              </a:ext>
            </a:extLst>
          </p:cNvPr>
          <p:cNvSpPr>
            <a:spLocks noGrp="1"/>
          </p:cNvSpPr>
          <p:nvPr>
            <p:ph type="title"/>
          </p:nvPr>
        </p:nvSpPr>
        <p:spPr>
          <a:xfrm>
            <a:off x="62189" y="79377"/>
            <a:ext cx="10515600" cy="707247"/>
          </a:xfrm>
        </p:spPr>
        <p:txBody>
          <a:bodyPr>
            <a:normAutofit/>
          </a:bodyPr>
          <a:lstStyle/>
          <a:p>
            <a:r>
              <a:rPr lang="en-US" sz="4000" b="1" dirty="0">
                <a:solidFill>
                  <a:srgbClr val="F2682A"/>
                </a:solidFill>
              </a:rPr>
              <a:t>KLOE Magnet test @LNF</a:t>
            </a:r>
          </a:p>
        </p:txBody>
      </p:sp>
      <p:sp>
        <p:nvSpPr>
          <p:cNvPr id="2" name="Rectangle 3">
            <a:extLst>
              <a:ext uri="{FF2B5EF4-FFF2-40B4-BE49-F238E27FC236}">
                <a16:creationId xmlns:a16="http://schemas.microsoft.com/office/drawing/2014/main" id="{DF64122A-ADDC-C28B-94D2-FF8855E2A6FD}"/>
              </a:ext>
            </a:extLst>
          </p:cNvPr>
          <p:cNvSpPr/>
          <p:nvPr/>
        </p:nvSpPr>
        <p:spPr>
          <a:xfrm rot="21125154">
            <a:off x="5078648" y="3333636"/>
            <a:ext cx="372785" cy="406555"/>
          </a:xfrm>
          <a:custGeom>
            <a:avLst/>
            <a:gdLst>
              <a:gd name="connsiteX0" fmla="*/ 0 w 372785"/>
              <a:gd name="connsiteY0" fmla="*/ 0 h 406555"/>
              <a:gd name="connsiteX1" fmla="*/ 372785 w 372785"/>
              <a:gd name="connsiteY1" fmla="*/ 0 h 406555"/>
              <a:gd name="connsiteX2" fmla="*/ 372785 w 372785"/>
              <a:gd name="connsiteY2" fmla="*/ 406555 h 406555"/>
              <a:gd name="connsiteX3" fmla="*/ 0 w 372785"/>
              <a:gd name="connsiteY3" fmla="*/ 406555 h 406555"/>
              <a:gd name="connsiteX4" fmla="*/ 0 w 372785"/>
              <a:gd name="connsiteY4" fmla="*/ 0 h 4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85" h="406555" extrusionOk="0">
                <a:moveTo>
                  <a:pt x="0" y="0"/>
                </a:moveTo>
                <a:cubicBezTo>
                  <a:pt x="153910" y="-29189"/>
                  <a:pt x="276356" y="44385"/>
                  <a:pt x="372785" y="0"/>
                </a:cubicBezTo>
                <a:cubicBezTo>
                  <a:pt x="381797" y="108259"/>
                  <a:pt x="366318" y="221279"/>
                  <a:pt x="372785" y="406555"/>
                </a:cubicBezTo>
                <a:cubicBezTo>
                  <a:pt x="282275" y="434368"/>
                  <a:pt x="77292" y="401216"/>
                  <a:pt x="0" y="406555"/>
                </a:cubicBezTo>
                <a:cubicBezTo>
                  <a:pt x="-30441" y="259752"/>
                  <a:pt x="25317" y="119728"/>
                  <a:pt x="0" y="0"/>
                </a:cubicBezTo>
                <a:close/>
              </a:path>
            </a:pathLst>
          </a:custGeom>
          <a:noFill/>
          <a:ln w="12700">
            <a:solidFill>
              <a:schemeClr val="accent4"/>
            </a:solidFill>
            <a:extLst>
              <a:ext uri="{C807C97D-BFC1-408E-A445-0C87EB9F89A2}">
                <ask:lineSketchStyleProps xmlns:ask="http://schemas.microsoft.com/office/drawing/2018/sketchyshapes" sd="99525980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4">
            <a:extLst>
              <a:ext uri="{FF2B5EF4-FFF2-40B4-BE49-F238E27FC236}">
                <a16:creationId xmlns:a16="http://schemas.microsoft.com/office/drawing/2014/main" id="{F2D22436-DA04-0322-51D3-E385433471EA}"/>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 Delle Monache  referee 11</a:t>
            </a:r>
            <a:r>
              <a:rPr lang="en-US" baseline="30000"/>
              <a:t>th</a:t>
            </a:r>
            <a:r>
              <a:rPr lang="en-US"/>
              <a:t> July 2024</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2AA45BE-98B4-02DE-9B93-28CB9BF7DD9C}"/>
              </a:ext>
            </a:extLst>
          </p:cNvPr>
          <p:cNvPicPr>
            <a:picLocks noChangeAspect="1"/>
          </p:cNvPicPr>
          <p:nvPr/>
        </p:nvPicPr>
        <p:blipFill>
          <a:blip r:embed="rId2"/>
          <a:stretch>
            <a:fillRect/>
          </a:stretch>
        </p:blipFill>
        <p:spPr>
          <a:xfrm>
            <a:off x="2122098" y="1303308"/>
            <a:ext cx="7634377" cy="5475776"/>
          </a:xfrm>
          <a:prstGeom prst="rect">
            <a:avLst/>
          </a:prstGeom>
        </p:spPr>
      </p:pic>
      <p:sp>
        <p:nvSpPr>
          <p:cNvPr id="2" name="Title 1">
            <a:extLst>
              <a:ext uri="{FF2B5EF4-FFF2-40B4-BE49-F238E27FC236}">
                <a16:creationId xmlns:a16="http://schemas.microsoft.com/office/drawing/2014/main" id="{841DEC14-B4F4-AB13-422A-977CDFC37958}"/>
              </a:ext>
            </a:extLst>
          </p:cNvPr>
          <p:cNvSpPr>
            <a:spLocks noGrp="1"/>
          </p:cNvSpPr>
          <p:nvPr>
            <p:ph type="title"/>
          </p:nvPr>
        </p:nvSpPr>
        <p:spPr>
          <a:xfrm>
            <a:off x="838200" y="365125"/>
            <a:ext cx="10515600" cy="1325563"/>
          </a:xfrm>
        </p:spPr>
        <p:txBody>
          <a:bodyPr>
            <a:normAutofit/>
          </a:bodyPr>
          <a:lstStyle/>
          <a:p>
            <a:r>
              <a:rPr lang="en-US" sz="4000" b="1" dirty="0">
                <a:solidFill>
                  <a:srgbClr val="F2682A"/>
                </a:solidFill>
              </a:rPr>
              <a:t>KLOE Magnet test @LNF</a:t>
            </a:r>
          </a:p>
        </p:txBody>
      </p:sp>
      <p:sp>
        <p:nvSpPr>
          <p:cNvPr id="4" name="Footer Placeholder 4">
            <a:extLst>
              <a:ext uri="{FF2B5EF4-FFF2-40B4-BE49-F238E27FC236}">
                <a16:creationId xmlns:a16="http://schemas.microsoft.com/office/drawing/2014/main" id="{6FD8AF12-734C-3884-F7AB-4AF759C17A58}"/>
              </a:ext>
            </a:extLst>
          </p:cNvPr>
          <p:cNvSpPr>
            <a:spLocks noGrp="1"/>
          </p:cNvSpPr>
          <p:nvPr>
            <p:ph type="ftr" sz="quarter" idx="11"/>
          </p:nvPr>
        </p:nvSpPr>
        <p:spPr>
          <a:xfrm>
            <a:off x="4038600" y="6356350"/>
            <a:ext cx="4114800" cy="365125"/>
          </a:xfrm>
        </p:spPr>
        <p:txBody>
          <a:bodyPr/>
          <a:lstStyle/>
          <a:p>
            <a:r>
              <a:rPr lang="en-US" dirty="0"/>
              <a:t>G. Delle Monache  referee 11</a:t>
            </a:r>
            <a:r>
              <a:rPr lang="en-US" baseline="30000" dirty="0"/>
              <a:t>th</a:t>
            </a:r>
            <a:r>
              <a:rPr lang="en-US" dirty="0"/>
              <a:t> July 2024</a:t>
            </a:r>
          </a:p>
        </p:txBody>
      </p:sp>
    </p:spTree>
    <p:extLst>
      <p:ext uri="{BB962C8B-B14F-4D97-AF65-F5344CB8AC3E}">
        <p14:creationId xmlns:p14="http://schemas.microsoft.com/office/powerpoint/2010/main" val="20533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597410" y="1533317"/>
            <a:ext cx="11135878" cy="4351338"/>
          </a:xfrm>
        </p:spPr>
        <p:txBody>
          <a:bodyPr>
            <a:noAutofit/>
          </a:bodyPr>
          <a:lstStyle/>
          <a:p>
            <a:pPr>
              <a:lnSpc>
                <a:spcPts val="3760"/>
              </a:lnSpc>
            </a:pPr>
            <a:r>
              <a:rPr lang="en-US" sz="2400" dirty="0"/>
              <a:t>Requires very limited re-installation of the original fluidic subsystems</a:t>
            </a:r>
          </a:p>
          <a:p>
            <a:pPr>
              <a:lnSpc>
                <a:spcPts val="3760"/>
              </a:lnSpc>
            </a:pPr>
            <a:r>
              <a:rPr lang="en-US" sz="2400" dirty="0"/>
              <a:t>LN2 flexible TL already in place (with 3000 </a:t>
            </a:r>
            <a:r>
              <a:rPr lang="en-US" sz="2400" dirty="0" err="1"/>
              <a:t>lt</a:t>
            </a:r>
            <a:r>
              <a:rPr lang="en-US" sz="2400" dirty="0"/>
              <a:t> LN2 tank for preliminary test)</a:t>
            </a:r>
          </a:p>
          <a:p>
            <a:pPr>
              <a:lnSpc>
                <a:spcPts val="3760"/>
              </a:lnSpc>
            </a:pPr>
            <a:r>
              <a:rPr lang="en-US" sz="2400" dirty="0" err="1"/>
              <a:t>LHe</a:t>
            </a:r>
            <a:r>
              <a:rPr lang="en-US" sz="2400" dirty="0"/>
              <a:t> dewars available in house (3x1000 </a:t>
            </a:r>
            <a:r>
              <a:rPr lang="en-US" sz="2400" dirty="0" err="1"/>
              <a:t>lt</a:t>
            </a:r>
            <a:r>
              <a:rPr lang="en-US" sz="2400" dirty="0"/>
              <a:t>) already PED re-qualified</a:t>
            </a:r>
          </a:p>
          <a:p>
            <a:pPr>
              <a:lnSpc>
                <a:spcPts val="3760"/>
              </a:lnSpc>
            </a:pPr>
            <a:r>
              <a:rPr lang="en-US" sz="2400" dirty="0"/>
              <a:t>Requires the manufacturing of noncomplex cryogenic interfaces</a:t>
            </a:r>
          </a:p>
          <a:p>
            <a:pPr>
              <a:lnSpc>
                <a:spcPts val="3760"/>
              </a:lnSpc>
            </a:pPr>
            <a:r>
              <a:rPr lang="en-US" sz="2400" dirty="0"/>
              <a:t>The HW is self consistent to repeat the test “keys in hand” @ FNAL before magnet re-integration in the yoke</a:t>
            </a:r>
          </a:p>
        </p:txBody>
      </p:sp>
      <p:sp>
        <p:nvSpPr>
          <p:cNvPr id="6" name="Title 1">
            <a:extLst>
              <a:ext uri="{FF2B5EF4-FFF2-40B4-BE49-F238E27FC236}">
                <a16:creationId xmlns:a16="http://schemas.microsoft.com/office/drawing/2014/main" id="{11F15F96-4D66-C0C9-35B6-181E0B1DF89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2682A"/>
                </a:solidFill>
              </a:rPr>
              <a:t>Magnet Cool Down with LN2 and </a:t>
            </a:r>
            <a:r>
              <a:rPr lang="en-US" sz="4000" b="1" dirty="0" err="1">
                <a:solidFill>
                  <a:srgbClr val="F2682A"/>
                </a:solidFill>
              </a:rPr>
              <a:t>LHe</a:t>
            </a:r>
            <a:endParaRPr lang="en-US" sz="4000" b="1" dirty="0">
              <a:solidFill>
                <a:srgbClr val="F2682A"/>
              </a:solidFill>
            </a:endParaRPr>
          </a:p>
        </p:txBody>
      </p:sp>
      <p:sp>
        <p:nvSpPr>
          <p:cNvPr id="2" name="Footer Placeholder 4">
            <a:extLst>
              <a:ext uri="{FF2B5EF4-FFF2-40B4-BE49-F238E27FC236}">
                <a16:creationId xmlns:a16="http://schemas.microsoft.com/office/drawing/2014/main" id="{8194A31B-525D-D613-2831-5E565BF6FFFB}"/>
              </a:ext>
            </a:extLst>
          </p:cNvPr>
          <p:cNvSpPr>
            <a:spLocks noGrp="1"/>
          </p:cNvSpPr>
          <p:nvPr>
            <p:ph type="ftr" sz="quarter" idx="11"/>
          </p:nvPr>
        </p:nvSpPr>
        <p:spPr>
          <a:xfrm>
            <a:off x="4038600" y="6356350"/>
            <a:ext cx="4114800" cy="365125"/>
          </a:xfrm>
        </p:spPr>
        <p:txBody>
          <a:bodyPr/>
          <a:lstStyle/>
          <a:p>
            <a:r>
              <a:rPr lang="en-US" dirty="0"/>
              <a:t>G. Delle Monache  referee 11</a:t>
            </a:r>
            <a:r>
              <a:rPr lang="en-US" baseline="30000" dirty="0"/>
              <a:t>th</a:t>
            </a:r>
            <a:r>
              <a:rPr lang="en-US" dirty="0"/>
              <a:t> July 2024</a:t>
            </a:r>
          </a:p>
        </p:txBody>
      </p:sp>
    </p:spTree>
    <p:extLst>
      <p:ext uri="{BB962C8B-B14F-4D97-AF65-F5344CB8AC3E}">
        <p14:creationId xmlns:p14="http://schemas.microsoft.com/office/powerpoint/2010/main" val="2392791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597410" y="1533317"/>
            <a:ext cx="11135878" cy="4351338"/>
          </a:xfrm>
        </p:spPr>
        <p:txBody>
          <a:bodyPr>
            <a:noAutofit/>
          </a:bodyPr>
          <a:lstStyle/>
          <a:p>
            <a:pPr marL="4763" lvl="8" indent="0">
              <a:spcBef>
                <a:spcPts val="1200"/>
              </a:spcBef>
              <a:spcAft>
                <a:spcPts val="1200"/>
              </a:spcAft>
              <a:buNone/>
            </a:pPr>
            <a:r>
              <a:rPr lang="en-US" sz="2400" dirty="0"/>
              <a:t>PO for most part of the HW and services for the cold test has been emitted to the suppliers, in details:</a:t>
            </a:r>
          </a:p>
          <a:p>
            <a:pPr marL="347663" lvl="8" indent="-342900">
              <a:spcBef>
                <a:spcPts val="1200"/>
              </a:spcBef>
              <a:spcAft>
                <a:spcPts val="1200"/>
              </a:spcAft>
            </a:pPr>
            <a:r>
              <a:rPr lang="en-US" sz="2400" dirty="0" err="1"/>
              <a:t>Cryo</a:t>
            </a:r>
            <a:r>
              <a:rPr lang="en-US" sz="2400" dirty="0"/>
              <a:t> interface connecting the LN2 and </a:t>
            </a:r>
            <a:r>
              <a:rPr lang="en-US" sz="2400" dirty="0" err="1"/>
              <a:t>LHe</a:t>
            </a:r>
            <a:r>
              <a:rPr lang="en-US" sz="2400" dirty="0"/>
              <a:t> lines to the magnet turret + exhaust He and N2 lines</a:t>
            </a:r>
          </a:p>
          <a:p>
            <a:pPr marL="347663" lvl="8" indent="-342900">
              <a:spcBef>
                <a:spcPts val="1200"/>
              </a:spcBef>
              <a:spcAft>
                <a:spcPts val="1200"/>
              </a:spcAft>
            </a:pPr>
            <a:r>
              <a:rPr lang="en-US" sz="2400" dirty="0"/>
              <a:t>36.000 liters of LN2 + 4/6 weeks of renting LN2 mobile thank + manufacturing of evaporator to control the LN2 T inlet to the magnet</a:t>
            </a:r>
          </a:p>
          <a:p>
            <a:pPr marL="347663" lvl="8" indent="-342900">
              <a:spcBef>
                <a:spcPts val="1200"/>
              </a:spcBef>
              <a:spcAft>
                <a:spcPts val="1200"/>
              </a:spcAft>
            </a:pPr>
            <a:r>
              <a:rPr lang="en-US" sz="2400" dirty="0"/>
              <a:t>Interface for the connection of the DAFNE compensator TL to the mobile thank + its redeployment </a:t>
            </a:r>
          </a:p>
          <a:p>
            <a:pPr marL="4763" lvl="8" indent="0">
              <a:spcBef>
                <a:spcPts val="1200"/>
              </a:spcBef>
              <a:spcAft>
                <a:spcPts val="1200"/>
              </a:spcAft>
              <a:buNone/>
            </a:pPr>
            <a:r>
              <a:rPr lang="en-US" sz="2400" dirty="0" err="1"/>
              <a:t>LHe</a:t>
            </a:r>
            <a:r>
              <a:rPr lang="en-US" sz="2400" dirty="0"/>
              <a:t> will be procured near the test date for commercial reasons. At present the quotation is really high: </a:t>
            </a:r>
            <a:r>
              <a:rPr lang="en-US" sz="2400" dirty="0" err="1">
                <a:solidFill>
                  <a:srgbClr val="FF0000"/>
                </a:solidFill>
              </a:rPr>
              <a:t>LHe</a:t>
            </a:r>
            <a:r>
              <a:rPr lang="en-US" sz="2400" dirty="0">
                <a:solidFill>
                  <a:srgbClr val="FF0000"/>
                </a:solidFill>
              </a:rPr>
              <a:t> 6000 liters at 27-35 Euro/</a:t>
            </a:r>
            <a:r>
              <a:rPr lang="en-US" sz="2400" dirty="0" err="1">
                <a:solidFill>
                  <a:srgbClr val="FF0000"/>
                </a:solidFill>
              </a:rPr>
              <a:t>lt</a:t>
            </a:r>
            <a:r>
              <a:rPr lang="en-US" sz="2400" dirty="0">
                <a:solidFill>
                  <a:srgbClr val="FF0000"/>
                </a:solidFill>
              </a:rPr>
              <a:t> total 160/210 </a:t>
            </a:r>
            <a:r>
              <a:rPr lang="en-US" sz="2400" dirty="0" err="1">
                <a:solidFill>
                  <a:srgbClr val="FF0000"/>
                </a:solidFill>
              </a:rPr>
              <a:t>kE</a:t>
            </a:r>
            <a:endParaRPr lang="en-US" sz="2400" dirty="0">
              <a:solidFill>
                <a:srgbClr val="FF0000"/>
              </a:solidFill>
            </a:endParaRPr>
          </a:p>
        </p:txBody>
      </p:sp>
      <p:sp>
        <p:nvSpPr>
          <p:cNvPr id="6" name="Title 1">
            <a:extLst>
              <a:ext uri="{FF2B5EF4-FFF2-40B4-BE49-F238E27FC236}">
                <a16:creationId xmlns:a16="http://schemas.microsoft.com/office/drawing/2014/main" id="{11F15F96-4D66-C0C9-35B6-181E0B1DF89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2682A"/>
                </a:solidFill>
              </a:rPr>
              <a:t>Procurement and costs estimate</a:t>
            </a:r>
          </a:p>
        </p:txBody>
      </p:sp>
      <p:sp>
        <p:nvSpPr>
          <p:cNvPr id="2" name="Footer Placeholder 4">
            <a:extLst>
              <a:ext uri="{FF2B5EF4-FFF2-40B4-BE49-F238E27FC236}">
                <a16:creationId xmlns:a16="http://schemas.microsoft.com/office/drawing/2014/main" id="{8194A31B-525D-D613-2831-5E565BF6FFFB}"/>
              </a:ext>
            </a:extLst>
          </p:cNvPr>
          <p:cNvSpPr>
            <a:spLocks noGrp="1"/>
          </p:cNvSpPr>
          <p:nvPr>
            <p:ph type="ftr" sz="quarter" idx="11"/>
          </p:nvPr>
        </p:nvSpPr>
        <p:spPr>
          <a:xfrm>
            <a:off x="4038600" y="6356350"/>
            <a:ext cx="4114800" cy="365125"/>
          </a:xfrm>
        </p:spPr>
        <p:txBody>
          <a:bodyPr/>
          <a:lstStyle/>
          <a:p>
            <a:r>
              <a:rPr lang="en-US" dirty="0"/>
              <a:t>G. Delle Monache  referee 11</a:t>
            </a:r>
            <a:r>
              <a:rPr lang="en-US" baseline="30000" dirty="0"/>
              <a:t>th</a:t>
            </a:r>
            <a:r>
              <a:rPr lang="en-US" dirty="0"/>
              <a:t> July 2024</a:t>
            </a:r>
          </a:p>
        </p:txBody>
      </p:sp>
    </p:spTree>
    <p:extLst>
      <p:ext uri="{BB962C8B-B14F-4D97-AF65-F5344CB8AC3E}">
        <p14:creationId xmlns:p14="http://schemas.microsoft.com/office/powerpoint/2010/main" val="283532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Compliance</a:t>
            </a:r>
          </a:p>
        </p:txBody>
      </p:sp>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739189" y="1441228"/>
            <a:ext cx="10515600" cy="4351338"/>
          </a:xfrm>
        </p:spPr>
        <p:txBody>
          <a:bodyPr>
            <a:noAutofit/>
          </a:bodyPr>
          <a:lstStyle/>
          <a:p>
            <a:pPr>
              <a:lnSpc>
                <a:spcPct val="100000"/>
              </a:lnSpc>
            </a:pPr>
            <a:r>
              <a:rPr lang="en-US" sz="2400" dirty="0"/>
              <a:t>KLOE is provided with 180 liters of </a:t>
            </a:r>
            <a:r>
              <a:rPr lang="en-US" sz="2400" dirty="0" err="1"/>
              <a:t>LHe</a:t>
            </a:r>
            <a:r>
              <a:rPr lang="en-US" sz="2400" dirty="0"/>
              <a:t> reservoir aimed to limit its temperature below 20 K in case of a quench, so it must comply FNAL internal regulation. </a:t>
            </a:r>
          </a:p>
          <a:p>
            <a:pPr>
              <a:lnSpc>
                <a:spcPct val="100000"/>
              </a:lnSpc>
            </a:pPr>
            <a:r>
              <a:rPr lang="en-US" sz="2400" dirty="0"/>
              <a:t>Cryogenic tanks at FNAL must be designed, fabricated, tested, and operated according to “FESHM 5031: PRESSURE VESSELS” internal standard.</a:t>
            </a:r>
          </a:p>
          <a:p>
            <a:pPr>
              <a:lnSpc>
                <a:spcPct val="100000"/>
              </a:lnSpc>
            </a:pPr>
            <a:r>
              <a:rPr lang="en-US" sz="2400" dirty="0"/>
              <a:t>Since the magnet has been built almost 30 years ago (posing issue about different design &amp; manufacturing standards and lack of records like material certificates and test reports) the point 4 of the procedure </a:t>
            </a:r>
            <a:r>
              <a:rPr lang="en-US" sz="2400" i="1" dirty="0"/>
              <a:t>“Exceptional Vessels / Director's Exception”</a:t>
            </a:r>
            <a:r>
              <a:rPr lang="en-US" sz="2400" dirty="0"/>
              <a:t> shall be applied:</a:t>
            </a:r>
          </a:p>
        </p:txBody>
      </p:sp>
      <p:sp>
        <p:nvSpPr>
          <p:cNvPr id="4" name="Footer Placeholder 4">
            <a:extLst>
              <a:ext uri="{FF2B5EF4-FFF2-40B4-BE49-F238E27FC236}">
                <a16:creationId xmlns:a16="http://schemas.microsoft.com/office/drawing/2014/main" id="{0555DED0-2670-FE1B-C693-400138708BB5}"/>
              </a:ext>
            </a:extLst>
          </p:cNvPr>
          <p:cNvSpPr>
            <a:spLocks noGrp="1"/>
          </p:cNvSpPr>
          <p:nvPr>
            <p:ph type="ftr" sz="quarter" idx="11"/>
          </p:nvPr>
        </p:nvSpPr>
        <p:spPr>
          <a:xfrm>
            <a:off x="4038600" y="6356350"/>
            <a:ext cx="4114800" cy="365125"/>
          </a:xfrm>
        </p:spPr>
        <p:txBody>
          <a:bodyPr/>
          <a:lstStyle/>
          <a:p>
            <a:r>
              <a:rPr lang="en-US" dirty="0"/>
              <a:t>G. Delle Monache  referee 11</a:t>
            </a:r>
            <a:r>
              <a:rPr lang="en-US" baseline="30000" dirty="0"/>
              <a:t>th</a:t>
            </a:r>
            <a:r>
              <a:rPr lang="en-US" dirty="0"/>
              <a:t> July 2024</a:t>
            </a:r>
          </a:p>
        </p:txBody>
      </p:sp>
    </p:spTree>
    <p:extLst>
      <p:ext uri="{BB962C8B-B14F-4D97-AF65-F5344CB8AC3E}">
        <p14:creationId xmlns:p14="http://schemas.microsoft.com/office/powerpoint/2010/main" val="247754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199D-C8FD-2F24-E96F-43E63E1EFB98}"/>
              </a:ext>
            </a:extLst>
          </p:cNvPr>
          <p:cNvSpPr>
            <a:spLocks noGrp="1"/>
          </p:cNvSpPr>
          <p:nvPr>
            <p:ph type="title"/>
          </p:nvPr>
        </p:nvSpPr>
        <p:spPr/>
        <p:txBody>
          <a:bodyPr>
            <a:normAutofit/>
          </a:bodyPr>
          <a:lstStyle/>
          <a:p>
            <a:r>
              <a:rPr lang="en-US" sz="4000" b="1" dirty="0">
                <a:solidFill>
                  <a:srgbClr val="F2682A"/>
                </a:solidFill>
              </a:rPr>
              <a:t>KLOE Magnet Compliance</a:t>
            </a:r>
          </a:p>
        </p:txBody>
      </p:sp>
      <p:sp>
        <p:nvSpPr>
          <p:cNvPr id="3" name="Content Placeholder 2">
            <a:extLst>
              <a:ext uri="{FF2B5EF4-FFF2-40B4-BE49-F238E27FC236}">
                <a16:creationId xmlns:a16="http://schemas.microsoft.com/office/drawing/2014/main" id="{DA27BD75-9236-1E1F-6AFC-EFA2076DAF09}"/>
              </a:ext>
            </a:extLst>
          </p:cNvPr>
          <p:cNvSpPr>
            <a:spLocks noGrp="1"/>
          </p:cNvSpPr>
          <p:nvPr>
            <p:ph idx="1"/>
          </p:nvPr>
        </p:nvSpPr>
        <p:spPr>
          <a:xfrm>
            <a:off x="739189" y="1441228"/>
            <a:ext cx="10515600" cy="4351338"/>
          </a:xfrm>
        </p:spPr>
        <p:txBody>
          <a:bodyPr>
            <a:noAutofit/>
          </a:bodyPr>
          <a:lstStyle/>
          <a:p>
            <a:pPr>
              <a:lnSpc>
                <a:spcPct val="100000"/>
              </a:lnSpc>
            </a:pPr>
            <a:r>
              <a:rPr lang="en-US" sz="2200" dirty="0"/>
              <a:t>Exceptional vessels is a process that requires the approval of the Laboratory Director or his/her designee. An </a:t>
            </a:r>
            <a:r>
              <a:rPr lang="en-US" sz="2200" b="1" dirty="0"/>
              <a:t>Extended Engineering Note </a:t>
            </a:r>
            <a:r>
              <a:rPr lang="en-US" sz="2200" dirty="0"/>
              <a:t>shall be prepared</a:t>
            </a:r>
          </a:p>
          <a:p>
            <a:pPr>
              <a:lnSpc>
                <a:spcPct val="100000"/>
              </a:lnSpc>
            </a:pPr>
            <a:r>
              <a:rPr lang="en-US" sz="2200" dirty="0"/>
              <a:t>A new pressure test (possibly at down graded level with respect to the original design limits) will be performed with FNAL representative supervision</a:t>
            </a:r>
          </a:p>
          <a:p>
            <a:pPr>
              <a:lnSpc>
                <a:spcPct val="100000"/>
              </a:lnSpc>
            </a:pPr>
            <a:r>
              <a:rPr lang="en-US" sz="2200" dirty="0"/>
              <a:t>At present we have started a periodical meeting with Michael </a:t>
            </a:r>
            <a:r>
              <a:rPr lang="en-US" sz="2200" dirty="0" err="1"/>
              <a:t>Geynisman</a:t>
            </a:r>
            <a:r>
              <a:rPr lang="en-US" sz="2200" dirty="0"/>
              <a:t> from FNAL to maximize the efficiency of the process in terms of documentation set up</a:t>
            </a:r>
          </a:p>
        </p:txBody>
      </p:sp>
      <p:sp>
        <p:nvSpPr>
          <p:cNvPr id="4" name="Footer Placeholder 4">
            <a:extLst>
              <a:ext uri="{FF2B5EF4-FFF2-40B4-BE49-F238E27FC236}">
                <a16:creationId xmlns:a16="http://schemas.microsoft.com/office/drawing/2014/main" id="{552348F8-0027-B032-0BA3-A75EEC9C4A5B}"/>
              </a:ext>
            </a:extLst>
          </p:cNvPr>
          <p:cNvSpPr>
            <a:spLocks noGrp="1"/>
          </p:cNvSpPr>
          <p:nvPr>
            <p:ph type="ftr" sz="quarter" idx="11"/>
          </p:nvPr>
        </p:nvSpPr>
        <p:spPr>
          <a:xfrm>
            <a:off x="4038600" y="6356350"/>
            <a:ext cx="4114800" cy="365125"/>
          </a:xfrm>
        </p:spPr>
        <p:txBody>
          <a:bodyPr/>
          <a:lstStyle/>
          <a:p>
            <a:r>
              <a:rPr lang="en-US" dirty="0"/>
              <a:t>G. Delle Monache  referee 11</a:t>
            </a:r>
            <a:r>
              <a:rPr lang="en-US" baseline="30000" dirty="0"/>
              <a:t>th</a:t>
            </a:r>
            <a:r>
              <a:rPr lang="en-US" dirty="0"/>
              <a:t> July 2024</a:t>
            </a:r>
          </a:p>
        </p:txBody>
      </p:sp>
    </p:spTree>
    <p:extLst>
      <p:ext uri="{BB962C8B-B14F-4D97-AF65-F5344CB8AC3E}">
        <p14:creationId xmlns:p14="http://schemas.microsoft.com/office/powerpoint/2010/main" val="2678328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1187</TotalTime>
  <Words>1169</Words>
  <Application>Microsoft Office PowerPoint</Application>
  <PresentationFormat>Widescreen</PresentationFormat>
  <Paragraphs>107</Paragraphs>
  <Slides>16</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Aptos Narrow</vt:lpstr>
      <vt:lpstr>Arial</vt:lpstr>
      <vt:lpstr>Calibri</vt:lpstr>
      <vt:lpstr>Calibri Light</vt:lpstr>
      <vt:lpstr>Office Theme</vt:lpstr>
      <vt:lpstr>KLOE to SAND: Superconducting magnet activities</vt:lpstr>
      <vt:lpstr>KLOE Magnet Revamping</vt:lpstr>
      <vt:lpstr>KLOE Magnet test @LNF</vt:lpstr>
      <vt:lpstr>KLOE Magnet test @LNF</vt:lpstr>
      <vt:lpstr>KLOE Magnet test @LNF</vt:lpstr>
      <vt:lpstr>Presentazione standard di PowerPoint</vt:lpstr>
      <vt:lpstr>Presentazione standard di PowerPoint</vt:lpstr>
      <vt:lpstr>KLOE Magnet Compliance</vt:lpstr>
      <vt:lpstr>KLOE Magnet Compliance</vt:lpstr>
      <vt:lpstr>KLOE Magnet handling: Service Turret Removal</vt:lpstr>
      <vt:lpstr>KLOE Magnet handling: Service Turret Removal</vt:lpstr>
      <vt:lpstr>KLOE Magnet handling: Service Turret Removal</vt:lpstr>
      <vt:lpstr>KLOE Magnet handling: Service Turret Removal</vt:lpstr>
      <vt:lpstr>KLOE Magnet handling: Service Turret Removal</vt:lpstr>
      <vt:lpstr>KLOE Magnet handling: Service Turret Removal</vt:lpstr>
      <vt:lpstr>KLOE Magnet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Giovanni Ottavio Delle Monache</dc:creator>
  <cp:lastModifiedBy>Giovanni Delle Monache</cp:lastModifiedBy>
  <cp:revision>34</cp:revision>
  <dcterms:created xsi:type="dcterms:W3CDTF">2022-06-03T07:25:53Z</dcterms:created>
  <dcterms:modified xsi:type="dcterms:W3CDTF">2024-07-09T04:33:25Z</dcterms:modified>
</cp:coreProperties>
</file>