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55.png" ContentType="image/png"/>
  <Override PartName="/ppt/media/image54.png" ContentType="image/png"/>
  <Override PartName="/ppt/media/image53.png" ContentType="image/png"/>
  <Override PartName="/ppt/media/image50.jpeg" ContentType="image/jpeg"/>
  <Override PartName="/ppt/media/image52.png" ContentType="image/png"/>
  <Override PartName="/ppt/media/image28.png" ContentType="image/png"/>
  <Override PartName="/ppt/media/image7.jpeg" ContentType="image/jpeg"/>
  <Override PartName="/ppt/media/image16.png" ContentType="image/png"/>
  <Override PartName="/ppt/media/image30.png" ContentType="image/png"/>
  <Override PartName="/ppt/media/image3.jpeg" ContentType="image/jpeg"/>
  <Override PartName="/ppt/media/image5.png" ContentType="image/png"/>
  <Override PartName="/ppt/media/image47.png" ContentType="image/png"/>
  <Override PartName="/ppt/media/image10.png" ContentType="image/png"/>
  <Override PartName="/ppt/media/image32.png" ContentType="image/png"/>
  <Override PartName="/ppt/media/image14.png" ContentType="image/png"/>
  <Override PartName="/ppt/media/image2.png" ContentType="image/png"/>
  <Override PartName="/ppt/media/image25.png" ContentType="image/png"/>
  <Override PartName="/ppt/media/image62.png" ContentType="image/png"/>
  <Override PartName="/ppt/media/image15.png" ContentType="image/png"/>
  <Override PartName="/ppt/media/image18.jpeg" ContentType="image/jpeg"/>
  <Override PartName="/ppt/media/image26.png" ContentType="image/png"/>
  <Override PartName="/ppt/media/image29.png" ContentType="image/png"/>
  <Override PartName="/ppt/media/image4.wmf" ContentType="image/x-wmf"/>
  <Override PartName="/ppt/media/image59.png" ContentType="image/png"/>
  <Override PartName="/ppt/media/image22.png" ContentType="image/png"/>
  <Override PartName="/ppt/media/image61.png" ContentType="image/png"/>
  <Override PartName="/ppt/media/image24.png" ContentType="image/png"/>
  <Override PartName="/ppt/media/image60.png" ContentType="image/png"/>
  <Override PartName="/ppt/media/image6.jpeg" ContentType="image/jpeg"/>
  <Override PartName="/ppt/media/image23.png" ContentType="image/png"/>
  <Override PartName="/ppt/media/image58.png" ContentType="image/png"/>
  <Override PartName="/ppt/media/image19.wmf" ContentType="image/x-wmf"/>
  <Override PartName="/ppt/media/image1.jpeg" ContentType="image/jpeg"/>
  <Override PartName="/ppt/media/image21.png" ContentType="image/png"/>
  <Override PartName="/ppt/media/image41.wmf" ContentType="image/x-wmf"/>
  <Override PartName="/ppt/media/image13.png" ContentType="image/png"/>
  <Override PartName="/ppt/media/image20.png" ContentType="image/png"/>
  <Override PartName="/ppt/media/image57.png" ContentType="image/png"/>
  <Override PartName="/ppt/media/image11.png" ContentType="image/png"/>
  <Override PartName="/ppt/media/image48.png" ContentType="image/png"/>
  <Override PartName="/ppt/media/image27.jpeg" ContentType="image/jpeg"/>
  <Override PartName="/ppt/media/image17.wmf" ContentType="image/x-wmf"/>
  <Override PartName="/ppt/media/image56.png" ContentType="image/png"/>
  <Override PartName="/ppt/media/image9.png" ContentType="image/png"/>
  <Override PartName="/ppt/media/image8.png" ContentType="image/png"/>
  <Override PartName="/ppt/media/image42.wmf" ContentType="image/x-wmf"/>
  <Override PartName="/ppt/media/image12.png" ContentType="image/png"/>
  <Override PartName="/ppt/media/image49.png" ContentType="image/png"/>
  <Override PartName="/ppt/media/image31.png" ContentType="image/png"/>
  <Override PartName="/ppt/media/image33.png" ContentType="image/png"/>
  <Override PartName="/ppt/media/image34.png" ContentType="image/png"/>
  <Override PartName="/ppt/media/image35.wmf" ContentType="image/x-wmf"/>
  <Override PartName="/ppt/media/image36.wmf" ContentType="image/x-wmf"/>
  <Override PartName="/ppt/media/image37.wmf" ContentType="image/x-wmf"/>
  <Override PartName="/ppt/media/image38.wmf" ContentType="image/x-wmf"/>
  <Override PartName="/ppt/media/image39.wmf" ContentType="image/x-wmf"/>
  <Override PartName="/ppt/media/image40.wmf" ContentType="image/x-wmf"/>
  <Override PartName="/ppt/media/image43.png" ContentType="image/png"/>
  <Override PartName="/ppt/media/image44.png" ContentType="image/png"/>
  <Override PartName="/ppt/media/image45.png" ContentType="image/png"/>
  <Override PartName="/ppt/media/image46.png" ContentType="image/png"/>
  <Override PartName="/ppt/media/image51.png" ContentType="image/png"/>
  <Override PartName="/ppt/presProps.xml" ContentType="application/vnd.openxmlformats-officedocument.presentationml.presPro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2.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19.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F709E878-0199-433C-B8EC-47B9B4B42D94}" type="slidenum">
              <a:t>&lt;#&gt;</a:t>
            </a:fld>
          </a:p>
        </p:txBody>
      </p:sp>
      <p:sp>
        <p:nvSpPr>
          <p:cNvPr id="4" name="PlaceHolder 3"/>
          <p:cNvSpPr>
            <a:spLocks noGrp="1"/>
          </p:cNvSpPr>
          <p:nvPr>
            <p:ph type="dt" idx="3"/>
          </p:nvPr>
        </p:nvSpPr>
        <p:spPr/>
        <p:txBody>
          <a:bodyPr/>
          <a:p>
            <a:r>
              <a:rPr lang="it-IT"/>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CBDB2581-6F2F-4243-8CAB-AF0BA026B6EF}" type="slidenum">
              <a:t>&lt;#&gt;</a:t>
            </a:fld>
          </a:p>
        </p:txBody>
      </p:sp>
      <p:sp>
        <p:nvSpPr>
          <p:cNvPr id="7" name="PlaceHolder 6"/>
          <p:cNvSpPr>
            <a:spLocks noGrp="1"/>
          </p:cNvSpPr>
          <p:nvPr>
            <p:ph type="dt" idx="3"/>
          </p:nvPr>
        </p:nvSpPr>
        <p:spPr/>
        <p:txBody>
          <a:bodyPr/>
          <a:p>
            <a:r>
              <a:rPr lang="it-IT"/>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9758282F-F9DD-48D8-AB08-1DF7C4E4065B}" type="slidenum">
              <a:t>&lt;#&gt;</a:t>
            </a:fld>
          </a:p>
        </p:txBody>
      </p:sp>
      <p:sp>
        <p:nvSpPr>
          <p:cNvPr id="9" name="PlaceHolder 8"/>
          <p:cNvSpPr>
            <a:spLocks noGrp="1"/>
          </p:cNvSpPr>
          <p:nvPr>
            <p:ph type="dt" idx="3"/>
          </p:nvPr>
        </p:nvSpPr>
        <p:spPr/>
        <p:txBody>
          <a:bodyPr/>
          <a:p>
            <a:r>
              <a:rPr lang="it-IT"/>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2C0AF85F-3C46-4C18-BDDB-6F5D2B6E319D}" type="slidenum">
              <a:t>&lt;#&gt;</a:t>
            </a:fld>
          </a:p>
        </p:txBody>
      </p:sp>
      <p:sp>
        <p:nvSpPr>
          <p:cNvPr id="11" name="PlaceHolder 10"/>
          <p:cNvSpPr>
            <a:spLocks noGrp="1"/>
          </p:cNvSpPr>
          <p:nvPr>
            <p:ph type="dt" idx="3"/>
          </p:nvPr>
        </p:nvSpPr>
        <p:spPr/>
        <p:txBody>
          <a:bodyPr/>
          <a:p>
            <a:r>
              <a:rPr lang="it-IT"/>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0F698ADD-2EC6-492B-9FCA-7466A27E8394}" type="slidenum">
              <a:t>&lt;#&gt;</a:t>
            </a:fld>
          </a:p>
        </p:txBody>
      </p:sp>
      <p:sp>
        <p:nvSpPr>
          <p:cNvPr id="4" name="PlaceHolder 3"/>
          <p:cNvSpPr>
            <a:spLocks noGrp="1"/>
          </p:cNvSpPr>
          <p:nvPr>
            <p:ph type="dt" idx="6"/>
          </p:nvPr>
        </p:nvSpPr>
        <p:spPr/>
        <p:txBody>
          <a:bodyPr/>
          <a:p>
            <a:r>
              <a:rPr lang="it-IT"/>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4C5DFB3E-DB1D-4BE5-BE8C-B63C74DF2865}" type="slidenum">
              <a:t>&lt;#&gt;</a:t>
            </a:fld>
          </a:p>
        </p:txBody>
      </p:sp>
      <p:sp>
        <p:nvSpPr>
          <p:cNvPr id="6" name="PlaceHolder 5"/>
          <p:cNvSpPr>
            <a:spLocks noGrp="1"/>
          </p:cNvSpPr>
          <p:nvPr>
            <p:ph type="dt" idx="6"/>
          </p:nvPr>
        </p:nvSpPr>
        <p:spPr/>
        <p:txBody>
          <a:bodyPr/>
          <a:p>
            <a:r>
              <a:rPr lang="it-IT"/>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it-IT"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AB6A9CCD-FFFD-4CC5-AF3B-3D8A392DF5F1}" type="slidenum">
              <a:t>&lt;#&gt;</a:t>
            </a:fld>
          </a:p>
        </p:txBody>
      </p:sp>
      <p:sp>
        <p:nvSpPr>
          <p:cNvPr id="6" name="PlaceHolder 5"/>
          <p:cNvSpPr>
            <a:spLocks noGrp="1"/>
          </p:cNvSpPr>
          <p:nvPr>
            <p:ph type="dt" idx="6"/>
          </p:nvPr>
        </p:nvSpPr>
        <p:spPr/>
        <p:txBody>
          <a:bodyPr/>
          <a:p>
            <a:r>
              <a:rPr lang="it-IT"/>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it-IT" sz="3200" spc="-1" strike="noStrike">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it-IT"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3C6C84A-937E-44CD-97C7-9D42F20AC03A}" type="slidenum">
              <a:t>&lt;#&gt;</a:t>
            </a:fld>
          </a:p>
        </p:txBody>
      </p:sp>
      <p:sp>
        <p:nvSpPr>
          <p:cNvPr id="7" name="PlaceHolder 6"/>
          <p:cNvSpPr>
            <a:spLocks noGrp="1"/>
          </p:cNvSpPr>
          <p:nvPr>
            <p:ph type="dt" idx="6"/>
          </p:nvPr>
        </p:nvSpPr>
        <p:spPr/>
        <p:txBody>
          <a:bodyPr/>
          <a:p>
            <a:r>
              <a:rPr lang="it-IT"/>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CD2B0B8A-4D90-4BE4-AAE0-E802F00B4525}" type="slidenum">
              <a:t>&lt;#&gt;</a:t>
            </a:fld>
          </a:p>
        </p:txBody>
      </p:sp>
      <p:sp>
        <p:nvSpPr>
          <p:cNvPr id="5" name="PlaceHolder 4"/>
          <p:cNvSpPr>
            <a:spLocks noGrp="1"/>
          </p:cNvSpPr>
          <p:nvPr>
            <p:ph type="dt" idx="6"/>
          </p:nvPr>
        </p:nvSpPr>
        <p:spPr/>
        <p:txBody>
          <a:bodyPr/>
          <a:p>
            <a:r>
              <a:rPr lang="it-IT"/>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2943ABCD-AA79-40CB-ACED-FAF61514F0EB}" type="slidenum">
              <a:t>&lt;#&gt;</a:t>
            </a:fld>
          </a:p>
        </p:txBody>
      </p:sp>
      <p:sp>
        <p:nvSpPr>
          <p:cNvPr id="5" name="PlaceHolder 4"/>
          <p:cNvSpPr>
            <a:spLocks noGrp="1"/>
          </p:cNvSpPr>
          <p:nvPr>
            <p:ph type="dt" idx="6"/>
          </p:nvPr>
        </p:nvSpPr>
        <p:spPr/>
        <p:txBody>
          <a:bodyPr/>
          <a:p>
            <a:r>
              <a:rPr lang="it-IT"/>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it-IT" sz="3200" spc="-1" strike="noStrike">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21EBDC1D-2CDA-4E63-8089-BA4DA199F7EC}" type="slidenum">
              <a:t>&lt;#&gt;</a:t>
            </a:fld>
          </a:p>
        </p:txBody>
      </p:sp>
      <p:sp>
        <p:nvSpPr>
          <p:cNvPr id="8" name="PlaceHolder 7"/>
          <p:cNvSpPr>
            <a:spLocks noGrp="1"/>
          </p:cNvSpPr>
          <p:nvPr>
            <p:ph type="dt" idx="6"/>
          </p:nvPr>
        </p:nvSpPr>
        <p:spPr/>
        <p:txBody>
          <a:bodyPr/>
          <a:p>
            <a:r>
              <a:rPr lang="it-IT"/>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0EC78816-7CE6-45AB-A4AE-7CAE7CF08029}" type="slidenum">
              <a:t>&lt;#&gt;</a:t>
            </a:fld>
          </a:p>
        </p:txBody>
      </p:sp>
      <p:sp>
        <p:nvSpPr>
          <p:cNvPr id="6" name="PlaceHolder 5"/>
          <p:cNvSpPr>
            <a:spLocks noGrp="1"/>
          </p:cNvSpPr>
          <p:nvPr>
            <p:ph type="dt" idx="3"/>
          </p:nvPr>
        </p:nvSpPr>
        <p:spPr/>
        <p:txBody>
          <a:bodyPr/>
          <a:p>
            <a:r>
              <a:rPr lang="it-IT"/>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it-IT" sz="3200" spc="-1" strike="noStrike">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36E37E7C-8ACD-4EEC-99AD-0BC71EE072BD}" type="slidenum">
              <a:t>&lt;#&gt;</a:t>
            </a:fld>
          </a:p>
        </p:txBody>
      </p:sp>
      <p:sp>
        <p:nvSpPr>
          <p:cNvPr id="8" name="PlaceHolder 7"/>
          <p:cNvSpPr>
            <a:spLocks noGrp="1"/>
          </p:cNvSpPr>
          <p:nvPr>
            <p:ph type="dt" idx="6"/>
          </p:nvPr>
        </p:nvSpPr>
        <p:spPr/>
        <p:txBody>
          <a:bodyPr/>
          <a:p>
            <a:r>
              <a:rPr lang="it-IT"/>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89B3096C-A5D3-46C5-80F0-D895A70D309B}" type="slidenum">
              <a:t>&lt;#&gt;</a:t>
            </a:fld>
          </a:p>
        </p:txBody>
      </p:sp>
      <p:sp>
        <p:nvSpPr>
          <p:cNvPr id="8" name="PlaceHolder 7"/>
          <p:cNvSpPr>
            <a:spLocks noGrp="1"/>
          </p:cNvSpPr>
          <p:nvPr>
            <p:ph type="dt" idx="6"/>
          </p:nvPr>
        </p:nvSpPr>
        <p:spPr/>
        <p:txBody>
          <a:bodyPr/>
          <a:p>
            <a:r>
              <a:rPr lang="it-IT"/>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588A9D4E-C1BB-4611-86A0-B35058B2DCBF}" type="slidenum">
              <a:t>&lt;#&gt;</a:t>
            </a:fld>
          </a:p>
        </p:txBody>
      </p:sp>
      <p:sp>
        <p:nvSpPr>
          <p:cNvPr id="7" name="PlaceHolder 6"/>
          <p:cNvSpPr>
            <a:spLocks noGrp="1"/>
          </p:cNvSpPr>
          <p:nvPr>
            <p:ph type="dt" idx="6"/>
          </p:nvPr>
        </p:nvSpPr>
        <p:spPr/>
        <p:txBody>
          <a:bodyPr/>
          <a:p>
            <a:r>
              <a:rPr lang="it-IT"/>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A198533D-A3FB-4E95-8D0A-10B7C00393AE}" type="slidenum">
              <a:t>&lt;#&gt;</a:t>
            </a:fld>
          </a:p>
        </p:txBody>
      </p:sp>
      <p:sp>
        <p:nvSpPr>
          <p:cNvPr id="9" name="PlaceHolder 8"/>
          <p:cNvSpPr>
            <a:spLocks noGrp="1"/>
          </p:cNvSpPr>
          <p:nvPr>
            <p:ph type="dt" idx="6"/>
          </p:nvPr>
        </p:nvSpPr>
        <p:spPr/>
        <p:txBody>
          <a:bodyPr/>
          <a:p>
            <a:r>
              <a:rPr lang="it-IT"/>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2181A59C-612F-4AC6-B462-5C586D060E08}" type="slidenum">
              <a:t>&lt;#&gt;</a:t>
            </a:fld>
          </a:p>
        </p:txBody>
      </p:sp>
      <p:sp>
        <p:nvSpPr>
          <p:cNvPr id="11" name="PlaceHolder 10"/>
          <p:cNvSpPr>
            <a:spLocks noGrp="1"/>
          </p:cNvSpPr>
          <p:nvPr>
            <p:ph type="dt" idx="6"/>
          </p:nvPr>
        </p:nvSpPr>
        <p:spPr/>
        <p:txBody>
          <a:bodyPr/>
          <a:p>
            <a:r>
              <a:rPr lang="it-IT"/>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it-IT"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16FD0652-22AA-4425-A0E9-9AD84A4EF57B}" type="slidenum">
              <a:t>&lt;#&gt;</a:t>
            </a:fld>
          </a:p>
        </p:txBody>
      </p:sp>
      <p:sp>
        <p:nvSpPr>
          <p:cNvPr id="6" name="PlaceHolder 5"/>
          <p:cNvSpPr>
            <a:spLocks noGrp="1"/>
          </p:cNvSpPr>
          <p:nvPr>
            <p:ph type="dt" idx="3"/>
          </p:nvPr>
        </p:nvSpPr>
        <p:spPr/>
        <p:txBody>
          <a:bodyPr/>
          <a:p>
            <a:r>
              <a:rPr lang="it-IT"/>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it-IT" sz="3200" spc="-1" strike="noStrike">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it-IT"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84CE107A-B782-413B-A236-E51BB4C53B89}" type="slidenum">
              <a:t>&lt;#&gt;</a:t>
            </a:fld>
          </a:p>
        </p:txBody>
      </p:sp>
      <p:sp>
        <p:nvSpPr>
          <p:cNvPr id="7" name="PlaceHolder 6"/>
          <p:cNvSpPr>
            <a:spLocks noGrp="1"/>
          </p:cNvSpPr>
          <p:nvPr>
            <p:ph type="dt" idx="3"/>
          </p:nvPr>
        </p:nvSpPr>
        <p:spPr/>
        <p:txBody>
          <a:bodyPr/>
          <a:p>
            <a:r>
              <a:rPr lang="it-IT"/>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55AA3F75-B90E-4CBF-B5FC-33F0AE5E30ED}" type="slidenum">
              <a:t>&lt;#&gt;</a:t>
            </a:fld>
          </a:p>
        </p:txBody>
      </p:sp>
      <p:sp>
        <p:nvSpPr>
          <p:cNvPr id="5" name="PlaceHolder 4"/>
          <p:cNvSpPr>
            <a:spLocks noGrp="1"/>
          </p:cNvSpPr>
          <p:nvPr>
            <p:ph type="dt" idx="3"/>
          </p:nvPr>
        </p:nvSpPr>
        <p:spPr/>
        <p:txBody>
          <a:bodyPr/>
          <a:p>
            <a:r>
              <a:rPr lang="it-IT"/>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it-IT"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87512C0B-E0B2-466A-8CB0-DD563D507C83}" type="slidenum">
              <a:t>&lt;#&gt;</a:t>
            </a:fld>
          </a:p>
        </p:txBody>
      </p:sp>
      <p:sp>
        <p:nvSpPr>
          <p:cNvPr id="5" name="PlaceHolder 4"/>
          <p:cNvSpPr>
            <a:spLocks noGrp="1"/>
          </p:cNvSpPr>
          <p:nvPr>
            <p:ph type="dt" idx="3"/>
          </p:nvPr>
        </p:nvSpPr>
        <p:spPr/>
        <p:txBody>
          <a:bodyPr/>
          <a:p>
            <a:r>
              <a:rPr lang="it-IT"/>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it-IT" sz="3200" spc="-1" strike="noStrike">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FF2C95FE-CC33-47CA-A54B-EE9DF1701026}" type="slidenum">
              <a:t>&lt;#&gt;</a:t>
            </a:fld>
          </a:p>
        </p:txBody>
      </p:sp>
      <p:sp>
        <p:nvSpPr>
          <p:cNvPr id="8" name="PlaceHolder 7"/>
          <p:cNvSpPr>
            <a:spLocks noGrp="1"/>
          </p:cNvSpPr>
          <p:nvPr>
            <p:ph type="dt" idx="3"/>
          </p:nvPr>
        </p:nvSpPr>
        <p:spPr/>
        <p:txBody>
          <a:bodyPr/>
          <a:p>
            <a:r>
              <a:rPr lang="it-IT"/>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it-IT" sz="3200" spc="-1" strike="noStrike">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DD070A16-66D7-4665-B841-C4E7545A7731}" type="slidenum">
              <a:t>&lt;#&gt;</a:t>
            </a:fld>
          </a:p>
        </p:txBody>
      </p:sp>
      <p:sp>
        <p:nvSpPr>
          <p:cNvPr id="8" name="PlaceHolder 7"/>
          <p:cNvSpPr>
            <a:spLocks noGrp="1"/>
          </p:cNvSpPr>
          <p:nvPr>
            <p:ph type="dt" idx="3"/>
          </p:nvPr>
        </p:nvSpPr>
        <p:spPr/>
        <p:txBody>
          <a:bodyPr/>
          <a:p>
            <a:r>
              <a:rPr lang="it-IT"/>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it-IT" sz="4400" spc="-1" strike="noStrike">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it-IT" sz="3200" spc="-1" strike="noStrike">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it-IT"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F7DB17EE-C883-4712-93F1-2690C53E0940}" type="slidenum">
              <a:t>&lt;#&gt;</a:t>
            </a:fld>
          </a:p>
        </p:txBody>
      </p:sp>
      <p:sp>
        <p:nvSpPr>
          <p:cNvPr id="8" name="PlaceHolder 7"/>
          <p:cNvSpPr>
            <a:spLocks noGrp="1"/>
          </p:cNvSpPr>
          <p:nvPr>
            <p:ph type="dt" idx="3"/>
          </p:nvPr>
        </p:nvSpPr>
        <p:spPr/>
        <p:txBody>
          <a:bodyPr/>
          <a:p>
            <a:r>
              <a:rPr lang="it-IT"/>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4038480" y="6356520"/>
            <a:ext cx="4114080" cy="364320"/>
          </a:xfrm>
          <a:prstGeom prst="rect">
            <a:avLst/>
          </a:prstGeom>
          <a:noFill/>
          <a:ln w="0">
            <a:noFill/>
          </a:ln>
        </p:spPr>
        <p:txBody>
          <a:bodyPr lIns="90000" rIns="90000" tIns="45000" bIns="45000"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&lt;piè di pagina&gt;</a:t>
            </a:r>
            <a:endParaRPr b="0" lang="it-IT" sz="1200" spc="-1" strike="noStrike">
              <a:latin typeface="Times New Roman"/>
            </a:endParaRPr>
          </a:p>
        </p:txBody>
      </p:sp>
      <p:sp>
        <p:nvSpPr>
          <p:cNvPr id="1" name="PlaceHolder 2"/>
          <p:cNvSpPr>
            <a:spLocks noGrp="1"/>
          </p:cNvSpPr>
          <p:nvPr>
            <p:ph type="sldNum" idx="2"/>
          </p:nvPr>
        </p:nvSpPr>
        <p:spPr>
          <a:xfrm>
            <a:off x="8610480" y="6356520"/>
            <a:ext cx="2742480" cy="364320"/>
          </a:xfrm>
          <a:prstGeom prst="rect">
            <a:avLst/>
          </a:prstGeom>
          <a:noFill/>
          <a:ln w="0">
            <a:noFill/>
          </a:ln>
        </p:spPr>
        <p:txBody>
          <a:bodyPr lIns="90000" rIns="90000" tIns="45000" bIns="45000" anchor="ctr">
            <a:noAutofit/>
          </a:bodyPr>
          <a:lstStyle>
            <a:lvl1pPr algn="r">
              <a:lnSpc>
                <a:spcPct val="100000"/>
              </a:lnSpc>
              <a:buNone/>
              <a:defRPr b="0" lang="en-GB" sz="1200" spc="-1" strike="noStrike">
                <a:solidFill>
                  <a:srgbClr val="8b8b8b"/>
                </a:solidFill>
                <a:latin typeface="Calibri"/>
              </a:defRPr>
            </a:lvl1pPr>
          </a:lstStyle>
          <a:p>
            <a:pPr algn="r">
              <a:lnSpc>
                <a:spcPct val="100000"/>
              </a:lnSpc>
              <a:buNone/>
            </a:pPr>
            <a:fld id="{E731E1A8-7981-4D32-8A7C-2D0F2EF9614D}" type="slidenum">
              <a:rPr b="0" lang="en-GB" sz="1200" spc="-1" strike="noStrike">
                <a:solidFill>
                  <a:srgbClr val="8b8b8b"/>
                </a:solidFill>
                <a:latin typeface="Calibri"/>
              </a:rPr>
              <a:t>&lt;numero&gt;</a:t>
            </a:fld>
            <a:endParaRPr b="0" lang="it-IT" sz="1200" spc="-1" strike="noStrike">
              <a:latin typeface="Times New Roman"/>
            </a:endParaRPr>
          </a:p>
        </p:txBody>
      </p:sp>
      <p:sp>
        <p:nvSpPr>
          <p:cNvPr id="2" name="PlaceHolder 3"/>
          <p:cNvSpPr>
            <a:spLocks noGrp="1"/>
          </p:cNvSpPr>
          <p:nvPr>
            <p:ph type="dt" idx="3"/>
          </p:nvPr>
        </p:nvSpPr>
        <p:spPr>
          <a:xfrm>
            <a:off x="838080" y="6356520"/>
            <a:ext cx="2742480" cy="364320"/>
          </a:xfrm>
          <a:prstGeom prst="rect">
            <a:avLst/>
          </a:prstGeom>
          <a:noFill/>
          <a:ln w="0">
            <a:noFill/>
          </a:ln>
        </p:spPr>
        <p:txBody>
          <a:bodyPr lIns="90000" rIns="90000" tIns="45000" bIns="45000" anchor="ctr">
            <a:noAutofit/>
          </a:bodyPr>
          <a:lstStyle>
            <a:lvl1pPr>
              <a:defRPr b="0" lang="it-IT" sz="1400" spc="-1" strike="noStrike">
                <a:latin typeface="Times New Roman"/>
              </a:defRPr>
            </a:lvl1pPr>
          </a:lstStyle>
          <a:p>
            <a:r>
              <a:rPr b="0" lang="it-IT" sz="1400" spc="-1" strike="noStrike">
                <a:latin typeface="Times New Roman"/>
              </a:rPr>
              <a:t>&lt;data/ora&gt;</a:t>
            </a:r>
            <a:endParaRPr b="0" lang="it-IT" sz="1400" spc="-1" strike="noStrike">
              <a:latin typeface="Times New Roman"/>
            </a:endParaRP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it-IT" sz="4400" spc="-1" strike="noStrike">
                <a:latin typeface="Arial"/>
              </a:rPr>
              <a:t>Fai clic per modificare il formato del testo del titolo</a:t>
            </a:r>
            <a:endParaRPr b="0" lang="it-IT" sz="4400" spc="-1" strike="noStrike">
              <a:latin typeface="Arial"/>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4080" cy="364320"/>
          </a:xfrm>
          <a:prstGeom prst="rect">
            <a:avLst/>
          </a:prstGeom>
          <a:noFill/>
          <a:ln w="0">
            <a:noFill/>
          </a:ln>
        </p:spPr>
        <p:txBody>
          <a:bodyPr lIns="90000" rIns="90000" tIns="45000" bIns="45000"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&lt;piè di pagina&gt;</a:t>
            </a:r>
            <a:endParaRPr b="0" lang="it-IT" sz="1200" spc="-1" strike="noStrike">
              <a:latin typeface="Times New Roman"/>
            </a:endParaRPr>
          </a:p>
        </p:txBody>
      </p:sp>
      <p:sp>
        <p:nvSpPr>
          <p:cNvPr id="42" name="PlaceHolder 2"/>
          <p:cNvSpPr>
            <a:spLocks noGrp="1"/>
          </p:cNvSpPr>
          <p:nvPr>
            <p:ph type="sldNum" idx="5"/>
          </p:nvPr>
        </p:nvSpPr>
        <p:spPr>
          <a:xfrm>
            <a:off x="8610480" y="6356520"/>
            <a:ext cx="2742480" cy="364320"/>
          </a:xfrm>
          <a:prstGeom prst="rect">
            <a:avLst/>
          </a:prstGeom>
          <a:noFill/>
          <a:ln w="0">
            <a:noFill/>
          </a:ln>
        </p:spPr>
        <p:txBody>
          <a:bodyPr lIns="90000" rIns="90000" tIns="45000" bIns="45000" anchor="ctr">
            <a:noAutofit/>
          </a:bodyPr>
          <a:lstStyle>
            <a:lvl1pPr algn="r">
              <a:lnSpc>
                <a:spcPct val="100000"/>
              </a:lnSpc>
              <a:buNone/>
              <a:defRPr b="0" lang="en-GB" sz="1200" spc="-1" strike="noStrike">
                <a:solidFill>
                  <a:srgbClr val="8b8b8b"/>
                </a:solidFill>
                <a:latin typeface="Calibri"/>
              </a:defRPr>
            </a:lvl1pPr>
          </a:lstStyle>
          <a:p>
            <a:pPr algn="r">
              <a:lnSpc>
                <a:spcPct val="100000"/>
              </a:lnSpc>
              <a:buNone/>
            </a:pPr>
            <a:fld id="{01ECAA6C-9428-484D-868D-02B01D407AE5}" type="slidenum">
              <a:rPr b="0" lang="en-GB" sz="1200" spc="-1" strike="noStrike">
                <a:solidFill>
                  <a:srgbClr val="8b8b8b"/>
                </a:solidFill>
                <a:latin typeface="Calibri"/>
              </a:rPr>
              <a:t>&lt;numero&gt;</a:t>
            </a:fld>
            <a:endParaRPr b="0" lang="it-IT" sz="1200" spc="-1" strike="noStrike">
              <a:latin typeface="Times New Roman"/>
            </a:endParaRPr>
          </a:p>
        </p:txBody>
      </p:sp>
      <p:sp>
        <p:nvSpPr>
          <p:cNvPr id="43" name="PlaceHolder 3"/>
          <p:cNvSpPr>
            <a:spLocks noGrp="1"/>
          </p:cNvSpPr>
          <p:nvPr>
            <p:ph type="dt" idx="6"/>
          </p:nvPr>
        </p:nvSpPr>
        <p:spPr>
          <a:xfrm>
            <a:off x="838080" y="6356520"/>
            <a:ext cx="2742480" cy="364320"/>
          </a:xfrm>
          <a:prstGeom prst="rect">
            <a:avLst/>
          </a:prstGeom>
          <a:noFill/>
          <a:ln w="0">
            <a:noFill/>
          </a:ln>
        </p:spPr>
        <p:txBody>
          <a:bodyPr lIns="90000" rIns="90000" tIns="45000" bIns="45000" anchor="ctr">
            <a:noAutofit/>
          </a:bodyPr>
          <a:lstStyle>
            <a:lvl1pPr>
              <a:defRPr b="0" lang="it-IT" sz="1400" spc="-1" strike="noStrike">
                <a:latin typeface="Times New Roman"/>
              </a:defRPr>
            </a:lvl1pPr>
          </a:lstStyle>
          <a:p>
            <a:r>
              <a:rPr b="0" lang="it-IT" sz="1400" spc="-1" strike="noStrike">
                <a:latin typeface="Times New Roman"/>
              </a:rPr>
              <a:t>&lt;data/ora&gt;</a:t>
            </a:r>
            <a:endParaRPr b="0" lang="it-IT" sz="1400" spc="-1" strike="noStrike">
              <a:latin typeface="Times New Roman"/>
            </a:endParaRP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it-IT" sz="4400" spc="-1" strike="noStrike">
                <a:latin typeface="Arial"/>
              </a:rPr>
              <a:t>Fai clic per modificare il formato del testo del titolo</a:t>
            </a:r>
            <a:endParaRPr b="0" lang="it-IT" sz="4400" spc="-1" strike="noStrike">
              <a:latin typeface="Arial"/>
            </a:endParaRP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jpeg"/><Relationship Id="rId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wmf"/><Relationship Id="rId3" Type="http://schemas.openxmlformats.org/officeDocument/2006/relationships/image" Target="../media/image36.wmf"/><Relationship Id="rId4" Type="http://schemas.openxmlformats.org/officeDocument/2006/relationships/image" Target="../media/image37.wmf"/><Relationship Id="rId5" Type="http://schemas.openxmlformats.org/officeDocument/2006/relationships/image" Target="../media/image38.wmf"/><Relationship Id="rId6" Type="http://schemas.openxmlformats.org/officeDocument/2006/relationships/image" Target="../media/image39.wmf"/><Relationship Id="rId7" Type="http://schemas.openxmlformats.org/officeDocument/2006/relationships/image" Target="../media/image40.wmf"/><Relationship Id="rId8" Type="http://schemas.openxmlformats.org/officeDocument/2006/relationships/image" Target="../media/image41.wmf"/><Relationship Id="rId9" Type="http://schemas.openxmlformats.org/officeDocument/2006/relationships/image" Target="../media/image42.wmf"/><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png"/><Relationship Id="rId15"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jpe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jpeg"/><Relationship Id="rId3" Type="http://schemas.openxmlformats.org/officeDocument/2006/relationships/image" Target="../media/image4.wmf"/><Relationship Id="rId4" Type="http://schemas.openxmlformats.org/officeDocument/2006/relationships/image" Target="../media/image5.png"/><Relationship Id="rId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wmf"/><Relationship Id="rId4" Type="http://schemas.openxmlformats.org/officeDocument/2006/relationships/image" Target="../media/image18.jpeg"/><Relationship Id="rId5" Type="http://schemas.openxmlformats.org/officeDocument/2006/relationships/image" Target="../media/image19.wmf"/><Relationship Id="rId6"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CasellaDiTesto 3"/>
          <p:cNvSpPr/>
          <p:nvPr/>
        </p:nvSpPr>
        <p:spPr>
          <a:xfrm>
            <a:off x="964800" y="1092240"/>
            <a:ext cx="10116000" cy="52092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4000" spc="-1" strike="noStrike">
                <a:solidFill>
                  <a:srgbClr val="000000"/>
                </a:solidFill>
                <a:latin typeface="Times New Roman"/>
                <a:ea typeface="DejaVu Sans"/>
              </a:rPr>
              <a:t>STT prototype construction and assembly</a:t>
            </a:r>
            <a:endParaRPr b="0" lang="it-IT" sz="4000" spc="-1" strike="noStrike">
              <a:latin typeface="Arial"/>
            </a:endParaRPr>
          </a:p>
          <a:p>
            <a:pPr algn="ctr">
              <a:lnSpc>
                <a:spcPct val="100000"/>
              </a:lnSpc>
              <a:buNone/>
            </a:pPr>
            <a:endParaRPr b="0" lang="it-IT" sz="4000" spc="-1" strike="noStrike">
              <a:latin typeface="Arial"/>
            </a:endParaRPr>
          </a:p>
          <a:p>
            <a:pPr algn="ctr">
              <a:lnSpc>
                <a:spcPct val="100000"/>
              </a:lnSpc>
              <a:buNone/>
            </a:pPr>
            <a:r>
              <a:rPr b="0" lang="en-US" sz="4000" spc="-1" strike="noStrike">
                <a:solidFill>
                  <a:srgbClr val="000000"/>
                </a:solidFill>
                <a:latin typeface="Times New Roman"/>
                <a:ea typeface="DejaVu Sans"/>
              </a:rPr>
              <a:t>Fabrizio Raffaelli</a:t>
            </a:r>
            <a:endParaRPr b="0" lang="it-IT" sz="4000" spc="-1" strike="noStrike">
              <a:latin typeface="Arial"/>
            </a:endParaRPr>
          </a:p>
          <a:p>
            <a:pPr algn="ctr">
              <a:lnSpc>
                <a:spcPct val="100000"/>
              </a:lnSpc>
              <a:buNone/>
            </a:pPr>
            <a:r>
              <a:rPr b="0" lang="en-US" sz="4000" spc="-1" strike="noStrike">
                <a:solidFill>
                  <a:srgbClr val="000000"/>
                </a:solidFill>
                <a:latin typeface="Times New Roman"/>
                <a:ea typeface="DejaVu Sans"/>
              </a:rPr>
              <a:t>INFN Pisa</a:t>
            </a:r>
            <a:endParaRPr b="0" lang="it-IT" sz="4000" spc="-1" strike="noStrike">
              <a:latin typeface="Arial"/>
            </a:endParaRPr>
          </a:p>
          <a:p>
            <a:pPr algn="ctr">
              <a:lnSpc>
                <a:spcPct val="100000"/>
              </a:lnSpc>
              <a:buNone/>
            </a:pPr>
            <a:endParaRPr b="0" lang="it-IT" sz="4000" spc="-1" strike="noStrike">
              <a:latin typeface="Arial"/>
            </a:endParaRPr>
          </a:p>
          <a:p>
            <a:pPr algn="ctr">
              <a:lnSpc>
                <a:spcPct val="100000"/>
              </a:lnSpc>
              <a:buNone/>
            </a:pPr>
            <a:r>
              <a:rPr b="0" lang="en-US" sz="4000" spc="-1" strike="noStrike">
                <a:solidFill>
                  <a:srgbClr val="000000"/>
                </a:solidFill>
                <a:latin typeface="Times New Roman"/>
                <a:ea typeface="DejaVu Sans"/>
              </a:rPr>
              <a:t>SAND CSN1 review</a:t>
            </a:r>
            <a:endParaRPr b="0" lang="it-IT" sz="4000" spc="-1" strike="noStrike">
              <a:latin typeface="Arial"/>
            </a:endParaRPr>
          </a:p>
          <a:p>
            <a:pPr algn="ctr">
              <a:lnSpc>
                <a:spcPct val="100000"/>
              </a:lnSpc>
              <a:buNone/>
            </a:pPr>
            <a:r>
              <a:rPr b="0" lang="en-US" sz="4000" spc="-1" strike="noStrike">
                <a:solidFill>
                  <a:srgbClr val="000000"/>
                </a:solidFill>
                <a:latin typeface="Times New Roman"/>
                <a:ea typeface="DejaVu Sans"/>
              </a:rPr>
              <a:t>Frascati, July 12, 2024</a:t>
            </a:r>
            <a:endParaRPr b="0" lang="it-IT" sz="4000" spc="-1" strike="noStrike">
              <a:latin typeface="Arial"/>
            </a:endParaRPr>
          </a:p>
          <a:p>
            <a:pPr>
              <a:lnSpc>
                <a:spcPct val="100000"/>
              </a:lnSpc>
              <a:buNone/>
            </a:pPr>
            <a:endParaRPr b="0" lang="it-IT" sz="2800" spc="-1" strike="noStrike">
              <a:latin typeface="Arial"/>
            </a:endParaRPr>
          </a:p>
          <a:p>
            <a:pPr marL="457200" indent="-457200">
              <a:lnSpc>
                <a:spcPct val="100000"/>
              </a:lnSpc>
              <a:buClr>
                <a:srgbClr val="000000"/>
              </a:buClr>
              <a:buFont typeface="Arial"/>
              <a:buChar char="•"/>
            </a:pPr>
            <a:r>
              <a:rPr b="0" lang="en-US" sz="2800" spc="-1" strike="noStrike">
                <a:solidFill>
                  <a:srgbClr val="000000"/>
                </a:solidFill>
                <a:latin typeface="Calibri"/>
                <a:ea typeface="DejaVu Sans"/>
              </a:rPr>
              <a:t> </a:t>
            </a:r>
            <a:endParaRPr b="0" lang="it-IT" sz="2800" spc="-1" strike="noStrike">
              <a:latin typeface="Arial"/>
            </a:endParaRPr>
          </a:p>
        </p:txBody>
      </p:sp>
      <p:sp>
        <p:nvSpPr>
          <p:cNvPr id="2" name="PlaceHolder 1"/>
          <p:cNvSpPr>
            <a:spLocks noGrp="1"/>
          </p:cNvSpPr>
          <p:nvPr>
            <p:ph type="ftr" idx="1"/>
          </p:nvPr>
        </p:nvSpPr>
        <p:spPr/>
        <p:txBody>
          <a:bodyPr/>
          <a:p>
            <a:r>
              <a:t>F. Raffaelli STT SAND referee</a:t>
            </a:r>
          </a:p>
        </p:txBody>
      </p:sp>
      <p:sp>
        <p:nvSpPr>
          <p:cNvPr id="3" name="PlaceHolder 2"/>
          <p:cNvSpPr>
            <a:spLocks noGrp="1"/>
          </p:cNvSpPr>
          <p:nvPr>
            <p:ph type="dt" idx="3"/>
          </p:nvPr>
        </p:nvSpPr>
        <p:spPr/>
        <p:txBody>
          <a:bodyPr/>
          <a:p>
            <a:fld id="{86DE8786-AD4C-43AE-8154-1395DA2E8D79}" type="datetime1">
              <a:rPr lang="it-IT"/>
              <a:t>09/07/2024</a:t>
            </a:fld>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Picture 6" descr=""/>
          <p:cNvPicPr/>
          <p:nvPr/>
        </p:nvPicPr>
        <p:blipFill>
          <a:blip r:embed="rId1"/>
          <a:srcRect l="0" t="5196" r="0" b="10214"/>
          <a:stretch/>
        </p:blipFill>
        <p:spPr>
          <a:xfrm>
            <a:off x="2160" y="1179000"/>
            <a:ext cx="6730200" cy="2780280"/>
          </a:xfrm>
          <a:prstGeom prst="rect">
            <a:avLst/>
          </a:prstGeom>
          <a:ln w="0">
            <a:noFill/>
          </a:ln>
        </p:spPr>
      </p:pic>
      <p:sp>
        <p:nvSpPr>
          <p:cNvPr id="148" name="TextBox 7"/>
          <p:cNvSpPr/>
          <p:nvPr/>
        </p:nvSpPr>
        <p:spPr>
          <a:xfrm>
            <a:off x="72000" y="432000"/>
            <a:ext cx="1209780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400" spc="-1" strike="noStrike">
                <a:solidFill>
                  <a:srgbClr val="4472c4"/>
                </a:solidFill>
                <a:latin typeface="Calibri"/>
                <a:ea typeface="DejaVu Sans"/>
              </a:rPr>
              <a:t>A mounting table has been used to accurately align the carbon fiber frame parts and the straws for the construction of the 120x80 cm prototypes.</a:t>
            </a:r>
            <a:endParaRPr b="0" lang="it-IT" sz="2400" spc="-1" strike="noStrike">
              <a:latin typeface="Arial"/>
            </a:endParaRPr>
          </a:p>
        </p:txBody>
      </p:sp>
      <p:sp>
        <p:nvSpPr>
          <p:cNvPr id="149" name="Straight Arrow Connector 13"/>
          <p:cNvSpPr/>
          <p:nvPr/>
        </p:nvSpPr>
        <p:spPr>
          <a:xfrm flipV="1">
            <a:off x="1446480" y="1488600"/>
            <a:ext cx="664920" cy="955800"/>
          </a:xfrm>
          <a:custGeom>
            <a:avLst/>
            <a:gdLst/>
            <a:ahLst/>
            <a:rect l="l" t="t" r="r" b="b"/>
            <a:pathLst>
              <a:path w="21600" h="21600">
                <a:moveTo>
                  <a:pt x="0" y="0"/>
                </a:moveTo>
                <a:lnTo>
                  <a:pt x="21600" y="21600"/>
                </a:lnTo>
              </a:path>
            </a:pathLst>
          </a:custGeom>
          <a:noFill/>
          <a:ln>
            <a:solidFill>
              <a:srgbClr val="ed7d31"/>
            </a:solidFill>
            <a:tailEnd len="med" type="triangle" w="med"/>
          </a:ln>
          <a:effectLst>
            <a:outerShdw blurRad="39960" dir="5400000" dist="23040" rotWithShape="0">
              <a:srgbClr val="000000">
                <a:alpha val="35000"/>
              </a:srgbClr>
            </a:outerShdw>
          </a:effectLst>
        </p:spPr>
        <p:style>
          <a:lnRef idx="3">
            <a:schemeClr val="accent2"/>
          </a:lnRef>
          <a:fillRef idx="0">
            <a:schemeClr val="accent2"/>
          </a:fillRef>
          <a:effectRef idx="2">
            <a:schemeClr val="accent2"/>
          </a:effectRef>
          <a:fontRef idx="minor"/>
        </p:style>
      </p:sp>
      <p:sp>
        <p:nvSpPr>
          <p:cNvPr id="150" name="Straight Arrow Connector 15"/>
          <p:cNvSpPr/>
          <p:nvPr/>
        </p:nvSpPr>
        <p:spPr>
          <a:xfrm flipV="1">
            <a:off x="1446480" y="1603440"/>
            <a:ext cx="1027080" cy="841320"/>
          </a:xfrm>
          <a:custGeom>
            <a:avLst/>
            <a:gdLst/>
            <a:ahLst/>
            <a:rect l="l" t="t" r="r" b="b"/>
            <a:pathLst>
              <a:path w="21600" h="21600">
                <a:moveTo>
                  <a:pt x="0" y="0"/>
                </a:moveTo>
                <a:lnTo>
                  <a:pt x="21600" y="21600"/>
                </a:lnTo>
              </a:path>
            </a:pathLst>
          </a:custGeom>
          <a:noFill/>
          <a:ln>
            <a:solidFill>
              <a:srgbClr val="ed7d31"/>
            </a:solidFill>
            <a:tailEnd len="med" type="triangle" w="med"/>
          </a:ln>
          <a:effectLst>
            <a:outerShdw blurRad="39960" dir="5400000" dist="23040" rotWithShape="0">
              <a:srgbClr val="000000">
                <a:alpha val="35000"/>
              </a:srgbClr>
            </a:outerShdw>
          </a:effectLst>
        </p:spPr>
        <p:style>
          <a:lnRef idx="3">
            <a:schemeClr val="accent2"/>
          </a:lnRef>
          <a:fillRef idx="0">
            <a:schemeClr val="accent2"/>
          </a:fillRef>
          <a:effectRef idx="2">
            <a:schemeClr val="accent2"/>
          </a:effectRef>
          <a:fontRef idx="minor"/>
        </p:style>
      </p:sp>
      <p:sp>
        <p:nvSpPr>
          <p:cNvPr id="151" name="Straight Arrow Connector 18"/>
          <p:cNvSpPr/>
          <p:nvPr/>
        </p:nvSpPr>
        <p:spPr>
          <a:xfrm flipH="1" flipV="1">
            <a:off x="1113840" y="1907280"/>
            <a:ext cx="330840" cy="537480"/>
          </a:xfrm>
          <a:custGeom>
            <a:avLst/>
            <a:gdLst/>
            <a:ahLst/>
            <a:rect l="l" t="t" r="r" b="b"/>
            <a:pathLst>
              <a:path w="21600" h="21600">
                <a:moveTo>
                  <a:pt x="0" y="0"/>
                </a:moveTo>
                <a:lnTo>
                  <a:pt x="21600" y="21600"/>
                </a:lnTo>
              </a:path>
            </a:pathLst>
          </a:custGeom>
          <a:noFill/>
          <a:ln>
            <a:solidFill>
              <a:srgbClr val="ed7d31"/>
            </a:solidFill>
            <a:tailEnd len="med" type="triangle" w="med"/>
          </a:ln>
          <a:effectLst>
            <a:outerShdw blurRad="39960" dir="5400000" dist="23040" rotWithShape="0">
              <a:srgbClr val="000000">
                <a:alpha val="35000"/>
              </a:srgbClr>
            </a:outerShdw>
          </a:effectLst>
        </p:spPr>
        <p:style>
          <a:lnRef idx="3">
            <a:schemeClr val="accent2"/>
          </a:lnRef>
          <a:fillRef idx="0">
            <a:schemeClr val="accent2"/>
          </a:fillRef>
          <a:effectRef idx="2">
            <a:schemeClr val="accent2"/>
          </a:effectRef>
          <a:fontRef idx="minor"/>
        </p:style>
      </p:sp>
      <p:sp>
        <p:nvSpPr>
          <p:cNvPr id="152" name="Straight Arrow Connector 21"/>
          <p:cNvSpPr/>
          <p:nvPr/>
        </p:nvSpPr>
        <p:spPr>
          <a:xfrm flipH="1" flipV="1">
            <a:off x="712440" y="2168280"/>
            <a:ext cx="664920" cy="276480"/>
          </a:xfrm>
          <a:custGeom>
            <a:avLst/>
            <a:gdLst/>
            <a:ahLst/>
            <a:rect l="l" t="t" r="r" b="b"/>
            <a:pathLst>
              <a:path w="21600" h="21600">
                <a:moveTo>
                  <a:pt x="0" y="0"/>
                </a:moveTo>
                <a:lnTo>
                  <a:pt x="21600" y="21600"/>
                </a:lnTo>
              </a:path>
            </a:pathLst>
          </a:custGeom>
          <a:noFill/>
          <a:ln>
            <a:solidFill>
              <a:srgbClr val="ed7d31"/>
            </a:solidFill>
            <a:tailEnd len="med" type="triangle" w="med"/>
          </a:ln>
          <a:effectLst>
            <a:outerShdw blurRad="39960" dir="5400000" dist="23040" rotWithShape="0">
              <a:srgbClr val="000000">
                <a:alpha val="35000"/>
              </a:srgbClr>
            </a:outerShdw>
          </a:effectLst>
        </p:spPr>
        <p:style>
          <a:lnRef idx="3">
            <a:schemeClr val="accent2"/>
          </a:lnRef>
          <a:fillRef idx="0">
            <a:schemeClr val="accent2"/>
          </a:fillRef>
          <a:effectRef idx="2">
            <a:schemeClr val="accent2"/>
          </a:effectRef>
          <a:fontRef idx="minor"/>
        </p:style>
      </p:sp>
      <p:sp>
        <p:nvSpPr>
          <p:cNvPr id="153" name="TextBox 24"/>
          <p:cNvSpPr/>
          <p:nvPr/>
        </p:nvSpPr>
        <p:spPr>
          <a:xfrm>
            <a:off x="905760" y="2337480"/>
            <a:ext cx="108612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600" spc="-1" strike="noStrike">
                <a:solidFill>
                  <a:srgbClr val="4472c4"/>
                </a:solidFill>
                <a:latin typeface="Calibri"/>
                <a:ea typeface="DejaVu Sans"/>
              </a:rPr>
              <a:t>Supporting</a:t>
            </a:r>
            <a:endParaRPr b="0" lang="it-IT" sz="1600" spc="-1" strike="noStrike">
              <a:latin typeface="Arial"/>
            </a:endParaRPr>
          </a:p>
          <a:p>
            <a:pPr>
              <a:lnSpc>
                <a:spcPct val="100000"/>
              </a:lnSpc>
              <a:buNone/>
            </a:pPr>
            <a:r>
              <a:rPr b="0" lang="en-US" sz="1600" spc="-1" strike="noStrike">
                <a:solidFill>
                  <a:srgbClr val="4472c4"/>
                </a:solidFill>
                <a:latin typeface="Calibri"/>
                <a:ea typeface="DejaVu Sans"/>
              </a:rPr>
              <a:t>Saddles</a:t>
            </a:r>
            <a:endParaRPr b="0" lang="it-IT" sz="1600" spc="-1" strike="noStrike">
              <a:latin typeface="Arial"/>
            </a:endParaRPr>
          </a:p>
        </p:txBody>
      </p:sp>
      <p:pic>
        <p:nvPicPr>
          <p:cNvPr id="154" name="Picture 11" descr=""/>
          <p:cNvPicPr/>
          <p:nvPr/>
        </p:nvPicPr>
        <p:blipFill>
          <a:blip r:embed="rId2"/>
          <a:stretch/>
        </p:blipFill>
        <p:spPr>
          <a:xfrm>
            <a:off x="93960" y="3939120"/>
            <a:ext cx="4945680" cy="2485080"/>
          </a:xfrm>
          <a:prstGeom prst="rect">
            <a:avLst/>
          </a:prstGeom>
          <a:ln w="0">
            <a:noFill/>
          </a:ln>
        </p:spPr>
      </p:pic>
      <p:pic>
        <p:nvPicPr>
          <p:cNvPr id="155" name="Picture 29" descr=""/>
          <p:cNvPicPr/>
          <p:nvPr/>
        </p:nvPicPr>
        <p:blipFill>
          <a:blip r:embed="rId3"/>
          <a:stretch/>
        </p:blipFill>
        <p:spPr>
          <a:xfrm>
            <a:off x="8280000" y="1355400"/>
            <a:ext cx="3791160" cy="5054400"/>
          </a:xfrm>
          <a:prstGeom prst="rect">
            <a:avLst/>
          </a:prstGeom>
          <a:ln w="0">
            <a:noFill/>
          </a:ln>
        </p:spPr>
      </p:pic>
      <p:sp>
        <p:nvSpPr>
          <p:cNvPr id="156" name="TextBox 12"/>
          <p:cNvSpPr/>
          <p:nvPr/>
        </p:nvSpPr>
        <p:spPr>
          <a:xfrm>
            <a:off x="2532240" y="30960"/>
            <a:ext cx="71413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 </a:t>
            </a:r>
            <a:r>
              <a:rPr b="1" lang="en-US" sz="2400" spc="-1" strike="noStrike">
                <a:solidFill>
                  <a:srgbClr val="4472c4"/>
                </a:solidFill>
                <a:latin typeface="Calibri"/>
                <a:ea typeface="DejaVu Sans"/>
              </a:rPr>
              <a:t>Components of straw tube tracker: the mounting table</a:t>
            </a:r>
            <a:endParaRPr b="0" lang="it-IT" sz="2400" spc="-1" strike="noStrike">
              <a:latin typeface="Arial"/>
            </a:endParaRPr>
          </a:p>
        </p:txBody>
      </p:sp>
      <p:sp>
        <p:nvSpPr>
          <p:cNvPr id="157" name="TextBox 22"/>
          <p:cNvSpPr/>
          <p:nvPr/>
        </p:nvSpPr>
        <p:spPr>
          <a:xfrm>
            <a:off x="5364000" y="2592000"/>
            <a:ext cx="2735640" cy="2649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400" spc="-1" strike="noStrike">
                <a:solidFill>
                  <a:srgbClr val="4472c4"/>
                </a:solidFill>
                <a:latin typeface="Calibri"/>
                <a:ea typeface="DejaVu Sans"/>
              </a:rPr>
              <a:t>The table can be easily moved, together with the straw module, thanks to an ad-hoc rotating supporting structure</a:t>
            </a:r>
            <a:endParaRPr b="0" lang="it-IT" sz="2400" spc="-1" strike="noStrike">
              <a:latin typeface="Arial"/>
            </a:endParaRPr>
          </a:p>
        </p:txBody>
      </p:sp>
      <p:sp>
        <p:nvSpPr>
          <p:cNvPr id="158"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D3A2C68B-57D8-4448-A718-FB1BA93D6ED4}"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BB5AE9CF-E868-49E5-BDE7-698FC77F3DB4}" type="datetime1">
              <a:rPr lang="it-IT"/>
              <a:t>09/07/2024</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Immagine 2" descr=""/>
          <p:cNvPicPr/>
          <p:nvPr/>
        </p:nvPicPr>
        <p:blipFill>
          <a:blip r:embed="rId1"/>
          <a:stretch/>
        </p:blipFill>
        <p:spPr>
          <a:xfrm>
            <a:off x="530640" y="545040"/>
            <a:ext cx="4329000" cy="3090600"/>
          </a:xfrm>
          <a:prstGeom prst="rect">
            <a:avLst/>
          </a:prstGeom>
          <a:ln w="0">
            <a:noFill/>
          </a:ln>
        </p:spPr>
      </p:pic>
      <p:pic>
        <p:nvPicPr>
          <p:cNvPr id="160" name="Immagine 7" descr=""/>
          <p:cNvPicPr/>
          <p:nvPr/>
        </p:nvPicPr>
        <p:blipFill>
          <a:blip r:embed="rId2"/>
          <a:srcRect l="3276" t="0" r="0" b="0"/>
          <a:stretch/>
        </p:blipFill>
        <p:spPr>
          <a:xfrm>
            <a:off x="5760000" y="418680"/>
            <a:ext cx="5219640" cy="5983200"/>
          </a:xfrm>
          <a:prstGeom prst="rect">
            <a:avLst/>
          </a:prstGeom>
          <a:ln w="0">
            <a:noFill/>
          </a:ln>
        </p:spPr>
      </p:pic>
      <p:pic>
        <p:nvPicPr>
          <p:cNvPr id="161" name="Immagine 9" descr=""/>
          <p:cNvPicPr/>
          <p:nvPr/>
        </p:nvPicPr>
        <p:blipFill>
          <a:blip r:embed="rId3"/>
          <a:stretch/>
        </p:blipFill>
        <p:spPr>
          <a:xfrm>
            <a:off x="838080" y="3770280"/>
            <a:ext cx="3481560" cy="2550240"/>
          </a:xfrm>
          <a:prstGeom prst="rect">
            <a:avLst/>
          </a:prstGeom>
          <a:ln w="0">
            <a:noFill/>
          </a:ln>
        </p:spPr>
      </p:pic>
      <p:sp>
        <p:nvSpPr>
          <p:cNvPr id="162" name="TextBox 26"/>
          <p:cNvSpPr/>
          <p:nvPr/>
        </p:nvSpPr>
        <p:spPr>
          <a:xfrm>
            <a:off x="2810880" y="30960"/>
            <a:ext cx="65926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80x120 cm Cern prototype: straw tube preparation</a:t>
            </a:r>
            <a:endParaRPr b="0" lang="it-IT" sz="2400" spc="-1" strike="noStrike">
              <a:latin typeface="Arial"/>
            </a:endParaRPr>
          </a:p>
        </p:txBody>
      </p:sp>
      <p:sp>
        <p:nvSpPr>
          <p:cNvPr id="163"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7D59DA1D-9D75-495C-BE29-EB45FFAC6959}"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CCF67540-65E4-4F69-8F32-7143ABE3AC53}" type="datetime1">
              <a:rPr lang="it-IT"/>
              <a:t>09/07/2024</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Picture 6" descr=""/>
          <p:cNvPicPr/>
          <p:nvPr/>
        </p:nvPicPr>
        <p:blipFill>
          <a:blip r:embed="rId1"/>
          <a:srcRect l="0" t="10075" r="0" b="0"/>
          <a:stretch/>
        </p:blipFill>
        <p:spPr>
          <a:xfrm>
            <a:off x="0" y="720000"/>
            <a:ext cx="11519640" cy="5611320"/>
          </a:xfrm>
          <a:prstGeom prst="rect">
            <a:avLst/>
          </a:prstGeom>
          <a:ln w="0">
            <a:noFill/>
          </a:ln>
        </p:spPr>
      </p:pic>
      <p:sp>
        <p:nvSpPr>
          <p:cNvPr id="165" name="TextBox 30"/>
          <p:cNvSpPr/>
          <p:nvPr/>
        </p:nvSpPr>
        <p:spPr>
          <a:xfrm>
            <a:off x="2654280" y="30960"/>
            <a:ext cx="69112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80x120 cm Cern prototype: planarity checks and fixes</a:t>
            </a:r>
            <a:endParaRPr b="0" lang="it-IT" sz="2400" spc="-1" strike="noStrike">
              <a:latin typeface="Arial"/>
            </a:endParaRPr>
          </a:p>
        </p:txBody>
      </p:sp>
      <p:sp>
        <p:nvSpPr>
          <p:cNvPr id="166"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64CBAFD9-BA79-45EB-B6E4-AE0461F100BB}"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8B7E22C3-D192-4F80-8CF3-BF377B1B35AD}" type="datetime1">
              <a:rPr lang="it-IT"/>
              <a:t>09/07/2024</a:t>
            </a:fld>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 name="Picture 6" descr=""/>
          <p:cNvPicPr/>
          <p:nvPr/>
        </p:nvPicPr>
        <p:blipFill>
          <a:blip r:embed="rId1"/>
          <a:srcRect l="0" t="14684" r="0" b="0"/>
          <a:stretch/>
        </p:blipFill>
        <p:spPr>
          <a:xfrm>
            <a:off x="90720" y="900000"/>
            <a:ext cx="10730520" cy="5226480"/>
          </a:xfrm>
          <a:prstGeom prst="rect">
            <a:avLst/>
          </a:prstGeom>
          <a:ln w="0">
            <a:noFill/>
          </a:ln>
        </p:spPr>
      </p:pic>
      <p:pic>
        <p:nvPicPr>
          <p:cNvPr id="168" name="Picture 8" descr=""/>
          <p:cNvPicPr/>
          <p:nvPr/>
        </p:nvPicPr>
        <p:blipFill>
          <a:blip r:embed="rId2"/>
          <a:stretch/>
        </p:blipFill>
        <p:spPr>
          <a:xfrm>
            <a:off x="6669360" y="4472280"/>
            <a:ext cx="4353120" cy="1959480"/>
          </a:xfrm>
          <a:prstGeom prst="rect">
            <a:avLst/>
          </a:prstGeom>
          <a:ln w="0">
            <a:noFill/>
          </a:ln>
        </p:spPr>
      </p:pic>
      <p:sp>
        <p:nvSpPr>
          <p:cNvPr id="169" name="TextBox 31"/>
          <p:cNvSpPr/>
          <p:nvPr/>
        </p:nvSpPr>
        <p:spPr>
          <a:xfrm>
            <a:off x="2258280" y="30960"/>
            <a:ext cx="77112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80x120 cm Cern prototype: calibration of top cover position</a:t>
            </a:r>
            <a:endParaRPr b="0" lang="it-IT" sz="2400" spc="-1" strike="noStrike">
              <a:latin typeface="Arial"/>
            </a:endParaRPr>
          </a:p>
        </p:txBody>
      </p:sp>
      <p:sp>
        <p:nvSpPr>
          <p:cNvPr id="170"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4A884DC1-B8A4-4FB7-80E2-128A820439FB}"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B44AA045-218E-4A95-92CB-539EBD907096}" type="datetime1">
              <a:rPr lang="it-IT"/>
              <a:t>09/07/2024</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 descr=""/>
          <p:cNvPicPr/>
          <p:nvPr/>
        </p:nvPicPr>
        <p:blipFill>
          <a:blip r:embed="rId1"/>
          <a:stretch/>
        </p:blipFill>
        <p:spPr>
          <a:xfrm>
            <a:off x="10980000" y="504000"/>
            <a:ext cx="950040" cy="1691640"/>
          </a:xfrm>
          <a:prstGeom prst="rect">
            <a:avLst/>
          </a:prstGeom>
          <a:ln w="0">
            <a:noFill/>
          </a:ln>
        </p:spPr>
      </p:pic>
      <p:pic>
        <p:nvPicPr>
          <p:cNvPr id="172" name="Picture 5" descr=""/>
          <p:cNvPicPr/>
          <p:nvPr/>
        </p:nvPicPr>
        <p:blipFill>
          <a:blip r:embed="rId2"/>
          <a:stretch/>
        </p:blipFill>
        <p:spPr>
          <a:xfrm>
            <a:off x="2448000" y="540000"/>
            <a:ext cx="3097440" cy="2339640"/>
          </a:xfrm>
          <a:prstGeom prst="rect">
            <a:avLst/>
          </a:prstGeom>
          <a:ln w="0">
            <a:noFill/>
          </a:ln>
        </p:spPr>
      </p:pic>
      <p:pic>
        <p:nvPicPr>
          <p:cNvPr id="173" name="Picture 7" descr=""/>
          <p:cNvPicPr/>
          <p:nvPr/>
        </p:nvPicPr>
        <p:blipFill>
          <a:blip r:embed="rId3"/>
          <a:stretch/>
        </p:blipFill>
        <p:spPr>
          <a:xfrm>
            <a:off x="132840" y="555840"/>
            <a:ext cx="2134440" cy="2847240"/>
          </a:xfrm>
          <a:prstGeom prst="rect">
            <a:avLst/>
          </a:prstGeom>
          <a:ln w="0">
            <a:noFill/>
          </a:ln>
        </p:spPr>
      </p:pic>
      <p:pic>
        <p:nvPicPr>
          <p:cNvPr id="174" name="Picture 9" descr=""/>
          <p:cNvPicPr/>
          <p:nvPr/>
        </p:nvPicPr>
        <p:blipFill>
          <a:blip r:embed="rId4"/>
          <a:stretch/>
        </p:blipFill>
        <p:spPr>
          <a:xfrm>
            <a:off x="111600" y="3432960"/>
            <a:ext cx="2133360" cy="2844720"/>
          </a:xfrm>
          <a:prstGeom prst="rect">
            <a:avLst/>
          </a:prstGeom>
          <a:ln w="0">
            <a:noFill/>
          </a:ln>
        </p:spPr>
      </p:pic>
      <p:sp>
        <p:nvSpPr>
          <p:cNvPr id="175" name="TextBox 10"/>
          <p:cNvSpPr/>
          <p:nvPr/>
        </p:nvSpPr>
        <p:spPr>
          <a:xfrm>
            <a:off x="72720" y="3041280"/>
            <a:ext cx="2131920" cy="363960"/>
          </a:xfrm>
          <a:prstGeom prst="rect">
            <a:avLst/>
          </a:prstGeom>
          <a:solidFill>
            <a:srgbClr val="ffffff"/>
          </a:solid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4472c4"/>
                </a:solidFill>
                <a:latin typeface="Calibri"/>
                <a:ea typeface="DejaVu Sans"/>
              </a:rPr>
              <a:t>1. Frame parts gluing</a:t>
            </a:r>
            <a:endParaRPr b="0" lang="it-IT" sz="1800" spc="-1" strike="noStrike">
              <a:latin typeface="Arial"/>
            </a:endParaRPr>
          </a:p>
        </p:txBody>
      </p:sp>
      <p:pic>
        <p:nvPicPr>
          <p:cNvPr id="176" name="Picture 13" descr=""/>
          <p:cNvPicPr/>
          <p:nvPr/>
        </p:nvPicPr>
        <p:blipFill>
          <a:blip r:embed="rId5"/>
          <a:stretch/>
        </p:blipFill>
        <p:spPr>
          <a:xfrm>
            <a:off x="2448000" y="2160000"/>
            <a:ext cx="3092760" cy="2319120"/>
          </a:xfrm>
          <a:prstGeom prst="rect">
            <a:avLst/>
          </a:prstGeom>
          <a:ln w="0">
            <a:noFill/>
          </a:ln>
        </p:spPr>
      </p:pic>
      <p:pic>
        <p:nvPicPr>
          <p:cNvPr id="177" name="Picture 17" descr=""/>
          <p:cNvPicPr/>
          <p:nvPr/>
        </p:nvPicPr>
        <p:blipFill>
          <a:blip r:embed="rId6"/>
          <a:stretch/>
        </p:blipFill>
        <p:spPr>
          <a:xfrm>
            <a:off x="5695560" y="540000"/>
            <a:ext cx="3112560" cy="1750320"/>
          </a:xfrm>
          <a:prstGeom prst="rect">
            <a:avLst/>
          </a:prstGeom>
          <a:ln w="0">
            <a:noFill/>
          </a:ln>
        </p:spPr>
      </p:pic>
      <p:sp>
        <p:nvSpPr>
          <p:cNvPr id="178" name="TextBox 18"/>
          <p:cNvSpPr/>
          <p:nvPr/>
        </p:nvSpPr>
        <p:spPr>
          <a:xfrm>
            <a:off x="2442240" y="4140000"/>
            <a:ext cx="3170520" cy="36396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4472c4"/>
                </a:solidFill>
                <a:latin typeface="Calibri"/>
                <a:ea typeface="DejaVu Sans"/>
              </a:rPr>
              <a:t>3. Straw cutting to frame end</a:t>
            </a:r>
            <a:endParaRPr b="0" lang="it-IT" sz="1800" spc="-1" strike="noStrike">
              <a:latin typeface="Arial"/>
            </a:endParaRPr>
          </a:p>
        </p:txBody>
      </p:sp>
      <p:pic>
        <p:nvPicPr>
          <p:cNvPr id="179" name="Picture 21" descr=""/>
          <p:cNvPicPr/>
          <p:nvPr/>
        </p:nvPicPr>
        <p:blipFill>
          <a:blip r:embed="rId7"/>
          <a:stretch/>
        </p:blipFill>
        <p:spPr>
          <a:xfrm>
            <a:off x="9932040" y="540000"/>
            <a:ext cx="1011600" cy="1799640"/>
          </a:xfrm>
          <a:prstGeom prst="rect">
            <a:avLst/>
          </a:prstGeom>
          <a:ln w="0">
            <a:noFill/>
          </a:ln>
        </p:spPr>
      </p:pic>
      <p:pic>
        <p:nvPicPr>
          <p:cNvPr id="180" name="Picture 23" descr=""/>
          <p:cNvPicPr/>
          <p:nvPr/>
        </p:nvPicPr>
        <p:blipFill>
          <a:blip r:embed="rId8"/>
          <a:srcRect l="24320" t="3600" r="26789" b="0"/>
          <a:stretch/>
        </p:blipFill>
        <p:spPr>
          <a:xfrm>
            <a:off x="5695560" y="2726280"/>
            <a:ext cx="3113640" cy="3452040"/>
          </a:xfrm>
          <a:prstGeom prst="rect">
            <a:avLst/>
          </a:prstGeom>
          <a:ln w="0">
            <a:noFill/>
          </a:ln>
        </p:spPr>
      </p:pic>
      <p:sp>
        <p:nvSpPr>
          <p:cNvPr id="181" name="TextBox 24"/>
          <p:cNvSpPr/>
          <p:nvPr/>
        </p:nvSpPr>
        <p:spPr>
          <a:xfrm>
            <a:off x="5695560" y="5820480"/>
            <a:ext cx="2817000" cy="36396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4472c4"/>
                </a:solidFill>
                <a:latin typeface="Calibri"/>
                <a:ea typeface="DejaVu Sans"/>
              </a:rPr>
              <a:t>6. Table in vertical position.</a:t>
            </a:r>
            <a:endParaRPr b="0" lang="it-IT" sz="1800" spc="-1" strike="noStrike">
              <a:latin typeface="Arial"/>
            </a:endParaRPr>
          </a:p>
        </p:txBody>
      </p:sp>
      <p:pic>
        <p:nvPicPr>
          <p:cNvPr id="182" name="Picture 26" descr=""/>
          <p:cNvPicPr/>
          <p:nvPr/>
        </p:nvPicPr>
        <p:blipFill>
          <a:blip r:embed="rId9"/>
          <a:stretch/>
        </p:blipFill>
        <p:spPr>
          <a:xfrm>
            <a:off x="9540000" y="3810240"/>
            <a:ext cx="2077560" cy="1168560"/>
          </a:xfrm>
          <a:prstGeom prst="rect">
            <a:avLst/>
          </a:prstGeom>
          <a:ln w="0">
            <a:noFill/>
          </a:ln>
        </p:spPr>
      </p:pic>
      <p:sp>
        <p:nvSpPr>
          <p:cNvPr id="183" name="TextBox 11"/>
          <p:cNvSpPr/>
          <p:nvPr/>
        </p:nvSpPr>
        <p:spPr>
          <a:xfrm>
            <a:off x="107640" y="5925600"/>
            <a:ext cx="1633680" cy="363960"/>
          </a:xfrm>
          <a:prstGeom prst="rect">
            <a:avLst/>
          </a:prstGeom>
          <a:solidFill>
            <a:srgbClr val="ffffff"/>
          </a:solid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4472c4"/>
                </a:solidFill>
                <a:latin typeface="Calibri"/>
                <a:ea typeface="DejaVu Sans"/>
              </a:rPr>
              <a:t>2. Straws gluing</a:t>
            </a:r>
            <a:endParaRPr b="0" lang="it-IT" sz="1800" spc="-1" strike="noStrike">
              <a:latin typeface="Arial"/>
            </a:endParaRPr>
          </a:p>
        </p:txBody>
      </p:sp>
      <p:sp>
        <p:nvSpPr>
          <p:cNvPr id="184" name="TextBox 28"/>
          <p:cNvSpPr/>
          <p:nvPr/>
        </p:nvSpPr>
        <p:spPr>
          <a:xfrm>
            <a:off x="645480" y="0"/>
            <a:ext cx="62254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80x120 cm Cern prototype: assembly procedure</a:t>
            </a:r>
            <a:endParaRPr b="0" lang="it-IT" sz="2400" spc="-1" strike="noStrike">
              <a:latin typeface="Arial"/>
            </a:endParaRPr>
          </a:p>
        </p:txBody>
      </p:sp>
      <p:sp>
        <p:nvSpPr>
          <p:cNvPr id="185" name="TextBox 35"/>
          <p:cNvSpPr/>
          <p:nvPr/>
        </p:nvSpPr>
        <p:spPr>
          <a:xfrm>
            <a:off x="5695560" y="1980000"/>
            <a:ext cx="3137400" cy="63828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4472c4"/>
                </a:solidFill>
                <a:latin typeface="Calibri"/>
                <a:ea typeface="DejaVu Sans"/>
              </a:rPr>
              <a:t>5. End plugs insertion and temporary blocking</a:t>
            </a:r>
            <a:endParaRPr b="0" lang="it-IT" sz="1800" spc="-1" strike="noStrike">
              <a:latin typeface="Arial"/>
            </a:endParaRPr>
          </a:p>
        </p:txBody>
      </p:sp>
      <p:pic>
        <p:nvPicPr>
          <p:cNvPr id="186" name="" descr=""/>
          <p:cNvPicPr/>
          <p:nvPr/>
        </p:nvPicPr>
        <p:blipFill>
          <a:blip r:embed="rId10"/>
          <a:stretch/>
        </p:blipFill>
        <p:spPr>
          <a:xfrm>
            <a:off x="9262080" y="540000"/>
            <a:ext cx="637560" cy="1793880"/>
          </a:xfrm>
          <a:prstGeom prst="rect">
            <a:avLst/>
          </a:prstGeom>
          <a:ln w="0">
            <a:noFill/>
          </a:ln>
        </p:spPr>
      </p:pic>
      <p:pic>
        <p:nvPicPr>
          <p:cNvPr id="187" name="" descr=""/>
          <p:cNvPicPr/>
          <p:nvPr/>
        </p:nvPicPr>
        <p:blipFill>
          <a:blip r:embed="rId11"/>
          <a:stretch/>
        </p:blipFill>
        <p:spPr>
          <a:xfrm>
            <a:off x="2417760" y="4648680"/>
            <a:ext cx="3092040" cy="1623240"/>
          </a:xfrm>
          <a:prstGeom prst="rect">
            <a:avLst/>
          </a:prstGeom>
          <a:ln w="0">
            <a:noFill/>
          </a:ln>
        </p:spPr>
      </p:pic>
      <p:sp>
        <p:nvSpPr>
          <p:cNvPr id="188" name="TextBox 37"/>
          <p:cNvSpPr/>
          <p:nvPr/>
        </p:nvSpPr>
        <p:spPr>
          <a:xfrm>
            <a:off x="2408400" y="5915520"/>
            <a:ext cx="3137400" cy="36396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4472c4"/>
                </a:solidFill>
                <a:latin typeface="Calibri"/>
                <a:ea typeface="DejaVu Sans"/>
              </a:rPr>
              <a:t>4. Conductive paint covering</a:t>
            </a:r>
            <a:endParaRPr b="0" lang="it-IT" sz="1800" spc="-1" strike="noStrike">
              <a:latin typeface="Arial"/>
            </a:endParaRPr>
          </a:p>
        </p:txBody>
      </p:sp>
      <p:pic>
        <p:nvPicPr>
          <p:cNvPr id="189" name="" descr=""/>
          <p:cNvPicPr/>
          <p:nvPr/>
        </p:nvPicPr>
        <p:blipFill>
          <a:blip r:embed="rId12"/>
          <a:srcRect l="0" t="0" r="0" b="39357"/>
          <a:stretch/>
        </p:blipFill>
        <p:spPr>
          <a:xfrm>
            <a:off x="9302400" y="2370240"/>
            <a:ext cx="1307520" cy="1409400"/>
          </a:xfrm>
          <a:prstGeom prst="rect">
            <a:avLst/>
          </a:prstGeom>
          <a:ln w="0">
            <a:noFill/>
          </a:ln>
        </p:spPr>
      </p:pic>
      <p:sp>
        <p:nvSpPr>
          <p:cNvPr id="190" name="TextBox 39"/>
          <p:cNvSpPr/>
          <p:nvPr/>
        </p:nvSpPr>
        <p:spPr>
          <a:xfrm>
            <a:off x="9226080" y="2005560"/>
            <a:ext cx="2965680" cy="36396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4472c4"/>
                </a:solidFill>
                <a:latin typeface="Calibri"/>
                <a:ea typeface="DejaVu Sans"/>
              </a:rPr>
              <a:t>7. Wiring and crimping </a:t>
            </a:r>
            <a:r>
              <a:rPr b="0" lang="en-US" sz="1600" spc="-1" strike="noStrike">
                <a:solidFill>
                  <a:srgbClr val="4472c4"/>
                </a:solidFill>
                <a:latin typeface="Calibri"/>
                <a:ea typeface="DejaVu Sans"/>
              </a:rPr>
              <a:t>(T=50g)</a:t>
            </a:r>
            <a:endParaRPr b="0" lang="it-IT" sz="1600" spc="-1" strike="noStrike">
              <a:latin typeface="Arial"/>
            </a:endParaRPr>
          </a:p>
        </p:txBody>
      </p:sp>
      <p:sp>
        <p:nvSpPr>
          <p:cNvPr id="191" name="TextBox 42"/>
          <p:cNvSpPr/>
          <p:nvPr/>
        </p:nvSpPr>
        <p:spPr>
          <a:xfrm>
            <a:off x="9226080" y="3445560"/>
            <a:ext cx="2965680" cy="36396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4472c4"/>
                </a:solidFill>
                <a:latin typeface="Calibri"/>
                <a:ea typeface="DejaVu Sans"/>
              </a:rPr>
              <a:t>8. </a:t>
            </a:r>
            <a:r>
              <a:rPr b="0" lang="en-US" sz="1600" spc="-1" strike="noStrike">
                <a:solidFill>
                  <a:srgbClr val="4472c4"/>
                </a:solidFill>
                <a:latin typeface="Calibri"/>
                <a:ea typeface="DejaVu Sans"/>
              </a:rPr>
              <a:t>Resistance and Tension check</a:t>
            </a:r>
            <a:endParaRPr b="0" lang="it-IT" sz="1600" spc="-1" strike="noStrike">
              <a:latin typeface="Arial"/>
            </a:endParaRPr>
          </a:p>
        </p:txBody>
      </p:sp>
      <p:pic>
        <p:nvPicPr>
          <p:cNvPr id="192" name="" descr=""/>
          <p:cNvPicPr/>
          <p:nvPr/>
        </p:nvPicPr>
        <p:blipFill>
          <a:blip r:embed="rId13"/>
          <a:stretch/>
        </p:blipFill>
        <p:spPr>
          <a:xfrm>
            <a:off x="10656000" y="2370240"/>
            <a:ext cx="1333080" cy="1076040"/>
          </a:xfrm>
          <a:prstGeom prst="rect">
            <a:avLst/>
          </a:prstGeom>
          <a:ln w="0">
            <a:noFill/>
          </a:ln>
        </p:spPr>
      </p:pic>
      <p:sp>
        <p:nvSpPr>
          <p:cNvPr id="193" name="TextBox 27"/>
          <p:cNvSpPr/>
          <p:nvPr/>
        </p:nvSpPr>
        <p:spPr>
          <a:xfrm>
            <a:off x="9514080" y="4813560"/>
            <a:ext cx="2005560" cy="36396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4472c4"/>
                </a:solidFill>
                <a:latin typeface="Calibri"/>
                <a:ea typeface="DejaVu Sans"/>
              </a:rPr>
              <a:t>9. Endplugs sealing</a:t>
            </a:r>
            <a:endParaRPr b="0" lang="it-IT" sz="1800" spc="-1" strike="noStrike">
              <a:latin typeface="Arial"/>
            </a:endParaRPr>
          </a:p>
        </p:txBody>
      </p:sp>
      <p:pic>
        <p:nvPicPr>
          <p:cNvPr id="194" name="" descr=""/>
          <p:cNvPicPr/>
          <p:nvPr/>
        </p:nvPicPr>
        <p:blipFill>
          <a:blip r:embed="rId14"/>
          <a:srcRect l="0" t="0" r="0" b="20640"/>
          <a:stretch/>
        </p:blipFill>
        <p:spPr>
          <a:xfrm>
            <a:off x="9252000" y="5184000"/>
            <a:ext cx="2519640" cy="1124280"/>
          </a:xfrm>
          <a:prstGeom prst="rect">
            <a:avLst/>
          </a:prstGeom>
          <a:ln w="0">
            <a:noFill/>
          </a:ln>
        </p:spPr>
      </p:pic>
      <p:sp>
        <p:nvSpPr>
          <p:cNvPr id="195" name="TextBox 43"/>
          <p:cNvSpPr/>
          <p:nvPr/>
        </p:nvSpPr>
        <p:spPr>
          <a:xfrm>
            <a:off x="9250560" y="6073560"/>
            <a:ext cx="2437560" cy="36396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4472c4"/>
                </a:solidFill>
                <a:latin typeface="Calibri"/>
                <a:ea typeface="DejaVu Sans"/>
              </a:rPr>
              <a:t>10. Final frame closing</a:t>
            </a:r>
            <a:endParaRPr b="0" lang="it-IT" sz="1800" spc="-1" strike="noStrike">
              <a:latin typeface="Arial"/>
            </a:endParaRPr>
          </a:p>
        </p:txBody>
      </p:sp>
      <p:sp>
        <p:nvSpPr>
          <p:cNvPr id="196"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2DF773B6-EF5A-4FC3-8902-62D1875256EF}"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4D076317-C04B-4C86-82F2-ED119F6DA255}" type="datetime1">
              <a:rPr lang="it-IT"/>
              <a:t>09/07/2024</a:t>
            </a:fld>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7" name="Picture 4" descr=""/>
          <p:cNvPicPr/>
          <p:nvPr/>
        </p:nvPicPr>
        <p:blipFill>
          <a:blip r:embed="rId1"/>
          <a:stretch/>
        </p:blipFill>
        <p:spPr>
          <a:xfrm>
            <a:off x="115920" y="651960"/>
            <a:ext cx="3843720" cy="4935960"/>
          </a:xfrm>
          <a:prstGeom prst="rect">
            <a:avLst/>
          </a:prstGeom>
          <a:ln w="0">
            <a:noFill/>
          </a:ln>
        </p:spPr>
      </p:pic>
      <p:sp>
        <p:nvSpPr>
          <p:cNvPr id="198" name="TextBox 10"/>
          <p:cNvSpPr/>
          <p:nvPr/>
        </p:nvSpPr>
        <p:spPr>
          <a:xfrm>
            <a:off x="532440" y="5624640"/>
            <a:ext cx="23464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ea typeface="DejaVu Sans"/>
              </a:rPr>
              <a:t>First prototype at CERN</a:t>
            </a:r>
            <a:endParaRPr b="0" lang="it-IT" sz="1800" spc="-1" strike="noStrike">
              <a:latin typeface="Arial"/>
            </a:endParaRPr>
          </a:p>
        </p:txBody>
      </p:sp>
      <p:sp>
        <p:nvSpPr>
          <p:cNvPr id="199" name="TextBox 3"/>
          <p:cNvSpPr/>
          <p:nvPr/>
        </p:nvSpPr>
        <p:spPr>
          <a:xfrm>
            <a:off x="4140000" y="504000"/>
            <a:ext cx="8051760" cy="5941800"/>
          </a:xfrm>
          <a:prstGeom prst="rect">
            <a:avLst/>
          </a:prstGeom>
          <a:noFill/>
          <a:ln w="0">
            <a:noFill/>
          </a:ln>
        </p:spPr>
        <p:style>
          <a:lnRef idx="0"/>
          <a:fillRef idx="0"/>
          <a:effectRef idx="0"/>
          <a:fontRef idx="minor"/>
        </p:style>
        <p:txBody>
          <a:bodyPr lIns="90000" rIns="90000" tIns="45000" bIns="45000" anchor="t">
            <a:spAutoFit/>
          </a:bodyPr>
          <a:p>
            <a:pPr marL="285840" indent="-285840" algn="just">
              <a:lnSpc>
                <a:spcPct val="100000"/>
              </a:lnSpc>
              <a:buClr>
                <a:srgbClr val="000000"/>
              </a:buClr>
              <a:buFont typeface="Arial"/>
              <a:buChar char="•"/>
            </a:pPr>
            <a:r>
              <a:rPr b="0" lang="en-US" sz="2400" spc="-1" strike="noStrike">
                <a:solidFill>
                  <a:srgbClr val="5983b0"/>
                </a:solidFill>
                <a:latin typeface="Calibri"/>
                <a:ea typeface="DejaVu Sans"/>
              </a:rPr>
              <a:t>Straw tubes, produced by GTU, arrived to Cern  in August</a:t>
            </a:r>
            <a:endParaRPr b="0" lang="it-IT" sz="2400" spc="-1" strike="noStrike">
              <a:latin typeface="Arial"/>
            </a:endParaRPr>
          </a:p>
          <a:p>
            <a:pPr marL="285840" indent="-285840" algn="just">
              <a:lnSpc>
                <a:spcPct val="100000"/>
              </a:lnSpc>
              <a:buClr>
                <a:srgbClr val="000000"/>
              </a:buClr>
              <a:buFont typeface="Arial"/>
              <a:buChar char="•"/>
            </a:pPr>
            <a:r>
              <a:rPr b="0" lang="en-US" sz="2400" spc="-1" strike="noStrike">
                <a:solidFill>
                  <a:srgbClr val="5983b0"/>
                </a:solidFill>
                <a:latin typeface="Calibri"/>
                <a:ea typeface="DejaVu Sans"/>
              </a:rPr>
              <a:t>A month has been needed to prepare the straw tubes (valve tests, connection to collector, pressure tests).</a:t>
            </a:r>
            <a:endParaRPr b="0" lang="it-IT" sz="2400" spc="-1" strike="noStrike">
              <a:latin typeface="Arial"/>
            </a:endParaRPr>
          </a:p>
          <a:p>
            <a:pPr marL="285840" indent="-285840" algn="just">
              <a:lnSpc>
                <a:spcPct val="100000"/>
              </a:lnSpc>
              <a:buClr>
                <a:srgbClr val="000000"/>
              </a:buClr>
              <a:buFont typeface="Arial"/>
              <a:buChar char="•"/>
            </a:pPr>
            <a:r>
              <a:rPr b="0" lang="en-US" sz="2400" spc="-1" strike="noStrike">
                <a:solidFill>
                  <a:srgbClr val="5983b0"/>
                </a:solidFill>
                <a:latin typeface="Calibri"/>
                <a:ea typeface="DejaVu Sans"/>
              </a:rPr>
              <a:t>The month of September has not be used (waiting for Carbon Fiber frame)</a:t>
            </a:r>
            <a:endParaRPr b="0" lang="it-IT" sz="2400" spc="-1" strike="noStrike">
              <a:latin typeface="Arial"/>
            </a:endParaRPr>
          </a:p>
          <a:p>
            <a:pPr marL="285840" indent="-285840" algn="just">
              <a:lnSpc>
                <a:spcPct val="100000"/>
              </a:lnSpc>
              <a:buClr>
                <a:srgbClr val="000000"/>
              </a:buClr>
              <a:buFont typeface="Arial"/>
              <a:buChar char="•"/>
            </a:pPr>
            <a:r>
              <a:rPr b="0" lang="en-US" sz="2400" spc="-1" strike="noStrike">
                <a:solidFill>
                  <a:srgbClr val="5983b0"/>
                </a:solidFill>
                <a:latin typeface="Calibri"/>
                <a:ea typeface="DejaVu Sans"/>
              </a:rPr>
              <a:t>In October we have preformed two dry runs fixing the alignment of the mounting table and the straw layers, developing additional mounting tools.</a:t>
            </a:r>
            <a:endParaRPr b="0" lang="it-IT" sz="2400" spc="-1" strike="noStrike">
              <a:latin typeface="Arial"/>
            </a:endParaRPr>
          </a:p>
          <a:p>
            <a:pPr marL="285840" indent="-285840" algn="just">
              <a:lnSpc>
                <a:spcPct val="100000"/>
              </a:lnSpc>
              <a:buClr>
                <a:srgbClr val="000000"/>
              </a:buClr>
              <a:buFont typeface="Arial"/>
              <a:buChar char="•"/>
            </a:pPr>
            <a:r>
              <a:rPr b="0" lang="en-US" sz="2400" spc="-1" strike="noStrike">
                <a:solidFill>
                  <a:srgbClr val="5983b0"/>
                </a:solidFill>
                <a:latin typeface="Calibri"/>
                <a:ea typeface="DejaVu Sans"/>
              </a:rPr>
              <a:t>Gluing and wiring has been done in November. Involving 5 people for gluing and 2 for wiring. (only 64 (XX)+64 (YY) straws have been wired).</a:t>
            </a:r>
            <a:endParaRPr b="0" lang="it-IT" sz="2400" spc="-1" strike="noStrike">
              <a:latin typeface="Arial"/>
            </a:endParaRPr>
          </a:p>
          <a:p>
            <a:pPr marL="285840" indent="-285840" algn="just">
              <a:lnSpc>
                <a:spcPct val="100000"/>
              </a:lnSpc>
              <a:buClr>
                <a:srgbClr val="000000"/>
              </a:buClr>
              <a:buFont typeface="Arial"/>
              <a:buChar char="•"/>
            </a:pPr>
            <a:r>
              <a:rPr b="0" lang="en-US" sz="2400" spc="-1" strike="noStrike">
                <a:solidFill>
                  <a:srgbClr val="5983b0"/>
                </a:solidFill>
                <a:latin typeface="Calibri"/>
                <a:ea typeface="DejaVu Sans"/>
              </a:rPr>
              <a:t>We can estimate that, </a:t>
            </a:r>
            <a:r>
              <a:rPr b="1" lang="en-US" sz="2400" spc="-1" strike="noStrike">
                <a:solidFill>
                  <a:srgbClr val="5983b0"/>
                </a:solidFill>
                <a:latin typeface="Calibri"/>
                <a:ea typeface="DejaVu Sans"/>
              </a:rPr>
              <a:t>having all material ready and tested</a:t>
            </a:r>
            <a:r>
              <a:rPr b="0" lang="en-US" sz="2400" spc="-1" strike="noStrike">
                <a:solidFill>
                  <a:srgbClr val="5983b0"/>
                </a:solidFill>
                <a:latin typeface="Calibri"/>
                <a:ea typeface="DejaVu Sans"/>
              </a:rPr>
              <a:t> (and excluding the need to develop new mounting tools), </a:t>
            </a:r>
            <a:r>
              <a:rPr b="1" lang="en-US" sz="2400" spc="-1" strike="noStrike">
                <a:solidFill>
                  <a:srgbClr val="5983b0"/>
                </a:solidFill>
                <a:latin typeface="Calibri"/>
                <a:ea typeface="DejaVu Sans"/>
              </a:rPr>
              <a:t>4 people</a:t>
            </a:r>
            <a:r>
              <a:rPr b="0" lang="en-US" sz="2400" spc="-1" strike="noStrike">
                <a:solidFill>
                  <a:srgbClr val="5983b0"/>
                </a:solidFill>
                <a:latin typeface="Calibri"/>
                <a:ea typeface="DejaVu Sans"/>
              </a:rPr>
              <a:t> continuously working for </a:t>
            </a:r>
            <a:r>
              <a:rPr b="1" lang="en-US" sz="2400" spc="-1" strike="noStrike">
                <a:solidFill>
                  <a:srgbClr val="5983b0"/>
                </a:solidFill>
                <a:latin typeface="Calibri"/>
                <a:ea typeface="DejaVu Sans"/>
              </a:rPr>
              <a:t>4 weeks</a:t>
            </a:r>
            <a:r>
              <a:rPr b="0" lang="en-US" sz="2400" spc="-1" strike="noStrike">
                <a:solidFill>
                  <a:srgbClr val="5983b0"/>
                </a:solidFill>
                <a:latin typeface="Calibri"/>
                <a:ea typeface="DejaVu Sans"/>
              </a:rPr>
              <a:t> can assembly and test </a:t>
            </a:r>
            <a:r>
              <a:rPr b="1" lang="en-US" sz="2400" spc="-1" strike="noStrike">
                <a:solidFill>
                  <a:srgbClr val="5983b0"/>
                </a:solidFill>
                <a:latin typeface="Calibri"/>
                <a:ea typeface="DejaVu Sans"/>
              </a:rPr>
              <a:t>a module of this size</a:t>
            </a:r>
            <a:r>
              <a:rPr b="0" lang="en-US" sz="2400" spc="-1" strike="noStrike">
                <a:solidFill>
                  <a:srgbClr val="5983b0"/>
                </a:solidFill>
                <a:latin typeface="Calibri"/>
                <a:ea typeface="DejaVu Sans"/>
              </a:rPr>
              <a:t> (functional tests and burn in not included)</a:t>
            </a:r>
            <a:endParaRPr b="0" lang="it-IT" sz="2400" spc="-1" strike="noStrike">
              <a:latin typeface="Arial"/>
            </a:endParaRPr>
          </a:p>
        </p:txBody>
      </p:sp>
      <p:sp>
        <p:nvSpPr>
          <p:cNvPr id="200" name="TextBox 46"/>
          <p:cNvSpPr/>
          <p:nvPr/>
        </p:nvSpPr>
        <p:spPr>
          <a:xfrm>
            <a:off x="941760" y="0"/>
            <a:ext cx="56354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80x120 cm Cern prototype: lessons learned</a:t>
            </a:r>
            <a:endParaRPr b="0" lang="it-IT" sz="2400" spc="-1" strike="noStrike">
              <a:latin typeface="Arial"/>
            </a:endParaRPr>
          </a:p>
        </p:txBody>
      </p:sp>
      <p:sp>
        <p:nvSpPr>
          <p:cNvPr id="201"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C56025D9-A083-4A99-8EA8-47A0F888054D}"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1"/>
          </p:nvPr>
        </p:nvSpPr>
        <p:spPr/>
        <p:txBody>
          <a:bodyPr/>
          <a:p>
            <a:r>
              <a:t>F. Raffaelli STT SAND referee</a:t>
            </a:r>
          </a:p>
        </p:txBody>
      </p:sp>
      <p:sp>
        <p:nvSpPr>
          <p:cNvPr id="3" name="PlaceHolder 2"/>
          <p:cNvSpPr>
            <a:spLocks noGrp="1"/>
          </p:cNvSpPr>
          <p:nvPr>
            <p:ph type="dt" idx="3"/>
          </p:nvPr>
        </p:nvSpPr>
        <p:spPr/>
        <p:txBody>
          <a:bodyPr/>
          <a:p>
            <a:fld id="{6E75D99E-7B97-4664-B4E2-D373B4326BA0}" type="datetime1">
              <a:rPr lang="it-IT"/>
              <a:t>09/07/2024</a:t>
            </a:fld>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TextBox 44"/>
          <p:cNvSpPr/>
          <p:nvPr/>
        </p:nvSpPr>
        <p:spPr>
          <a:xfrm>
            <a:off x="1633680" y="0"/>
            <a:ext cx="42534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80x120 cm Pisa prototype: goals</a:t>
            </a:r>
            <a:endParaRPr b="0" lang="it-IT" sz="2400" spc="-1" strike="noStrike">
              <a:latin typeface="Arial"/>
            </a:endParaRPr>
          </a:p>
        </p:txBody>
      </p:sp>
      <p:sp>
        <p:nvSpPr>
          <p:cNvPr id="203" name="TextBox 45"/>
          <p:cNvSpPr/>
          <p:nvPr/>
        </p:nvSpPr>
        <p:spPr>
          <a:xfrm>
            <a:off x="72000" y="432000"/>
            <a:ext cx="1209780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400" spc="-1" strike="noStrike">
                <a:solidFill>
                  <a:srgbClr val="4472c4"/>
                </a:solidFill>
                <a:latin typeface="Calibri"/>
                <a:ea typeface="DejaVu Sans"/>
              </a:rPr>
              <a:t>A new 80x120 cm prototype will be assembled in Pisa in September to test the final endplugs, pins and spacers. Straws built using the new Fraunhofer film will be used.</a:t>
            </a:r>
            <a:endParaRPr b="0" lang="it-IT" sz="2400" spc="-1" strike="noStrike">
              <a:latin typeface="Arial"/>
            </a:endParaRPr>
          </a:p>
        </p:txBody>
      </p:sp>
      <p:pic>
        <p:nvPicPr>
          <p:cNvPr id="204" name="" descr=""/>
          <p:cNvPicPr/>
          <p:nvPr/>
        </p:nvPicPr>
        <p:blipFill>
          <a:blip r:embed="rId1"/>
          <a:stretch/>
        </p:blipFill>
        <p:spPr>
          <a:xfrm>
            <a:off x="177480" y="1787040"/>
            <a:ext cx="4322160" cy="4291560"/>
          </a:xfrm>
          <a:prstGeom prst="rect">
            <a:avLst/>
          </a:prstGeom>
          <a:ln w="0">
            <a:noFill/>
          </a:ln>
        </p:spPr>
      </p:pic>
      <p:pic>
        <p:nvPicPr>
          <p:cNvPr id="205" name="Picture 1" descr=""/>
          <p:cNvPicPr/>
          <p:nvPr/>
        </p:nvPicPr>
        <p:blipFill>
          <a:blip r:embed="rId2"/>
          <a:srcRect l="11886" t="14159" r="14478" b="34478"/>
          <a:stretch/>
        </p:blipFill>
        <p:spPr>
          <a:xfrm>
            <a:off x="8007840" y="1786680"/>
            <a:ext cx="1770840" cy="1644840"/>
          </a:xfrm>
          <a:prstGeom prst="rect">
            <a:avLst/>
          </a:prstGeom>
          <a:ln w="0">
            <a:noFill/>
          </a:ln>
        </p:spPr>
      </p:pic>
      <p:pic>
        <p:nvPicPr>
          <p:cNvPr id="206" name="" descr=""/>
          <p:cNvPicPr/>
          <p:nvPr/>
        </p:nvPicPr>
        <p:blipFill>
          <a:blip r:embed="rId3"/>
          <a:stretch/>
        </p:blipFill>
        <p:spPr>
          <a:xfrm flipH="1" rot="16200000">
            <a:off x="6633000" y="1917000"/>
            <a:ext cx="2213280" cy="6119640"/>
          </a:xfrm>
          <a:prstGeom prst="rect">
            <a:avLst/>
          </a:prstGeom>
          <a:ln w="0">
            <a:noFill/>
          </a:ln>
        </p:spPr>
      </p:pic>
      <p:sp>
        <p:nvSpPr>
          <p:cNvPr id="207"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A6EDB6B0-7964-4387-B21A-508684694592}" type="slidenum">
              <a:rPr b="0" lang="it-IT" sz="2400" spc="-1" strike="noStrike">
                <a:latin typeface="Times New Roman"/>
              </a:rPr>
              <a:t>&lt;numero&gt;</a:t>
            </a:fld>
            <a:endParaRPr b="0" lang="it-IT" sz="2400" spc="-1" strike="noStrike">
              <a:latin typeface="Arial"/>
            </a:endParaRPr>
          </a:p>
        </p:txBody>
      </p:sp>
      <p:pic>
        <p:nvPicPr>
          <p:cNvPr id="208" name="" descr=""/>
          <p:cNvPicPr/>
          <p:nvPr/>
        </p:nvPicPr>
        <p:blipFill>
          <a:blip r:embed="rId4"/>
          <a:stretch/>
        </p:blipFill>
        <p:spPr>
          <a:xfrm>
            <a:off x="4953600" y="1800000"/>
            <a:ext cx="2714400" cy="1645200"/>
          </a:xfrm>
          <a:prstGeom prst="rect">
            <a:avLst/>
          </a:prstGeom>
          <a:ln w="0">
            <a:noFill/>
          </a:ln>
        </p:spPr>
      </p:pic>
      <p:sp>
        <p:nvSpPr>
          <p:cNvPr id="2" name="PlaceHolder 1"/>
          <p:cNvSpPr>
            <a:spLocks noGrp="1"/>
          </p:cNvSpPr>
          <p:nvPr>
            <p:ph type="ftr" idx="1"/>
          </p:nvPr>
        </p:nvSpPr>
        <p:spPr/>
        <p:txBody>
          <a:bodyPr/>
          <a:p>
            <a:r>
              <a:t>F. Raffaelli STT SAND referee</a:t>
            </a:r>
          </a:p>
        </p:txBody>
      </p:sp>
      <p:sp>
        <p:nvSpPr>
          <p:cNvPr id="3" name="PlaceHolder 2"/>
          <p:cNvSpPr>
            <a:spLocks noGrp="1"/>
          </p:cNvSpPr>
          <p:nvPr>
            <p:ph type="dt" idx="3"/>
          </p:nvPr>
        </p:nvSpPr>
        <p:spPr/>
        <p:txBody>
          <a:bodyPr/>
          <a:p>
            <a:fld id="{D9C11EAD-FA4B-4BE9-8132-0C1192DC6385}" type="datetime1">
              <a:rPr lang="it-IT"/>
              <a:t>09/07/2024</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TextBox 5"/>
          <p:cNvSpPr/>
          <p:nvPr/>
        </p:nvSpPr>
        <p:spPr>
          <a:xfrm>
            <a:off x="83880" y="394560"/>
            <a:ext cx="11682360" cy="17654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5983b0"/>
                </a:solidFill>
                <a:latin typeface="Calibri"/>
                <a:ea typeface="DejaVu Sans"/>
              </a:rPr>
              <a:t>T</a:t>
            </a:r>
            <a:r>
              <a:rPr b="0" lang="en-US" sz="2200" spc="-1" strike="noStrike">
                <a:solidFill>
                  <a:srgbClr val="5983b0"/>
                </a:solidFill>
                <a:latin typeface="Calibri"/>
                <a:ea typeface="DejaVu Sans"/>
              </a:rPr>
              <a:t>he full scale prototype (3800X3200mm) is the final step for the straw tracker design validation. This can allow us to estimate in detail the  required time and to face and solve all the technical issues.  However this prototype needs an investment in term of man power and tooling much larger than the previous prototype. We started to extend the design to a full scale module and to study the integration of the straw layers with radiator and graphite layers. </a:t>
            </a:r>
            <a:endParaRPr b="0" lang="it-IT" sz="2200" spc="-1" strike="noStrike">
              <a:latin typeface="Arial"/>
            </a:endParaRPr>
          </a:p>
        </p:txBody>
      </p:sp>
      <p:pic>
        <p:nvPicPr>
          <p:cNvPr id="210" name="Picture 7" descr=""/>
          <p:cNvPicPr/>
          <p:nvPr/>
        </p:nvPicPr>
        <p:blipFill>
          <a:blip r:embed="rId1"/>
          <a:stretch/>
        </p:blipFill>
        <p:spPr>
          <a:xfrm>
            <a:off x="83880" y="2251080"/>
            <a:ext cx="6400080" cy="3824280"/>
          </a:xfrm>
          <a:prstGeom prst="rect">
            <a:avLst/>
          </a:prstGeom>
          <a:ln w="0">
            <a:noFill/>
          </a:ln>
        </p:spPr>
      </p:pic>
      <p:pic>
        <p:nvPicPr>
          <p:cNvPr id="211" name="Picture 9" descr=""/>
          <p:cNvPicPr/>
          <p:nvPr/>
        </p:nvPicPr>
        <p:blipFill>
          <a:blip r:embed="rId2"/>
          <a:stretch/>
        </p:blipFill>
        <p:spPr>
          <a:xfrm>
            <a:off x="6322680" y="2671200"/>
            <a:ext cx="5784840" cy="3295080"/>
          </a:xfrm>
          <a:prstGeom prst="rect">
            <a:avLst/>
          </a:prstGeom>
          <a:ln w="0">
            <a:noFill/>
          </a:ln>
        </p:spPr>
      </p:pic>
      <p:sp>
        <p:nvSpPr>
          <p:cNvPr id="212" name="TextBox 47"/>
          <p:cNvSpPr/>
          <p:nvPr/>
        </p:nvSpPr>
        <p:spPr>
          <a:xfrm>
            <a:off x="2095920" y="0"/>
            <a:ext cx="33343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Full scale module studies</a:t>
            </a:r>
            <a:endParaRPr b="0" lang="it-IT" sz="2400" spc="-1" strike="noStrike">
              <a:latin typeface="Arial"/>
            </a:endParaRPr>
          </a:p>
        </p:txBody>
      </p:sp>
      <p:sp>
        <p:nvSpPr>
          <p:cNvPr id="213"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AAB74F3F-5883-420D-A067-1F698426924A}" type="slidenum">
              <a:rPr b="0" lang="it-IT" sz="2400" spc="-1" strike="noStrike">
                <a:latin typeface="Times New Roman"/>
              </a:rPr>
              <a:t>&lt;numero&gt;</a:t>
            </a:fld>
            <a:endParaRPr b="0" lang="it-IT" sz="2400" spc="-1" strike="noStrike">
              <a:latin typeface="Arial"/>
            </a:endParaRPr>
          </a:p>
        </p:txBody>
      </p:sp>
      <p:sp>
        <p:nvSpPr>
          <p:cNvPr id="214" name=""/>
          <p:cNvSpPr/>
          <p:nvPr/>
        </p:nvSpPr>
        <p:spPr>
          <a:xfrm>
            <a:off x="6876720" y="2241000"/>
            <a:ext cx="5230800" cy="4298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it-IT" sz="2400" spc="-1" strike="noStrike">
                <a:solidFill>
                  <a:srgbClr val="5983b0"/>
                </a:solidFill>
                <a:latin typeface="Arial"/>
              </a:rPr>
              <a:t>Improvement of Carbon frame design</a:t>
            </a:r>
            <a:endParaRPr b="0" lang="it-IT" sz="2400" spc="-1" strike="noStrike">
              <a:latin typeface="Arial"/>
            </a:endParaRPr>
          </a:p>
        </p:txBody>
      </p:sp>
      <p:sp>
        <p:nvSpPr>
          <p:cNvPr id="2" name="PlaceHolder 1"/>
          <p:cNvSpPr>
            <a:spLocks noGrp="1"/>
          </p:cNvSpPr>
          <p:nvPr>
            <p:ph type="ftr" idx="1"/>
          </p:nvPr>
        </p:nvSpPr>
        <p:spPr/>
        <p:txBody>
          <a:bodyPr/>
          <a:p>
            <a:r>
              <a:t>F. Raffaelli STT SAND referee</a:t>
            </a:r>
          </a:p>
        </p:txBody>
      </p:sp>
      <p:sp>
        <p:nvSpPr>
          <p:cNvPr id="3" name="PlaceHolder 2"/>
          <p:cNvSpPr>
            <a:spLocks noGrp="1"/>
          </p:cNvSpPr>
          <p:nvPr>
            <p:ph type="dt" idx="3"/>
          </p:nvPr>
        </p:nvSpPr>
        <p:spPr/>
        <p:txBody>
          <a:bodyPr/>
          <a:p>
            <a:fld id="{DC7D1D05-D51C-4B73-BEE7-A79FAC48ACBB}" type="datetime1">
              <a:rPr lang="it-IT"/>
              <a:t>09/07/2024</a:t>
            </a:fld>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5" name="Picture 4" descr=""/>
          <p:cNvPicPr/>
          <p:nvPr/>
        </p:nvPicPr>
        <p:blipFill>
          <a:blip r:embed="rId1"/>
          <a:srcRect l="0" t="894" r="12475" b="0"/>
          <a:stretch/>
        </p:blipFill>
        <p:spPr>
          <a:xfrm>
            <a:off x="0" y="587160"/>
            <a:ext cx="5334840" cy="2841120"/>
          </a:xfrm>
          <a:prstGeom prst="rect">
            <a:avLst/>
          </a:prstGeom>
          <a:ln w="0">
            <a:noFill/>
          </a:ln>
        </p:spPr>
      </p:pic>
      <p:pic>
        <p:nvPicPr>
          <p:cNvPr id="216" name="Picture 6" descr=""/>
          <p:cNvPicPr/>
          <p:nvPr/>
        </p:nvPicPr>
        <p:blipFill>
          <a:blip r:embed="rId2"/>
          <a:stretch/>
        </p:blipFill>
        <p:spPr>
          <a:xfrm>
            <a:off x="3767400" y="3830040"/>
            <a:ext cx="3916800" cy="2440080"/>
          </a:xfrm>
          <a:prstGeom prst="rect">
            <a:avLst/>
          </a:prstGeom>
          <a:ln w="0">
            <a:noFill/>
          </a:ln>
        </p:spPr>
      </p:pic>
      <p:pic>
        <p:nvPicPr>
          <p:cNvPr id="217" name="Picture 8" descr=""/>
          <p:cNvPicPr/>
          <p:nvPr/>
        </p:nvPicPr>
        <p:blipFill>
          <a:blip r:embed="rId3"/>
          <a:stretch/>
        </p:blipFill>
        <p:spPr>
          <a:xfrm>
            <a:off x="5525640" y="136440"/>
            <a:ext cx="6235200" cy="3328200"/>
          </a:xfrm>
          <a:prstGeom prst="rect">
            <a:avLst/>
          </a:prstGeom>
          <a:ln w="0">
            <a:noFill/>
          </a:ln>
        </p:spPr>
      </p:pic>
      <p:pic>
        <p:nvPicPr>
          <p:cNvPr id="218" name="Picture 10" descr=""/>
          <p:cNvPicPr/>
          <p:nvPr/>
        </p:nvPicPr>
        <p:blipFill>
          <a:blip r:embed="rId4"/>
          <a:stretch/>
        </p:blipFill>
        <p:spPr>
          <a:xfrm>
            <a:off x="0" y="3730320"/>
            <a:ext cx="3766680" cy="2199960"/>
          </a:xfrm>
          <a:prstGeom prst="rect">
            <a:avLst/>
          </a:prstGeom>
          <a:ln w="0">
            <a:noFill/>
          </a:ln>
        </p:spPr>
      </p:pic>
      <p:pic>
        <p:nvPicPr>
          <p:cNvPr id="219" name="Picture 11" descr=""/>
          <p:cNvPicPr/>
          <p:nvPr/>
        </p:nvPicPr>
        <p:blipFill>
          <a:blip r:embed="rId5"/>
          <a:stretch/>
        </p:blipFill>
        <p:spPr>
          <a:xfrm>
            <a:off x="7538400" y="4194720"/>
            <a:ext cx="4653000" cy="2440080"/>
          </a:xfrm>
          <a:prstGeom prst="rect">
            <a:avLst/>
          </a:prstGeom>
          <a:ln w="0">
            <a:noFill/>
          </a:ln>
        </p:spPr>
      </p:pic>
      <p:sp>
        <p:nvSpPr>
          <p:cNvPr id="220" name="TextBox 48"/>
          <p:cNvSpPr/>
          <p:nvPr/>
        </p:nvSpPr>
        <p:spPr>
          <a:xfrm>
            <a:off x="-22320" y="48600"/>
            <a:ext cx="48355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Target integration and supermodules</a:t>
            </a:r>
            <a:endParaRPr b="0" lang="it-IT" sz="2400" spc="-1" strike="noStrike">
              <a:latin typeface="Arial"/>
            </a:endParaRPr>
          </a:p>
        </p:txBody>
      </p:sp>
      <p:sp>
        <p:nvSpPr>
          <p:cNvPr id="221"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D1CF9842-6648-4D42-BC6F-26C94C23433B}"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1"/>
          </p:nvPr>
        </p:nvSpPr>
        <p:spPr/>
        <p:txBody>
          <a:bodyPr/>
          <a:p>
            <a:r>
              <a:t>F. Raffaelli STT SAND referee</a:t>
            </a:r>
          </a:p>
        </p:txBody>
      </p:sp>
      <p:sp>
        <p:nvSpPr>
          <p:cNvPr id="3" name="PlaceHolder 2"/>
          <p:cNvSpPr>
            <a:spLocks noGrp="1"/>
          </p:cNvSpPr>
          <p:nvPr>
            <p:ph type="dt" idx="3"/>
          </p:nvPr>
        </p:nvSpPr>
        <p:spPr/>
        <p:txBody>
          <a:bodyPr/>
          <a:p>
            <a:fld id="{112D0942-81A3-4A0B-8C78-AA82E7141EC0}" type="datetime1">
              <a:rPr lang="it-IT"/>
              <a:t>09/07/2024</a:t>
            </a:fld>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Picture 4" descr=""/>
          <p:cNvPicPr/>
          <p:nvPr/>
        </p:nvPicPr>
        <p:blipFill>
          <a:blip r:embed="rId1"/>
          <a:stretch/>
        </p:blipFill>
        <p:spPr>
          <a:xfrm>
            <a:off x="-2880" y="435600"/>
            <a:ext cx="5522400" cy="3250440"/>
          </a:xfrm>
          <a:prstGeom prst="rect">
            <a:avLst/>
          </a:prstGeom>
          <a:ln w="0">
            <a:noFill/>
          </a:ln>
        </p:spPr>
      </p:pic>
      <p:pic>
        <p:nvPicPr>
          <p:cNvPr id="223" name="Picture 6" descr=""/>
          <p:cNvPicPr/>
          <p:nvPr/>
        </p:nvPicPr>
        <p:blipFill>
          <a:blip r:embed="rId2"/>
          <a:stretch/>
        </p:blipFill>
        <p:spPr>
          <a:xfrm>
            <a:off x="4110480" y="3435120"/>
            <a:ext cx="7834680" cy="3379680"/>
          </a:xfrm>
          <a:prstGeom prst="rect">
            <a:avLst/>
          </a:prstGeom>
          <a:ln w="0">
            <a:noFill/>
          </a:ln>
        </p:spPr>
      </p:pic>
      <p:sp>
        <p:nvSpPr>
          <p:cNvPr id="224" name="TextBox 7"/>
          <p:cNvSpPr/>
          <p:nvPr/>
        </p:nvSpPr>
        <p:spPr>
          <a:xfrm>
            <a:off x="5570280" y="156600"/>
            <a:ext cx="6573600" cy="22842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400" spc="-1" strike="noStrike">
                <a:solidFill>
                  <a:srgbClr val="5983b0"/>
                </a:solidFill>
                <a:latin typeface="Calibri"/>
                <a:ea typeface="DejaVu Sans"/>
              </a:rPr>
              <a:t>An external frame will hold the super module in vertical position while mounting, transporting, inserting, and extracting it inside SAND. More work needed (lack of man power) to verify with FEA that the deformation is compatible with our requirements.</a:t>
            </a:r>
            <a:endParaRPr b="0" lang="it-IT" sz="2400" spc="-1" strike="noStrike">
              <a:latin typeface="Arial"/>
            </a:endParaRPr>
          </a:p>
        </p:txBody>
      </p:sp>
      <p:sp>
        <p:nvSpPr>
          <p:cNvPr id="225" name="Straight Arrow Connector 9"/>
          <p:cNvSpPr/>
          <p:nvPr/>
        </p:nvSpPr>
        <p:spPr>
          <a:xfrm flipH="1">
            <a:off x="5854680" y="2767680"/>
            <a:ext cx="636840" cy="1069560"/>
          </a:xfrm>
          <a:custGeom>
            <a:avLst/>
            <a:gdLst/>
            <a:ahLst/>
            <a:rect l="l" t="t" r="r" b="b"/>
            <a:pathLst>
              <a:path w="21600" h="21600">
                <a:moveTo>
                  <a:pt x="0" y="0"/>
                </a:moveTo>
                <a:lnTo>
                  <a:pt x="21600" y="21600"/>
                </a:lnTo>
              </a:path>
            </a:pathLst>
          </a:custGeom>
          <a:noFill/>
          <a:ln>
            <a:solidFill>
              <a:srgbClr val="4472c4"/>
            </a:solidFill>
            <a:tailEnd len="med" type="triangle" w="med"/>
          </a:ln>
        </p:spPr>
        <p:style>
          <a:lnRef idx="1">
            <a:schemeClr val="accent1"/>
          </a:lnRef>
          <a:fillRef idx="0">
            <a:schemeClr val="accent1"/>
          </a:fillRef>
          <a:effectRef idx="0">
            <a:schemeClr val="accent1"/>
          </a:effectRef>
          <a:fontRef idx="minor"/>
        </p:style>
      </p:sp>
      <p:sp>
        <p:nvSpPr>
          <p:cNvPr id="226" name="TextBox 10"/>
          <p:cNvSpPr/>
          <p:nvPr/>
        </p:nvSpPr>
        <p:spPr>
          <a:xfrm>
            <a:off x="6105600" y="2353320"/>
            <a:ext cx="15310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ea typeface="DejaVu Sans"/>
              </a:rPr>
              <a:t>Guiding rolling</a:t>
            </a:r>
            <a:endParaRPr b="0" lang="it-IT" sz="1800" spc="-1" strike="noStrike">
              <a:latin typeface="Arial"/>
            </a:endParaRPr>
          </a:p>
        </p:txBody>
      </p:sp>
      <p:sp>
        <p:nvSpPr>
          <p:cNvPr id="227" name="Straight Arrow Connector 12"/>
          <p:cNvSpPr/>
          <p:nvPr/>
        </p:nvSpPr>
        <p:spPr>
          <a:xfrm flipH="1">
            <a:off x="8152560" y="2880000"/>
            <a:ext cx="553680" cy="1145520"/>
          </a:xfrm>
          <a:custGeom>
            <a:avLst/>
            <a:gdLst/>
            <a:ahLst/>
            <a:rect l="l" t="t" r="r" b="b"/>
            <a:pathLst>
              <a:path w="21600" h="21600">
                <a:moveTo>
                  <a:pt x="0" y="0"/>
                </a:moveTo>
                <a:lnTo>
                  <a:pt x="21600" y="21600"/>
                </a:lnTo>
              </a:path>
            </a:pathLst>
          </a:custGeom>
          <a:noFill/>
          <a:ln>
            <a:solidFill>
              <a:srgbClr val="4472c4"/>
            </a:solidFill>
            <a:tailEnd len="med" type="triangle" w="med"/>
          </a:ln>
        </p:spPr>
        <p:style>
          <a:lnRef idx="1">
            <a:schemeClr val="accent1"/>
          </a:lnRef>
          <a:fillRef idx="0">
            <a:schemeClr val="accent1"/>
          </a:fillRef>
          <a:effectRef idx="0">
            <a:schemeClr val="accent1"/>
          </a:effectRef>
          <a:fontRef idx="minor"/>
        </p:style>
      </p:sp>
      <p:sp>
        <p:nvSpPr>
          <p:cNvPr id="228" name="TextBox 13"/>
          <p:cNvSpPr/>
          <p:nvPr/>
        </p:nvSpPr>
        <p:spPr>
          <a:xfrm>
            <a:off x="7883640" y="2516040"/>
            <a:ext cx="30960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000000"/>
                </a:solidFill>
                <a:latin typeface="Calibri"/>
                <a:ea typeface="DejaVu Sans"/>
              </a:rPr>
              <a:t>Simple elastic support self align</a:t>
            </a:r>
            <a:endParaRPr b="0" lang="it-IT" sz="1800" spc="-1" strike="noStrike">
              <a:latin typeface="Arial"/>
            </a:endParaRPr>
          </a:p>
        </p:txBody>
      </p:sp>
      <p:sp>
        <p:nvSpPr>
          <p:cNvPr id="229" name="Straight Arrow Connector 16"/>
          <p:cNvSpPr/>
          <p:nvPr/>
        </p:nvSpPr>
        <p:spPr>
          <a:xfrm>
            <a:off x="9000000" y="2880000"/>
            <a:ext cx="2022120" cy="1145520"/>
          </a:xfrm>
          <a:custGeom>
            <a:avLst/>
            <a:gdLst/>
            <a:ahLst/>
            <a:rect l="l" t="t" r="r" b="b"/>
            <a:pathLst>
              <a:path w="21600" h="21600">
                <a:moveTo>
                  <a:pt x="0" y="0"/>
                </a:moveTo>
                <a:lnTo>
                  <a:pt x="21600" y="21600"/>
                </a:lnTo>
              </a:path>
            </a:pathLst>
          </a:custGeom>
          <a:noFill/>
          <a:ln>
            <a:solidFill>
              <a:srgbClr val="4472c4"/>
            </a:solidFill>
            <a:tailEnd len="med" type="triangle" w="med"/>
          </a:ln>
        </p:spPr>
        <p:style>
          <a:lnRef idx="1">
            <a:schemeClr val="accent1"/>
          </a:lnRef>
          <a:fillRef idx="0">
            <a:schemeClr val="accent1"/>
          </a:fillRef>
          <a:effectRef idx="0">
            <a:schemeClr val="accent1"/>
          </a:effectRef>
          <a:fontRef idx="minor"/>
        </p:style>
      </p:sp>
      <p:sp>
        <p:nvSpPr>
          <p:cNvPr id="230" name="TextBox 49"/>
          <p:cNvSpPr/>
          <p:nvPr/>
        </p:nvSpPr>
        <p:spPr>
          <a:xfrm>
            <a:off x="506880" y="48600"/>
            <a:ext cx="37825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External mechanical support</a:t>
            </a:r>
            <a:endParaRPr b="0" lang="it-IT" sz="2400" spc="-1" strike="noStrike">
              <a:latin typeface="Arial"/>
            </a:endParaRPr>
          </a:p>
        </p:txBody>
      </p:sp>
      <p:sp>
        <p:nvSpPr>
          <p:cNvPr id="231" name=""/>
          <p:cNvSpPr/>
          <p:nvPr/>
        </p:nvSpPr>
        <p:spPr>
          <a:xfrm>
            <a:off x="11520000" y="641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A66E8A1D-D249-4460-868E-07A0A60DD967}" type="slidenum">
              <a:rPr b="0" lang="it-IT" sz="2400" spc="-1" strike="noStrike">
                <a:latin typeface="Times New Roman"/>
              </a:rPr>
              <a:t>&lt;numero&gt;</a:t>
            </a:fld>
            <a:endParaRPr b="0" lang="it-IT" sz="2400" spc="-1" strike="noStrike">
              <a:latin typeface="Arial"/>
            </a:endParaRPr>
          </a:p>
        </p:txBody>
      </p:sp>
      <p:sp>
        <p:nvSpPr>
          <p:cNvPr id="232" name="TextBox 21"/>
          <p:cNvSpPr/>
          <p:nvPr/>
        </p:nvSpPr>
        <p:spPr>
          <a:xfrm>
            <a:off x="7470000" y="6219720"/>
            <a:ext cx="4049640" cy="515880"/>
          </a:xfrm>
          <a:prstGeom prst="rect">
            <a:avLst/>
          </a:prstGeom>
          <a:solidFill>
            <a:srgbClr val="ffffff"/>
          </a:solidFill>
          <a:ln w="0">
            <a:noFill/>
          </a:ln>
        </p:spPr>
        <p:style>
          <a:lnRef idx="0"/>
          <a:fillRef idx="0"/>
          <a:effectRef idx="0"/>
          <a:fontRef idx="minor"/>
        </p:style>
        <p:txBody>
          <a:bodyPr lIns="90000" rIns="90000" tIns="45000" bIns="45000" anchor="t">
            <a:spAutoFit/>
          </a:bodyPr>
          <a:p>
            <a:pPr>
              <a:lnSpc>
                <a:spcPct val="100000"/>
              </a:lnSpc>
              <a:buNone/>
            </a:pPr>
            <a:r>
              <a:rPr b="0" lang="en-US" sz="1400" spc="-1" strike="noStrike">
                <a:solidFill>
                  <a:srgbClr val="000000"/>
                </a:solidFill>
                <a:latin typeface="Calibri"/>
                <a:ea typeface="DejaVu Sans"/>
              </a:rPr>
              <a:t>The lower part will be a simple elastic vertical support to minimize the deflection of the lower part.</a:t>
            </a:r>
            <a:endParaRPr b="0" lang="it-IT" sz="1400" spc="-1" strike="noStrike">
              <a:latin typeface="Arial"/>
            </a:endParaRPr>
          </a:p>
        </p:txBody>
      </p:sp>
      <p:sp>
        <p:nvSpPr>
          <p:cNvPr id="2" name="PlaceHolder 1"/>
          <p:cNvSpPr>
            <a:spLocks noGrp="1"/>
          </p:cNvSpPr>
          <p:nvPr>
            <p:ph type="ftr" idx="1"/>
          </p:nvPr>
        </p:nvSpPr>
        <p:spPr/>
        <p:txBody>
          <a:bodyPr/>
          <a:p>
            <a:r>
              <a:t>F. Raffaelli STT SAND referee</a:t>
            </a:r>
          </a:p>
        </p:txBody>
      </p:sp>
      <p:sp>
        <p:nvSpPr>
          <p:cNvPr id="3" name="PlaceHolder 2"/>
          <p:cNvSpPr>
            <a:spLocks noGrp="1"/>
          </p:cNvSpPr>
          <p:nvPr>
            <p:ph type="dt" idx="3"/>
          </p:nvPr>
        </p:nvSpPr>
        <p:spPr/>
        <p:txBody>
          <a:bodyPr/>
          <a:p>
            <a:fld id="{73CE37BD-6CAF-4715-BA93-D79169883963}" type="datetime1">
              <a:rPr lang="it-IT"/>
              <a:t>09/07/2024</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CasellaDiTesto 1"/>
          <p:cNvSpPr/>
          <p:nvPr/>
        </p:nvSpPr>
        <p:spPr>
          <a:xfrm>
            <a:off x="964800" y="12240"/>
            <a:ext cx="10116000" cy="40510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4000" spc="-1" strike="noStrike">
                <a:solidFill>
                  <a:srgbClr val="000000"/>
                </a:solidFill>
                <a:latin typeface="Times New Roman"/>
                <a:ea typeface="DejaVu Sans"/>
              </a:rPr>
              <a:t>Outline</a:t>
            </a:r>
            <a:endParaRPr b="0" lang="it-IT" sz="4000" spc="-1" strike="noStrike">
              <a:latin typeface="Arial"/>
            </a:endParaRPr>
          </a:p>
          <a:p>
            <a:pPr algn="ctr">
              <a:lnSpc>
                <a:spcPct val="100000"/>
              </a:lnSpc>
              <a:buNone/>
            </a:pPr>
            <a:endParaRPr b="0" lang="it-IT" sz="4000" spc="-1" strike="noStrike">
              <a:latin typeface="Arial"/>
            </a:endParaRPr>
          </a:p>
          <a:p>
            <a:pPr algn="ctr">
              <a:lnSpc>
                <a:spcPct val="100000"/>
              </a:lnSpc>
              <a:buNone/>
            </a:pPr>
            <a:endParaRPr b="0" lang="it-IT" sz="4000" spc="-1" strike="noStrike">
              <a:latin typeface="Arial"/>
            </a:endParaRPr>
          </a:p>
          <a:p>
            <a:pPr marL="457200" indent="-457200">
              <a:lnSpc>
                <a:spcPct val="100000"/>
              </a:lnSpc>
              <a:buClr>
                <a:srgbClr val="000000"/>
              </a:buClr>
              <a:buFont typeface="Arial"/>
              <a:buChar char="•"/>
            </a:pPr>
            <a:r>
              <a:rPr b="0" lang="en-US" sz="2800" spc="-1" strike="noStrike">
                <a:solidFill>
                  <a:srgbClr val="000000"/>
                </a:solidFill>
                <a:latin typeface="Calibri"/>
                <a:ea typeface="DejaVu Sans"/>
              </a:rPr>
              <a:t>Prototypes construction </a:t>
            </a:r>
            <a:endParaRPr b="0" lang="it-IT" sz="2800" spc="-1" strike="noStrike">
              <a:latin typeface="Arial"/>
            </a:endParaRPr>
          </a:p>
          <a:p>
            <a:pPr>
              <a:lnSpc>
                <a:spcPct val="100000"/>
              </a:lnSpc>
              <a:buNone/>
            </a:pPr>
            <a:endParaRPr b="0" lang="it-IT" sz="2800" spc="-1" strike="noStrike">
              <a:latin typeface="Arial"/>
            </a:endParaRPr>
          </a:p>
          <a:p>
            <a:pPr marL="457200" indent="-457200">
              <a:lnSpc>
                <a:spcPct val="100000"/>
              </a:lnSpc>
              <a:buClr>
                <a:srgbClr val="000000"/>
              </a:buClr>
              <a:buFont typeface="Arial"/>
              <a:buChar char="•"/>
            </a:pPr>
            <a:r>
              <a:rPr b="0" lang="en-US" sz="2800" spc="-1" strike="noStrike">
                <a:solidFill>
                  <a:srgbClr val="000000"/>
                </a:solidFill>
                <a:latin typeface="Calibri"/>
                <a:ea typeface="DejaVu Sans"/>
              </a:rPr>
              <a:t>Future design validation</a:t>
            </a:r>
            <a:endParaRPr b="0" lang="it-IT" sz="2800" spc="-1" strike="noStrike">
              <a:latin typeface="Arial"/>
            </a:endParaRPr>
          </a:p>
          <a:p>
            <a:pPr>
              <a:lnSpc>
                <a:spcPct val="100000"/>
              </a:lnSpc>
              <a:buNone/>
            </a:pPr>
            <a:endParaRPr b="0" lang="it-IT" sz="2800" spc="-1" strike="noStrike">
              <a:latin typeface="Arial"/>
            </a:endParaRPr>
          </a:p>
          <a:p>
            <a:pPr marL="457200" indent="-457200">
              <a:lnSpc>
                <a:spcPct val="100000"/>
              </a:lnSpc>
              <a:buClr>
                <a:srgbClr val="000000"/>
              </a:buClr>
              <a:buFont typeface="Arial"/>
              <a:buChar char="•"/>
            </a:pPr>
            <a:r>
              <a:rPr b="0" lang="en-US" sz="2800" spc="-1" strike="noStrike">
                <a:solidFill>
                  <a:srgbClr val="000000"/>
                </a:solidFill>
                <a:latin typeface="Calibri"/>
                <a:ea typeface="DejaVu Sans"/>
              </a:rPr>
              <a:t>Summary</a:t>
            </a:r>
            <a:endParaRPr b="0" lang="it-IT" sz="2800" spc="-1" strike="noStrike">
              <a:latin typeface="Arial"/>
            </a:endParaRPr>
          </a:p>
        </p:txBody>
      </p:sp>
      <p:sp>
        <p:nvSpPr>
          <p:cNvPr id="84" name=""/>
          <p:cNvSpPr/>
          <p:nvPr/>
        </p:nvSpPr>
        <p:spPr>
          <a:xfrm>
            <a:off x="11520000" y="623268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AAFAB0BC-9C41-4EED-B1B8-CB67D5B89B8A}"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1"/>
          </p:nvPr>
        </p:nvSpPr>
        <p:spPr/>
        <p:txBody>
          <a:bodyPr/>
          <a:p>
            <a:r>
              <a:t>F. Raffaelli STT SAND referee</a:t>
            </a:r>
          </a:p>
        </p:txBody>
      </p:sp>
      <p:sp>
        <p:nvSpPr>
          <p:cNvPr id="3" name="PlaceHolder 2"/>
          <p:cNvSpPr>
            <a:spLocks noGrp="1"/>
          </p:cNvSpPr>
          <p:nvPr>
            <p:ph type="dt" idx="3"/>
          </p:nvPr>
        </p:nvSpPr>
        <p:spPr/>
        <p:txBody>
          <a:bodyPr/>
          <a:p>
            <a:fld id="{38D0A57E-D07C-4FE3-AC30-0DB7BB27CB25}" type="datetime1">
              <a:rPr lang="it-IT"/>
              <a:t>09/07/2024</a:t>
            </a:fld>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CasellaDiTesto 2"/>
          <p:cNvSpPr/>
          <p:nvPr/>
        </p:nvSpPr>
        <p:spPr>
          <a:xfrm>
            <a:off x="936360" y="-7560"/>
            <a:ext cx="10116000" cy="699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4000" spc="-1" strike="noStrike">
                <a:solidFill>
                  <a:srgbClr val="2a6099"/>
                </a:solidFill>
                <a:latin typeface="Calibri"/>
                <a:ea typeface="DejaVu Sans"/>
              </a:rPr>
              <a:t>Summary</a:t>
            </a:r>
            <a:endParaRPr b="0" lang="it-IT" sz="4000" spc="-1" strike="noStrike">
              <a:latin typeface="Arial"/>
            </a:endParaRPr>
          </a:p>
        </p:txBody>
      </p:sp>
      <p:sp>
        <p:nvSpPr>
          <p:cNvPr id="234" name="PlaceHolder 1"/>
          <p:cNvSpPr>
            <a:spLocks noGrp="1"/>
          </p:cNvSpPr>
          <p:nvPr>
            <p:ph type="ftr" idx="7"/>
          </p:nvPr>
        </p:nvSpPr>
        <p:spPr>
          <a:xfrm>
            <a:off x="4038480" y="6356520"/>
            <a:ext cx="4492080" cy="364320"/>
          </a:xfrm>
          <a:prstGeom prst="rect">
            <a:avLst/>
          </a:prstGeom>
          <a:noFill/>
          <a:ln w="0">
            <a:noFill/>
          </a:ln>
        </p:spPr>
        <p:txBody>
          <a:bodyPr lIns="90000" rIns="90000" tIns="45000" bIns="45000"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F. Raffaelli STT SAND referee</a:t>
            </a:r>
            <a:endParaRPr b="0" lang="it-IT" sz="1200" spc="-1" strike="noStrike">
              <a:latin typeface="Times New Roman"/>
            </a:endParaRPr>
          </a:p>
        </p:txBody>
      </p:sp>
      <p:sp>
        <p:nvSpPr>
          <p:cNvPr id="235" name="TextBox 9"/>
          <p:cNvSpPr/>
          <p:nvPr/>
        </p:nvSpPr>
        <p:spPr>
          <a:xfrm>
            <a:off x="360000" y="648000"/>
            <a:ext cx="11634840" cy="557604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en-US" sz="2400" spc="-1" strike="noStrike">
                <a:solidFill>
                  <a:srgbClr val="5983b0"/>
                </a:solidFill>
                <a:latin typeface="Calibri"/>
                <a:ea typeface="DejaVu Sans"/>
              </a:rPr>
              <a:t>We consider the construction of the second 80x120cm prototype in Pisa as an important step to test the final design: various “final” components (end plugs, spacer, crimping pins, straws) will be used and the assembly procedure will be further developed.</a:t>
            </a:r>
            <a:endParaRPr b="0" lang="it-IT" sz="2400" spc="-1" strike="noStrike">
              <a:latin typeface="Arial"/>
            </a:endParaRPr>
          </a:p>
          <a:p>
            <a:pPr marL="285840" indent="-285840">
              <a:lnSpc>
                <a:spcPct val="100000"/>
              </a:lnSpc>
              <a:buClr>
                <a:srgbClr val="000000"/>
              </a:buClr>
              <a:buFont typeface="Arial"/>
              <a:buChar char="•"/>
            </a:pPr>
            <a:r>
              <a:rPr b="0" lang="en-US" sz="2400" spc="-1" strike="noStrike">
                <a:solidFill>
                  <a:srgbClr val="5983b0"/>
                </a:solidFill>
                <a:latin typeface="Calibri"/>
                <a:ea typeface="DejaVu Sans"/>
              </a:rPr>
              <a:t> </a:t>
            </a:r>
            <a:endParaRPr b="0" lang="it-IT" sz="2400" spc="-1" strike="noStrike">
              <a:latin typeface="Arial"/>
            </a:endParaRPr>
          </a:p>
          <a:p>
            <a:pPr marL="285840" indent="-285840">
              <a:lnSpc>
                <a:spcPct val="100000"/>
              </a:lnSpc>
              <a:buClr>
                <a:srgbClr val="000000"/>
              </a:buClr>
              <a:buFont typeface="Arial"/>
              <a:buChar char="•"/>
            </a:pPr>
            <a:r>
              <a:rPr b="0" lang="en-US" sz="2400" spc="-1" strike="noStrike">
                <a:solidFill>
                  <a:srgbClr val="5983b0"/>
                </a:solidFill>
                <a:latin typeface="Calibri"/>
                <a:ea typeface="DejaVu Sans"/>
              </a:rPr>
              <a:t>The new prototype could also be used to validate the gas flow and cooling and a preliminary version of the readout electronics.</a:t>
            </a:r>
            <a:endParaRPr b="0" lang="it-IT" sz="2400" spc="-1" strike="noStrike">
              <a:latin typeface="Arial"/>
            </a:endParaRPr>
          </a:p>
          <a:p>
            <a:pPr>
              <a:lnSpc>
                <a:spcPct val="100000"/>
              </a:lnSpc>
              <a:buNone/>
            </a:pPr>
            <a:endParaRPr b="0" lang="it-IT" sz="2400" spc="-1" strike="noStrike">
              <a:latin typeface="Arial"/>
            </a:endParaRPr>
          </a:p>
          <a:p>
            <a:pPr marL="285840" indent="-285840">
              <a:lnSpc>
                <a:spcPct val="100000"/>
              </a:lnSpc>
              <a:buClr>
                <a:srgbClr val="000000"/>
              </a:buClr>
              <a:buFont typeface="Arial"/>
              <a:buChar char="•"/>
            </a:pPr>
            <a:r>
              <a:rPr b="0" lang="en-US" sz="2400" spc="-1" strike="noStrike">
                <a:solidFill>
                  <a:srgbClr val="5983b0"/>
                </a:solidFill>
                <a:latin typeface="Calibri"/>
                <a:ea typeface="DejaVu Sans"/>
              </a:rPr>
              <a:t>The full scale design of a super module requires more engineering work. An important effort is required to finalize a design that integrates all the components and the mechanical interface with the rest of the SAND detector. Additional work and man power is needed to design the tools necessary for constructing, handling and mounting a full scale module.</a:t>
            </a:r>
            <a:endParaRPr b="0" lang="it-IT" sz="2400" spc="-1" strike="noStrike">
              <a:latin typeface="Arial"/>
            </a:endParaRPr>
          </a:p>
          <a:p>
            <a:pPr>
              <a:lnSpc>
                <a:spcPct val="100000"/>
              </a:lnSpc>
              <a:buNone/>
            </a:pPr>
            <a:endParaRPr b="0" lang="it-IT" sz="2400" spc="-1" strike="noStrike">
              <a:latin typeface="Arial"/>
            </a:endParaRPr>
          </a:p>
          <a:p>
            <a:pPr marL="285840" indent="-285840">
              <a:lnSpc>
                <a:spcPct val="100000"/>
              </a:lnSpc>
              <a:buClr>
                <a:srgbClr val="000000"/>
              </a:buClr>
              <a:buFont typeface="Arial"/>
              <a:buChar char="•"/>
            </a:pPr>
            <a:r>
              <a:rPr b="0" lang="en-US" sz="2400" spc="-1" strike="noStrike">
                <a:solidFill>
                  <a:srgbClr val="5983b0"/>
                </a:solidFill>
                <a:latin typeface="Calibri"/>
                <a:ea typeface="DejaVu Sans"/>
              </a:rPr>
              <a:t>The construction of a full scale prototype would be crucial to validate the proposed design and the assembly procedure of the full detector.</a:t>
            </a:r>
            <a:endParaRPr b="0" lang="it-IT" sz="2400" spc="-1" strike="noStrike">
              <a:latin typeface="Arial"/>
            </a:endParaRPr>
          </a:p>
        </p:txBody>
      </p:sp>
      <p:sp>
        <p:nvSpPr>
          <p:cNvPr id="236"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B490C44C-432C-4AE2-B75B-314A9F59CA87}" type="slidenum">
              <a:rPr b="0" lang="it-IT" sz="2400" spc="-1" strike="noStrike">
                <a:latin typeface="Times New Roman"/>
              </a:rPr>
              <a:t>&lt;numero&gt;</a:t>
            </a:fld>
            <a:endParaRPr b="0" lang="it-IT" sz="2400" spc="-1" strike="noStrike">
              <a:latin typeface="Arial"/>
            </a:endParaRPr>
          </a:p>
        </p:txBody>
      </p:sp>
      <p:sp>
        <p:nvSpPr>
          <p:cNvPr id="3" name="PlaceHolder 2"/>
          <p:cNvSpPr>
            <a:spLocks noGrp="1"/>
          </p:cNvSpPr>
          <p:nvPr>
            <p:ph type="dt" idx="3"/>
          </p:nvPr>
        </p:nvSpPr>
        <p:spPr/>
        <p:txBody>
          <a:bodyPr/>
          <a:p>
            <a:fld id="{C92A85D6-5199-473C-81F2-2187D5BB4480}" type="datetime1">
              <a:rPr lang="it-IT"/>
              <a:t>09/07/2024</a:t>
            </a:fld>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CasellaDiTesto 4"/>
          <p:cNvSpPr/>
          <p:nvPr/>
        </p:nvSpPr>
        <p:spPr>
          <a:xfrm>
            <a:off x="936360" y="-7560"/>
            <a:ext cx="10116000" cy="699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4000" spc="-1" strike="noStrike">
                <a:solidFill>
                  <a:srgbClr val="2a6099"/>
                </a:solidFill>
                <a:latin typeface="Calibri"/>
                <a:ea typeface="DejaVu Sans"/>
              </a:rPr>
              <a:t>BACKUP</a:t>
            </a:r>
            <a:endParaRPr b="0" lang="it-IT" sz="4000" spc="-1" strike="noStrike">
              <a:latin typeface="Arial"/>
            </a:endParaRPr>
          </a:p>
        </p:txBody>
      </p:sp>
      <p:sp>
        <p:nvSpPr>
          <p:cNvPr id="238" name="PlaceHolder 1"/>
          <p:cNvSpPr>
            <a:spLocks noGrp="1"/>
          </p:cNvSpPr>
          <p:nvPr>
            <p:ph type="ftr" idx="8"/>
          </p:nvPr>
        </p:nvSpPr>
        <p:spPr>
          <a:xfrm>
            <a:off x="4038480" y="6356520"/>
            <a:ext cx="4492080" cy="364320"/>
          </a:xfrm>
          <a:prstGeom prst="rect">
            <a:avLst/>
          </a:prstGeom>
          <a:noFill/>
          <a:ln w="0">
            <a:noFill/>
          </a:ln>
        </p:spPr>
        <p:txBody>
          <a:bodyPr lIns="90000" rIns="90000" tIns="45000" bIns="45000"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F. Raffaelli STT SAND referee</a:t>
            </a:r>
            <a:endParaRPr b="0" lang="it-IT" sz="1200" spc="-1" strike="noStrike">
              <a:latin typeface="Times New Roman"/>
            </a:endParaRPr>
          </a:p>
        </p:txBody>
      </p:sp>
      <p:sp>
        <p:nvSpPr>
          <p:cNvPr id="239"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55AA7BAD-32E9-4B21-B153-8FCC5E0A7656}" type="slidenum">
              <a:rPr b="0" lang="it-IT" sz="2400" spc="-1" strike="noStrike">
                <a:latin typeface="Times New Roman"/>
              </a:rPr>
              <a:t>&lt;numero&gt;</a:t>
            </a:fld>
            <a:endParaRPr b="0" lang="it-IT" sz="2400" spc="-1" strike="noStrike">
              <a:latin typeface="Arial"/>
            </a:endParaRPr>
          </a:p>
        </p:txBody>
      </p:sp>
      <p:sp>
        <p:nvSpPr>
          <p:cNvPr id="3" name="PlaceHolder 2"/>
          <p:cNvSpPr>
            <a:spLocks noGrp="1"/>
          </p:cNvSpPr>
          <p:nvPr>
            <p:ph type="dt" idx="3"/>
          </p:nvPr>
        </p:nvSpPr>
        <p:spPr/>
        <p:txBody>
          <a:bodyPr/>
          <a:p>
            <a:fld id="{AE87962F-D7C2-44A0-A819-01CD271CE68E}" type="datetime1">
              <a:rPr lang="it-IT"/>
              <a:t>09/07/2024</a:t>
            </a:fld>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CasellaDiTesto 5"/>
          <p:cNvSpPr/>
          <p:nvPr/>
        </p:nvSpPr>
        <p:spPr>
          <a:xfrm>
            <a:off x="0" y="2340000"/>
            <a:ext cx="3060000" cy="28936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2400" spc="-1" strike="noStrike">
                <a:solidFill>
                  <a:srgbClr val="2a6099"/>
                </a:solidFill>
                <a:latin typeface="Calibri"/>
                <a:ea typeface="DejaVu Sans"/>
              </a:rPr>
              <a:t>The mounting table, glue dispenser and wiring tools, already used to build the  COMPASS straw </a:t>
            </a:r>
            <a:r>
              <a:rPr b="0" lang="en-US" sz="2400" spc="-1" strike="noStrike">
                <a:solidFill>
                  <a:srgbClr val="2a6099"/>
                </a:solidFill>
                <a:latin typeface="Calibri"/>
                <a:ea typeface="DejaVu Sans"/>
              </a:rPr>
              <a:t>tracker, are available </a:t>
            </a:r>
            <a:endParaRPr b="0" lang="it-IT" sz="2400" spc="-1" strike="noStrike">
              <a:latin typeface="Arial"/>
            </a:endParaRPr>
          </a:p>
          <a:p>
            <a:pPr algn="ctr">
              <a:lnSpc>
                <a:spcPct val="100000"/>
              </a:lnSpc>
              <a:buNone/>
            </a:pPr>
            <a:r>
              <a:rPr b="0" lang="en-US" sz="4000" spc="-1" strike="noStrike">
                <a:solidFill>
                  <a:srgbClr val="2a6099"/>
                </a:solidFill>
                <a:latin typeface="Calibri"/>
                <a:ea typeface="DejaVu Sans"/>
              </a:rPr>
              <a:t> </a:t>
            </a:r>
            <a:endParaRPr b="0" lang="it-IT" sz="4000" spc="-1" strike="noStrike">
              <a:latin typeface="Arial"/>
            </a:endParaRPr>
          </a:p>
        </p:txBody>
      </p:sp>
      <p:sp>
        <p:nvSpPr>
          <p:cNvPr id="241" name="PlaceHolder 1"/>
          <p:cNvSpPr>
            <a:spLocks noGrp="1"/>
          </p:cNvSpPr>
          <p:nvPr>
            <p:ph type="ftr" idx="9"/>
          </p:nvPr>
        </p:nvSpPr>
        <p:spPr>
          <a:xfrm>
            <a:off x="4038480" y="6356520"/>
            <a:ext cx="4492080" cy="364320"/>
          </a:xfrm>
          <a:prstGeom prst="rect">
            <a:avLst/>
          </a:prstGeom>
          <a:noFill/>
          <a:ln w="0">
            <a:noFill/>
          </a:ln>
        </p:spPr>
        <p:txBody>
          <a:bodyPr lIns="90000" rIns="90000" tIns="45000" bIns="45000" anchor="ctr">
            <a:noAutofit/>
          </a:bodyPr>
          <a:lstStyle>
            <a:lvl1pPr algn="ctr">
              <a:lnSpc>
                <a:spcPct val="100000"/>
              </a:lnSpc>
              <a:buNone/>
              <a:defRPr b="0" lang="it-IT" sz="1200" spc="-1" strike="noStrike">
                <a:solidFill>
                  <a:srgbClr val="8b8b8b"/>
                </a:solidFill>
                <a:latin typeface="Calibri"/>
              </a:defRPr>
            </a:lvl1pPr>
          </a:lstStyle>
          <a:p>
            <a:pPr algn="ctr">
              <a:lnSpc>
                <a:spcPct val="100000"/>
              </a:lnSpc>
              <a:buNone/>
            </a:pPr>
            <a:r>
              <a:rPr b="0" lang="it-IT" sz="1200" spc="-1" strike="noStrike">
                <a:solidFill>
                  <a:srgbClr val="8b8b8b"/>
                </a:solidFill>
                <a:latin typeface="Calibri"/>
              </a:rPr>
              <a:t>F. Raffaelli STT SAND referee</a:t>
            </a:r>
            <a:endParaRPr b="0" lang="it-IT" sz="1200" spc="-1" strike="noStrike">
              <a:latin typeface="Times New Roman"/>
            </a:endParaRPr>
          </a:p>
        </p:txBody>
      </p:sp>
      <p:sp>
        <p:nvSpPr>
          <p:cNvPr id="242"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A8C4E1AB-B27C-4FFE-AFA9-89D843386CF9}" type="slidenum">
              <a:rPr b="0" lang="it-IT" sz="2400" spc="-1" strike="noStrike">
                <a:latin typeface="Times New Roman"/>
              </a:rPr>
              <a:t>&lt;numero&gt;</a:t>
            </a:fld>
            <a:endParaRPr b="0" lang="it-IT" sz="2400" spc="-1" strike="noStrike">
              <a:latin typeface="Arial"/>
            </a:endParaRPr>
          </a:p>
        </p:txBody>
      </p:sp>
      <p:pic>
        <p:nvPicPr>
          <p:cNvPr id="243" name="" descr=""/>
          <p:cNvPicPr/>
          <p:nvPr/>
        </p:nvPicPr>
        <p:blipFill>
          <a:blip r:embed="rId1"/>
          <a:stretch/>
        </p:blipFill>
        <p:spPr>
          <a:xfrm>
            <a:off x="3053880" y="-7560"/>
            <a:ext cx="9138240" cy="6857640"/>
          </a:xfrm>
          <a:prstGeom prst="rect">
            <a:avLst/>
          </a:prstGeom>
          <a:ln w="0">
            <a:noFill/>
          </a:ln>
        </p:spPr>
      </p:pic>
      <p:sp>
        <p:nvSpPr>
          <p:cNvPr id="244" name=""/>
          <p:cNvSpPr/>
          <p:nvPr/>
        </p:nvSpPr>
        <p:spPr>
          <a:xfrm>
            <a:off x="7740000" y="180000"/>
            <a:ext cx="4452120" cy="900000"/>
          </a:xfrm>
          <a:prstGeom prst="rect">
            <a:avLst/>
          </a:prstGeom>
          <a:solidFill>
            <a:srgbClr val="ffffff"/>
          </a:solidFill>
          <a:ln w="0">
            <a:solidFill>
              <a:srgbClr val="ffffff"/>
            </a:solidFill>
          </a:ln>
        </p:spPr>
        <p:style>
          <a:lnRef idx="0"/>
          <a:fillRef idx="0"/>
          <a:effectRef idx="0"/>
          <a:fontRef idx="minor"/>
        </p:style>
      </p:sp>
      <p:sp>
        <p:nvSpPr>
          <p:cNvPr id="245" name=""/>
          <p:cNvSpPr txBox="1"/>
          <p:nvPr/>
        </p:nvSpPr>
        <p:spPr>
          <a:xfrm>
            <a:off x="7825320" y="121680"/>
            <a:ext cx="4054680" cy="904680"/>
          </a:xfrm>
          <a:prstGeom prst="rect">
            <a:avLst/>
          </a:prstGeom>
          <a:noFill/>
          <a:ln w="0">
            <a:noFill/>
          </a:ln>
        </p:spPr>
        <p:txBody>
          <a:bodyPr lIns="90000" rIns="90000" tIns="45000" bIns="45000" anchor="t">
            <a:noAutofit/>
          </a:bodyPr>
          <a:p>
            <a:pPr algn="ctr">
              <a:buNone/>
            </a:pPr>
            <a:r>
              <a:rPr b="0" lang="en-US" sz="3200" spc="-1" strike="noStrike">
                <a:solidFill>
                  <a:srgbClr val="2a6099"/>
                </a:solidFill>
                <a:latin typeface="Calibri"/>
                <a:ea typeface="DejaVu Sans"/>
              </a:rPr>
              <a:t>Tools for assembling a 4 m module</a:t>
            </a:r>
            <a:endParaRPr b="0" lang="it-IT" sz="3200" spc="-1" strike="noStrike">
              <a:latin typeface="Arial"/>
            </a:endParaRPr>
          </a:p>
        </p:txBody>
      </p:sp>
      <p:sp>
        <p:nvSpPr>
          <p:cNvPr id="3" name="PlaceHolder 2"/>
          <p:cNvSpPr>
            <a:spLocks noGrp="1"/>
          </p:cNvSpPr>
          <p:nvPr>
            <p:ph type="dt" idx="3"/>
          </p:nvPr>
        </p:nvSpPr>
        <p:spPr/>
        <p:txBody>
          <a:bodyPr/>
          <a:p>
            <a:fld id="{CE5E9B88-6712-43C7-BDA9-CE7999CB5A1F}" type="datetime1">
              <a:rPr lang="it-IT"/>
              <a:t>09/07/2024</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TextBox 4"/>
          <p:cNvSpPr/>
          <p:nvPr/>
        </p:nvSpPr>
        <p:spPr>
          <a:xfrm>
            <a:off x="3246840" y="30960"/>
            <a:ext cx="56991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 </a:t>
            </a:r>
            <a:r>
              <a:rPr b="1" lang="en-US" sz="2400" spc="-1" strike="noStrike">
                <a:solidFill>
                  <a:srgbClr val="4472c4"/>
                </a:solidFill>
                <a:latin typeface="Calibri"/>
                <a:ea typeface="DejaVu Sans"/>
              </a:rPr>
              <a:t>Components of straw tube tracker: the film</a:t>
            </a:r>
            <a:endParaRPr b="0" lang="it-IT" sz="2400" spc="-1" strike="noStrike">
              <a:latin typeface="Arial"/>
            </a:endParaRPr>
          </a:p>
        </p:txBody>
      </p:sp>
      <p:pic>
        <p:nvPicPr>
          <p:cNvPr id="86" name="Picture 7" descr=""/>
          <p:cNvPicPr/>
          <p:nvPr/>
        </p:nvPicPr>
        <p:blipFill>
          <a:blip r:embed="rId1"/>
          <a:stretch/>
        </p:blipFill>
        <p:spPr>
          <a:xfrm>
            <a:off x="0" y="701640"/>
            <a:ext cx="8731440" cy="5058000"/>
          </a:xfrm>
          <a:prstGeom prst="rect">
            <a:avLst/>
          </a:prstGeom>
          <a:ln w="0">
            <a:noFill/>
          </a:ln>
        </p:spPr>
      </p:pic>
      <p:sp>
        <p:nvSpPr>
          <p:cNvPr id="87" name="TextBox 5"/>
          <p:cNvSpPr/>
          <p:nvPr/>
        </p:nvSpPr>
        <p:spPr>
          <a:xfrm>
            <a:off x="8731800" y="735480"/>
            <a:ext cx="3327840" cy="356436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n-US" sz="2400" spc="-1" strike="noStrike">
                <a:solidFill>
                  <a:srgbClr val="4472c4"/>
                </a:solidFill>
                <a:latin typeface="Calibri"/>
                <a:ea typeface="DejaVu Sans"/>
              </a:rPr>
              <a:t>Straw tubes are made of a film of </a:t>
            </a:r>
            <a:r>
              <a:rPr b="0" lang="en-US" sz="2400" spc="-1" strike="noStrike">
                <a:solidFill>
                  <a:srgbClr val="ff0000"/>
                </a:solidFill>
                <a:latin typeface="Calibri"/>
                <a:ea typeface="DejaVu Sans"/>
              </a:rPr>
              <a:t>19 </a:t>
            </a:r>
            <a:r>
              <a:rPr b="0" lang="en-US" sz="2400" spc="-1" strike="noStrike">
                <a:solidFill>
                  <a:srgbClr val="ff0000"/>
                </a:solidFill>
                <a:latin typeface="Symbol"/>
                <a:ea typeface="DejaVu Sans"/>
              </a:rPr>
              <a:t>m</a:t>
            </a:r>
            <a:r>
              <a:rPr b="0" lang="en-US" sz="2400" spc="-1" strike="noStrike">
                <a:solidFill>
                  <a:srgbClr val="ff0000"/>
                </a:solidFill>
                <a:latin typeface="Calibri"/>
                <a:ea typeface="DejaVu Sans"/>
              </a:rPr>
              <a:t>m with double side Aluminum of 70 nm.</a:t>
            </a:r>
            <a:endParaRPr b="0" lang="it-IT" sz="2400" spc="-1" strike="noStrike">
              <a:latin typeface="Arial"/>
            </a:endParaRPr>
          </a:p>
          <a:p>
            <a:pPr algn="just">
              <a:lnSpc>
                <a:spcPct val="100000"/>
              </a:lnSpc>
              <a:buNone/>
            </a:pPr>
            <a:endParaRPr b="0" lang="it-IT" sz="2400" spc="-1" strike="noStrike">
              <a:latin typeface="Arial"/>
            </a:endParaRPr>
          </a:p>
          <a:p>
            <a:pPr algn="just">
              <a:lnSpc>
                <a:spcPct val="100000"/>
              </a:lnSpc>
              <a:buNone/>
            </a:pPr>
            <a:r>
              <a:rPr b="0" lang="en-US" sz="1800" spc="-1" strike="noStrike">
                <a:solidFill>
                  <a:srgbClr val="4472c4"/>
                </a:solidFill>
                <a:latin typeface="MyriadPro-Regular"/>
                <a:ea typeface="DejaVu Sans"/>
              </a:rPr>
              <a:t>Hostaphan® RNK is an highly transparent, biaxially oriented coextruded  film made of polyethylene terephthalate (PET))</a:t>
            </a:r>
            <a:r>
              <a:rPr b="0" lang="en-US" sz="1800" spc="-1" strike="noStrike">
                <a:solidFill>
                  <a:srgbClr val="4472c4"/>
                </a:solidFill>
                <a:latin typeface="Calibri"/>
                <a:ea typeface="DejaVu Sans"/>
              </a:rPr>
              <a:t>. </a:t>
            </a:r>
            <a:endParaRPr b="0" lang="it-IT" sz="1800" spc="-1" strike="noStrike">
              <a:latin typeface="Arial"/>
            </a:endParaRPr>
          </a:p>
        </p:txBody>
      </p:sp>
      <p:sp>
        <p:nvSpPr>
          <p:cNvPr id="88" name="TextBox 16"/>
          <p:cNvSpPr/>
          <p:nvPr/>
        </p:nvSpPr>
        <p:spPr>
          <a:xfrm>
            <a:off x="8807040" y="4500000"/>
            <a:ext cx="62874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4472c4"/>
                </a:solidFill>
                <a:latin typeface="Calibri"/>
                <a:ea typeface="DejaVu Sans"/>
              </a:rPr>
              <a:t>The double side Aluminum metalization improves straw tightness.</a:t>
            </a:r>
            <a:endParaRPr b="0" lang="it-IT" sz="1800" spc="-1" strike="noStrike">
              <a:latin typeface="Arial"/>
            </a:endParaRPr>
          </a:p>
        </p:txBody>
      </p:sp>
      <p:sp>
        <p:nvSpPr>
          <p:cNvPr id="89" name=""/>
          <p:cNvSpPr/>
          <p:nvPr/>
        </p:nvSpPr>
        <p:spPr>
          <a:xfrm>
            <a:off x="8733600" y="4382280"/>
            <a:ext cx="3146040" cy="1413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2200" spc="-1" strike="noStrike">
                <a:solidFill>
                  <a:srgbClr val="4472c4"/>
                </a:solidFill>
                <a:latin typeface="Calibri"/>
              </a:rPr>
              <a:t>The double side Aluminum metalization improves straw tightness.</a:t>
            </a:r>
            <a:endParaRPr b="0" lang="it-IT" sz="2200" spc="-1" strike="noStrike">
              <a:latin typeface="Arial"/>
            </a:endParaRPr>
          </a:p>
        </p:txBody>
      </p:sp>
      <p:sp>
        <p:nvSpPr>
          <p:cNvPr id="90"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65C62648-E73F-4549-B67E-2DD015E4B49F}"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C7E21900-5093-4CDB-B59A-16F8C7B42649}" type="datetime1">
              <a:rPr lang="it-IT"/>
              <a:t>09/07/2024</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 name="" descr=""/>
          <p:cNvPicPr/>
          <p:nvPr/>
        </p:nvPicPr>
        <p:blipFill>
          <a:blip r:embed="rId1"/>
          <a:srcRect l="0" t="0" r="24553" b="0"/>
          <a:stretch/>
        </p:blipFill>
        <p:spPr>
          <a:xfrm>
            <a:off x="6300000" y="4500000"/>
            <a:ext cx="3203640" cy="1619280"/>
          </a:xfrm>
          <a:prstGeom prst="rect">
            <a:avLst/>
          </a:prstGeom>
          <a:ln w="0">
            <a:noFill/>
          </a:ln>
        </p:spPr>
      </p:pic>
      <p:sp>
        <p:nvSpPr>
          <p:cNvPr id="92" name="TextBox 34"/>
          <p:cNvSpPr/>
          <p:nvPr/>
        </p:nvSpPr>
        <p:spPr>
          <a:xfrm>
            <a:off x="3099240" y="30960"/>
            <a:ext cx="59940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 </a:t>
            </a:r>
            <a:r>
              <a:rPr b="1" lang="en-US" sz="2400" spc="-1" strike="noStrike">
                <a:solidFill>
                  <a:srgbClr val="4472c4"/>
                </a:solidFill>
                <a:latin typeface="Calibri"/>
                <a:ea typeface="DejaVu Sans"/>
              </a:rPr>
              <a:t>Components of straw tube tracker: the tubes.</a:t>
            </a:r>
            <a:endParaRPr b="0" lang="it-IT" sz="2400" spc="-1" strike="noStrike">
              <a:latin typeface="Arial"/>
            </a:endParaRPr>
          </a:p>
        </p:txBody>
      </p:sp>
      <p:sp>
        <p:nvSpPr>
          <p:cNvPr id="93" name="TextBox 36"/>
          <p:cNvSpPr/>
          <p:nvPr/>
        </p:nvSpPr>
        <p:spPr>
          <a:xfrm>
            <a:off x="2716920" y="648720"/>
            <a:ext cx="14457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4472c4"/>
                </a:solidFill>
                <a:latin typeface="Calibri"/>
                <a:ea typeface="DejaVu Sans"/>
              </a:rPr>
              <a:t>Welded seam</a:t>
            </a:r>
            <a:endParaRPr b="0" lang="it-IT" sz="1800" spc="-1" strike="noStrike">
              <a:latin typeface="Arial"/>
            </a:endParaRPr>
          </a:p>
        </p:txBody>
      </p:sp>
      <p:pic>
        <p:nvPicPr>
          <p:cNvPr id="94" name="Picture 33" descr=""/>
          <p:cNvPicPr/>
          <p:nvPr/>
        </p:nvPicPr>
        <p:blipFill>
          <a:blip r:embed="rId2"/>
          <a:stretch/>
        </p:blipFill>
        <p:spPr>
          <a:xfrm>
            <a:off x="85320" y="1447560"/>
            <a:ext cx="6034320" cy="4976280"/>
          </a:xfrm>
          <a:prstGeom prst="rect">
            <a:avLst/>
          </a:prstGeom>
          <a:ln w="0">
            <a:noFill/>
          </a:ln>
        </p:spPr>
      </p:pic>
      <p:pic>
        <p:nvPicPr>
          <p:cNvPr id="95" name="Picture 34" descr=""/>
          <p:cNvPicPr/>
          <p:nvPr/>
        </p:nvPicPr>
        <p:blipFill>
          <a:blip r:embed="rId3"/>
          <a:stretch/>
        </p:blipFill>
        <p:spPr>
          <a:xfrm>
            <a:off x="85320" y="726120"/>
            <a:ext cx="2507400" cy="987840"/>
          </a:xfrm>
          <a:prstGeom prst="rect">
            <a:avLst/>
          </a:prstGeom>
          <a:ln w="0">
            <a:noFill/>
          </a:ln>
        </p:spPr>
      </p:pic>
      <p:sp>
        <p:nvSpPr>
          <p:cNvPr id="96" name="Straight Arrow Connector 3"/>
          <p:cNvSpPr/>
          <p:nvPr/>
        </p:nvSpPr>
        <p:spPr>
          <a:xfrm flipH="1">
            <a:off x="1168920" y="1060920"/>
            <a:ext cx="1963440" cy="385560"/>
          </a:xfrm>
          <a:custGeom>
            <a:avLst/>
            <a:gdLst/>
            <a:ahLst/>
            <a:rect l="l" t="t" r="r" b="b"/>
            <a:pathLst>
              <a:path w="21600" h="21600">
                <a:moveTo>
                  <a:pt x="0" y="0"/>
                </a:moveTo>
                <a:lnTo>
                  <a:pt x="21600" y="21600"/>
                </a:lnTo>
              </a:path>
            </a:pathLst>
          </a:custGeom>
          <a:noFill/>
          <a:ln>
            <a:solidFill>
              <a:srgbClr val="4472c4"/>
            </a:solidFill>
            <a:tailEnd len="med" type="triangle" w="med"/>
          </a:ln>
          <a:effectLst>
            <a:outerShdw blurRad="39960" dir="5400000" dist="2016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97" name="TextBox 38"/>
          <p:cNvSpPr/>
          <p:nvPr/>
        </p:nvSpPr>
        <p:spPr>
          <a:xfrm>
            <a:off x="6300000" y="863640"/>
            <a:ext cx="5579640" cy="3381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400" spc="-1" strike="noStrike">
                <a:solidFill>
                  <a:srgbClr val="4472c4"/>
                </a:solidFill>
                <a:latin typeface="Calibri"/>
                <a:ea typeface="DejaVu Sans"/>
              </a:rPr>
              <a:t>Straw tubes with 5 mm diameter are built from the film using ultrasonic welding.</a:t>
            </a:r>
            <a:endParaRPr b="0" lang="it-IT" sz="2400" spc="-1" strike="noStrike">
              <a:latin typeface="Arial"/>
            </a:endParaRPr>
          </a:p>
          <a:p>
            <a:pPr>
              <a:lnSpc>
                <a:spcPct val="100000"/>
              </a:lnSpc>
              <a:buNone/>
            </a:pPr>
            <a:endParaRPr b="0" lang="it-IT" sz="2400" spc="-1" strike="noStrike">
              <a:latin typeface="Arial"/>
            </a:endParaRPr>
          </a:p>
          <a:p>
            <a:pPr>
              <a:lnSpc>
                <a:spcPct val="100000"/>
              </a:lnSpc>
              <a:buNone/>
            </a:pPr>
            <a:r>
              <a:rPr b="0" lang="en-US" sz="2400" spc="-1" strike="noStrike">
                <a:solidFill>
                  <a:srgbClr val="4472c4"/>
                </a:solidFill>
                <a:latin typeface="Calibri"/>
                <a:ea typeface="DejaVu Sans"/>
              </a:rPr>
              <a:t>Visual and overpressure checks are performed to accept the straws.</a:t>
            </a:r>
            <a:endParaRPr b="0" lang="it-IT" sz="2400" spc="-1" strike="noStrike">
              <a:latin typeface="Arial"/>
            </a:endParaRPr>
          </a:p>
          <a:p>
            <a:pPr>
              <a:lnSpc>
                <a:spcPct val="100000"/>
              </a:lnSpc>
              <a:buNone/>
            </a:pPr>
            <a:r>
              <a:rPr b="0" lang="en-US" sz="2400" spc="-1" strike="noStrike">
                <a:solidFill>
                  <a:srgbClr val="4472c4"/>
                </a:solidFill>
                <a:latin typeface="Calibri"/>
                <a:ea typeface="DejaVu Sans"/>
              </a:rPr>
              <a:t>  </a:t>
            </a:r>
            <a:endParaRPr b="0" lang="it-IT" sz="2400" spc="-1" strike="noStrike">
              <a:latin typeface="Arial"/>
            </a:endParaRPr>
          </a:p>
          <a:p>
            <a:pPr>
              <a:lnSpc>
                <a:spcPct val="100000"/>
              </a:lnSpc>
              <a:buNone/>
            </a:pPr>
            <a:r>
              <a:rPr b="0" lang="en-US" sz="2400" spc="-1" strike="noStrike">
                <a:solidFill>
                  <a:srgbClr val="4472c4"/>
                </a:solidFill>
                <a:latin typeface="Calibri"/>
                <a:ea typeface="DejaVu Sans"/>
              </a:rPr>
              <a:t>A detailed mechanical analysis has been performed. Results have been validated by the experimental tests.</a:t>
            </a:r>
            <a:endParaRPr b="0" lang="it-IT" sz="2400" spc="-1" strike="noStrike">
              <a:latin typeface="Arial"/>
            </a:endParaRPr>
          </a:p>
        </p:txBody>
      </p:sp>
      <p:pic>
        <p:nvPicPr>
          <p:cNvPr id="98" name="" descr=""/>
          <p:cNvPicPr/>
          <p:nvPr/>
        </p:nvPicPr>
        <p:blipFill>
          <a:blip r:embed="rId4"/>
          <a:srcRect l="0" t="0" r="24067" b="0"/>
          <a:stretch/>
        </p:blipFill>
        <p:spPr>
          <a:xfrm>
            <a:off x="9432360" y="4478760"/>
            <a:ext cx="2699280" cy="2000880"/>
          </a:xfrm>
          <a:prstGeom prst="rect">
            <a:avLst/>
          </a:prstGeom>
          <a:ln w="0">
            <a:noFill/>
          </a:ln>
        </p:spPr>
      </p:pic>
      <p:sp>
        <p:nvSpPr>
          <p:cNvPr id="99"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CF6635CC-7EF3-4390-9D8D-AF97B3A79FA1}"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972964DB-AEEB-465E-BA41-903ED9CC84BF}" type="datetime1">
              <a:rPr lang="it-IT"/>
              <a:t>09/07/2024</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extBox 5"/>
          <p:cNvSpPr/>
          <p:nvPr/>
        </p:nvSpPr>
        <p:spPr>
          <a:xfrm>
            <a:off x="180000" y="4860000"/>
            <a:ext cx="7919640" cy="167436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n-US" sz="2400" spc="-1" strike="noStrike">
                <a:solidFill>
                  <a:srgbClr val="4472c4"/>
                </a:solidFill>
                <a:latin typeface="Calibri"/>
                <a:ea typeface="DejaVu Sans"/>
              </a:rPr>
              <a:t>End plugs are glued to the straw tube. </a:t>
            </a:r>
            <a:endParaRPr b="0" lang="it-IT" sz="2400" spc="-1" strike="noStrike">
              <a:latin typeface="Arial"/>
            </a:endParaRPr>
          </a:p>
          <a:p>
            <a:pPr algn="just">
              <a:lnSpc>
                <a:spcPct val="100000"/>
              </a:lnSpc>
              <a:buNone/>
            </a:pPr>
            <a:endParaRPr b="0" lang="it-IT" sz="800" spc="-1" strike="noStrike">
              <a:latin typeface="Arial"/>
            </a:endParaRPr>
          </a:p>
          <a:p>
            <a:pPr algn="just">
              <a:lnSpc>
                <a:spcPct val="100000"/>
              </a:lnSpc>
              <a:buNone/>
            </a:pPr>
            <a:r>
              <a:rPr b="0" lang="en-US" sz="2400" spc="-1" strike="noStrike">
                <a:solidFill>
                  <a:srgbClr val="4472c4"/>
                </a:solidFill>
                <a:latin typeface="Calibri"/>
                <a:ea typeface="DejaVu Sans"/>
              </a:rPr>
              <a:t>Spacers and end plugs are made in polycarbonate using injection molding ensuring very smooth surface (roughness 0.25 </a:t>
            </a:r>
            <a:r>
              <a:rPr b="0" lang="en-US" sz="2400" spc="-1" strike="noStrike">
                <a:solidFill>
                  <a:srgbClr val="4472c4"/>
                </a:solidFill>
                <a:latin typeface="Symbol"/>
                <a:ea typeface="DejaVu Sans"/>
              </a:rPr>
              <a:t>m</a:t>
            </a:r>
            <a:r>
              <a:rPr b="0" lang="en-US" sz="2400" spc="-1" strike="noStrike">
                <a:solidFill>
                  <a:srgbClr val="4472c4"/>
                </a:solidFill>
                <a:latin typeface="Calibri"/>
                <a:ea typeface="DejaVu Sans"/>
              </a:rPr>
              <a:t>m) at low cost for a large production. </a:t>
            </a:r>
            <a:endParaRPr b="0" lang="it-IT" sz="2400" spc="-1" strike="noStrike">
              <a:latin typeface="Arial"/>
            </a:endParaRPr>
          </a:p>
        </p:txBody>
      </p:sp>
      <p:pic>
        <p:nvPicPr>
          <p:cNvPr id="101" name="Picture 12" descr=""/>
          <p:cNvPicPr/>
          <p:nvPr/>
        </p:nvPicPr>
        <p:blipFill>
          <a:blip r:embed="rId1"/>
          <a:srcRect l="-439" t="10221" r="0" b="5305"/>
          <a:stretch/>
        </p:blipFill>
        <p:spPr>
          <a:xfrm>
            <a:off x="0" y="620280"/>
            <a:ext cx="8131680" cy="4327200"/>
          </a:xfrm>
          <a:prstGeom prst="rect">
            <a:avLst/>
          </a:prstGeom>
          <a:ln w="0">
            <a:noFill/>
          </a:ln>
        </p:spPr>
      </p:pic>
      <p:pic>
        <p:nvPicPr>
          <p:cNvPr id="102" name="Picture 6" descr=""/>
          <p:cNvPicPr/>
          <p:nvPr/>
        </p:nvPicPr>
        <p:blipFill>
          <a:blip r:embed="rId2"/>
          <a:srcRect l="11886" t="14159" r="14478" b="34478"/>
          <a:stretch/>
        </p:blipFill>
        <p:spPr>
          <a:xfrm>
            <a:off x="8282160" y="4539240"/>
            <a:ext cx="1747800" cy="1625040"/>
          </a:xfrm>
          <a:prstGeom prst="rect">
            <a:avLst/>
          </a:prstGeom>
          <a:ln w="0">
            <a:noFill/>
          </a:ln>
        </p:spPr>
      </p:pic>
      <p:sp>
        <p:nvSpPr>
          <p:cNvPr id="103" name="Straight Arrow Connector 11"/>
          <p:cNvSpPr/>
          <p:nvPr/>
        </p:nvSpPr>
        <p:spPr>
          <a:xfrm flipH="1">
            <a:off x="9179640" y="4500000"/>
            <a:ext cx="1149840" cy="853920"/>
          </a:xfrm>
          <a:custGeom>
            <a:avLst/>
            <a:gdLst/>
            <a:ahLst/>
            <a:rect l="l" t="t" r="r" b="b"/>
            <a:pathLst>
              <a:path w="21600" h="21600">
                <a:moveTo>
                  <a:pt x="0" y="0"/>
                </a:moveTo>
                <a:lnTo>
                  <a:pt x="21600" y="21600"/>
                </a:lnTo>
              </a:path>
            </a:pathLst>
          </a:custGeom>
          <a:noFill/>
          <a:ln>
            <a:solidFill>
              <a:srgbClr val="4472c4"/>
            </a:solidFill>
            <a:tailEnd len="med" type="triangle" w="med"/>
          </a:ln>
        </p:spPr>
        <p:style>
          <a:lnRef idx="1">
            <a:schemeClr val="accent1"/>
          </a:lnRef>
          <a:fillRef idx="0">
            <a:schemeClr val="accent1"/>
          </a:fillRef>
          <a:effectRef idx="0">
            <a:schemeClr val="accent1"/>
          </a:effectRef>
          <a:fontRef idx="minor"/>
        </p:style>
      </p:sp>
      <p:sp>
        <p:nvSpPr>
          <p:cNvPr id="104" name="TextBox 13"/>
          <p:cNvSpPr/>
          <p:nvPr/>
        </p:nvSpPr>
        <p:spPr>
          <a:xfrm>
            <a:off x="9987120" y="4136040"/>
            <a:ext cx="13525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4472c4"/>
                </a:solidFill>
                <a:latin typeface="Calibri"/>
                <a:ea typeface="DejaVu Sans"/>
              </a:rPr>
              <a:t>100 </a:t>
            </a:r>
            <a:r>
              <a:rPr b="0" lang="en-US" sz="1800" spc="-1" strike="noStrike">
                <a:solidFill>
                  <a:srgbClr val="4472c4"/>
                </a:solidFill>
                <a:latin typeface="Symbol"/>
                <a:ea typeface="DejaVu Sans"/>
              </a:rPr>
              <a:t>m</a:t>
            </a:r>
            <a:r>
              <a:rPr b="0" lang="en-US" sz="1800" spc="-1" strike="noStrike">
                <a:solidFill>
                  <a:srgbClr val="4472c4"/>
                </a:solidFill>
                <a:latin typeface="Calibri"/>
                <a:ea typeface="DejaVu Sans"/>
              </a:rPr>
              <a:t>m hole</a:t>
            </a:r>
            <a:endParaRPr b="0" lang="it-IT" sz="1800" spc="-1" strike="noStrike">
              <a:latin typeface="Arial"/>
            </a:endParaRPr>
          </a:p>
        </p:txBody>
      </p:sp>
      <p:pic>
        <p:nvPicPr>
          <p:cNvPr id="105" name="Picture 27" descr=""/>
          <p:cNvPicPr/>
          <p:nvPr/>
        </p:nvPicPr>
        <p:blipFill>
          <a:blip r:embed="rId3"/>
          <a:srcRect l="22559" t="14734" r="1899" b="0"/>
          <a:stretch/>
        </p:blipFill>
        <p:spPr>
          <a:xfrm>
            <a:off x="10505160" y="4536000"/>
            <a:ext cx="1554480" cy="1645920"/>
          </a:xfrm>
          <a:prstGeom prst="rect">
            <a:avLst/>
          </a:prstGeom>
          <a:ln w="0">
            <a:noFill/>
          </a:ln>
        </p:spPr>
      </p:pic>
      <p:sp>
        <p:nvSpPr>
          <p:cNvPr id="106" name="TextBox 1"/>
          <p:cNvSpPr/>
          <p:nvPr/>
        </p:nvSpPr>
        <p:spPr>
          <a:xfrm>
            <a:off x="1993320" y="30960"/>
            <a:ext cx="82112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 </a:t>
            </a:r>
            <a:r>
              <a:rPr b="1" lang="en-US" sz="2400" spc="-1" strike="noStrike">
                <a:solidFill>
                  <a:srgbClr val="4472c4"/>
                </a:solidFill>
                <a:latin typeface="Calibri"/>
                <a:ea typeface="DejaVu Sans"/>
              </a:rPr>
              <a:t>Components of straw tube tracker: wire, spacers and endplugs.</a:t>
            </a:r>
            <a:endParaRPr b="0" lang="it-IT" sz="2400" spc="-1" strike="noStrike">
              <a:latin typeface="Arial"/>
            </a:endParaRPr>
          </a:p>
        </p:txBody>
      </p:sp>
      <p:sp>
        <p:nvSpPr>
          <p:cNvPr id="107" name=""/>
          <p:cNvSpPr/>
          <p:nvPr/>
        </p:nvSpPr>
        <p:spPr>
          <a:xfrm>
            <a:off x="8132040" y="595440"/>
            <a:ext cx="4059720" cy="19285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2400" spc="-1" strike="noStrike">
                <a:solidFill>
                  <a:srgbClr val="4472c4"/>
                </a:solidFill>
                <a:latin typeface="Calibri"/>
              </a:rPr>
              <a:t>A gold tungsten rhenium of 20 </a:t>
            </a:r>
            <a:r>
              <a:rPr b="0" lang="en-US" sz="2400" spc="-1" strike="noStrike">
                <a:solidFill>
                  <a:srgbClr val="4472c4"/>
                </a:solidFill>
                <a:latin typeface="Symbol"/>
                <a:ea typeface="Segoe UI Symbol"/>
              </a:rPr>
              <a:t>m</a:t>
            </a:r>
            <a:r>
              <a:rPr b="0" lang="en-US" sz="2400" spc="-1" strike="noStrike">
                <a:solidFill>
                  <a:srgbClr val="4472c4"/>
                </a:solidFill>
                <a:latin typeface="Calibri"/>
                <a:ea typeface="Segoe UI Symbol"/>
              </a:rPr>
              <a:t>m is inserted in the straw and stretched using the crimping pins inserted in the end plugs. </a:t>
            </a:r>
            <a:endParaRPr b="0" lang="it-IT" sz="2400" spc="-1" strike="noStrike">
              <a:latin typeface="Arial"/>
            </a:endParaRPr>
          </a:p>
          <a:p>
            <a:pPr>
              <a:lnSpc>
                <a:spcPct val="100000"/>
              </a:lnSpc>
              <a:buNone/>
            </a:pPr>
            <a:endParaRPr b="0" lang="it-IT" sz="2400" spc="-1" strike="noStrike">
              <a:latin typeface="Arial"/>
            </a:endParaRPr>
          </a:p>
        </p:txBody>
      </p:sp>
      <p:pic>
        <p:nvPicPr>
          <p:cNvPr id="108" name="Picture 25" descr=""/>
          <p:cNvPicPr/>
          <p:nvPr/>
        </p:nvPicPr>
        <p:blipFill>
          <a:blip r:embed="rId4"/>
          <a:srcRect l="7232" t="16920" r="7052" b="11877"/>
          <a:stretch/>
        </p:blipFill>
        <p:spPr>
          <a:xfrm>
            <a:off x="8280000" y="1980000"/>
            <a:ext cx="1619640" cy="1308600"/>
          </a:xfrm>
          <a:prstGeom prst="rect">
            <a:avLst/>
          </a:prstGeom>
          <a:ln w="0">
            <a:noFill/>
          </a:ln>
        </p:spPr>
      </p:pic>
      <p:sp>
        <p:nvSpPr>
          <p:cNvPr id="109" name=""/>
          <p:cNvSpPr/>
          <p:nvPr/>
        </p:nvSpPr>
        <p:spPr>
          <a:xfrm>
            <a:off x="8132040" y="3420000"/>
            <a:ext cx="4059720" cy="6998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2400" spc="-1" strike="noStrike">
                <a:solidFill>
                  <a:srgbClr val="4472c4"/>
                </a:solidFill>
                <a:latin typeface="Calibri"/>
                <a:ea typeface="Segoe UI Symbol"/>
              </a:rPr>
              <a:t>The wire is kept in position by some spacers.</a:t>
            </a:r>
            <a:endParaRPr b="0" lang="it-IT" sz="2400" spc="-1" strike="noStrike">
              <a:latin typeface="Arial"/>
            </a:endParaRPr>
          </a:p>
        </p:txBody>
      </p:sp>
      <p:sp>
        <p:nvSpPr>
          <p:cNvPr id="110"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5CE5019E-7FE3-4527-994C-8F8333086879}"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DB4C59DB-FC30-4891-A0C6-EDBA939B22B8}" type="datetime1">
              <a:rPr lang="it-IT"/>
              <a:t>09/07/2024</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TextBox 2"/>
          <p:cNvSpPr/>
          <p:nvPr/>
        </p:nvSpPr>
        <p:spPr>
          <a:xfrm>
            <a:off x="70920" y="481680"/>
            <a:ext cx="12120120" cy="45540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n-US" sz="2400" spc="-1" strike="noStrike">
                <a:solidFill>
                  <a:srgbClr val="4472c4"/>
                </a:solidFill>
                <a:latin typeface="Calibri"/>
                <a:ea typeface="DejaVu Sans"/>
              </a:rPr>
              <a:t> </a:t>
            </a:r>
            <a:r>
              <a:rPr b="0" lang="en-US" sz="2400" spc="-1" strike="noStrike">
                <a:solidFill>
                  <a:srgbClr val="4472c4"/>
                </a:solidFill>
                <a:latin typeface="Calibri"/>
                <a:ea typeface="DejaVu Sans"/>
              </a:rPr>
              <a:t>The wire is stretched and crimped to the gold plated cooper pins.</a:t>
            </a:r>
            <a:endParaRPr b="0" lang="it-IT" sz="2400" spc="-1" strike="noStrike">
              <a:latin typeface="Arial"/>
            </a:endParaRPr>
          </a:p>
        </p:txBody>
      </p:sp>
      <p:pic>
        <p:nvPicPr>
          <p:cNvPr id="112" name="Picture 3" descr=""/>
          <p:cNvPicPr/>
          <p:nvPr/>
        </p:nvPicPr>
        <p:blipFill>
          <a:blip r:embed="rId1"/>
          <a:stretch/>
        </p:blipFill>
        <p:spPr>
          <a:xfrm>
            <a:off x="180000" y="1080000"/>
            <a:ext cx="3779640" cy="4924080"/>
          </a:xfrm>
          <a:prstGeom prst="rect">
            <a:avLst/>
          </a:prstGeom>
          <a:ln w="0">
            <a:noFill/>
          </a:ln>
        </p:spPr>
      </p:pic>
      <p:sp>
        <p:nvSpPr>
          <p:cNvPr id="113" name="TextBox 15"/>
          <p:cNvSpPr/>
          <p:nvPr/>
        </p:nvSpPr>
        <p:spPr>
          <a:xfrm>
            <a:off x="4104000" y="1956600"/>
            <a:ext cx="78912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400" spc="-1" strike="noStrike">
                <a:solidFill>
                  <a:srgbClr val="4472c4"/>
                </a:solidFill>
                <a:latin typeface="Calibri"/>
                <a:ea typeface="DejaVu Sans"/>
              </a:rPr>
              <a:t>Crimping test: variation of nominal tension (50g) after 2 weeks</a:t>
            </a:r>
            <a:endParaRPr b="0" lang="it-IT" sz="2400" spc="-1" strike="noStrike">
              <a:latin typeface="Arial"/>
            </a:endParaRPr>
          </a:p>
        </p:txBody>
      </p:sp>
      <p:sp>
        <p:nvSpPr>
          <p:cNvPr id="114" name="TextBox 17"/>
          <p:cNvSpPr/>
          <p:nvPr/>
        </p:nvSpPr>
        <p:spPr>
          <a:xfrm>
            <a:off x="2893680" y="30960"/>
            <a:ext cx="64116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 </a:t>
            </a:r>
            <a:r>
              <a:rPr b="1" lang="en-US" sz="2400" spc="-1" strike="noStrike">
                <a:solidFill>
                  <a:srgbClr val="4472c4"/>
                </a:solidFill>
                <a:latin typeface="Calibri"/>
                <a:ea typeface="DejaVu Sans"/>
              </a:rPr>
              <a:t>Components of straw tube tracker: crimping pins</a:t>
            </a:r>
            <a:endParaRPr b="0" lang="it-IT" sz="2400" spc="-1" strike="noStrike">
              <a:latin typeface="Arial"/>
            </a:endParaRPr>
          </a:p>
        </p:txBody>
      </p:sp>
      <p:pic>
        <p:nvPicPr>
          <p:cNvPr id="115" name="" descr=""/>
          <p:cNvPicPr/>
          <p:nvPr/>
        </p:nvPicPr>
        <p:blipFill>
          <a:blip r:embed="rId2"/>
          <a:stretch/>
        </p:blipFill>
        <p:spPr>
          <a:xfrm>
            <a:off x="4186440" y="2642760"/>
            <a:ext cx="3373200" cy="3394440"/>
          </a:xfrm>
          <a:prstGeom prst="rect">
            <a:avLst/>
          </a:prstGeom>
          <a:ln w="0">
            <a:noFill/>
          </a:ln>
        </p:spPr>
      </p:pic>
      <p:pic>
        <p:nvPicPr>
          <p:cNvPr id="116" name="" descr=""/>
          <p:cNvPicPr/>
          <p:nvPr/>
        </p:nvPicPr>
        <p:blipFill>
          <a:blip r:embed="rId3"/>
          <a:stretch/>
        </p:blipFill>
        <p:spPr>
          <a:xfrm>
            <a:off x="10080000" y="180000"/>
            <a:ext cx="1619640" cy="1555920"/>
          </a:xfrm>
          <a:prstGeom prst="rect">
            <a:avLst/>
          </a:prstGeom>
          <a:ln w="0">
            <a:noFill/>
          </a:ln>
        </p:spPr>
      </p:pic>
      <p:pic>
        <p:nvPicPr>
          <p:cNvPr id="117" name="" descr=""/>
          <p:cNvPicPr/>
          <p:nvPr/>
        </p:nvPicPr>
        <p:blipFill>
          <a:blip r:embed="rId4"/>
          <a:stretch/>
        </p:blipFill>
        <p:spPr>
          <a:xfrm>
            <a:off x="8280000" y="4212000"/>
            <a:ext cx="3236760" cy="1871640"/>
          </a:xfrm>
          <a:prstGeom prst="rect">
            <a:avLst/>
          </a:prstGeom>
          <a:ln w="0">
            <a:noFill/>
          </a:ln>
        </p:spPr>
      </p:pic>
      <p:pic>
        <p:nvPicPr>
          <p:cNvPr id="118" name="" descr=""/>
          <p:cNvPicPr/>
          <p:nvPr/>
        </p:nvPicPr>
        <p:blipFill>
          <a:blip r:embed="rId5"/>
          <a:stretch/>
        </p:blipFill>
        <p:spPr>
          <a:xfrm>
            <a:off x="8289360" y="2628000"/>
            <a:ext cx="3230280" cy="1413360"/>
          </a:xfrm>
          <a:prstGeom prst="rect">
            <a:avLst/>
          </a:prstGeom>
          <a:ln w="0">
            <a:noFill/>
          </a:ln>
        </p:spPr>
      </p:pic>
      <p:sp>
        <p:nvSpPr>
          <p:cNvPr id="119"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68ED0998-E753-4798-ACE1-DA2E4E5603AA}"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01CE2B3F-B1B3-42CC-AB18-B5173D6C4E2C}" type="datetime1">
              <a:rPr lang="it-IT"/>
              <a:t>09/07/2024</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TextBox 6"/>
          <p:cNvSpPr/>
          <p:nvPr/>
        </p:nvSpPr>
        <p:spPr>
          <a:xfrm>
            <a:off x="75600" y="559080"/>
            <a:ext cx="3884040" cy="5260680"/>
          </a:xfrm>
          <a:prstGeom prst="rect">
            <a:avLst/>
          </a:prstGeom>
          <a:noFill/>
          <a:ln w="0">
            <a:solidFill>
              <a:srgbClr val="3465a4"/>
            </a:solidFill>
          </a:ln>
        </p:spPr>
        <p:style>
          <a:lnRef idx="0"/>
          <a:fillRef idx="0"/>
          <a:effectRef idx="0"/>
          <a:fontRef idx="minor"/>
        </p:style>
        <p:txBody>
          <a:bodyPr lIns="90000" rIns="90000" tIns="45000" bIns="45000" anchor="t">
            <a:spAutoFit/>
          </a:bodyPr>
          <a:p>
            <a:pPr algn="just">
              <a:lnSpc>
                <a:spcPct val="100000"/>
              </a:lnSpc>
              <a:buNone/>
            </a:pPr>
            <a:r>
              <a:rPr b="0" lang="en-US" sz="2400" spc="-1" strike="noStrike">
                <a:solidFill>
                  <a:srgbClr val="4472c4"/>
                </a:solidFill>
                <a:latin typeface="URWPalladioL-Roma"/>
                <a:ea typeface="DejaVu Sans"/>
              </a:rPr>
              <a:t>The alignment and stability of the straw tube tracker is ensured by a rigid frame where the straws are glued.</a:t>
            </a:r>
            <a:endParaRPr b="0" lang="it-IT" sz="2400" spc="-1" strike="noStrike">
              <a:latin typeface="Arial"/>
            </a:endParaRPr>
          </a:p>
          <a:p>
            <a:pPr algn="just">
              <a:lnSpc>
                <a:spcPct val="100000"/>
              </a:lnSpc>
              <a:buNone/>
            </a:pPr>
            <a:r>
              <a:rPr b="0" lang="en-US" sz="2400" spc="-1" strike="noStrike">
                <a:solidFill>
                  <a:srgbClr val="4472c4"/>
                </a:solidFill>
                <a:latin typeface="Calibri"/>
                <a:ea typeface="Segoe UI Symbol"/>
              </a:rPr>
              <a:t>Straws will be filled with a mixture of argon/CO</a:t>
            </a:r>
            <a:r>
              <a:rPr b="0" lang="en-US" sz="2400" spc="-1" strike="noStrike" baseline="-25000">
                <a:solidFill>
                  <a:srgbClr val="4472c4"/>
                </a:solidFill>
                <a:latin typeface="Calibri"/>
                <a:ea typeface="Segoe UI Symbol"/>
              </a:rPr>
              <a:t>2</a:t>
            </a:r>
            <a:r>
              <a:rPr b="0" lang="en-US" sz="2400" spc="-1" strike="noStrike">
                <a:solidFill>
                  <a:srgbClr val="4472c4"/>
                </a:solidFill>
                <a:latin typeface="Calibri"/>
                <a:ea typeface="Segoe UI Symbol"/>
              </a:rPr>
              <a:t> (70/30) and operated at 2 bar absolute pressure.</a:t>
            </a:r>
            <a:endParaRPr b="0" lang="it-IT" sz="2400" spc="-1" strike="noStrike">
              <a:latin typeface="Arial"/>
            </a:endParaRPr>
          </a:p>
          <a:p>
            <a:pPr algn="just">
              <a:lnSpc>
                <a:spcPct val="100000"/>
              </a:lnSpc>
              <a:buNone/>
            </a:pPr>
            <a:r>
              <a:rPr b="0" lang="en-US" sz="2400" spc="-1" strike="noStrike">
                <a:solidFill>
                  <a:srgbClr val="4472c4"/>
                </a:solidFill>
                <a:latin typeface="Calibri"/>
                <a:ea typeface="Segoe UI Symbol"/>
              </a:rPr>
              <a:t>During the assembly straw tubes will be pressurized at 3 bar of absolute pressure to be safely handled and glued to the supporting structure. </a:t>
            </a:r>
            <a:endParaRPr b="0" lang="it-IT" sz="2400" spc="-1" strike="noStrike">
              <a:latin typeface="Arial"/>
            </a:endParaRPr>
          </a:p>
        </p:txBody>
      </p:sp>
      <p:sp>
        <p:nvSpPr>
          <p:cNvPr id="121" name="TextBox 8"/>
          <p:cNvSpPr/>
          <p:nvPr/>
        </p:nvSpPr>
        <p:spPr>
          <a:xfrm>
            <a:off x="4140000" y="1112040"/>
            <a:ext cx="7739640" cy="4113000"/>
          </a:xfrm>
          <a:prstGeom prst="rect">
            <a:avLst/>
          </a:prstGeom>
          <a:noFill/>
          <a:ln w="0">
            <a:noFill/>
          </a:ln>
        </p:spPr>
        <p:style>
          <a:lnRef idx="0"/>
          <a:fillRef idx="0"/>
          <a:effectRef idx="0"/>
          <a:fontRef idx="minor"/>
        </p:style>
        <p:txBody>
          <a:bodyPr lIns="90000" rIns="90000" tIns="45000" bIns="45000" anchor="t">
            <a:spAutoFit/>
          </a:bodyPr>
          <a:p>
            <a:pPr marL="285840" indent="-285840" algn="just">
              <a:lnSpc>
                <a:spcPct val="100000"/>
              </a:lnSpc>
              <a:buClr>
                <a:srgbClr val="4472c4"/>
              </a:buClr>
              <a:buFont typeface="Arial"/>
              <a:buChar char="•"/>
            </a:pPr>
            <a:r>
              <a:rPr b="0" lang="en-US" sz="2400" spc="-1" strike="noStrike">
                <a:solidFill>
                  <a:srgbClr val="4472c4"/>
                </a:solidFill>
                <a:latin typeface="URWPalladioL-Roma"/>
                <a:ea typeface="DejaVu Sans"/>
              </a:rPr>
              <a:t>Straw alignment accuracy: 100 </a:t>
            </a:r>
            <a:r>
              <a:rPr b="0" i="1" lang="el-GR" sz="2400" spc="-1" strike="noStrike">
                <a:solidFill>
                  <a:srgbClr val="4472c4"/>
                </a:solidFill>
                <a:latin typeface="PazoMath-Italic"/>
                <a:ea typeface="DejaVu Sans"/>
              </a:rPr>
              <a:t>μ</a:t>
            </a:r>
            <a:r>
              <a:rPr b="0" lang="en-US" sz="2400" spc="-1" strike="noStrike">
                <a:solidFill>
                  <a:srgbClr val="4472c4"/>
                </a:solidFill>
                <a:latin typeface="URWPalladioL-Roma"/>
                <a:ea typeface="DejaVu Sans"/>
              </a:rPr>
              <a:t>m;</a:t>
            </a:r>
            <a:endParaRPr b="0" lang="it-IT" sz="2400" spc="-1" strike="noStrike">
              <a:latin typeface="Arial"/>
            </a:endParaRPr>
          </a:p>
          <a:p>
            <a:pPr marL="285840" indent="-285840" algn="just">
              <a:lnSpc>
                <a:spcPct val="100000"/>
              </a:lnSpc>
              <a:buClr>
                <a:srgbClr val="4472c4"/>
              </a:buClr>
              <a:buFont typeface="Arial"/>
              <a:buChar char="•"/>
            </a:pPr>
            <a:r>
              <a:rPr b="0" lang="en-US" sz="2400" spc="-1" strike="noStrike">
                <a:solidFill>
                  <a:srgbClr val="4472c4"/>
                </a:solidFill>
                <a:latin typeface="URWPalladioL-Roma"/>
                <a:ea typeface="DejaVu Sans"/>
              </a:rPr>
              <a:t>withstand a gas pressure of 2 bar with an appropriate safety factor;</a:t>
            </a:r>
            <a:endParaRPr b="0" lang="it-IT" sz="2400" spc="-1" strike="noStrike">
              <a:latin typeface="Arial"/>
            </a:endParaRPr>
          </a:p>
          <a:p>
            <a:pPr marL="285840" indent="-285840" algn="just">
              <a:lnSpc>
                <a:spcPct val="100000"/>
              </a:lnSpc>
              <a:buClr>
                <a:srgbClr val="4472c4"/>
              </a:buClr>
              <a:buFont typeface="Arial"/>
              <a:buChar char="•"/>
            </a:pPr>
            <a:r>
              <a:rPr b="0" lang="en-US" sz="2400" spc="-1" strike="noStrike">
                <a:solidFill>
                  <a:srgbClr val="4472c4"/>
                </a:solidFill>
                <a:latin typeface="URWPalladioL-Roma"/>
                <a:ea typeface="DejaVu Sans"/>
              </a:rPr>
              <a:t>gas tightness (better than straws);</a:t>
            </a:r>
            <a:endParaRPr b="0" lang="it-IT" sz="2400" spc="-1" strike="noStrike">
              <a:latin typeface="Arial"/>
            </a:endParaRPr>
          </a:p>
          <a:p>
            <a:pPr marL="285840" indent="-285840" algn="just">
              <a:lnSpc>
                <a:spcPct val="100000"/>
              </a:lnSpc>
              <a:buClr>
                <a:srgbClr val="4472c4"/>
              </a:buClr>
              <a:buFont typeface="Arial"/>
              <a:buChar char="•"/>
            </a:pPr>
            <a:r>
              <a:rPr b="0" lang="en-US" sz="2400" spc="-1" strike="noStrike">
                <a:solidFill>
                  <a:srgbClr val="4472c4"/>
                </a:solidFill>
                <a:latin typeface="URWPalladioL-Roma"/>
                <a:ea typeface="DejaVu Sans"/>
              </a:rPr>
              <a:t>No straw compression during construction, handling, and transportation;</a:t>
            </a:r>
            <a:endParaRPr b="0" lang="it-IT" sz="2400" spc="-1" strike="noStrike">
              <a:latin typeface="Arial"/>
            </a:endParaRPr>
          </a:p>
          <a:p>
            <a:pPr marL="285840" indent="-285840" algn="just">
              <a:lnSpc>
                <a:spcPct val="100000"/>
              </a:lnSpc>
              <a:buClr>
                <a:srgbClr val="4472c4"/>
              </a:buClr>
              <a:buFont typeface="Arial"/>
              <a:buChar char="•"/>
            </a:pPr>
            <a:r>
              <a:rPr b="0" lang="en-US" sz="2400" spc="-1" strike="noStrike">
                <a:solidFill>
                  <a:srgbClr val="4472c4"/>
                </a:solidFill>
                <a:latin typeface="URWPalladioL-Roma"/>
                <a:ea typeface="DejaVu Sans"/>
              </a:rPr>
              <a:t>ensure minimum required tension on the wires;</a:t>
            </a:r>
            <a:endParaRPr b="0" lang="it-IT" sz="2400" spc="-1" strike="noStrike">
              <a:latin typeface="Arial"/>
            </a:endParaRPr>
          </a:p>
          <a:p>
            <a:pPr marL="285840" indent="-285840" algn="just">
              <a:lnSpc>
                <a:spcPct val="100000"/>
              </a:lnSpc>
              <a:buClr>
                <a:srgbClr val="4472c4"/>
              </a:buClr>
              <a:buFont typeface="Arial"/>
              <a:buChar char="•"/>
            </a:pPr>
            <a:r>
              <a:rPr b="0" lang="en-US" sz="2400" spc="-1" strike="noStrike">
                <a:solidFill>
                  <a:srgbClr val="4472c4"/>
                </a:solidFill>
                <a:latin typeface="URWPalladioL-Roma"/>
                <a:ea typeface="DejaVu Sans"/>
              </a:rPr>
              <a:t>Fit in calorimeter inner volume (including the external mechanical structure); </a:t>
            </a:r>
            <a:endParaRPr b="0" lang="it-IT" sz="2400" spc="-1" strike="noStrike">
              <a:latin typeface="Arial"/>
            </a:endParaRPr>
          </a:p>
          <a:p>
            <a:pPr marL="285840" indent="-285840" algn="just">
              <a:lnSpc>
                <a:spcPct val="100000"/>
              </a:lnSpc>
              <a:buClr>
                <a:srgbClr val="4472c4"/>
              </a:buClr>
              <a:buFont typeface="Arial"/>
              <a:buChar char="•"/>
            </a:pPr>
            <a:r>
              <a:rPr b="0" lang="en-US" sz="2400" spc="-1" strike="noStrike">
                <a:solidFill>
                  <a:srgbClr val="4472c4"/>
                </a:solidFill>
                <a:latin typeface="URWPalladioL-Roma"/>
                <a:ea typeface="DejaVu Sans"/>
              </a:rPr>
              <a:t>Ensure an average tracker density (without targets) of 0.005 +/- 5% kg/m</a:t>
            </a:r>
            <a:r>
              <a:rPr b="0" lang="en-US" sz="2400" spc="-1" strike="noStrike" baseline="33000">
                <a:solidFill>
                  <a:srgbClr val="4472c4"/>
                </a:solidFill>
                <a:latin typeface="URWPalladioL-Roma"/>
                <a:ea typeface="DejaVu Sans"/>
              </a:rPr>
              <a:t>3</a:t>
            </a:r>
            <a:endParaRPr b="0" lang="it-IT" sz="2400" spc="-1" strike="noStrike">
              <a:latin typeface="Arial"/>
            </a:endParaRPr>
          </a:p>
        </p:txBody>
      </p:sp>
      <p:sp>
        <p:nvSpPr>
          <p:cNvPr id="122" name="TextBox 40"/>
          <p:cNvSpPr/>
          <p:nvPr/>
        </p:nvSpPr>
        <p:spPr>
          <a:xfrm>
            <a:off x="1560960" y="30960"/>
            <a:ext cx="90813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 </a:t>
            </a:r>
            <a:r>
              <a:rPr b="1" lang="en-US" sz="2400" spc="-1" strike="noStrike">
                <a:solidFill>
                  <a:srgbClr val="4472c4"/>
                </a:solidFill>
                <a:latin typeface="Calibri"/>
                <a:ea typeface="DejaVu Sans"/>
              </a:rPr>
              <a:t>Components of straw tube tracker: supporting structure requirements</a:t>
            </a:r>
            <a:endParaRPr b="0" lang="it-IT" sz="2400" spc="-1" strike="noStrike">
              <a:latin typeface="Arial"/>
            </a:endParaRPr>
          </a:p>
        </p:txBody>
      </p:sp>
      <p:sp>
        <p:nvSpPr>
          <p:cNvPr id="123" name=""/>
          <p:cNvSpPr/>
          <p:nvPr/>
        </p:nvSpPr>
        <p:spPr>
          <a:xfrm>
            <a:off x="4140000" y="602640"/>
            <a:ext cx="7739640" cy="837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2400" spc="-1" strike="noStrike">
                <a:solidFill>
                  <a:srgbClr val="4472c4"/>
                </a:solidFill>
                <a:latin typeface="URWPalladioL-Roma"/>
              </a:rPr>
              <a:t>The key requirements for this structure are</a:t>
            </a:r>
            <a:r>
              <a:rPr b="0" lang="en-US" sz="2400" spc="-1" strike="noStrike">
                <a:solidFill>
                  <a:srgbClr val="000000"/>
                </a:solidFill>
                <a:latin typeface="URWPalladioL-Roma"/>
              </a:rPr>
              <a:t>:</a:t>
            </a:r>
            <a:endParaRPr b="0" lang="it-IT" sz="2400" spc="-1" strike="noStrike">
              <a:latin typeface="Arial"/>
            </a:endParaRPr>
          </a:p>
        </p:txBody>
      </p:sp>
      <p:sp>
        <p:nvSpPr>
          <p:cNvPr id="124"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D27DCCC5-F389-4FD7-BCA4-95FD7FF0E71C}"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1C94C954-CB49-4412-A714-6F307745611D}" type="datetime1">
              <a:rPr lang="it-IT"/>
              <a:t>09/07/2024</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 name="" descr=""/>
          <p:cNvPicPr/>
          <p:nvPr/>
        </p:nvPicPr>
        <p:blipFill>
          <a:blip r:embed="rId1"/>
          <a:stretch/>
        </p:blipFill>
        <p:spPr>
          <a:xfrm>
            <a:off x="716040" y="3600000"/>
            <a:ext cx="6303600" cy="2834640"/>
          </a:xfrm>
          <a:prstGeom prst="rect">
            <a:avLst/>
          </a:prstGeom>
          <a:ln w="0">
            <a:noFill/>
          </a:ln>
        </p:spPr>
      </p:pic>
      <p:pic>
        <p:nvPicPr>
          <p:cNvPr id="126" name="Picture 22" descr=""/>
          <p:cNvPicPr/>
          <p:nvPr/>
        </p:nvPicPr>
        <p:blipFill>
          <a:blip r:embed="rId2"/>
          <a:stretch/>
        </p:blipFill>
        <p:spPr>
          <a:xfrm>
            <a:off x="2268000" y="830520"/>
            <a:ext cx="4627440" cy="2337120"/>
          </a:xfrm>
          <a:prstGeom prst="rect">
            <a:avLst/>
          </a:prstGeom>
          <a:ln w="0">
            <a:noFill/>
          </a:ln>
        </p:spPr>
      </p:pic>
      <p:sp>
        <p:nvSpPr>
          <p:cNvPr id="127" name="TextBox 32"/>
          <p:cNvSpPr/>
          <p:nvPr/>
        </p:nvSpPr>
        <p:spPr>
          <a:xfrm>
            <a:off x="2275560" y="3416040"/>
            <a:ext cx="43840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1800" spc="-1" strike="noStrike">
                <a:solidFill>
                  <a:srgbClr val="4472c4"/>
                </a:solidFill>
                <a:latin typeface="Calibri"/>
                <a:ea typeface="DejaVu Sans"/>
              </a:rPr>
              <a:t>The frame structure is made by 18 plies 0/90.</a:t>
            </a:r>
            <a:endParaRPr b="0" lang="it-IT" sz="1800" spc="-1" strike="noStrike">
              <a:latin typeface="Arial"/>
            </a:endParaRPr>
          </a:p>
        </p:txBody>
      </p:sp>
      <p:pic>
        <p:nvPicPr>
          <p:cNvPr id="128" name="Picture 24" descr=""/>
          <p:cNvPicPr/>
          <p:nvPr/>
        </p:nvPicPr>
        <p:blipFill>
          <a:blip r:embed="rId3"/>
          <a:stretch/>
        </p:blipFill>
        <p:spPr>
          <a:xfrm>
            <a:off x="180000" y="780120"/>
            <a:ext cx="1979640" cy="2639520"/>
          </a:xfrm>
          <a:prstGeom prst="rect">
            <a:avLst/>
          </a:prstGeom>
          <a:ln w="0">
            <a:noFill/>
          </a:ln>
        </p:spPr>
      </p:pic>
      <p:sp>
        <p:nvSpPr>
          <p:cNvPr id="129" name="TextBox 33"/>
          <p:cNvSpPr/>
          <p:nvPr/>
        </p:nvSpPr>
        <p:spPr>
          <a:xfrm>
            <a:off x="2566080" y="30960"/>
            <a:ext cx="70743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 </a:t>
            </a:r>
            <a:r>
              <a:rPr b="1" lang="en-US" sz="2400" spc="-1" strike="noStrike">
                <a:solidFill>
                  <a:srgbClr val="4472c4"/>
                </a:solidFill>
                <a:latin typeface="Calibri"/>
                <a:ea typeface="DejaVu Sans"/>
              </a:rPr>
              <a:t>Components of straw tube tracker: carbon fiber frame</a:t>
            </a:r>
            <a:endParaRPr b="0" lang="it-IT" sz="2400" spc="-1" strike="noStrike">
              <a:latin typeface="Arial"/>
            </a:endParaRPr>
          </a:p>
        </p:txBody>
      </p:sp>
      <p:pic>
        <p:nvPicPr>
          <p:cNvPr id="130" name="Picture 30" descr=""/>
          <p:cNvPicPr/>
          <p:nvPr/>
        </p:nvPicPr>
        <p:blipFill>
          <a:blip r:embed="rId4"/>
          <a:stretch/>
        </p:blipFill>
        <p:spPr>
          <a:xfrm>
            <a:off x="8472240" y="681480"/>
            <a:ext cx="3533400" cy="1993680"/>
          </a:xfrm>
          <a:prstGeom prst="rect">
            <a:avLst/>
          </a:prstGeom>
          <a:ln w="0">
            <a:noFill/>
          </a:ln>
        </p:spPr>
      </p:pic>
      <p:pic>
        <p:nvPicPr>
          <p:cNvPr id="131" name="Picture 31" descr=""/>
          <p:cNvPicPr/>
          <p:nvPr/>
        </p:nvPicPr>
        <p:blipFill>
          <a:blip r:embed="rId5"/>
          <a:stretch/>
        </p:blipFill>
        <p:spPr>
          <a:xfrm>
            <a:off x="8562240" y="2941200"/>
            <a:ext cx="3533400" cy="1990440"/>
          </a:xfrm>
          <a:prstGeom prst="rect">
            <a:avLst/>
          </a:prstGeom>
          <a:ln w="0">
            <a:noFill/>
          </a:ln>
        </p:spPr>
      </p:pic>
      <p:sp>
        <p:nvSpPr>
          <p:cNvPr id="132" name="Straight Arrow Connector 4"/>
          <p:cNvSpPr/>
          <p:nvPr/>
        </p:nvSpPr>
        <p:spPr>
          <a:xfrm>
            <a:off x="8031600" y="1010160"/>
            <a:ext cx="1822320" cy="551880"/>
          </a:xfrm>
          <a:custGeom>
            <a:avLst/>
            <a:gdLst/>
            <a:ahLst/>
            <a:rect l="l" t="t" r="r" b="b"/>
            <a:pathLst>
              <a:path w="21600" h="21600">
                <a:moveTo>
                  <a:pt x="0" y="0"/>
                </a:moveTo>
                <a:lnTo>
                  <a:pt x="21600" y="21600"/>
                </a:lnTo>
              </a:path>
            </a:pathLst>
          </a:custGeom>
          <a:noFill/>
          <a:ln>
            <a:solidFill>
              <a:srgbClr val="4472c4"/>
            </a:solidFill>
            <a:tailEnd len="med" type="triangle" w="med"/>
          </a:ln>
        </p:spPr>
        <p:style>
          <a:lnRef idx="1">
            <a:schemeClr val="accent1"/>
          </a:lnRef>
          <a:fillRef idx="0">
            <a:schemeClr val="accent1"/>
          </a:fillRef>
          <a:effectRef idx="0">
            <a:schemeClr val="accent1"/>
          </a:effectRef>
          <a:fontRef idx="minor"/>
        </p:style>
      </p:sp>
      <p:sp>
        <p:nvSpPr>
          <p:cNvPr id="133" name="TextBox 29"/>
          <p:cNvSpPr/>
          <p:nvPr/>
        </p:nvSpPr>
        <p:spPr>
          <a:xfrm>
            <a:off x="6768000" y="580320"/>
            <a:ext cx="1757160" cy="8506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600" spc="-1" strike="noStrike">
                <a:solidFill>
                  <a:srgbClr val="4472c4"/>
                </a:solidFill>
                <a:latin typeface="Calibri"/>
                <a:ea typeface="DejaVu Sans"/>
              </a:rPr>
              <a:t>Internal beam elements</a:t>
            </a:r>
            <a:endParaRPr b="0" lang="it-IT" sz="1600" spc="-1" strike="noStrike">
              <a:latin typeface="Arial"/>
            </a:endParaRPr>
          </a:p>
          <a:p>
            <a:pPr algn="ctr">
              <a:lnSpc>
                <a:spcPct val="100000"/>
              </a:lnSpc>
              <a:buNone/>
            </a:pPr>
            <a:r>
              <a:rPr b="0" lang="en-US" sz="1600" spc="-1" strike="noStrike">
                <a:solidFill>
                  <a:srgbClr val="4472c4"/>
                </a:solidFill>
                <a:latin typeface="Calibri"/>
                <a:ea typeface="DejaVu Sans"/>
              </a:rPr>
              <a:t>Pre-stresse</a:t>
            </a:r>
            <a:r>
              <a:rPr b="0" lang="en-US" sz="1800" spc="-1" strike="noStrike">
                <a:solidFill>
                  <a:srgbClr val="4472c4"/>
                </a:solidFill>
                <a:latin typeface="Calibri"/>
                <a:ea typeface="DejaVu Sans"/>
              </a:rPr>
              <a:t>d</a:t>
            </a:r>
            <a:endParaRPr b="0" lang="it-IT" sz="1800" spc="-1" strike="noStrike">
              <a:latin typeface="Arial"/>
            </a:endParaRPr>
          </a:p>
        </p:txBody>
      </p:sp>
      <p:sp>
        <p:nvSpPr>
          <p:cNvPr id="134" name="Straight Arrow Connector 6"/>
          <p:cNvSpPr/>
          <p:nvPr/>
        </p:nvSpPr>
        <p:spPr>
          <a:xfrm>
            <a:off x="8103240" y="3516480"/>
            <a:ext cx="2135160" cy="301320"/>
          </a:xfrm>
          <a:custGeom>
            <a:avLst/>
            <a:gdLst/>
            <a:ahLst/>
            <a:rect l="l" t="t" r="r" b="b"/>
            <a:pathLst>
              <a:path w="21600" h="21600">
                <a:moveTo>
                  <a:pt x="0" y="0"/>
                </a:moveTo>
                <a:lnTo>
                  <a:pt x="21600" y="21600"/>
                </a:lnTo>
              </a:path>
            </a:pathLst>
          </a:custGeom>
          <a:noFill/>
          <a:ln>
            <a:solidFill>
              <a:srgbClr val="4472c4"/>
            </a:solidFill>
            <a:tailEnd len="med" type="triangle" w="med"/>
          </a:ln>
        </p:spPr>
        <p:style>
          <a:lnRef idx="1">
            <a:schemeClr val="accent1"/>
          </a:lnRef>
          <a:fillRef idx="0">
            <a:schemeClr val="accent1"/>
          </a:fillRef>
          <a:effectRef idx="0">
            <a:schemeClr val="accent1"/>
          </a:effectRef>
          <a:fontRef idx="minor"/>
        </p:style>
      </p:sp>
      <p:sp>
        <p:nvSpPr>
          <p:cNvPr id="135" name="TextBox 41"/>
          <p:cNvSpPr/>
          <p:nvPr/>
        </p:nvSpPr>
        <p:spPr>
          <a:xfrm>
            <a:off x="6978960" y="2807280"/>
            <a:ext cx="1546200" cy="8197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600" spc="-1" strike="noStrike">
                <a:solidFill>
                  <a:srgbClr val="4472c4"/>
                </a:solidFill>
                <a:latin typeface="Calibri"/>
                <a:ea typeface="DejaVu Sans"/>
              </a:rPr>
              <a:t>Internal spring elements pre-stressed</a:t>
            </a:r>
            <a:endParaRPr b="0" lang="it-IT" sz="1600" spc="-1" strike="noStrike">
              <a:latin typeface="Arial"/>
            </a:endParaRPr>
          </a:p>
        </p:txBody>
      </p:sp>
      <p:sp>
        <p:nvSpPr>
          <p:cNvPr id="136" name="TextBox 20"/>
          <p:cNvSpPr/>
          <p:nvPr/>
        </p:nvSpPr>
        <p:spPr>
          <a:xfrm>
            <a:off x="3240000" y="5360040"/>
            <a:ext cx="8180280" cy="364320"/>
          </a:xfrm>
          <a:prstGeom prst="rect">
            <a:avLst/>
          </a:prstGeom>
          <a:noFill/>
          <a:ln w="0">
            <a:noFill/>
          </a:ln>
        </p:spPr>
        <p:style>
          <a:lnRef idx="0"/>
          <a:fillRef idx="0"/>
          <a:effectRef idx="0"/>
          <a:fontRef idx="minor"/>
        </p:style>
      </p:sp>
      <p:sp>
        <p:nvSpPr>
          <p:cNvPr id="137" name=""/>
          <p:cNvSpPr/>
          <p:nvPr/>
        </p:nvSpPr>
        <p:spPr>
          <a:xfrm>
            <a:off x="7362000" y="5529960"/>
            <a:ext cx="4697640" cy="10047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2400" spc="-1" strike="noStrike">
                <a:solidFill>
                  <a:srgbClr val="4472c4"/>
                </a:solidFill>
                <a:latin typeface="Calibri"/>
              </a:rPr>
              <a:t>Mechanical simulations and the construction of the first prototype have validated the design</a:t>
            </a:r>
            <a:endParaRPr b="0" lang="it-IT" sz="2400" spc="-1" strike="noStrike">
              <a:latin typeface="Arial"/>
            </a:endParaRPr>
          </a:p>
        </p:txBody>
      </p:sp>
      <p:sp>
        <p:nvSpPr>
          <p:cNvPr id="138"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27E37866-ACF8-4F4B-90B1-93EC362374B0}"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4"/>
          </p:nvPr>
        </p:nvSpPr>
        <p:spPr/>
        <p:txBody>
          <a:bodyPr/>
          <a:p>
            <a:r>
              <a:t>F. Raffaelli STT SAND referee</a:t>
            </a:r>
          </a:p>
        </p:txBody>
      </p:sp>
      <p:sp>
        <p:nvSpPr>
          <p:cNvPr id="3" name="PlaceHolder 2"/>
          <p:cNvSpPr>
            <a:spLocks noGrp="1"/>
          </p:cNvSpPr>
          <p:nvPr>
            <p:ph type="dt" idx="6"/>
          </p:nvPr>
        </p:nvSpPr>
        <p:spPr/>
        <p:txBody>
          <a:bodyPr/>
          <a:p>
            <a:fld id="{5B0B6A9D-AD71-4246-8D52-9A1F0A379276}" type="datetime1">
              <a:rPr lang="it-IT"/>
              <a:t>09/07/2024</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9" name="Picture 10" descr=""/>
          <p:cNvPicPr/>
          <p:nvPr/>
        </p:nvPicPr>
        <p:blipFill>
          <a:blip r:embed="rId1"/>
          <a:stretch/>
        </p:blipFill>
        <p:spPr>
          <a:xfrm>
            <a:off x="106200" y="771480"/>
            <a:ext cx="3931560" cy="3385800"/>
          </a:xfrm>
          <a:prstGeom prst="rect">
            <a:avLst/>
          </a:prstGeom>
          <a:ln w="0">
            <a:noFill/>
          </a:ln>
        </p:spPr>
      </p:pic>
      <p:pic>
        <p:nvPicPr>
          <p:cNvPr id="140" name="Picture 12" descr=""/>
          <p:cNvPicPr/>
          <p:nvPr/>
        </p:nvPicPr>
        <p:blipFill>
          <a:blip r:embed="rId2"/>
          <a:stretch/>
        </p:blipFill>
        <p:spPr>
          <a:xfrm>
            <a:off x="4116240" y="461160"/>
            <a:ext cx="5237640" cy="3642840"/>
          </a:xfrm>
          <a:prstGeom prst="rect">
            <a:avLst/>
          </a:prstGeom>
          <a:ln w="0">
            <a:noFill/>
          </a:ln>
        </p:spPr>
      </p:pic>
      <p:pic>
        <p:nvPicPr>
          <p:cNvPr id="141" name="Picture 14" descr=""/>
          <p:cNvPicPr/>
          <p:nvPr/>
        </p:nvPicPr>
        <p:blipFill>
          <a:blip r:embed="rId3"/>
          <a:stretch/>
        </p:blipFill>
        <p:spPr>
          <a:xfrm>
            <a:off x="106200" y="4218480"/>
            <a:ext cx="4229280" cy="2136960"/>
          </a:xfrm>
          <a:prstGeom prst="rect">
            <a:avLst/>
          </a:prstGeom>
          <a:ln w="0">
            <a:noFill/>
          </a:ln>
        </p:spPr>
      </p:pic>
      <p:pic>
        <p:nvPicPr>
          <p:cNvPr id="142" name="Picture 16" descr=""/>
          <p:cNvPicPr/>
          <p:nvPr/>
        </p:nvPicPr>
        <p:blipFill>
          <a:blip r:embed="rId4"/>
          <a:stretch/>
        </p:blipFill>
        <p:spPr>
          <a:xfrm>
            <a:off x="4506120" y="4383360"/>
            <a:ext cx="3557160" cy="1797480"/>
          </a:xfrm>
          <a:prstGeom prst="rect">
            <a:avLst/>
          </a:prstGeom>
          <a:ln w="0">
            <a:noFill/>
          </a:ln>
        </p:spPr>
      </p:pic>
      <p:pic>
        <p:nvPicPr>
          <p:cNvPr id="143" name="Picture 18" descr=""/>
          <p:cNvPicPr/>
          <p:nvPr/>
        </p:nvPicPr>
        <p:blipFill>
          <a:blip r:embed="rId5"/>
          <a:stretch/>
        </p:blipFill>
        <p:spPr>
          <a:xfrm>
            <a:off x="8064000" y="4383360"/>
            <a:ext cx="3925080" cy="1990440"/>
          </a:xfrm>
          <a:prstGeom prst="rect">
            <a:avLst/>
          </a:prstGeom>
          <a:ln w="0">
            <a:noFill/>
          </a:ln>
        </p:spPr>
      </p:pic>
      <p:sp>
        <p:nvSpPr>
          <p:cNvPr id="144" name="TextBox 19"/>
          <p:cNvSpPr/>
          <p:nvPr/>
        </p:nvSpPr>
        <p:spPr>
          <a:xfrm>
            <a:off x="8355240" y="1980000"/>
            <a:ext cx="3704400" cy="15526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400" spc="-1" strike="noStrike">
                <a:solidFill>
                  <a:srgbClr val="4472c4"/>
                </a:solidFill>
                <a:latin typeface="Calibri"/>
                <a:ea typeface="DejaVu Sans"/>
              </a:rPr>
              <a:t>RMS measurement results:</a:t>
            </a:r>
            <a:endParaRPr b="0" lang="it-IT" sz="2400" spc="-1" strike="noStrike">
              <a:latin typeface="Arial"/>
            </a:endParaRPr>
          </a:p>
          <a:p>
            <a:pPr>
              <a:lnSpc>
                <a:spcPct val="100000"/>
              </a:lnSpc>
              <a:buNone/>
            </a:pPr>
            <a:r>
              <a:rPr b="0" lang="en-US" sz="2400" spc="-1" strike="noStrike">
                <a:solidFill>
                  <a:srgbClr val="4472c4"/>
                </a:solidFill>
                <a:latin typeface="Calibri"/>
                <a:ea typeface="DejaVu Sans"/>
              </a:rPr>
              <a:t>- pitch: &lt; CMM resolution</a:t>
            </a:r>
            <a:endParaRPr b="0" lang="it-IT" sz="2400" spc="-1" strike="noStrike">
              <a:latin typeface="Arial"/>
            </a:endParaRPr>
          </a:p>
          <a:p>
            <a:pPr>
              <a:lnSpc>
                <a:spcPct val="100000"/>
              </a:lnSpc>
              <a:buNone/>
            </a:pPr>
            <a:r>
              <a:rPr b="0" lang="en-US" sz="2400" spc="-1" strike="noStrike">
                <a:solidFill>
                  <a:srgbClr val="4472c4"/>
                </a:solidFill>
                <a:latin typeface="Calibri"/>
                <a:ea typeface="DejaVu Sans"/>
              </a:rPr>
              <a:t>- diameter: 20 </a:t>
            </a:r>
            <a:r>
              <a:rPr b="0" lang="en-US" sz="2400" spc="-1" strike="noStrike">
                <a:solidFill>
                  <a:srgbClr val="4472c4"/>
                </a:solidFill>
                <a:latin typeface="Symbol"/>
                <a:ea typeface="DejaVu Sans"/>
              </a:rPr>
              <a:t>m</a:t>
            </a:r>
            <a:r>
              <a:rPr b="0" lang="en-US" sz="2400" spc="-1" strike="noStrike">
                <a:solidFill>
                  <a:srgbClr val="4472c4"/>
                </a:solidFill>
                <a:latin typeface="Calibri"/>
                <a:ea typeface="DejaVu Sans"/>
              </a:rPr>
              <a:t>m</a:t>
            </a:r>
            <a:endParaRPr b="0" lang="it-IT" sz="2400" spc="-1" strike="noStrike">
              <a:latin typeface="Arial"/>
            </a:endParaRPr>
          </a:p>
          <a:p>
            <a:pPr>
              <a:lnSpc>
                <a:spcPct val="100000"/>
              </a:lnSpc>
              <a:buNone/>
            </a:pPr>
            <a:r>
              <a:rPr b="0" lang="en-US" sz="2400" spc="-1" strike="noStrike">
                <a:solidFill>
                  <a:srgbClr val="4472c4"/>
                </a:solidFill>
                <a:latin typeface="Calibri"/>
                <a:ea typeface="DejaVu Sans"/>
              </a:rPr>
              <a:t>- height: 30</a:t>
            </a:r>
            <a:r>
              <a:rPr b="0" lang="en-US" sz="2400" spc="-1" strike="noStrike">
                <a:solidFill>
                  <a:srgbClr val="4472c4"/>
                </a:solidFill>
                <a:latin typeface="Symbol"/>
                <a:ea typeface="DejaVu Sans"/>
              </a:rPr>
              <a:t>m</a:t>
            </a:r>
            <a:r>
              <a:rPr b="0" lang="en-US" sz="2400" spc="-1" strike="noStrike">
                <a:solidFill>
                  <a:srgbClr val="4472c4"/>
                </a:solidFill>
                <a:latin typeface="Calibri"/>
                <a:ea typeface="DejaVu Sans"/>
              </a:rPr>
              <a:t>m </a:t>
            </a:r>
            <a:endParaRPr b="0" lang="it-IT" sz="2400" spc="-1" strike="noStrike">
              <a:latin typeface="Arial"/>
            </a:endParaRPr>
          </a:p>
        </p:txBody>
      </p:sp>
      <p:sp>
        <p:nvSpPr>
          <p:cNvPr id="145" name="TextBox 25"/>
          <p:cNvSpPr/>
          <p:nvPr/>
        </p:nvSpPr>
        <p:spPr>
          <a:xfrm>
            <a:off x="1517040" y="30960"/>
            <a:ext cx="91760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n-US" sz="2400" spc="-1" strike="noStrike">
                <a:solidFill>
                  <a:srgbClr val="4472c4"/>
                </a:solidFill>
                <a:latin typeface="Calibri"/>
                <a:ea typeface="DejaVu Sans"/>
              </a:rPr>
              <a:t> </a:t>
            </a:r>
            <a:r>
              <a:rPr b="1" lang="en-US" sz="2400" spc="-1" strike="noStrike">
                <a:solidFill>
                  <a:srgbClr val="4472c4"/>
                </a:solidFill>
                <a:latin typeface="Calibri"/>
                <a:ea typeface="DejaVu Sans"/>
              </a:rPr>
              <a:t>Components of straw tube tracker: carbon fiber frame characterization</a:t>
            </a:r>
            <a:endParaRPr b="0" lang="it-IT" sz="2400" spc="-1" strike="noStrike">
              <a:latin typeface="Arial"/>
            </a:endParaRPr>
          </a:p>
        </p:txBody>
      </p:sp>
      <p:sp>
        <p:nvSpPr>
          <p:cNvPr id="146" name=""/>
          <p:cNvSpPr/>
          <p:nvPr/>
        </p:nvSpPr>
        <p:spPr>
          <a:xfrm>
            <a:off x="11520000" y="6233040"/>
            <a:ext cx="592200" cy="426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fld id="{AF4CF6EB-5CC0-40CF-957A-CAD8F04AD40B}" type="slidenum">
              <a:rPr b="0" lang="it-IT" sz="2400" spc="-1" strike="noStrike">
                <a:latin typeface="Times New Roman"/>
              </a:rPr>
              <a:t>&lt;numero&gt;</a:t>
            </a:fld>
            <a:endParaRPr b="0" lang="it-IT" sz="2400" spc="-1" strike="noStrike">
              <a:latin typeface="Arial"/>
            </a:endParaRPr>
          </a:p>
        </p:txBody>
      </p:sp>
      <p:sp>
        <p:nvSpPr>
          <p:cNvPr id="2" name="PlaceHolder 1"/>
          <p:cNvSpPr>
            <a:spLocks noGrp="1"/>
          </p:cNvSpPr>
          <p:nvPr>
            <p:ph type="ftr" idx="1"/>
          </p:nvPr>
        </p:nvSpPr>
        <p:spPr/>
        <p:txBody>
          <a:bodyPr/>
          <a:p>
            <a:r>
              <a:t>F. Raffaelli STT SAND referee</a:t>
            </a:r>
          </a:p>
        </p:txBody>
      </p:sp>
      <p:sp>
        <p:nvSpPr>
          <p:cNvPr id="3" name="PlaceHolder 2"/>
          <p:cNvSpPr>
            <a:spLocks noGrp="1"/>
          </p:cNvSpPr>
          <p:nvPr>
            <p:ph type="dt" idx="3"/>
          </p:nvPr>
        </p:nvSpPr>
        <p:spPr/>
        <p:txBody>
          <a:bodyPr/>
          <a:p>
            <a:fld id="{78DA38FE-7F13-4F41-902B-9816C421BADC}" type="datetime1">
              <a:rPr lang="it-IT"/>
              <a:t>09/07/2024</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5717</TotalTime>
  <Application>LibreOffice/7.3.7.2$Linux_X86_64 LibreOffice_project/30$Build-2</Application>
  <AppVersion>15.0000</AppVersion>
  <Words>1197</Words>
  <Paragraphs>107</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2023-10-24T06:23:14Z</dcterms:created>
  <dc:creator>Saverio Mameli</dc:creator>
  <dc:description/>
  <dc:language>it-IT</dc:language>
  <cp:lastModifiedBy/>
  <dcterms:modified xsi:type="dcterms:W3CDTF">2024-07-09T19:15:49Z</dcterms:modified>
  <cp:revision>130</cp:revision>
  <dc:subject/>
  <dc:title>Presentazione standard di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