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1"/>
  </p:notesMasterIdLst>
  <p:sldIdLst>
    <p:sldId id="256" r:id="rId4"/>
    <p:sldId id="278" r:id="rId5"/>
    <p:sldId id="317" r:id="rId6"/>
    <p:sldId id="1514" r:id="rId7"/>
    <p:sldId id="1506" r:id="rId8"/>
    <p:sldId id="323" r:id="rId9"/>
    <p:sldId id="288" r:id="rId10"/>
    <p:sldId id="324" r:id="rId11"/>
    <p:sldId id="1507" r:id="rId12"/>
    <p:sldId id="265" r:id="rId13"/>
    <p:sldId id="261" r:id="rId14"/>
    <p:sldId id="293" r:id="rId15"/>
    <p:sldId id="326" r:id="rId16"/>
    <p:sldId id="325" r:id="rId17"/>
    <p:sldId id="1513" r:id="rId18"/>
    <p:sldId id="1519" r:id="rId19"/>
    <p:sldId id="292" r:id="rId20"/>
    <p:sldId id="307" r:id="rId21"/>
    <p:sldId id="309" r:id="rId22"/>
    <p:sldId id="311" r:id="rId23"/>
    <p:sldId id="308" r:id="rId24"/>
    <p:sldId id="295" r:id="rId25"/>
    <p:sldId id="296" r:id="rId26"/>
    <p:sldId id="338" r:id="rId27"/>
    <p:sldId id="1505" r:id="rId28"/>
    <p:sldId id="257" r:id="rId29"/>
    <p:sldId id="258" r:id="rId30"/>
    <p:sldId id="1512" r:id="rId31"/>
    <p:sldId id="336" r:id="rId32"/>
    <p:sldId id="337" r:id="rId33"/>
    <p:sldId id="1510" r:id="rId34"/>
    <p:sldId id="321" r:id="rId35"/>
    <p:sldId id="322" r:id="rId36"/>
    <p:sldId id="1511" r:id="rId37"/>
    <p:sldId id="327" r:id="rId38"/>
    <p:sldId id="328" r:id="rId39"/>
    <p:sldId id="329" r:id="rId40"/>
    <p:sldId id="330" r:id="rId41"/>
    <p:sldId id="1509" r:id="rId42"/>
    <p:sldId id="331" r:id="rId43"/>
    <p:sldId id="332" r:id="rId44"/>
    <p:sldId id="333" r:id="rId45"/>
    <p:sldId id="334" r:id="rId46"/>
    <p:sldId id="335" r:id="rId47"/>
    <p:sldId id="1518" r:id="rId48"/>
    <p:sldId id="1515" r:id="rId49"/>
    <p:sldId id="1516"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211E"/>
    <a:srgbClr val="134294"/>
    <a:srgbClr val="A63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3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6FE3D-41F1-451E-9562-9FE978EC53F2}" type="datetimeFigureOut">
              <a:rPr lang="en-GB" smtClean="0"/>
              <a:t>11/07/2024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6F07F-2BBA-47E5-8F8C-F3873980B7E0}" type="slidenum">
              <a:rPr lang="en-GB" smtClean="0"/>
              <a:t>‹N›</a:t>
            </a:fld>
            <a:endParaRPr lang="en-GB"/>
          </a:p>
        </p:txBody>
      </p:sp>
    </p:spTree>
    <p:extLst>
      <p:ext uri="{BB962C8B-B14F-4D97-AF65-F5344CB8AC3E}">
        <p14:creationId xmlns:p14="http://schemas.microsoft.com/office/powerpoint/2010/main" val="1193500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A76F07F-2BBA-47E5-8F8C-F3873980B7E0}" type="slidenum">
              <a:rPr lang="en-GB" smtClean="0"/>
              <a:t>1</a:t>
            </a:fld>
            <a:endParaRPr lang="en-GB"/>
          </a:p>
        </p:txBody>
      </p:sp>
    </p:spTree>
    <p:extLst>
      <p:ext uri="{BB962C8B-B14F-4D97-AF65-F5344CB8AC3E}">
        <p14:creationId xmlns:p14="http://schemas.microsoft.com/office/powerpoint/2010/main" val="170278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76F07F-2BBA-47E5-8F8C-F3873980B7E0}" type="slidenum">
              <a:rPr lang="en-GB" smtClean="0"/>
              <a:t>3</a:t>
            </a:fld>
            <a:endParaRPr lang="en-GB"/>
          </a:p>
        </p:txBody>
      </p:sp>
    </p:spTree>
    <p:extLst>
      <p:ext uri="{BB962C8B-B14F-4D97-AF65-F5344CB8AC3E}">
        <p14:creationId xmlns:p14="http://schemas.microsoft.com/office/powerpoint/2010/main" val="112059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5A76F07F-2BBA-47E5-8F8C-F3873980B7E0}" type="slidenum">
              <a:rPr lang="en-GB" smtClean="0"/>
              <a:t>6</a:t>
            </a:fld>
            <a:endParaRPr lang="en-GB"/>
          </a:p>
        </p:txBody>
      </p:sp>
    </p:spTree>
    <p:extLst>
      <p:ext uri="{BB962C8B-B14F-4D97-AF65-F5344CB8AC3E}">
        <p14:creationId xmlns:p14="http://schemas.microsoft.com/office/powerpoint/2010/main" val="149622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A76F07F-2BBA-47E5-8F8C-F3873980B7E0}" type="slidenum">
              <a:rPr lang="en-GB" smtClean="0"/>
              <a:t>13</a:t>
            </a:fld>
            <a:endParaRPr lang="en-GB"/>
          </a:p>
        </p:txBody>
      </p:sp>
    </p:spTree>
    <p:extLst>
      <p:ext uri="{BB962C8B-B14F-4D97-AF65-F5344CB8AC3E}">
        <p14:creationId xmlns:p14="http://schemas.microsoft.com/office/powerpoint/2010/main" val="116684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ead31cac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ead31cac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202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ead31cace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ead31cace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05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E3E58FEA-FC75-484E-A226-1C8FE69ABBAE}" type="datetimeFigureOut">
              <a:rPr lang="en-GB" smtClean="0"/>
              <a:t>11/07/2024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316374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E3E58FEA-FC75-484E-A226-1C8FE69ABBAE}" type="datetimeFigureOut">
              <a:rPr lang="en-GB" smtClean="0"/>
              <a:t>11/07/2024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17884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E3E58FEA-FC75-484E-A226-1C8FE69ABBAE}" type="datetimeFigureOut">
              <a:rPr lang="en-GB" smtClean="0"/>
              <a:t>11/07/2024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1947543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en-US"/>
              <a:t>Fare clic per modificare stile</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Fare clic per modificare lo stile del sottotitolo dello schema</a:t>
            </a:r>
            <a:endParaRPr lang="it-IT"/>
          </a:p>
        </p:txBody>
      </p:sp>
    </p:spTree>
    <p:extLst>
      <p:ext uri="{BB962C8B-B14F-4D97-AF65-F5344CB8AC3E}">
        <p14:creationId xmlns:p14="http://schemas.microsoft.com/office/powerpoint/2010/main" val="203287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val="3223146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en-US"/>
              <a:t>Fare clic per modificare stile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Fare clic per modificare gli stili del testo dello schema</a:t>
            </a:r>
          </a:p>
        </p:txBody>
      </p:sp>
    </p:spTree>
    <p:extLst>
      <p:ext uri="{BB962C8B-B14F-4D97-AF65-F5344CB8AC3E}">
        <p14:creationId xmlns:p14="http://schemas.microsoft.com/office/powerpoint/2010/main" val="3114140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val="363181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Fare clic per modificare stile</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val="219596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Tree>
    <p:extLst>
      <p:ext uri="{BB962C8B-B14F-4D97-AF65-F5344CB8AC3E}">
        <p14:creationId xmlns:p14="http://schemas.microsoft.com/office/powerpoint/2010/main" val="2457171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426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en-US"/>
              <a:t>Fare clic per modificare stile</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Tree>
    <p:extLst>
      <p:ext uri="{BB962C8B-B14F-4D97-AF65-F5344CB8AC3E}">
        <p14:creationId xmlns:p14="http://schemas.microsoft.com/office/powerpoint/2010/main" val="249978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E3E58FEA-FC75-484E-A226-1C8FE69ABBAE}" type="datetimeFigureOut">
              <a:rPr lang="en-GB" smtClean="0"/>
              <a:t>11/07/2024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2397833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en-US"/>
              <a:t>Fare clic per modificare stile</a:t>
            </a:r>
            <a:endParaRPr lang="it-IT"/>
          </a:p>
        </p:txBody>
      </p:sp>
      <p:sp>
        <p:nvSpPr>
          <p:cNvPr id="3" name="Segnaposto immagine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Tree>
    <p:extLst>
      <p:ext uri="{BB962C8B-B14F-4D97-AF65-F5344CB8AC3E}">
        <p14:creationId xmlns:p14="http://schemas.microsoft.com/office/powerpoint/2010/main" val="2585307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val="1234980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en-US"/>
              <a:t>Fare clic per modificare stile</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val="1484124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528715-D55A-01BD-6A79-5FF689309CF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BDF2CAC-5A40-9845-9F1E-A1E8C2B34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BDE4607-BBB2-70D4-745B-199F58C4B2E5}"/>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5" name="Segnaposto piè di pagina 4">
            <a:extLst>
              <a:ext uri="{FF2B5EF4-FFF2-40B4-BE49-F238E27FC236}">
                <a16:creationId xmlns:a16="http://schemas.microsoft.com/office/drawing/2014/main" id="{B651DAE0-0EDC-2983-5B4B-6C847130EE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4438DCC-212E-15E6-C354-1F1EA973E0FB}"/>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4008174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34B861-26B7-D67D-CF9A-68383F01105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5F4751E-8C3E-865B-829C-BAE62D541AE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AF9940-4B59-402F-DA0F-17165E602E24}"/>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5" name="Segnaposto piè di pagina 4">
            <a:extLst>
              <a:ext uri="{FF2B5EF4-FFF2-40B4-BE49-F238E27FC236}">
                <a16:creationId xmlns:a16="http://schemas.microsoft.com/office/drawing/2014/main" id="{B95E0712-EE49-368C-CD2C-036B0B5D9E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F17F47-5705-717E-DEE7-EB5C8B8B28AC}"/>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117463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89EEE6-BA3E-AA82-569A-F48D420BD85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E0B6DD-4B3D-FBBD-D979-5CF23AF92F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ED42AC2-FDE0-376C-B494-786D9B5EC56E}"/>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5" name="Segnaposto piè di pagina 4">
            <a:extLst>
              <a:ext uri="{FF2B5EF4-FFF2-40B4-BE49-F238E27FC236}">
                <a16:creationId xmlns:a16="http://schemas.microsoft.com/office/drawing/2014/main" id="{AF987BA8-3192-AC06-AC2A-CE2309709A4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741D58-AA05-4DFD-134B-0CB5A48AF2C6}"/>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3327187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35AF9-42B6-F10E-7683-235B8332AB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8DCA25-10AC-ABCA-30E4-FA8AB9684C4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09F1270-58E9-51FA-D613-B4494EDF715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963D241-792E-DF0A-0A80-472E22F3CF92}"/>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6" name="Segnaposto piè di pagina 5">
            <a:extLst>
              <a:ext uri="{FF2B5EF4-FFF2-40B4-BE49-F238E27FC236}">
                <a16:creationId xmlns:a16="http://schemas.microsoft.com/office/drawing/2014/main" id="{92430D6C-BFC3-D128-D46F-CFC428A973C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7C5083-898F-2085-EB58-BC057159A0AF}"/>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1336591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1F1AB9-E413-442F-2D64-BC2F6AB9E7D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8BC6B83-9D4B-83EA-D916-FDFBA4ABD6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D1C5458-7D4B-E4A5-63F2-A088E9A76D2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E09BC29-70C5-B0F2-55B5-33BF166D0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79889E2-DCBB-4B53-ACF5-65AE50B701B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662B037-4310-CD29-ECB6-66F321ABBE60}"/>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8" name="Segnaposto piè di pagina 7">
            <a:extLst>
              <a:ext uri="{FF2B5EF4-FFF2-40B4-BE49-F238E27FC236}">
                <a16:creationId xmlns:a16="http://schemas.microsoft.com/office/drawing/2014/main" id="{5DA81997-B028-ECEC-2A8D-2F218F2EF2F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C094791-5B6C-B4BC-A2B5-2699F52F0922}"/>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1881351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6346F0-379E-2915-32E3-19F5F1F14BF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F173110-154D-8163-C3D5-C232934FAC59}"/>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4" name="Segnaposto piè di pagina 3">
            <a:extLst>
              <a:ext uri="{FF2B5EF4-FFF2-40B4-BE49-F238E27FC236}">
                <a16:creationId xmlns:a16="http://schemas.microsoft.com/office/drawing/2014/main" id="{BD15243C-BE3A-C392-73CF-80CDB0E370F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101D481-D3B0-5107-ABC0-819EFD656DD1}"/>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3554180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C9E3C15-13DB-FC8E-5F81-E600D3CFB952}"/>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3" name="Segnaposto piè di pagina 2">
            <a:extLst>
              <a:ext uri="{FF2B5EF4-FFF2-40B4-BE49-F238E27FC236}">
                <a16:creationId xmlns:a16="http://schemas.microsoft.com/office/drawing/2014/main" id="{30522AC9-FC7E-114E-3620-53B960590E8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F3C782F-ACCA-6C36-4571-31FCB5974662}"/>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59812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E3E58FEA-FC75-484E-A226-1C8FE69ABBAE}" type="datetimeFigureOut">
              <a:rPr lang="en-GB" smtClean="0"/>
              <a:t>11/07/2024</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868160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F76A20-5386-82FD-DB52-300B14005F5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F6B1296-34B4-9BF6-AFEB-55AC54FEAB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DFE21DC-FE8B-0A66-8F1D-96243C483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00BA54A-309D-2F66-B221-12F0E5EA91A9}"/>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6" name="Segnaposto piè di pagina 5">
            <a:extLst>
              <a:ext uri="{FF2B5EF4-FFF2-40B4-BE49-F238E27FC236}">
                <a16:creationId xmlns:a16="http://schemas.microsoft.com/office/drawing/2014/main" id="{EA03D9FF-57FA-16AE-76C2-573D11EF3DF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92CDD94-C434-83B0-D6F2-B069DD9A4E42}"/>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1589915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F1E12F-5841-3E4C-C3AF-F7A4DA1F429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E3B0950-C337-A9C2-EBA4-7FE63ADAA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192E226-EEE4-DDAF-6D27-E2F9477DC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EFC94FA-99E9-0125-93B3-5505C15D98FE}"/>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6" name="Segnaposto piè di pagina 5">
            <a:extLst>
              <a:ext uri="{FF2B5EF4-FFF2-40B4-BE49-F238E27FC236}">
                <a16:creationId xmlns:a16="http://schemas.microsoft.com/office/drawing/2014/main" id="{E5C4A820-EB06-EA15-4A60-64F8959D7D5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97B4B6A-A35B-2508-E0FB-DD2D61DF0565}"/>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779688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FB25A8-6591-6076-EB21-CDB863ED8C3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AEFF492-4ACB-863F-CB17-3DFD5911592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D94EB4D-0F67-FB6F-B442-FA76EBC4EB4F}"/>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5" name="Segnaposto piè di pagina 4">
            <a:extLst>
              <a:ext uri="{FF2B5EF4-FFF2-40B4-BE49-F238E27FC236}">
                <a16:creationId xmlns:a16="http://schemas.microsoft.com/office/drawing/2014/main" id="{4F67A9EF-7F3A-F48D-EF6B-CF386F6492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ADE109-9F78-58AD-6394-0B75261344A3}"/>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46672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285981B-E3BC-7D2E-1138-85D9BC3CF16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E329CC1-948F-F420-70DA-858FA3D6B00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548E87-DE53-81B1-847F-473394D9D64D}"/>
              </a:ext>
            </a:extLst>
          </p:cNvPr>
          <p:cNvSpPr>
            <a:spLocks noGrp="1"/>
          </p:cNvSpPr>
          <p:nvPr>
            <p:ph type="dt" sz="half" idx="10"/>
          </p:nvPr>
        </p:nvSpPr>
        <p:spPr/>
        <p:txBody>
          <a:bodyPr/>
          <a:lstStyle/>
          <a:p>
            <a:fld id="{E4F23122-BFF5-7748-B747-987887C2115C}" type="datetimeFigureOut">
              <a:rPr lang="it-IT" smtClean="0"/>
              <a:t>11/07/2024</a:t>
            </a:fld>
            <a:endParaRPr lang="it-IT"/>
          </a:p>
        </p:txBody>
      </p:sp>
      <p:sp>
        <p:nvSpPr>
          <p:cNvPr id="5" name="Segnaposto piè di pagina 4">
            <a:extLst>
              <a:ext uri="{FF2B5EF4-FFF2-40B4-BE49-F238E27FC236}">
                <a16:creationId xmlns:a16="http://schemas.microsoft.com/office/drawing/2014/main" id="{8BA916E4-4BCD-C6FC-DED1-B43157F558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41021E-BA75-96EB-141D-270FBF13F8B8}"/>
              </a:ext>
            </a:extLst>
          </p:cNvPr>
          <p:cNvSpPr>
            <a:spLocks noGrp="1"/>
          </p:cNvSpPr>
          <p:nvPr>
            <p:ph type="sldNum" sz="quarter" idx="12"/>
          </p:nvPr>
        </p:nvSpPr>
        <p:spPr/>
        <p:txBody>
          <a:bodyPr/>
          <a:lstStyle/>
          <a:p>
            <a:fld id="{912F4A32-C172-314A-9AEB-88EA35BB2F3C}" type="slidenum">
              <a:rPr lang="it-IT" smtClean="0"/>
              <a:t>‹N›</a:t>
            </a:fld>
            <a:endParaRPr lang="it-IT"/>
          </a:p>
        </p:txBody>
      </p:sp>
    </p:spTree>
    <p:extLst>
      <p:ext uri="{BB962C8B-B14F-4D97-AF65-F5344CB8AC3E}">
        <p14:creationId xmlns:p14="http://schemas.microsoft.com/office/powerpoint/2010/main" val="240179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E3E58FEA-FC75-484E-A226-1C8FE69ABBAE}" type="datetimeFigureOut">
              <a:rPr lang="en-GB" smtClean="0"/>
              <a:t>11/07/2024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359384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E3E58FEA-FC75-484E-A226-1C8FE69ABBAE}" type="datetimeFigureOut">
              <a:rPr lang="en-GB" smtClean="0"/>
              <a:t>11/07/2024</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116609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E3E58FEA-FC75-484E-A226-1C8FE69ABBAE}" type="datetimeFigureOut">
              <a:rPr lang="en-GB" smtClean="0"/>
              <a:t>11/07/2024</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58313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3E58FEA-FC75-484E-A226-1C8FE69ABBAE}" type="datetimeFigureOut">
              <a:rPr lang="en-GB" smtClean="0"/>
              <a:t>11/07/2024</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206543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E3E58FEA-FC75-484E-A226-1C8FE69ABBAE}" type="datetimeFigureOut">
              <a:rPr lang="en-GB" smtClean="0"/>
              <a:t>11/07/2024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2643048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E3E58FEA-FC75-484E-A226-1C8FE69ABBAE}" type="datetimeFigureOut">
              <a:rPr lang="en-GB" smtClean="0"/>
              <a:t>11/07/2024</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5F9A11C-2961-4F08-9863-53C5F132CBB3}" type="slidenum">
              <a:rPr lang="en-GB" smtClean="0"/>
              <a:t>‹N›</a:t>
            </a:fld>
            <a:endParaRPr lang="en-GB"/>
          </a:p>
        </p:txBody>
      </p:sp>
    </p:spTree>
    <p:extLst>
      <p:ext uri="{BB962C8B-B14F-4D97-AF65-F5344CB8AC3E}">
        <p14:creationId xmlns:p14="http://schemas.microsoft.com/office/powerpoint/2010/main" val="377247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58FEA-FC75-484E-A226-1C8FE69ABBAE}" type="datetimeFigureOut">
              <a:rPr lang="en-GB" smtClean="0"/>
              <a:t>11/07/2024</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9A11C-2961-4F08-9863-53C5F132CBB3}" type="slidenum">
              <a:rPr lang="en-GB" smtClean="0"/>
              <a:t>‹N›</a:t>
            </a:fld>
            <a:endParaRPr lang="en-GB"/>
          </a:p>
        </p:txBody>
      </p:sp>
    </p:spTree>
    <p:extLst>
      <p:ext uri="{BB962C8B-B14F-4D97-AF65-F5344CB8AC3E}">
        <p14:creationId xmlns:p14="http://schemas.microsoft.com/office/powerpoint/2010/main" val="2072873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1" name="Picture 17">
            <a:extLst>
              <a:ext uri="{FF2B5EF4-FFF2-40B4-BE49-F238E27FC236}">
                <a16:creationId xmlns:a16="http://schemas.microsoft.com/office/drawing/2014/main" id="{232AA83E-D42F-64CF-9D4F-53193A88EA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524625"/>
            <a:ext cx="12240684"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extLst>
              <a:ext uri="{FF2B5EF4-FFF2-40B4-BE49-F238E27FC236}">
                <a16:creationId xmlns:a16="http://schemas.microsoft.com/office/drawing/2014/main" id="{02DA1ACE-381C-2129-5D4D-63E3214813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
            <a:ext cx="121920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asellaDiTesto 55">
            <a:extLst>
              <a:ext uri="{FF2B5EF4-FFF2-40B4-BE49-F238E27FC236}">
                <a16:creationId xmlns:a16="http://schemas.microsoft.com/office/drawing/2014/main" id="{7E5AF0E6-D7C6-14B5-EAE8-0D9D62271A6B}"/>
              </a:ext>
            </a:extLst>
          </p:cNvPr>
          <p:cNvSpPr txBox="1"/>
          <p:nvPr/>
        </p:nvSpPr>
        <p:spPr>
          <a:xfrm>
            <a:off x="6813551" y="100014"/>
            <a:ext cx="1869016" cy="193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34290" rIns="27000" bIns="34290"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defTabSz="914400"/>
            <a:r>
              <a:rPr lang="en-US" altLang="it-IT" sz="1100" b="1">
                <a:solidFill>
                  <a:schemeClr val="bg2"/>
                </a:solidFill>
                <a:latin typeface="Calibri Light" panose="020F0302020204030204" pitchFamily="34" charset="0"/>
                <a:cs typeface="Arial" panose="020B0604020202020204" pitchFamily="34" charset="0"/>
              </a:rPr>
              <a:t>STEFANO  CIPRINI</a:t>
            </a:r>
          </a:p>
        </p:txBody>
      </p:sp>
      <p:sp>
        <p:nvSpPr>
          <p:cNvPr id="26" name="CasellaDiTesto 29">
            <a:extLst>
              <a:ext uri="{FF2B5EF4-FFF2-40B4-BE49-F238E27FC236}">
                <a16:creationId xmlns:a16="http://schemas.microsoft.com/office/drawing/2014/main" id="{3CA5AA0B-AE69-71B2-FC92-3E0129E3A0E5}"/>
              </a:ext>
            </a:extLst>
          </p:cNvPr>
          <p:cNvSpPr txBox="1"/>
          <p:nvPr/>
        </p:nvSpPr>
        <p:spPr>
          <a:xfrm>
            <a:off x="9347201" y="6642101"/>
            <a:ext cx="2840567" cy="16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34290" rIns="27000" bIns="34290"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defTabSz="914400"/>
            <a:r>
              <a:rPr lang="it-IT" altLang="it-IT" sz="1100">
                <a:solidFill>
                  <a:schemeClr val="bg1"/>
                </a:solidFill>
                <a:latin typeface="Calibri Light" panose="020F0302020204030204" pitchFamily="34" charset="0"/>
                <a:cs typeface="Arial" panose="020B0604020202020204" pitchFamily="34" charset="0"/>
              </a:rPr>
              <a:t>CDS – 11 LUGLIO 2024</a:t>
            </a:r>
            <a:endParaRPr lang="en-US" altLang="it-IT" sz="1100">
              <a:solidFill>
                <a:schemeClr val="bg1"/>
              </a:solidFill>
              <a:latin typeface="Calibri Light" panose="020F0302020204030204" pitchFamily="34" charset="0"/>
              <a:cs typeface="Arial" panose="020B0604020202020204" pitchFamily="34" charset="0"/>
            </a:endParaRPr>
          </a:p>
        </p:txBody>
      </p:sp>
      <p:pic>
        <p:nvPicPr>
          <p:cNvPr id="1035" name="Picture 11">
            <a:extLst>
              <a:ext uri="{FF2B5EF4-FFF2-40B4-BE49-F238E27FC236}">
                <a16:creationId xmlns:a16="http://schemas.microsoft.com/office/drawing/2014/main" id="{C6518786-3A48-6BBE-4C9E-D35C3BCB623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62484" y="1"/>
            <a:ext cx="905933"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42" name="Picture 18">
            <a:extLst>
              <a:ext uri="{FF2B5EF4-FFF2-40B4-BE49-F238E27FC236}">
                <a16:creationId xmlns:a16="http://schemas.microsoft.com/office/drawing/2014/main" id="{2D6AAFD9-3D84-BEB6-AB05-0BF7FF9780F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6529389"/>
            <a:ext cx="225636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a:extLst>
              <a:ext uri="{FF2B5EF4-FFF2-40B4-BE49-F238E27FC236}">
                <a16:creationId xmlns:a16="http://schemas.microsoft.com/office/drawing/2014/main" id="{66E2FFD4-0A4C-F44D-95D6-43495A4936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4251" y="6472239"/>
            <a:ext cx="1058333"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a:extLst>
              <a:ext uri="{FF2B5EF4-FFF2-40B4-BE49-F238E27FC236}">
                <a16:creationId xmlns:a16="http://schemas.microsoft.com/office/drawing/2014/main" id="{F2875CC2-7092-F1B2-B6C1-B72019CF70A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68417" y="-3175"/>
            <a:ext cx="2453216"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727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351AEB-6B5F-6E7D-DCBC-85C297E61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B4DFA8-83FA-E0FF-F16F-AA63A590B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1992FC8-3FA5-AF78-174A-89B988CDB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F23122-BFF5-7748-B747-987887C2115C}" type="datetimeFigureOut">
              <a:rPr lang="it-IT" smtClean="0"/>
              <a:t>11/07/2024</a:t>
            </a:fld>
            <a:endParaRPr lang="it-IT"/>
          </a:p>
        </p:txBody>
      </p:sp>
      <p:sp>
        <p:nvSpPr>
          <p:cNvPr id="5" name="Segnaposto piè di pagina 4">
            <a:extLst>
              <a:ext uri="{FF2B5EF4-FFF2-40B4-BE49-F238E27FC236}">
                <a16:creationId xmlns:a16="http://schemas.microsoft.com/office/drawing/2014/main" id="{985AE680-F7A4-8CF5-A6FC-D12799C784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9CCA313C-E00A-5056-C872-7C7A61AAC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2F4A32-C172-314A-9AEB-88EA35BB2F3C}" type="slidenum">
              <a:rPr lang="it-IT" smtClean="0"/>
              <a:t>‹N›</a:t>
            </a:fld>
            <a:endParaRPr lang="it-IT"/>
          </a:p>
        </p:txBody>
      </p:sp>
    </p:spTree>
    <p:extLst>
      <p:ext uri="{BB962C8B-B14F-4D97-AF65-F5344CB8AC3E}">
        <p14:creationId xmlns:p14="http://schemas.microsoft.com/office/powerpoint/2010/main" val="3440681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cc3m.infn.i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6.xml"/><Relationship Id="rId5" Type="http://schemas.openxmlformats.org/officeDocument/2006/relationships/image" Target="../media/image50.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comedu.lnf.infn.it/inspyre-202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10" Type="http://schemas.microsoft.com/office/2007/relationships/hdphoto" Target="../media/hdphoto1.wdp"/><Relationship Id="rId4" Type="http://schemas.openxmlformats.org/officeDocument/2006/relationships/image" Target="../media/image67.jpe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agenda.infn.it/event/39680/overview" TargetMode="Externa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1.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hyperlink" Target="mailto:user@infn.i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69620" y="2476213"/>
            <a:ext cx="10652760" cy="1323439"/>
          </a:xfrm>
          <a:prstGeom prst="rect">
            <a:avLst/>
          </a:prstGeom>
        </p:spPr>
        <p:txBody>
          <a:bodyPr wrap="square">
            <a:spAutoFit/>
          </a:bodyPr>
          <a:lstStyle/>
          <a:p>
            <a:pPr algn="ctr"/>
            <a:r>
              <a:rPr lang="it-IT" sz="4000" b="1"/>
              <a:t>Attività di Terza Missione </a:t>
            </a:r>
          </a:p>
          <a:p>
            <a:pPr algn="ctr"/>
            <a:r>
              <a:rPr lang="it-IT" sz="4000" b="1"/>
              <a:t>della Sezione INFN di Roma Tor Vergata</a:t>
            </a:r>
            <a:endParaRPr lang="en-GB" sz="4000" dirty="0"/>
          </a:p>
        </p:txBody>
      </p:sp>
      <p:sp>
        <p:nvSpPr>
          <p:cNvPr id="4" name="Rettangolo 3"/>
          <p:cNvSpPr/>
          <p:nvPr/>
        </p:nvSpPr>
        <p:spPr>
          <a:xfrm>
            <a:off x="0" y="4975258"/>
            <a:ext cx="12192000" cy="1477328"/>
          </a:xfrm>
          <a:prstGeom prst="rect">
            <a:avLst/>
          </a:prstGeom>
        </p:spPr>
        <p:txBody>
          <a:bodyPr wrap="square">
            <a:spAutoFit/>
          </a:bodyPr>
          <a:lstStyle/>
          <a:p>
            <a:pPr algn="ctr"/>
            <a:r>
              <a:rPr lang="it-IT" dirty="0"/>
              <a:t>Vincenzo Caracciolo </a:t>
            </a:r>
          </a:p>
          <a:p>
            <a:pPr algn="ctr"/>
            <a:r>
              <a:rPr lang="it-IT" dirty="0"/>
              <a:t>referente CC3M per la sezione di Roma Tor Vergata</a:t>
            </a:r>
          </a:p>
          <a:p>
            <a:pPr algn="ctr"/>
            <a:r>
              <a:rPr lang="it-IT" dirty="0"/>
              <a:t>Consiglio di Sezione di Roma Tor Vergata - 11 Luglio 2024</a:t>
            </a:r>
          </a:p>
          <a:p>
            <a:pPr algn="ctr"/>
            <a:endParaRPr lang="it-IT" dirty="0"/>
          </a:p>
          <a:p>
            <a:pPr algn="ctr"/>
            <a:r>
              <a:rPr lang="it-IT" b="1" dirty="0"/>
              <a:t>Gruppo di lavoro</a:t>
            </a:r>
            <a:r>
              <a:rPr lang="it-IT" dirty="0"/>
              <a:t>: V. Caracciolo, A. Leoncini, M. Sorbara, C. Taranto </a:t>
            </a:r>
            <a:endParaRPr lang="en-GB" dirty="0"/>
          </a:p>
        </p:txBody>
      </p:sp>
      <p:pic>
        <p:nvPicPr>
          <p:cNvPr id="5" name="Immagine 4">
            <a:extLst>
              <a:ext uri="{FF2B5EF4-FFF2-40B4-BE49-F238E27FC236}">
                <a16:creationId xmlns:a16="http://schemas.microsoft.com/office/drawing/2014/main" id="{8020EB44-7DEC-282A-E0B7-4CDC5E755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337" y="-4320"/>
            <a:ext cx="3930831" cy="2054268"/>
          </a:xfrm>
          <a:prstGeom prst="rect">
            <a:avLst/>
          </a:prstGeom>
        </p:spPr>
      </p:pic>
    </p:spTree>
    <p:extLst>
      <p:ext uri="{BB962C8B-B14F-4D97-AF65-F5344CB8AC3E}">
        <p14:creationId xmlns:p14="http://schemas.microsoft.com/office/powerpoint/2010/main" val="804058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22" y="109311"/>
            <a:ext cx="2469780" cy="1290717"/>
          </a:xfrm>
          <a:prstGeom prst="rect">
            <a:avLst/>
          </a:prstGeom>
        </p:spPr>
      </p:pic>
      <p:sp>
        <p:nvSpPr>
          <p:cNvPr id="3" name="CasellaDiTesto 2"/>
          <p:cNvSpPr txBox="1"/>
          <p:nvPr/>
        </p:nvSpPr>
        <p:spPr>
          <a:xfrm>
            <a:off x="1" y="22255"/>
            <a:ext cx="12191999" cy="1015663"/>
          </a:xfrm>
          <a:prstGeom prst="rect">
            <a:avLst/>
          </a:prstGeom>
          <a:noFill/>
        </p:spPr>
        <p:txBody>
          <a:bodyPr wrap="square" rtlCol="0">
            <a:spAutoFit/>
          </a:bodyPr>
          <a:lstStyle/>
          <a:p>
            <a:pPr algn="ctr"/>
            <a:r>
              <a:rPr lang="it-IT" sz="6000" b="1" dirty="0">
                <a:solidFill>
                  <a:srgbClr val="162D4D"/>
                </a:solidFill>
              </a:rPr>
              <a:t>INIZIATIVE LOCALI</a:t>
            </a:r>
          </a:p>
        </p:txBody>
      </p:sp>
      <p:sp>
        <p:nvSpPr>
          <p:cNvPr id="5" name="CasellaDiTesto 4"/>
          <p:cNvSpPr txBox="1"/>
          <p:nvPr/>
        </p:nvSpPr>
        <p:spPr>
          <a:xfrm>
            <a:off x="1" y="1400028"/>
            <a:ext cx="12191999" cy="461665"/>
          </a:xfrm>
          <a:prstGeom prst="rect">
            <a:avLst/>
          </a:prstGeom>
          <a:solidFill>
            <a:srgbClr val="459EC0"/>
          </a:solidFill>
          <a:ln>
            <a:solidFill>
              <a:srgbClr val="459EC0"/>
            </a:solidFill>
          </a:ln>
        </p:spPr>
        <p:txBody>
          <a:bodyPr wrap="square" rtlCol="0">
            <a:spAutoFit/>
          </a:bodyPr>
          <a:lstStyle/>
          <a:p>
            <a:r>
              <a:rPr lang="it-IT" sz="2400" b="1" dirty="0">
                <a:solidFill>
                  <a:srgbClr val="162D4D"/>
                </a:solidFill>
              </a:rPr>
              <a:t>Ciclo di seminari tematici per le scuola (70% risposte rispetto ai partecipanti)</a:t>
            </a:r>
            <a:endParaRPr lang="it-IT" sz="2400" dirty="0">
              <a:solidFill>
                <a:srgbClr val="162D4D"/>
              </a:solidFill>
            </a:endParaRPr>
          </a:p>
        </p:txBody>
      </p:sp>
      <p:pic>
        <p:nvPicPr>
          <p:cNvPr id="6" name="Immagine 5"/>
          <p:cNvPicPr>
            <a:picLocks noChangeAspect="1"/>
          </p:cNvPicPr>
          <p:nvPr/>
        </p:nvPicPr>
        <p:blipFill>
          <a:blip r:embed="rId3"/>
          <a:stretch>
            <a:fillRect/>
          </a:stretch>
        </p:blipFill>
        <p:spPr>
          <a:xfrm>
            <a:off x="758960" y="2370559"/>
            <a:ext cx="5057489" cy="3800780"/>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4"/>
          <a:stretch>
            <a:fillRect/>
          </a:stretch>
        </p:blipFill>
        <p:spPr>
          <a:xfrm>
            <a:off x="7010401" y="2370558"/>
            <a:ext cx="3691466" cy="3800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7423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22" y="109311"/>
            <a:ext cx="2469780" cy="1290717"/>
          </a:xfrm>
          <a:prstGeom prst="rect">
            <a:avLst/>
          </a:prstGeom>
        </p:spPr>
      </p:pic>
      <p:sp>
        <p:nvSpPr>
          <p:cNvPr id="3" name="CasellaDiTesto 2"/>
          <p:cNvSpPr txBox="1"/>
          <p:nvPr/>
        </p:nvSpPr>
        <p:spPr>
          <a:xfrm>
            <a:off x="1" y="22255"/>
            <a:ext cx="12191999" cy="1015663"/>
          </a:xfrm>
          <a:prstGeom prst="rect">
            <a:avLst/>
          </a:prstGeom>
          <a:noFill/>
        </p:spPr>
        <p:txBody>
          <a:bodyPr wrap="square" rtlCol="0">
            <a:spAutoFit/>
          </a:bodyPr>
          <a:lstStyle/>
          <a:p>
            <a:pPr algn="ctr"/>
            <a:r>
              <a:rPr lang="it-IT" sz="6000" b="1" dirty="0">
                <a:solidFill>
                  <a:srgbClr val="162D4D"/>
                </a:solidFill>
              </a:rPr>
              <a:t>INIZIATIVE LOCALI</a:t>
            </a:r>
          </a:p>
        </p:txBody>
      </p:sp>
      <p:sp>
        <p:nvSpPr>
          <p:cNvPr id="5" name="CasellaDiTesto 4"/>
          <p:cNvSpPr txBox="1"/>
          <p:nvPr/>
        </p:nvSpPr>
        <p:spPr>
          <a:xfrm>
            <a:off x="1" y="1400028"/>
            <a:ext cx="12191999" cy="461665"/>
          </a:xfrm>
          <a:prstGeom prst="rect">
            <a:avLst/>
          </a:prstGeom>
          <a:solidFill>
            <a:srgbClr val="459EC0"/>
          </a:solidFill>
          <a:ln>
            <a:solidFill>
              <a:srgbClr val="459EC0"/>
            </a:solidFill>
          </a:ln>
        </p:spPr>
        <p:txBody>
          <a:bodyPr wrap="square" rtlCol="0">
            <a:spAutoFit/>
          </a:bodyPr>
          <a:lstStyle/>
          <a:p>
            <a:r>
              <a:rPr lang="it-IT" sz="2400" b="1" dirty="0">
                <a:solidFill>
                  <a:srgbClr val="162D4D"/>
                </a:solidFill>
              </a:rPr>
              <a:t>Ciclo di seminari tematici per le scuola (70% risposte rispetto ai partecipanti)</a:t>
            </a:r>
            <a:endParaRPr lang="it-IT" sz="2400" dirty="0">
              <a:solidFill>
                <a:srgbClr val="162D4D"/>
              </a:solidFill>
            </a:endParaRPr>
          </a:p>
        </p:txBody>
      </p:sp>
      <p:pic>
        <p:nvPicPr>
          <p:cNvPr id="7" name="Immagine 6"/>
          <p:cNvPicPr>
            <a:picLocks noChangeAspect="1"/>
          </p:cNvPicPr>
          <p:nvPr/>
        </p:nvPicPr>
        <p:blipFill>
          <a:blip r:embed="rId3"/>
          <a:stretch>
            <a:fillRect/>
          </a:stretch>
        </p:blipFill>
        <p:spPr>
          <a:xfrm>
            <a:off x="5888557" y="2311297"/>
            <a:ext cx="6047288" cy="3914539"/>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4"/>
          <a:stretch>
            <a:fillRect/>
          </a:stretch>
        </p:blipFill>
        <p:spPr>
          <a:xfrm>
            <a:off x="112622" y="2311298"/>
            <a:ext cx="5495084" cy="3914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994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0" y="1986844"/>
            <a:ext cx="12192000" cy="1200329"/>
          </a:xfrm>
          <a:prstGeom prst="rect">
            <a:avLst/>
          </a:prstGeom>
          <a:noFill/>
        </p:spPr>
        <p:txBody>
          <a:bodyPr wrap="square" rtlCol="0">
            <a:spAutoFit/>
          </a:bodyPr>
          <a:lstStyle/>
          <a:p>
            <a:pPr algn="ctr"/>
            <a:r>
              <a:rPr lang="it-IT" sz="3600" b="1" dirty="0"/>
              <a:t>Resoconto delle attività e pianificazione future </a:t>
            </a:r>
          </a:p>
          <a:p>
            <a:pPr algn="ctr"/>
            <a:r>
              <a:rPr lang="it-IT" sz="3600" b="1" dirty="0"/>
              <a:t>delle sigle coordinate dall’ufficio comunicazioni dell’INFN</a:t>
            </a:r>
          </a:p>
        </p:txBody>
      </p:sp>
      <p:sp>
        <p:nvSpPr>
          <p:cNvPr id="3" name="CasellaDiTesto 2"/>
          <p:cNvSpPr txBox="1"/>
          <p:nvPr/>
        </p:nvSpPr>
        <p:spPr>
          <a:xfrm>
            <a:off x="563671" y="6100176"/>
            <a:ext cx="3408818" cy="369332"/>
          </a:xfrm>
          <a:prstGeom prst="rect">
            <a:avLst/>
          </a:prstGeom>
          <a:noFill/>
        </p:spPr>
        <p:txBody>
          <a:bodyPr wrap="none" rtlCol="0">
            <a:spAutoFit/>
          </a:bodyPr>
          <a:lstStyle/>
          <a:p>
            <a:r>
              <a:rPr lang="it-IT" dirty="0" smtClean="0"/>
              <a:t>Slide a cura dei Responsabili Locali</a:t>
            </a:r>
            <a:endParaRPr lang="it-IT" dirty="0"/>
          </a:p>
        </p:txBody>
      </p:sp>
    </p:spTree>
    <p:extLst>
      <p:ext uri="{BB962C8B-B14F-4D97-AF65-F5344CB8AC3E}">
        <p14:creationId xmlns:p14="http://schemas.microsoft.com/office/powerpoint/2010/main" val="1718812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magine 41"/>
          <p:cNvPicPr/>
          <p:nvPr/>
        </p:nvPicPr>
        <p:blipFill>
          <a:blip r:embed="rId3"/>
          <a:stretch/>
        </p:blipFill>
        <p:spPr>
          <a:xfrm>
            <a:off x="217907" y="273423"/>
            <a:ext cx="2890965" cy="1934857"/>
          </a:xfrm>
          <a:prstGeom prst="rect">
            <a:avLst/>
          </a:prstGeom>
          <a:ln w="0">
            <a:noFill/>
          </a:ln>
        </p:spPr>
      </p:pic>
      <p:sp>
        <p:nvSpPr>
          <p:cNvPr id="43" name="CasellaDiTesto 42"/>
          <p:cNvSpPr txBox="1"/>
          <p:nvPr/>
        </p:nvSpPr>
        <p:spPr>
          <a:xfrm>
            <a:off x="3108872" y="0"/>
            <a:ext cx="8707727" cy="2568779"/>
          </a:xfrm>
          <a:prstGeom prst="rect">
            <a:avLst/>
          </a:prstGeom>
          <a:noFill/>
          <a:ln w="0">
            <a:noFill/>
          </a:ln>
        </p:spPr>
        <p:txBody>
          <a:bodyPr lIns="108847" tIns="54423" rIns="108847" bIns="54423" anchor="t">
            <a:noAutofit/>
          </a:bodyPr>
          <a:lstStyle/>
          <a:p>
            <a:pPr marL="522461" indent="-391846">
              <a:spcBef>
                <a:spcPts val="1714"/>
              </a:spcBef>
              <a:buClr>
                <a:srgbClr val="000000"/>
              </a:buClr>
              <a:buSzPct val="45000"/>
              <a:buFont typeface="Wingdings" charset="2"/>
              <a:buChar char=""/>
            </a:pPr>
            <a:r>
              <a:rPr lang="it-IT" sz="2419" b="1" spc="-1" dirty="0">
                <a:solidFill>
                  <a:srgbClr val="C9211E"/>
                </a:solidFill>
                <a:latin typeface="Lato Semibold"/>
                <a:ea typeface="Noto Sans CJK SC"/>
              </a:rPr>
              <a:t>Cos’</a:t>
            </a:r>
            <a:r>
              <a:rPr lang="it-IT" sz="2419" b="1" spc="-1" dirty="0">
                <a:solidFill>
                  <a:srgbClr val="C9211E"/>
                </a:solidFill>
                <a:latin typeface="Lato Semibold"/>
                <a:ea typeface="Arial"/>
              </a:rPr>
              <a:t>è</a:t>
            </a:r>
            <a:r>
              <a:rPr lang="it-IT" sz="2419" b="1" spc="-1" dirty="0">
                <a:solidFill>
                  <a:srgbClr val="C9211E"/>
                </a:solidFill>
                <a:latin typeface="Lato Semibold"/>
                <a:ea typeface="Noto Sans CJK SC"/>
              </a:rPr>
              <a:t>:</a:t>
            </a:r>
            <a:r>
              <a:rPr lang="it-IT" sz="2419" b="1" spc="-1" dirty="0">
                <a:latin typeface="Lato Semibold"/>
                <a:ea typeface="Noto Sans CJK SC"/>
              </a:rPr>
              <a:t> </a:t>
            </a:r>
            <a:r>
              <a:rPr lang="it-IT" sz="2419" b="1" spc="-1" dirty="0">
                <a:solidFill>
                  <a:srgbClr val="0D084B"/>
                </a:solidFill>
                <a:latin typeface="Lato Semibold"/>
                <a:ea typeface="Noto Sans CJK SC"/>
              </a:rPr>
              <a:t>Progetto </a:t>
            </a:r>
            <a:r>
              <a:rPr lang="it-IT" sz="2419" b="1" u="sng" spc="-1" dirty="0">
                <a:solidFill>
                  <a:srgbClr val="0D084B"/>
                </a:solidFill>
                <a:latin typeface="Lato Semibold"/>
              </a:rPr>
              <a:t>CERN-INFN-Fondazione Agnelli</a:t>
            </a:r>
            <a:r>
              <a:rPr lang="it-IT" sz="2419" b="1" spc="-1" dirty="0">
                <a:solidFill>
                  <a:srgbClr val="0D084B"/>
                </a:solidFill>
                <a:latin typeface="Lato Semibold"/>
              </a:rPr>
              <a:t> per promuovere l’insegnamento della fisica nelle </a:t>
            </a:r>
            <a:r>
              <a:rPr lang="it-IT" sz="2419" b="1" u="sng" spc="-1" dirty="0">
                <a:solidFill>
                  <a:srgbClr val="0D084B"/>
                </a:solidFill>
                <a:latin typeface="Lato Semibold"/>
              </a:rPr>
              <a:t>scuole secondarie di I grado</a:t>
            </a:r>
            <a:endParaRPr lang="it-IT" sz="2419" u="sng" spc="-1" dirty="0">
              <a:latin typeface="Arial"/>
            </a:endParaRPr>
          </a:p>
          <a:p>
            <a:pPr marL="522461" indent="-391846">
              <a:spcBef>
                <a:spcPts val="1714"/>
              </a:spcBef>
              <a:buClr>
                <a:srgbClr val="000000"/>
              </a:buClr>
              <a:buSzPct val="45000"/>
              <a:buFont typeface="Wingdings" charset="2"/>
              <a:buChar char=""/>
            </a:pPr>
            <a:r>
              <a:rPr lang="it-IT" sz="1935" spc="-1" dirty="0">
                <a:latin typeface="Lato Medium"/>
              </a:rPr>
              <a:t>Nel triennio 2023-2026 oltre 2.000 docenti parteciperanno al progetto. Ricevendo un kit con semplici esperimenti di fisica, che permetterà loro di svolgere assieme agli studenti  in classe più di venti attività ed esperimenti ad uso didattico, legati ad argomenti quali metodo scientifico, pressione, luce ed elettricità.</a:t>
            </a:r>
            <a:endParaRPr lang="it-IT" sz="1935" spc="-1" dirty="0">
              <a:latin typeface="Arial"/>
            </a:endParaRPr>
          </a:p>
        </p:txBody>
      </p:sp>
      <p:sp>
        <p:nvSpPr>
          <p:cNvPr id="4" name="CasellaDiTesto 3">
            <a:extLst>
              <a:ext uri="{FF2B5EF4-FFF2-40B4-BE49-F238E27FC236}">
                <a16:creationId xmlns:a16="http://schemas.microsoft.com/office/drawing/2014/main" id="{DA66073C-D71E-AC84-3115-A207FCB13D5C}"/>
              </a:ext>
            </a:extLst>
          </p:cNvPr>
          <p:cNvSpPr txBox="1"/>
          <p:nvPr/>
        </p:nvSpPr>
        <p:spPr>
          <a:xfrm>
            <a:off x="805069" y="3414478"/>
            <a:ext cx="10048461" cy="3170099"/>
          </a:xfrm>
          <a:prstGeom prst="rect">
            <a:avLst/>
          </a:prstGeom>
          <a:noFill/>
        </p:spPr>
        <p:txBody>
          <a:bodyPr wrap="square">
            <a:spAutoFit/>
          </a:bodyPr>
          <a:lstStyle/>
          <a:p>
            <a:r>
              <a:rPr lang="it-IT" sz="2000" b="1" dirty="0">
                <a:solidFill>
                  <a:srgbClr val="C9211E"/>
                </a:solidFill>
              </a:rPr>
              <a:t>Come funziona</a:t>
            </a:r>
            <a:r>
              <a:rPr lang="it-IT" sz="2000" dirty="0"/>
              <a:t>: Ricercatori INFN, formati dai referenti della </a:t>
            </a:r>
            <a:r>
              <a:rPr lang="it-IT" sz="2000" dirty="0" err="1"/>
              <a:t>Fondiazione</a:t>
            </a:r>
            <a:r>
              <a:rPr lang="it-IT" sz="2000" dirty="0"/>
              <a:t> Agnelli, fanno da tutor ai docenti delle scuole superiori mostrando loro i kit e come usarli in un corso della durata di una giornata.</a:t>
            </a:r>
          </a:p>
          <a:p>
            <a:endParaRPr lang="it-IT" sz="2000" b="1" dirty="0">
              <a:solidFill>
                <a:srgbClr val="C9211E"/>
              </a:solidFill>
            </a:endParaRPr>
          </a:p>
          <a:p>
            <a:r>
              <a:rPr lang="it-IT" sz="2000" b="1" dirty="0">
                <a:solidFill>
                  <a:srgbClr val="C9211E"/>
                </a:solidFill>
              </a:rPr>
              <a:t>Attività Locali</a:t>
            </a:r>
            <a:r>
              <a:rPr lang="it-IT" sz="2000" dirty="0"/>
              <a:t>: Tor Vergata assieme a Roma1 e Roma3 quest’anno sostituirà LNF nell’area romana.</a:t>
            </a:r>
          </a:p>
          <a:p>
            <a:pPr marL="742950" lvl="1" indent="-285750">
              <a:buFont typeface="Wingdings" panose="05000000000000000000" pitchFamily="2" charset="2"/>
              <a:buChar char="Ø"/>
            </a:pPr>
            <a:r>
              <a:rPr lang="it-IT" sz="2000" dirty="0"/>
              <a:t>I docenti che verranno formati quest’anno nell’area romana saranno ~50</a:t>
            </a:r>
          </a:p>
          <a:p>
            <a:pPr marL="742950" lvl="1" indent="-285750">
              <a:buFont typeface="Wingdings" panose="05000000000000000000" pitchFamily="2" charset="2"/>
              <a:buChar char="Ø"/>
            </a:pPr>
            <a:r>
              <a:rPr lang="it-IT" sz="2000" b="1" dirty="0"/>
              <a:t>Referente Locale: Alessia Satta</a:t>
            </a:r>
          </a:p>
          <a:p>
            <a:pPr marL="742950" lvl="1" indent="-285750">
              <a:buFont typeface="Wingdings" panose="05000000000000000000" pitchFamily="2" charset="2"/>
              <a:buChar char="Ø"/>
            </a:pPr>
            <a:r>
              <a:rPr lang="it-IT" sz="2000" b="1" dirty="0"/>
              <a:t>Tutors: Silvia Miozzi - Andrea Salamon - Alessia Satta - </a:t>
            </a:r>
            <a:r>
              <a:rPr lang="it-IT" sz="2000" b="1" dirty="0" err="1"/>
              <a:t>Thu</a:t>
            </a:r>
            <a:r>
              <a:rPr lang="it-IT" sz="2000" b="1" dirty="0"/>
              <a:t> Ha Dao</a:t>
            </a:r>
          </a:p>
          <a:p>
            <a:pPr marL="742950" lvl="1" indent="-285750">
              <a:buFont typeface="Wingdings" panose="05000000000000000000" pitchFamily="2" charset="2"/>
              <a:buChar char="Ø"/>
            </a:pPr>
            <a:r>
              <a:rPr lang="it-IT" sz="2000" u="sng" dirty="0"/>
              <a:t>Giornata di training a fine autunno vorremo farla a Tor Vergata (aula T1)</a:t>
            </a:r>
          </a:p>
        </p:txBody>
      </p:sp>
      <p:sp>
        <p:nvSpPr>
          <p:cNvPr id="5" name="CasellaDiTesto 4">
            <a:extLst>
              <a:ext uri="{FF2B5EF4-FFF2-40B4-BE49-F238E27FC236}">
                <a16:creationId xmlns:a16="http://schemas.microsoft.com/office/drawing/2014/main" id="{20771AAE-9874-F510-CD8C-D42B0844CCC8}"/>
              </a:ext>
            </a:extLst>
          </p:cNvPr>
          <p:cNvSpPr txBox="1"/>
          <p:nvPr/>
        </p:nvSpPr>
        <p:spPr>
          <a:xfrm>
            <a:off x="217907" y="2430279"/>
            <a:ext cx="2751459" cy="369332"/>
          </a:xfrm>
          <a:prstGeom prst="rect">
            <a:avLst/>
          </a:prstGeom>
          <a:noFill/>
        </p:spPr>
        <p:txBody>
          <a:bodyPr wrap="none" rtlCol="0">
            <a:spAutoFit/>
          </a:bodyPr>
          <a:lstStyle/>
          <a:p>
            <a:r>
              <a:rPr lang="it-IT" b="1" dirty="0" smtClean="0">
                <a:solidFill>
                  <a:srgbClr val="FF0000"/>
                </a:solidFill>
              </a:rPr>
              <a:t>Nuova </a:t>
            </a:r>
            <a:r>
              <a:rPr lang="it-IT" b="1" dirty="0">
                <a:solidFill>
                  <a:srgbClr val="FF0000"/>
                </a:solidFill>
              </a:rPr>
              <a:t>sigla locale, </a:t>
            </a:r>
            <a:r>
              <a:rPr lang="it-IT" b="1" dirty="0" smtClean="0">
                <a:solidFill>
                  <a:srgbClr val="FF0000"/>
                </a:solidFill>
              </a:rPr>
              <a:t>A. </a:t>
            </a:r>
            <a:r>
              <a:rPr lang="it-IT" b="1" dirty="0" err="1" smtClean="0">
                <a:solidFill>
                  <a:srgbClr val="FF0000"/>
                </a:solidFill>
              </a:rPr>
              <a:t>Satta</a:t>
            </a:r>
            <a:endParaRPr lang="it-IT" sz="2800" b="1" dirty="0">
              <a:solidFill>
                <a:srgbClr val="FF0000"/>
              </a:solidFill>
            </a:endParaRPr>
          </a:p>
        </p:txBody>
      </p:sp>
    </p:spTree>
    <p:extLst>
      <p:ext uri="{BB962C8B-B14F-4D97-AF65-F5344CB8AC3E}">
        <p14:creationId xmlns:p14="http://schemas.microsoft.com/office/powerpoint/2010/main" val="210745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0" y="1986844"/>
            <a:ext cx="12192000" cy="1200329"/>
          </a:xfrm>
          <a:prstGeom prst="rect">
            <a:avLst/>
          </a:prstGeom>
          <a:noFill/>
        </p:spPr>
        <p:txBody>
          <a:bodyPr wrap="square" rtlCol="0">
            <a:spAutoFit/>
          </a:bodyPr>
          <a:lstStyle/>
          <a:p>
            <a:pPr algn="ctr"/>
            <a:r>
              <a:rPr lang="it-IT" sz="3600" b="1" dirty="0">
                <a:solidFill>
                  <a:schemeClr val="bg1"/>
                </a:solidFill>
              </a:rPr>
              <a:t>Resoconto delle attività e pianificazione future </a:t>
            </a:r>
          </a:p>
          <a:p>
            <a:pPr algn="ctr"/>
            <a:r>
              <a:rPr lang="it-IT" sz="3600" b="1" dirty="0">
                <a:solidFill>
                  <a:schemeClr val="bg1"/>
                </a:solidFill>
              </a:rPr>
              <a:t>delle sigle di C3M@INFN-Roma Tor Vergata</a:t>
            </a:r>
          </a:p>
        </p:txBody>
      </p:sp>
      <p:sp>
        <p:nvSpPr>
          <p:cNvPr id="3" name="CasellaDiTesto 2"/>
          <p:cNvSpPr txBox="1"/>
          <p:nvPr/>
        </p:nvSpPr>
        <p:spPr>
          <a:xfrm>
            <a:off x="563671" y="6100176"/>
            <a:ext cx="3408818" cy="369332"/>
          </a:xfrm>
          <a:prstGeom prst="rect">
            <a:avLst/>
          </a:prstGeom>
          <a:noFill/>
        </p:spPr>
        <p:txBody>
          <a:bodyPr wrap="none" rtlCol="0">
            <a:spAutoFit/>
          </a:bodyPr>
          <a:lstStyle/>
          <a:p>
            <a:r>
              <a:rPr lang="it-IT" dirty="0" smtClean="0">
                <a:solidFill>
                  <a:schemeClr val="bg1"/>
                </a:solidFill>
              </a:rPr>
              <a:t>Slide a cura dei Responsabili Locali</a:t>
            </a:r>
            <a:endParaRPr lang="it-IT" dirty="0">
              <a:solidFill>
                <a:schemeClr val="bg1"/>
              </a:solidFill>
            </a:endParaRPr>
          </a:p>
        </p:txBody>
      </p:sp>
    </p:spTree>
    <p:extLst>
      <p:ext uri="{BB962C8B-B14F-4D97-AF65-F5344CB8AC3E}">
        <p14:creationId xmlns:p14="http://schemas.microsoft.com/office/powerpoint/2010/main" val="987189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16F5E9-3459-7A42-4EC4-9C952B79E16E}"/>
              </a:ext>
            </a:extLst>
          </p:cNvPr>
          <p:cNvSpPr>
            <a:spLocks noGrp="1"/>
          </p:cNvSpPr>
          <p:nvPr>
            <p:ph type="ctrTitle"/>
          </p:nvPr>
        </p:nvSpPr>
        <p:spPr>
          <a:xfrm>
            <a:off x="1283109" y="1815536"/>
            <a:ext cx="9625781" cy="2387600"/>
          </a:xfrm>
        </p:spPr>
        <p:txBody>
          <a:bodyPr>
            <a:normAutofit/>
          </a:bodyPr>
          <a:lstStyle/>
          <a:p>
            <a:r>
              <a:rPr lang="it-IT" dirty="0">
                <a:latin typeface="Calibri" panose="020F0502020204030204" pitchFamily="34" charset="0"/>
                <a:cs typeface="Calibri" panose="020F0502020204030204" pitchFamily="34" charset="0"/>
              </a:rPr>
              <a:t>ASIMOV</a:t>
            </a:r>
            <a:endParaRPr lang="it-IT"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5091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843F8202-F799-0E45-8368-3DC07544C26A}"/>
              </a:ext>
            </a:extLst>
          </p:cNvPr>
          <p:cNvSpPr txBox="1">
            <a:spLocks/>
          </p:cNvSpPr>
          <p:nvPr/>
        </p:nvSpPr>
        <p:spPr>
          <a:xfrm>
            <a:off x="838200" y="365126"/>
            <a:ext cx="10515600" cy="97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i="1" dirty="0">
                <a:latin typeface="Times New Roman" panose="02020603050405020304" pitchFamily="18" charset="0"/>
                <a:cs typeface="Times New Roman" panose="02020603050405020304" pitchFamily="18" charset="0"/>
              </a:rPr>
              <a:t>Libri Finalisti Edizione 2024</a:t>
            </a:r>
          </a:p>
        </p:txBody>
      </p:sp>
      <p:pic>
        <p:nvPicPr>
          <p:cNvPr id="2" name="Immagine 1">
            <a:extLst>
              <a:ext uri="{FF2B5EF4-FFF2-40B4-BE49-F238E27FC236}">
                <a16:creationId xmlns:a16="http://schemas.microsoft.com/office/drawing/2014/main" id="{A9EB3182-DEF8-B383-0CF6-E97336C8AF39}"/>
              </a:ext>
            </a:extLst>
          </p:cNvPr>
          <p:cNvPicPr>
            <a:picLocks noChangeAspect="1"/>
          </p:cNvPicPr>
          <p:nvPr/>
        </p:nvPicPr>
        <p:blipFill>
          <a:blip r:embed="rId2"/>
          <a:stretch>
            <a:fillRect/>
          </a:stretch>
        </p:blipFill>
        <p:spPr>
          <a:xfrm>
            <a:off x="2386940" y="2101462"/>
            <a:ext cx="8052460" cy="4475826"/>
          </a:xfrm>
          <a:prstGeom prst="rect">
            <a:avLst/>
          </a:prstGeom>
        </p:spPr>
      </p:pic>
      <p:sp>
        <p:nvSpPr>
          <p:cNvPr id="4" name="CasellaDiTesto 3">
            <a:extLst>
              <a:ext uri="{FF2B5EF4-FFF2-40B4-BE49-F238E27FC236}">
                <a16:creationId xmlns:a16="http://schemas.microsoft.com/office/drawing/2014/main" id="{4D66F797-166A-3F86-5CC5-E1D7B4FEBDFF}"/>
              </a:ext>
            </a:extLst>
          </p:cNvPr>
          <p:cNvSpPr txBox="1"/>
          <p:nvPr/>
        </p:nvSpPr>
        <p:spPr>
          <a:xfrm>
            <a:off x="475013" y="1375695"/>
            <a:ext cx="6531468" cy="461665"/>
          </a:xfrm>
          <a:prstGeom prst="rect">
            <a:avLst/>
          </a:prstGeom>
          <a:noFill/>
        </p:spPr>
        <p:txBody>
          <a:bodyPr wrap="none" rtlCol="0">
            <a:spAutoFit/>
          </a:bodyPr>
          <a:lstStyle/>
          <a:p>
            <a:r>
              <a:rPr lang="it-IT" sz="2400" dirty="0"/>
              <a:t>Referenti Lazio: Silvia Miozzi e Giuseppe Di Sciascio</a:t>
            </a:r>
          </a:p>
        </p:txBody>
      </p:sp>
    </p:spTree>
    <p:extLst>
      <p:ext uri="{BB962C8B-B14F-4D97-AF65-F5344CB8AC3E}">
        <p14:creationId xmlns:p14="http://schemas.microsoft.com/office/powerpoint/2010/main" val="3404130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FFA662-B0DE-4B96-6A59-7610CCAA2F7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i="1" kern="1200" dirty="0">
                <a:solidFill>
                  <a:schemeClr val="tx1"/>
                </a:solidFill>
                <a:latin typeface="+mj-lt"/>
                <a:ea typeface="+mj-ea"/>
                <a:cs typeface="+mj-cs"/>
              </a:rPr>
              <a:t>Libro </a:t>
            </a:r>
            <a:r>
              <a:rPr lang="en-US" sz="4800" b="1" i="1" kern="1200" dirty="0" err="1">
                <a:solidFill>
                  <a:schemeClr val="tx1"/>
                </a:solidFill>
                <a:latin typeface="+mj-lt"/>
                <a:ea typeface="+mj-ea"/>
                <a:cs typeface="+mj-cs"/>
              </a:rPr>
              <a:t>vincitore</a:t>
            </a:r>
            <a:r>
              <a:rPr lang="en-US" sz="4800" b="1" i="1" kern="1200" dirty="0">
                <a:solidFill>
                  <a:schemeClr val="tx1"/>
                </a:solidFill>
                <a:latin typeface="+mj-lt"/>
                <a:ea typeface="+mj-ea"/>
                <a:cs typeface="+mj-cs"/>
              </a:rPr>
              <a:t> </a:t>
            </a:r>
            <a:r>
              <a:rPr lang="en-US" sz="4800" b="1" i="1" kern="1200" dirty="0" err="1">
                <a:solidFill>
                  <a:schemeClr val="tx1"/>
                </a:solidFill>
                <a:latin typeface="+mj-lt"/>
                <a:ea typeface="+mj-ea"/>
                <a:cs typeface="+mj-cs"/>
              </a:rPr>
              <a:t>edizione</a:t>
            </a:r>
            <a:r>
              <a:rPr lang="en-US" sz="4800" b="1" i="1" kern="1200" dirty="0">
                <a:solidFill>
                  <a:schemeClr val="tx1"/>
                </a:solidFill>
                <a:latin typeface="+mj-lt"/>
                <a:ea typeface="+mj-ea"/>
                <a:cs typeface="+mj-cs"/>
              </a:rPr>
              <a:t> 2024</a:t>
            </a:r>
          </a:p>
        </p:txBody>
      </p:sp>
      <p:pic>
        <p:nvPicPr>
          <p:cNvPr id="4" name="Immagine 3">
            <a:extLst>
              <a:ext uri="{FF2B5EF4-FFF2-40B4-BE49-F238E27FC236}">
                <a16:creationId xmlns:a16="http://schemas.microsoft.com/office/drawing/2014/main" id="{EE3B7821-BCF0-2A14-4DE9-FEDD165DA030}"/>
              </a:ext>
            </a:extLst>
          </p:cNvPr>
          <p:cNvPicPr>
            <a:picLocks noChangeAspect="1"/>
          </p:cNvPicPr>
          <p:nvPr/>
        </p:nvPicPr>
        <p:blipFill>
          <a:blip r:embed="rId2"/>
          <a:stretch>
            <a:fillRect/>
          </a:stretch>
        </p:blipFill>
        <p:spPr>
          <a:xfrm>
            <a:off x="6293095" y="0"/>
            <a:ext cx="4564856" cy="6858000"/>
          </a:xfrm>
          <a:prstGeom prst="rect">
            <a:avLst/>
          </a:prstGeom>
        </p:spPr>
      </p:pic>
    </p:spTree>
    <p:extLst>
      <p:ext uri="{BB962C8B-B14F-4D97-AF65-F5344CB8AC3E}">
        <p14:creationId xmlns:p14="http://schemas.microsoft.com/office/powerpoint/2010/main" val="3049440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0877F42-D113-1FC1-B00A-40EA5B0027BC}"/>
              </a:ext>
            </a:extLst>
          </p:cNvPr>
          <p:cNvPicPr>
            <a:picLocks noChangeAspect="1"/>
          </p:cNvPicPr>
          <p:nvPr/>
        </p:nvPicPr>
        <p:blipFill>
          <a:blip r:embed="rId2"/>
          <a:stretch>
            <a:fillRect/>
          </a:stretch>
        </p:blipFill>
        <p:spPr>
          <a:xfrm>
            <a:off x="2209800" y="216221"/>
            <a:ext cx="7772400" cy="6425557"/>
          </a:xfrm>
          <a:prstGeom prst="rect">
            <a:avLst/>
          </a:prstGeom>
        </p:spPr>
      </p:pic>
    </p:spTree>
    <p:extLst>
      <p:ext uri="{BB962C8B-B14F-4D97-AF65-F5344CB8AC3E}">
        <p14:creationId xmlns:p14="http://schemas.microsoft.com/office/powerpoint/2010/main" val="194935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1D0F776-E81D-FBC3-DC33-2474B2F251D7}"/>
              </a:ext>
            </a:extLst>
          </p:cNvPr>
          <p:cNvPicPr>
            <a:picLocks noChangeAspect="1"/>
          </p:cNvPicPr>
          <p:nvPr/>
        </p:nvPicPr>
        <p:blipFill>
          <a:blip r:embed="rId2"/>
          <a:stretch>
            <a:fillRect/>
          </a:stretch>
        </p:blipFill>
        <p:spPr>
          <a:xfrm>
            <a:off x="2431521" y="171685"/>
            <a:ext cx="7328958" cy="6514629"/>
          </a:xfrm>
          <a:prstGeom prst="rect">
            <a:avLst/>
          </a:prstGeom>
        </p:spPr>
      </p:pic>
    </p:spTree>
    <p:extLst>
      <p:ext uri="{BB962C8B-B14F-4D97-AF65-F5344CB8AC3E}">
        <p14:creationId xmlns:p14="http://schemas.microsoft.com/office/powerpoint/2010/main" val="1007335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t="19454"/>
          <a:stretch/>
        </p:blipFill>
        <p:spPr>
          <a:xfrm>
            <a:off x="10638594" y="182963"/>
            <a:ext cx="1237317" cy="997785"/>
          </a:xfrm>
          <a:prstGeom prst="rect">
            <a:avLst/>
          </a:prstGeom>
        </p:spPr>
      </p:pic>
      <p:pic>
        <p:nvPicPr>
          <p:cNvPr id="30" name="Immagine 29"/>
          <p:cNvPicPr>
            <a:picLocks noChangeAspect="1"/>
          </p:cNvPicPr>
          <p:nvPr/>
        </p:nvPicPr>
        <p:blipFill rotWithShape="1">
          <a:blip r:embed="rId3"/>
          <a:srcRect l="32187"/>
          <a:stretch/>
        </p:blipFill>
        <p:spPr>
          <a:xfrm>
            <a:off x="191912" y="667326"/>
            <a:ext cx="2782758" cy="627296"/>
          </a:xfrm>
          <a:prstGeom prst="rect">
            <a:avLst/>
          </a:prstGeom>
        </p:spPr>
      </p:pic>
      <p:pic>
        <p:nvPicPr>
          <p:cNvPr id="31" name="Immagine 30"/>
          <p:cNvPicPr>
            <a:picLocks noChangeAspect="1"/>
          </p:cNvPicPr>
          <p:nvPr/>
        </p:nvPicPr>
        <p:blipFill rotWithShape="1">
          <a:blip r:embed="rId3"/>
          <a:srcRect l="2093" r="69576"/>
          <a:stretch/>
        </p:blipFill>
        <p:spPr>
          <a:xfrm>
            <a:off x="874089" y="242550"/>
            <a:ext cx="1162556" cy="627296"/>
          </a:xfrm>
          <a:prstGeom prst="rect">
            <a:avLst/>
          </a:prstGeom>
        </p:spPr>
      </p:pic>
      <p:sp>
        <p:nvSpPr>
          <p:cNvPr id="2" name="Rettangolo 1"/>
          <p:cNvSpPr/>
          <p:nvPr/>
        </p:nvSpPr>
        <p:spPr>
          <a:xfrm>
            <a:off x="0" y="49835"/>
            <a:ext cx="12192000" cy="1569660"/>
          </a:xfrm>
          <a:prstGeom prst="rect">
            <a:avLst/>
          </a:prstGeom>
        </p:spPr>
        <p:txBody>
          <a:bodyPr wrap="square">
            <a:spAutoFit/>
          </a:bodyPr>
          <a:lstStyle/>
          <a:p>
            <a:pPr algn="ctr"/>
            <a:r>
              <a:rPr lang="it-IT" sz="3200" b="1" u="sng" dirty="0"/>
              <a:t>Le attività per la scuola: </a:t>
            </a:r>
          </a:p>
          <a:p>
            <a:pPr algn="ctr"/>
            <a:r>
              <a:rPr lang="it-IT" sz="3200" b="1" u="sng" dirty="0"/>
              <a:t>bambini, ragazzi e </a:t>
            </a:r>
          </a:p>
          <a:p>
            <a:pPr algn="ctr"/>
            <a:r>
              <a:rPr lang="it-IT" sz="3200" b="1" u="sng" dirty="0"/>
              <a:t>corsi di formazioni per docenti</a:t>
            </a:r>
          </a:p>
        </p:txBody>
      </p:sp>
      <p:sp>
        <p:nvSpPr>
          <p:cNvPr id="4" name="CasellaDiTesto 3">
            <a:extLst>
              <a:ext uri="{FF2B5EF4-FFF2-40B4-BE49-F238E27FC236}">
                <a16:creationId xmlns:a16="http://schemas.microsoft.com/office/drawing/2014/main" id="{A13DA1D7-51CE-796E-021A-149696AF8B95}"/>
              </a:ext>
            </a:extLst>
          </p:cNvPr>
          <p:cNvSpPr txBox="1"/>
          <p:nvPr/>
        </p:nvSpPr>
        <p:spPr>
          <a:xfrm>
            <a:off x="191912" y="1695735"/>
            <a:ext cx="6096000" cy="369332"/>
          </a:xfrm>
          <a:prstGeom prst="rect">
            <a:avLst/>
          </a:prstGeom>
          <a:noFill/>
        </p:spPr>
        <p:txBody>
          <a:bodyPr wrap="square">
            <a:spAutoFit/>
          </a:bodyPr>
          <a:lstStyle/>
          <a:p>
            <a:r>
              <a:rPr lang="it-IT" dirty="0"/>
              <a:t>Scuola primaria, secondaria di primo e secondo grado.</a:t>
            </a:r>
          </a:p>
        </p:txBody>
      </p:sp>
      <p:sp>
        <p:nvSpPr>
          <p:cNvPr id="9" name="CasellaDiTesto 8">
            <a:extLst>
              <a:ext uri="{FF2B5EF4-FFF2-40B4-BE49-F238E27FC236}">
                <a16:creationId xmlns:a16="http://schemas.microsoft.com/office/drawing/2014/main" id="{24E9E793-78DB-707B-3A2D-E68FAFC4AB06}"/>
              </a:ext>
            </a:extLst>
          </p:cNvPr>
          <p:cNvSpPr txBox="1"/>
          <p:nvPr/>
        </p:nvSpPr>
        <p:spPr>
          <a:xfrm>
            <a:off x="0" y="2179796"/>
            <a:ext cx="6096000" cy="4278094"/>
          </a:xfrm>
          <a:prstGeom prst="rect">
            <a:avLst/>
          </a:prstGeom>
          <a:noFill/>
        </p:spPr>
        <p:txBody>
          <a:bodyPr wrap="square">
            <a:spAutoFit/>
          </a:bodyPr>
          <a:lstStyle/>
          <a:p>
            <a:pPr marL="342900" indent="-342900" algn="l">
              <a:buFont typeface="Arial" panose="020B0604020202020204" pitchFamily="34" charset="0"/>
              <a:buChar char="•"/>
            </a:pPr>
            <a:r>
              <a:rPr lang="it-IT" sz="2000" b="1" i="0" u="none" strike="noStrike" baseline="0" dirty="0">
                <a:solidFill>
                  <a:srgbClr val="262626"/>
                </a:solidFill>
                <a:latin typeface="CenturyGothic-Bold"/>
              </a:rPr>
              <a:t>Premio Asimov</a:t>
            </a:r>
            <a:br>
              <a:rPr lang="it-IT" sz="2000" b="1" i="0" u="none" strike="noStrike" baseline="0" dirty="0">
                <a:solidFill>
                  <a:srgbClr val="262626"/>
                </a:solidFill>
                <a:latin typeface="CenturyGothic-Bold"/>
              </a:rPr>
            </a:br>
            <a:r>
              <a:rPr lang="it-IT" sz="1400" b="0" i="0" u="none" strike="noStrike" baseline="0" dirty="0">
                <a:solidFill>
                  <a:srgbClr val="262626"/>
                </a:solidFill>
                <a:latin typeface="CenturyGothic"/>
              </a:rPr>
              <a:t>Premio letterario con studenti</a:t>
            </a:r>
          </a:p>
          <a:p>
            <a:pPr marL="342900" indent="-342900" algn="l">
              <a:buFont typeface="Arial" panose="020B0604020202020204" pitchFamily="34" charset="0"/>
              <a:buChar char="•"/>
            </a:pPr>
            <a:r>
              <a:rPr lang="it-IT" sz="2000" b="1" i="0" u="none" strike="noStrike" baseline="0" dirty="0" err="1">
                <a:solidFill>
                  <a:srgbClr val="262626"/>
                </a:solidFill>
                <a:latin typeface="CenturyGothic-Bold"/>
              </a:rPr>
              <a:t>Art&amp;Science</a:t>
            </a:r>
            <a:r>
              <a:rPr lang="it-IT" sz="2000" b="1" i="0" u="none" strike="noStrike" baseline="0" dirty="0">
                <a:solidFill>
                  <a:srgbClr val="262626"/>
                </a:solidFill>
                <a:latin typeface="CenturyGothic-Bold"/>
              </a:rPr>
              <a:t> </a:t>
            </a:r>
            <a:r>
              <a:rPr lang="it-IT" sz="2000" b="1" i="0" u="none" strike="noStrike" baseline="0" dirty="0" err="1">
                <a:solidFill>
                  <a:srgbClr val="262626"/>
                </a:solidFill>
                <a:latin typeface="CenturyGothic-Bold"/>
              </a:rPr>
              <a:t>Across</a:t>
            </a:r>
            <a:r>
              <a:rPr lang="it-IT" sz="2000" b="1" i="0" u="none" strike="noStrike" baseline="0" dirty="0">
                <a:solidFill>
                  <a:srgbClr val="262626"/>
                </a:solidFill>
                <a:latin typeface="CenturyGothic-Bold"/>
              </a:rPr>
              <a:t> </a:t>
            </a:r>
            <a:r>
              <a:rPr lang="it-IT" sz="2000" b="1" i="0" u="none" strike="noStrike" baseline="0" dirty="0" err="1">
                <a:solidFill>
                  <a:srgbClr val="262626"/>
                </a:solidFill>
                <a:latin typeface="CenturyGothic-Bold"/>
              </a:rPr>
              <a:t>Italy</a:t>
            </a:r>
            <a:endParaRPr lang="it-IT" sz="2000" b="1" dirty="0">
              <a:solidFill>
                <a:srgbClr val="262626"/>
              </a:solidFill>
              <a:latin typeface="CenturyGothic-Bold"/>
            </a:endParaRPr>
          </a:p>
          <a:p>
            <a:pPr marL="342900" indent="-342900" algn="l">
              <a:buFont typeface="Arial" panose="020B0604020202020204" pitchFamily="34" charset="0"/>
              <a:buChar char="•"/>
            </a:pPr>
            <a:r>
              <a:rPr lang="it-IT" sz="2000" b="1" dirty="0" err="1">
                <a:solidFill>
                  <a:srgbClr val="262626"/>
                </a:solidFill>
                <a:latin typeface="CenturyGothic-Bold"/>
              </a:rPr>
              <a:t>Art&amp;Science</a:t>
            </a:r>
            <a:r>
              <a:rPr lang="it-IT" sz="2000" b="1" dirty="0">
                <a:solidFill>
                  <a:srgbClr val="262626"/>
                </a:solidFill>
                <a:latin typeface="CenturyGothic-Bold"/>
              </a:rPr>
              <a:t> </a:t>
            </a:r>
            <a:r>
              <a:rPr lang="it-IT" sz="2000" b="1" dirty="0" err="1">
                <a:solidFill>
                  <a:srgbClr val="262626"/>
                </a:solidFill>
                <a:latin typeface="CenturyGothic-Bold"/>
              </a:rPr>
              <a:t>Kinds</a:t>
            </a:r>
            <a:r>
              <a:rPr lang="it-IT" sz="2000" b="1" dirty="0">
                <a:solidFill>
                  <a:srgbClr val="262626"/>
                </a:solidFill>
                <a:latin typeface="CenturyGothic-Bold"/>
              </a:rPr>
              <a:t/>
            </a:r>
            <a:br>
              <a:rPr lang="it-IT" sz="2000" b="1" dirty="0">
                <a:solidFill>
                  <a:srgbClr val="262626"/>
                </a:solidFill>
                <a:latin typeface="CenturyGothic-Bold"/>
              </a:rPr>
            </a:br>
            <a:r>
              <a:rPr lang="it-IT" sz="1400" dirty="0">
                <a:solidFill>
                  <a:srgbClr val="262626"/>
                </a:solidFill>
                <a:latin typeface="CenturyGothic"/>
              </a:rPr>
              <a:t>Per avvicinare alla fisica fondamentale usando il linguaggio dell’arte.</a:t>
            </a:r>
            <a:endParaRPr lang="it-IT" sz="1400" b="0" i="0" u="none" strike="noStrike" baseline="0" dirty="0">
              <a:solidFill>
                <a:srgbClr val="262626"/>
              </a:solidFill>
              <a:latin typeface="CenturyGothic"/>
            </a:endParaRPr>
          </a:p>
          <a:p>
            <a:pPr marL="342900" indent="-342900" algn="l">
              <a:buFont typeface="Arial" panose="020B0604020202020204" pitchFamily="34" charset="0"/>
              <a:buChar char="•"/>
            </a:pPr>
            <a:r>
              <a:rPr lang="it-IT" sz="2000" b="1" i="0" u="none" strike="noStrike" baseline="0" dirty="0" err="1">
                <a:solidFill>
                  <a:srgbClr val="262626"/>
                </a:solidFill>
                <a:latin typeface="CenturyGothic-Bold"/>
              </a:rPr>
              <a:t>Radiolab</a:t>
            </a:r>
            <a:r>
              <a:rPr lang="it-IT" sz="2000" b="1" i="0" u="none" strike="noStrike" baseline="0" dirty="0">
                <a:solidFill>
                  <a:srgbClr val="262626"/>
                </a:solidFill>
                <a:latin typeface="CenturyGothic-Bold"/>
              </a:rPr>
              <a:t>/</a:t>
            </a:r>
            <a:r>
              <a:rPr lang="it-IT" sz="2000" b="1" i="0" u="none" strike="noStrike" baseline="0" dirty="0" err="1">
                <a:solidFill>
                  <a:srgbClr val="262626"/>
                </a:solidFill>
                <a:latin typeface="CenturyGothic-Bold"/>
              </a:rPr>
              <a:t>IsoRadiolab</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a:solidFill>
                  <a:srgbClr val="262626"/>
                </a:solidFill>
                <a:latin typeface="CenturyGothic"/>
              </a:rPr>
              <a:t>Progetto sulla radioattività</a:t>
            </a:r>
            <a:r>
              <a:rPr lang="it-IT" sz="1400" dirty="0">
                <a:solidFill>
                  <a:srgbClr val="262626"/>
                </a:solidFill>
                <a:latin typeface="CenturyGothic"/>
              </a:rPr>
              <a:t> </a:t>
            </a:r>
            <a:r>
              <a:rPr lang="it-IT" sz="1400" b="0" i="0" u="none" strike="noStrike" baseline="0" dirty="0">
                <a:solidFill>
                  <a:srgbClr val="262626"/>
                </a:solidFill>
                <a:latin typeface="CenturyGothic"/>
              </a:rPr>
              <a:t>ambientale con le scuole</a:t>
            </a:r>
          </a:p>
          <a:p>
            <a:pPr marL="342900" indent="-342900" algn="l">
              <a:buFont typeface="Arial" panose="020B0604020202020204" pitchFamily="34" charset="0"/>
              <a:buChar char="•"/>
            </a:pPr>
            <a:r>
              <a:rPr lang="it-IT" sz="2000" b="1" i="0" u="none" strike="noStrike" baseline="0" dirty="0">
                <a:solidFill>
                  <a:srgbClr val="262626"/>
                </a:solidFill>
                <a:latin typeface="CenturyGothic-Bold"/>
              </a:rPr>
              <a:t>International </a:t>
            </a:r>
            <a:r>
              <a:rPr lang="it-IT" sz="2000" b="1" i="0" u="none" strike="noStrike" baseline="0" dirty="0" err="1">
                <a:solidFill>
                  <a:srgbClr val="262626"/>
                </a:solidFill>
                <a:latin typeface="CenturyGothic-Bold"/>
              </a:rPr>
              <a:t>Physics</a:t>
            </a:r>
            <a:r>
              <a:rPr lang="it-IT" sz="2000" b="1" i="0" u="none" strike="noStrike" baseline="0" dirty="0">
                <a:solidFill>
                  <a:srgbClr val="262626"/>
                </a:solidFill>
                <a:latin typeface="CenturyGothic-Bold"/>
              </a:rPr>
              <a:t> </a:t>
            </a:r>
            <a:r>
              <a:rPr lang="it-IT" sz="2000" b="1" i="0" u="none" strike="noStrike" baseline="0" dirty="0" err="1">
                <a:solidFill>
                  <a:srgbClr val="262626"/>
                </a:solidFill>
                <a:latin typeface="CenturyGothic-Bold"/>
              </a:rPr>
              <a:t>Masteclass</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a:solidFill>
                  <a:srgbClr val="262626"/>
                </a:solidFill>
                <a:latin typeface="CenturyGothic"/>
              </a:rPr>
              <a:t>Esercizi con I dati di: ALICE, ATLAS, Belle II, CMS, </a:t>
            </a:r>
            <a:r>
              <a:rPr lang="it-IT" sz="1400" b="0" i="0" u="none" strike="noStrike" baseline="0" dirty="0" err="1">
                <a:solidFill>
                  <a:srgbClr val="262626"/>
                </a:solidFill>
                <a:latin typeface="CenturyGothic"/>
              </a:rPr>
              <a:t>LHCb</a:t>
            </a:r>
            <a:r>
              <a:rPr lang="it-IT" sz="1400" b="0" i="0" u="none" strike="noStrike" baseline="0" dirty="0">
                <a:solidFill>
                  <a:srgbClr val="262626"/>
                </a:solidFill>
                <a:latin typeface="CenturyGothic"/>
              </a:rPr>
              <a:t>, Pierre </a:t>
            </a:r>
            <a:r>
              <a:rPr lang="it-IT" sz="1400" b="0" i="0" u="none" strike="noStrike" baseline="0" dirty="0" err="1">
                <a:solidFill>
                  <a:srgbClr val="262626"/>
                </a:solidFill>
                <a:latin typeface="CenturyGothic"/>
              </a:rPr>
              <a:t>Auger</a:t>
            </a:r>
            <a:r>
              <a:rPr lang="it-IT" sz="1400" b="0" i="0" u="none" strike="noStrike" baseline="0" dirty="0">
                <a:solidFill>
                  <a:srgbClr val="262626"/>
                </a:solidFill>
                <a:latin typeface="CenturyGothic"/>
              </a:rPr>
              <a:t>, </a:t>
            </a:r>
            <a:r>
              <a:rPr lang="it-IT" sz="1400" b="0" i="0" u="none" strike="noStrike" baseline="0" dirty="0" err="1">
                <a:solidFill>
                  <a:srgbClr val="262626"/>
                </a:solidFill>
                <a:latin typeface="CenturyGothic"/>
              </a:rPr>
              <a:t>Particle</a:t>
            </a:r>
            <a:r>
              <a:rPr lang="it-IT" sz="1400" b="0" i="0" u="none" strike="noStrike" baseline="0" dirty="0">
                <a:solidFill>
                  <a:srgbClr val="262626"/>
                </a:solidFill>
                <a:latin typeface="CenturyGothic"/>
              </a:rPr>
              <a:t> Therapy</a:t>
            </a:r>
          </a:p>
          <a:p>
            <a:pPr marL="342900" indent="-342900" algn="l">
              <a:buFont typeface="Arial" panose="020B0604020202020204" pitchFamily="34" charset="0"/>
              <a:buChar char="•"/>
            </a:pPr>
            <a:r>
              <a:rPr lang="it-IT" sz="2000" b="1" i="0" u="none" strike="noStrike" baseline="0" dirty="0">
                <a:solidFill>
                  <a:srgbClr val="262626"/>
                </a:solidFill>
                <a:latin typeface="CenturyGothic-Bold"/>
              </a:rPr>
              <a:t>Ocra</a:t>
            </a:r>
            <a:br>
              <a:rPr lang="it-IT" sz="2000" b="1" i="0" u="none" strike="noStrike" baseline="0" dirty="0">
                <a:solidFill>
                  <a:srgbClr val="262626"/>
                </a:solidFill>
                <a:latin typeface="CenturyGothic-Bold"/>
              </a:rPr>
            </a:br>
            <a:r>
              <a:rPr lang="it-IT" sz="1400" b="0" i="0" u="none" strike="noStrike" baseline="0" dirty="0">
                <a:solidFill>
                  <a:srgbClr val="262626"/>
                </a:solidFill>
                <a:latin typeface="CenturyGothic"/>
              </a:rPr>
              <a:t>Misure con I raggi cosmici</a:t>
            </a:r>
          </a:p>
          <a:p>
            <a:pPr marL="342900" indent="-342900" algn="l">
              <a:buFont typeface="Arial" panose="020B0604020202020204" pitchFamily="34" charset="0"/>
              <a:buChar char="•"/>
            </a:pPr>
            <a:r>
              <a:rPr lang="it-IT" sz="2000" b="1" i="0" u="none" strike="noStrike" baseline="0" dirty="0" err="1">
                <a:solidFill>
                  <a:srgbClr val="262626"/>
                </a:solidFill>
                <a:latin typeface="CenturyGothic-Bold"/>
              </a:rPr>
              <a:t>ScienzaPerTutti</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a:solidFill>
                  <a:srgbClr val="262626"/>
                </a:solidFill>
                <a:latin typeface="CenturyGothic"/>
              </a:rPr>
              <a:t>Sito web di divulgazione per fornire approfondimenti e materiali.</a:t>
            </a:r>
          </a:p>
          <a:p>
            <a:pPr marL="342900" indent="-342900" algn="l">
              <a:buFont typeface="Arial" panose="020B0604020202020204" pitchFamily="34" charset="0"/>
              <a:buChar char="•"/>
            </a:pPr>
            <a:r>
              <a:rPr lang="it-IT" sz="2000" b="1" i="0" u="none" strike="noStrike" baseline="0" dirty="0">
                <a:solidFill>
                  <a:srgbClr val="262626"/>
                </a:solidFill>
                <a:latin typeface="CenturyGothic-Bold"/>
              </a:rPr>
              <a:t>INFN Kids</a:t>
            </a:r>
            <a:br>
              <a:rPr lang="it-IT" sz="2000" b="1" i="0" u="none" strike="noStrike" baseline="0" dirty="0">
                <a:solidFill>
                  <a:srgbClr val="262626"/>
                </a:solidFill>
                <a:latin typeface="CenturyGothic-Bold"/>
              </a:rPr>
            </a:br>
            <a:r>
              <a:rPr kumimoji="0" lang="it-IT" sz="1400" b="0" i="0" u="none" strike="noStrike" kern="1200" cap="none" spc="0" normalizeH="0" baseline="0" noProof="0" dirty="0" err="1">
                <a:ln>
                  <a:noFill/>
                </a:ln>
                <a:solidFill>
                  <a:srgbClr val="262626"/>
                </a:solidFill>
                <a:effectLst/>
                <a:uLnTx/>
                <a:uFillTx/>
                <a:latin typeface="CenturyGothic"/>
                <a:ea typeface="+mn-ea"/>
                <a:cs typeface="+mn-cs"/>
              </a:rPr>
              <a:t>Outreach</a:t>
            </a:r>
            <a:r>
              <a:rPr kumimoji="0" lang="it-IT" sz="1400" b="0" i="0" u="none" strike="noStrike" kern="1200" cap="none" spc="0" normalizeH="0" baseline="0" noProof="0" dirty="0">
                <a:ln>
                  <a:noFill/>
                </a:ln>
                <a:solidFill>
                  <a:srgbClr val="262626"/>
                </a:solidFill>
                <a:effectLst/>
                <a:uLnTx/>
                <a:uFillTx/>
                <a:latin typeface="CenturyGothic"/>
                <a:ea typeface="+mn-ea"/>
                <a:cs typeface="+mn-cs"/>
              </a:rPr>
              <a:t> per primarie e infanzia</a:t>
            </a:r>
            <a:endParaRPr lang="it-IT" sz="2000" b="1" i="0" u="none" strike="noStrike" baseline="0" dirty="0">
              <a:solidFill>
                <a:srgbClr val="262626"/>
              </a:solidFill>
              <a:latin typeface="CenturyGothic-Bold"/>
            </a:endParaRPr>
          </a:p>
        </p:txBody>
      </p:sp>
      <p:sp>
        <p:nvSpPr>
          <p:cNvPr id="11" name="CasellaDiTesto 10">
            <a:extLst>
              <a:ext uri="{FF2B5EF4-FFF2-40B4-BE49-F238E27FC236}">
                <a16:creationId xmlns:a16="http://schemas.microsoft.com/office/drawing/2014/main" id="{C22F4480-59A6-D7E1-DD3C-40F6718B6913}"/>
              </a:ext>
            </a:extLst>
          </p:cNvPr>
          <p:cNvSpPr txBox="1"/>
          <p:nvPr/>
        </p:nvSpPr>
        <p:spPr>
          <a:xfrm>
            <a:off x="6096000" y="1727447"/>
            <a:ext cx="6096000" cy="4985980"/>
          </a:xfrm>
          <a:prstGeom prst="rect">
            <a:avLst/>
          </a:prstGeom>
          <a:noFill/>
        </p:spPr>
        <p:txBody>
          <a:bodyPr wrap="square">
            <a:spAutoFit/>
          </a:bodyPr>
          <a:lstStyle/>
          <a:p>
            <a:pPr marL="342900" indent="-342900" algn="l">
              <a:buFont typeface="Arial" panose="020B0604020202020204" pitchFamily="34" charset="0"/>
              <a:buChar char="•"/>
            </a:pPr>
            <a:r>
              <a:rPr lang="it-IT" sz="2000" b="1" i="0" u="none" strike="noStrike" baseline="0" dirty="0">
                <a:solidFill>
                  <a:srgbClr val="262626"/>
                </a:solidFill>
                <a:latin typeface="CenturyGothic-Bold"/>
              </a:rPr>
              <a:t>Fermi Masterclass</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a:solidFill>
                  <a:srgbClr val="262626"/>
                </a:solidFill>
                <a:latin typeface="CenturyGothic"/>
              </a:rPr>
              <a:t>Esercizi con i dati di Fermi</a:t>
            </a:r>
          </a:p>
          <a:p>
            <a:pPr marL="342900" indent="-342900" algn="l">
              <a:buFont typeface="Arial" panose="020B0604020202020204" pitchFamily="34" charset="0"/>
              <a:buChar char="•"/>
            </a:pPr>
            <a:r>
              <a:rPr lang="it-IT" sz="2000" b="1" i="0" u="none" strike="noStrike" baseline="0" dirty="0">
                <a:solidFill>
                  <a:srgbClr val="262626"/>
                </a:solidFill>
                <a:latin typeface="CenturyGothic-Bold"/>
              </a:rPr>
              <a:t>Dark</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err="1">
                <a:solidFill>
                  <a:srgbClr val="262626"/>
                </a:solidFill>
                <a:latin typeface="CenturyGothic"/>
              </a:rPr>
              <a:t>Outreach</a:t>
            </a:r>
            <a:r>
              <a:rPr lang="it-IT" sz="1400" b="0" i="0" u="none" strike="noStrike" baseline="0" dirty="0">
                <a:solidFill>
                  <a:srgbClr val="262626"/>
                </a:solidFill>
                <a:latin typeface="CenturyGothic"/>
              </a:rPr>
              <a:t> su materia ed energia oscura</a:t>
            </a:r>
          </a:p>
          <a:p>
            <a:pPr marL="342900" indent="-342900" algn="l">
              <a:buFont typeface="Arial" panose="020B0604020202020204" pitchFamily="34" charset="0"/>
              <a:buChar char="•"/>
            </a:pPr>
            <a:r>
              <a:rPr lang="it-IT" sz="2000" b="1" i="0" u="none" strike="noStrike" baseline="0" dirty="0">
                <a:solidFill>
                  <a:srgbClr val="262626"/>
                </a:solidFill>
                <a:latin typeface="CenturyGothic-Bold"/>
              </a:rPr>
              <a:t>Lab2Go</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a:solidFill>
                  <a:srgbClr val="262626"/>
                </a:solidFill>
                <a:latin typeface="CenturyGothic"/>
              </a:rPr>
              <a:t>Laboratori didattici nelle scuole</a:t>
            </a:r>
          </a:p>
          <a:p>
            <a:pPr marL="342900" indent="-342900" algn="l">
              <a:buFont typeface="Arial" panose="020B0604020202020204" pitchFamily="34" charset="0"/>
              <a:buChar char="•"/>
            </a:pPr>
            <a:r>
              <a:rPr lang="it-IT" sz="2000" b="1" i="0" u="none" strike="noStrike" baseline="0" dirty="0" err="1">
                <a:solidFill>
                  <a:srgbClr val="262626"/>
                </a:solidFill>
                <a:latin typeface="CenturyGothic-Bold"/>
              </a:rPr>
              <a:t>Inspyre</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a:solidFill>
                  <a:srgbClr val="262626"/>
                </a:solidFill>
                <a:latin typeface="CenturyGothic"/>
              </a:rPr>
              <a:t>Stage di fisica moderna</a:t>
            </a:r>
          </a:p>
          <a:p>
            <a:pPr marL="342900" indent="-342900" algn="l">
              <a:buFont typeface="Arial" panose="020B0604020202020204" pitchFamily="34" charset="0"/>
              <a:buChar char="•"/>
            </a:pPr>
            <a:r>
              <a:rPr lang="it-IT" sz="2000" b="1" i="0" u="none" strike="noStrike" baseline="0" dirty="0">
                <a:solidFill>
                  <a:srgbClr val="262626"/>
                </a:solidFill>
                <a:latin typeface="CenturyGothic-Bold"/>
              </a:rPr>
              <a:t>PID, Incontri di Fisica, </a:t>
            </a:r>
            <a:r>
              <a:rPr lang="it-IT" sz="2000" b="1" i="0" u="none" strike="noStrike" baseline="0" dirty="0" err="1">
                <a:solidFill>
                  <a:srgbClr val="262626"/>
                </a:solidFill>
                <a:latin typeface="CenturyGothic-Bold"/>
              </a:rPr>
              <a:t>AggiornaMenti</a:t>
            </a:r>
            <a:r>
              <a:rPr lang="it-IT" sz="2000" b="1" dirty="0">
                <a:solidFill>
                  <a:srgbClr val="262626"/>
                </a:solidFill>
                <a:latin typeface="CenturyGothic-Bold"/>
              </a:rPr>
              <a:t/>
            </a:r>
            <a:br>
              <a:rPr lang="it-IT" sz="2000" b="1" dirty="0">
                <a:solidFill>
                  <a:srgbClr val="262626"/>
                </a:solidFill>
                <a:latin typeface="CenturyGothic-Bold"/>
              </a:rPr>
            </a:br>
            <a:r>
              <a:rPr lang="it-IT" sz="1400" b="0" i="0" u="none" strike="noStrike" baseline="0" dirty="0">
                <a:solidFill>
                  <a:srgbClr val="262626"/>
                </a:solidFill>
                <a:latin typeface="CenturyGothic"/>
              </a:rPr>
              <a:t>Aggiornamento docenti scuole</a:t>
            </a:r>
          </a:p>
          <a:p>
            <a:pPr marL="342900" indent="-342900">
              <a:buFont typeface="Arial" panose="020B0604020202020204" pitchFamily="34" charset="0"/>
              <a:buChar char="•"/>
            </a:pPr>
            <a:r>
              <a:rPr lang="it-IT" sz="2000" b="1" dirty="0">
                <a:solidFill>
                  <a:srgbClr val="262626"/>
                </a:solidFill>
                <a:latin typeface="CenturyGothic-Bold"/>
              </a:rPr>
              <a:t>HEPSCAPE</a:t>
            </a:r>
            <a:r>
              <a:rPr lang="it-IT" sz="1400" b="1" i="0" cap="all" dirty="0">
                <a:solidFill>
                  <a:srgbClr val="333333"/>
                </a:solidFill>
                <a:effectLst/>
                <a:latin typeface="Nunito" panose="020B0604020202020204" pitchFamily="2" charset="0"/>
              </a:rPr>
              <a:t/>
            </a:r>
            <a:br>
              <a:rPr lang="it-IT" sz="1400" b="1" i="0" cap="all" dirty="0">
                <a:solidFill>
                  <a:srgbClr val="333333"/>
                </a:solidFill>
                <a:effectLst/>
                <a:latin typeface="Nunito" panose="020B0604020202020204" pitchFamily="2" charset="0"/>
              </a:rPr>
            </a:br>
            <a:r>
              <a:rPr lang="it-IT" sz="1400" b="0" i="0" dirty="0">
                <a:solidFill>
                  <a:srgbClr val="555555"/>
                </a:solidFill>
                <a:effectLst/>
                <a:latin typeface="Muli"/>
              </a:rPr>
              <a:t>Escape room di fisica delle particelle</a:t>
            </a:r>
          </a:p>
          <a:p>
            <a:pPr marL="342900" indent="-342900">
              <a:buFont typeface="Arial" panose="020B0604020202020204" pitchFamily="34" charset="0"/>
              <a:buChar char="•"/>
            </a:pPr>
            <a:r>
              <a:rPr lang="it-IT" sz="2000" b="1" dirty="0" err="1">
                <a:solidFill>
                  <a:srgbClr val="262626"/>
                </a:solidFill>
                <a:latin typeface="CenturyGothic-Bold"/>
              </a:rPr>
              <a:t>Pint</a:t>
            </a:r>
            <a:r>
              <a:rPr lang="it-IT" sz="2000" b="1" dirty="0">
                <a:solidFill>
                  <a:srgbClr val="262626"/>
                </a:solidFill>
                <a:latin typeface="CenturyGothic-Bold"/>
              </a:rPr>
              <a:t> of Science</a:t>
            </a:r>
            <a:br>
              <a:rPr lang="it-IT" sz="2000" b="1" dirty="0">
                <a:solidFill>
                  <a:srgbClr val="262626"/>
                </a:solidFill>
                <a:latin typeface="CenturyGothic-Bold"/>
              </a:rPr>
            </a:br>
            <a:r>
              <a:rPr lang="it-IT" sz="1400" b="0" i="0" u="none" strike="noStrike" baseline="0" dirty="0">
                <a:solidFill>
                  <a:srgbClr val="262626"/>
                </a:solidFill>
                <a:latin typeface="CenturyGothic"/>
              </a:rPr>
              <a:t>Serate per appassionati di scienza</a:t>
            </a:r>
            <a:endParaRPr lang="it-IT" sz="1400" b="0" i="0" dirty="0">
              <a:solidFill>
                <a:srgbClr val="555555"/>
              </a:solidFill>
              <a:effectLst/>
              <a:latin typeface="Muli"/>
            </a:endParaRPr>
          </a:p>
          <a:p>
            <a:pPr marL="342900" indent="-342900" algn="l">
              <a:buFont typeface="Arial" panose="020B0604020202020204" pitchFamily="34" charset="0"/>
              <a:buChar char="•"/>
            </a:pPr>
            <a:r>
              <a:rPr lang="it-IT" sz="2000" b="1" i="0" u="none" strike="noStrike" baseline="0" dirty="0">
                <a:solidFill>
                  <a:srgbClr val="262626"/>
                </a:solidFill>
                <a:latin typeface="CenturyGothic-Bold"/>
              </a:rPr>
              <a:t>Notte Europea dei Ricercatori </a:t>
            </a:r>
          </a:p>
          <a:p>
            <a:pPr marL="342900" indent="-342900" algn="l">
              <a:buFont typeface="Arial" panose="020B0604020202020204" pitchFamily="34" charset="0"/>
              <a:buChar char="•"/>
            </a:pPr>
            <a:r>
              <a:rPr lang="it-IT" sz="2000" b="1" dirty="0">
                <a:solidFill>
                  <a:srgbClr val="262626"/>
                </a:solidFill>
                <a:effectLst/>
                <a:latin typeface="CenturyGothic-Bold"/>
              </a:rPr>
              <a:t>Visite Guidate nei Laboratori dell’INFN</a:t>
            </a:r>
          </a:p>
          <a:p>
            <a:pPr marL="342900" indent="-342900" algn="l">
              <a:buFont typeface="Arial" panose="020B0604020202020204" pitchFamily="34" charset="0"/>
              <a:buChar char="•"/>
            </a:pPr>
            <a:r>
              <a:rPr lang="it-IT" sz="2000" b="1" i="0" dirty="0">
                <a:solidFill>
                  <a:srgbClr val="262626"/>
                </a:solidFill>
                <a:latin typeface="CenturyGothic-Bold"/>
              </a:rPr>
              <a:t>Ecc.</a:t>
            </a:r>
          </a:p>
          <a:p>
            <a:pPr marL="342900" indent="-342900" algn="l">
              <a:buFont typeface="Arial" panose="020B0604020202020204" pitchFamily="34" charset="0"/>
              <a:buChar char="•"/>
            </a:pPr>
            <a:r>
              <a:rPr lang="it-IT" sz="2000" b="1" dirty="0">
                <a:solidFill>
                  <a:schemeClr val="accent1">
                    <a:lumMod val="50000"/>
                  </a:schemeClr>
                </a:solidFill>
                <a:effectLst/>
                <a:latin typeface="CenturyGothic-Bold"/>
              </a:rPr>
              <a:t>+ iniziative uff. comunicazioni INFN (e.g. HOP)</a:t>
            </a:r>
            <a:endParaRPr lang="it-IT" sz="1400" b="0" i="0" dirty="0">
              <a:solidFill>
                <a:schemeClr val="accent1">
                  <a:lumMod val="50000"/>
                </a:schemeClr>
              </a:solidFill>
              <a:effectLst/>
              <a:latin typeface="Muli"/>
            </a:endParaRPr>
          </a:p>
        </p:txBody>
      </p:sp>
      <p:sp>
        <p:nvSpPr>
          <p:cNvPr id="3" name="Rettangolo 2"/>
          <p:cNvSpPr/>
          <p:nvPr/>
        </p:nvSpPr>
        <p:spPr>
          <a:xfrm>
            <a:off x="10038077" y="1250163"/>
            <a:ext cx="2153923" cy="369332"/>
          </a:xfrm>
          <a:prstGeom prst="rect">
            <a:avLst/>
          </a:prstGeom>
        </p:spPr>
        <p:txBody>
          <a:bodyPr wrap="none">
            <a:spAutoFit/>
          </a:bodyPr>
          <a:lstStyle/>
          <a:p>
            <a:r>
              <a:rPr lang="it-IT" dirty="0">
                <a:hlinkClick r:id="rId4"/>
              </a:rPr>
              <a:t>https://cc3m.infn.it/</a:t>
            </a:r>
            <a:r>
              <a:rPr lang="it-IT" dirty="0"/>
              <a:t> </a:t>
            </a:r>
          </a:p>
        </p:txBody>
      </p:sp>
      <p:sp>
        <p:nvSpPr>
          <p:cNvPr id="6" name="Freccia a destra 5"/>
          <p:cNvSpPr/>
          <p:nvPr/>
        </p:nvSpPr>
        <p:spPr>
          <a:xfrm rot="2543131">
            <a:off x="9642966" y="767036"/>
            <a:ext cx="790222" cy="424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334090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37B60A-A7F0-0434-FB7E-351BDEEE8DBB}"/>
              </a:ext>
            </a:extLst>
          </p:cNvPr>
          <p:cNvSpPr>
            <a:spLocks noGrp="1"/>
          </p:cNvSpPr>
          <p:nvPr>
            <p:ph type="title"/>
          </p:nvPr>
        </p:nvSpPr>
        <p:spPr>
          <a:xfrm>
            <a:off x="0" y="0"/>
            <a:ext cx="10515600" cy="1325563"/>
          </a:xfrm>
        </p:spPr>
        <p:txBody>
          <a:bodyPr/>
          <a:lstStyle/>
          <a:p>
            <a:r>
              <a:rPr lang="it-IT" dirty="0"/>
              <a:t>Numeri del Lazio</a:t>
            </a:r>
          </a:p>
        </p:txBody>
      </p:sp>
      <p:sp>
        <p:nvSpPr>
          <p:cNvPr id="3" name="CasellaDiTesto 2">
            <a:extLst>
              <a:ext uri="{FF2B5EF4-FFF2-40B4-BE49-F238E27FC236}">
                <a16:creationId xmlns:a16="http://schemas.microsoft.com/office/drawing/2014/main" id="{2A041789-0B57-17CE-7EBE-D7FA77FF622C}"/>
              </a:ext>
            </a:extLst>
          </p:cNvPr>
          <p:cNvSpPr txBox="1"/>
          <p:nvPr/>
        </p:nvSpPr>
        <p:spPr>
          <a:xfrm>
            <a:off x="5023159" y="175936"/>
            <a:ext cx="5669565" cy="830997"/>
          </a:xfrm>
          <a:prstGeom prst="rect">
            <a:avLst/>
          </a:prstGeom>
          <a:noFill/>
        </p:spPr>
        <p:txBody>
          <a:bodyPr wrap="none" rtlCol="0">
            <a:spAutoFit/>
          </a:bodyPr>
          <a:lstStyle/>
          <a:p>
            <a:r>
              <a:rPr lang="it-IT" sz="2400" dirty="0"/>
              <a:t>Hanno partecipato 55 scuole di tutto il Lazio</a:t>
            </a:r>
          </a:p>
          <a:p>
            <a:r>
              <a:rPr lang="it-IT" sz="2400" dirty="0"/>
              <a:t>Circa 1500 recensioni scritte dai ragazzi </a:t>
            </a:r>
          </a:p>
        </p:txBody>
      </p:sp>
      <p:pic>
        <p:nvPicPr>
          <p:cNvPr id="4" name="Immagine 3">
            <a:extLst>
              <a:ext uri="{FF2B5EF4-FFF2-40B4-BE49-F238E27FC236}">
                <a16:creationId xmlns:a16="http://schemas.microsoft.com/office/drawing/2014/main" id="{C9E56863-28A9-772C-9EE1-8042199A88D1}"/>
              </a:ext>
            </a:extLst>
          </p:cNvPr>
          <p:cNvPicPr>
            <a:picLocks noChangeAspect="1"/>
          </p:cNvPicPr>
          <p:nvPr/>
        </p:nvPicPr>
        <p:blipFill>
          <a:blip r:embed="rId2"/>
          <a:stretch>
            <a:fillRect/>
          </a:stretch>
        </p:blipFill>
        <p:spPr>
          <a:xfrm>
            <a:off x="1134949" y="1325563"/>
            <a:ext cx="9758887" cy="4894836"/>
          </a:xfrm>
          <a:prstGeom prst="rect">
            <a:avLst/>
          </a:prstGeom>
        </p:spPr>
      </p:pic>
      <p:sp>
        <p:nvSpPr>
          <p:cNvPr id="5" name="CasellaDiTesto 4">
            <a:extLst>
              <a:ext uri="{FF2B5EF4-FFF2-40B4-BE49-F238E27FC236}">
                <a16:creationId xmlns:a16="http://schemas.microsoft.com/office/drawing/2014/main" id="{12A5E503-B316-0028-C6D8-D39684F86E36}"/>
              </a:ext>
            </a:extLst>
          </p:cNvPr>
          <p:cNvSpPr txBox="1"/>
          <p:nvPr/>
        </p:nvSpPr>
        <p:spPr>
          <a:xfrm>
            <a:off x="132522" y="6220399"/>
            <a:ext cx="7430367" cy="461665"/>
          </a:xfrm>
          <a:prstGeom prst="rect">
            <a:avLst/>
          </a:prstGeom>
          <a:noFill/>
        </p:spPr>
        <p:txBody>
          <a:bodyPr wrap="none" rtlCol="0">
            <a:spAutoFit/>
          </a:bodyPr>
          <a:lstStyle/>
          <a:p>
            <a:r>
              <a:rPr lang="it-IT" sz="2400" dirty="0"/>
              <a:t>Pochi valutatori di recensioni attivi in modo significativo!!!</a:t>
            </a:r>
          </a:p>
        </p:txBody>
      </p:sp>
      <p:sp>
        <p:nvSpPr>
          <p:cNvPr id="6" name="Ovale 5">
            <a:extLst>
              <a:ext uri="{FF2B5EF4-FFF2-40B4-BE49-F238E27FC236}">
                <a16:creationId xmlns:a16="http://schemas.microsoft.com/office/drawing/2014/main" id="{A03F0F5A-6E03-D7B7-3E75-48E43BFDCE70}"/>
              </a:ext>
            </a:extLst>
          </p:cNvPr>
          <p:cNvSpPr/>
          <p:nvPr/>
        </p:nvSpPr>
        <p:spPr>
          <a:xfrm>
            <a:off x="4174435" y="2651125"/>
            <a:ext cx="983974" cy="315332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23812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390726-DD1C-5D95-CCDD-04636B814735}"/>
              </a:ext>
            </a:extLst>
          </p:cNvPr>
          <p:cNvPicPr>
            <a:picLocks noChangeAspect="1"/>
          </p:cNvPicPr>
          <p:nvPr/>
        </p:nvPicPr>
        <p:blipFill>
          <a:blip r:embed="rId2"/>
          <a:stretch>
            <a:fillRect/>
          </a:stretch>
        </p:blipFill>
        <p:spPr>
          <a:xfrm>
            <a:off x="1032933" y="419068"/>
            <a:ext cx="8949267" cy="5320232"/>
          </a:xfrm>
          <a:prstGeom prst="rect">
            <a:avLst/>
          </a:prstGeom>
        </p:spPr>
      </p:pic>
    </p:spTree>
    <p:extLst>
      <p:ext uri="{BB962C8B-B14F-4D97-AF65-F5344CB8AC3E}">
        <p14:creationId xmlns:p14="http://schemas.microsoft.com/office/powerpoint/2010/main" val="3682943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0D6363C-DC6C-12E2-9BEE-76A91CD366A3}"/>
              </a:ext>
            </a:extLst>
          </p:cNvPr>
          <p:cNvSpPr>
            <a:spLocks noGrp="1"/>
          </p:cNvSpPr>
          <p:nvPr>
            <p:ph type="title"/>
          </p:nvPr>
        </p:nvSpPr>
        <p:spPr/>
        <p:txBody>
          <a:bodyPr/>
          <a:lstStyle/>
          <a:p>
            <a:r>
              <a:rPr lang="it-IT" b="1" i="1" dirty="0">
                <a:latin typeface="Times New Roman" panose="02020603050405020304" pitchFamily="18" charset="0"/>
                <a:cs typeface="Times New Roman" panose="02020603050405020304" pitchFamily="18" charset="0"/>
              </a:rPr>
              <a:t>Eventi organizzati</a:t>
            </a:r>
          </a:p>
        </p:txBody>
      </p:sp>
      <p:sp>
        <p:nvSpPr>
          <p:cNvPr id="6" name="CasellaDiTesto 5">
            <a:extLst>
              <a:ext uri="{FF2B5EF4-FFF2-40B4-BE49-F238E27FC236}">
                <a16:creationId xmlns:a16="http://schemas.microsoft.com/office/drawing/2014/main" id="{B31E3EDB-7067-779D-2235-C4E815653658}"/>
              </a:ext>
            </a:extLst>
          </p:cNvPr>
          <p:cNvSpPr txBox="1"/>
          <p:nvPr/>
        </p:nvSpPr>
        <p:spPr>
          <a:xfrm>
            <a:off x="254000" y="1500683"/>
            <a:ext cx="11938000" cy="830997"/>
          </a:xfrm>
          <a:prstGeom prst="rect">
            <a:avLst/>
          </a:prstGeom>
          <a:noFill/>
        </p:spPr>
        <p:txBody>
          <a:bodyPr wrap="square">
            <a:spAutoFit/>
          </a:bodyPr>
          <a:lstStyle/>
          <a:p>
            <a:r>
              <a:rPr lang="it-IT" sz="2400" dirty="0">
                <a:latin typeface="Times New Roman" panose="02020603050405020304" pitchFamily="18" charset="0"/>
                <a:cs typeface="Times New Roman" panose="02020603050405020304" pitchFamily="18" charset="0"/>
              </a:rPr>
              <a:t>Presentazione del libro ‘Altre Terre’ con l’autore Giovanni Covone ed un giornalista di Radio Rai 3 Scienza nel Liceo Morgagni a Roma</a:t>
            </a:r>
          </a:p>
        </p:txBody>
      </p:sp>
      <p:pic>
        <p:nvPicPr>
          <p:cNvPr id="3" name="Immagine 2" descr="Immagine che contiene interno, vestiti, muro, persona&#10;&#10;Descrizione generata automaticamente">
            <a:extLst>
              <a:ext uri="{FF2B5EF4-FFF2-40B4-BE49-F238E27FC236}">
                <a16:creationId xmlns:a16="http://schemas.microsoft.com/office/drawing/2014/main" id="{5EDD0690-0185-B5BE-E3EC-D6729EDD8F26}"/>
              </a:ext>
            </a:extLst>
          </p:cNvPr>
          <p:cNvPicPr>
            <a:picLocks noChangeAspect="1"/>
          </p:cNvPicPr>
          <p:nvPr/>
        </p:nvPicPr>
        <p:blipFill>
          <a:blip r:embed="rId2"/>
          <a:stretch>
            <a:fillRect/>
          </a:stretch>
        </p:blipFill>
        <p:spPr>
          <a:xfrm>
            <a:off x="838200" y="2729271"/>
            <a:ext cx="4792133" cy="3594100"/>
          </a:xfrm>
          <a:prstGeom prst="rect">
            <a:avLst/>
          </a:prstGeom>
        </p:spPr>
      </p:pic>
      <p:pic>
        <p:nvPicPr>
          <p:cNvPr id="7" name="Immagine 6" descr="Immagine che contiene vestiti, interno, persona, sedia&#10;&#10;Descrizione generata automaticamente">
            <a:extLst>
              <a:ext uri="{FF2B5EF4-FFF2-40B4-BE49-F238E27FC236}">
                <a16:creationId xmlns:a16="http://schemas.microsoft.com/office/drawing/2014/main" id="{2FA591CE-3782-B35C-30E9-6D76FDE0D91C}"/>
              </a:ext>
            </a:extLst>
          </p:cNvPr>
          <p:cNvPicPr>
            <a:picLocks noChangeAspect="1"/>
          </p:cNvPicPr>
          <p:nvPr/>
        </p:nvPicPr>
        <p:blipFill>
          <a:blip r:embed="rId3"/>
          <a:stretch>
            <a:fillRect/>
          </a:stretch>
        </p:blipFill>
        <p:spPr>
          <a:xfrm>
            <a:off x="6096000" y="2145703"/>
            <a:ext cx="5771489" cy="4328617"/>
          </a:xfrm>
          <a:prstGeom prst="rect">
            <a:avLst/>
          </a:prstGeom>
        </p:spPr>
      </p:pic>
    </p:spTree>
    <p:extLst>
      <p:ext uri="{BB962C8B-B14F-4D97-AF65-F5344CB8AC3E}">
        <p14:creationId xmlns:p14="http://schemas.microsoft.com/office/powerpoint/2010/main" val="3550712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466E5-C17B-605E-F7BA-0267C2280568}"/>
              </a:ext>
            </a:extLst>
          </p:cNvPr>
          <p:cNvSpPr>
            <a:spLocks noGrp="1"/>
          </p:cNvSpPr>
          <p:nvPr>
            <p:ph type="title"/>
          </p:nvPr>
        </p:nvSpPr>
        <p:spPr>
          <a:xfrm>
            <a:off x="838200" y="60326"/>
            <a:ext cx="10515600" cy="887412"/>
          </a:xfrm>
        </p:spPr>
        <p:txBody>
          <a:bodyPr/>
          <a:lstStyle/>
          <a:p>
            <a:r>
              <a:rPr lang="it-IT" b="1" i="1" dirty="0">
                <a:latin typeface="Times New Roman" panose="02020603050405020304" pitchFamily="18" charset="0"/>
                <a:cs typeface="Times New Roman" panose="02020603050405020304" pitchFamily="18" charset="0"/>
              </a:rPr>
              <a:t>Evento di premiazione regionale</a:t>
            </a:r>
          </a:p>
        </p:txBody>
      </p:sp>
      <p:pic>
        <p:nvPicPr>
          <p:cNvPr id="13" name="Immagine 12" descr="Immagine che contiene interno, arredo, vestiti, muro&#10;&#10;Descrizione generata automaticamente">
            <a:extLst>
              <a:ext uri="{FF2B5EF4-FFF2-40B4-BE49-F238E27FC236}">
                <a16:creationId xmlns:a16="http://schemas.microsoft.com/office/drawing/2014/main" id="{E41425D0-B925-FA06-F51E-A792CD51A186}"/>
              </a:ext>
            </a:extLst>
          </p:cNvPr>
          <p:cNvPicPr>
            <a:picLocks noChangeAspect="1"/>
          </p:cNvPicPr>
          <p:nvPr/>
        </p:nvPicPr>
        <p:blipFill rotWithShape="1">
          <a:blip r:embed="rId2"/>
          <a:srcRect t="27123"/>
          <a:stretch/>
        </p:blipFill>
        <p:spPr>
          <a:xfrm>
            <a:off x="5157923" y="1682968"/>
            <a:ext cx="6890057" cy="3765946"/>
          </a:xfrm>
          <a:prstGeom prst="rect">
            <a:avLst/>
          </a:prstGeom>
        </p:spPr>
      </p:pic>
      <p:sp>
        <p:nvSpPr>
          <p:cNvPr id="3" name="CasellaDiTesto 2">
            <a:extLst>
              <a:ext uri="{FF2B5EF4-FFF2-40B4-BE49-F238E27FC236}">
                <a16:creationId xmlns:a16="http://schemas.microsoft.com/office/drawing/2014/main" id="{42611787-907C-1717-A0C6-2C54512860EE}"/>
              </a:ext>
            </a:extLst>
          </p:cNvPr>
          <p:cNvSpPr txBox="1"/>
          <p:nvPr/>
        </p:nvSpPr>
        <p:spPr>
          <a:xfrm>
            <a:off x="301866" y="952738"/>
            <a:ext cx="11623310" cy="830997"/>
          </a:xfrm>
          <a:prstGeom prst="rect">
            <a:avLst/>
          </a:prstGeom>
          <a:noFill/>
        </p:spPr>
        <p:txBody>
          <a:bodyPr wrap="none" rtlCol="0">
            <a:spAutoFit/>
          </a:bodyPr>
          <a:lstStyle/>
          <a:p>
            <a:r>
              <a:rPr lang="it-IT" sz="2400" dirty="0">
                <a:latin typeface="Times New Roman" panose="02020603050405020304" pitchFamily="18" charset="0"/>
                <a:cs typeface="Times New Roman" panose="02020603050405020304" pitchFamily="18" charset="0"/>
              </a:rPr>
              <a:t>11 Maggio: Cerimonia finale del Lazio a Roma Tor Vergata con il vincitore del Premio 2024 </a:t>
            </a:r>
          </a:p>
          <a:p>
            <a:r>
              <a:rPr lang="it-IT" sz="2400" dirty="0">
                <a:latin typeface="Times New Roman" panose="02020603050405020304" pitchFamily="18" charset="0"/>
                <a:cs typeface="Times New Roman" panose="02020603050405020304" pitchFamily="18" charset="0"/>
              </a:rPr>
              <a:t>Vincenzo Covone</a:t>
            </a:r>
          </a:p>
        </p:txBody>
      </p:sp>
      <p:pic>
        <p:nvPicPr>
          <p:cNvPr id="7" name="Immagine 6">
            <a:extLst>
              <a:ext uri="{FF2B5EF4-FFF2-40B4-BE49-F238E27FC236}">
                <a16:creationId xmlns:a16="http://schemas.microsoft.com/office/drawing/2014/main" id="{3C751921-DC2B-1AE2-5E8B-62B5791CCC3A}"/>
              </a:ext>
            </a:extLst>
          </p:cNvPr>
          <p:cNvPicPr>
            <a:picLocks noChangeAspect="1"/>
          </p:cNvPicPr>
          <p:nvPr/>
        </p:nvPicPr>
        <p:blipFill>
          <a:blip r:embed="rId3"/>
          <a:stretch>
            <a:fillRect/>
          </a:stretch>
        </p:blipFill>
        <p:spPr>
          <a:xfrm>
            <a:off x="301866" y="1708020"/>
            <a:ext cx="4359586" cy="2452267"/>
          </a:xfrm>
          <a:prstGeom prst="rect">
            <a:avLst/>
          </a:prstGeom>
        </p:spPr>
      </p:pic>
      <p:pic>
        <p:nvPicPr>
          <p:cNvPr id="9" name="Immagine 8" descr="Immagine che contiene interno, arredo, muro, Sala conferenze&#10;&#10;Descrizione generata automaticamente">
            <a:extLst>
              <a:ext uri="{FF2B5EF4-FFF2-40B4-BE49-F238E27FC236}">
                <a16:creationId xmlns:a16="http://schemas.microsoft.com/office/drawing/2014/main" id="{902D887B-7863-4258-699A-1A330E97158B}"/>
              </a:ext>
            </a:extLst>
          </p:cNvPr>
          <p:cNvPicPr>
            <a:picLocks noChangeAspect="1"/>
          </p:cNvPicPr>
          <p:nvPr/>
        </p:nvPicPr>
        <p:blipFill rotWithShape="1">
          <a:blip r:embed="rId4"/>
          <a:srcRect t="24294" b="26362"/>
          <a:stretch/>
        </p:blipFill>
        <p:spPr>
          <a:xfrm>
            <a:off x="5075484" y="4186768"/>
            <a:ext cx="7054937" cy="2610906"/>
          </a:xfrm>
          <a:prstGeom prst="rect">
            <a:avLst/>
          </a:prstGeom>
        </p:spPr>
      </p:pic>
      <p:pic>
        <p:nvPicPr>
          <p:cNvPr id="11" name="Immagine 10" descr="Immagine che contiene interno, Sala conferenze, Convenzione, Congresso scientifico&#10;&#10;Descrizione generata automaticamente">
            <a:extLst>
              <a:ext uri="{FF2B5EF4-FFF2-40B4-BE49-F238E27FC236}">
                <a16:creationId xmlns:a16="http://schemas.microsoft.com/office/drawing/2014/main" id="{5B2D6A12-C831-0BDE-9972-6A4DDE3A4E40}"/>
              </a:ext>
            </a:extLst>
          </p:cNvPr>
          <p:cNvPicPr>
            <a:picLocks noChangeAspect="1"/>
          </p:cNvPicPr>
          <p:nvPr/>
        </p:nvPicPr>
        <p:blipFill>
          <a:blip r:embed="rId5"/>
          <a:stretch>
            <a:fillRect/>
          </a:stretch>
        </p:blipFill>
        <p:spPr>
          <a:xfrm>
            <a:off x="791965" y="4186768"/>
            <a:ext cx="3561643" cy="2671232"/>
          </a:xfrm>
          <a:prstGeom prst="rect">
            <a:avLst/>
          </a:prstGeom>
        </p:spPr>
      </p:pic>
    </p:spTree>
    <p:extLst>
      <p:ext uri="{BB962C8B-B14F-4D97-AF65-F5344CB8AC3E}">
        <p14:creationId xmlns:p14="http://schemas.microsoft.com/office/powerpoint/2010/main" val="2755599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16F5E9-3459-7A42-4EC4-9C952B79E16E}"/>
              </a:ext>
            </a:extLst>
          </p:cNvPr>
          <p:cNvSpPr>
            <a:spLocks noGrp="1"/>
          </p:cNvSpPr>
          <p:nvPr>
            <p:ph type="ctrTitle"/>
          </p:nvPr>
        </p:nvSpPr>
        <p:spPr>
          <a:xfrm>
            <a:off x="1283109" y="1815536"/>
            <a:ext cx="9625781" cy="2387600"/>
          </a:xfrm>
        </p:spPr>
        <p:txBody>
          <a:bodyPr>
            <a:normAutofit/>
          </a:bodyPr>
          <a:lstStyle/>
          <a:p>
            <a:r>
              <a:rPr lang="it-IT" dirty="0">
                <a:latin typeface="Calibri" panose="020F0502020204030204" pitchFamily="34" charset="0"/>
                <a:cs typeface="Calibri" panose="020F0502020204030204" pitchFamily="34" charset="0"/>
              </a:rPr>
              <a:t>INSPYRE</a:t>
            </a:r>
            <a:br>
              <a:rPr lang="it-IT" dirty="0">
                <a:latin typeface="Calibri" panose="020F0502020204030204" pitchFamily="34" charset="0"/>
                <a:cs typeface="Calibri" panose="020F0502020204030204" pitchFamily="34" charset="0"/>
              </a:rPr>
            </a:br>
            <a:r>
              <a:rPr lang="it-IT" sz="3200" dirty="0">
                <a:latin typeface="Calibri" panose="020F0502020204030204" pitchFamily="34" charset="0"/>
                <a:cs typeface="Calibri" panose="020F0502020204030204" pitchFamily="34" charset="0"/>
              </a:rPr>
              <a:t>(</a:t>
            </a:r>
            <a:r>
              <a:rPr lang="it-IT" sz="3200" i="1" dirty="0">
                <a:latin typeface="Calibri" panose="020F0502020204030204" pitchFamily="34" charset="0"/>
                <a:cs typeface="Calibri" panose="020F0502020204030204" pitchFamily="34" charset="0"/>
              </a:rPr>
              <a:t>International School on </a:t>
            </a:r>
            <a:r>
              <a:rPr lang="it-IT" sz="3200" i="1" dirty="0" err="1">
                <a:latin typeface="Calibri" panose="020F0502020204030204" pitchFamily="34" charset="0"/>
                <a:cs typeface="Calibri" panose="020F0502020204030204" pitchFamily="34" charset="0"/>
              </a:rPr>
              <a:t>Modern</a:t>
            </a:r>
            <a:r>
              <a:rPr lang="it-IT" sz="3200" i="1" dirty="0">
                <a:latin typeface="Calibri" panose="020F0502020204030204" pitchFamily="34" charset="0"/>
                <a:cs typeface="Calibri" panose="020F0502020204030204" pitchFamily="34" charset="0"/>
              </a:rPr>
              <a:t> </a:t>
            </a:r>
            <a:r>
              <a:rPr lang="it-IT" sz="3200" i="1" dirty="0" err="1">
                <a:latin typeface="Calibri" panose="020F0502020204030204" pitchFamily="34" charset="0"/>
                <a:cs typeface="Calibri" panose="020F0502020204030204" pitchFamily="34" charset="0"/>
              </a:rPr>
              <a:t>Physics</a:t>
            </a:r>
            <a:r>
              <a:rPr lang="it-IT" sz="3200" i="1" dirty="0">
                <a:latin typeface="Calibri" panose="020F0502020204030204" pitchFamily="34" charset="0"/>
                <a:cs typeface="Calibri" panose="020F0502020204030204" pitchFamily="34" charset="0"/>
              </a:rPr>
              <a:t> and </a:t>
            </a:r>
            <a:r>
              <a:rPr lang="it-IT" sz="3200" i="1" dirty="0" err="1">
                <a:latin typeface="Calibri" panose="020F0502020204030204" pitchFamily="34" charset="0"/>
                <a:cs typeface="Calibri" panose="020F0502020204030204" pitchFamily="34" charset="0"/>
              </a:rPr>
              <a:t>Research</a:t>
            </a:r>
            <a:r>
              <a:rPr lang="it-IT" sz="3200" i="1" dirty="0">
                <a:latin typeface="Calibri" panose="020F0502020204030204" pitchFamily="34" charset="0"/>
                <a:cs typeface="Calibri" panose="020F0502020204030204" pitchFamily="34" charset="0"/>
              </a:rPr>
              <a:t>)</a:t>
            </a:r>
            <a:endParaRPr lang="it-IT"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9521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AFC3C431-6F85-B348-829D-4B44E809F8A5}"/>
              </a:ext>
            </a:extLst>
          </p:cNvPr>
          <p:cNvSpPr txBox="1"/>
          <p:nvPr/>
        </p:nvSpPr>
        <p:spPr>
          <a:xfrm>
            <a:off x="3073014" y="578985"/>
            <a:ext cx="5778185" cy="646331"/>
          </a:xfrm>
          <a:prstGeom prst="rect">
            <a:avLst/>
          </a:prstGeom>
          <a:noFill/>
        </p:spPr>
        <p:txBody>
          <a:bodyPr wrap="none" rtlCol="0">
            <a:spAutoFit/>
          </a:bodyPr>
          <a:lstStyle/>
          <a:p>
            <a:pPr algn="ctr"/>
            <a:r>
              <a:rPr lang="it-IT" sz="3600" dirty="0">
                <a:latin typeface="Calibri" panose="020F0502020204030204" pitchFamily="34" charset="0"/>
                <a:cs typeface="Calibri" panose="020F0502020204030204" pitchFamily="34" charset="0"/>
              </a:rPr>
              <a:t>INSPYRE – obiettivi e pubblico</a:t>
            </a:r>
          </a:p>
        </p:txBody>
      </p:sp>
      <p:sp>
        <p:nvSpPr>
          <p:cNvPr id="13" name="CasellaDiTesto 12">
            <a:extLst>
              <a:ext uri="{FF2B5EF4-FFF2-40B4-BE49-F238E27FC236}">
                <a16:creationId xmlns:a16="http://schemas.microsoft.com/office/drawing/2014/main" id="{B874804D-3905-EE4D-894C-50BB48659044}"/>
              </a:ext>
            </a:extLst>
          </p:cNvPr>
          <p:cNvSpPr txBox="1"/>
          <p:nvPr/>
        </p:nvSpPr>
        <p:spPr>
          <a:xfrm>
            <a:off x="980801" y="1377152"/>
            <a:ext cx="10230398" cy="4401205"/>
          </a:xfrm>
          <a:prstGeom prst="rect">
            <a:avLst/>
          </a:prstGeom>
          <a:noFill/>
        </p:spPr>
        <p:txBody>
          <a:bodyPr wrap="square" rtlCol="0">
            <a:spAutoFit/>
          </a:bodyPr>
          <a:lstStyle/>
          <a:p>
            <a:pPr algn="ctr" fontAlgn="base"/>
            <a:r>
              <a:rPr lang="it-IT" sz="2800" b="1" dirty="0">
                <a:solidFill>
                  <a:srgbClr val="000000"/>
                </a:solidFill>
                <a:effectLst/>
                <a:latin typeface="Calibri Light" panose="020F0302020204030204" pitchFamily="34" charset="0"/>
                <a:cs typeface="Calibri Light" panose="020F0302020204030204" pitchFamily="34" charset="0"/>
              </a:rPr>
              <a:t>Scuola Internazionale sulla fisica moderna e la ricerca scientifica</a:t>
            </a:r>
          </a:p>
          <a:p>
            <a:pPr algn="just" fontAlgn="base"/>
            <a:endParaRPr lang="it-IT" sz="2800" dirty="0">
              <a:solidFill>
                <a:srgbClr val="000000"/>
              </a:solidFill>
              <a:effectLst/>
              <a:latin typeface="Calibri Light" panose="020F0302020204030204" pitchFamily="34" charset="0"/>
              <a:cs typeface="Calibri Light" panose="020F0302020204030204" pitchFamily="34" charset="0"/>
            </a:endParaRPr>
          </a:p>
          <a:p>
            <a:pPr algn="just" fontAlgn="base"/>
            <a:r>
              <a:rPr lang="it-IT" sz="2800" b="1" dirty="0">
                <a:solidFill>
                  <a:srgbClr val="000000"/>
                </a:solidFill>
                <a:effectLst/>
                <a:latin typeface="Calibri Light" panose="020F0302020204030204" pitchFamily="34" charset="0"/>
                <a:cs typeface="Calibri Light" panose="020F0302020204030204" pitchFamily="34" charset="0"/>
              </a:rPr>
              <a:t>Pubblico</a:t>
            </a:r>
            <a:r>
              <a:rPr lang="it-IT" sz="2800" dirty="0">
                <a:solidFill>
                  <a:srgbClr val="000000"/>
                </a:solidFill>
                <a:effectLst/>
                <a:latin typeface="Calibri Light" panose="020F0302020204030204" pitchFamily="34" charset="0"/>
                <a:cs typeface="Calibri Light" panose="020F0302020204030204" pitchFamily="34" charset="0"/>
              </a:rPr>
              <a:t>: </a:t>
            </a:r>
            <a:r>
              <a:rPr lang="it-IT" sz="2800" dirty="0">
                <a:solidFill>
                  <a:srgbClr val="913DD1"/>
                </a:solidFill>
                <a:effectLst/>
                <a:latin typeface="Calibri Light" panose="020F0302020204030204" pitchFamily="34" charset="0"/>
                <a:cs typeface="Calibri Light" panose="020F0302020204030204" pitchFamily="34" charset="0"/>
              </a:rPr>
              <a:t>Studenti e studentesse italiani e stranieri </a:t>
            </a:r>
            <a:r>
              <a:rPr lang="it-IT" sz="2800" dirty="0">
                <a:solidFill>
                  <a:srgbClr val="000000"/>
                </a:solidFill>
                <a:effectLst/>
                <a:latin typeface="Calibri Light" panose="020F0302020204030204" pitchFamily="34" charset="0"/>
                <a:cs typeface="Calibri Light" panose="020F0302020204030204" pitchFamily="34" charset="0"/>
              </a:rPr>
              <a:t>che frequentano gli </a:t>
            </a:r>
            <a:r>
              <a:rPr lang="it-IT" sz="2800" dirty="0">
                <a:solidFill>
                  <a:srgbClr val="913DD1"/>
                </a:solidFill>
                <a:effectLst/>
                <a:latin typeface="Calibri Light" panose="020F0302020204030204" pitchFamily="34" charset="0"/>
                <a:cs typeface="Calibri Light" panose="020F0302020204030204" pitchFamily="34" charset="0"/>
              </a:rPr>
              <a:t>ultimi due anni </a:t>
            </a:r>
            <a:r>
              <a:rPr lang="it-IT" sz="2800" dirty="0">
                <a:solidFill>
                  <a:srgbClr val="000000"/>
                </a:solidFill>
                <a:effectLst/>
                <a:latin typeface="Calibri Light" panose="020F0302020204030204" pitchFamily="34" charset="0"/>
                <a:cs typeface="Calibri Light" panose="020F0302020204030204" pitchFamily="34" charset="0"/>
              </a:rPr>
              <a:t>della </a:t>
            </a:r>
            <a:r>
              <a:rPr lang="it-IT" sz="2800" dirty="0">
                <a:solidFill>
                  <a:srgbClr val="913DD1"/>
                </a:solidFill>
                <a:effectLst/>
                <a:latin typeface="Calibri Light" panose="020F0302020204030204" pitchFamily="34" charset="0"/>
                <a:cs typeface="Calibri Light" panose="020F0302020204030204" pitchFamily="34" charset="0"/>
              </a:rPr>
              <a:t>scuola secondaria superiore </a:t>
            </a:r>
            <a:r>
              <a:rPr lang="it-IT" sz="2800" dirty="0">
                <a:solidFill>
                  <a:srgbClr val="000000"/>
                </a:solidFill>
                <a:effectLst/>
                <a:latin typeface="Calibri Light" panose="020F0302020204030204" pitchFamily="34" charset="0"/>
                <a:cs typeface="Calibri Light" panose="020F0302020204030204" pitchFamily="34" charset="0"/>
              </a:rPr>
              <a:t>e che sono particolarmente </a:t>
            </a:r>
            <a:r>
              <a:rPr lang="it-IT" sz="2800" dirty="0">
                <a:solidFill>
                  <a:srgbClr val="913DD1"/>
                </a:solidFill>
                <a:effectLst/>
                <a:latin typeface="Calibri Light" panose="020F0302020204030204" pitchFamily="34" charset="0"/>
                <a:cs typeface="Calibri Light" panose="020F0302020204030204" pitchFamily="34" charset="0"/>
              </a:rPr>
              <a:t>interessati alla scienza</a:t>
            </a:r>
            <a:r>
              <a:rPr lang="it-IT" sz="2800" dirty="0">
                <a:solidFill>
                  <a:srgbClr val="000000"/>
                </a:solidFill>
                <a:effectLst/>
                <a:latin typeface="Calibri Light" panose="020F0302020204030204" pitchFamily="34" charset="0"/>
                <a:cs typeface="Calibri Light" panose="020F0302020204030204" pitchFamily="34" charset="0"/>
              </a:rPr>
              <a:t>. </a:t>
            </a:r>
            <a:endParaRPr lang="it-IT" sz="4000" dirty="0">
              <a:solidFill>
                <a:srgbClr val="000000"/>
              </a:solidFill>
              <a:effectLst/>
              <a:latin typeface="Calibri Light" panose="020F0302020204030204" pitchFamily="34" charset="0"/>
              <a:cs typeface="Calibri Light" panose="020F0302020204030204" pitchFamily="34" charset="0"/>
            </a:endParaRPr>
          </a:p>
          <a:p>
            <a:pPr algn="just" rtl="0" fontAlgn="base"/>
            <a:endParaRPr lang="it-IT" sz="2800" dirty="0">
              <a:solidFill>
                <a:srgbClr val="000000"/>
              </a:solidFill>
              <a:latin typeface="Calibri Light" panose="020F0302020204030204" pitchFamily="34" charset="0"/>
              <a:cs typeface="Calibri Light" panose="020F0302020204030204" pitchFamily="34" charset="0"/>
            </a:endParaRPr>
          </a:p>
          <a:p>
            <a:pPr algn="just" fontAlgn="base"/>
            <a:r>
              <a:rPr lang="it-IT" sz="2800" b="1" dirty="0">
                <a:solidFill>
                  <a:srgbClr val="000000"/>
                </a:solidFill>
                <a:effectLst/>
                <a:latin typeface="Calibri Light" panose="020F0302020204030204" pitchFamily="34" charset="0"/>
                <a:cs typeface="Calibri Light" panose="020F0302020204030204" pitchFamily="34" charset="0"/>
              </a:rPr>
              <a:t>Obiettivo</a:t>
            </a:r>
            <a:r>
              <a:rPr lang="it-IT" sz="2800" dirty="0">
                <a:solidFill>
                  <a:srgbClr val="000000"/>
                </a:solidFill>
                <a:effectLst/>
                <a:latin typeface="Calibri Light" panose="020F0302020204030204" pitchFamily="34" charset="0"/>
                <a:cs typeface="Calibri Light" panose="020F0302020204030204" pitchFamily="34" charset="0"/>
              </a:rPr>
              <a:t>: A</a:t>
            </a:r>
            <a:r>
              <a:rPr lang="it-IT" sz="2800" dirty="0">
                <a:solidFill>
                  <a:srgbClr val="000000"/>
                </a:solidFill>
                <a:latin typeface="Calibri Light" panose="020F0302020204030204" pitchFamily="34" charset="0"/>
                <a:cs typeface="Calibri Light" panose="020F0302020204030204" pitchFamily="34" charset="0"/>
              </a:rPr>
              <a:t>vvicinare i giovani partecipanti alle </a:t>
            </a:r>
            <a:r>
              <a:rPr lang="it-IT" sz="2800" dirty="0">
                <a:solidFill>
                  <a:srgbClr val="913DD1"/>
                </a:solidFill>
                <a:latin typeface="Calibri Light" panose="020F0302020204030204" pitchFamily="34" charset="0"/>
                <a:cs typeface="Calibri Light" panose="020F0302020204030204" pitchFamily="34" charset="0"/>
              </a:rPr>
              <a:t>carriere STEM</a:t>
            </a:r>
            <a:r>
              <a:rPr lang="it-IT" sz="2800" dirty="0">
                <a:solidFill>
                  <a:srgbClr val="000000"/>
                </a:solidFill>
                <a:latin typeface="Calibri Light" panose="020F0302020204030204" pitchFamily="34" charset="0"/>
                <a:cs typeface="Calibri Light" panose="020F0302020204030204" pitchFamily="34" charset="0"/>
              </a:rPr>
              <a:t>, e in particolare alla </a:t>
            </a:r>
            <a:r>
              <a:rPr lang="it-IT" sz="2800" dirty="0">
                <a:solidFill>
                  <a:srgbClr val="913DD1"/>
                </a:solidFill>
                <a:latin typeface="Calibri Light" panose="020F0302020204030204" pitchFamily="34" charset="0"/>
                <a:cs typeface="Calibri Light" panose="020F0302020204030204" pitchFamily="34" charset="0"/>
              </a:rPr>
              <a:t>fisica moderna </a:t>
            </a:r>
            <a:r>
              <a:rPr lang="it-IT" sz="2800" dirty="0">
                <a:solidFill>
                  <a:srgbClr val="000000"/>
                </a:solidFill>
                <a:latin typeface="Calibri Light" panose="020F0302020204030204" pitchFamily="34" charset="0"/>
                <a:cs typeface="Calibri Light" panose="020F0302020204030204" pitchFamily="34" charset="0"/>
              </a:rPr>
              <a:t>e al mondo della ricerca scientifica e tecnologica, facendo </a:t>
            </a:r>
            <a:r>
              <a:rPr lang="it-IT" sz="2800" dirty="0">
                <a:solidFill>
                  <a:srgbClr val="913DD1"/>
                </a:solidFill>
                <a:latin typeface="Calibri Light" panose="020F0302020204030204" pitchFamily="34" charset="0"/>
                <a:cs typeface="Calibri Light" panose="020F0302020204030204" pitchFamily="34" charset="0"/>
              </a:rPr>
              <a:t>conoscere l’INFN</a:t>
            </a:r>
            <a:r>
              <a:rPr lang="it-IT" sz="2800" dirty="0">
                <a:solidFill>
                  <a:srgbClr val="000000"/>
                </a:solidFill>
                <a:latin typeface="Calibri Light" panose="020F0302020204030204" pitchFamily="34" charset="0"/>
                <a:cs typeface="Calibri Light" panose="020F0302020204030204" pitchFamily="34" charset="0"/>
              </a:rPr>
              <a:t>, le sue ricerche e il lavoro svolto dai suoi ricercatori e ricercatrici. </a:t>
            </a:r>
            <a:endParaRPr lang="it-IT" sz="2800" dirty="0">
              <a:solidFill>
                <a:srgbClr val="000000"/>
              </a:solidFill>
              <a:effectLst/>
              <a:latin typeface="Calibri Light" panose="020F0302020204030204" pitchFamily="34" charset="0"/>
              <a:cs typeface="Calibri Light" panose="020F0302020204030204" pitchFamily="34" charset="0"/>
            </a:endParaRPr>
          </a:p>
        </p:txBody>
      </p:sp>
      <p:pic>
        <p:nvPicPr>
          <p:cNvPr id="5" name="Immagine 4" descr="Immagine che contiene violetto, viola, Elementi grafici, Carattere&#10;&#10;Descrizione generata automaticamente">
            <a:extLst>
              <a:ext uri="{FF2B5EF4-FFF2-40B4-BE49-F238E27FC236}">
                <a16:creationId xmlns:a16="http://schemas.microsoft.com/office/drawing/2014/main" id="{99FD3629-AD5D-DC5A-DBAA-7251F4989E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0" y="72572"/>
            <a:ext cx="2319253" cy="1304580"/>
          </a:xfrm>
          <a:prstGeom prst="rect">
            <a:avLst/>
          </a:prstGeom>
        </p:spPr>
      </p:pic>
    </p:spTree>
    <p:extLst>
      <p:ext uri="{BB962C8B-B14F-4D97-AF65-F5344CB8AC3E}">
        <p14:creationId xmlns:p14="http://schemas.microsoft.com/office/powerpoint/2010/main" val="2776685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4228D93-67F4-70DC-1DCE-CBA5FCF75703}"/>
              </a:ext>
            </a:extLst>
          </p:cNvPr>
          <p:cNvSpPr>
            <a:spLocks noGrp="1"/>
          </p:cNvSpPr>
          <p:nvPr>
            <p:ph idx="1"/>
          </p:nvPr>
        </p:nvSpPr>
        <p:spPr>
          <a:xfrm>
            <a:off x="498990" y="287597"/>
            <a:ext cx="10515600" cy="6570403"/>
          </a:xfrm>
        </p:spPr>
        <p:txBody>
          <a:bodyPr>
            <a:normAutofit fontScale="85000" lnSpcReduction="20000"/>
          </a:bodyPr>
          <a:lstStyle/>
          <a:p>
            <a:pPr>
              <a:lnSpc>
                <a:spcPct val="110000"/>
              </a:lnSpc>
            </a:pPr>
            <a:r>
              <a:rPr lang="it-IT" dirty="0">
                <a:latin typeface="Calibri" panose="020F0502020204030204" pitchFamily="34" charset="0"/>
                <a:cs typeface="Calibri" panose="020F0502020204030204" pitchFamily="34" charset="0"/>
              </a:rPr>
              <a:t>Nome sigla: ISP_C3M</a:t>
            </a:r>
          </a:p>
          <a:p>
            <a:pPr>
              <a:lnSpc>
                <a:spcPct val="110000"/>
              </a:lnSpc>
            </a:pPr>
            <a:r>
              <a:rPr lang="it-IT" dirty="0">
                <a:latin typeface="Calibri" panose="020F0502020204030204" pitchFamily="34" charset="0"/>
                <a:cs typeface="Calibri" panose="020F0502020204030204" pitchFamily="34" charset="0"/>
              </a:rPr>
              <a:t>Personale afferente al progetto:</a:t>
            </a:r>
          </a:p>
          <a:p>
            <a:pPr marL="457200" lvl="1" indent="0">
              <a:lnSpc>
                <a:spcPct val="110000"/>
              </a:lnSpc>
              <a:buNone/>
            </a:pPr>
            <a:r>
              <a:rPr lang="it-IT" sz="2600" dirty="0">
                <a:latin typeface="Calibri" panose="020F0502020204030204" pitchFamily="34" charset="0"/>
                <a:cs typeface="Calibri" panose="020F0502020204030204" pitchFamily="34" charset="0"/>
              </a:rPr>
              <a:t>Adriana Postiglione – Responsabile Nazionale</a:t>
            </a:r>
          </a:p>
          <a:p>
            <a:pPr marL="457200" lvl="1" indent="0">
              <a:lnSpc>
                <a:spcPct val="110000"/>
              </a:lnSpc>
              <a:buNone/>
            </a:pPr>
            <a:r>
              <a:rPr lang="it-IT" sz="2600" dirty="0">
                <a:latin typeface="Calibri" panose="020F0502020204030204" pitchFamily="34" charset="0"/>
                <a:cs typeface="Calibri" panose="020F0502020204030204" pitchFamily="34" charset="0"/>
              </a:rPr>
              <a:t>Angelo Bassi – INFN Trieste</a:t>
            </a:r>
          </a:p>
          <a:p>
            <a:pPr marL="457200" lvl="1" indent="0">
              <a:lnSpc>
                <a:spcPct val="110000"/>
              </a:lnSpc>
              <a:buNone/>
            </a:pPr>
            <a:r>
              <a:rPr lang="it-IT" sz="2600" dirty="0">
                <a:latin typeface="Calibri" panose="020F0502020204030204" pitchFamily="34" charset="0"/>
                <a:cs typeface="Calibri" panose="020F0502020204030204" pitchFamily="34" charset="0"/>
              </a:rPr>
              <a:t>Valerio Bocci – INFN Roma 1</a:t>
            </a:r>
          </a:p>
          <a:p>
            <a:pPr marL="457200" lvl="1" indent="0">
              <a:lnSpc>
                <a:spcPct val="110000"/>
              </a:lnSpc>
              <a:buNone/>
            </a:pPr>
            <a:r>
              <a:rPr lang="it-IT" sz="2600" dirty="0">
                <a:latin typeface="Calibri" panose="020F0502020204030204" pitchFamily="34" charset="0"/>
                <a:cs typeface="Calibri" panose="020F0502020204030204" pitchFamily="34" charset="0"/>
              </a:rPr>
              <a:t>Giovanni Casini – INFN Firenze</a:t>
            </a:r>
          </a:p>
          <a:p>
            <a:pPr marL="457200" lvl="1" indent="0">
              <a:lnSpc>
                <a:spcPct val="110000"/>
              </a:lnSpc>
              <a:buNone/>
            </a:pPr>
            <a:r>
              <a:rPr lang="it-IT" sz="2600" dirty="0">
                <a:latin typeface="Calibri" panose="020F0502020204030204" pitchFamily="34" charset="0"/>
                <a:cs typeface="Calibri" panose="020F0502020204030204" pitchFamily="34" charset="0"/>
              </a:rPr>
              <a:t>Catalina </a:t>
            </a:r>
            <a:r>
              <a:rPr lang="it-IT" sz="2600" dirty="0" err="1">
                <a:latin typeface="Calibri" panose="020F0502020204030204" pitchFamily="34" charset="0"/>
                <a:cs typeface="Calibri" panose="020F0502020204030204" pitchFamily="34" charset="0"/>
              </a:rPr>
              <a:t>Curceanu</a:t>
            </a:r>
            <a:r>
              <a:rPr lang="it-IT" sz="2600" dirty="0">
                <a:latin typeface="Calibri" panose="020F0502020204030204" pitchFamily="34" charset="0"/>
                <a:cs typeface="Calibri" panose="020F0502020204030204" pitchFamily="34" charset="0"/>
              </a:rPr>
              <a:t> – Laboratori Nazionali di Frascati</a:t>
            </a:r>
          </a:p>
          <a:p>
            <a:pPr marL="457200" lvl="1" indent="0">
              <a:lnSpc>
                <a:spcPct val="110000"/>
              </a:lnSpc>
              <a:buNone/>
            </a:pPr>
            <a:r>
              <a:rPr lang="it-IT" sz="2600" dirty="0">
                <a:latin typeface="Calibri" panose="020F0502020204030204" pitchFamily="34" charset="0"/>
                <a:cs typeface="Calibri" panose="020F0502020204030204" pitchFamily="34" charset="0"/>
              </a:rPr>
              <a:t>Alessandra Filippi – INFN Torino</a:t>
            </a:r>
          </a:p>
          <a:p>
            <a:pPr marL="457200" lvl="1" indent="0">
              <a:lnSpc>
                <a:spcPct val="110000"/>
              </a:lnSpc>
              <a:buNone/>
            </a:pPr>
            <a:r>
              <a:rPr lang="it-IT" sz="2600" dirty="0">
                <a:latin typeface="Calibri" panose="020F0502020204030204" pitchFamily="34" charset="0"/>
                <a:cs typeface="Calibri" panose="020F0502020204030204" pitchFamily="34" charset="0"/>
              </a:rPr>
              <a:t>Silvia Martin – Laboratori Nazionali di Legnaro</a:t>
            </a:r>
          </a:p>
          <a:p>
            <a:pPr marL="457200" lvl="1" indent="0">
              <a:lnSpc>
                <a:spcPct val="110000"/>
              </a:lnSpc>
              <a:buNone/>
            </a:pPr>
            <a:r>
              <a:rPr lang="it-IT" sz="2600" dirty="0">
                <a:latin typeface="Calibri" panose="020F0502020204030204" pitchFamily="34" charset="0"/>
                <a:cs typeface="Calibri" panose="020F0502020204030204" pitchFamily="34" charset="0"/>
              </a:rPr>
              <a:t>Sara Pirrone – INFN Catania</a:t>
            </a:r>
          </a:p>
          <a:p>
            <a:pPr marL="457200" lvl="1" indent="0">
              <a:lnSpc>
                <a:spcPct val="110000"/>
              </a:lnSpc>
              <a:buNone/>
            </a:pPr>
            <a:endParaRPr lang="it-IT" sz="2600" dirty="0">
              <a:latin typeface="Calibri" panose="020F0502020204030204" pitchFamily="34" charset="0"/>
              <a:cs typeface="Calibri" panose="020F0502020204030204" pitchFamily="34" charset="0"/>
            </a:endParaRPr>
          </a:p>
          <a:p>
            <a:pPr marL="457200" lvl="1" indent="0">
              <a:lnSpc>
                <a:spcPct val="110000"/>
              </a:lnSpc>
              <a:buNone/>
            </a:pPr>
            <a:r>
              <a:rPr lang="it-IT" sz="2600" u="sng" dirty="0">
                <a:latin typeface="Calibri" panose="020F0502020204030204" pitchFamily="34" charset="0"/>
                <a:cs typeface="Calibri" panose="020F0502020204030204" pitchFamily="34" charset="0"/>
              </a:rPr>
              <a:t>Da confermare</a:t>
            </a:r>
          </a:p>
          <a:p>
            <a:pPr marL="457200" lvl="1" indent="0">
              <a:lnSpc>
                <a:spcPct val="110000"/>
              </a:lnSpc>
              <a:buNone/>
            </a:pPr>
            <a:r>
              <a:rPr lang="it-IT" sz="2600" dirty="0">
                <a:latin typeface="Calibri" panose="020F0502020204030204" pitchFamily="34" charset="0"/>
                <a:cs typeface="Calibri" panose="020F0502020204030204" pitchFamily="34" charset="0"/>
              </a:rPr>
              <a:t>Alessio Rocchi – </a:t>
            </a:r>
            <a:r>
              <a:rPr lang="it-IT" sz="2600">
                <a:latin typeface="Calibri" panose="020F0502020204030204" pitchFamily="34" charset="0"/>
                <a:cs typeface="Calibri" panose="020F0502020204030204" pitchFamily="34" charset="0"/>
              </a:rPr>
              <a:t>INFN Roma 2</a:t>
            </a:r>
            <a:endParaRPr lang="it-IT" sz="2600" dirty="0">
              <a:latin typeface="Calibri" panose="020F0502020204030204" pitchFamily="34" charset="0"/>
              <a:cs typeface="Calibri" panose="020F0502020204030204" pitchFamily="34" charset="0"/>
            </a:endParaRPr>
          </a:p>
          <a:p>
            <a:pPr marL="457200" lvl="1" indent="0">
              <a:lnSpc>
                <a:spcPct val="110000"/>
              </a:lnSpc>
              <a:buNone/>
            </a:pPr>
            <a:r>
              <a:rPr lang="it-IT" sz="2600" dirty="0">
                <a:latin typeface="Calibri" panose="020F0502020204030204" pitchFamily="34" charset="0"/>
                <a:cs typeface="Calibri" panose="020F0502020204030204" pitchFamily="34" charset="0"/>
              </a:rPr>
              <a:t>Fabio Mantovani - INFN Ferrara</a:t>
            </a:r>
          </a:p>
          <a:p>
            <a:pPr marL="457200" lvl="1" indent="0">
              <a:lnSpc>
                <a:spcPct val="110000"/>
              </a:lnSpc>
              <a:buNone/>
            </a:pPr>
            <a:r>
              <a:rPr lang="it-IT" sz="2600" dirty="0">
                <a:latin typeface="Calibri" panose="020F0502020204030204" pitchFamily="34" charset="0"/>
                <a:cs typeface="Calibri" panose="020F0502020204030204" pitchFamily="34" charset="0"/>
              </a:rPr>
              <a:t>Antonio </a:t>
            </a:r>
            <a:r>
              <a:rPr lang="it-IT" sz="2600" dirty="0" err="1">
                <a:latin typeface="Calibri" panose="020F0502020204030204" pitchFamily="34" charset="0"/>
                <a:cs typeface="Calibri" panose="020F0502020204030204" pitchFamily="34" charset="0"/>
              </a:rPr>
              <a:t>Budano</a:t>
            </a:r>
            <a:r>
              <a:rPr lang="it-IT" sz="2600" dirty="0">
                <a:latin typeface="Calibri" panose="020F0502020204030204" pitchFamily="34" charset="0"/>
                <a:cs typeface="Calibri" panose="020F0502020204030204" pitchFamily="34" charset="0"/>
              </a:rPr>
              <a:t> - INFN Roma Tre</a:t>
            </a:r>
          </a:p>
          <a:p>
            <a:pPr marL="457200" lvl="1" indent="0">
              <a:lnSpc>
                <a:spcPct val="110000"/>
              </a:lnSpc>
              <a:buNone/>
            </a:pPr>
            <a:endParaRPr lang="it-IT" sz="2600" dirty="0">
              <a:latin typeface="Calibri" panose="020F0502020204030204" pitchFamily="34" charset="0"/>
              <a:cs typeface="Calibri" panose="020F0502020204030204" pitchFamily="34" charset="0"/>
            </a:endParaRPr>
          </a:p>
          <a:p>
            <a:pPr marL="457200" lvl="1" indent="0">
              <a:lnSpc>
                <a:spcPct val="110000"/>
              </a:lnSpc>
              <a:buNone/>
            </a:pPr>
            <a:r>
              <a:rPr lang="it-IT" sz="2600" u="sng" dirty="0">
                <a:latin typeface="Calibri" panose="020F0502020204030204" pitchFamily="34" charset="0"/>
                <a:cs typeface="Calibri" panose="020F0502020204030204" pitchFamily="34" charset="0"/>
              </a:rPr>
              <a:t>Responsabile locale Roma 2 </a:t>
            </a:r>
            <a:r>
              <a:rPr lang="it-IT" sz="2600" dirty="0">
                <a:latin typeface="Calibri" panose="020F0502020204030204" pitchFamily="34" charset="0"/>
                <a:cs typeface="Calibri" panose="020F0502020204030204" pitchFamily="34" charset="0"/>
              </a:rPr>
              <a:t>– Viviana </a:t>
            </a:r>
            <a:r>
              <a:rPr lang="it-IT" sz="2600" dirty="0" err="1">
                <a:latin typeface="Calibri" panose="020F0502020204030204" pitchFamily="34" charset="0"/>
                <a:cs typeface="Calibri" panose="020F0502020204030204" pitchFamily="34" charset="0"/>
              </a:rPr>
              <a:t>Fafone</a:t>
            </a:r>
            <a:endParaRPr lang="it-IT" sz="2600" dirty="0">
              <a:latin typeface="Calibri" panose="020F0502020204030204" pitchFamily="34" charset="0"/>
              <a:cs typeface="Calibri" panose="020F0502020204030204" pitchFamily="34" charset="0"/>
            </a:endParaRPr>
          </a:p>
          <a:p>
            <a:pPr lvl="1">
              <a:lnSpc>
                <a:spcPct val="110000"/>
              </a:lnSpc>
            </a:pPr>
            <a:endParaRPr lang="it-IT" dirty="0"/>
          </a:p>
          <a:p>
            <a:pPr>
              <a:lnSpc>
                <a:spcPct val="110000"/>
              </a:lnSpc>
            </a:pPr>
            <a:endParaRPr lang="it-IT" dirty="0"/>
          </a:p>
          <a:p>
            <a:pPr marL="0" indent="0">
              <a:lnSpc>
                <a:spcPct val="110000"/>
              </a:lnSpc>
              <a:buNone/>
            </a:pPr>
            <a:endParaRPr lang="it-IT" sz="1800" dirty="0">
              <a:solidFill>
                <a:srgbClr val="212121"/>
              </a:solidFill>
              <a:effectLst/>
              <a:latin typeface="Aptos" panose="020B0004020202020204" pitchFamily="34" charset="0"/>
              <a:ea typeface="Aptos" panose="020B0004020202020204" pitchFamily="34" charset="0"/>
              <a:cs typeface="Aptos" panose="020B0004020202020204" pitchFamily="34" charset="0"/>
            </a:endParaRPr>
          </a:p>
          <a:p>
            <a:pPr>
              <a:lnSpc>
                <a:spcPct val="110000"/>
              </a:lnSpc>
            </a:pPr>
            <a:endParaRPr lang="it-IT" dirty="0"/>
          </a:p>
        </p:txBody>
      </p:sp>
    </p:spTree>
    <p:extLst>
      <p:ext uri="{BB962C8B-B14F-4D97-AF65-F5344CB8AC3E}">
        <p14:creationId xmlns:p14="http://schemas.microsoft.com/office/powerpoint/2010/main" val="2079762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24073A-D28A-6925-8920-298A427277E5}"/>
              </a:ext>
            </a:extLst>
          </p:cNvPr>
          <p:cNvSpPr>
            <a:spLocks noGrp="1"/>
          </p:cNvSpPr>
          <p:nvPr>
            <p:ph idx="1"/>
          </p:nvPr>
        </p:nvSpPr>
        <p:spPr>
          <a:xfrm>
            <a:off x="838200" y="436383"/>
            <a:ext cx="10515600" cy="5985234"/>
          </a:xfrm>
        </p:spPr>
        <p:txBody>
          <a:bodyPr>
            <a:normAutofit/>
          </a:bodyPr>
          <a:lstStyle/>
          <a:p>
            <a:pPr>
              <a:lnSpc>
                <a:spcPct val="100000"/>
              </a:lnSpc>
            </a:pPr>
            <a:r>
              <a:rPr lang="it-IT" b="1" dirty="0">
                <a:solidFill>
                  <a:srgbClr val="212121"/>
                </a:solidFill>
                <a:effectLst/>
                <a:latin typeface="Calibri" panose="020F0502020204030204" pitchFamily="34" charset="0"/>
                <a:ea typeface="Aptos" panose="020B0004020202020204" pitchFamily="34" charset="0"/>
                <a:cs typeface="Calibri" panose="020F0502020204030204" pitchFamily="34" charset="0"/>
              </a:rPr>
              <a:t>Attività pianificate per il prossimo </a:t>
            </a:r>
            <a:r>
              <a:rPr lang="it-IT" b="1" dirty="0" err="1">
                <a:solidFill>
                  <a:srgbClr val="212121"/>
                </a:solidFill>
                <a:effectLst/>
                <a:latin typeface="Calibri" panose="020F0502020204030204" pitchFamily="34" charset="0"/>
                <a:ea typeface="Aptos" panose="020B0004020202020204" pitchFamily="34" charset="0"/>
                <a:cs typeface="Calibri" panose="020F0502020204030204" pitchFamily="34" charset="0"/>
              </a:rPr>
              <a:t>a.</a:t>
            </a:r>
            <a:r>
              <a:rPr lang="it-IT" b="1" dirty="0" err="1">
                <a:solidFill>
                  <a:srgbClr val="212121"/>
                </a:solidFill>
                <a:latin typeface="Calibri" panose="020F0502020204030204" pitchFamily="34" charset="0"/>
                <a:ea typeface="Aptos" panose="020B0004020202020204" pitchFamily="34" charset="0"/>
                <a:cs typeface="Calibri" panose="020F0502020204030204" pitchFamily="34" charset="0"/>
              </a:rPr>
              <a:t>s.</a:t>
            </a:r>
            <a:r>
              <a:rPr lang="it-IT" b="1" dirty="0">
                <a:solidFill>
                  <a:srgbClr val="212121"/>
                </a:solidFill>
                <a:latin typeface="Calibri" panose="020F0502020204030204" pitchFamily="34" charset="0"/>
                <a:ea typeface="Aptos" panose="020B0004020202020204" pitchFamily="34" charset="0"/>
                <a:cs typeface="Calibri" panose="020F0502020204030204" pitchFamily="34" charset="0"/>
              </a:rPr>
              <a:t>: </a:t>
            </a:r>
            <a:r>
              <a:rPr lang="it-IT" dirty="0">
                <a:solidFill>
                  <a:srgbClr val="212121"/>
                </a:solidFill>
                <a:latin typeface="Calibri" panose="020F0502020204030204" pitchFamily="34" charset="0"/>
                <a:ea typeface="Aptos" panose="020B0004020202020204" pitchFamily="34" charset="0"/>
                <a:cs typeface="Calibri" panose="020F0502020204030204" pitchFamily="34" charset="0"/>
              </a:rPr>
              <a:t>p</a:t>
            </a:r>
            <a:r>
              <a:rPr lang="it-IT" dirty="0">
                <a:latin typeface="Calibri" panose="020F0502020204030204" pitchFamily="34" charset="0"/>
                <a:cs typeface="Calibri" panose="020F0502020204030204" pitchFamily="34" charset="0"/>
              </a:rPr>
              <a:t>er il 2025 saranno organizzate </a:t>
            </a:r>
            <a:r>
              <a:rPr lang="it-IT" dirty="0">
                <a:solidFill>
                  <a:srgbClr val="FF0000"/>
                </a:solidFill>
                <a:latin typeface="Calibri" panose="020F0502020204030204" pitchFamily="34" charset="0"/>
                <a:cs typeface="Calibri" panose="020F0502020204030204" pitchFamily="34" charset="0"/>
              </a:rPr>
              <a:t>due scuole internazionali </a:t>
            </a:r>
            <a:r>
              <a:rPr lang="it-IT" dirty="0">
                <a:latin typeface="Calibri" panose="020F0502020204030204" pitchFamily="34" charset="0"/>
                <a:cs typeface="Calibri" panose="020F0502020204030204" pitchFamily="34" charset="0"/>
              </a:rPr>
              <a:t>per studenti italiani e stranieri degli ultimi due anni della scuola secondaria di secondo grado:</a:t>
            </a:r>
            <a:br>
              <a:rPr lang="it-IT" dirty="0">
                <a:latin typeface="Calibri" panose="020F0502020204030204" pitchFamily="34" charset="0"/>
                <a:cs typeface="Calibri" panose="020F0502020204030204" pitchFamily="34" charset="0"/>
              </a:rPr>
            </a:br>
            <a:r>
              <a:rPr lang="it-IT" dirty="0">
                <a:latin typeface="Calibri" panose="020F0502020204030204" pitchFamily="34" charset="0"/>
                <a:cs typeface="Calibri" panose="020F0502020204030204" pitchFamily="34" charset="0"/>
              </a:rPr>
              <a:t>	Dal 7 all’11 </a:t>
            </a:r>
            <a:r>
              <a:rPr lang="it-IT" dirty="0">
                <a:solidFill>
                  <a:srgbClr val="FF0000"/>
                </a:solidFill>
                <a:latin typeface="Calibri" panose="020F0502020204030204" pitchFamily="34" charset="0"/>
                <a:cs typeface="Calibri" panose="020F0502020204030204" pitchFamily="34" charset="0"/>
              </a:rPr>
              <a:t>aprile</a:t>
            </a:r>
            <a:r>
              <a:rPr lang="it-IT" dirty="0">
                <a:latin typeface="Calibri" panose="020F0502020204030204" pitchFamily="34" charset="0"/>
                <a:cs typeface="Calibri" panose="020F0502020204030204" pitchFamily="34" charset="0"/>
              </a:rPr>
              <a:t> 2025 ai Laboratori Nazionali di </a:t>
            </a:r>
            <a:r>
              <a:rPr lang="it-IT" dirty="0">
                <a:solidFill>
                  <a:srgbClr val="FF0000"/>
                </a:solidFill>
                <a:latin typeface="Calibri" panose="020F0502020204030204" pitchFamily="34" charset="0"/>
                <a:cs typeface="Calibri" panose="020F0502020204030204" pitchFamily="34" charset="0"/>
              </a:rPr>
              <a:t>Frascati</a:t>
            </a:r>
            <a:r>
              <a:rPr lang="it-IT" dirty="0">
                <a:latin typeface="Calibri" panose="020F0502020204030204" pitchFamily="34" charset="0"/>
                <a:cs typeface="Calibri" panose="020F0502020204030204" pitchFamily="34" charset="0"/>
              </a:rPr>
              <a:t/>
            </a:r>
            <a:br>
              <a:rPr lang="it-IT" dirty="0">
                <a:latin typeface="Calibri" panose="020F0502020204030204" pitchFamily="34" charset="0"/>
                <a:cs typeface="Calibri" panose="020F0502020204030204" pitchFamily="34" charset="0"/>
              </a:rPr>
            </a:br>
            <a:r>
              <a:rPr lang="it-IT" dirty="0">
                <a:latin typeface="Calibri" panose="020F0502020204030204" pitchFamily="34" charset="0"/>
                <a:cs typeface="Calibri" panose="020F0502020204030204" pitchFamily="34" charset="0"/>
              </a:rPr>
              <a:t>	Metà </a:t>
            </a:r>
            <a:r>
              <a:rPr lang="it-IT" dirty="0">
                <a:solidFill>
                  <a:srgbClr val="FF0000"/>
                </a:solidFill>
                <a:latin typeface="Calibri" panose="020F0502020204030204" pitchFamily="34" charset="0"/>
                <a:cs typeface="Calibri" panose="020F0502020204030204" pitchFamily="34" charset="0"/>
              </a:rPr>
              <a:t>luglio</a:t>
            </a:r>
            <a:r>
              <a:rPr lang="it-IT" dirty="0">
                <a:latin typeface="Calibri" panose="020F0502020204030204" pitchFamily="34" charset="0"/>
                <a:cs typeface="Calibri" panose="020F0502020204030204" pitchFamily="34" charset="0"/>
              </a:rPr>
              <a:t> ai Laboratori Nazionali di </a:t>
            </a:r>
            <a:r>
              <a:rPr lang="it-IT" dirty="0">
                <a:solidFill>
                  <a:srgbClr val="FF0000"/>
                </a:solidFill>
                <a:latin typeface="Calibri" panose="020F0502020204030204" pitchFamily="34" charset="0"/>
                <a:cs typeface="Calibri" panose="020F0502020204030204" pitchFamily="34" charset="0"/>
              </a:rPr>
              <a:t>Legnaro</a:t>
            </a:r>
          </a:p>
          <a:p>
            <a:pPr>
              <a:lnSpc>
                <a:spcPct val="100000"/>
              </a:lnSpc>
            </a:pPr>
            <a:r>
              <a:rPr lang="it-IT" b="1" dirty="0">
                <a:solidFill>
                  <a:srgbClr val="212121"/>
                </a:solidFill>
                <a:effectLst/>
                <a:latin typeface="Calibri" panose="020F0502020204030204" pitchFamily="34" charset="0"/>
                <a:ea typeface="Aptos" panose="020B0004020202020204" pitchFamily="34" charset="0"/>
                <a:cs typeface="Calibri" panose="020F0502020204030204" pitchFamily="34" charset="0"/>
              </a:rPr>
              <a:t>Richieste finanziarie</a:t>
            </a:r>
            <a:r>
              <a:rPr lang="it-IT" dirty="0">
                <a:effectLst/>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rPr>
              <a:t>Verranno richiesti fondi per le missioni dei tutor e degli speaker che proporranno le attività (8,6 k) e fondi per l’organizzazione evento (7,5 k)</a:t>
            </a:r>
          </a:p>
          <a:p>
            <a:pPr>
              <a:lnSpc>
                <a:spcPct val="100000"/>
              </a:lnSpc>
            </a:pPr>
            <a:r>
              <a:rPr lang="it-IT" b="1" dirty="0">
                <a:solidFill>
                  <a:srgbClr val="212121"/>
                </a:solidFill>
                <a:latin typeface="Calibri" panose="020F0502020204030204" pitchFamily="34" charset="0"/>
                <a:ea typeface="Aptos" panose="020B0004020202020204" pitchFamily="34" charset="0"/>
                <a:cs typeface="Calibri" panose="020F0502020204030204" pitchFamily="34" charset="0"/>
              </a:rPr>
              <a:t>E</a:t>
            </a:r>
            <a:r>
              <a:rPr lang="it-IT" b="1" dirty="0">
                <a:solidFill>
                  <a:srgbClr val="212121"/>
                </a:solidFill>
                <a:effectLst/>
                <a:latin typeface="Calibri" panose="020F0502020204030204" pitchFamily="34" charset="0"/>
                <a:ea typeface="Aptos" panose="020B0004020202020204" pitchFamily="34" charset="0"/>
                <a:cs typeface="Calibri" panose="020F0502020204030204" pitchFamily="34" charset="0"/>
              </a:rPr>
              <a:t>lenco delle attività concluse al 30/6/24</a:t>
            </a:r>
            <a:r>
              <a:rPr lang="it-IT" dirty="0">
                <a:solidFill>
                  <a:srgbClr val="212121"/>
                </a:solidFill>
                <a:effectLst/>
                <a:latin typeface="Calibri" panose="020F0502020204030204" pitchFamily="34" charset="0"/>
                <a:ea typeface="Aptos" panose="020B0004020202020204" pitchFamily="34" charset="0"/>
                <a:cs typeface="Calibri" panose="020F0502020204030204" pitchFamily="34" charset="0"/>
              </a:rPr>
              <a:t>: Nel 2024 la </a:t>
            </a:r>
            <a:r>
              <a:rPr lang="it-IT" dirty="0">
                <a:solidFill>
                  <a:srgbClr val="212121"/>
                </a:solidFill>
                <a:latin typeface="Calibri" panose="020F0502020204030204" pitchFamily="34" charset="0"/>
                <a:ea typeface="Aptos" panose="020B0004020202020204" pitchFamily="34" charset="0"/>
                <a:cs typeface="Calibri" panose="020F0502020204030204" pitchFamily="34" charset="0"/>
              </a:rPr>
              <a:t>S</a:t>
            </a:r>
            <a:r>
              <a:rPr lang="it-IT" dirty="0">
                <a:solidFill>
                  <a:srgbClr val="212121"/>
                </a:solidFill>
                <a:effectLst/>
                <a:latin typeface="Calibri" panose="020F0502020204030204" pitchFamily="34" charset="0"/>
                <a:ea typeface="Aptos" panose="020B0004020202020204" pitchFamily="34" charset="0"/>
                <a:cs typeface="Calibri" panose="020F0502020204030204" pitchFamily="34" charset="0"/>
              </a:rPr>
              <a:t>cuola INSPYRE è stata realizzata presso i Laboratori Nazionali di Frascati dall’8 al 12 aprile 2024. Maggiori info sul programma su: </a:t>
            </a:r>
            <a:r>
              <a:rPr lang="it-IT" dirty="0">
                <a:solidFill>
                  <a:srgbClr val="212121"/>
                </a:solidFill>
                <a:effectLst/>
                <a:latin typeface="Calibri" panose="020F0502020204030204" pitchFamily="34" charset="0"/>
                <a:ea typeface="Aptos" panose="020B0004020202020204" pitchFamily="34" charset="0"/>
                <a:cs typeface="Calibri" panose="020F0502020204030204" pitchFamily="34" charset="0"/>
                <a:hlinkClick r:id="rId2"/>
              </a:rPr>
              <a:t>https://comedu.lnf.infn.it/inspyre-2024/</a:t>
            </a:r>
            <a:r>
              <a:rPr lang="it-IT" dirty="0">
                <a:solidFill>
                  <a:srgbClr val="212121"/>
                </a:solidFill>
                <a:effectLst/>
                <a:latin typeface="Calibri" panose="020F0502020204030204" pitchFamily="34" charset="0"/>
                <a:ea typeface="Aptos" panose="020B0004020202020204" pitchFamily="34" charset="0"/>
                <a:cs typeface="Calibri" panose="020F0502020204030204" pitchFamily="34" charset="0"/>
              </a:rPr>
              <a:t> </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71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CCC45E-9F43-E00C-A211-8172CF01C22E}"/>
              </a:ext>
            </a:extLst>
          </p:cNvPr>
          <p:cNvSpPr txBox="1">
            <a:spLocks/>
          </p:cNvSpPr>
          <p:nvPr/>
        </p:nvSpPr>
        <p:spPr>
          <a:xfrm>
            <a:off x="1283109" y="1815536"/>
            <a:ext cx="9625781"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dirty="0">
              <a:latin typeface="Calibri" panose="020F0502020204030204" pitchFamily="34" charset="0"/>
              <a:cs typeface="Calibri" panose="020F0502020204030204" pitchFamily="34" charset="0"/>
            </a:endParaRPr>
          </a:p>
          <a:p>
            <a:pPr algn="ctr"/>
            <a:r>
              <a:rPr lang="it-IT" dirty="0">
                <a:latin typeface="Calibri" panose="020F0502020204030204" pitchFamily="34" charset="0"/>
                <a:cs typeface="Calibri" panose="020F0502020204030204" pitchFamily="34" charset="0"/>
              </a:rPr>
              <a:t>DARK</a:t>
            </a:r>
            <a:endParaRPr lang="it-IT"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8719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C13A-72CD-387C-DFB1-43F582634077}"/>
              </a:ext>
            </a:extLst>
          </p:cNvPr>
          <p:cNvSpPr>
            <a:spLocks/>
          </p:cNvSpPr>
          <p:nvPr/>
        </p:nvSpPr>
        <p:spPr bwMode="auto">
          <a:xfrm>
            <a:off x="1524000" y="38100"/>
            <a:ext cx="543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72000" bIns="0">
            <a:spAutoFit/>
          </a:bodyPr>
          <a:lstStyle>
            <a:lvl1pPr algn="ctr">
              <a:defRPr sz="4400">
                <a:solidFill>
                  <a:schemeClr val="tx1"/>
                </a:solidFill>
                <a:latin typeface="Calibri" panose="020F0502020204030204" pitchFamily="34" charset="0"/>
                <a:ea typeface="MS PGothic" panose="020B0600070205080204" pitchFamily="34" charset="-128"/>
              </a:defRPr>
            </a:lvl1pPr>
            <a:lvl2pPr algn="ctr">
              <a:defRPr sz="4400">
                <a:solidFill>
                  <a:schemeClr val="tx1"/>
                </a:solidFill>
                <a:latin typeface="Calibri" panose="020F0502020204030204" pitchFamily="34" charset="0"/>
                <a:ea typeface="MS PGothic" panose="020B0600070205080204" pitchFamily="34" charset="-128"/>
              </a:defRPr>
            </a:lvl2pPr>
            <a:lvl3pPr algn="ctr">
              <a:defRPr sz="4400">
                <a:solidFill>
                  <a:schemeClr val="tx1"/>
                </a:solidFill>
                <a:latin typeface="Calibri" panose="020F0502020204030204" pitchFamily="34" charset="0"/>
                <a:ea typeface="MS PGothic" panose="020B0600070205080204" pitchFamily="34" charset="-128"/>
              </a:defRPr>
            </a:lvl3pPr>
            <a:lvl4pPr algn="ctr">
              <a:defRPr sz="4400">
                <a:solidFill>
                  <a:schemeClr val="tx1"/>
                </a:solidFill>
                <a:latin typeface="Calibri" panose="020F0502020204030204" pitchFamily="34" charset="0"/>
                <a:ea typeface="MS PGothic" panose="020B0600070205080204" pitchFamily="34" charset="-128"/>
              </a:defRPr>
            </a:lvl4pPr>
            <a:lvl5pPr algn="ctr">
              <a:defRPr sz="4400">
                <a:solidFill>
                  <a:schemeClr val="tx1"/>
                </a:solidFill>
                <a:latin typeface="Calibri" panose="020F0502020204030204" pitchFamily="34" charset="0"/>
                <a:ea typeface="MS PGothic" panose="020B0600070205080204" pitchFamily="34" charset="-128"/>
              </a:defRPr>
            </a:lvl5pPr>
            <a:lvl6pPr marL="4572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fontAlgn="base">
              <a:spcBef>
                <a:spcPct val="0"/>
              </a:spcBef>
              <a:spcAft>
                <a:spcPct val="0"/>
              </a:spcAft>
            </a:pPr>
            <a:r>
              <a:rPr lang="en-US" altLang="it-IT" sz="1800" b="1">
                <a:solidFill>
                  <a:prstClr val="white"/>
                </a:solidFill>
                <a:cs typeface="Calibri" panose="020F0502020204030204" pitchFamily="34" charset="0"/>
              </a:rPr>
              <a:t>DARK: PROSPETTO NAZIONALE</a:t>
            </a:r>
          </a:p>
        </p:txBody>
      </p:sp>
      <p:sp>
        <p:nvSpPr>
          <p:cNvPr id="21538" name="Text Box 34">
            <a:extLst>
              <a:ext uri="{FF2B5EF4-FFF2-40B4-BE49-F238E27FC236}">
                <a16:creationId xmlns:a16="http://schemas.microsoft.com/office/drawing/2014/main" id="{AF0B5D67-9A87-4706-8016-06E3D89C661F}"/>
              </a:ext>
            </a:extLst>
          </p:cNvPr>
          <p:cNvSpPr txBox="1">
            <a:spLocks noChangeArrowheads="1"/>
          </p:cNvSpPr>
          <p:nvPr/>
        </p:nvSpPr>
        <p:spPr bwMode="auto">
          <a:xfrm>
            <a:off x="7208838" y="169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endParaRPr lang="it-IT" altLang="it-IT">
              <a:solidFill>
                <a:prstClr val="black"/>
              </a:solidFill>
              <a:latin typeface="Arial" panose="020B0604020202020204" pitchFamily="34" charset="0"/>
              <a:cs typeface="Calibri" panose="020F0502020204030204" pitchFamily="34" charset="0"/>
            </a:endParaRPr>
          </a:p>
        </p:txBody>
      </p:sp>
      <p:pic>
        <p:nvPicPr>
          <p:cNvPr id="21541" name="Picture 37">
            <a:extLst>
              <a:ext uri="{FF2B5EF4-FFF2-40B4-BE49-F238E27FC236}">
                <a16:creationId xmlns:a16="http://schemas.microsoft.com/office/drawing/2014/main" id="{1E1A3AFC-752D-70EE-5D71-9A854B59E8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989" y="3141663"/>
            <a:ext cx="72072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45" name="Picture 41">
            <a:extLst>
              <a:ext uri="{FF2B5EF4-FFF2-40B4-BE49-F238E27FC236}">
                <a16:creationId xmlns:a16="http://schemas.microsoft.com/office/drawing/2014/main" id="{266AFE4C-0BC5-B2C1-9A69-5B7BFDDAF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39" y="3789363"/>
            <a:ext cx="3444875"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30" name="Text Box 26">
            <a:extLst>
              <a:ext uri="{FF2B5EF4-FFF2-40B4-BE49-F238E27FC236}">
                <a16:creationId xmlns:a16="http://schemas.microsoft.com/office/drawing/2014/main" id="{4DA33514-251B-0328-0EEE-3FD8403C4DFE}"/>
              </a:ext>
            </a:extLst>
          </p:cNvPr>
          <p:cNvSpPr txBox="1">
            <a:spLocks noChangeArrowheads="1"/>
          </p:cNvSpPr>
          <p:nvPr/>
        </p:nvSpPr>
        <p:spPr bwMode="auto">
          <a:xfrm>
            <a:off x="1558926" y="476250"/>
            <a:ext cx="5834063" cy="57848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buFont typeface="Wingdings" panose="05000000000000000000" pitchFamily="2" charset="2"/>
              <a:buChar char="q"/>
            </a:pPr>
            <a:r>
              <a:rPr lang="en-US" altLang="it-IT" sz="15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Dark</a:t>
            </a:r>
            <a:r>
              <a:rPr lang="it-IT" altLang="it-IT" sz="1600">
                <a:solidFill>
                  <a:prstClr val="black"/>
                </a:solidFill>
                <a:cs typeface="Calibri" panose="020F0502020204030204" pitchFamily="34" charset="0"/>
              </a:rPr>
              <a:t> (</a:t>
            </a:r>
            <a:r>
              <a:rPr lang="it-IT" altLang="it-IT" sz="1600" b="1">
                <a:solidFill>
                  <a:srgbClr val="9900FF"/>
                </a:solidFill>
                <a:cs typeface="Calibri" panose="020F0502020204030204" pitchFamily="34" charset="0"/>
              </a:rPr>
              <a:t>DARK_C3M</a:t>
            </a:r>
            <a:r>
              <a:rPr lang="it-IT" altLang="it-IT" sz="1600">
                <a:solidFill>
                  <a:prstClr val="black"/>
                </a:solidFill>
                <a:cs typeface="Calibri" panose="020F0502020204030204" pitchFamily="34" charset="0"/>
              </a:rPr>
              <a:t>) nata nel 2020</a:t>
            </a:r>
            <a:r>
              <a:rPr lang="it-IT" altLang="it-IT" sz="1500">
                <a:solidFill>
                  <a:prstClr val="black"/>
                </a:solidFill>
                <a:cs typeface="Calibri" panose="020F0502020204030204" pitchFamily="34" charset="0"/>
              </a:rPr>
              <a:t> (coo.naz. W. Bonivento, INFN CA). </a:t>
            </a:r>
          </a:p>
          <a:p>
            <a:pPr fontAlgn="base">
              <a:spcBef>
                <a:spcPct val="0"/>
              </a:spcBef>
              <a:spcAft>
                <a:spcPct val="0"/>
              </a:spcAft>
              <a:buFont typeface="Wingdings" panose="05000000000000000000" pitchFamily="2" charset="2"/>
              <a:buChar char="q"/>
            </a:pPr>
            <a:r>
              <a:rPr lang="it-IT" altLang="it-IT" sz="16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Dialogare</a:t>
            </a:r>
            <a:r>
              <a:rPr lang="it-IT" altLang="it-IT" sz="1600">
                <a:solidFill>
                  <a:prstClr val="black"/>
                </a:solidFill>
                <a:cs typeface="Calibri" panose="020F0502020204030204" pitchFamily="34" charset="0"/>
              </a:rPr>
              <a:t> su </a:t>
            </a:r>
            <a:r>
              <a:rPr lang="it-IT" altLang="it-IT" sz="1600">
                <a:solidFill>
                  <a:srgbClr val="9900FF"/>
                </a:solidFill>
                <a:cs typeface="Calibri" panose="020F0502020204030204" pitchFamily="34" charset="0"/>
              </a:rPr>
              <a:t>materia oscura</a:t>
            </a:r>
            <a:r>
              <a:rPr lang="it-IT" altLang="it-IT" sz="16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energia oscura</a:t>
            </a:r>
            <a:r>
              <a:rPr lang="it-IT" altLang="it-IT" sz="16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cosmologia</a:t>
            </a:r>
            <a:r>
              <a:rPr lang="it-IT" altLang="it-IT" sz="1600">
                <a:solidFill>
                  <a:prstClr val="black"/>
                </a:solidFill>
                <a:cs typeface="Calibri" panose="020F0502020204030204" pitchFamily="34" charset="0"/>
              </a:rPr>
              <a:t>, storia della </a:t>
            </a:r>
            <a:r>
              <a:rPr lang="it-IT" altLang="it-IT" sz="1600">
                <a:solidFill>
                  <a:srgbClr val="9900FF"/>
                </a:solidFill>
                <a:cs typeface="Calibri" panose="020F0502020204030204" pitchFamily="34" charset="0"/>
              </a:rPr>
              <a:t>gravità</a:t>
            </a:r>
            <a:r>
              <a:rPr lang="it-IT" altLang="it-IT" sz="16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relatività</a:t>
            </a:r>
            <a:r>
              <a:rPr lang="it-IT" altLang="it-IT" sz="1600">
                <a:solidFill>
                  <a:prstClr val="black"/>
                </a:solidFill>
                <a:cs typeface="Calibri" panose="020F0502020204030204" pitchFamily="34" charset="0"/>
              </a:rPr>
              <a:t> speciale e generale, </a:t>
            </a:r>
            <a:r>
              <a:rPr lang="it-IT" altLang="it-IT" sz="1600">
                <a:solidFill>
                  <a:srgbClr val="9900FF"/>
                </a:solidFill>
                <a:cs typeface="Calibri" panose="020F0502020204030204" pitchFamily="34" charset="0"/>
              </a:rPr>
              <a:t>buchi neri</a:t>
            </a:r>
            <a:r>
              <a:rPr lang="it-IT" altLang="it-IT" sz="16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onde gravitazionali</a:t>
            </a:r>
            <a:r>
              <a:rPr lang="it-IT" altLang="it-IT" sz="16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quantum gravity</a:t>
            </a:r>
            <a:r>
              <a:rPr lang="it-IT" altLang="it-IT" sz="1600">
                <a:solidFill>
                  <a:prstClr val="black"/>
                </a:solidFill>
                <a:cs typeface="Calibri" panose="020F0502020204030204" pitchFamily="34" charset="0"/>
              </a:rPr>
              <a:t>. Connessioni e chiacchierate divulgative </a:t>
            </a:r>
            <a:r>
              <a:rPr lang="it-IT" altLang="it-IT" sz="1600">
                <a:solidFill>
                  <a:srgbClr val="9900FF"/>
                </a:solidFill>
                <a:cs typeface="Calibri" panose="020F0502020204030204" pitchFamily="34" charset="0"/>
              </a:rPr>
              <a:t>al confine tra fra spazio, tempo, particelle e filosofia</a:t>
            </a:r>
            <a:r>
              <a:rPr lang="it-IT" altLang="it-IT" sz="1600">
                <a:solidFill>
                  <a:prstClr val="black"/>
                </a:solidFill>
                <a:cs typeface="Calibri" panose="020F0502020204030204" pitchFamily="34" charset="0"/>
              </a:rPr>
              <a:t>.</a:t>
            </a:r>
          </a:p>
          <a:p>
            <a:pPr fontAlgn="base">
              <a:spcBef>
                <a:spcPct val="0"/>
              </a:spcBef>
              <a:spcAft>
                <a:spcPct val="0"/>
              </a:spcAft>
            </a:pPr>
            <a:endParaRPr lang="it-IT" altLang="it-IT" sz="1600">
              <a:solidFill>
                <a:prstClr val="black"/>
              </a:solidFill>
              <a:cs typeface="Calibri" panose="020F0502020204030204" pitchFamily="34" charset="0"/>
            </a:endParaRPr>
          </a:p>
          <a:p>
            <a:pPr fontAlgn="base">
              <a:spcBef>
                <a:spcPct val="0"/>
              </a:spcBef>
              <a:spcAft>
                <a:spcPct val="0"/>
              </a:spcAft>
              <a:buFont typeface="Wingdings" panose="05000000000000000000" pitchFamily="2" charset="2"/>
              <a:buChar char="q"/>
            </a:pPr>
            <a:r>
              <a:rPr lang="it-IT" altLang="it-IT" sz="1500">
                <a:solidFill>
                  <a:prstClr val="black"/>
                </a:solidFill>
                <a:cs typeface="Calibri" panose="020F0502020204030204" pitchFamily="34" charset="0"/>
              </a:rPr>
              <a:t> </a:t>
            </a:r>
            <a:r>
              <a:rPr lang="it-IT" altLang="it-IT" sz="1600">
                <a:solidFill>
                  <a:prstClr val="black"/>
                </a:solidFill>
                <a:cs typeface="Calibri" panose="020F0502020204030204" pitchFamily="34" charset="0"/>
              </a:rPr>
              <a:t>Sezioni coinvolte: </a:t>
            </a:r>
            <a:r>
              <a:rPr lang="it-IT" altLang="it-IT" sz="1600">
                <a:solidFill>
                  <a:srgbClr val="9900FF"/>
                </a:solidFill>
                <a:cs typeface="Calibri" panose="020F0502020204030204" pitchFamily="34" charset="0"/>
              </a:rPr>
              <a:t>BO, CA,  GE, GSSI,  LNF, LNGS, LNS,  NA, PD, PG, Roma1, Gr.SA. </a:t>
            </a:r>
            <a:r>
              <a:rPr lang="it-IT" altLang="it-IT" sz="1600" b="1">
                <a:solidFill>
                  <a:prstClr val="black"/>
                </a:solidFill>
                <a:cs typeface="Calibri" panose="020F0502020204030204" pitchFamily="34" charset="0"/>
              </a:rPr>
              <a:t>Ora </a:t>
            </a:r>
            <a:r>
              <a:rPr lang="it-IT" altLang="it-IT" sz="1600" b="1">
                <a:solidFill>
                  <a:srgbClr val="9900FF"/>
                </a:solidFill>
                <a:cs typeface="Calibri" panose="020F0502020204030204" pitchFamily="34" charset="0"/>
              </a:rPr>
              <a:t>Roma2</a:t>
            </a:r>
            <a:r>
              <a:rPr lang="it-IT" altLang="it-IT" sz="1600" b="1">
                <a:solidFill>
                  <a:prstClr val="black"/>
                </a:solidFill>
                <a:cs typeface="Calibri" panose="020F0502020204030204" pitchFamily="34" charset="0"/>
              </a:rPr>
              <a:t> </a:t>
            </a:r>
            <a:r>
              <a:rPr lang="it-IT" altLang="it-IT" sz="1500" b="1">
                <a:solidFill>
                  <a:prstClr val="black"/>
                </a:solidFill>
                <a:cs typeface="Calibri" panose="020F0502020204030204" pitchFamily="34" charset="0"/>
              </a:rPr>
              <a:t>(</a:t>
            </a:r>
            <a:r>
              <a:rPr lang="it-IT" altLang="it-IT" sz="1500" b="1">
                <a:solidFill>
                  <a:srgbClr val="9900FF"/>
                </a:solidFill>
                <a:cs typeface="Calibri" panose="020F0502020204030204" pitchFamily="34" charset="0"/>
              </a:rPr>
              <a:t>ufficialmente, </a:t>
            </a:r>
            <a:r>
              <a:rPr lang="it-IT" altLang="it-IT" sz="1500" b="1">
                <a:solidFill>
                  <a:prstClr val="black"/>
                </a:solidFill>
                <a:cs typeface="Calibri" panose="020F0502020204030204" pitchFamily="34" charset="0"/>
              </a:rPr>
              <a:t>ufficiosamen. già nel 2023).</a:t>
            </a:r>
            <a:endParaRPr lang="it-IT" altLang="it-IT" sz="1500" b="1">
              <a:solidFill>
                <a:srgbClr val="9900FF"/>
              </a:solidFill>
              <a:cs typeface="Calibri" panose="020F0502020204030204" pitchFamily="34" charset="0"/>
            </a:endParaRPr>
          </a:p>
          <a:p>
            <a:pPr fontAlgn="base">
              <a:spcBef>
                <a:spcPct val="0"/>
              </a:spcBef>
              <a:spcAft>
                <a:spcPct val="0"/>
              </a:spcAft>
              <a:buFont typeface="Wingdings" panose="05000000000000000000" pitchFamily="2" charset="2"/>
              <a:buChar char="q"/>
            </a:pPr>
            <a:r>
              <a:rPr lang="it-IT" altLang="it-IT" sz="1600">
                <a:solidFill>
                  <a:prstClr val="black"/>
                </a:solidFill>
                <a:cs typeface="Calibri" panose="020F0502020204030204" pitchFamily="34" charset="0"/>
              </a:rPr>
              <a:t> Target: </a:t>
            </a:r>
            <a:r>
              <a:rPr lang="it-IT" altLang="it-IT" sz="1600">
                <a:solidFill>
                  <a:srgbClr val="9900FF"/>
                </a:solidFill>
                <a:cs typeface="Calibri" panose="020F0502020204030204" pitchFamily="34" charset="0"/>
              </a:rPr>
              <a:t>largo pubblico e studenti</a:t>
            </a:r>
            <a:r>
              <a:rPr lang="it-IT" altLang="it-IT" sz="1600">
                <a:solidFill>
                  <a:prstClr val="black"/>
                </a:solidFill>
                <a:cs typeface="Calibri" panose="020F0502020204030204" pitchFamily="34" charset="0"/>
              </a:rPr>
              <a:t> (scuola superiore e università).</a:t>
            </a:r>
          </a:p>
          <a:p>
            <a:pPr fontAlgn="base">
              <a:spcBef>
                <a:spcPct val="0"/>
              </a:spcBef>
              <a:spcAft>
                <a:spcPct val="0"/>
              </a:spcAft>
              <a:buFont typeface="Wingdings" panose="05000000000000000000" pitchFamily="2" charset="2"/>
              <a:buChar char="q"/>
            </a:pPr>
            <a:r>
              <a:rPr lang="it-IT" altLang="it-IT" sz="1600">
                <a:solidFill>
                  <a:prstClr val="black"/>
                </a:solidFill>
                <a:cs typeface="Calibri" panose="020F0502020204030204" pitchFamily="34" charset="0"/>
              </a:rPr>
              <a:t> Progetti:  </a:t>
            </a:r>
          </a:p>
          <a:p>
            <a:pPr lvl="1" fontAlgn="base">
              <a:spcBef>
                <a:spcPct val="0"/>
              </a:spcBef>
              <a:spcAft>
                <a:spcPct val="0"/>
              </a:spcAft>
              <a:buFont typeface="Wingdings" panose="05000000000000000000" pitchFamily="2" charset="2"/>
              <a:buChar char="§"/>
            </a:pPr>
            <a:r>
              <a:rPr lang="it-IT" altLang="it-IT" sz="1500">
                <a:solidFill>
                  <a:prstClr val="black"/>
                </a:solidFill>
                <a:cs typeface="Calibri" panose="020F0502020204030204" pitchFamily="34" charset="0"/>
              </a:rPr>
              <a:t> </a:t>
            </a:r>
            <a:r>
              <a:rPr lang="it-IT" altLang="it-IT" sz="1500">
                <a:solidFill>
                  <a:srgbClr val="9900FF"/>
                </a:solidFill>
                <a:cs typeface="Calibri" panose="020F0502020204030204" pitchFamily="34" charset="0"/>
              </a:rPr>
              <a:t>Masterclass</a:t>
            </a:r>
            <a:r>
              <a:rPr lang="it-IT" altLang="it-IT" sz="1500">
                <a:solidFill>
                  <a:prstClr val="black"/>
                </a:solidFill>
                <a:cs typeface="Calibri" panose="020F0502020204030204" pitchFamily="34" charset="0"/>
              </a:rPr>
              <a:t> su esperimento </a:t>
            </a:r>
            <a:r>
              <a:rPr lang="it-IT" altLang="it-IT" sz="1500">
                <a:solidFill>
                  <a:srgbClr val="9900FF"/>
                </a:solidFill>
                <a:cs typeface="Calibri" panose="020F0502020204030204" pitchFamily="34" charset="0"/>
              </a:rPr>
              <a:t>DarkSide-50/DarkSide-20k</a:t>
            </a:r>
            <a:r>
              <a:rPr lang="it-IT" altLang="it-IT" sz="1500">
                <a:solidFill>
                  <a:prstClr val="black"/>
                </a:solidFill>
                <a:cs typeface="Calibri" panose="020F0502020204030204" pitchFamily="34" charset="0"/>
              </a:rPr>
              <a:t> (con lezioni e analisi di un set di dati).</a:t>
            </a:r>
          </a:p>
          <a:p>
            <a:pPr lvl="1" fontAlgn="base">
              <a:spcBef>
                <a:spcPct val="0"/>
              </a:spcBef>
              <a:spcAft>
                <a:spcPct val="0"/>
              </a:spcAft>
              <a:buFont typeface="Wingdings" panose="05000000000000000000" pitchFamily="2" charset="2"/>
              <a:buChar char="§"/>
            </a:pPr>
            <a:r>
              <a:rPr lang="it-IT" altLang="it-IT" sz="1500">
                <a:solidFill>
                  <a:prstClr val="black"/>
                </a:solidFill>
                <a:cs typeface="Calibri" panose="020F0502020204030204" pitchFamily="34" charset="0"/>
              </a:rPr>
              <a:t> Partecipazione </a:t>
            </a:r>
            <a:r>
              <a:rPr lang="it-IT" altLang="it-IT" sz="1500">
                <a:solidFill>
                  <a:srgbClr val="9900FF"/>
                </a:solidFill>
                <a:cs typeface="Calibri" panose="020F0502020204030204" pitchFamily="34" charset="0"/>
              </a:rPr>
              <a:t>International Dark Matter Day</a:t>
            </a:r>
            <a:r>
              <a:rPr lang="it-IT" altLang="it-IT" sz="1500">
                <a:solidFill>
                  <a:prstClr val="black"/>
                </a:solidFill>
                <a:cs typeface="Calibri" panose="020F0502020204030204" pitchFamily="34" charset="0"/>
              </a:rPr>
              <a:t> (</a:t>
            </a:r>
            <a:r>
              <a:rPr lang="it-IT" altLang="it-IT" sz="1500">
                <a:solidFill>
                  <a:srgbClr val="9900FF"/>
                </a:solidFill>
                <a:cs typeface="Calibri" panose="020F0502020204030204" pitchFamily="34" charset="0"/>
              </a:rPr>
              <a:t>31 Ottobre</a:t>
            </a:r>
            <a:r>
              <a:rPr lang="it-IT" altLang="it-IT" sz="1500">
                <a:solidFill>
                  <a:prstClr val="black"/>
                </a:solidFill>
                <a:cs typeface="Calibri" panose="020F0502020204030204" pitchFamily="34" charset="0"/>
              </a:rPr>
              <a:t>), serie di eventi (ex. seminari) in reale e streaming.</a:t>
            </a:r>
          </a:p>
          <a:p>
            <a:pPr lvl="1" fontAlgn="base">
              <a:spcBef>
                <a:spcPct val="0"/>
              </a:spcBef>
              <a:spcAft>
                <a:spcPct val="0"/>
              </a:spcAft>
              <a:buFont typeface="Wingdings" panose="05000000000000000000" pitchFamily="2" charset="2"/>
              <a:buChar char="§"/>
            </a:pPr>
            <a:r>
              <a:rPr lang="it-IT" altLang="it-IT" sz="1500">
                <a:solidFill>
                  <a:prstClr val="black"/>
                </a:solidFill>
                <a:cs typeface="Calibri" panose="020F0502020204030204" pitchFamily="34" charset="0"/>
              </a:rPr>
              <a:t> Nuovi </a:t>
            </a:r>
            <a:r>
              <a:rPr lang="it-IT" altLang="it-IT" sz="1500">
                <a:solidFill>
                  <a:srgbClr val="9900FF"/>
                </a:solidFill>
                <a:cs typeface="Calibri" panose="020F0502020204030204" pitchFamily="34" charset="0"/>
              </a:rPr>
              <a:t>Dialoghi</a:t>
            </a:r>
            <a:r>
              <a:rPr lang="it-IT" altLang="it-IT" sz="1500">
                <a:solidFill>
                  <a:prstClr val="black"/>
                </a:solidFill>
                <a:cs typeface="Calibri" panose="020F0502020204030204" pitchFamily="34" charset="0"/>
              </a:rPr>
              <a:t> sui Massimi Sistemi (</a:t>
            </a:r>
            <a:r>
              <a:rPr lang="it-IT" altLang="it-IT" sz="1500">
                <a:solidFill>
                  <a:srgbClr val="9900FF"/>
                </a:solidFill>
                <a:cs typeface="Calibri" panose="020F0502020204030204" pitchFamily="34" charset="0"/>
              </a:rPr>
              <a:t>divulgazione</a:t>
            </a:r>
            <a:r>
              <a:rPr lang="it-IT" altLang="it-IT" sz="1500">
                <a:solidFill>
                  <a:prstClr val="black"/>
                </a:solidFill>
                <a:cs typeface="Calibri" panose="020F0502020204030204" pitchFamily="34" charset="0"/>
              </a:rPr>
              <a:t> tra fisica e filosofia, </a:t>
            </a:r>
            <a:r>
              <a:rPr lang="it-IT" altLang="it-IT" sz="1500">
                <a:solidFill>
                  <a:srgbClr val="9900FF"/>
                </a:solidFill>
                <a:cs typeface="Calibri" panose="020F0502020204030204" pitchFamily="34" charset="0"/>
              </a:rPr>
              <a:t>2 ricercatori di topic differenti dialogano</a:t>
            </a:r>
            <a:r>
              <a:rPr lang="it-IT" altLang="it-IT" sz="1500">
                <a:solidFill>
                  <a:prstClr val="black"/>
                </a:solidFill>
                <a:cs typeface="Calibri" panose="020F0502020204030204" pitchFamily="34" charset="0"/>
              </a:rPr>
              <a:t> con un moderatore), c'è playlist YouTube.</a:t>
            </a:r>
          </a:p>
          <a:p>
            <a:pPr lvl="1" fontAlgn="base">
              <a:spcBef>
                <a:spcPct val="0"/>
              </a:spcBef>
              <a:spcAft>
                <a:spcPct val="0"/>
              </a:spcAft>
              <a:buFont typeface="Wingdings" panose="05000000000000000000" pitchFamily="2" charset="2"/>
              <a:buChar char="§"/>
            </a:pPr>
            <a:r>
              <a:rPr lang="it-IT" altLang="it-IT" sz="1500">
                <a:solidFill>
                  <a:prstClr val="black"/>
                </a:solidFill>
                <a:cs typeface="Calibri" panose="020F0502020204030204" pitchFamily="34" charset="0"/>
              </a:rPr>
              <a:t> </a:t>
            </a:r>
            <a:r>
              <a:rPr lang="it-IT" altLang="it-IT" sz="1500">
                <a:solidFill>
                  <a:srgbClr val="9900FF"/>
                </a:solidFill>
                <a:cs typeface="Calibri" panose="020F0502020204030204" pitchFamily="34" charset="0"/>
              </a:rPr>
              <a:t>GravitasFest</a:t>
            </a:r>
            <a:r>
              <a:rPr lang="it-IT" altLang="it-IT" sz="1500">
                <a:solidFill>
                  <a:prstClr val="black"/>
                </a:solidFill>
                <a:cs typeface="Calibri" panose="020F0502020204030204" pitchFamily="34" charset="0"/>
              </a:rPr>
              <a:t>, progetto divulgativo </a:t>
            </a:r>
            <a:r>
              <a:rPr lang="it-IT" altLang="it-IT" sz="1500">
                <a:solidFill>
                  <a:srgbClr val="9900FF"/>
                </a:solidFill>
                <a:cs typeface="Calibri" panose="020F0502020204030204" pitchFamily="34" charset="0"/>
              </a:rPr>
              <a:t>itinerante </a:t>
            </a:r>
            <a:r>
              <a:rPr lang="it-IT" altLang="it-IT" sz="1500">
                <a:solidFill>
                  <a:prstClr val="black"/>
                </a:solidFill>
                <a:cs typeface="Calibri" panose="020F0502020204030204" pitchFamily="34" charset="0"/>
              </a:rPr>
              <a:t>(platea</a:t>
            </a:r>
            <a:r>
              <a:rPr lang="it-IT" altLang="it-IT" sz="1500">
                <a:solidFill>
                  <a:srgbClr val="9900FF"/>
                </a:solidFill>
                <a:cs typeface="Calibri" panose="020F0502020204030204" pitchFamily="34" charset="0"/>
              </a:rPr>
              <a:t> scuole sup. </a:t>
            </a:r>
            <a:r>
              <a:rPr lang="it-IT" altLang="it-IT" sz="1500">
                <a:solidFill>
                  <a:prstClr val="black"/>
                </a:solidFill>
                <a:cs typeface="Calibri" panose="020F0502020204030204" pitchFamily="34" charset="0"/>
              </a:rPr>
              <a:t>17-19 anni) su </a:t>
            </a:r>
            <a:r>
              <a:rPr lang="it-IT" altLang="it-IT" sz="1500">
                <a:solidFill>
                  <a:srgbClr val="9900FF"/>
                </a:solidFill>
                <a:cs typeface="Calibri" panose="020F0502020204030204" pitchFamily="34" charset="0"/>
              </a:rPr>
              <a:t>fisica contemporanea e filosofia della scienza.</a:t>
            </a:r>
            <a:r>
              <a:rPr lang="it-IT" altLang="it-IT" sz="1500">
                <a:solidFill>
                  <a:prstClr val="black"/>
                </a:solidFill>
                <a:cs typeface="Calibri" panose="020F0502020204030204" pitchFamily="34" charset="0"/>
              </a:rPr>
              <a:t> </a:t>
            </a:r>
          </a:p>
          <a:p>
            <a:pPr lvl="1" fontAlgn="base">
              <a:spcBef>
                <a:spcPct val="0"/>
              </a:spcBef>
              <a:spcAft>
                <a:spcPct val="0"/>
              </a:spcAft>
              <a:buFont typeface="Wingdings" panose="05000000000000000000" pitchFamily="2" charset="2"/>
              <a:buChar char="§"/>
            </a:pPr>
            <a:r>
              <a:rPr lang="it-IT" altLang="it-IT" sz="1500">
                <a:solidFill>
                  <a:prstClr val="black"/>
                </a:solidFill>
                <a:cs typeface="Calibri" panose="020F0502020204030204" pitchFamily="34" charset="0"/>
              </a:rPr>
              <a:t> </a:t>
            </a:r>
            <a:r>
              <a:rPr lang="it-IT" altLang="it-IT" sz="1500">
                <a:solidFill>
                  <a:srgbClr val="9900FF"/>
                </a:solidFill>
                <a:cs typeface="Calibri" panose="020F0502020204030204" pitchFamily="34" charset="0"/>
              </a:rPr>
              <a:t>Presentazioni a conferenze</a:t>
            </a:r>
            <a:r>
              <a:rPr lang="it-IT" altLang="it-IT" sz="1500">
                <a:solidFill>
                  <a:prstClr val="black"/>
                </a:solidFill>
                <a:cs typeface="Calibri" panose="020F0502020204030204" pitchFamily="34" charset="0"/>
              </a:rPr>
              <a:t> in sessioni public outreach.</a:t>
            </a:r>
          </a:p>
          <a:p>
            <a:pPr fontAlgn="base">
              <a:spcBef>
                <a:spcPct val="0"/>
              </a:spcBef>
              <a:spcAft>
                <a:spcPct val="0"/>
              </a:spcAft>
              <a:buFont typeface="Wingdings" panose="05000000000000000000" pitchFamily="2" charset="2"/>
              <a:buChar char="q"/>
            </a:pPr>
            <a:endParaRPr lang="it-IT" altLang="it-IT" sz="1500">
              <a:solidFill>
                <a:prstClr val="black"/>
              </a:solidFill>
              <a:cs typeface="Calibri" panose="020F0502020204030204" pitchFamily="34" charset="0"/>
            </a:endParaRPr>
          </a:p>
          <a:p>
            <a:pPr fontAlgn="base">
              <a:spcBef>
                <a:spcPct val="0"/>
              </a:spcBef>
              <a:spcAft>
                <a:spcPct val="0"/>
              </a:spcAft>
              <a:buFont typeface="Wingdings" panose="05000000000000000000" pitchFamily="2" charset="2"/>
              <a:buChar char="q"/>
            </a:pPr>
            <a:r>
              <a:rPr lang="it-IT" altLang="it-IT" sz="1500">
                <a:solidFill>
                  <a:prstClr val="black"/>
                </a:solidFill>
                <a:cs typeface="Calibri" panose="020F0502020204030204" pitchFamily="34" charset="0"/>
              </a:rPr>
              <a:t> </a:t>
            </a:r>
            <a:r>
              <a:rPr lang="it-IT" altLang="it-IT" sz="1600">
                <a:solidFill>
                  <a:srgbClr val="9900FF"/>
                </a:solidFill>
                <a:cs typeface="Calibri" panose="020F0502020204030204" pitchFamily="34" charset="0"/>
              </a:rPr>
              <a:t>Collaborazioni</a:t>
            </a:r>
            <a:r>
              <a:rPr lang="it-IT" altLang="it-IT" sz="1600">
                <a:solidFill>
                  <a:prstClr val="black"/>
                </a:solidFill>
                <a:cs typeface="Calibri" panose="020F0502020204030204" pitchFamily="34" charset="0"/>
              </a:rPr>
              <a:t>: AriaPerTutti (scoperta sito Sulcis Inglesiente), mostra Galileo Galilei misurare l'infinito (Cagliari, 2022), scuola                 per dottorandi SOUP (fisica underground) 2021, 2022 a LNGS.</a:t>
            </a:r>
            <a:r>
              <a:rPr lang="en-US" altLang="it-IT" sz="1600">
                <a:solidFill>
                  <a:prstClr val="black"/>
                </a:solidFill>
                <a:cs typeface="Calibri" panose="020F0502020204030204" pitchFamily="34" charset="0"/>
              </a:rPr>
              <a:t> </a:t>
            </a:r>
            <a:endParaRPr lang="it-IT" altLang="it-IT" sz="1600">
              <a:solidFill>
                <a:prstClr val="black"/>
              </a:solidFill>
              <a:cs typeface="Calibri" panose="020F0502020204030204" pitchFamily="34" charset="0"/>
            </a:endParaRPr>
          </a:p>
        </p:txBody>
      </p:sp>
      <p:pic>
        <p:nvPicPr>
          <p:cNvPr id="21551" name="Picture 47">
            <a:extLst>
              <a:ext uri="{FF2B5EF4-FFF2-40B4-BE49-F238E27FC236}">
                <a16:creationId xmlns:a16="http://schemas.microsoft.com/office/drawing/2014/main" id="{B4190CE1-019D-FF06-40A8-CBD3E8E47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5445125"/>
            <a:ext cx="1944688"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2" name="Picture 48">
            <a:extLst>
              <a:ext uri="{FF2B5EF4-FFF2-40B4-BE49-F238E27FC236}">
                <a16:creationId xmlns:a16="http://schemas.microsoft.com/office/drawing/2014/main" id="{6044089C-2E6D-9374-5086-3054A239F8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4289" y="5516564"/>
            <a:ext cx="1728787" cy="97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42" name="Picture 38">
            <a:extLst>
              <a:ext uri="{FF2B5EF4-FFF2-40B4-BE49-F238E27FC236}">
                <a16:creationId xmlns:a16="http://schemas.microsoft.com/office/drawing/2014/main" id="{4BEAB6EE-01A8-34FC-9DC0-9FEB875DEA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3714" y="3052763"/>
            <a:ext cx="79057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5" name="Picture 51">
            <a:extLst>
              <a:ext uri="{FF2B5EF4-FFF2-40B4-BE49-F238E27FC236}">
                <a16:creationId xmlns:a16="http://schemas.microsoft.com/office/drawing/2014/main" id="{23F197A9-B3E7-CA00-4221-0459C57664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2282825"/>
            <a:ext cx="29130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6" name="Picture 52">
            <a:extLst>
              <a:ext uri="{FF2B5EF4-FFF2-40B4-BE49-F238E27FC236}">
                <a16:creationId xmlns:a16="http://schemas.microsoft.com/office/drawing/2014/main" id="{F7EA982A-5AB5-112D-3807-4A6CBAAC6B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7" name="Picture 53">
            <a:extLst>
              <a:ext uri="{FF2B5EF4-FFF2-40B4-BE49-F238E27FC236}">
                <a16:creationId xmlns:a16="http://schemas.microsoft.com/office/drawing/2014/main" id="{902A6C64-E553-1FE1-93B9-73B6EB3A14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8" name="Picture 54">
            <a:extLst>
              <a:ext uri="{FF2B5EF4-FFF2-40B4-BE49-F238E27FC236}">
                <a16:creationId xmlns:a16="http://schemas.microsoft.com/office/drawing/2014/main" id="{D2F427A9-094D-1F5F-9EA8-4B5FC84F4A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1" y="3141664"/>
            <a:ext cx="1584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9" name="Picture 55">
            <a:extLst>
              <a:ext uri="{FF2B5EF4-FFF2-40B4-BE49-F238E27FC236}">
                <a16:creationId xmlns:a16="http://schemas.microsoft.com/office/drawing/2014/main" id="{C769C045-2D21-B223-3C83-849BCECDA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0" name="Picture 56">
            <a:extLst>
              <a:ext uri="{FF2B5EF4-FFF2-40B4-BE49-F238E27FC236}">
                <a16:creationId xmlns:a16="http://schemas.microsoft.com/office/drawing/2014/main" id="{E6861C6E-867A-8B17-6D1F-A86D903D78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1" name="Picture 57">
            <a:extLst>
              <a:ext uri="{FF2B5EF4-FFF2-40B4-BE49-F238E27FC236}">
                <a16:creationId xmlns:a16="http://schemas.microsoft.com/office/drawing/2014/main" id="{09730E8D-8D1C-5D0E-2402-32BBA8C323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2282825"/>
            <a:ext cx="29130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2" name="Picture 58">
            <a:extLst>
              <a:ext uri="{FF2B5EF4-FFF2-40B4-BE49-F238E27FC236}">
                <a16:creationId xmlns:a16="http://schemas.microsoft.com/office/drawing/2014/main" id="{11994EF5-AA89-D5E3-E04F-3B2DD919FA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3" name="Picture 59">
            <a:extLst>
              <a:ext uri="{FF2B5EF4-FFF2-40B4-BE49-F238E27FC236}">
                <a16:creationId xmlns:a16="http://schemas.microsoft.com/office/drawing/2014/main" id="{4894C5C8-9243-B061-2075-56F464ACDB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4" name="Picture 60">
            <a:extLst>
              <a:ext uri="{FF2B5EF4-FFF2-40B4-BE49-F238E27FC236}">
                <a16:creationId xmlns:a16="http://schemas.microsoft.com/office/drawing/2014/main" id="{CDE021A9-A8CD-F481-B05F-FAB16E2011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1" y="3141664"/>
            <a:ext cx="1584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5" name="Picture 61">
            <a:extLst>
              <a:ext uri="{FF2B5EF4-FFF2-40B4-BE49-F238E27FC236}">
                <a16:creationId xmlns:a16="http://schemas.microsoft.com/office/drawing/2014/main" id="{1EDE76B9-2142-B5CD-3495-C14A5F6B1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2282825"/>
            <a:ext cx="29130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6" name="Picture 62">
            <a:extLst>
              <a:ext uri="{FF2B5EF4-FFF2-40B4-BE49-F238E27FC236}">
                <a16:creationId xmlns:a16="http://schemas.microsoft.com/office/drawing/2014/main" id="{138A6FF7-8E8E-A440-209C-E7B93AADA9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7" name="Picture 63">
            <a:extLst>
              <a:ext uri="{FF2B5EF4-FFF2-40B4-BE49-F238E27FC236}">
                <a16:creationId xmlns:a16="http://schemas.microsoft.com/office/drawing/2014/main" id="{B35783F7-1961-75F3-41CF-1DA7D3E82C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8" name="Picture 64">
            <a:extLst>
              <a:ext uri="{FF2B5EF4-FFF2-40B4-BE49-F238E27FC236}">
                <a16:creationId xmlns:a16="http://schemas.microsoft.com/office/drawing/2014/main" id="{039419AA-4E08-B5EE-657F-FA16FCFC6D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3714" y="3052763"/>
            <a:ext cx="79057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9" name="Picture 65">
            <a:extLst>
              <a:ext uri="{FF2B5EF4-FFF2-40B4-BE49-F238E27FC236}">
                <a16:creationId xmlns:a16="http://schemas.microsoft.com/office/drawing/2014/main" id="{B2D367FE-AB77-F91C-A7EE-93002E849C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1" y="3141664"/>
            <a:ext cx="1584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0" name="Picture 66">
            <a:extLst>
              <a:ext uri="{FF2B5EF4-FFF2-40B4-BE49-F238E27FC236}">
                <a16:creationId xmlns:a16="http://schemas.microsoft.com/office/drawing/2014/main" id="{BC569BD2-2690-7C7F-2AED-3EFB1394DB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2282825"/>
            <a:ext cx="29130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1" name="Picture 67">
            <a:extLst>
              <a:ext uri="{FF2B5EF4-FFF2-40B4-BE49-F238E27FC236}">
                <a16:creationId xmlns:a16="http://schemas.microsoft.com/office/drawing/2014/main" id="{09850CE0-9BBF-A5D6-397A-3D72A579CA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2" name="Picture 68">
            <a:extLst>
              <a:ext uri="{FF2B5EF4-FFF2-40B4-BE49-F238E27FC236}">
                <a16:creationId xmlns:a16="http://schemas.microsoft.com/office/drawing/2014/main" id="{C5E5362A-A5AA-09E4-334F-5F036DDB77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3" name="Picture 69">
            <a:extLst>
              <a:ext uri="{FF2B5EF4-FFF2-40B4-BE49-F238E27FC236}">
                <a16:creationId xmlns:a16="http://schemas.microsoft.com/office/drawing/2014/main" id="{528134D3-6580-5442-3155-1900092DB5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989" y="3141663"/>
            <a:ext cx="72072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4" name="Picture 70">
            <a:extLst>
              <a:ext uri="{FF2B5EF4-FFF2-40B4-BE49-F238E27FC236}">
                <a16:creationId xmlns:a16="http://schemas.microsoft.com/office/drawing/2014/main" id="{1A6DA009-A625-ADDF-DE72-959EB942BB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3714" y="3052763"/>
            <a:ext cx="79057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5" name="Picture 71">
            <a:extLst>
              <a:ext uri="{FF2B5EF4-FFF2-40B4-BE49-F238E27FC236}">
                <a16:creationId xmlns:a16="http://schemas.microsoft.com/office/drawing/2014/main" id="{F6913C97-1EE1-C21C-A4A4-89FC4B3FEC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1" y="3141664"/>
            <a:ext cx="1584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6" name="Picture 72">
            <a:extLst>
              <a:ext uri="{FF2B5EF4-FFF2-40B4-BE49-F238E27FC236}">
                <a16:creationId xmlns:a16="http://schemas.microsoft.com/office/drawing/2014/main" id="{7353CBA2-2EB0-A9A7-A889-AA38DCB8CA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2282825"/>
            <a:ext cx="29130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7" name="Picture 73">
            <a:extLst>
              <a:ext uri="{FF2B5EF4-FFF2-40B4-BE49-F238E27FC236}">
                <a16:creationId xmlns:a16="http://schemas.microsoft.com/office/drawing/2014/main" id="{A59A5A74-04ED-7405-4047-AD9280700B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8" name="Picture 74">
            <a:extLst>
              <a:ext uri="{FF2B5EF4-FFF2-40B4-BE49-F238E27FC236}">
                <a16:creationId xmlns:a16="http://schemas.microsoft.com/office/drawing/2014/main" id="{9CF90195-6656-C20A-399D-EB573A7187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9" name="Picture 75">
            <a:extLst>
              <a:ext uri="{FF2B5EF4-FFF2-40B4-BE49-F238E27FC236}">
                <a16:creationId xmlns:a16="http://schemas.microsoft.com/office/drawing/2014/main" id="{F9138A22-5004-B4F5-F10E-A45F3FA14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39" y="3789363"/>
            <a:ext cx="3444875"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0" name="Picture 76">
            <a:extLst>
              <a:ext uri="{FF2B5EF4-FFF2-40B4-BE49-F238E27FC236}">
                <a16:creationId xmlns:a16="http://schemas.microsoft.com/office/drawing/2014/main" id="{276C1C7F-9891-A733-3264-18AF2C9FD5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989" y="3141663"/>
            <a:ext cx="72072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1" name="Picture 77">
            <a:extLst>
              <a:ext uri="{FF2B5EF4-FFF2-40B4-BE49-F238E27FC236}">
                <a16:creationId xmlns:a16="http://schemas.microsoft.com/office/drawing/2014/main" id="{7DE3178C-6CB6-9F63-45DC-B6FB4CDA7A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3714" y="3052763"/>
            <a:ext cx="79057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2" name="Picture 78">
            <a:extLst>
              <a:ext uri="{FF2B5EF4-FFF2-40B4-BE49-F238E27FC236}">
                <a16:creationId xmlns:a16="http://schemas.microsoft.com/office/drawing/2014/main" id="{F74C3CAF-68D2-6695-C28E-6C50D251D2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1" y="3141664"/>
            <a:ext cx="1584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3" name="Picture 79">
            <a:extLst>
              <a:ext uri="{FF2B5EF4-FFF2-40B4-BE49-F238E27FC236}">
                <a16:creationId xmlns:a16="http://schemas.microsoft.com/office/drawing/2014/main" id="{ED24FF7F-A6E9-3AAE-413A-CD0E944CE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2282825"/>
            <a:ext cx="29130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4" name="Picture 80">
            <a:extLst>
              <a:ext uri="{FF2B5EF4-FFF2-40B4-BE49-F238E27FC236}">
                <a16:creationId xmlns:a16="http://schemas.microsoft.com/office/drawing/2014/main" id="{5306D4DB-514E-AFDA-AA37-C3E8A9DA3C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5" name="Picture 81">
            <a:extLst>
              <a:ext uri="{FF2B5EF4-FFF2-40B4-BE49-F238E27FC236}">
                <a16:creationId xmlns:a16="http://schemas.microsoft.com/office/drawing/2014/main" id="{2BAB2AEE-C1A9-9D95-EB9E-ED47C08C98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6" name="Picture 82">
            <a:extLst>
              <a:ext uri="{FF2B5EF4-FFF2-40B4-BE49-F238E27FC236}">
                <a16:creationId xmlns:a16="http://schemas.microsoft.com/office/drawing/2014/main" id="{E4B75D9B-D392-B4BC-245A-9952028EF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5445125"/>
            <a:ext cx="1944688"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7" name="Picture 83">
            <a:extLst>
              <a:ext uri="{FF2B5EF4-FFF2-40B4-BE49-F238E27FC236}">
                <a16:creationId xmlns:a16="http://schemas.microsoft.com/office/drawing/2014/main" id="{D7BDA8F2-7E0D-DF04-5879-F4A043EBC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39" y="3789363"/>
            <a:ext cx="3444875"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8" name="Picture 84">
            <a:extLst>
              <a:ext uri="{FF2B5EF4-FFF2-40B4-BE49-F238E27FC236}">
                <a16:creationId xmlns:a16="http://schemas.microsoft.com/office/drawing/2014/main" id="{A9EE087D-0F27-17F4-4AF3-B4385B0B79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989" y="3141663"/>
            <a:ext cx="72072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9" name="Picture 85">
            <a:extLst>
              <a:ext uri="{FF2B5EF4-FFF2-40B4-BE49-F238E27FC236}">
                <a16:creationId xmlns:a16="http://schemas.microsoft.com/office/drawing/2014/main" id="{40D7383C-2801-DF55-9DF0-11B07CB842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3714" y="3052763"/>
            <a:ext cx="79057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0" name="Picture 86">
            <a:extLst>
              <a:ext uri="{FF2B5EF4-FFF2-40B4-BE49-F238E27FC236}">
                <a16:creationId xmlns:a16="http://schemas.microsoft.com/office/drawing/2014/main" id="{B0DD8765-DF0E-C85A-ACEC-663CD88C0B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1" y="3141664"/>
            <a:ext cx="1584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1" name="Picture 87">
            <a:extLst>
              <a:ext uri="{FF2B5EF4-FFF2-40B4-BE49-F238E27FC236}">
                <a16:creationId xmlns:a16="http://schemas.microsoft.com/office/drawing/2014/main" id="{F18BD2F4-5BED-981A-438D-683E6C5D6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2282825"/>
            <a:ext cx="29130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2" name="Picture 88">
            <a:extLst>
              <a:ext uri="{FF2B5EF4-FFF2-40B4-BE49-F238E27FC236}">
                <a16:creationId xmlns:a16="http://schemas.microsoft.com/office/drawing/2014/main" id="{1E420BDC-49E0-FB9B-8308-89565DD084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1052513"/>
            <a:ext cx="31670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3" name="Picture 89">
            <a:extLst>
              <a:ext uri="{FF2B5EF4-FFF2-40B4-BE49-F238E27FC236}">
                <a16:creationId xmlns:a16="http://schemas.microsoft.com/office/drawing/2014/main" id="{2C3E3155-5B5D-843F-E33F-7ADF8D9CBC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9" y="476250"/>
            <a:ext cx="32400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603" name="Group 99">
            <a:extLst>
              <a:ext uri="{FF2B5EF4-FFF2-40B4-BE49-F238E27FC236}">
                <a16:creationId xmlns:a16="http://schemas.microsoft.com/office/drawing/2014/main" id="{8F8AFA21-3B57-4F5D-DB7A-4014DE485258}"/>
              </a:ext>
            </a:extLst>
          </p:cNvPr>
          <p:cNvGrpSpPr>
            <a:grpSpLocks/>
          </p:cNvGrpSpPr>
          <p:nvPr/>
        </p:nvGrpSpPr>
        <p:grpSpPr bwMode="auto">
          <a:xfrm>
            <a:off x="6959601" y="476251"/>
            <a:ext cx="3694113" cy="6049963"/>
            <a:chOff x="3424" y="300"/>
            <a:chExt cx="2327" cy="3811"/>
          </a:xfrm>
        </p:grpSpPr>
        <p:pic>
          <p:nvPicPr>
            <p:cNvPr id="21594" name="Picture 90">
              <a:extLst>
                <a:ext uri="{FF2B5EF4-FFF2-40B4-BE49-F238E27FC236}">
                  <a16:creationId xmlns:a16="http://schemas.microsoft.com/office/drawing/2014/main" id="{FB02D114-B469-1810-CDF8-647764A292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9" y="3475"/>
              <a:ext cx="1089" cy="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5" name="Picture 91">
              <a:extLst>
                <a:ext uri="{FF2B5EF4-FFF2-40B4-BE49-F238E27FC236}">
                  <a16:creationId xmlns:a16="http://schemas.microsoft.com/office/drawing/2014/main" id="{F15A407D-B788-FB8C-29A1-3AB78EC2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 y="3430"/>
              <a:ext cx="1225" cy="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6" name="Picture 92">
              <a:extLst>
                <a:ext uri="{FF2B5EF4-FFF2-40B4-BE49-F238E27FC236}">
                  <a16:creationId xmlns:a16="http://schemas.microsoft.com/office/drawing/2014/main" id="{F5610EA0-992F-3D53-FD98-559F3A75C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 y="2387"/>
              <a:ext cx="2170" cy="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7" name="Picture 93">
              <a:extLst>
                <a:ext uri="{FF2B5EF4-FFF2-40B4-BE49-F238E27FC236}">
                  <a16:creationId xmlns:a16="http://schemas.microsoft.com/office/drawing/2014/main" id="{A2B2D654-9DDE-37AE-2153-2DDC49C4A3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7" y="1979"/>
              <a:ext cx="454"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8" name="Picture 94">
              <a:extLst>
                <a:ext uri="{FF2B5EF4-FFF2-40B4-BE49-F238E27FC236}">
                  <a16:creationId xmlns:a16="http://schemas.microsoft.com/office/drawing/2014/main" id="{C4F8E752-D0DB-83E9-A812-E8F20F7CDA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1" y="1923"/>
              <a:ext cx="498" cy="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9" name="Picture 95">
              <a:extLst>
                <a:ext uri="{FF2B5EF4-FFF2-40B4-BE49-F238E27FC236}">
                  <a16:creationId xmlns:a16="http://schemas.microsoft.com/office/drawing/2014/main" id="{821787A1-1A39-9F5A-D5F4-87A486F79A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0" y="1979"/>
              <a:ext cx="99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0" name="Picture 96">
              <a:extLst>
                <a:ext uri="{FF2B5EF4-FFF2-40B4-BE49-F238E27FC236}">
                  <a16:creationId xmlns:a16="http://schemas.microsoft.com/office/drawing/2014/main" id="{4BC9938E-4E26-A297-2C7A-9212A82129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3" y="1438"/>
              <a:ext cx="1835" cy="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1" name="Picture 97">
              <a:extLst>
                <a:ext uri="{FF2B5EF4-FFF2-40B4-BE49-F238E27FC236}">
                  <a16:creationId xmlns:a16="http://schemas.microsoft.com/office/drawing/2014/main" id="{985D9B96-DAE7-938B-A408-A12EB03AE6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3" y="663"/>
              <a:ext cx="1995" cy="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2" name="Picture 98">
              <a:extLst>
                <a:ext uri="{FF2B5EF4-FFF2-40B4-BE49-F238E27FC236}">
                  <a16:creationId xmlns:a16="http://schemas.microsoft.com/office/drawing/2014/main" id="{D509AADB-50BE-F363-054F-DB97198602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7" y="300"/>
              <a:ext cx="2041"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9" name="CasellaDiTesto 58">
            <a:extLst>
              <a:ext uri="{FF2B5EF4-FFF2-40B4-BE49-F238E27FC236}">
                <a16:creationId xmlns:a16="http://schemas.microsoft.com/office/drawing/2014/main" id="{20771AAE-9874-F510-CD8C-D42B0844CCC8}"/>
              </a:ext>
            </a:extLst>
          </p:cNvPr>
          <p:cNvSpPr txBox="1"/>
          <p:nvPr/>
        </p:nvSpPr>
        <p:spPr>
          <a:xfrm rot="17887545">
            <a:off x="-403062" y="4051956"/>
            <a:ext cx="2558714" cy="338554"/>
          </a:xfrm>
          <a:prstGeom prst="rect">
            <a:avLst/>
          </a:prstGeom>
          <a:noFill/>
        </p:spPr>
        <p:txBody>
          <a:bodyPr wrap="none" rtlCol="0">
            <a:spAutoFit/>
          </a:bodyPr>
          <a:lstStyle/>
          <a:p>
            <a:r>
              <a:rPr lang="it-IT" sz="1600" b="1" dirty="0" smtClean="0">
                <a:solidFill>
                  <a:srgbClr val="FF0000"/>
                </a:solidFill>
              </a:rPr>
              <a:t>Nuova </a:t>
            </a:r>
            <a:r>
              <a:rPr lang="it-IT" sz="1600" b="1" dirty="0">
                <a:solidFill>
                  <a:srgbClr val="FF0000"/>
                </a:solidFill>
              </a:rPr>
              <a:t>sigla locale, </a:t>
            </a:r>
            <a:r>
              <a:rPr lang="it-IT" sz="1600" b="1" dirty="0" smtClean="0">
                <a:solidFill>
                  <a:srgbClr val="FF0000"/>
                </a:solidFill>
              </a:rPr>
              <a:t>S. Ciprini</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9D0007C-A51D-BC1B-B07F-1763174E463B}"/>
              </a:ext>
            </a:extLst>
          </p:cNvPr>
          <p:cNvSpPr/>
          <p:nvPr/>
        </p:nvSpPr>
        <p:spPr>
          <a:xfrm>
            <a:off x="0" y="17736"/>
            <a:ext cx="12192000" cy="461665"/>
          </a:xfrm>
          <a:prstGeom prst="rect">
            <a:avLst/>
          </a:prstGeom>
        </p:spPr>
        <p:txBody>
          <a:bodyPr wrap="square">
            <a:spAutoFit/>
          </a:bodyPr>
          <a:lstStyle/>
          <a:p>
            <a:pPr algn="ctr"/>
            <a:r>
              <a:rPr lang="it-IT" sz="2400" b="1" dirty="0"/>
              <a:t>Attività di Terza Missione presso la sezione INFN di Roma Tor Vergata</a:t>
            </a:r>
            <a:endParaRPr lang="en-GB" sz="2400" b="1" dirty="0"/>
          </a:p>
        </p:txBody>
      </p:sp>
      <p:sp>
        <p:nvSpPr>
          <p:cNvPr id="4" name="CasellaDiTesto 3">
            <a:extLst>
              <a:ext uri="{FF2B5EF4-FFF2-40B4-BE49-F238E27FC236}">
                <a16:creationId xmlns:a16="http://schemas.microsoft.com/office/drawing/2014/main" id="{AD02AB7E-2890-62AE-1790-0B9DBBA9BAF4}"/>
              </a:ext>
            </a:extLst>
          </p:cNvPr>
          <p:cNvSpPr txBox="1"/>
          <p:nvPr/>
        </p:nvSpPr>
        <p:spPr>
          <a:xfrm>
            <a:off x="365482" y="628178"/>
            <a:ext cx="3950894" cy="3055965"/>
          </a:xfrm>
          <a:prstGeom prst="rect">
            <a:avLst/>
          </a:prstGeom>
          <a:solidFill>
            <a:schemeClr val="accent1">
              <a:lumMod val="20000"/>
              <a:lumOff val="80000"/>
            </a:schemeClr>
          </a:solidFill>
          <a:ln>
            <a:solidFill>
              <a:schemeClr val="accent1"/>
            </a:solidFill>
          </a:ln>
        </p:spPr>
        <p:txBody>
          <a:bodyPr wrap="square" rtlCol="0">
            <a:spAutoFit/>
          </a:bodyPr>
          <a:lstStyle/>
          <a:p>
            <a:pPr rtl="0" eaLnBrk="1" fontAlgn="ctr" latinLnBrk="0" hangingPunct="1">
              <a:lnSpc>
                <a:spcPct val="107000"/>
              </a:lnSpc>
              <a:spcBef>
                <a:spcPts val="0"/>
              </a:spcBef>
              <a:spcAft>
                <a:spcPts val="0"/>
              </a:spcAft>
            </a:pPr>
            <a:r>
              <a:rPr lang="it-IT" sz="1800" b="1" i="0" u="none" strike="noStrike" kern="1200" dirty="0">
                <a:effectLst/>
                <a:latin typeface="Calibri" panose="020F0502020204030204" pitchFamily="34" charset="0"/>
              </a:rPr>
              <a:t>Sigle relative alla commissione </a:t>
            </a:r>
            <a:r>
              <a:rPr lang="it-IT" sz="1800" b="1" i="0" u="none" strike="noStrike" kern="1200" dirty="0">
                <a:solidFill>
                  <a:srgbClr val="FF0000"/>
                </a:solidFill>
                <a:effectLst/>
                <a:latin typeface="Calibri" panose="020F0502020204030204" pitchFamily="34" charset="0"/>
              </a:rPr>
              <a:t>CC3M</a:t>
            </a:r>
            <a:r>
              <a:rPr lang="it-IT" sz="1800" b="1" i="0" u="none" strike="noStrike" kern="1200" dirty="0">
                <a:effectLst/>
                <a:latin typeface="Calibri" panose="020F0502020204030204" pitchFamily="34" charset="0"/>
              </a:rPr>
              <a:t>:</a:t>
            </a: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sz="1800" b="1" i="0" u="none" strike="noStrike" kern="1200" dirty="0">
                <a:effectLst/>
                <a:latin typeface="Calibri" panose="020F0502020204030204" pitchFamily="34" charset="0"/>
              </a:rPr>
              <a:t>ASIMOV</a:t>
            </a:r>
            <a:endParaRPr lang="it-IT" sz="1800" b="0" i="0" u="none" strike="noStrike" dirty="0">
              <a:effectLst/>
              <a:latin typeface="Arial" panose="020B0604020202020204" pitchFamily="34" charset="0"/>
            </a:endParaRP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sz="1800" b="1" i="0" u="none" strike="noStrike" kern="1200" dirty="0">
                <a:effectLst/>
                <a:latin typeface="Calibri" panose="020F0502020204030204" pitchFamily="34" charset="0"/>
                <a:ea typeface="Calibri" panose="020F0502020204030204" pitchFamily="34" charset="0"/>
                <a:cs typeface="Times New Roman" panose="02020603050405020304" pitchFamily="18" charset="0"/>
              </a:rPr>
              <a:t>DARK</a:t>
            </a:r>
            <a:endParaRPr lang="it-IT" sz="1800" b="0" i="0" u="none" strike="noStrike" dirty="0">
              <a:effectLst/>
              <a:latin typeface="Arial" panose="020B0604020202020204" pitchFamily="34" charset="0"/>
            </a:endParaRP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sz="1800" b="1" i="0" u="none" strike="noStrike" kern="1200" dirty="0">
                <a:effectLst/>
                <a:latin typeface="Calibri" panose="020F0502020204030204" pitchFamily="34" charset="0"/>
              </a:rPr>
              <a:t>ISPYRE</a:t>
            </a:r>
            <a:endParaRPr lang="it-IT" sz="1800" b="0" i="0" u="none" strike="noStrike" dirty="0">
              <a:effectLst/>
              <a:latin typeface="Arial" panose="020B0604020202020204" pitchFamily="34" charset="0"/>
            </a:endParaRP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sz="1800" b="1" i="0" u="none" strike="noStrike" kern="1200" dirty="0">
                <a:effectLst/>
                <a:latin typeface="Calibri" panose="020F0502020204030204" pitchFamily="34" charset="0"/>
              </a:rPr>
              <a:t>LAB2GO</a:t>
            </a:r>
            <a:endParaRPr lang="it-IT" sz="1800" b="0" i="0" u="none" strike="noStrike" dirty="0">
              <a:effectLst/>
              <a:latin typeface="Arial" panose="020B0604020202020204" pitchFamily="34" charset="0"/>
            </a:endParaRP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sz="1800" b="1" i="0" u="none" strike="noStrike" kern="1200" dirty="0">
                <a:effectLst/>
                <a:latin typeface="Calibri" panose="020F0502020204030204" pitchFamily="34" charset="0"/>
              </a:rPr>
              <a:t>MASTERCLASS </a:t>
            </a:r>
          </a:p>
          <a:p>
            <a:pPr marL="742950" lvl="1" indent="-285750" fontAlgn="ctr">
              <a:lnSpc>
                <a:spcPct val="107000"/>
              </a:lnSpc>
              <a:buFont typeface="Arial" panose="020B0604020202020204" pitchFamily="34" charset="0"/>
              <a:buChar char="•"/>
            </a:pPr>
            <a:r>
              <a:rPr lang="it-IT" b="1" i="0" u="none" strike="noStrike" kern="1200" dirty="0">
                <a:effectLst/>
                <a:latin typeface="Calibri" panose="020F0502020204030204" pitchFamily="34" charset="0"/>
              </a:rPr>
              <a:t>ATLAS</a:t>
            </a:r>
          </a:p>
          <a:p>
            <a:pPr marL="742950" lvl="1" indent="-285750" fontAlgn="ctr">
              <a:lnSpc>
                <a:spcPct val="107000"/>
              </a:lnSpc>
              <a:buFont typeface="Arial" panose="020B0604020202020204" pitchFamily="34" charset="0"/>
              <a:buChar char="•"/>
            </a:pPr>
            <a:r>
              <a:rPr lang="it-IT" b="1" i="0" u="none" strike="noStrike" kern="1200" dirty="0">
                <a:effectLst/>
                <a:latin typeface="Calibri" panose="020F0502020204030204" pitchFamily="34" charset="0"/>
              </a:rPr>
              <a:t>FERMI</a:t>
            </a:r>
            <a:endParaRPr lang="it-IT" b="0" i="0" u="none" strike="noStrike" dirty="0">
              <a:effectLst/>
              <a:latin typeface="Arial" panose="020B0604020202020204" pitchFamily="34" charset="0"/>
            </a:endParaRP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sz="1800" b="1" i="0" u="none" strike="noStrike" kern="1200" dirty="0">
                <a:effectLst/>
                <a:latin typeface="Calibri" panose="020F0502020204030204" pitchFamily="34" charset="0"/>
              </a:rPr>
              <a:t>OCRA</a:t>
            </a:r>
            <a:endParaRPr lang="it-IT" sz="1800" b="0" i="0" u="none" strike="noStrike" dirty="0">
              <a:effectLst/>
              <a:latin typeface="Arial" panose="020B0604020202020204" pitchFamily="34" charset="0"/>
            </a:endParaRP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sz="1800" b="1" i="0" u="none" strike="noStrike" kern="1200" dirty="0">
                <a:effectLst/>
                <a:latin typeface="Calibri" panose="020F0502020204030204" pitchFamily="34" charset="0"/>
              </a:rPr>
              <a:t>PID</a:t>
            </a:r>
            <a:endParaRPr lang="it-IT" sz="1800" b="0" i="0" u="none" strike="noStrike" dirty="0">
              <a:effectLst/>
              <a:latin typeface="Arial" panose="020B0604020202020204" pitchFamily="34" charset="0"/>
            </a:endParaRPr>
          </a:p>
        </p:txBody>
      </p:sp>
      <p:sp>
        <p:nvSpPr>
          <p:cNvPr id="5" name="CasellaDiTesto 4">
            <a:extLst>
              <a:ext uri="{FF2B5EF4-FFF2-40B4-BE49-F238E27FC236}">
                <a16:creationId xmlns:a16="http://schemas.microsoft.com/office/drawing/2014/main" id="{3B6D2B1F-93CE-F67C-A19B-79FDE06F6C58}"/>
              </a:ext>
            </a:extLst>
          </p:cNvPr>
          <p:cNvSpPr txBox="1"/>
          <p:nvPr/>
        </p:nvSpPr>
        <p:spPr>
          <a:xfrm>
            <a:off x="4742753" y="631613"/>
            <a:ext cx="2714951" cy="981423"/>
          </a:xfrm>
          <a:prstGeom prst="rect">
            <a:avLst/>
          </a:prstGeom>
          <a:solidFill>
            <a:schemeClr val="accent1">
              <a:lumMod val="20000"/>
              <a:lumOff val="80000"/>
            </a:schemeClr>
          </a:solidFill>
          <a:ln>
            <a:solidFill>
              <a:schemeClr val="accent1"/>
            </a:solidFill>
          </a:ln>
        </p:spPr>
        <p:txBody>
          <a:bodyPr wrap="square" rtlCol="0">
            <a:spAutoFit/>
          </a:bodyPr>
          <a:lstStyle/>
          <a:p>
            <a:pPr rtl="0" eaLnBrk="1" fontAlgn="ctr" latinLnBrk="0" hangingPunct="1">
              <a:lnSpc>
                <a:spcPct val="107000"/>
              </a:lnSpc>
              <a:spcBef>
                <a:spcPts val="0"/>
              </a:spcBef>
              <a:spcAft>
                <a:spcPts val="0"/>
              </a:spcAft>
            </a:pPr>
            <a:r>
              <a:rPr lang="it-IT" sz="1800" b="1" i="0" u="none" strike="noStrike" kern="1200" dirty="0">
                <a:effectLst/>
                <a:latin typeface="Calibri" panose="020F0502020204030204" pitchFamily="34" charset="0"/>
              </a:rPr>
              <a:t>Sigle gestite dall’</a:t>
            </a:r>
            <a:r>
              <a:rPr lang="it-IT" sz="1800" b="1" i="0" u="none" strike="noStrike" kern="1200" dirty="0">
                <a:solidFill>
                  <a:srgbClr val="FF0000"/>
                </a:solidFill>
                <a:effectLst/>
                <a:latin typeface="Calibri" panose="020F0502020204030204" pitchFamily="34" charset="0"/>
              </a:rPr>
              <a:t>ufficio comunicazione INFN</a:t>
            </a:r>
            <a:r>
              <a:rPr lang="it-IT" sz="1800" b="1" i="0" u="none" strike="noStrike" kern="1200" dirty="0">
                <a:effectLst/>
                <a:latin typeface="Calibri" panose="020F0502020204030204" pitchFamily="34" charset="0"/>
              </a:rPr>
              <a:t>:</a:t>
            </a:r>
          </a:p>
          <a:p>
            <a:pPr marL="285750" indent="-285750" fontAlgn="ctr">
              <a:lnSpc>
                <a:spcPct val="107000"/>
              </a:lnSpc>
              <a:buFont typeface="Arial" panose="020B0604020202020204" pitchFamily="34" charset="0"/>
              <a:buChar char="•"/>
            </a:pPr>
            <a:r>
              <a:rPr lang="it-IT" b="1" dirty="0">
                <a:latin typeface="Calibri" panose="020F0502020204030204" pitchFamily="34" charset="0"/>
              </a:rPr>
              <a:t>HOP</a:t>
            </a:r>
            <a:r>
              <a:rPr lang="it-IT" b="1" baseline="30000" dirty="0">
                <a:solidFill>
                  <a:srgbClr val="FF0000"/>
                </a:solidFill>
              </a:rPr>
              <a:t>(nuova sigla locale, A. Satta)</a:t>
            </a:r>
            <a:r>
              <a:rPr lang="it-IT" b="1" dirty="0">
                <a:latin typeface="Calibri" panose="020F0502020204030204" pitchFamily="34" charset="0"/>
              </a:rPr>
              <a:t> </a:t>
            </a:r>
            <a:endParaRPr lang="it-IT" sz="1800" b="0" i="0" u="none" strike="noStrike" dirty="0">
              <a:effectLst/>
              <a:latin typeface="Arial" panose="020B0604020202020204" pitchFamily="34" charset="0"/>
            </a:endParaRPr>
          </a:p>
        </p:txBody>
      </p:sp>
      <p:sp>
        <p:nvSpPr>
          <p:cNvPr id="6" name="CasellaDiTesto 5">
            <a:extLst>
              <a:ext uri="{FF2B5EF4-FFF2-40B4-BE49-F238E27FC236}">
                <a16:creationId xmlns:a16="http://schemas.microsoft.com/office/drawing/2014/main" id="{894037BD-4100-3AFC-6237-A30CBBCC1AB2}"/>
              </a:ext>
            </a:extLst>
          </p:cNvPr>
          <p:cNvSpPr txBox="1"/>
          <p:nvPr/>
        </p:nvSpPr>
        <p:spPr>
          <a:xfrm>
            <a:off x="7818637" y="628178"/>
            <a:ext cx="4007881" cy="2463238"/>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fontAlgn="ctr">
              <a:lnSpc>
                <a:spcPct val="107000"/>
              </a:lnSpc>
            </a:pPr>
            <a:r>
              <a:rPr lang="it-IT" b="1" dirty="0">
                <a:latin typeface="Calibri" panose="020F0502020204030204" pitchFamily="34" charset="0"/>
              </a:rPr>
              <a:t>Attività di iniziativa della </a:t>
            </a:r>
            <a:r>
              <a:rPr lang="it-IT" b="1" dirty="0">
                <a:solidFill>
                  <a:srgbClr val="FF0000"/>
                </a:solidFill>
                <a:latin typeface="Calibri" panose="020F0502020204030204" pitchFamily="34" charset="0"/>
              </a:rPr>
              <a:t>sezione</a:t>
            </a:r>
            <a:r>
              <a:rPr lang="it-IT" b="1" dirty="0">
                <a:latin typeface="Calibri" panose="020F0502020204030204" pitchFamily="34" charset="0"/>
              </a:rPr>
              <a:t>:</a:t>
            </a: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b="1" dirty="0">
                <a:latin typeface="Calibri" panose="020F0502020204030204" pitchFamily="34" charset="0"/>
              </a:rPr>
              <a:t>Notte Europea dei Ricercatori</a:t>
            </a: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b="1" dirty="0">
                <a:latin typeface="Calibri" panose="020F0502020204030204" pitchFamily="34" charset="0"/>
              </a:rPr>
              <a:t>Seminari tematici per le scuole</a:t>
            </a: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b="1" dirty="0">
                <a:latin typeface="Calibri" panose="020F0502020204030204" pitchFamily="34" charset="0"/>
              </a:rPr>
              <a:t>Promozione di informazioni di interesse per la sezione sui social:</a:t>
            </a:r>
            <a:br>
              <a:rPr lang="it-IT" b="1" dirty="0">
                <a:latin typeface="Calibri" panose="020F0502020204030204" pitchFamily="34" charset="0"/>
              </a:rPr>
            </a:br>
            <a:r>
              <a:rPr lang="it-IT" b="1" dirty="0">
                <a:latin typeface="Calibri" panose="020F0502020204030204" pitchFamily="34" charset="0"/>
              </a:rPr>
              <a:t>Facebook ed Instagram</a:t>
            </a: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b="1" dirty="0">
                <a:latin typeface="Calibri" panose="020F0502020204030204" pitchFamily="34" charset="0"/>
              </a:rPr>
              <a:t>Supporto ai colloqui di fisica</a:t>
            </a:r>
          </a:p>
          <a:p>
            <a:pPr marL="285750" indent="-285750" rtl="0" eaLnBrk="1" fontAlgn="ctr" latinLnBrk="0" hangingPunct="1">
              <a:lnSpc>
                <a:spcPct val="107000"/>
              </a:lnSpc>
              <a:spcBef>
                <a:spcPts val="0"/>
              </a:spcBef>
              <a:spcAft>
                <a:spcPts val="0"/>
              </a:spcAft>
              <a:buFont typeface="Arial" panose="020B0604020202020204" pitchFamily="34" charset="0"/>
              <a:buChar char="•"/>
            </a:pPr>
            <a:r>
              <a:rPr lang="it-IT" b="1" dirty="0">
                <a:latin typeface="Calibri" panose="020F0502020204030204" pitchFamily="34" charset="0"/>
              </a:rPr>
              <a:t>Visite: LNF, LNGS, VIRGO, CERN, ASI </a:t>
            </a:r>
          </a:p>
        </p:txBody>
      </p:sp>
      <p:sp>
        <p:nvSpPr>
          <p:cNvPr id="7" name="CasellaDiTesto 6">
            <a:extLst>
              <a:ext uri="{FF2B5EF4-FFF2-40B4-BE49-F238E27FC236}">
                <a16:creationId xmlns:a16="http://schemas.microsoft.com/office/drawing/2014/main" id="{5B6F7AB0-CE8E-4244-EC15-0060333ABDE2}"/>
              </a:ext>
            </a:extLst>
          </p:cNvPr>
          <p:cNvSpPr txBox="1"/>
          <p:nvPr/>
        </p:nvSpPr>
        <p:spPr>
          <a:xfrm>
            <a:off x="365483" y="3760370"/>
            <a:ext cx="1146103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t>Contributo economico </a:t>
            </a:r>
            <a:r>
              <a:rPr lang="it-IT" dirty="0"/>
              <a:t>dalla sezione </a:t>
            </a:r>
            <a:r>
              <a:rPr lang="it-IT" b="1" dirty="0"/>
              <a:t>INFN</a:t>
            </a:r>
            <a:r>
              <a:rPr lang="it-IT" dirty="0"/>
              <a:t> di </a:t>
            </a:r>
            <a:r>
              <a:rPr lang="it-IT" b="1" dirty="0"/>
              <a:t>Roma Tor Vergata </a:t>
            </a:r>
            <a:r>
              <a:rPr lang="it-IT" dirty="0"/>
              <a:t>per le varie iniziative (fino al 02/07/24)</a:t>
            </a:r>
          </a:p>
        </p:txBody>
      </p:sp>
      <p:sp>
        <p:nvSpPr>
          <p:cNvPr id="10" name="CasellaDiTesto 9">
            <a:extLst>
              <a:ext uri="{FF2B5EF4-FFF2-40B4-BE49-F238E27FC236}">
                <a16:creationId xmlns:a16="http://schemas.microsoft.com/office/drawing/2014/main" id="{CFB72C6B-2407-F2CE-71B0-817D281FA532}"/>
              </a:ext>
            </a:extLst>
          </p:cNvPr>
          <p:cNvSpPr txBox="1"/>
          <p:nvPr/>
        </p:nvSpPr>
        <p:spPr>
          <a:xfrm>
            <a:off x="365482" y="4234952"/>
            <a:ext cx="3775003" cy="230832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it-IT" b="1" dirty="0"/>
              <a:t>SIGLE CC3M</a:t>
            </a:r>
          </a:p>
          <a:p>
            <a:pPr marL="285750" indent="-285750">
              <a:buFontTx/>
              <a:buChar char="-"/>
            </a:pPr>
            <a:r>
              <a:rPr lang="it-IT" b="1" dirty="0"/>
              <a:t>ASIMOV</a:t>
            </a:r>
            <a:r>
              <a:rPr lang="it-IT" dirty="0"/>
              <a:t>:           ~0,5 </a:t>
            </a:r>
            <a:r>
              <a:rPr lang="it-IT" dirty="0" err="1"/>
              <a:t>kE</a:t>
            </a:r>
            <a:r>
              <a:rPr lang="it-IT" dirty="0"/>
              <a:t> (Direzione)</a:t>
            </a:r>
          </a:p>
          <a:p>
            <a:pPr marL="285750" indent="-285750">
              <a:buFontTx/>
              <a:buChar char="-"/>
            </a:pPr>
            <a:r>
              <a:rPr lang="it-IT" b="1" dirty="0"/>
              <a:t>LAB2GO</a:t>
            </a:r>
            <a:r>
              <a:rPr lang="it-IT" dirty="0"/>
              <a:t>:           ~0,5 </a:t>
            </a:r>
            <a:r>
              <a:rPr lang="it-IT" dirty="0" err="1"/>
              <a:t>kE</a:t>
            </a:r>
            <a:r>
              <a:rPr lang="it-IT" dirty="0"/>
              <a:t> (Direzione)</a:t>
            </a:r>
          </a:p>
          <a:p>
            <a:pPr marL="285750" indent="-285750">
              <a:buFontTx/>
              <a:buChar char="-"/>
            </a:pPr>
            <a:r>
              <a:rPr lang="it-IT" b="1" dirty="0"/>
              <a:t>MASTERCALSS</a:t>
            </a:r>
            <a:r>
              <a:rPr lang="it-IT" dirty="0"/>
              <a:t> </a:t>
            </a:r>
          </a:p>
          <a:p>
            <a:pPr marL="742950" lvl="1" indent="-285750">
              <a:buFontTx/>
              <a:buChar char="-"/>
            </a:pPr>
            <a:r>
              <a:rPr lang="it-IT" dirty="0"/>
              <a:t>ATLAS:       ~2,7 </a:t>
            </a:r>
            <a:r>
              <a:rPr lang="it-IT" dirty="0" err="1"/>
              <a:t>kE</a:t>
            </a:r>
            <a:r>
              <a:rPr lang="it-IT" dirty="0"/>
              <a:t> (Direzione)</a:t>
            </a:r>
          </a:p>
          <a:p>
            <a:pPr marL="742950" lvl="1" indent="-285750">
              <a:buFontTx/>
              <a:buChar char="-"/>
            </a:pPr>
            <a:r>
              <a:rPr lang="it-IT" dirty="0"/>
              <a:t>FERMI:      ~1,0 </a:t>
            </a:r>
            <a:r>
              <a:rPr lang="it-IT" dirty="0" err="1"/>
              <a:t>kE</a:t>
            </a:r>
            <a:r>
              <a:rPr lang="it-IT" dirty="0"/>
              <a:t> (Direzione)</a:t>
            </a:r>
          </a:p>
          <a:p>
            <a:pPr marL="285750" indent="-285750">
              <a:buFontTx/>
              <a:buChar char="-"/>
            </a:pPr>
            <a:r>
              <a:rPr lang="it-IT" b="1" dirty="0"/>
              <a:t>OCRA</a:t>
            </a:r>
            <a:r>
              <a:rPr lang="it-IT" dirty="0"/>
              <a:t>:                ~0,6 </a:t>
            </a:r>
            <a:r>
              <a:rPr lang="it-IT" dirty="0" err="1"/>
              <a:t>kE</a:t>
            </a:r>
            <a:r>
              <a:rPr lang="it-IT" dirty="0"/>
              <a:t> (Direzione)</a:t>
            </a:r>
          </a:p>
          <a:p>
            <a:r>
              <a:rPr lang="it-IT" b="1" dirty="0"/>
              <a:t>Totale parziale</a:t>
            </a:r>
            <a:r>
              <a:rPr lang="it-IT" dirty="0"/>
              <a:t>:      ~</a:t>
            </a:r>
            <a:r>
              <a:rPr lang="it-IT" b="1" dirty="0"/>
              <a:t>5,3 </a:t>
            </a:r>
            <a:r>
              <a:rPr lang="it-IT" b="1" dirty="0" err="1"/>
              <a:t>kE</a:t>
            </a:r>
            <a:r>
              <a:rPr lang="it-IT" b="1" dirty="0"/>
              <a:t> </a:t>
            </a:r>
          </a:p>
        </p:txBody>
      </p:sp>
      <p:sp>
        <p:nvSpPr>
          <p:cNvPr id="11" name="CasellaDiTesto 10">
            <a:extLst>
              <a:ext uri="{FF2B5EF4-FFF2-40B4-BE49-F238E27FC236}">
                <a16:creationId xmlns:a16="http://schemas.microsoft.com/office/drawing/2014/main" id="{32667272-FC31-F496-75C9-045CF0BEBA34}"/>
              </a:ext>
            </a:extLst>
          </p:cNvPr>
          <p:cNvSpPr txBox="1"/>
          <p:nvPr/>
        </p:nvSpPr>
        <p:spPr>
          <a:xfrm>
            <a:off x="5954005" y="4246680"/>
            <a:ext cx="5872513" cy="203132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it-IT" b="1" dirty="0"/>
              <a:t>VISITE LABORATORI:</a:t>
            </a:r>
          </a:p>
          <a:p>
            <a:pPr marL="285750" indent="-285750">
              <a:buFontTx/>
              <a:buChar char="-"/>
            </a:pPr>
            <a:r>
              <a:rPr lang="it-IT" b="1" dirty="0"/>
              <a:t>VIRGO</a:t>
            </a:r>
            <a:r>
              <a:rPr lang="it-IT" dirty="0"/>
              <a:t>:                                 ~  1,7 </a:t>
            </a:r>
            <a:r>
              <a:rPr lang="it-IT" dirty="0" err="1"/>
              <a:t>kE</a:t>
            </a:r>
            <a:r>
              <a:rPr lang="it-IT" dirty="0"/>
              <a:t>     (VIRGO + C-2)</a:t>
            </a:r>
          </a:p>
          <a:p>
            <a:pPr marL="285750" indent="-285750">
              <a:buFontTx/>
              <a:buChar char="-"/>
            </a:pPr>
            <a:r>
              <a:rPr lang="it-IT" b="1" dirty="0"/>
              <a:t>CERN 1/2 </a:t>
            </a:r>
            <a:r>
              <a:rPr lang="it-IT" dirty="0"/>
              <a:t>(fatta):                ~13,0 </a:t>
            </a:r>
            <a:r>
              <a:rPr lang="it-IT" dirty="0" err="1"/>
              <a:t>kE</a:t>
            </a:r>
            <a:r>
              <a:rPr lang="it-IT" dirty="0"/>
              <a:t>   (Direzione, C-123)</a:t>
            </a:r>
          </a:p>
          <a:p>
            <a:pPr marL="285750" indent="-285750">
              <a:buFontTx/>
              <a:buChar char="-"/>
            </a:pPr>
            <a:r>
              <a:rPr lang="it-IT" b="1" dirty="0"/>
              <a:t>CERN 2/2 </a:t>
            </a:r>
            <a:r>
              <a:rPr lang="it-IT" dirty="0"/>
              <a:t>(da fare 2025):  ~  8,5 </a:t>
            </a:r>
            <a:r>
              <a:rPr lang="it-IT" dirty="0" err="1"/>
              <a:t>kE</a:t>
            </a:r>
            <a:r>
              <a:rPr lang="it-IT" dirty="0"/>
              <a:t>   (Direzione, C-123)</a:t>
            </a:r>
          </a:p>
          <a:p>
            <a:pPr marL="285750" indent="-285750">
              <a:buFontTx/>
              <a:buChar char="-"/>
            </a:pPr>
            <a:r>
              <a:rPr lang="it-IT" b="1" dirty="0"/>
              <a:t>Notte Europea 2023</a:t>
            </a:r>
            <a:r>
              <a:rPr lang="it-IT" dirty="0"/>
              <a:t>:         ~  1,5 </a:t>
            </a:r>
            <a:r>
              <a:rPr lang="it-IT" dirty="0" err="1"/>
              <a:t>kE</a:t>
            </a:r>
            <a:r>
              <a:rPr lang="it-IT" dirty="0"/>
              <a:t>    (Direzione)</a:t>
            </a:r>
          </a:p>
          <a:p>
            <a:pPr marL="285750" indent="-285750">
              <a:buFontTx/>
              <a:buChar char="-"/>
            </a:pPr>
            <a:r>
              <a:rPr lang="it-IT" b="1" dirty="0"/>
              <a:t>Gadget</a:t>
            </a:r>
            <a:r>
              <a:rPr lang="it-IT" dirty="0"/>
              <a:t>:                                ~  1,6 </a:t>
            </a:r>
            <a:r>
              <a:rPr lang="it-IT" dirty="0" err="1"/>
              <a:t>kE</a:t>
            </a:r>
            <a:r>
              <a:rPr lang="it-IT" dirty="0"/>
              <a:t>     (Direzione)</a:t>
            </a:r>
          </a:p>
          <a:p>
            <a:r>
              <a:rPr lang="it-IT" b="1" dirty="0"/>
              <a:t>Totale parziale</a:t>
            </a:r>
            <a:r>
              <a:rPr lang="it-IT" dirty="0"/>
              <a:t>:  	                ~   </a:t>
            </a:r>
            <a:r>
              <a:rPr lang="it-IT" b="1" dirty="0"/>
              <a:t>(17,8 + 8,50) </a:t>
            </a:r>
            <a:r>
              <a:rPr lang="it-IT" b="1" dirty="0" err="1"/>
              <a:t>kE</a:t>
            </a:r>
            <a:r>
              <a:rPr lang="it-IT" b="1" dirty="0"/>
              <a:t> </a:t>
            </a:r>
          </a:p>
        </p:txBody>
      </p:sp>
      <p:sp>
        <p:nvSpPr>
          <p:cNvPr id="16" name="CasellaDiTesto 15">
            <a:extLst>
              <a:ext uri="{FF2B5EF4-FFF2-40B4-BE49-F238E27FC236}">
                <a16:creationId xmlns:a16="http://schemas.microsoft.com/office/drawing/2014/main" id="{C7F65292-54B8-92EE-6CFD-49611E3E22DC}"/>
              </a:ext>
            </a:extLst>
          </p:cNvPr>
          <p:cNvSpPr txBox="1"/>
          <p:nvPr/>
        </p:nvSpPr>
        <p:spPr>
          <a:xfrm>
            <a:off x="4304676" y="6353887"/>
            <a:ext cx="3594510"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it-IT" b="1" dirty="0"/>
              <a:t>Totale: ~ 23,1 </a:t>
            </a:r>
            <a:r>
              <a:rPr lang="it-IT" dirty="0"/>
              <a:t>+ 8,5 (2025) </a:t>
            </a:r>
            <a:r>
              <a:rPr lang="it-IT" b="1" dirty="0"/>
              <a:t>= </a:t>
            </a:r>
            <a:r>
              <a:rPr lang="it-IT" dirty="0"/>
              <a:t>31,6 </a:t>
            </a:r>
            <a:r>
              <a:rPr lang="it-IT" b="1" dirty="0" err="1"/>
              <a:t>kE</a:t>
            </a:r>
            <a:endParaRPr lang="it-IT" b="1" dirty="0"/>
          </a:p>
        </p:txBody>
      </p:sp>
      <p:sp>
        <p:nvSpPr>
          <p:cNvPr id="12" name="Rettangolo 11">
            <a:extLst>
              <a:ext uri="{FF2B5EF4-FFF2-40B4-BE49-F238E27FC236}">
                <a16:creationId xmlns:a16="http://schemas.microsoft.com/office/drawing/2014/main" id="{F0D9FD09-BB74-4D17-1624-5025507A472C}"/>
              </a:ext>
            </a:extLst>
          </p:cNvPr>
          <p:cNvSpPr/>
          <p:nvPr/>
        </p:nvSpPr>
        <p:spPr>
          <a:xfrm>
            <a:off x="373731" y="4234952"/>
            <a:ext cx="5383881" cy="15027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it-IT" sz="1600" b="1" dirty="0"/>
              <a:t>Altre fonti:</a:t>
            </a:r>
          </a:p>
          <a:p>
            <a:pPr marL="285750" indent="-285750">
              <a:buFont typeface="Arial" panose="020B0604020202020204" pitchFamily="34" charset="0"/>
              <a:buChar char="•"/>
            </a:pPr>
            <a:r>
              <a:rPr lang="it-IT" sz="1600" b="1" dirty="0"/>
              <a:t>VISITA LNGS</a:t>
            </a:r>
            <a:r>
              <a:rPr lang="it-IT" sz="1600" dirty="0"/>
              <a:t>:                                   ~0,7 </a:t>
            </a:r>
            <a:r>
              <a:rPr lang="it-IT" sz="1600" dirty="0" err="1"/>
              <a:t>kE</a:t>
            </a:r>
            <a:r>
              <a:rPr lang="it-IT" sz="1600" dirty="0"/>
              <a:t> (Quota studenti)</a:t>
            </a:r>
          </a:p>
          <a:p>
            <a:pPr marL="285750" indent="-285750">
              <a:buFont typeface="Arial" panose="020B0604020202020204" pitchFamily="34" charset="0"/>
              <a:buChar char="•"/>
            </a:pPr>
            <a:r>
              <a:rPr lang="it-IT" sz="1600" b="1" dirty="0"/>
              <a:t>Pubblicità sui social di sezione</a:t>
            </a:r>
            <a:r>
              <a:rPr lang="it-IT" sz="1600" dirty="0"/>
              <a:t>:  ~ 0,15 </a:t>
            </a:r>
            <a:r>
              <a:rPr lang="it-IT" sz="1600" dirty="0" err="1"/>
              <a:t>kE</a:t>
            </a:r>
            <a:r>
              <a:rPr lang="it-IT" sz="1600" dirty="0"/>
              <a:t> (VC)</a:t>
            </a:r>
          </a:p>
        </p:txBody>
      </p:sp>
      <p:sp>
        <p:nvSpPr>
          <p:cNvPr id="3" name="CasellaDiTesto 2">
            <a:extLst>
              <a:ext uri="{FF2B5EF4-FFF2-40B4-BE49-F238E27FC236}">
                <a16:creationId xmlns:a16="http://schemas.microsoft.com/office/drawing/2014/main" id="{20771AAE-9874-F510-CD8C-D42B0844CCC8}"/>
              </a:ext>
            </a:extLst>
          </p:cNvPr>
          <p:cNvSpPr txBox="1"/>
          <p:nvPr/>
        </p:nvSpPr>
        <p:spPr>
          <a:xfrm>
            <a:off x="1192696" y="1175995"/>
            <a:ext cx="2051780" cy="276999"/>
          </a:xfrm>
          <a:prstGeom prst="rect">
            <a:avLst/>
          </a:prstGeom>
          <a:noFill/>
        </p:spPr>
        <p:txBody>
          <a:bodyPr wrap="none" rtlCol="0">
            <a:spAutoFit/>
          </a:bodyPr>
          <a:lstStyle/>
          <a:p>
            <a:r>
              <a:rPr lang="it-IT" sz="1200" b="1" dirty="0">
                <a:solidFill>
                  <a:srgbClr val="FF0000"/>
                </a:solidFill>
              </a:rPr>
              <a:t>(nuova sigla locale, S. Ciprini)</a:t>
            </a:r>
            <a:endParaRPr lang="it-IT" b="1" dirty="0">
              <a:solidFill>
                <a:srgbClr val="FF0000"/>
              </a:solidFill>
            </a:endParaRPr>
          </a:p>
        </p:txBody>
      </p:sp>
      <p:sp>
        <p:nvSpPr>
          <p:cNvPr id="8" name="Parentesi graffa chiusa 7">
            <a:extLst>
              <a:ext uri="{FF2B5EF4-FFF2-40B4-BE49-F238E27FC236}">
                <a16:creationId xmlns:a16="http://schemas.microsoft.com/office/drawing/2014/main" id="{5A6F4A89-0621-6F90-1546-03E56887509F}"/>
              </a:ext>
            </a:extLst>
          </p:cNvPr>
          <p:cNvSpPr/>
          <p:nvPr/>
        </p:nvSpPr>
        <p:spPr>
          <a:xfrm>
            <a:off x="2252983" y="2156160"/>
            <a:ext cx="261617" cy="98804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9" name="CasellaDiTesto 8">
            <a:extLst>
              <a:ext uri="{FF2B5EF4-FFF2-40B4-BE49-F238E27FC236}">
                <a16:creationId xmlns:a16="http://schemas.microsoft.com/office/drawing/2014/main" id="{0FB8A5E2-81A8-3C8C-9E1D-25F0896921E9}"/>
              </a:ext>
            </a:extLst>
          </p:cNvPr>
          <p:cNvSpPr txBox="1"/>
          <p:nvPr/>
        </p:nvSpPr>
        <p:spPr>
          <a:xfrm>
            <a:off x="2526300" y="2395902"/>
            <a:ext cx="1790076" cy="461665"/>
          </a:xfrm>
          <a:prstGeom prst="rect">
            <a:avLst/>
          </a:prstGeom>
          <a:noFill/>
        </p:spPr>
        <p:txBody>
          <a:bodyPr wrap="square" rtlCol="0">
            <a:spAutoFit/>
          </a:bodyPr>
          <a:lstStyle/>
          <a:p>
            <a:r>
              <a:rPr lang="it-IT" sz="1200" b="1" dirty="0">
                <a:solidFill>
                  <a:srgbClr val="FF0000"/>
                </a:solidFill>
              </a:rPr>
              <a:t>Masterclass confluite in una sola sigla nazionale</a:t>
            </a:r>
            <a:endParaRPr lang="it-IT" b="1" dirty="0">
              <a:solidFill>
                <a:srgbClr val="FF0000"/>
              </a:solidFill>
            </a:endParaRPr>
          </a:p>
        </p:txBody>
      </p:sp>
    </p:spTree>
    <p:extLst>
      <p:ext uri="{BB962C8B-B14F-4D97-AF65-F5344CB8AC3E}">
        <p14:creationId xmlns:p14="http://schemas.microsoft.com/office/powerpoint/2010/main" val="417126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6"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91" name="Group 27">
            <a:extLst>
              <a:ext uri="{FF2B5EF4-FFF2-40B4-BE49-F238E27FC236}">
                <a16:creationId xmlns:a16="http://schemas.microsoft.com/office/drawing/2014/main" id="{FF0FF1A6-67FF-B394-9AB8-6FA9FEB6D029}"/>
              </a:ext>
            </a:extLst>
          </p:cNvPr>
          <p:cNvGrpSpPr>
            <a:grpSpLocks/>
          </p:cNvGrpSpPr>
          <p:nvPr/>
        </p:nvGrpSpPr>
        <p:grpSpPr bwMode="auto">
          <a:xfrm>
            <a:off x="1631951" y="2787650"/>
            <a:ext cx="9072563" cy="2801938"/>
            <a:chOff x="68" y="1756"/>
            <a:chExt cx="5715" cy="1765"/>
          </a:xfrm>
        </p:grpSpPr>
        <p:pic>
          <p:nvPicPr>
            <p:cNvPr id="36888" name="Picture 24">
              <a:extLst>
                <a:ext uri="{FF2B5EF4-FFF2-40B4-BE49-F238E27FC236}">
                  <a16:creationId xmlns:a16="http://schemas.microsoft.com/office/drawing/2014/main" id="{304F68ED-E98E-676E-B022-D97E7468B1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 y="2205"/>
              <a:ext cx="2449" cy="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89" name="Picture 25">
              <a:extLst>
                <a:ext uri="{FF2B5EF4-FFF2-40B4-BE49-F238E27FC236}">
                  <a16:creationId xmlns:a16="http://schemas.microsoft.com/office/drawing/2014/main" id="{5CA37687-2BEF-5C4E-FC5A-E69FADD777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 y="1756"/>
              <a:ext cx="2722" cy="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90" name="Picture 26">
              <a:extLst>
                <a:ext uri="{FF2B5EF4-FFF2-40B4-BE49-F238E27FC236}">
                  <a16:creationId xmlns:a16="http://schemas.microsoft.com/office/drawing/2014/main" id="{B1E46782-47B4-64E0-E952-71570646EE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 y="2491"/>
              <a:ext cx="725" cy="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881" name="Picture 17">
            <a:extLst>
              <a:ext uri="{FF2B5EF4-FFF2-40B4-BE49-F238E27FC236}">
                <a16:creationId xmlns:a16="http://schemas.microsoft.com/office/drawing/2014/main" id="{85FA6598-15B0-741C-C386-68A5F56D11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339" y="2787650"/>
            <a:ext cx="4321175" cy="2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4247543-0B99-97F5-858E-D0FBCF2F9A42}"/>
              </a:ext>
            </a:extLst>
          </p:cNvPr>
          <p:cNvSpPr>
            <a:spLocks/>
          </p:cNvSpPr>
          <p:nvPr/>
        </p:nvSpPr>
        <p:spPr bwMode="auto">
          <a:xfrm>
            <a:off x="1524000" y="38100"/>
            <a:ext cx="5684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72000" bIns="0">
            <a:spAutoFit/>
          </a:bodyPr>
          <a:lstStyle>
            <a:lvl1pPr algn="ctr">
              <a:defRPr sz="4400">
                <a:solidFill>
                  <a:schemeClr val="tx1"/>
                </a:solidFill>
                <a:latin typeface="Calibri" panose="020F0502020204030204" pitchFamily="34" charset="0"/>
                <a:ea typeface="MS PGothic" panose="020B0600070205080204" pitchFamily="34" charset="-128"/>
              </a:defRPr>
            </a:lvl1pPr>
            <a:lvl2pPr algn="ctr">
              <a:defRPr sz="4400">
                <a:solidFill>
                  <a:schemeClr val="tx1"/>
                </a:solidFill>
                <a:latin typeface="Calibri" panose="020F0502020204030204" pitchFamily="34" charset="0"/>
                <a:ea typeface="MS PGothic" panose="020B0600070205080204" pitchFamily="34" charset="-128"/>
              </a:defRPr>
            </a:lvl2pPr>
            <a:lvl3pPr algn="ctr">
              <a:defRPr sz="4400">
                <a:solidFill>
                  <a:schemeClr val="tx1"/>
                </a:solidFill>
                <a:latin typeface="Calibri" panose="020F0502020204030204" pitchFamily="34" charset="0"/>
                <a:ea typeface="MS PGothic" panose="020B0600070205080204" pitchFamily="34" charset="-128"/>
              </a:defRPr>
            </a:lvl3pPr>
            <a:lvl4pPr algn="ctr">
              <a:defRPr sz="4400">
                <a:solidFill>
                  <a:schemeClr val="tx1"/>
                </a:solidFill>
                <a:latin typeface="Calibri" panose="020F0502020204030204" pitchFamily="34" charset="0"/>
                <a:ea typeface="MS PGothic" panose="020B0600070205080204" pitchFamily="34" charset="-128"/>
              </a:defRPr>
            </a:lvl4pPr>
            <a:lvl5pPr algn="ctr">
              <a:defRPr sz="4400">
                <a:solidFill>
                  <a:schemeClr val="tx1"/>
                </a:solidFill>
                <a:latin typeface="Calibri" panose="020F0502020204030204" pitchFamily="34" charset="0"/>
                <a:ea typeface="MS PGothic" panose="020B0600070205080204" pitchFamily="34" charset="-128"/>
              </a:defRPr>
            </a:lvl5pPr>
            <a:lvl6pPr marL="4572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fontAlgn="base">
              <a:spcBef>
                <a:spcPct val="0"/>
              </a:spcBef>
              <a:spcAft>
                <a:spcPct val="0"/>
              </a:spcAft>
            </a:pPr>
            <a:r>
              <a:rPr lang="en-US" altLang="it-IT" sz="1800" b="1">
                <a:solidFill>
                  <a:prstClr val="white"/>
                </a:solidFill>
                <a:cs typeface="Calibri" panose="020F0502020204030204" pitchFamily="34" charset="0"/>
              </a:rPr>
              <a:t>DARK: COMPOSIZIONE E ATTIVITA’ INFN ROMA TOV</a:t>
            </a:r>
          </a:p>
        </p:txBody>
      </p:sp>
      <p:sp>
        <p:nvSpPr>
          <p:cNvPr id="36867" name="Text Box 3">
            <a:extLst>
              <a:ext uri="{FF2B5EF4-FFF2-40B4-BE49-F238E27FC236}">
                <a16:creationId xmlns:a16="http://schemas.microsoft.com/office/drawing/2014/main" id="{75AC256F-2418-414F-F061-EBD1EE466EA1}"/>
              </a:ext>
            </a:extLst>
          </p:cNvPr>
          <p:cNvSpPr txBox="1">
            <a:spLocks noChangeArrowheads="1"/>
          </p:cNvSpPr>
          <p:nvPr/>
        </p:nvSpPr>
        <p:spPr bwMode="auto">
          <a:xfrm>
            <a:off x="7208838" y="169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endParaRPr lang="it-IT" altLang="it-IT">
              <a:solidFill>
                <a:prstClr val="black"/>
              </a:solidFill>
              <a:latin typeface="Arial" panose="020B0604020202020204" pitchFamily="34" charset="0"/>
              <a:cs typeface="Calibri" panose="020F0502020204030204" pitchFamily="34" charset="0"/>
            </a:endParaRPr>
          </a:p>
        </p:txBody>
      </p:sp>
      <p:pic>
        <p:nvPicPr>
          <p:cNvPr id="36882" name="Picture 18">
            <a:extLst>
              <a:ext uri="{FF2B5EF4-FFF2-40B4-BE49-F238E27FC236}">
                <a16:creationId xmlns:a16="http://schemas.microsoft.com/office/drawing/2014/main" id="{B552C9F0-BAC7-65B4-CCEA-8A588F5B5E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950" y="3500439"/>
            <a:ext cx="388778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84" name="Picture 20">
            <a:extLst>
              <a:ext uri="{FF2B5EF4-FFF2-40B4-BE49-F238E27FC236}">
                <a16:creationId xmlns:a16="http://schemas.microsoft.com/office/drawing/2014/main" id="{6976FF6C-6076-5C33-24A2-F060AD1F1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00" y="3954463"/>
            <a:ext cx="1150938" cy="10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 Box 6">
            <a:extLst>
              <a:ext uri="{FF2B5EF4-FFF2-40B4-BE49-F238E27FC236}">
                <a16:creationId xmlns:a16="http://schemas.microsoft.com/office/drawing/2014/main" id="{24CBD4C1-EB68-270A-6C73-078AB4D33336}"/>
              </a:ext>
            </a:extLst>
          </p:cNvPr>
          <p:cNvSpPr txBox="1">
            <a:spLocks noChangeArrowheads="1"/>
          </p:cNvSpPr>
          <p:nvPr/>
        </p:nvSpPr>
        <p:spPr bwMode="auto">
          <a:xfrm>
            <a:off x="1598614" y="454026"/>
            <a:ext cx="5794375" cy="30257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buFont typeface="Wingdings" panose="05000000000000000000" pitchFamily="2" charset="2"/>
              <a:buChar char="q"/>
            </a:pPr>
            <a:r>
              <a:rPr lang="en-US" altLang="it-IT" sz="1600">
                <a:solidFill>
                  <a:prstClr val="black"/>
                </a:solidFill>
                <a:cs typeface="Calibri" panose="020F0502020204030204" pitchFamily="34" charset="0"/>
              </a:rPr>
              <a:t> </a:t>
            </a:r>
            <a:r>
              <a:rPr lang="it-IT" altLang="it-IT" sz="1600" b="1">
                <a:solidFill>
                  <a:srgbClr val="9900FF"/>
                </a:solidFill>
                <a:cs typeface="Calibri" panose="020F0502020204030204" pitchFamily="34" charset="0"/>
              </a:rPr>
              <a:t>Attività svolta</a:t>
            </a:r>
            <a:r>
              <a:rPr lang="it-IT" altLang="it-IT" sz="1600">
                <a:solidFill>
                  <a:prstClr val="black"/>
                </a:solidFill>
                <a:cs typeface="Calibri" panose="020F0502020204030204" pitchFamily="34" charset="0"/>
              </a:rPr>
              <a:t> (Lug.2023 - Lug.2024) senza sigla (solo </a:t>
            </a:r>
            <a:r>
              <a:rPr lang="it-IT" altLang="it-IT" sz="1600">
                <a:solidFill>
                  <a:srgbClr val="9900FF"/>
                </a:solidFill>
                <a:cs typeface="Calibri" panose="020F0502020204030204" pitchFamily="34" charset="0"/>
              </a:rPr>
              <a:t>S.Ciprini</a:t>
            </a:r>
            <a:r>
              <a:rPr lang="it-IT" altLang="it-IT" sz="1600">
                <a:solidFill>
                  <a:prstClr val="black"/>
                </a:solidFill>
                <a:cs typeface="Calibri" panose="020F0502020204030204" pitchFamily="34" charset="0"/>
              </a:rPr>
              <a:t>):</a:t>
            </a:r>
          </a:p>
          <a:p>
            <a:pPr fontAlgn="base">
              <a:spcBef>
                <a:spcPct val="0"/>
              </a:spcBef>
              <a:spcAft>
                <a:spcPct val="0"/>
              </a:spcAft>
            </a:pPr>
            <a:r>
              <a:rPr lang="it-IT" altLang="it-IT" sz="1600">
                <a:solidFill>
                  <a:prstClr val="black"/>
                </a:solidFill>
                <a:cs typeface="Calibri" panose="020F0502020204030204" pitchFamily="34" charset="0"/>
                <a:sym typeface="Wingdings" panose="05000000000000000000" pitchFamily="2" charset="2"/>
              </a:rPr>
              <a:t></a:t>
            </a:r>
            <a:r>
              <a:rPr lang="it-IT" altLang="it-IT" sz="1600">
                <a:solidFill>
                  <a:prstClr val="black"/>
                </a:solidFill>
                <a:cs typeface="Calibri" panose="020F0502020204030204" pitchFamily="34" charset="0"/>
              </a:rPr>
              <a:t> 1) Per il </a:t>
            </a:r>
            <a:r>
              <a:rPr lang="it-IT" altLang="it-IT" sz="1600">
                <a:solidFill>
                  <a:srgbClr val="9900FF"/>
                </a:solidFill>
                <a:cs typeface="Calibri" panose="020F0502020204030204" pitchFamily="34" charset="0"/>
              </a:rPr>
              <a:t>Dark Matter Day</a:t>
            </a:r>
            <a:r>
              <a:rPr lang="it-IT" altLang="it-IT" sz="1600">
                <a:solidFill>
                  <a:prstClr val="black"/>
                </a:solidFill>
                <a:cs typeface="Calibri" panose="020F0502020204030204" pitchFamily="34" charset="0"/>
              </a:rPr>
              <a:t> internazionale del </a:t>
            </a:r>
            <a:r>
              <a:rPr lang="it-IT" altLang="it-IT" sz="1600">
                <a:solidFill>
                  <a:srgbClr val="9900FF"/>
                </a:solidFill>
                <a:cs typeface="Calibri" panose="020F0502020204030204" pitchFamily="34" charset="0"/>
              </a:rPr>
              <a:t>31 Ott. 2023</a:t>
            </a:r>
            <a:r>
              <a:rPr lang="it-IT" altLang="it-IT" sz="1600">
                <a:solidFill>
                  <a:prstClr val="black"/>
                </a:solidFill>
                <a:cs typeface="Calibri" panose="020F0502020204030204" pitchFamily="34" charset="0"/>
              </a:rPr>
              <a:t>, idea, organiz.  e montaggio video, </a:t>
            </a:r>
            <a:r>
              <a:rPr lang="it-IT" altLang="it-IT" sz="1600">
                <a:solidFill>
                  <a:srgbClr val="9900FF"/>
                </a:solidFill>
                <a:cs typeface="Calibri" panose="020F0502020204030204" pitchFamily="34" charset="0"/>
              </a:rPr>
              <a:t>webinar streaming live divulgativo</a:t>
            </a:r>
            <a:r>
              <a:rPr lang="it-IT" altLang="it-IT" sz="1600">
                <a:solidFill>
                  <a:prstClr val="black"/>
                </a:solidFill>
                <a:cs typeface="Calibri" panose="020F0502020204030204" pitchFamily="34" charset="0"/>
              </a:rPr>
              <a:t>  </a:t>
            </a:r>
            <a:r>
              <a:rPr lang="it-IT" altLang="it-IT" sz="1600" i="1">
                <a:solidFill>
                  <a:prstClr val="black"/>
                </a:solidFill>
                <a:cs typeface="Calibri" panose="020F0502020204030204" pitchFamily="34" charset="0"/>
              </a:rPr>
              <a:t>"The DarkSide project for Dark Matter search at Gran Sasso lab"</a:t>
            </a:r>
            <a:r>
              <a:rPr lang="it-IT" altLang="it-IT" sz="1600">
                <a:solidFill>
                  <a:prstClr val="black"/>
                </a:solidFill>
                <a:cs typeface="Calibri" panose="020F0502020204030204" pitchFamily="34" charset="0"/>
              </a:rPr>
              <a:t>  tenuto da S. De Cecco (Roma La Sapienza). Evento ufficiale DM-day (sito internaz.). News locale, nazionale, agenda dettagli e video su INFN Edu Physics con &gt;1300 visulizzazioni.</a:t>
            </a:r>
          </a:p>
          <a:p>
            <a:pPr fontAlgn="base">
              <a:spcBef>
                <a:spcPct val="0"/>
              </a:spcBef>
              <a:spcAft>
                <a:spcPct val="0"/>
              </a:spcAft>
            </a:pPr>
            <a:r>
              <a:rPr lang="it-IT" altLang="it-IT" sz="1600">
                <a:solidFill>
                  <a:prstClr val="black"/>
                </a:solidFill>
                <a:cs typeface="Calibri" panose="020F0502020204030204" pitchFamily="34" charset="0"/>
                <a:sym typeface="Wingdings" panose="05000000000000000000" pitchFamily="2" charset="2"/>
              </a:rPr>
              <a:t></a:t>
            </a:r>
            <a:r>
              <a:rPr lang="it-IT" altLang="it-IT" sz="1600">
                <a:solidFill>
                  <a:prstClr val="black"/>
                </a:solidFill>
                <a:cs typeface="Calibri" panose="020F0502020204030204" pitchFamily="34" charset="0"/>
              </a:rPr>
              <a:t> 2) Idea di </a:t>
            </a:r>
            <a:r>
              <a:rPr lang="it-IT" altLang="it-IT" sz="1600">
                <a:solidFill>
                  <a:srgbClr val="9900FF"/>
                </a:solidFill>
                <a:cs typeface="Calibri" panose="020F0502020204030204" pitchFamily="34" charset="0"/>
              </a:rPr>
              <a:t>contest grafico per scuole sup. “Imagine dark matter”.</a:t>
            </a:r>
            <a:r>
              <a:rPr lang="it-IT" altLang="it-IT" sz="1600">
                <a:solidFill>
                  <a:prstClr val="black"/>
                </a:solidFill>
                <a:cs typeface="Calibri" panose="020F0502020204030204" pitchFamily="34" charset="0"/>
              </a:rPr>
              <a:t> Partecipaz. </a:t>
            </a:r>
            <a:r>
              <a:rPr lang="it-IT" altLang="it-IT" sz="1600">
                <a:solidFill>
                  <a:srgbClr val="9900FF"/>
                </a:solidFill>
                <a:cs typeface="Calibri" panose="020F0502020204030204" pitchFamily="34" charset="0"/>
              </a:rPr>
              <a:t>8 studentesse</a:t>
            </a:r>
            <a:r>
              <a:rPr lang="it-IT" altLang="it-IT" sz="1600">
                <a:solidFill>
                  <a:prstClr val="black"/>
                </a:solidFill>
                <a:cs typeface="Calibri" panose="020F0502020204030204" pitchFamily="34" charset="0"/>
              </a:rPr>
              <a:t> Liceo Alatri con consegna opere grafiche a fine anno scolastico (maggio 2024). </a:t>
            </a:r>
          </a:p>
          <a:p>
            <a:pPr fontAlgn="base">
              <a:spcBef>
                <a:spcPct val="0"/>
              </a:spcBef>
              <a:spcAft>
                <a:spcPct val="0"/>
              </a:spcAft>
            </a:pPr>
            <a:r>
              <a:rPr lang="it-IT" altLang="it-IT" sz="1600">
                <a:solidFill>
                  <a:prstClr val="black"/>
                </a:solidFill>
                <a:cs typeface="Calibri" panose="020F0502020204030204" pitchFamily="34" charset="0"/>
              </a:rPr>
              <a:t>News locale e social.  </a:t>
            </a:r>
          </a:p>
          <a:p>
            <a:pPr fontAlgn="base">
              <a:spcBef>
                <a:spcPct val="0"/>
              </a:spcBef>
              <a:spcAft>
                <a:spcPct val="0"/>
              </a:spcAft>
            </a:pPr>
            <a:r>
              <a:rPr lang="it-IT" altLang="it-IT" sz="1400">
                <a:solidFill>
                  <a:srgbClr val="0066FF"/>
                </a:solidFill>
                <a:cs typeface="Calibri" panose="020F0502020204030204" pitchFamily="34" charset="0"/>
              </a:rPr>
              <a:t>www.roma2.infn.it/immagina-la-materia-oscura/</a:t>
            </a:r>
            <a:r>
              <a:rPr lang="it-IT" altLang="it-IT" sz="1600">
                <a:solidFill>
                  <a:prstClr val="black"/>
                </a:solidFill>
                <a:cs typeface="Calibri" panose="020F0502020204030204" pitchFamily="34" charset="0"/>
              </a:rPr>
              <a:t>  </a:t>
            </a:r>
          </a:p>
        </p:txBody>
      </p:sp>
      <p:pic>
        <p:nvPicPr>
          <p:cNvPr id="36886" name="Picture 22">
            <a:extLst>
              <a:ext uri="{FF2B5EF4-FFF2-40B4-BE49-F238E27FC236}">
                <a16:creationId xmlns:a16="http://schemas.microsoft.com/office/drawing/2014/main" id="{32A8CFFB-BA23-6AC3-DB6D-F10BCFA279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3339" y="2787650"/>
            <a:ext cx="4321175"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87" name="Picture 23">
            <a:extLst>
              <a:ext uri="{FF2B5EF4-FFF2-40B4-BE49-F238E27FC236}">
                <a16:creationId xmlns:a16="http://schemas.microsoft.com/office/drawing/2014/main" id="{50B4B53E-8A10-B632-741B-FDD76255A3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00" y="3954463"/>
            <a:ext cx="1150938" cy="10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9" name="Text Box 15">
            <a:extLst>
              <a:ext uri="{FF2B5EF4-FFF2-40B4-BE49-F238E27FC236}">
                <a16:creationId xmlns:a16="http://schemas.microsoft.com/office/drawing/2014/main" id="{D1C24EA2-6EF5-679C-BA99-9D6B7AA6CEE6}"/>
              </a:ext>
            </a:extLst>
          </p:cNvPr>
          <p:cNvSpPr txBox="1">
            <a:spLocks noChangeArrowheads="1"/>
          </p:cNvSpPr>
          <p:nvPr/>
        </p:nvSpPr>
        <p:spPr bwMode="auto">
          <a:xfrm>
            <a:off x="7283451" y="404814"/>
            <a:ext cx="3349625" cy="2460625"/>
          </a:xfrm>
          <a:prstGeom prst="rect">
            <a:avLst/>
          </a:prstGeom>
          <a:solidFill>
            <a:srgbClr val="FFEECD"/>
          </a:solidFill>
          <a:ln w="25400">
            <a:solidFill>
              <a:srgbClr val="BF8C4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it-IT" altLang="it-IT" sz="1400">
                <a:solidFill>
                  <a:prstClr val="black"/>
                </a:solidFill>
                <a:cs typeface="Calibri" panose="020F0502020204030204" pitchFamily="34" charset="0"/>
              </a:rPr>
              <a:t>DM Day 2023 at Roma ToV </a:t>
            </a:r>
          </a:p>
          <a:p>
            <a:pPr fontAlgn="base">
              <a:spcBef>
                <a:spcPct val="0"/>
              </a:spcBef>
              <a:spcAft>
                <a:spcPct val="0"/>
              </a:spcAft>
              <a:buFont typeface="Wingdings" panose="05000000000000000000" pitchFamily="2" charset="2"/>
              <a:buChar char="§"/>
            </a:pPr>
            <a:r>
              <a:rPr lang="it-IT" altLang="it-IT" sz="1400">
                <a:solidFill>
                  <a:prstClr val="black"/>
                </a:solidFill>
                <a:cs typeface="Calibri" panose="020F0502020204030204" pitchFamily="34" charset="0"/>
              </a:rPr>
              <a:t> </a:t>
            </a:r>
            <a:r>
              <a:rPr lang="it-IT" altLang="it-IT" sz="1400">
                <a:solidFill>
                  <a:srgbClr val="9900FF"/>
                </a:solidFill>
                <a:cs typeface="Calibri" panose="020F0502020204030204" pitchFamily="34" charset="0"/>
              </a:rPr>
              <a:t>News nazionale web INFN:</a:t>
            </a:r>
            <a:endParaRPr lang="it-IT" altLang="it-IT" sz="1400">
              <a:solidFill>
                <a:prstClr val="black"/>
              </a:solidFill>
              <a:cs typeface="Calibri" panose="020F0502020204030204" pitchFamily="34" charset="0"/>
            </a:endParaRPr>
          </a:p>
          <a:p>
            <a:pPr fontAlgn="base">
              <a:spcBef>
                <a:spcPct val="0"/>
              </a:spcBef>
              <a:spcAft>
                <a:spcPct val="0"/>
              </a:spcAft>
            </a:pPr>
            <a:r>
              <a:rPr lang="it-IT" altLang="it-IT" sz="1100">
                <a:solidFill>
                  <a:srgbClr val="0066FF"/>
                </a:solidFill>
                <a:cs typeface="Calibri" panose="020F0502020204030204" pitchFamily="34" charset="0"/>
              </a:rPr>
              <a:t>home.infn.it/it/news-infn/6162-tutti-amano-il-mistero-il-dark-matter-day-torna-con-un-nuovo-look</a:t>
            </a:r>
          </a:p>
          <a:p>
            <a:pPr fontAlgn="base">
              <a:spcBef>
                <a:spcPct val="0"/>
              </a:spcBef>
              <a:spcAft>
                <a:spcPct val="0"/>
              </a:spcAft>
              <a:buFont typeface="Wingdings" panose="05000000000000000000" pitchFamily="2" charset="2"/>
              <a:buChar char="§"/>
            </a:pPr>
            <a:r>
              <a:rPr lang="it-IT" altLang="it-IT" sz="1400">
                <a:solidFill>
                  <a:prstClr val="black"/>
                </a:solidFill>
                <a:cs typeface="Calibri" panose="020F0502020204030204" pitchFamily="34" charset="0"/>
              </a:rPr>
              <a:t> </a:t>
            </a:r>
            <a:r>
              <a:rPr lang="it-IT" altLang="it-IT" sz="1400">
                <a:solidFill>
                  <a:srgbClr val="9900FF"/>
                </a:solidFill>
                <a:cs typeface="Calibri" panose="020F0502020204030204" pitchFamily="34" charset="0"/>
              </a:rPr>
              <a:t>News locale INFN Roma ToV:</a:t>
            </a:r>
          </a:p>
          <a:p>
            <a:pPr fontAlgn="base">
              <a:spcBef>
                <a:spcPct val="0"/>
              </a:spcBef>
              <a:spcAft>
                <a:spcPct val="0"/>
              </a:spcAft>
            </a:pPr>
            <a:r>
              <a:rPr lang="it-IT" altLang="it-IT" sz="1200">
                <a:solidFill>
                  <a:srgbClr val="0066FF"/>
                </a:solidFill>
                <a:cs typeface="Calibri" panose="020F0502020204030204" pitchFamily="34" charset="0"/>
              </a:rPr>
              <a:t>www.roma2.infn.it/dark-matter-day/</a:t>
            </a:r>
          </a:p>
          <a:p>
            <a:pPr fontAlgn="base">
              <a:spcBef>
                <a:spcPct val="0"/>
              </a:spcBef>
              <a:spcAft>
                <a:spcPct val="0"/>
              </a:spcAft>
              <a:buFont typeface="Wingdings" panose="05000000000000000000" pitchFamily="2" charset="2"/>
              <a:buChar char="§"/>
            </a:pPr>
            <a:r>
              <a:rPr lang="it-IT" altLang="it-IT" sz="1400">
                <a:solidFill>
                  <a:prstClr val="black"/>
                </a:solidFill>
                <a:cs typeface="Calibri" panose="020F0502020204030204" pitchFamily="34" charset="0"/>
              </a:rPr>
              <a:t> </a:t>
            </a:r>
            <a:r>
              <a:rPr lang="it-IT" altLang="it-IT" sz="1400">
                <a:solidFill>
                  <a:srgbClr val="9900FF"/>
                </a:solidFill>
                <a:cs typeface="Calibri" panose="020F0502020204030204" pitchFamily="34" charset="0"/>
              </a:rPr>
              <a:t>Pag. web agenda con dettagli (e VIDEO):</a:t>
            </a:r>
          </a:p>
          <a:p>
            <a:pPr fontAlgn="base">
              <a:spcBef>
                <a:spcPct val="0"/>
              </a:spcBef>
              <a:spcAft>
                <a:spcPct val="0"/>
              </a:spcAft>
            </a:pPr>
            <a:r>
              <a:rPr lang="it-IT" altLang="it-IT" sz="1200">
                <a:solidFill>
                  <a:srgbClr val="0066FF"/>
                </a:solidFill>
                <a:cs typeface="Calibri" panose="020F0502020204030204" pitchFamily="34" charset="0"/>
              </a:rPr>
              <a:t>agenda.infn.it/event/38986/</a:t>
            </a:r>
          </a:p>
          <a:p>
            <a:pPr fontAlgn="base">
              <a:spcBef>
                <a:spcPct val="0"/>
              </a:spcBef>
              <a:spcAft>
                <a:spcPct val="0"/>
              </a:spcAft>
              <a:buFont typeface="Wingdings" panose="05000000000000000000" pitchFamily="2" charset="2"/>
              <a:buChar char="§"/>
            </a:pPr>
            <a:r>
              <a:rPr lang="it-IT" altLang="it-IT" sz="1400">
                <a:solidFill>
                  <a:prstClr val="black"/>
                </a:solidFill>
                <a:cs typeface="Calibri" panose="020F0502020204030204" pitchFamily="34" charset="0"/>
              </a:rPr>
              <a:t> </a:t>
            </a:r>
            <a:r>
              <a:rPr lang="it-IT" altLang="it-IT" sz="1400">
                <a:solidFill>
                  <a:srgbClr val="9900FF"/>
                </a:solidFill>
                <a:cs typeface="Calibri" panose="020F0502020204030204" pitchFamily="34" charset="0"/>
              </a:rPr>
              <a:t>Sul canale YT INFN Edu Physics (VIDEO):</a:t>
            </a:r>
          </a:p>
          <a:p>
            <a:pPr fontAlgn="base">
              <a:spcBef>
                <a:spcPct val="0"/>
              </a:spcBef>
              <a:spcAft>
                <a:spcPct val="0"/>
              </a:spcAft>
            </a:pPr>
            <a:r>
              <a:rPr lang="it-IT" altLang="it-IT" sz="1200">
                <a:solidFill>
                  <a:srgbClr val="0066FF"/>
                </a:solidFill>
                <a:cs typeface="Calibri" panose="020F0502020204030204" pitchFamily="34" charset="0"/>
              </a:rPr>
              <a:t>www.youtube.com/watch?v=ZVp-Sd_kl_g</a:t>
            </a:r>
          </a:p>
          <a:p>
            <a:pPr fontAlgn="base">
              <a:spcBef>
                <a:spcPct val="0"/>
              </a:spcBef>
              <a:spcAft>
                <a:spcPct val="0"/>
              </a:spcAft>
              <a:buFont typeface="Wingdings" panose="05000000000000000000" pitchFamily="2" charset="2"/>
              <a:buChar char="§"/>
            </a:pPr>
            <a:r>
              <a:rPr lang="it-IT" altLang="it-IT" sz="1400">
                <a:solidFill>
                  <a:prstClr val="black"/>
                </a:solidFill>
                <a:cs typeface="Calibri" panose="020F0502020204030204" pitchFamily="34" charset="0"/>
              </a:rPr>
              <a:t> </a:t>
            </a:r>
            <a:r>
              <a:rPr lang="it-IT" altLang="it-IT" sz="1400">
                <a:solidFill>
                  <a:srgbClr val="9900FF"/>
                </a:solidFill>
                <a:cs typeface="Calibri" panose="020F0502020204030204" pitchFamily="34" charset="0"/>
              </a:rPr>
              <a:t>Sul sito internaz. Interactions:</a:t>
            </a:r>
          </a:p>
          <a:p>
            <a:pPr fontAlgn="base">
              <a:spcBef>
                <a:spcPct val="0"/>
              </a:spcBef>
              <a:spcAft>
                <a:spcPct val="0"/>
              </a:spcAft>
            </a:pPr>
            <a:r>
              <a:rPr lang="it-IT" altLang="it-IT" sz="1200">
                <a:solidFill>
                  <a:srgbClr val="0066FF"/>
                </a:solidFill>
                <a:cs typeface="Calibri" panose="020F0502020204030204" pitchFamily="34" charset="0"/>
              </a:rPr>
              <a:t>www.interactions.org/dark-matter-day/events</a:t>
            </a:r>
          </a:p>
        </p:txBody>
      </p:sp>
      <p:sp>
        <p:nvSpPr>
          <p:cNvPr id="36885" name="Text Box 21">
            <a:extLst>
              <a:ext uri="{FF2B5EF4-FFF2-40B4-BE49-F238E27FC236}">
                <a16:creationId xmlns:a16="http://schemas.microsoft.com/office/drawing/2014/main" id="{0E1EE9B0-9216-F5AC-8E65-A9AE365D796B}"/>
              </a:ext>
            </a:extLst>
          </p:cNvPr>
          <p:cNvSpPr txBox="1">
            <a:spLocks noChangeArrowheads="1"/>
          </p:cNvSpPr>
          <p:nvPr/>
        </p:nvSpPr>
        <p:spPr bwMode="auto">
          <a:xfrm>
            <a:off x="1558925" y="5013326"/>
            <a:ext cx="9036050" cy="15589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buClr>
                <a:prstClr val="black"/>
              </a:buClr>
              <a:buFont typeface="Wingdings" panose="05000000000000000000" pitchFamily="2" charset="2"/>
              <a:buChar char="q"/>
            </a:pPr>
            <a:r>
              <a:rPr lang="en-US" altLang="it-IT" sz="1600" dirty="0">
                <a:solidFill>
                  <a:prstClr val="black"/>
                </a:solidFill>
                <a:cs typeface="Calibri" panose="020F0502020204030204" pitchFamily="34" charset="0"/>
              </a:rPr>
              <a:t> </a:t>
            </a:r>
            <a:r>
              <a:rPr lang="en-US" altLang="it-IT" sz="1600" b="1" dirty="0">
                <a:solidFill>
                  <a:srgbClr val="9900FF"/>
                </a:solidFill>
                <a:cs typeface="Calibri" panose="020F0502020204030204" pitchFamily="34" charset="0"/>
              </a:rPr>
              <a:t>Nuova </a:t>
            </a:r>
            <a:r>
              <a:rPr lang="en-US" altLang="it-IT" sz="1600" b="1" dirty="0" err="1">
                <a:solidFill>
                  <a:srgbClr val="9900FF"/>
                </a:solidFill>
                <a:cs typeface="Calibri" panose="020F0502020204030204" pitchFamily="34" charset="0"/>
              </a:rPr>
              <a:t>sigla</a:t>
            </a:r>
            <a:r>
              <a:rPr lang="en-US" altLang="it-IT" sz="1600" b="1" dirty="0">
                <a:solidFill>
                  <a:srgbClr val="9900FF"/>
                </a:solidFill>
                <a:cs typeface="Calibri" panose="020F0502020204030204" pitchFamily="34" charset="0"/>
              </a:rPr>
              <a:t> </a:t>
            </a:r>
            <a:r>
              <a:rPr lang="it-IT" altLang="it-IT" sz="1600" b="1" dirty="0">
                <a:solidFill>
                  <a:srgbClr val="9900FF"/>
                </a:solidFill>
                <a:cs typeface="Calibri" panose="020F0502020204030204" pitchFamily="34" charset="0"/>
              </a:rPr>
              <a:t>DARK_C3M</a:t>
            </a:r>
            <a:r>
              <a:rPr lang="it-IT" altLang="it-IT" sz="1600" b="1" dirty="0">
                <a:solidFill>
                  <a:prstClr val="black"/>
                </a:solidFill>
                <a:cs typeface="Calibri" panose="020F0502020204030204" pitchFamily="34" charset="0"/>
              </a:rPr>
              <a:t> @ INFN Roma </a:t>
            </a:r>
            <a:r>
              <a:rPr lang="it-IT" altLang="it-IT" sz="1600" b="1" dirty="0" err="1">
                <a:solidFill>
                  <a:prstClr val="black"/>
                </a:solidFill>
                <a:cs typeface="Calibri" panose="020F0502020204030204" pitchFamily="34" charset="0"/>
              </a:rPr>
              <a:t>ToV</a:t>
            </a:r>
            <a:r>
              <a:rPr lang="it-IT" altLang="it-IT" sz="1600" b="1" dirty="0">
                <a:solidFill>
                  <a:prstClr val="black"/>
                </a:solidFill>
                <a:cs typeface="Calibri" panose="020F0502020204030204" pitchFamily="34" charset="0"/>
              </a:rPr>
              <a:t> </a:t>
            </a:r>
            <a:r>
              <a:rPr lang="it-IT" altLang="it-IT" sz="1600" b="1" dirty="0">
                <a:solidFill>
                  <a:srgbClr val="9900FF"/>
                </a:solidFill>
                <a:cs typeface="Calibri" panose="020F0502020204030204" pitchFamily="34" charset="0"/>
              </a:rPr>
              <a:t>anno 2025:</a:t>
            </a:r>
            <a:r>
              <a:rPr lang="it-IT" altLang="it-IT" sz="1600" dirty="0">
                <a:solidFill>
                  <a:prstClr val="black"/>
                </a:solidFill>
                <a:cs typeface="Calibri" panose="020F0502020204030204" pitchFamily="34" charset="0"/>
              </a:rPr>
              <a:t> </a:t>
            </a:r>
          </a:p>
          <a:p>
            <a:pPr fontAlgn="base">
              <a:spcBef>
                <a:spcPct val="0"/>
              </a:spcBef>
              <a:spcAft>
                <a:spcPct val="0"/>
              </a:spcAft>
              <a:buClr>
                <a:prstClr val="black"/>
              </a:buClr>
            </a:pPr>
            <a:r>
              <a:rPr lang="it-IT" altLang="it-IT" sz="1600" dirty="0">
                <a:solidFill>
                  <a:srgbClr val="9900FF"/>
                </a:solidFill>
                <a:cs typeface="Calibri" panose="020F0502020204030204" pitchFamily="34" charset="0"/>
              </a:rPr>
              <a:t>S. Ciprini</a:t>
            </a:r>
            <a:r>
              <a:rPr lang="it-IT" altLang="it-IT" sz="1600" dirty="0">
                <a:solidFill>
                  <a:prstClr val="black"/>
                </a:solidFill>
                <a:cs typeface="Calibri" panose="020F0502020204030204" pitchFamily="34" charset="0"/>
              </a:rPr>
              <a:t> 50h; </a:t>
            </a:r>
            <a:r>
              <a:rPr lang="it-IT" altLang="it-IT" sz="1600" dirty="0">
                <a:solidFill>
                  <a:srgbClr val="9900FF"/>
                </a:solidFill>
                <a:cs typeface="Calibri" panose="020F0502020204030204" pitchFamily="34" charset="0"/>
              </a:rPr>
              <a:t>F. Giacchino</a:t>
            </a:r>
            <a:r>
              <a:rPr lang="it-IT" altLang="it-IT" sz="1600" dirty="0">
                <a:solidFill>
                  <a:prstClr val="black"/>
                </a:solidFill>
                <a:cs typeface="Calibri" panose="020F0502020204030204" pitchFamily="34" charset="0"/>
              </a:rPr>
              <a:t> 20h; </a:t>
            </a:r>
            <a:r>
              <a:rPr lang="it-IT" altLang="it-IT" sz="1600" dirty="0">
                <a:solidFill>
                  <a:srgbClr val="9900FF"/>
                </a:solidFill>
                <a:cs typeface="Calibri" panose="020F0502020204030204" pitchFamily="34" charset="0"/>
              </a:rPr>
              <a:t>F. </a:t>
            </a:r>
            <a:r>
              <a:rPr lang="it-IT" altLang="it-IT" sz="1600" dirty="0" err="1">
                <a:solidFill>
                  <a:srgbClr val="9900FF"/>
                </a:solidFill>
                <a:cs typeface="Calibri" panose="020F0502020204030204" pitchFamily="34" charset="0"/>
              </a:rPr>
              <a:t>Casaburo</a:t>
            </a:r>
            <a:r>
              <a:rPr lang="it-IT" altLang="it-IT" sz="1600" dirty="0">
                <a:solidFill>
                  <a:prstClr val="black"/>
                </a:solidFill>
                <a:cs typeface="Calibri" panose="020F0502020204030204" pitchFamily="34" charset="0"/>
              </a:rPr>
              <a:t> 20h, </a:t>
            </a:r>
          </a:p>
          <a:p>
            <a:pPr fontAlgn="base">
              <a:spcBef>
                <a:spcPct val="0"/>
              </a:spcBef>
              <a:spcAft>
                <a:spcPct val="0"/>
              </a:spcAft>
              <a:buClr>
                <a:prstClr val="black"/>
              </a:buClr>
            </a:pPr>
            <a:r>
              <a:rPr lang="it-IT" altLang="it-IT" sz="1600" dirty="0">
                <a:solidFill>
                  <a:srgbClr val="9900FF"/>
                </a:solidFill>
                <a:cs typeface="Calibri" panose="020F0502020204030204" pitchFamily="34" charset="0"/>
              </a:rPr>
              <a:t>A. Morselli</a:t>
            </a:r>
            <a:r>
              <a:rPr lang="it-IT" altLang="it-IT" sz="1600" dirty="0">
                <a:solidFill>
                  <a:prstClr val="black"/>
                </a:solidFill>
                <a:cs typeface="Calibri" panose="020F0502020204030204" pitchFamily="34" charset="0"/>
              </a:rPr>
              <a:t> 10h, </a:t>
            </a:r>
            <a:r>
              <a:rPr lang="it-IT" altLang="it-IT" sz="1600" dirty="0">
                <a:solidFill>
                  <a:srgbClr val="9900FF"/>
                </a:solidFill>
                <a:cs typeface="Calibri" panose="020F0502020204030204" pitchFamily="34" charset="0"/>
              </a:rPr>
              <a:t>D. </a:t>
            </a:r>
            <a:r>
              <a:rPr lang="it-IT" altLang="it-IT" sz="1600" dirty="0" err="1">
                <a:solidFill>
                  <a:srgbClr val="9900FF"/>
                </a:solidFill>
                <a:cs typeface="Calibri" panose="020F0502020204030204" pitchFamily="34" charset="0"/>
              </a:rPr>
              <a:t>Gasparrini</a:t>
            </a:r>
            <a:r>
              <a:rPr lang="it-IT" altLang="it-IT" sz="1600" dirty="0">
                <a:solidFill>
                  <a:prstClr val="black"/>
                </a:solidFill>
                <a:cs typeface="Calibri" panose="020F0502020204030204" pitchFamily="34" charset="0"/>
              </a:rPr>
              <a:t> 10h.</a:t>
            </a:r>
            <a:r>
              <a:rPr lang="it-IT" altLang="it-IT" sz="1400" dirty="0">
                <a:solidFill>
                  <a:prstClr val="black"/>
                </a:solidFill>
                <a:cs typeface="Calibri" panose="020F0502020204030204" pitchFamily="34" charset="0"/>
              </a:rPr>
              <a:t>   </a:t>
            </a:r>
          </a:p>
          <a:p>
            <a:pPr fontAlgn="base">
              <a:spcBef>
                <a:spcPct val="0"/>
              </a:spcBef>
              <a:spcAft>
                <a:spcPct val="0"/>
              </a:spcAft>
              <a:buClr>
                <a:prstClr val="black"/>
              </a:buClr>
              <a:buFont typeface="Wingdings" panose="05000000000000000000" pitchFamily="2" charset="2"/>
              <a:buChar char="q"/>
            </a:pPr>
            <a:r>
              <a:rPr lang="it-IT" altLang="it-IT" sz="1600" b="1" dirty="0">
                <a:solidFill>
                  <a:srgbClr val="9900FF"/>
                </a:solidFill>
                <a:cs typeface="Calibri" panose="020F0502020204030204" pitchFamily="34" charset="0"/>
              </a:rPr>
              <a:t>Attività prevista</a:t>
            </a:r>
            <a:r>
              <a:rPr lang="it-IT" altLang="it-IT" sz="1600" dirty="0">
                <a:solidFill>
                  <a:prstClr val="black"/>
                </a:solidFill>
                <a:cs typeface="Calibri" panose="020F0502020204030204" pitchFamily="34" charset="0"/>
              </a:rPr>
              <a:t>: </a:t>
            </a:r>
            <a:r>
              <a:rPr lang="it-IT" altLang="it-IT" sz="1600" dirty="0">
                <a:solidFill>
                  <a:srgbClr val="9900FF"/>
                </a:solidFill>
                <a:cs typeface="Calibri" panose="020F0502020204030204" pitchFamily="34" charset="0"/>
              </a:rPr>
              <a:t>Dark </a:t>
            </a:r>
            <a:r>
              <a:rPr lang="it-IT" altLang="it-IT" sz="1600" dirty="0" err="1">
                <a:solidFill>
                  <a:srgbClr val="9900FF"/>
                </a:solidFill>
                <a:cs typeface="Calibri" panose="020F0502020204030204" pitchFamily="34" charset="0"/>
              </a:rPr>
              <a:t>Matter</a:t>
            </a:r>
            <a:r>
              <a:rPr lang="it-IT" altLang="it-IT" sz="1600" dirty="0">
                <a:solidFill>
                  <a:srgbClr val="9900FF"/>
                </a:solidFill>
                <a:cs typeface="Calibri" panose="020F0502020204030204" pitchFamily="34" charset="0"/>
              </a:rPr>
              <a:t> </a:t>
            </a:r>
            <a:r>
              <a:rPr lang="it-IT" altLang="it-IT" sz="1600" dirty="0" err="1">
                <a:solidFill>
                  <a:srgbClr val="9900FF"/>
                </a:solidFill>
                <a:cs typeface="Calibri" panose="020F0502020204030204" pitchFamily="34" charset="0"/>
              </a:rPr>
              <a:t>Day</a:t>
            </a:r>
            <a:r>
              <a:rPr lang="it-IT" altLang="it-IT" sz="1600" dirty="0">
                <a:solidFill>
                  <a:srgbClr val="9900FF"/>
                </a:solidFill>
                <a:cs typeface="Calibri" panose="020F0502020204030204" pitchFamily="34" charset="0"/>
              </a:rPr>
              <a:t> 31 Ott. 2024</a:t>
            </a:r>
            <a:r>
              <a:rPr lang="it-IT" altLang="it-IT" sz="1600" dirty="0">
                <a:solidFill>
                  <a:prstClr val="black"/>
                </a:solidFill>
                <a:cs typeface="Calibri" panose="020F0502020204030204" pitchFamily="34" charset="0"/>
              </a:rPr>
              <a:t> (</a:t>
            </a:r>
            <a:r>
              <a:rPr lang="it-IT" altLang="it-IT" sz="1600" dirty="0" err="1">
                <a:solidFill>
                  <a:prstClr val="black"/>
                </a:solidFill>
                <a:cs typeface="Calibri" panose="020F0502020204030204" pitchFamily="34" charset="0"/>
              </a:rPr>
              <a:t>webinar</a:t>
            </a:r>
            <a:r>
              <a:rPr lang="it-IT" altLang="it-IT" sz="1600" dirty="0">
                <a:solidFill>
                  <a:prstClr val="black"/>
                </a:solidFill>
                <a:cs typeface="Calibri" panose="020F0502020204030204" pitchFamily="34" charset="0"/>
              </a:rPr>
              <a:t> streaming live con esperto); fine anno </a:t>
            </a:r>
            <a:r>
              <a:rPr lang="it-IT" altLang="it-IT" sz="1600" dirty="0">
                <a:solidFill>
                  <a:srgbClr val="9900FF"/>
                </a:solidFill>
                <a:cs typeface="Calibri" panose="020F0502020204030204" pitchFamily="34" charset="0"/>
              </a:rPr>
              <a:t>dialogo streaming live </a:t>
            </a:r>
            <a:r>
              <a:rPr lang="it-IT" altLang="it-IT" sz="1600" dirty="0">
                <a:solidFill>
                  <a:prstClr val="black"/>
                </a:solidFill>
                <a:cs typeface="Calibri" panose="020F0502020204030204" pitchFamily="34" charset="0"/>
              </a:rPr>
              <a:t>tra</a:t>
            </a:r>
            <a:r>
              <a:rPr lang="it-IT" altLang="it-IT" sz="1600" dirty="0">
                <a:solidFill>
                  <a:srgbClr val="9900FF"/>
                </a:solidFill>
                <a:cs typeface="Calibri" panose="020F0502020204030204" pitchFamily="34" charset="0"/>
              </a:rPr>
              <a:t> 2 ricercatrici locali</a:t>
            </a:r>
            <a:r>
              <a:rPr lang="it-IT" altLang="it-IT" sz="1600" dirty="0">
                <a:solidFill>
                  <a:prstClr val="black"/>
                </a:solidFill>
                <a:cs typeface="Calibri" panose="020F0502020204030204" pitchFamily="34" charset="0"/>
              </a:rPr>
              <a:t> (ipotesi Federica e Marina + moderatore); </a:t>
            </a:r>
            <a:r>
              <a:rPr lang="it-IT" altLang="it-IT" sz="1600" dirty="0">
                <a:solidFill>
                  <a:srgbClr val="9900FF"/>
                </a:solidFill>
                <a:cs typeface="Calibri" panose="020F0502020204030204" pitchFamily="34" charset="0"/>
              </a:rPr>
              <a:t>possibile </a:t>
            </a:r>
            <a:r>
              <a:rPr lang="it-IT" altLang="it-IT" sz="1600" dirty="0" err="1">
                <a:solidFill>
                  <a:srgbClr val="9900FF"/>
                </a:solidFill>
                <a:cs typeface="Calibri" panose="020F0502020204030204" pitchFamily="34" charset="0"/>
              </a:rPr>
              <a:t>partecipaz</a:t>
            </a:r>
            <a:r>
              <a:rPr lang="it-IT" altLang="it-IT" sz="1600" dirty="0">
                <a:solidFill>
                  <a:srgbClr val="9900FF"/>
                </a:solidFill>
                <a:cs typeface="Calibri" panose="020F0502020204030204" pitchFamily="34" charset="0"/>
              </a:rPr>
              <a:t>. GravitasFest2024 </a:t>
            </a:r>
            <a:r>
              <a:rPr lang="it-IT" altLang="it-IT" sz="1600" dirty="0">
                <a:solidFill>
                  <a:prstClr val="black"/>
                </a:solidFill>
                <a:cs typeface="Calibri" panose="020F0502020204030204" pitchFamily="34" charset="0"/>
              </a:rPr>
              <a:t>(e proposta di farlo a Roma in futuro); altri prodotti web/multimedia/seminari possibili.</a:t>
            </a:r>
          </a:p>
        </p:txBody>
      </p:sp>
      <p:sp>
        <p:nvSpPr>
          <p:cNvPr id="16" name="CasellaDiTesto 15">
            <a:extLst>
              <a:ext uri="{FF2B5EF4-FFF2-40B4-BE49-F238E27FC236}">
                <a16:creationId xmlns:a16="http://schemas.microsoft.com/office/drawing/2014/main" id="{20771AAE-9874-F510-CD8C-D42B0844CCC8}"/>
              </a:ext>
            </a:extLst>
          </p:cNvPr>
          <p:cNvSpPr txBox="1"/>
          <p:nvPr/>
        </p:nvSpPr>
        <p:spPr>
          <a:xfrm rot="17887545">
            <a:off x="-403062" y="4051956"/>
            <a:ext cx="2558714" cy="338554"/>
          </a:xfrm>
          <a:prstGeom prst="rect">
            <a:avLst/>
          </a:prstGeom>
          <a:noFill/>
        </p:spPr>
        <p:txBody>
          <a:bodyPr wrap="none" rtlCol="0">
            <a:spAutoFit/>
          </a:bodyPr>
          <a:lstStyle/>
          <a:p>
            <a:r>
              <a:rPr lang="it-IT" sz="1600" b="1" dirty="0" smtClean="0">
                <a:solidFill>
                  <a:srgbClr val="FF0000"/>
                </a:solidFill>
              </a:rPr>
              <a:t>Nuova </a:t>
            </a:r>
            <a:r>
              <a:rPr lang="it-IT" sz="1600" b="1" dirty="0">
                <a:solidFill>
                  <a:srgbClr val="FF0000"/>
                </a:solidFill>
              </a:rPr>
              <a:t>sigla locale, </a:t>
            </a:r>
            <a:r>
              <a:rPr lang="it-IT" sz="1600" b="1" dirty="0" smtClean="0">
                <a:solidFill>
                  <a:srgbClr val="FF0000"/>
                </a:solidFill>
              </a:rPr>
              <a:t>S. Ciprini</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65BAD4FF-CAE2-EC87-1112-49E89E7FAD21}"/>
              </a:ext>
            </a:extLst>
          </p:cNvPr>
          <p:cNvSpPr txBox="1">
            <a:spLocks/>
          </p:cNvSpPr>
          <p:nvPr/>
        </p:nvSpPr>
        <p:spPr>
          <a:xfrm>
            <a:off x="1283109" y="1815536"/>
            <a:ext cx="9625781"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dirty="0">
              <a:latin typeface="Calibri" panose="020F0502020204030204" pitchFamily="34" charset="0"/>
              <a:cs typeface="Calibri" panose="020F0502020204030204" pitchFamily="34" charset="0"/>
            </a:endParaRPr>
          </a:p>
          <a:p>
            <a:pPr algn="ctr"/>
            <a:r>
              <a:rPr lang="it-IT" dirty="0">
                <a:latin typeface="Calibri" panose="020F0502020204030204" pitchFamily="34" charset="0"/>
                <a:cs typeface="Calibri" panose="020F0502020204030204" pitchFamily="34" charset="0"/>
              </a:rPr>
              <a:t>LAB2GO</a:t>
            </a:r>
            <a:endParaRPr lang="it-IT"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392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34035"/>
            <a:ext cx="12192000" cy="461665"/>
          </a:xfrm>
          <a:prstGeom prst="rect">
            <a:avLst/>
          </a:prstGeom>
        </p:spPr>
        <p:txBody>
          <a:bodyPr wrap="square">
            <a:spAutoFit/>
          </a:bodyPr>
          <a:lstStyle/>
          <a:p>
            <a:pPr algn="ctr"/>
            <a:r>
              <a:rPr lang="en-US" sz="2400" b="1"/>
              <a:t>LAB2GO</a:t>
            </a:r>
            <a:endParaRPr lang="en-GB" sz="2400" b="1"/>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2951" y="5407"/>
            <a:ext cx="569438" cy="57011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17" y="64537"/>
            <a:ext cx="3542643" cy="1381630"/>
          </a:xfrm>
          <a:prstGeom prst="rect">
            <a:avLst/>
          </a:prstGeom>
        </p:spPr>
      </p:pic>
      <p:graphicFrame>
        <p:nvGraphicFramePr>
          <p:cNvPr id="5" name="Tabella 4"/>
          <p:cNvGraphicFramePr>
            <a:graphicFrameLocks noGrp="1"/>
          </p:cNvGraphicFramePr>
          <p:nvPr/>
        </p:nvGraphicFramePr>
        <p:xfrm>
          <a:off x="130091" y="2011819"/>
          <a:ext cx="5909911" cy="2628900"/>
        </p:xfrm>
        <a:graphic>
          <a:graphicData uri="http://schemas.openxmlformats.org/drawingml/2006/table">
            <a:tbl>
              <a:tblPr/>
              <a:tblGrid>
                <a:gridCol w="1289693">
                  <a:extLst>
                    <a:ext uri="{9D8B030D-6E8A-4147-A177-3AD203B41FA5}">
                      <a16:colId xmlns:a16="http://schemas.microsoft.com/office/drawing/2014/main" val="3620605910"/>
                    </a:ext>
                  </a:extLst>
                </a:gridCol>
                <a:gridCol w="1573142">
                  <a:extLst>
                    <a:ext uri="{9D8B030D-6E8A-4147-A177-3AD203B41FA5}">
                      <a16:colId xmlns:a16="http://schemas.microsoft.com/office/drawing/2014/main" val="2397024440"/>
                    </a:ext>
                  </a:extLst>
                </a:gridCol>
                <a:gridCol w="1162141">
                  <a:extLst>
                    <a:ext uri="{9D8B030D-6E8A-4147-A177-3AD203B41FA5}">
                      <a16:colId xmlns:a16="http://schemas.microsoft.com/office/drawing/2014/main" val="3808880089"/>
                    </a:ext>
                  </a:extLst>
                </a:gridCol>
                <a:gridCol w="1884935">
                  <a:extLst>
                    <a:ext uri="{9D8B030D-6E8A-4147-A177-3AD203B41FA5}">
                      <a16:colId xmlns:a16="http://schemas.microsoft.com/office/drawing/2014/main" val="1199131877"/>
                    </a:ext>
                  </a:extLst>
                </a:gridCol>
              </a:tblGrid>
              <a:tr h="438150">
                <a:tc>
                  <a:txBody>
                    <a:bodyPr/>
                    <a:lstStyle/>
                    <a:p>
                      <a:pPr>
                        <a:lnSpc>
                          <a:spcPct val="115000"/>
                        </a:lnSpc>
                        <a:spcAft>
                          <a:spcPts val="0"/>
                        </a:spcAft>
                      </a:pPr>
                      <a:r>
                        <a:rPr lang="it-IT" sz="1050" b="1">
                          <a:effectLst/>
                          <a:latin typeface="Arial" panose="020B0604020202020204" pitchFamily="34" charset="0"/>
                          <a:ea typeface="Arial" panose="020B0604020202020204" pitchFamily="34" charset="0"/>
                        </a:rPr>
                        <a:t>Denominazione della Scuola </a:t>
                      </a:r>
                      <a:endParaRPr lang="it-IT" sz="120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050" b="1">
                          <a:effectLst/>
                          <a:latin typeface="Arial" panose="020B0604020202020204" pitchFamily="34" charset="0"/>
                          <a:ea typeface="Arial" panose="020B0604020202020204" pitchFamily="34" charset="0"/>
                        </a:rPr>
                        <a:t>Indirizzo completo della scuola</a:t>
                      </a:r>
                      <a:endParaRPr lang="it-IT" sz="120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050" b="1" dirty="0">
                          <a:effectLst/>
                          <a:latin typeface="Arial" panose="020B0604020202020204" pitchFamily="34" charset="0"/>
                          <a:ea typeface="Arial" panose="020B0604020202020204" pitchFamily="34" charset="0"/>
                        </a:rPr>
                        <a:t>Città</a:t>
                      </a:r>
                      <a:endParaRPr lang="it-IT" sz="1200"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050" b="1">
                          <a:effectLst/>
                          <a:latin typeface="Arial" panose="020B0604020202020204" pitchFamily="34" charset="0"/>
                          <a:ea typeface="Arial" panose="020B0604020202020204" pitchFamily="34" charset="0"/>
                        </a:rPr>
                        <a:t>Indirizzi di studio</a:t>
                      </a:r>
                      <a:endParaRPr lang="it-IT" sz="120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840486304"/>
                  </a:ext>
                </a:extLst>
              </a:tr>
              <a:tr h="628650">
                <a:tc>
                  <a:txBody>
                    <a:bodyPr/>
                    <a:lstStyle/>
                    <a:p>
                      <a:pPr>
                        <a:lnSpc>
                          <a:spcPct val="115000"/>
                        </a:lnSpc>
                        <a:spcAft>
                          <a:spcPts val="0"/>
                        </a:spcAft>
                      </a:pPr>
                      <a:r>
                        <a:rPr lang="it-IT" sz="1050" b="1" dirty="0">
                          <a:effectLst/>
                          <a:latin typeface="Arial" panose="020B0604020202020204" pitchFamily="34" charset="0"/>
                          <a:ea typeface="Arial" panose="020B0604020202020204" pitchFamily="34" charset="0"/>
                        </a:rPr>
                        <a:t>Liceo scientifico Bruno </a:t>
                      </a:r>
                      <a:r>
                        <a:rPr lang="it-IT" sz="1050" b="1" dirty="0" err="1">
                          <a:effectLst/>
                          <a:latin typeface="Arial" panose="020B0604020202020204" pitchFamily="34" charset="0"/>
                          <a:ea typeface="Arial" panose="020B0604020202020204" pitchFamily="34" charset="0"/>
                        </a:rPr>
                        <a:t>Touschek</a:t>
                      </a:r>
                      <a:endParaRPr lang="it-IT" sz="1200" b="1"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900" dirty="0">
                          <a:effectLst/>
                          <a:latin typeface="Arial" panose="020B0604020202020204" pitchFamily="34" charset="0"/>
                          <a:ea typeface="Arial" panose="020B0604020202020204" pitchFamily="34" charset="0"/>
                        </a:rPr>
                        <a:t>Viale Kennedy snc</a:t>
                      </a:r>
                      <a:endParaRPr lang="it-IT" sz="1200"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400" b="1" dirty="0">
                          <a:effectLst/>
                          <a:latin typeface="Arial" panose="020B0604020202020204" pitchFamily="34" charset="0"/>
                          <a:ea typeface="Arial" panose="020B0604020202020204" pitchFamily="34" charset="0"/>
                        </a:rPr>
                        <a:t>Grottaferrata</a:t>
                      </a:r>
                      <a:endParaRPr lang="it-IT" sz="1800" b="1"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050" dirty="0">
                          <a:effectLst/>
                          <a:latin typeface="Arial" panose="020B0604020202020204" pitchFamily="34" charset="0"/>
                          <a:ea typeface="Arial" panose="020B0604020202020204" pitchFamily="34" charset="0"/>
                        </a:rPr>
                        <a:t>SCIENTIFICO / OPZIONE SCIENZE APPLICATE</a:t>
                      </a:r>
                      <a:endParaRPr lang="it-IT" sz="1200"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940138989"/>
                  </a:ext>
                </a:extLst>
              </a:tr>
              <a:tr h="781050">
                <a:tc>
                  <a:txBody>
                    <a:bodyPr/>
                    <a:lstStyle/>
                    <a:p>
                      <a:pPr>
                        <a:lnSpc>
                          <a:spcPct val="115000"/>
                        </a:lnSpc>
                        <a:spcAft>
                          <a:spcPts val="0"/>
                        </a:spcAft>
                      </a:pPr>
                      <a:r>
                        <a:rPr lang="it-IT" sz="1050" b="1" kern="1200" dirty="0">
                          <a:solidFill>
                            <a:schemeClr val="tx1"/>
                          </a:solidFill>
                          <a:effectLst/>
                          <a:latin typeface="Arial" panose="020B0604020202020204" pitchFamily="34" charset="0"/>
                          <a:ea typeface="+mn-ea"/>
                          <a:cs typeface="+mn-cs"/>
                        </a:rPr>
                        <a:t>Liceo Luigi Pietrobono di Alatri </a:t>
                      </a:r>
                      <a:endParaRPr lang="it-IT" sz="1050" b="1" kern="1200" dirty="0">
                        <a:solidFill>
                          <a:schemeClr val="tx1"/>
                        </a:solidFill>
                        <a:effectLst/>
                        <a:latin typeface="Arial" panose="020B0604020202020204" pitchFamily="34" charset="0"/>
                        <a:ea typeface="Arial" panose="020B0604020202020204" pitchFamily="34" charset="0"/>
                        <a:cs typeface="+mn-cs"/>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900" kern="1200" dirty="0">
                          <a:solidFill>
                            <a:schemeClr val="tx1"/>
                          </a:solidFill>
                          <a:effectLst/>
                          <a:latin typeface="Arial" panose="020B0604020202020204" pitchFamily="34" charset="0"/>
                          <a:ea typeface="+mn-ea"/>
                          <a:cs typeface="+mn-cs"/>
                        </a:rPr>
                        <a:t>Piazza Santa Maria Maggiore, 6 CAP 03011) </a:t>
                      </a:r>
                      <a:endParaRPr lang="it-IT" sz="900" kern="1200" dirty="0">
                        <a:solidFill>
                          <a:schemeClr val="tx1"/>
                        </a:solidFill>
                        <a:effectLst/>
                        <a:latin typeface="Arial" panose="020B0604020202020204" pitchFamily="34" charset="0"/>
                        <a:ea typeface="Arial" panose="020B0604020202020204" pitchFamily="34" charset="0"/>
                        <a:cs typeface="+mn-cs"/>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400" b="1" dirty="0">
                          <a:effectLst/>
                          <a:latin typeface="Arial" panose="020B0604020202020204" pitchFamily="34" charset="0"/>
                          <a:ea typeface="Arial" panose="020B0604020202020204" pitchFamily="34" charset="0"/>
                        </a:rPr>
                        <a:t>Alatri (FR)</a:t>
                      </a:r>
                      <a:endParaRPr lang="it-IT" sz="1200" b="1"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050" kern="1200" dirty="0">
                          <a:solidFill>
                            <a:schemeClr val="tx1"/>
                          </a:solidFill>
                          <a:effectLst/>
                          <a:latin typeface="Arial" panose="020B0604020202020204" pitchFamily="34" charset="0"/>
                          <a:ea typeface="+mn-ea"/>
                          <a:cs typeface="+mn-cs"/>
                        </a:rPr>
                        <a:t>SCIENTIFICO / LINGUISTICO/ SCIENZE UMANE/CLASSICO </a:t>
                      </a:r>
                      <a:endParaRPr lang="it-IT" sz="1050" kern="1200" dirty="0">
                        <a:solidFill>
                          <a:schemeClr val="tx1"/>
                        </a:solidFill>
                        <a:effectLst/>
                        <a:latin typeface="Arial" panose="020B0604020202020204" pitchFamily="34" charset="0"/>
                        <a:ea typeface="Arial" panose="020B0604020202020204" pitchFamily="34" charset="0"/>
                        <a:cs typeface="+mn-cs"/>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22170477"/>
                  </a:ext>
                </a:extLst>
              </a:tr>
              <a:tr h="781050">
                <a:tc>
                  <a:txBody>
                    <a:bodyPr/>
                    <a:lstStyle/>
                    <a:p>
                      <a:pPr>
                        <a:lnSpc>
                          <a:spcPct val="115000"/>
                        </a:lnSpc>
                        <a:spcAft>
                          <a:spcPts val="0"/>
                        </a:spcAft>
                      </a:pPr>
                      <a:r>
                        <a:rPr lang="it-IT" sz="1050" b="1" dirty="0">
                          <a:effectLst/>
                          <a:latin typeface="Arial" panose="020B0604020202020204" pitchFamily="34" charset="0"/>
                          <a:ea typeface="Arial" panose="020B0604020202020204" pitchFamily="34" charset="0"/>
                        </a:rPr>
                        <a:t>Liceo Scientifico e Linguistico Statale di Ceccano</a:t>
                      </a:r>
                      <a:endParaRPr lang="it-IT" sz="1200" b="1"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900">
                          <a:effectLst/>
                          <a:latin typeface="Arial" panose="020B0604020202020204" pitchFamily="34" charset="0"/>
                          <a:ea typeface="Arial" panose="020B0604020202020204" pitchFamily="34" charset="0"/>
                        </a:rPr>
                        <a:t>Via Fabrateria Vetus snc</a:t>
                      </a:r>
                      <a:endParaRPr lang="it-IT" sz="120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400" b="1" dirty="0">
                          <a:effectLst/>
                          <a:latin typeface="Arial" panose="020B0604020202020204" pitchFamily="34" charset="0"/>
                          <a:ea typeface="Arial" panose="020B0604020202020204" pitchFamily="34" charset="0"/>
                        </a:rPr>
                        <a:t>Ceccano (FR)</a:t>
                      </a:r>
                      <a:endParaRPr lang="it-IT" sz="1800" b="1"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nSpc>
                          <a:spcPct val="115000"/>
                        </a:lnSpc>
                        <a:spcAft>
                          <a:spcPts val="0"/>
                        </a:spcAft>
                      </a:pPr>
                      <a:r>
                        <a:rPr lang="it-IT" sz="1050" dirty="0">
                          <a:effectLst/>
                          <a:latin typeface="Arial" panose="020B0604020202020204" pitchFamily="34" charset="0"/>
                          <a:ea typeface="Arial" panose="020B0604020202020204" pitchFamily="34" charset="0"/>
                        </a:rPr>
                        <a:t>SCIENTIFICO / OPZIONE SCIENZE APPLICATE</a:t>
                      </a:r>
                      <a:endParaRPr lang="it-IT" sz="1200" dirty="0">
                        <a:effectLst/>
                        <a:latin typeface="Arial" panose="020B0604020202020204" pitchFamily="34" charset="0"/>
                        <a:ea typeface="Arial" panose="020B0604020202020204" pitchFamily="34" charset="0"/>
                      </a:endParaRPr>
                    </a:p>
                  </a:txBody>
                  <a:tcPr marL="25400" marR="25400" marT="25400" marB="2540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716083740"/>
                  </a:ext>
                </a:extLst>
              </a:tr>
            </a:tbl>
          </a:graphicData>
        </a:graphic>
      </p:graphicFrame>
      <p:sp>
        <p:nvSpPr>
          <p:cNvPr id="6" name="CasellaDiTesto 5"/>
          <p:cNvSpPr txBox="1"/>
          <p:nvPr/>
        </p:nvSpPr>
        <p:spPr>
          <a:xfrm>
            <a:off x="6255945" y="549142"/>
            <a:ext cx="5866444" cy="6063198"/>
          </a:xfrm>
          <a:prstGeom prst="rect">
            <a:avLst/>
          </a:prstGeom>
          <a:noFill/>
        </p:spPr>
        <p:txBody>
          <a:bodyPr wrap="square" rtlCol="0">
            <a:spAutoFit/>
          </a:bodyPr>
          <a:lstStyle/>
          <a:p>
            <a:r>
              <a:rPr lang="it-IT" sz="1600" b="1" dirty="0"/>
              <a:t>Obiettivo</a:t>
            </a:r>
            <a:r>
              <a:rPr lang="it-IT" sz="1600" dirty="0"/>
              <a:t>:</a:t>
            </a:r>
          </a:p>
          <a:p>
            <a:r>
              <a:rPr lang="it-IT" sz="1600" dirty="0"/>
              <a:t>Attività laboratoriali presso le scuole o il dipartimento di Fisica dedicato a studenti e loro docenti.</a:t>
            </a:r>
          </a:p>
          <a:p>
            <a:endParaRPr lang="it-IT" sz="1600" b="1" dirty="0"/>
          </a:p>
          <a:p>
            <a:r>
              <a:rPr lang="it-IT" sz="1600" b="1" dirty="0"/>
              <a:t>Destinatari (</a:t>
            </a:r>
            <a:r>
              <a:rPr lang="it-IT" sz="1600" b="1" dirty="0" err="1"/>
              <a:t>a.s.</a:t>
            </a:r>
            <a:r>
              <a:rPr lang="it-IT" sz="1600" b="1" dirty="0"/>
              <a:t> 2023/24):</a:t>
            </a:r>
          </a:p>
          <a:p>
            <a:pPr marL="285750" indent="-285750">
              <a:buFont typeface="Arial" panose="020B0604020202020204" pitchFamily="34" charset="0"/>
              <a:buChar char="•"/>
            </a:pPr>
            <a:r>
              <a:rPr lang="it-IT" sz="1600" dirty="0"/>
              <a:t>38 Studenti</a:t>
            </a:r>
          </a:p>
          <a:p>
            <a:pPr marL="285750" indent="-285750">
              <a:buFont typeface="Arial" panose="020B0604020202020204" pitchFamily="34" charset="0"/>
              <a:buChar char="•"/>
            </a:pPr>
            <a:r>
              <a:rPr lang="it-IT" sz="1600" dirty="0"/>
              <a:t>3 Docenti</a:t>
            </a:r>
          </a:p>
          <a:p>
            <a:endParaRPr lang="it-IT" sz="1600" b="1" dirty="0"/>
          </a:p>
          <a:p>
            <a:r>
              <a:rPr lang="it-IT" sz="1600" b="1" dirty="0" err="1"/>
              <a:t>a.s.</a:t>
            </a:r>
            <a:r>
              <a:rPr lang="it-IT" sz="1600" b="1" dirty="0"/>
              <a:t> 2023/24:</a:t>
            </a:r>
          </a:p>
          <a:p>
            <a:pPr marL="285750" indent="-285750">
              <a:buFont typeface="Arial" panose="020B0604020202020204" pitchFamily="34" charset="0"/>
              <a:buChar char="•"/>
            </a:pPr>
            <a:r>
              <a:rPr lang="it-IT" sz="1600" u="sng" dirty="0"/>
              <a:t>19 dicembre 2023 </a:t>
            </a:r>
            <a:r>
              <a:rPr lang="it-IT" sz="1600" b="1" dirty="0">
                <a:solidFill>
                  <a:srgbClr val="FF0000"/>
                </a:solidFill>
              </a:rPr>
              <a:t>giornata inaugurale </a:t>
            </a:r>
            <a:r>
              <a:rPr lang="it-IT" sz="1600" dirty="0"/>
              <a:t>presso il Dipartimento di Fisica con il contributo di prof.ssa M. </a:t>
            </a:r>
            <a:r>
              <a:rPr lang="it-IT" sz="1600" b="1" dirty="0" err="1">
                <a:solidFill>
                  <a:srgbClr val="FF0000"/>
                </a:solidFill>
              </a:rPr>
              <a:t>Palummo</a:t>
            </a:r>
            <a:r>
              <a:rPr lang="it-IT" sz="1600" dirty="0"/>
              <a:t>, prof.ssa A. </a:t>
            </a:r>
            <a:r>
              <a:rPr lang="it-IT" sz="1600" b="1" dirty="0" err="1">
                <a:solidFill>
                  <a:srgbClr val="FF0000"/>
                </a:solidFill>
              </a:rPr>
              <a:t>Sgarlata</a:t>
            </a:r>
            <a:r>
              <a:rPr lang="it-IT" sz="1600" dirty="0"/>
              <a:t> e dott. Giovanni </a:t>
            </a:r>
            <a:r>
              <a:rPr lang="it-IT" sz="1600" b="1" dirty="0">
                <a:solidFill>
                  <a:srgbClr val="FF0000"/>
                </a:solidFill>
              </a:rPr>
              <a:t>Casini</a:t>
            </a:r>
            <a:r>
              <a:rPr lang="it-IT" sz="1600" b="1" dirty="0"/>
              <a:t> </a:t>
            </a:r>
            <a:r>
              <a:rPr lang="it-IT" sz="1600" dirty="0"/>
              <a:t>ed il </a:t>
            </a:r>
            <a:r>
              <a:rPr lang="it-IT" sz="1600" b="1" dirty="0"/>
              <a:t>supporto</a:t>
            </a:r>
            <a:r>
              <a:rPr lang="it-IT" sz="1600" dirty="0"/>
              <a:t> </a:t>
            </a:r>
            <a:r>
              <a:rPr lang="it-IT" sz="1600" b="1" dirty="0">
                <a:solidFill>
                  <a:srgbClr val="FF0000"/>
                </a:solidFill>
              </a:rPr>
              <a:t>economico</a:t>
            </a:r>
            <a:r>
              <a:rPr lang="it-IT" sz="1600" dirty="0"/>
              <a:t> della </a:t>
            </a:r>
            <a:r>
              <a:rPr lang="it-IT" sz="1600" b="1" dirty="0">
                <a:solidFill>
                  <a:srgbClr val="FF0000"/>
                </a:solidFill>
              </a:rPr>
              <a:t>direzione</a:t>
            </a:r>
            <a:r>
              <a:rPr lang="it-IT" sz="1600" dirty="0"/>
              <a:t>.</a:t>
            </a:r>
          </a:p>
          <a:p>
            <a:pPr marL="285750" indent="-285750">
              <a:buFont typeface="Arial" panose="020B0604020202020204" pitchFamily="34" charset="0"/>
              <a:buChar char="•"/>
            </a:pPr>
            <a:r>
              <a:rPr lang="it-IT" sz="2000" b="1" dirty="0">
                <a:solidFill>
                  <a:srgbClr val="FF0000"/>
                </a:solidFill>
              </a:rPr>
              <a:t>20 incontri </a:t>
            </a:r>
            <a:r>
              <a:rPr lang="it-IT" sz="1600" dirty="0"/>
              <a:t>nelle scuole o in dipartimento.</a:t>
            </a:r>
          </a:p>
          <a:p>
            <a:endParaRPr lang="it-IT" sz="1600" b="1" dirty="0"/>
          </a:p>
          <a:p>
            <a:r>
              <a:rPr lang="it-IT" sz="1600" b="1" dirty="0" err="1"/>
              <a:t>Outcomes</a:t>
            </a:r>
            <a:r>
              <a:rPr lang="it-IT" sz="1600" dirty="0"/>
              <a:t>: </a:t>
            </a:r>
          </a:p>
          <a:p>
            <a:pPr marL="285750" indent="-285750">
              <a:buFont typeface="Arial" panose="020B0604020202020204" pitchFamily="34" charset="0"/>
              <a:buChar char="•"/>
            </a:pPr>
            <a:r>
              <a:rPr lang="it-IT" sz="1600" dirty="0"/>
              <a:t>Consapevolezza che la realtà si comprende mediante lo studio quantitativo di dati e loro analisi mediante modelli matematici consolidati. </a:t>
            </a:r>
          </a:p>
          <a:p>
            <a:pPr marL="285750" indent="-285750">
              <a:buFont typeface="Arial" panose="020B0604020202020204" pitchFamily="34" charset="0"/>
              <a:buChar char="•"/>
            </a:pPr>
            <a:r>
              <a:rPr lang="it-IT" sz="1600" dirty="0"/>
              <a:t>Aumentare la consapevolezza di cosa fa il ricercatore in Fisica e/o lo studente di Fisica.</a:t>
            </a:r>
          </a:p>
          <a:p>
            <a:pPr marL="285750" indent="-285750">
              <a:buFont typeface="Arial" panose="020B0604020202020204" pitchFamily="34" charset="0"/>
              <a:buChar char="•"/>
            </a:pPr>
            <a:r>
              <a:rPr lang="it-IT" sz="1600" dirty="0"/>
              <a:t>promuovere la carriera Scientifica.</a:t>
            </a:r>
          </a:p>
          <a:p>
            <a:pPr marL="285750" indent="-285750">
              <a:buFont typeface="Arial" panose="020B0604020202020204" pitchFamily="34" charset="0"/>
              <a:buChar char="•"/>
            </a:pPr>
            <a:r>
              <a:rPr lang="it-IT" sz="1600" dirty="0"/>
              <a:t>Familiarizzare col metodo scientifico e l’analisi critica dei risultati sperimentali. </a:t>
            </a:r>
          </a:p>
        </p:txBody>
      </p:sp>
      <p:sp>
        <p:nvSpPr>
          <p:cNvPr id="10" name="CasellaDiTesto 9"/>
          <p:cNvSpPr txBox="1"/>
          <p:nvPr/>
        </p:nvSpPr>
        <p:spPr>
          <a:xfrm>
            <a:off x="130091" y="1515665"/>
            <a:ext cx="2811924" cy="369332"/>
          </a:xfrm>
          <a:prstGeom prst="rect">
            <a:avLst/>
          </a:prstGeom>
          <a:noFill/>
        </p:spPr>
        <p:txBody>
          <a:bodyPr wrap="none" rtlCol="0">
            <a:spAutoFit/>
          </a:bodyPr>
          <a:lstStyle/>
          <a:p>
            <a:r>
              <a:rPr lang="it-IT" b="1" dirty="0"/>
              <a:t>Anno Scolastico 2023-2024:</a:t>
            </a:r>
          </a:p>
        </p:txBody>
      </p:sp>
    </p:spTree>
    <p:extLst>
      <p:ext uri="{BB962C8B-B14F-4D97-AF65-F5344CB8AC3E}">
        <p14:creationId xmlns:p14="http://schemas.microsoft.com/office/powerpoint/2010/main" val="37299871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34035"/>
            <a:ext cx="12192000" cy="461665"/>
          </a:xfrm>
          <a:prstGeom prst="rect">
            <a:avLst/>
          </a:prstGeom>
        </p:spPr>
        <p:txBody>
          <a:bodyPr wrap="square">
            <a:spAutoFit/>
          </a:bodyPr>
          <a:lstStyle/>
          <a:p>
            <a:pPr algn="ctr"/>
            <a:r>
              <a:rPr lang="en-US" sz="2400" b="1" dirty="0"/>
              <a:t>LAB2GO</a:t>
            </a:r>
            <a:endParaRPr lang="en-GB" sz="2400" b="1"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2951" y="5407"/>
            <a:ext cx="569438" cy="57011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18" y="64537"/>
            <a:ext cx="2723912" cy="1062325"/>
          </a:xfrm>
          <a:prstGeom prst="rect">
            <a:avLst/>
          </a:prstGeom>
        </p:spPr>
      </p:pic>
      <p:sp>
        <p:nvSpPr>
          <p:cNvPr id="11" name="Rettangolo 10"/>
          <p:cNvSpPr/>
          <p:nvPr/>
        </p:nvSpPr>
        <p:spPr>
          <a:xfrm>
            <a:off x="201016" y="2282669"/>
            <a:ext cx="5894984" cy="1754326"/>
          </a:xfrm>
          <a:prstGeom prst="rect">
            <a:avLst/>
          </a:prstGeom>
        </p:spPr>
        <p:txBody>
          <a:bodyPr wrap="square">
            <a:spAutoFit/>
          </a:bodyPr>
          <a:lstStyle/>
          <a:p>
            <a:r>
              <a:rPr lang="it-IT" b="1" dirty="0"/>
              <a:t>Preventivi </a:t>
            </a:r>
            <a:r>
              <a:rPr lang="it-IT" b="1" dirty="0" err="1"/>
              <a:t>a.s.</a:t>
            </a:r>
            <a:r>
              <a:rPr lang="it-IT" b="1" dirty="0"/>
              <a:t> 2024/25:</a:t>
            </a:r>
          </a:p>
          <a:p>
            <a:endParaRPr lang="it-IT" b="1" dirty="0"/>
          </a:p>
          <a:p>
            <a:r>
              <a:rPr lang="it-IT" b="1" dirty="0"/>
              <a:t>Richieste finanziare</a:t>
            </a:r>
            <a:r>
              <a:rPr lang="it-IT" dirty="0"/>
              <a:t>: 0,5 </a:t>
            </a:r>
            <a:r>
              <a:rPr lang="it-IT" dirty="0" err="1"/>
              <a:t>kE</a:t>
            </a:r>
            <a:r>
              <a:rPr lang="it-IT" dirty="0"/>
              <a:t> consumo</a:t>
            </a:r>
          </a:p>
          <a:p>
            <a:endParaRPr lang="it-IT" dirty="0"/>
          </a:p>
          <a:p>
            <a:r>
              <a:rPr lang="it-IT" b="1" dirty="0"/>
              <a:t>Scuole</a:t>
            </a:r>
            <a:r>
              <a:rPr lang="it-IT" dirty="0"/>
              <a:t>: da scegliere in base alle richieste che perverranno tramite </a:t>
            </a:r>
            <a:r>
              <a:rPr lang="it-IT" dirty="0" err="1"/>
              <a:t>form</a:t>
            </a:r>
            <a:r>
              <a:rPr lang="it-IT" dirty="0"/>
              <a:t> nazionale.</a:t>
            </a:r>
          </a:p>
        </p:txBody>
      </p:sp>
      <p:sp>
        <p:nvSpPr>
          <p:cNvPr id="15" name="CasellaDiTesto 14"/>
          <p:cNvSpPr txBox="1"/>
          <p:nvPr/>
        </p:nvSpPr>
        <p:spPr>
          <a:xfrm>
            <a:off x="7409101" y="229501"/>
            <a:ext cx="3923510"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Alcune foto anno scolastico 2023-2024:</a:t>
            </a:r>
          </a:p>
        </p:txBody>
      </p:sp>
      <p:pic>
        <p:nvPicPr>
          <p:cNvPr id="9" name="Immagine 8" descr="Immagine che contiene interno, persona, computer, Schermo del computer&#10;&#10;Descrizione generata automaticamente">
            <a:extLst>
              <a:ext uri="{FF2B5EF4-FFF2-40B4-BE49-F238E27FC236}">
                <a16:creationId xmlns:a16="http://schemas.microsoft.com/office/drawing/2014/main" id="{211D3122-2525-C9CC-5B00-1CB6927CB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3716" y="2671753"/>
            <a:ext cx="2595550" cy="1946662"/>
          </a:xfrm>
          <a:prstGeom prst="rect">
            <a:avLst/>
          </a:prstGeom>
          <a:ln w="19050">
            <a:solidFill>
              <a:schemeClr val="tx1"/>
            </a:solidFill>
          </a:ln>
          <a:effectLst>
            <a:outerShdw blurRad="292100" dist="139700" dir="2700000" algn="ctr" rotWithShape="0">
              <a:schemeClr val="tx1">
                <a:alpha val="65000"/>
              </a:schemeClr>
            </a:outerShdw>
          </a:effectLst>
        </p:spPr>
      </p:pic>
      <p:pic>
        <p:nvPicPr>
          <p:cNvPr id="14" name="Immagine 13" descr="Immagine che contiene vestiti, interno, persona, lavagna&#10;&#10;Descrizione generata automaticamente">
            <a:extLst>
              <a:ext uri="{FF2B5EF4-FFF2-40B4-BE49-F238E27FC236}">
                <a16:creationId xmlns:a16="http://schemas.microsoft.com/office/drawing/2014/main" id="{D014FB74-FFF7-3F5E-6FE2-B14345EBD0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958" y="4750768"/>
            <a:ext cx="2505065" cy="1846773"/>
          </a:xfrm>
          <a:prstGeom prst="rect">
            <a:avLst/>
          </a:prstGeom>
          <a:ln w="19050">
            <a:solidFill>
              <a:schemeClr val="tx1"/>
            </a:solidFill>
          </a:ln>
          <a:effectLst>
            <a:outerShdw blurRad="292100" dist="139700" dir="2700000" algn="ctr" rotWithShape="0">
              <a:schemeClr val="tx1">
                <a:alpha val="65000"/>
              </a:schemeClr>
            </a:outerShdw>
          </a:effectLst>
        </p:spPr>
      </p:pic>
      <p:pic>
        <p:nvPicPr>
          <p:cNvPr id="19" name="Immagine 18" descr="Immagine che contiene vestiti, persona, interno, gruppo&#10;&#10;Descrizione generata automaticamente">
            <a:extLst>
              <a:ext uri="{FF2B5EF4-FFF2-40B4-BE49-F238E27FC236}">
                <a16:creationId xmlns:a16="http://schemas.microsoft.com/office/drawing/2014/main" id="{DAED2C86-55F6-07CE-CAF9-DF5D3AC244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4726" y="2671753"/>
            <a:ext cx="2505064" cy="1987094"/>
          </a:xfrm>
          <a:prstGeom prst="rect">
            <a:avLst/>
          </a:prstGeom>
          <a:ln w="19050">
            <a:solidFill>
              <a:schemeClr val="tx1"/>
            </a:solidFill>
          </a:ln>
          <a:effectLst>
            <a:outerShdw blurRad="292100" dist="139700" dir="2700000" algn="ctr" rotWithShape="0">
              <a:schemeClr val="tx1">
                <a:alpha val="65000"/>
              </a:schemeClr>
            </a:outerShdw>
          </a:effectLst>
        </p:spPr>
      </p:pic>
      <p:pic>
        <p:nvPicPr>
          <p:cNvPr id="21" name="Immagine 20" descr="Immagine che contiene vestiti, persona, interno, scrivania&#10;&#10;Descrizione generata automaticamente">
            <a:extLst>
              <a:ext uri="{FF2B5EF4-FFF2-40B4-BE49-F238E27FC236}">
                <a16:creationId xmlns:a16="http://schemas.microsoft.com/office/drawing/2014/main" id="{C38F9F9A-F84E-B3B1-7C79-94D536FDE5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4382" y="665198"/>
            <a:ext cx="2519100" cy="1889326"/>
          </a:xfrm>
          <a:prstGeom prst="rect">
            <a:avLst/>
          </a:prstGeom>
          <a:ln w="19050">
            <a:solidFill>
              <a:schemeClr val="tx1"/>
            </a:solidFill>
          </a:ln>
          <a:effectLst>
            <a:outerShdw blurRad="292100" dist="139700" dir="2700000" algn="tl" rotWithShape="0">
              <a:srgbClr val="333333">
                <a:alpha val="65000"/>
              </a:srgbClr>
            </a:outerShdw>
          </a:effectLst>
        </p:spPr>
      </p:pic>
      <p:pic>
        <p:nvPicPr>
          <p:cNvPr id="23" name="Immagine 22" descr="Immagine che contiene interno, arredo, tavolo, vestiti&#10;&#10;Descrizione generata automaticamente">
            <a:extLst>
              <a:ext uri="{FF2B5EF4-FFF2-40B4-BE49-F238E27FC236}">
                <a16:creationId xmlns:a16="http://schemas.microsoft.com/office/drawing/2014/main" id="{F18C9A98-FE65-68F3-0ED8-4DCE43A62A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64726" y="665198"/>
            <a:ext cx="2519101" cy="1889326"/>
          </a:xfrm>
          <a:prstGeom prst="rect">
            <a:avLst/>
          </a:prstGeom>
          <a:ln w="19050">
            <a:solidFill>
              <a:schemeClr val="tx1"/>
            </a:solidFill>
          </a:ln>
          <a:effectLst>
            <a:outerShdw blurRad="292100" dist="139700" dir="2700000" algn="ctr" rotWithShape="0">
              <a:schemeClr val="tx1">
                <a:alpha val="65000"/>
              </a:schemeClr>
            </a:outerShdw>
          </a:effectLst>
        </p:spPr>
      </p:pic>
      <p:pic>
        <p:nvPicPr>
          <p:cNvPr id="25" name="Immagine 24" descr="Immagine che contiene interno, computer, persona, scrivania&#10;&#10;Descrizione generata automaticamente">
            <a:extLst>
              <a:ext uri="{FF2B5EF4-FFF2-40B4-BE49-F238E27FC236}">
                <a16:creationId xmlns:a16="http://schemas.microsoft.com/office/drawing/2014/main" id="{2C26B6CD-4189-903E-4E88-38C898CFB168}"/>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35000"/>
                    </a14:imgEffect>
                    <a14:imgEffect>
                      <a14:saturation sat="101000"/>
                    </a14:imgEffect>
                    <a14:imgEffect>
                      <a14:brightnessContrast bright="7000" contrast="9000"/>
                    </a14:imgEffect>
                  </a14:imgLayer>
                </a14:imgProps>
              </a:ext>
              <a:ext uri="{28A0092B-C50C-407E-A947-70E740481C1C}">
                <a14:useLocalDpi xmlns:a14="http://schemas.microsoft.com/office/drawing/2010/main" val="0"/>
              </a:ext>
            </a:extLst>
          </a:blip>
          <a:stretch>
            <a:fillRect/>
          </a:stretch>
        </p:blipFill>
        <p:spPr>
          <a:xfrm>
            <a:off x="8932809" y="4793047"/>
            <a:ext cx="2451018" cy="1846773"/>
          </a:xfrm>
          <a:prstGeom prst="rect">
            <a:avLst/>
          </a:prstGeom>
          <a:ln w="19050">
            <a:solidFill>
              <a:schemeClr val="tx1"/>
            </a:solidFill>
          </a:ln>
          <a:effectLst>
            <a:outerShdw blurRad="292100" dist="139700" dir="2700000" algn="ctr" rotWithShape="0">
              <a:schemeClr val="tx1">
                <a:alpha val="65000"/>
              </a:schemeClr>
            </a:outerShdw>
          </a:effectLst>
        </p:spPr>
      </p:pic>
      <p:sp>
        <p:nvSpPr>
          <p:cNvPr id="16" name="Rettangolo 15"/>
          <p:cNvSpPr/>
          <p:nvPr/>
        </p:nvSpPr>
        <p:spPr>
          <a:xfrm>
            <a:off x="201016" y="4493965"/>
            <a:ext cx="5477240" cy="2185214"/>
          </a:xfrm>
          <a:prstGeom prst="rect">
            <a:avLst/>
          </a:prstGeom>
        </p:spPr>
        <p:txBody>
          <a:bodyPr wrap="square">
            <a:spAutoFit/>
          </a:bodyPr>
          <a:lstStyle/>
          <a:p>
            <a:r>
              <a:rPr lang="it-IT" sz="2400" b="1" dirty="0"/>
              <a:t>Personale coinvolto (</a:t>
            </a:r>
            <a:r>
              <a:rPr lang="it-IT" sz="2400" b="1" dirty="0" err="1"/>
              <a:t>as</a:t>
            </a:r>
            <a:r>
              <a:rPr lang="it-IT" sz="2400" b="1" dirty="0"/>
              <a:t>.: 2024-25): </a:t>
            </a:r>
          </a:p>
          <a:p>
            <a:pPr marL="285750" indent="-285750">
              <a:buFont typeface="Arial" panose="020B0604020202020204" pitchFamily="34" charset="0"/>
              <a:buChar char="•"/>
            </a:pPr>
            <a:r>
              <a:rPr lang="it-IT" sz="2400" b="1" dirty="0"/>
              <a:t>Lucilla Lanza </a:t>
            </a:r>
            <a:r>
              <a:rPr lang="it-IT" sz="2400" dirty="0"/>
              <a:t>(</a:t>
            </a:r>
            <a:r>
              <a:rPr lang="it-IT" sz="2400" dirty="0" err="1"/>
              <a:t>Resp</a:t>
            </a:r>
            <a:r>
              <a:rPr lang="it-IT" sz="2400" dirty="0"/>
              <a:t>. Locale) </a:t>
            </a:r>
          </a:p>
          <a:p>
            <a:pPr marL="285750" indent="-285750">
              <a:buFont typeface="Arial" panose="020B0604020202020204" pitchFamily="34" charset="0"/>
              <a:buChar char="•"/>
            </a:pPr>
            <a:r>
              <a:rPr lang="it-IT" sz="2400" b="1" dirty="0"/>
              <a:t>Fausto Casaburo</a:t>
            </a:r>
            <a:r>
              <a:rPr lang="it-IT" sz="2400" dirty="0"/>
              <a:t>.</a:t>
            </a:r>
          </a:p>
          <a:p>
            <a:endParaRPr lang="it-IT" sz="2400" dirty="0"/>
          </a:p>
          <a:p>
            <a:r>
              <a:rPr lang="it-IT" sz="2000" b="1" dirty="0">
                <a:solidFill>
                  <a:schemeClr val="accent1">
                    <a:lumMod val="75000"/>
                  </a:schemeClr>
                </a:solidFill>
              </a:rPr>
              <a:t>Per chi fosse interessato a contribuire contatti </a:t>
            </a:r>
          </a:p>
          <a:p>
            <a:r>
              <a:rPr lang="it-IT" sz="2000" b="1" dirty="0">
                <a:solidFill>
                  <a:schemeClr val="accent1">
                    <a:lumMod val="75000"/>
                  </a:schemeClr>
                </a:solidFill>
              </a:rPr>
              <a:t>L. Lanza  (lucilla.lanza@roma2.infn.it)</a:t>
            </a:r>
          </a:p>
        </p:txBody>
      </p:sp>
    </p:spTree>
    <p:extLst>
      <p:ext uri="{BB962C8B-B14F-4D97-AF65-F5344CB8AC3E}">
        <p14:creationId xmlns:p14="http://schemas.microsoft.com/office/powerpoint/2010/main" val="2272080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5984C-45D6-9C85-8228-BC6BF53DB27D}"/>
              </a:ext>
            </a:extLst>
          </p:cNvPr>
          <p:cNvSpPr txBox="1">
            <a:spLocks/>
          </p:cNvSpPr>
          <p:nvPr/>
        </p:nvSpPr>
        <p:spPr>
          <a:xfrm>
            <a:off x="1283109" y="1815536"/>
            <a:ext cx="9625781"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dirty="0">
              <a:latin typeface="Calibri" panose="020F0502020204030204" pitchFamily="34" charset="0"/>
              <a:cs typeface="Calibri" panose="020F0502020204030204" pitchFamily="34" charset="0"/>
            </a:endParaRPr>
          </a:p>
          <a:p>
            <a:pPr algn="ctr"/>
            <a:r>
              <a:rPr lang="it-IT" dirty="0">
                <a:latin typeface="Calibri" panose="020F0502020204030204" pitchFamily="34" charset="0"/>
                <a:cs typeface="Calibri" panose="020F0502020204030204" pitchFamily="34" charset="0"/>
              </a:rPr>
              <a:t>OCRA</a:t>
            </a:r>
            <a:endParaRPr lang="it-IT"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21644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FCA25-42E9-DDD0-DFCD-FAEF5E5133CC}"/>
              </a:ext>
            </a:extLst>
          </p:cNvPr>
          <p:cNvSpPr txBox="1"/>
          <p:nvPr/>
        </p:nvSpPr>
        <p:spPr>
          <a:xfrm>
            <a:off x="1218147" y="2945161"/>
            <a:ext cx="3955891" cy="1631216"/>
          </a:xfrm>
          <a:prstGeom prst="rect">
            <a:avLst/>
          </a:prstGeom>
          <a:noFill/>
        </p:spPr>
        <p:txBody>
          <a:bodyPr wrap="none" rtlCol="0">
            <a:spAutoFit/>
          </a:bodyPr>
          <a:lstStyle/>
          <a:p>
            <a:r>
              <a:rPr lang="en-GB" sz="2000"/>
              <a:t>ultimo: 21 Novembre 2023</a:t>
            </a:r>
          </a:p>
          <a:p>
            <a:r>
              <a:rPr lang="en-GB" sz="2000"/>
              <a:t>https://agenda.infn.it/event/37884/</a:t>
            </a:r>
          </a:p>
          <a:p>
            <a:endParaRPr lang="en-IT" sz="2000"/>
          </a:p>
          <a:p>
            <a:r>
              <a:rPr lang="en-IT" sz="2000"/>
              <a:t>prossimo: 26 Novembre 2024</a:t>
            </a:r>
          </a:p>
          <a:p>
            <a:r>
              <a:rPr lang="en-IT" sz="2000"/>
              <a:t>(prima del colloquio di Sezione )</a:t>
            </a:r>
          </a:p>
        </p:txBody>
      </p:sp>
      <p:pic>
        <p:nvPicPr>
          <p:cNvPr id="17" name="Picture 16">
            <a:extLst>
              <a:ext uri="{FF2B5EF4-FFF2-40B4-BE49-F238E27FC236}">
                <a16:creationId xmlns:a16="http://schemas.microsoft.com/office/drawing/2014/main" id="{CBDAA65F-5D2A-4F8A-862A-03E2FAAC5889}"/>
              </a:ext>
            </a:extLst>
          </p:cNvPr>
          <p:cNvPicPr>
            <a:picLocks noChangeAspect="1"/>
          </p:cNvPicPr>
          <p:nvPr/>
        </p:nvPicPr>
        <p:blipFill>
          <a:blip r:embed="rId2"/>
          <a:stretch>
            <a:fillRect/>
          </a:stretch>
        </p:blipFill>
        <p:spPr>
          <a:xfrm>
            <a:off x="6127912" y="-28596"/>
            <a:ext cx="4921089" cy="1884384"/>
          </a:xfrm>
          <a:prstGeom prst="rect">
            <a:avLst/>
          </a:prstGeom>
        </p:spPr>
      </p:pic>
      <p:sp>
        <p:nvSpPr>
          <p:cNvPr id="2" name="TextBox 1">
            <a:extLst>
              <a:ext uri="{FF2B5EF4-FFF2-40B4-BE49-F238E27FC236}">
                <a16:creationId xmlns:a16="http://schemas.microsoft.com/office/drawing/2014/main" id="{15F82785-F607-B07B-EA2E-F61DDCBB3404}"/>
              </a:ext>
            </a:extLst>
          </p:cNvPr>
          <p:cNvSpPr txBox="1"/>
          <p:nvPr/>
        </p:nvSpPr>
        <p:spPr>
          <a:xfrm>
            <a:off x="1163717" y="1136173"/>
            <a:ext cx="3823932" cy="1815882"/>
          </a:xfrm>
          <a:prstGeom prst="rect">
            <a:avLst/>
          </a:prstGeom>
          <a:noFill/>
        </p:spPr>
        <p:txBody>
          <a:bodyPr wrap="none" rtlCol="0">
            <a:spAutoFit/>
          </a:bodyPr>
          <a:lstStyle/>
          <a:p>
            <a:r>
              <a:rPr lang="en-IT" sz="2800"/>
              <a:t>OCRA</a:t>
            </a:r>
          </a:p>
          <a:p>
            <a:r>
              <a:rPr lang="en-IT" sz="2800"/>
              <a:t>principale attivita' : </a:t>
            </a:r>
          </a:p>
          <a:p>
            <a:r>
              <a:rPr lang="en-IT" sz="2800"/>
              <a:t>organizzazione dell'ICD </a:t>
            </a:r>
          </a:p>
          <a:p>
            <a:r>
              <a:rPr lang="en-IT" sz="2800"/>
              <a:t>International Cosmic Day</a:t>
            </a:r>
          </a:p>
        </p:txBody>
      </p:sp>
      <p:pic>
        <p:nvPicPr>
          <p:cNvPr id="8" name="Picture 7">
            <a:extLst>
              <a:ext uri="{FF2B5EF4-FFF2-40B4-BE49-F238E27FC236}">
                <a16:creationId xmlns:a16="http://schemas.microsoft.com/office/drawing/2014/main" id="{5A67E36D-3EC9-2A57-4005-F0F6AE598AB2}"/>
              </a:ext>
            </a:extLst>
          </p:cNvPr>
          <p:cNvPicPr>
            <a:picLocks noChangeAspect="1"/>
          </p:cNvPicPr>
          <p:nvPr/>
        </p:nvPicPr>
        <p:blipFill>
          <a:blip r:embed="rId3"/>
          <a:stretch>
            <a:fillRect/>
          </a:stretch>
        </p:blipFill>
        <p:spPr>
          <a:xfrm>
            <a:off x="1159052" y="0"/>
            <a:ext cx="2378806" cy="1181922"/>
          </a:xfrm>
          <a:prstGeom prst="rect">
            <a:avLst/>
          </a:prstGeom>
        </p:spPr>
      </p:pic>
      <p:pic>
        <p:nvPicPr>
          <p:cNvPr id="10" name="Picture 9">
            <a:extLst>
              <a:ext uri="{FF2B5EF4-FFF2-40B4-BE49-F238E27FC236}">
                <a16:creationId xmlns:a16="http://schemas.microsoft.com/office/drawing/2014/main" id="{BFE0D3DF-AD91-28BB-9AAA-0444ABCEB15F}"/>
              </a:ext>
            </a:extLst>
          </p:cNvPr>
          <p:cNvPicPr>
            <a:picLocks noChangeAspect="1"/>
          </p:cNvPicPr>
          <p:nvPr/>
        </p:nvPicPr>
        <p:blipFill>
          <a:blip r:embed="rId4"/>
          <a:stretch>
            <a:fillRect/>
          </a:stretch>
        </p:blipFill>
        <p:spPr>
          <a:xfrm>
            <a:off x="5228466" y="1855788"/>
            <a:ext cx="5830674" cy="4373006"/>
          </a:xfrm>
          <a:prstGeom prst="rect">
            <a:avLst/>
          </a:prstGeom>
        </p:spPr>
      </p:pic>
      <p:pic>
        <p:nvPicPr>
          <p:cNvPr id="13" name="Picture 12">
            <a:extLst>
              <a:ext uri="{FF2B5EF4-FFF2-40B4-BE49-F238E27FC236}">
                <a16:creationId xmlns:a16="http://schemas.microsoft.com/office/drawing/2014/main" id="{AE787E0C-BE52-3C83-E4C8-756EEED4F7B4}"/>
              </a:ext>
            </a:extLst>
          </p:cNvPr>
          <p:cNvPicPr>
            <a:picLocks noChangeAspect="1"/>
          </p:cNvPicPr>
          <p:nvPr/>
        </p:nvPicPr>
        <p:blipFill>
          <a:blip r:embed="rId5"/>
          <a:stretch>
            <a:fillRect/>
          </a:stretch>
        </p:blipFill>
        <p:spPr>
          <a:xfrm>
            <a:off x="1184504" y="4576378"/>
            <a:ext cx="3881765" cy="2281623"/>
          </a:xfrm>
          <a:prstGeom prst="rect">
            <a:avLst/>
          </a:prstGeom>
        </p:spPr>
      </p:pic>
    </p:spTree>
    <p:extLst>
      <p:ext uri="{BB962C8B-B14F-4D97-AF65-F5344CB8AC3E}">
        <p14:creationId xmlns:p14="http://schemas.microsoft.com/office/powerpoint/2010/main" val="30700804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FCA25-42E9-DDD0-DFCD-FAEF5E5133CC}"/>
              </a:ext>
            </a:extLst>
          </p:cNvPr>
          <p:cNvSpPr txBox="1"/>
          <p:nvPr/>
        </p:nvSpPr>
        <p:spPr>
          <a:xfrm>
            <a:off x="1457634" y="62503"/>
            <a:ext cx="3955891" cy="1261884"/>
          </a:xfrm>
          <a:prstGeom prst="rect">
            <a:avLst/>
          </a:prstGeom>
          <a:noFill/>
        </p:spPr>
        <p:txBody>
          <a:bodyPr wrap="none" rtlCol="0">
            <a:spAutoFit/>
          </a:bodyPr>
          <a:lstStyle/>
          <a:p>
            <a:r>
              <a:rPr lang="en-IT" sz="2800" dirty="0"/>
              <a:t>21 Novembre 2023 </a:t>
            </a:r>
          </a:p>
          <a:p>
            <a:r>
              <a:rPr lang="en-IT" sz="2800" dirty="0"/>
              <a:t>International Cosmic Day</a:t>
            </a:r>
          </a:p>
          <a:p>
            <a:r>
              <a:rPr lang="en-GB" sz="2000" dirty="0"/>
              <a:t>https://agenda.infn.it/event/37884/</a:t>
            </a:r>
          </a:p>
        </p:txBody>
      </p:sp>
      <p:sp>
        <p:nvSpPr>
          <p:cNvPr id="4" name="TextBox 3">
            <a:extLst>
              <a:ext uri="{FF2B5EF4-FFF2-40B4-BE49-F238E27FC236}">
                <a16:creationId xmlns:a16="http://schemas.microsoft.com/office/drawing/2014/main" id="{0A97BE92-F541-3A55-61CC-EE76DB3FB891}"/>
              </a:ext>
            </a:extLst>
          </p:cNvPr>
          <p:cNvSpPr txBox="1"/>
          <p:nvPr/>
        </p:nvSpPr>
        <p:spPr>
          <a:xfrm>
            <a:off x="1227157" y="4992784"/>
            <a:ext cx="4923592" cy="1754326"/>
          </a:xfrm>
          <a:prstGeom prst="rect">
            <a:avLst/>
          </a:prstGeom>
          <a:noFill/>
        </p:spPr>
        <p:txBody>
          <a:bodyPr wrap="none" rtlCol="0">
            <a:spAutoFit/>
          </a:bodyPr>
          <a:lstStyle/>
          <a:p>
            <a:r>
              <a:rPr lang="en-GB" dirty="0"/>
              <a:t>60 </a:t>
            </a:r>
            <a:r>
              <a:rPr lang="en-GB" dirty="0" err="1"/>
              <a:t>studenti</a:t>
            </a:r>
            <a:r>
              <a:rPr lang="en-GB" dirty="0"/>
              <a:t> + </a:t>
            </a:r>
            <a:r>
              <a:rPr lang="en-GB" dirty="0" err="1"/>
              <a:t>professori</a:t>
            </a:r>
            <a:r>
              <a:rPr lang="en-GB" dirty="0"/>
              <a:t> da:</a:t>
            </a:r>
          </a:p>
          <a:p>
            <a:r>
              <a:rPr lang="en-GB" dirty="0" err="1"/>
              <a:t>Liceo</a:t>
            </a:r>
            <a:r>
              <a:rPr lang="en-GB" dirty="0"/>
              <a:t> </a:t>
            </a:r>
            <a:r>
              <a:rPr lang="en-GB" dirty="0" err="1"/>
              <a:t>scientifico</a:t>
            </a:r>
            <a:r>
              <a:rPr lang="en-GB" dirty="0"/>
              <a:t> e </a:t>
            </a:r>
            <a:r>
              <a:rPr lang="en-GB" dirty="0" err="1"/>
              <a:t>Linguistico</a:t>
            </a:r>
            <a:r>
              <a:rPr lang="en-GB" dirty="0"/>
              <a:t> </a:t>
            </a:r>
            <a:r>
              <a:rPr lang="en-GB" dirty="0" err="1"/>
              <a:t>L.Pietrobono</a:t>
            </a:r>
            <a:r>
              <a:rPr lang="en-GB" dirty="0"/>
              <a:t> di </a:t>
            </a:r>
            <a:r>
              <a:rPr lang="en-GB" dirty="0" err="1"/>
              <a:t>Alatri</a:t>
            </a:r>
            <a:endParaRPr lang="en-GB" dirty="0"/>
          </a:p>
          <a:p>
            <a:r>
              <a:rPr lang="en-GB" dirty="0" err="1"/>
              <a:t>Liceo</a:t>
            </a:r>
            <a:r>
              <a:rPr lang="en-GB" dirty="0"/>
              <a:t> </a:t>
            </a:r>
            <a:r>
              <a:rPr lang="en-GB" dirty="0" err="1"/>
              <a:t>scientifico</a:t>
            </a:r>
            <a:r>
              <a:rPr lang="en-GB" dirty="0"/>
              <a:t> Morgagni, Roma</a:t>
            </a:r>
          </a:p>
          <a:p>
            <a:r>
              <a:rPr lang="en-GB" dirty="0" err="1"/>
              <a:t>Liceo</a:t>
            </a:r>
            <a:r>
              <a:rPr lang="en-GB" dirty="0"/>
              <a:t> </a:t>
            </a:r>
            <a:r>
              <a:rPr lang="en-GB" dirty="0" err="1"/>
              <a:t>scientifico</a:t>
            </a:r>
            <a:r>
              <a:rPr lang="en-GB" dirty="0"/>
              <a:t> de </a:t>
            </a:r>
            <a:r>
              <a:rPr lang="en-GB" dirty="0" err="1"/>
              <a:t>Sanctis</a:t>
            </a:r>
            <a:r>
              <a:rPr lang="en-GB" dirty="0"/>
              <a:t> , Roma</a:t>
            </a:r>
          </a:p>
          <a:p>
            <a:r>
              <a:rPr lang="en-GB" dirty="0"/>
              <a:t>ISS Pascal</a:t>
            </a:r>
          </a:p>
          <a:p>
            <a:r>
              <a:rPr lang="en-GB" dirty="0" err="1"/>
              <a:t>Liceo</a:t>
            </a:r>
            <a:r>
              <a:rPr lang="en-GB" dirty="0"/>
              <a:t> </a:t>
            </a:r>
            <a:r>
              <a:rPr lang="en-GB" dirty="0" err="1"/>
              <a:t>Tullio</a:t>
            </a:r>
            <a:r>
              <a:rPr lang="en-GB" dirty="0"/>
              <a:t> Levi </a:t>
            </a:r>
            <a:r>
              <a:rPr lang="en-GB" dirty="0" err="1"/>
              <a:t>Civita</a:t>
            </a:r>
            <a:r>
              <a:rPr lang="en-GB" dirty="0"/>
              <a:t> </a:t>
            </a:r>
          </a:p>
        </p:txBody>
      </p:sp>
      <p:pic>
        <p:nvPicPr>
          <p:cNvPr id="9" name="Content Placeholder 8">
            <a:extLst>
              <a:ext uri="{FF2B5EF4-FFF2-40B4-BE49-F238E27FC236}">
                <a16:creationId xmlns:a16="http://schemas.microsoft.com/office/drawing/2014/main" id="{06EA301A-1574-F0B7-C3DF-42B9A84F959A}"/>
              </a:ext>
            </a:extLst>
          </p:cNvPr>
          <p:cNvPicPr>
            <a:picLocks noGrp="1" noChangeAspect="1"/>
          </p:cNvPicPr>
          <p:nvPr>
            <p:ph idx="1"/>
          </p:nvPr>
        </p:nvPicPr>
        <p:blipFill>
          <a:blip r:embed="rId2"/>
          <a:stretch>
            <a:fillRect/>
          </a:stretch>
        </p:blipFill>
        <p:spPr>
          <a:xfrm>
            <a:off x="6259286" y="122251"/>
            <a:ext cx="4760306" cy="6735749"/>
          </a:xfrm>
        </p:spPr>
      </p:pic>
      <p:pic>
        <p:nvPicPr>
          <p:cNvPr id="11" name="Picture 10">
            <a:extLst>
              <a:ext uri="{FF2B5EF4-FFF2-40B4-BE49-F238E27FC236}">
                <a16:creationId xmlns:a16="http://schemas.microsoft.com/office/drawing/2014/main" id="{A406372D-FE3D-CD9B-A3B3-CC81EB4D038C}"/>
              </a:ext>
            </a:extLst>
          </p:cNvPr>
          <p:cNvPicPr>
            <a:picLocks noChangeAspect="1"/>
          </p:cNvPicPr>
          <p:nvPr/>
        </p:nvPicPr>
        <p:blipFill>
          <a:blip r:embed="rId3"/>
          <a:stretch>
            <a:fillRect/>
          </a:stretch>
        </p:blipFill>
        <p:spPr>
          <a:xfrm>
            <a:off x="1850571" y="1270225"/>
            <a:ext cx="4233644" cy="3755736"/>
          </a:xfrm>
          <a:prstGeom prst="rect">
            <a:avLst/>
          </a:prstGeom>
        </p:spPr>
      </p:pic>
    </p:spTree>
    <p:extLst>
      <p:ext uri="{BB962C8B-B14F-4D97-AF65-F5344CB8AC3E}">
        <p14:creationId xmlns:p14="http://schemas.microsoft.com/office/powerpoint/2010/main" val="35113754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FCA25-42E9-DDD0-DFCD-FAEF5E5133CC}"/>
              </a:ext>
            </a:extLst>
          </p:cNvPr>
          <p:cNvSpPr txBox="1"/>
          <p:nvPr/>
        </p:nvSpPr>
        <p:spPr>
          <a:xfrm>
            <a:off x="3689206" y="171362"/>
            <a:ext cx="3955891" cy="1261884"/>
          </a:xfrm>
          <a:prstGeom prst="rect">
            <a:avLst/>
          </a:prstGeom>
          <a:noFill/>
        </p:spPr>
        <p:txBody>
          <a:bodyPr wrap="none" rtlCol="0">
            <a:spAutoFit/>
          </a:bodyPr>
          <a:lstStyle/>
          <a:p>
            <a:r>
              <a:rPr lang="en-IT" sz="2800"/>
              <a:t>26 Novembre 2024 </a:t>
            </a:r>
          </a:p>
          <a:p>
            <a:r>
              <a:rPr lang="en-IT" sz="2800"/>
              <a:t>International Cosmic Day</a:t>
            </a:r>
          </a:p>
          <a:p>
            <a:endParaRPr lang="en-GB" sz="2000"/>
          </a:p>
        </p:txBody>
      </p:sp>
      <p:pic>
        <p:nvPicPr>
          <p:cNvPr id="7" name="Picture 6">
            <a:extLst>
              <a:ext uri="{FF2B5EF4-FFF2-40B4-BE49-F238E27FC236}">
                <a16:creationId xmlns:a16="http://schemas.microsoft.com/office/drawing/2014/main" id="{ED0D5F79-0DA1-0C2D-597B-374C42D5D693}"/>
              </a:ext>
            </a:extLst>
          </p:cNvPr>
          <p:cNvPicPr>
            <a:picLocks noChangeAspect="1"/>
          </p:cNvPicPr>
          <p:nvPr/>
        </p:nvPicPr>
        <p:blipFill>
          <a:blip r:embed="rId2"/>
          <a:stretch>
            <a:fillRect/>
          </a:stretch>
        </p:blipFill>
        <p:spPr>
          <a:xfrm>
            <a:off x="1102836" y="1828456"/>
            <a:ext cx="9946165" cy="5016095"/>
          </a:xfrm>
          <a:prstGeom prst="rect">
            <a:avLst/>
          </a:prstGeom>
        </p:spPr>
      </p:pic>
      <p:pic>
        <p:nvPicPr>
          <p:cNvPr id="8" name="Picture 7">
            <a:extLst>
              <a:ext uri="{FF2B5EF4-FFF2-40B4-BE49-F238E27FC236}">
                <a16:creationId xmlns:a16="http://schemas.microsoft.com/office/drawing/2014/main" id="{871DC95F-BABE-F6D4-1C9C-3C5DC425E178}"/>
              </a:ext>
            </a:extLst>
          </p:cNvPr>
          <p:cNvPicPr>
            <a:picLocks noChangeAspect="1"/>
          </p:cNvPicPr>
          <p:nvPr/>
        </p:nvPicPr>
        <p:blipFill>
          <a:blip r:embed="rId3"/>
          <a:stretch>
            <a:fillRect/>
          </a:stretch>
        </p:blipFill>
        <p:spPr>
          <a:xfrm>
            <a:off x="1159052" y="0"/>
            <a:ext cx="2378806" cy="1181922"/>
          </a:xfrm>
          <a:prstGeom prst="rect">
            <a:avLst/>
          </a:prstGeom>
        </p:spPr>
      </p:pic>
      <p:sp>
        <p:nvSpPr>
          <p:cNvPr id="10" name="TextBox 9">
            <a:extLst>
              <a:ext uri="{FF2B5EF4-FFF2-40B4-BE49-F238E27FC236}">
                <a16:creationId xmlns:a16="http://schemas.microsoft.com/office/drawing/2014/main" id="{4DCCEF24-87B2-F10D-03EC-CD7DD875AD6A}"/>
              </a:ext>
            </a:extLst>
          </p:cNvPr>
          <p:cNvSpPr txBox="1"/>
          <p:nvPr/>
        </p:nvSpPr>
        <p:spPr>
          <a:xfrm>
            <a:off x="1371599" y="1209084"/>
            <a:ext cx="8790612" cy="646331"/>
          </a:xfrm>
          <a:prstGeom prst="rect">
            <a:avLst/>
          </a:prstGeom>
          <a:noFill/>
        </p:spPr>
        <p:txBody>
          <a:bodyPr wrap="none" rtlCol="0">
            <a:spAutoFit/>
          </a:bodyPr>
          <a:lstStyle/>
          <a:p>
            <a:r>
              <a:rPr lang="en-IT"/>
              <a:t>questo anno abbiamo un nuovo rivelatore di raggi cosmici con la visualizzazione delle tracce</a:t>
            </a:r>
          </a:p>
          <a:p>
            <a:r>
              <a:rPr lang="en-IT"/>
              <a:t>per le misure in aula del flusso di muoni </a:t>
            </a:r>
          </a:p>
        </p:txBody>
      </p:sp>
      <p:pic>
        <p:nvPicPr>
          <p:cNvPr id="12" name="Picture 11">
            <a:extLst>
              <a:ext uri="{FF2B5EF4-FFF2-40B4-BE49-F238E27FC236}">
                <a16:creationId xmlns:a16="http://schemas.microsoft.com/office/drawing/2014/main" id="{C56EEF06-5D79-7FA2-1DF6-7310C5232B6D}"/>
              </a:ext>
            </a:extLst>
          </p:cNvPr>
          <p:cNvPicPr>
            <a:picLocks noChangeAspect="1"/>
          </p:cNvPicPr>
          <p:nvPr/>
        </p:nvPicPr>
        <p:blipFill>
          <a:blip r:embed="rId4"/>
          <a:stretch>
            <a:fillRect/>
          </a:stretch>
        </p:blipFill>
        <p:spPr>
          <a:xfrm>
            <a:off x="7990114" y="-28596"/>
            <a:ext cx="3058886" cy="1171309"/>
          </a:xfrm>
          <a:prstGeom prst="rect">
            <a:avLst/>
          </a:prstGeom>
        </p:spPr>
      </p:pic>
    </p:spTree>
    <p:extLst>
      <p:ext uri="{BB962C8B-B14F-4D97-AF65-F5344CB8AC3E}">
        <p14:creationId xmlns:p14="http://schemas.microsoft.com/office/powerpoint/2010/main" val="2246230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8334D-AD4F-90DD-4049-FF03BB37D373}"/>
              </a:ext>
            </a:extLst>
          </p:cNvPr>
          <p:cNvPicPr>
            <a:picLocks noChangeAspect="1"/>
          </p:cNvPicPr>
          <p:nvPr/>
        </p:nvPicPr>
        <p:blipFill>
          <a:blip r:embed="rId2"/>
          <a:stretch>
            <a:fillRect/>
          </a:stretch>
        </p:blipFill>
        <p:spPr>
          <a:xfrm>
            <a:off x="1159052" y="0"/>
            <a:ext cx="2378806" cy="1181922"/>
          </a:xfrm>
          <a:prstGeom prst="rect">
            <a:avLst/>
          </a:prstGeom>
        </p:spPr>
      </p:pic>
      <p:pic>
        <p:nvPicPr>
          <p:cNvPr id="8" name="Picture 7">
            <a:extLst>
              <a:ext uri="{FF2B5EF4-FFF2-40B4-BE49-F238E27FC236}">
                <a16:creationId xmlns:a16="http://schemas.microsoft.com/office/drawing/2014/main" id="{539F2F17-2EBC-7829-69E8-DBBAB8763D54}"/>
              </a:ext>
            </a:extLst>
          </p:cNvPr>
          <p:cNvPicPr>
            <a:picLocks noChangeAspect="1"/>
          </p:cNvPicPr>
          <p:nvPr/>
        </p:nvPicPr>
        <p:blipFill>
          <a:blip r:embed="rId3"/>
          <a:stretch>
            <a:fillRect/>
          </a:stretch>
        </p:blipFill>
        <p:spPr>
          <a:xfrm>
            <a:off x="4488141" y="1"/>
            <a:ext cx="6574435" cy="4930827"/>
          </a:xfrm>
          <a:prstGeom prst="rect">
            <a:avLst/>
          </a:prstGeom>
        </p:spPr>
      </p:pic>
      <p:sp>
        <p:nvSpPr>
          <p:cNvPr id="10" name="TextBox 9">
            <a:extLst>
              <a:ext uri="{FF2B5EF4-FFF2-40B4-BE49-F238E27FC236}">
                <a16:creationId xmlns:a16="http://schemas.microsoft.com/office/drawing/2014/main" id="{75410A25-D805-9DEF-28B0-30FD4477FD4C}"/>
              </a:ext>
            </a:extLst>
          </p:cNvPr>
          <p:cNvSpPr txBox="1"/>
          <p:nvPr/>
        </p:nvSpPr>
        <p:spPr>
          <a:xfrm>
            <a:off x="1447801" y="1749878"/>
            <a:ext cx="2963825" cy="2862322"/>
          </a:xfrm>
          <a:prstGeom prst="rect">
            <a:avLst/>
          </a:prstGeom>
          <a:noFill/>
        </p:spPr>
        <p:txBody>
          <a:bodyPr wrap="none" rtlCol="0">
            <a:spAutoFit/>
          </a:bodyPr>
          <a:lstStyle/>
          <a:p>
            <a:r>
              <a:rPr lang="en-GB" dirty="0" err="1">
                <a:solidFill>
                  <a:srgbClr val="000000"/>
                </a:solidFill>
                <a:latin typeface="Calibri" panose="020F0502020204030204" pitchFamily="34" charset="0"/>
              </a:rPr>
              <a:t>Anagrafica</a:t>
            </a:r>
            <a:endParaRPr lang="en-GB"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Aldo </a:t>
            </a:r>
            <a:r>
              <a:rPr lang="en-GB" dirty="0" err="1">
                <a:solidFill>
                  <a:srgbClr val="000000"/>
                </a:solidFill>
                <a:latin typeface="Calibri" panose="020F0502020204030204" pitchFamily="34" charset="0"/>
              </a:rPr>
              <a:t>Morselli</a:t>
            </a:r>
            <a:r>
              <a:rPr lang="en-GB" dirty="0">
                <a:solidFill>
                  <a:srgbClr val="000000"/>
                </a:solidFill>
                <a:latin typeface="Calibri" panose="020F0502020204030204" pitchFamily="34" charset="0"/>
              </a:rPr>
              <a:t> (Resp. Locale)</a:t>
            </a:r>
          </a:p>
          <a:p>
            <a:r>
              <a:rPr lang="en-GB" dirty="0">
                <a:solidFill>
                  <a:srgbClr val="000000"/>
                </a:solidFill>
                <a:latin typeface="Calibri" panose="020F0502020204030204" pitchFamily="34" charset="0"/>
              </a:rPr>
              <a:t>Daniele </a:t>
            </a:r>
            <a:r>
              <a:rPr lang="en-GB" dirty="0" err="1">
                <a:solidFill>
                  <a:srgbClr val="000000"/>
                </a:solidFill>
                <a:latin typeface="Calibri" panose="020F0502020204030204" pitchFamily="34" charset="0"/>
              </a:rPr>
              <a:t>Belardinelli</a:t>
            </a:r>
            <a:endParaRPr lang="en-GB"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Stefano </a:t>
            </a:r>
            <a:r>
              <a:rPr lang="en-GB" dirty="0" err="1">
                <a:solidFill>
                  <a:srgbClr val="000000"/>
                </a:solidFill>
                <a:latin typeface="Calibri" panose="020F0502020204030204" pitchFamily="34" charset="0"/>
              </a:rPr>
              <a:t>Ciprini</a:t>
            </a:r>
            <a:endParaRPr lang="en-GB"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Claudio </a:t>
            </a:r>
            <a:r>
              <a:rPr lang="en-GB" dirty="0" err="1">
                <a:solidFill>
                  <a:srgbClr val="000000"/>
                </a:solidFill>
                <a:latin typeface="Calibri" panose="020F0502020204030204" pitchFamily="34" charset="0"/>
              </a:rPr>
              <a:t>Gasbarra</a:t>
            </a:r>
            <a:endParaRPr lang="en-GB"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Dario </a:t>
            </a:r>
            <a:r>
              <a:rPr lang="en-GB" dirty="0" err="1">
                <a:solidFill>
                  <a:srgbClr val="000000"/>
                </a:solidFill>
                <a:latin typeface="Calibri" panose="020F0502020204030204" pitchFamily="34" charset="0"/>
              </a:rPr>
              <a:t>Gasparrini</a:t>
            </a:r>
            <a:endParaRPr lang="en-GB"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Federica </a:t>
            </a:r>
            <a:r>
              <a:rPr lang="en-GB" dirty="0" err="1">
                <a:solidFill>
                  <a:srgbClr val="000000"/>
                </a:solidFill>
                <a:latin typeface="Calibri" panose="020F0502020204030204" pitchFamily="34" charset="0"/>
              </a:rPr>
              <a:t>Giacchino</a:t>
            </a:r>
            <a:endParaRPr lang="en-GB"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Gonzalo Rodriguez Fernandez</a:t>
            </a:r>
          </a:p>
          <a:p>
            <a:r>
              <a:rPr lang="en-GB" dirty="0" err="1">
                <a:solidFill>
                  <a:srgbClr val="000000"/>
                </a:solidFill>
                <a:latin typeface="Calibri" panose="020F0502020204030204" pitchFamily="34" charset="0"/>
              </a:rPr>
              <a:t>Davide</a:t>
            </a:r>
            <a:r>
              <a:rPr lang="en-GB" dirty="0">
                <a:solidFill>
                  <a:srgbClr val="000000"/>
                </a:solidFill>
                <a:latin typeface="Calibri" panose="020F0502020204030204" pitchFamily="34" charset="0"/>
              </a:rPr>
              <a:t> Badoni</a:t>
            </a:r>
          </a:p>
          <a:p>
            <a:endParaRPr lang="en-IT" dirty="0"/>
          </a:p>
        </p:txBody>
      </p:sp>
      <p:pic>
        <p:nvPicPr>
          <p:cNvPr id="15" name="Picture 14">
            <a:extLst>
              <a:ext uri="{FF2B5EF4-FFF2-40B4-BE49-F238E27FC236}">
                <a16:creationId xmlns:a16="http://schemas.microsoft.com/office/drawing/2014/main" id="{DCC2D581-6531-87EF-6700-544C440A4B06}"/>
              </a:ext>
            </a:extLst>
          </p:cNvPr>
          <p:cNvPicPr>
            <a:picLocks noChangeAspect="1"/>
          </p:cNvPicPr>
          <p:nvPr/>
        </p:nvPicPr>
        <p:blipFill>
          <a:blip r:embed="rId4"/>
          <a:stretch>
            <a:fillRect/>
          </a:stretch>
        </p:blipFill>
        <p:spPr>
          <a:xfrm>
            <a:off x="1929987" y="4930828"/>
            <a:ext cx="8052212" cy="1898059"/>
          </a:xfrm>
          <a:prstGeom prst="rect">
            <a:avLst/>
          </a:prstGeom>
        </p:spPr>
      </p:pic>
      <p:pic>
        <p:nvPicPr>
          <p:cNvPr id="16" name="Picture 15">
            <a:extLst>
              <a:ext uri="{FF2B5EF4-FFF2-40B4-BE49-F238E27FC236}">
                <a16:creationId xmlns:a16="http://schemas.microsoft.com/office/drawing/2014/main" id="{AAAA2762-32C3-FF2A-2138-E9C4C0BEA538}"/>
              </a:ext>
            </a:extLst>
          </p:cNvPr>
          <p:cNvPicPr>
            <a:picLocks noChangeAspect="1"/>
          </p:cNvPicPr>
          <p:nvPr/>
        </p:nvPicPr>
        <p:blipFill>
          <a:blip r:embed="rId5"/>
          <a:stretch>
            <a:fillRect/>
          </a:stretch>
        </p:blipFill>
        <p:spPr>
          <a:xfrm>
            <a:off x="3711251" y="50886"/>
            <a:ext cx="3027007" cy="1159102"/>
          </a:xfrm>
          <a:prstGeom prst="rect">
            <a:avLst/>
          </a:prstGeom>
        </p:spPr>
      </p:pic>
    </p:spTree>
    <p:extLst>
      <p:ext uri="{BB962C8B-B14F-4D97-AF65-F5344CB8AC3E}">
        <p14:creationId xmlns:p14="http://schemas.microsoft.com/office/powerpoint/2010/main" val="228748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96251C-09BF-B860-F266-37519711FC72}"/>
              </a:ext>
            </a:extLst>
          </p:cNvPr>
          <p:cNvSpPr txBox="1">
            <a:spLocks/>
          </p:cNvSpPr>
          <p:nvPr/>
        </p:nvSpPr>
        <p:spPr>
          <a:xfrm>
            <a:off x="1283109" y="1815536"/>
            <a:ext cx="9625781"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dirty="0">
              <a:latin typeface="Calibri" panose="020F0502020204030204" pitchFamily="34" charset="0"/>
              <a:cs typeface="Calibri" panose="020F0502020204030204" pitchFamily="34" charset="0"/>
            </a:endParaRPr>
          </a:p>
          <a:p>
            <a:pPr algn="ctr"/>
            <a:r>
              <a:rPr lang="it-IT" dirty="0">
                <a:latin typeface="Calibri" panose="020F0502020204030204" pitchFamily="34" charset="0"/>
                <a:cs typeface="Calibri" panose="020F0502020204030204" pitchFamily="34" charset="0"/>
              </a:rPr>
              <a:t>MASTERCLASS</a:t>
            </a:r>
            <a:endParaRPr lang="it-IT"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3379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D0D9375-2EE8-A6BB-A674-3EAC8FE293BA}"/>
              </a:ext>
            </a:extLst>
          </p:cNvPr>
          <p:cNvSpPr txBox="1"/>
          <p:nvPr/>
        </p:nvSpPr>
        <p:spPr>
          <a:xfrm>
            <a:off x="7465513" y="2492469"/>
            <a:ext cx="2914240" cy="923330"/>
          </a:xfrm>
          <a:prstGeom prst="rect">
            <a:avLst/>
          </a:prstGeom>
          <a:noFill/>
        </p:spPr>
        <p:txBody>
          <a:bodyPr wrap="square">
            <a:spAutoFit/>
          </a:bodyPr>
          <a:lstStyle/>
          <a:p>
            <a:pPr marL="342900" indent="-342900">
              <a:buFont typeface="+mj-lt"/>
              <a:buAutoNum type="arabicPeriod"/>
            </a:pPr>
            <a:r>
              <a:rPr lang="it-IT" dirty="0"/>
              <a:t>Dott. Francesco Liguori</a:t>
            </a:r>
          </a:p>
          <a:p>
            <a:pPr marL="342900" indent="-342900">
              <a:buFont typeface="+mj-lt"/>
              <a:buAutoNum type="arabicPeriod"/>
            </a:pPr>
            <a:r>
              <a:rPr lang="it-IT" dirty="0"/>
              <a:t>Dott.ssa Anna Mattioni</a:t>
            </a:r>
          </a:p>
          <a:p>
            <a:pPr marL="342900" indent="-342900">
              <a:buFont typeface="+mj-lt"/>
              <a:buAutoNum type="arabicPeriod"/>
            </a:pPr>
            <a:r>
              <a:rPr lang="it-IT" dirty="0"/>
              <a:t>In attesa di nomina</a:t>
            </a:r>
          </a:p>
        </p:txBody>
      </p:sp>
      <p:pic>
        <p:nvPicPr>
          <p:cNvPr id="7" name="Immagine 6">
            <a:extLst>
              <a:ext uri="{FF2B5EF4-FFF2-40B4-BE49-F238E27FC236}">
                <a16:creationId xmlns:a16="http://schemas.microsoft.com/office/drawing/2014/main" id="{704EB979-7CF6-F86F-5041-EF0E6BD8D212}"/>
              </a:ext>
            </a:extLst>
          </p:cNvPr>
          <p:cNvPicPr>
            <a:picLocks noChangeAspect="1"/>
          </p:cNvPicPr>
          <p:nvPr/>
        </p:nvPicPr>
        <p:blipFill>
          <a:blip r:embed="rId2"/>
          <a:stretch>
            <a:fillRect/>
          </a:stretch>
        </p:blipFill>
        <p:spPr>
          <a:xfrm>
            <a:off x="240802" y="964097"/>
            <a:ext cx="6036234" cy="5718538"/>
          </a:xfrm>
          <a:prstGeom prst="rect">
            <a:avLst/>
          </a:prstGeom>
        </p:spPr>
      </p:pic>
      <p:sp>
        <p:nvSpPr>
          <p:cNvPr id="11" name="CasellaDiTesto 10">
            <a:extLst>
              <a:ext uri="{FF2B5EF4-FFF2-40B4-BE49-F238E27FC236}">
                <a16:creationId xmlns:a16="http://schemas.microsoft.com/office/drawing/2014/main" id="{E646BABC-FDE4-8FCF-8967-A1F49AAF8E0D}"/>
              </a:ext>
            </a:extLst>
          </p:cNvPr>
          <p:cNvSpPr txBox="1"/>
          <p:nvPr/>
        </p:nvSpPr>
        <p:spPr>
          <a:xfrm>
            <a:off x="0" y="167957"/>
            <a:ext cx="12192000" cy="523220"/>
          </a:xfrm>
          <a:prstGeom prst="rect">
            <a:avLst/>
          </a:prstGeom>
          <a:noFill/>
        </p:spPr>
        <p:txBody>
          <a:bodyPr wrap="square">
            <a:spAutoFit/>
          </a:bodyPr>
          <a:lstStyle/>
          <a:p>
            <a:pPr algn="ctr"/>
            <a:r>
              <a:rPr lang="it-IT" sz="2800" b="1" dirty="0"/>
              <a:t>“Tutor a supporto di iniziative di diffusione della cultura scientifica dell’INFN”</a:t>
            </a:r>
          </a:p>
        </p:txBody>
      </p:sp>
      <p:sp>
        <p:nvSpPr>
          <p:cNvPr id="12" name="Rettangolo 11">
            <a:extLst>
              <a:ext uri="{FF2B5EF4-FFF2-40B4-BE49-F238E27FC236}">
                <a16:creationId xmlns:a16="http://schemas.microsoft.com/office/drawing/2014/main" id="{1D356D37-211B-2DB5-B343-654F6148EEC3}"/>
              </a:ext>
            </a:extLst>
          </p:cNvPr>
          <p:cNvSpPr/>
          <p:nvPr/>
        </p:nvSpPr>
        <p:spPr>
          <a:xfrm>
            <a:off x="2812774" y="4333460"/>
            <a:ext cx="1689652" cy="2186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E4FC27BB-3AE5-D602-5489-6A8048359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2319" y="5125745"/>
            <a:ext cx="2876546" cy="1503295"/>
          </a:xfrm>
          <a:prstGeom prst="rect">
            <a:avLst/>
          </a:prstGeom>
        </p:spPr>
      </p:pic>
    </p:spTree>
    <p:extLst>
      <p:ext uri="{BB962C8B-B14F-4D97-AF65-F5344CB8AC3E}">
        <p14:creationId xmlns:p14="http://schemas.microsoft.com/office/powerpoint/2010/main" val="23894533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209633" y="99834"/>
            <a:ext cx="6868400" cy="6093936"/>
          </a:xfrm>
          <a:prstGeom prst="rect">
            <a:avLst/>
          </a:prstGeom>
          <a:noFill/>
          <a:ln>
            <a:noFill/>
          </a:ln>
        </p:spPr>
        <p:txBody>
          <a:bodyPr spcFirstLastPara="1" wrap="square" lIns="121900" tIns="121900" rIns="121900" bIns="121900" anchor="t" anchorCtr="0">
            <a:spAutoFit/>
          </a:bodyPr>
          <a:lstStyle/>
          <a:p>
            <a:r>
              <a:rPr lang="it-IT" sz="2000" b="1" u="sng" dirty="0"/>
              <a:t>ATLAS MASTERCLASS RM2</a:t>
            </a:r>
          </a:p>
          <a:p>
            <a:r>
              <a:rPr lang="it-IT" sz="2000" dirty="0"/>
              <a:t> </a:t>
            </a:r>
            <a:br>
              <a:rPr lang="it-IT" sz="2000" dirty="0"/>
            </a:br>
            <a:r>
              <a:rPr lang="it-IT" sz="2000" dirty="0"/>
              <a:t>Coordinamento: Umberto De Sanctis, Marco </a:t>
            </a:r>
            <a:r>
              <a:rPr lang="it-IT" sz="2000" dirty="0" err="1"/>
              <a:t>Vanadia</a:t>
            </a:r>
            <a:endParaRPr lang="it-IT" sz="2000" dirty="0"/>
          </a:p>
          <a:p>
            <a:endParaRPr lang="it-IT" sz="2000" dirty="0"/>
          </a:p>
          <a:p>
            <a:r>
              <a:rPr lang="it-IT" sz="2000" dirty="0"/>
              <a:t>Staff + speakers (2024): </a:t>
            </a:r>
          </a:p>
          <a:p>
            <a:r>
              <a:rPr lang="it-IT" sz="2000" dirty="0"/>
              <a:t>Lucilla Lanza, Alessia </a:t>
            </a:r>
            <a:r>
              <a:rPr lang="it-IT" sz="2000" dirty="0" err="1"/>
              <a:t>Satta</a:t>
            </a:r>
            <a:r>
              <a:rPr lang="it-IT" sz="2000" dirty="0"/>
              <a:t>, Fabiola </a:t>
            </a:r>
            <a:r>
              <a:rPr lang="it-IT" sz="2000" dirty="0" err="1"/>
              <a:t>Raffaeli</a:t>
            </a:r>
            <a:r>
              <a:rPr lang="it-IT" sz="2000" dirty="0"/>
              <a:t>, Alessandro Rocchi, Marco Sessa, Lucio </a:t>
            </a:r>
            <a:r>
              <a:rPr lang="it-IT" sz="2000" dirty="0" err="1"/>
              <a:t>Cerrito</a:t>
            </a:r>
            <a:r>
              <a:rPr lang="it-IT" sz="2000" dirty="0"/>
              <a:t>, Daniele </a:t>
            </a:r>
            <a:r>
              <a:rPr lang="it-IT" sz="2000" dirty="0" err="1"/>
              <a:t>Truncali</a:t>
            </a:r>
            <a:endParaRPr lang="it-IT" sz="2000" dirty="0">
              <a:solidFill>
                <a:schemeClr val="dk1"/>
              </a:solidFill>
            </a:endParaRPr>
          </a:p>
          <a:p>
            <a:endParaRPr lang="it-IT" sz="2000" dirty="0">
              <a:solidFill>
                <a:schemeClr val="dk1"/>
              </a:solidFill>
            </a:endParaRPr>
          </a:p>
          <a:p>
            <a:r>
              <a:rPr lang="it-IT" sz="2000" dirty="0">
                <a:solidFill>
                  <a:schemeClr val="dk1"/>
                </a:solidFill>
              </a:rPr>
              <a:t>Studenti di 4° e 5° liceo diventano fisici per un giorno e cercano </a:t>
            </a:r>
            <a:r>
              <a:rPr lang="it-IT" sz="2000" b="1" dirty="0">
                <a:solidFill>
                  <a:schemeClr val="dk1"/>
                </a:solidFill>
              </a:rPr>
              <a:t>decadimenti leptonici di risonanze </a:t>
            </a:r>
            <a:r>
              <a:rPr lang="it-IT" sz="2000" dirty="0">
                <a:solidFill>
                  <a:schemeClr val="dk1"/>
                </a:solidFill>
              </a:rPr>
              <a:t>con l’esperimento ATLAS. L’evento dura una giornata intera e prevede </a:t>
            </a:r>
            <a:r>
              <a:rPr lang="it-IT" sz="2000" b="1" dirty="0">
                <a:solidFill>
                  <a:schemeClr val="dk1"/>
                </a:solidFill>
              </a:rPr>
              <a:t>talk introduttivi</a:t>
            </a:r>
            <a:r>
              <a:rPr lang="it-IT" sz="2000" dirty="0">
                <a:solidFill>
                  <a:schemeClr val="dk1"/>
                </a:solidFill>
              </a:rPr>
              <a:t>, lo svolgimento dell’esercizio e un collegamento finale con il CERN! </a:t>
            </a:r>
          </a:p>
          <a:p>
            <a:endParaRPr lang="it-IT" sz="2000" dirty="0">
              <a:solidFill>
                <a:schemeClr val="dk1"/>
              </a:solidFill>
            </a:endParaRPr>
          </a:p>
          <a:p>
            <a:pPr>
              <a:buClr>
                <a:schemeClr val="dk1"/>
              </a:buClr>
              <a:buSzPts val="1100"/>
            </a:pPr>
            <a:r>
              <a:rPr lang="it-IT" sz="2000" dirty="0">
                <a:solidFill>
                  <a:schemeClr val="dk1"/>
                </a:solidFill>
              </a:rPr>
              <a:t>Come nel 2023 abbiamo raddoppiato gli eventi, con un evento dedicato alle </a:t>
            </a:r>
            <a:r>
              <a:rPr lang="it-IT" sz="2000" b="1" dirty="0">
                <a:solidFill>
                  <a:schemeClr val="dk1"/>
                </a:solidFill>
              </a:rPr>
              <a:t>ragazze</a:t>
            </a:r>
            <a:r>
              <a:rPr lang="it-IT" sz="2000" dirty="0">
                <a:solidFill>
                  <a:schemeClr val="dk1"/>
                </a:solidFill>
              </a:rPr>
              <a:t>!</a:t>
            </a:r>
          </a:p>
          <a:p>
            <a:endParaRPr lang="it-IT" sz="2000" dirty="0">
              <a:solidFill>
                <a:schemeClr val="dk1"/>
              </a:solidFill>
            </a:endParaRPr>
          </a:p>
          <a:p>
            <a:endParaRPr lang="it-IT" sz="2000" dirty="0">
              <a:solidFill>
                <a:schemeClr val="dk1"/>
              </a:solidFill>
            </a:endParaRPr>
          </a:p>
          <a:p>
            <a:endParaRPr lang="it-IT" sz="2000" dirty="0"/>
          </a:p>
          <a:p>
            <a:endParaRPr lang="it-IT" sz="2000" dirty="0"/>
          </a:p>
        </p:txBody>
      </p:sp>
      <p:pic>
        <p:nvPicPr>
          <p:cNvPr id="55" name="Google Shape;55;p13"/>
          <p:cNvPicPr preferRelativeResize="0"/>
          <p:nvPr/>
        </p:nvPicPr>
        <p:blipFill>
          <a:blip r:embed="rId3">
            <a:alphaModFix/>
          </a:blip>
          <a:stretch>
            <a:fillRect/>
          </a:stretch>
        </p:blipFill>
        <p:spPr>
          <a:xfrm>
            <a:off x="7169068" y="99834"/>
            <a:ext cx="4289201" cy="4442967"/>
          </a:xfrm>
          <a:prstGeom prst="rect">
            <a:avLst/>
          </a:prstGeom>
          <a:noFill/>
          <a:ln>
            <a:noFill/>
          </a:ln>
        </p:spPr>
      </p:pic>
      <p:sp>
        <p:nvSpPr>
          <p:cNvPr id="56" name="Google Shape;56;p13"/>
          <p:cNvSpPr txBox="1"/>
          <p:nvPr/>
        </p:nvSpPr>
        <p:spPr>
          <a:xfrm>
            <a:off x="321800" y="5185774"/>
            <a:ext cx="11765816" cy="1672225"/>
          </a:xfrm>
          <a:prstGeom prst="rect">
            <a:avLst/>
          </a:prstGeom>
          <a:noFill/>
          <a:ln>
            <a:noFill/>
          </a:ln>
        </p:spPr>
        <p:txBody>
          <a:bodyPr spcFirstLastPara="1" wrap="square" lIns="121900" tIns="121900" rIns="121900" bIns="121900" anchor="t" anchorCtr="0">
            <a:noAutofit/>
          </a:bodyPr>
          <a:lstStyle/>
          <a:p>
            <a:r>
              <a:rPr lang="it-IT" sz="2133" dirty="0">
                <a:solidFill>
                  <a:schemeClr val="dk1"/>
                </a:solidFill>
              </a:rPr>
              <a:t>In anagrafica previsto per il 2025 impegno di: Marco </a:t>
            </a:r>
            <a:r>
              <a:rPr lang="it-IT" sz="2133" dirty="0" err="1">
                <a:solidFill>
                  <a:schemeClr val="dk1"/>
                </a:solidFill>
              </a:rPr>
              <a:t>Vanadia</a:t>
            </a:r>
            <a:r>
              <a:rPr lang="it-IT" sz="2133" dirty="0">
                <a:solidFill>
                  <a:schemeClr val="dk1"/>
                </a:solidFill>
              </a:rPr>
              <a:t> (</a:t>
            </a:r>
            <a:r>
              <a:rPr lang="it-IT" sz="2133" dirty="0" err="1">
                <a:solidFill>
                  <a:schemeClr val="dk1"/>
                </a:solidFill>
              </a:rPr>
              <a:t>Resp</a:t>
            </a:r>
            <a:r>
              <a:rPr lang="it-IT" sz="2133" dirty="0">
                <a:solidFill>
                  <a:schemeClr val="dk1"/>
                </a:solidFill>
              </a:rPr>
              <a:t>. </a:t>
            </a:r>
            <a:r>
              <a:rPr lang="it-IT" sz="2133" dirty="0" err="1">
                <a:solidFill>
                  <a:schemeClr val="dk1"/>
                </a:solidFill>
              </a:rPr>
              <a:t>Loc</a:t>
            </a:r>
            <a:r>
              <a:rPr lang="it-IT" sz="2133" dirty="0">
                <a:solidFill>
                  <a:schemeClr val="dk1"/>
                </a:solidFill>
              </a:rPr>
              <a:t>.), Umberto De Sanctis, Marco Sessa, Alberto </a:t>
            </a:r>
            <a:r>
              <a:rPr lang="it-IT" sz="2133" dirty="0" err="1">
                <a:solidFill>
                  <a:schemeClr val="dk1"/>
                </a:solidFill>
              </a:rPr>
              <a:t>Prades</a:t>
            </a:r>
            <a:r>
              <a:rPr lang="it-IT" sz="2133" dirty="0">
                <a:solidFill>
                  <a:schemeClr val="dk1"/>
                </a:solidFill>
              </a:rPr>
              <a:t>, Luca Pagani, Francesco Giuli.</a:t>
            </a:r>
          </a:p>
          <a:p>
            <a:endParaRPr lang="it-IT" sz="2133" dirty="0">
              <a:solidFill>
                <a:schemeClr val="dk1"/>
              </a:solidFill>
            </a:endParaRPr>
          </a:p>
          <a:p>
            <a:r>
              <a:rPr lang="it-IT" sz="2133" dirty="0">
                <a:solidFill>
                  <a:schemeClr val="dk1"/>
                </a:solidFill>
              </a:rPr>
              <a:t>Richieste: 1 k€ per pasti studenti (complessivo ATLAS + Fermi, ora all’interno della stessa sigla MC_C3M)</a:t>
            </a:r>
          </a:p>
        </p:txBody>
      </p:sp>
    </p:spTree>
    <p:extLst>
      <p:ext uri="{BB962C8B-B14F-4D97-AF65-F5344CB8AC3E}">
        <p14:creationId xmlns:p14="http://schemas.microsoft.com/office/powerpoint/2010/main" val="2599618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153067" y="4542733"/>
            <a:ext cx="5847600" cy="1520800"/>
          </a:xfrm>
          <a:prstGeom prst="rect">
            <a:avLst/>
          </a:prstGeom>
          <a:noFill/>
          <a:ln>
            <a:noFill/>
          </a:ln>
        </p:spPr>
        <p:txBody>
          <a:bodyPr spcFirstLastPara="1" wrap="square" lIns="121900" tIns="121900" rIns="121900" bIns="121900" anchor="t" anchorCtr="0">
            <a:noAutofit/>
          </a:bodyPr>
          <a:lstStyle/>
          <a:p>
            <a:r>
              <a:rPr lang="en-GB" sz="2400"/>
              <a:t>Evento dedicato alle ragazze per la giornata internazionale delle donne nella scienza</a:t>
            </a:r>
            <a:endParaRPr sz="2400"/>
          </a:p>
          <a:p>
            <a:endParaRPr sz="2400"/>
          </a:p>
          <a:p>
            <a:r>
              <a:rPr lang="en-GB" sz="2400"/>
              <a:t>30 partecipanti da una decina di scuole</a:t>
            </a:r>
            <a:endParaRPr sz="2400"/>
          </a:p>
          <a:p>
            <a:r>
              <a:rPr lang="en-GB" sz="2400"/>
              <a:t>9 Febbraio 2024</a:t>
            </a:r>
            <a:endParaRPr sz="2400"/>
          </a:p>
        </p:txBody>
      </p:sp>
      <p:sp>
        <p:nvSpPr>
          <p:cNvPr id="62" name="Google Shape;62;p14"/>
          <p:cNvSpPr txBox="1"/>
          <p:nvPr/>
        </p:nvSpPr>
        <p:spPr>
          <a:xfrm>
            <a:off x="6249067" y="4542733"/>
            <a:ext cx="5847600" cy="1520800"/>
          </a:xfrm>
          <a:prstGeom prst="rect">
            <a:avLst/>
          </a:prstGeom>
          <a:noFill/>
          <a:ln>
            <a:noFill/>
          </a:ln>
        </p:spPr>
        <p:txBody>
          <a:bodyPr spcFirstLastPara="1" wrap="square" lIns="121900" tIns="121900" rIns="121900" bIns="121900" anchor="t" anchorCtr="0">
            <a:noAutofit/>
          </a:bodyPr>
          <a:lstStyle/>
          <a:p>
            <a:r>
              <a:rPr lang="en-GB" sz="2400"/>
              <a:t>Masterclass generale</a:t>
            </a:r>
            <a:endParaRPr sz="2400"/>
          </a:p>
          <a:p>
            <a:endParaRPr sz="2400"/>
          </a:p>
          <a:p>
            <a:endParaRPr sz="2400"/>
          </a:p>
          <a:p>
            <a:r>
              <a:rPr lang="en-GB" sz="2400"/>
              <a:t>40 partecipanti da una quindicina di scuole</a:t>
            </a:r>
            <a:endParaRPr sz="2400"/>
          </a:p>
          <a:p>
            <a:r>
              <a:rPr lang="en-GB" sz="2400"/>
              <a:t>23 Febbraio 2024</a:t>
            </a:r>
            <a:endParaRPr sz="2400"/>
          </a:p>
        </p:txBody>
      </p:sp>
      <p:pic>
        <p:nvPicPr>
          <p:cNvPr id="63" name="Google Shape;63;p14"/>
          <p:cNvPicPr preferRelativeResize="0"/>
          <p:nvPr/>
        </p:nvPicPr>
        <p:blipFill>
          <a:blip r:embed="rId3">
            <a:alphaModFix/>
          </a:blip>
          <a:stretch>
            <a:fillRect/>
          </a:stretch>
        </p:blipFill>
        <p:spPr>
          <a:xfrm>
            <a:off x="6216470" y="203200"/>
            <a:ext cx="5515113" cy="4136336"/>
          </a:xfrm>
          <a:prstGeom prst="rect">
            <a:avLst/>
          </a:prstGeom>
          <a:noFill/>
          <a:ln>
            <a:noFill/>
          </a:ln>
        </p:spPr>
      </p:pic>
      <p:pic>
        <p:nvPicPr>
          <p:cNvPr id="64" name="Google Shape;64;p14"/>
          <p:cNvPicPr preferRelativeResize="0"/>
          <p:nvPr/>
        </p:nvPicPr>
        <p:blipFill>
          <a:blip r:embed="rId4">
            <a:alphaModFix/>
          </a:blip>
          <a:stretch>
            <a:fillRect/>
          </a:stretch>
        </p:blipFill>
        <p:spPr>
          <a:xfrm>
            <a:off x="91767" y="203201"/>
            <a:ext cx="5515100" cy="4136340"/>
          </a:xfrm>
          <a:prstGeom prst="rect">
            <a:avLst/>
          </a:prstGeom>
          <a:noFill/>
          <a:ln>
            <a:noFill/>
          </a:ln>
        </p:spPr>
      </p:pic>
    </p:spTree>
    <p:extLst>
      <p:ext uri="{BB962C8B-B14F-4D97-AF65-F5344CB8AC3E}">
        <p14:creationId xmlns:p14="http://schemas.microsoft.com/office/powerpoint/2010/main" val="9536872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D662DF-69B1-7049-AD12-47404749F48F}"/>
              </a:ext>
            </a:extLst>
          </p:cNvPr>
          <p:cNvSpPr>
            <a:spLocks noGrp="1"/>
          </p:cNvSpPr>
          <p:nvPr>
            <p:ph type="ctrTitle"/>
          </p:nvPr>
        </p:nvSpPr>
        <p:spPr>
          <a:xfrm>
            <a:off x="823441" y="921715"/>
            <a:ext cx="6306064" cy="2635993"/>
          </a:xfrm>
        </p:spPr>
        <p:txBody>
          <a:bodyPr anchor="b">
            <a:normAutofit/>
          </a:bodyPr>
          <a:lstStyle/>
          <a:p>
            <a:pPr algn="l"/>
            <a:r>
              <a:rPr lang="en-GB" sz="4800" dirty="0"/>
              <a:t>Fermi Masterclass </a:t>
            </a:r>
            <a:r>
              <a:rPr lang="en-GB" sz="4800" dirty="0" smtClean="0"/>
              <a:t>2024</a:t>
            </a:r>
            <a:br>
              <a:rPr lang="en-GB" sz="4800" dirty="0" smtClean="0"/>
            </a:br>
            <a:r>
              <a:rPr lang="en-GB" sz="2000" dirty="0" smtClean="0"/>
              <a:t>D. </a:t>
            </a:r>
            <a:r>
              <a:rPr lang="en-GB" sz="2000" dirty="0" err="1" smtClean="0"/>
              <a:t>Gasparrini</a:t>
            </a:r>
            <a:endParaRPr lang="en-GB" sz="4800" dirty="0"/>
          </a:p>
        </p:txBody>
      </p:sp>
      <p:sp>
        <p:nvSpPr>
          <p:cNvPr id="3" name="Sottotitolo 2">
            <a:extLst>
              <a:ext uri="{FF2B5EF4-FFF2-40B4-BE49-F238E27FC236}">
                <a16:creationId xmlns:a16="http://schemas.microsoft.com/office/drawing/2014/main" id="{E9F01EF3-40F2-984F-94F1-77804B605ED7}"/>
              </a:ext>
            </a:extLst>
          </p:cNvPr>
          <p:cNvSpPr>
            <a:spLocks noGrp="1"/>
          </p:cNvSpPr>
          <p:nvPr>
            <p:ph type="subTitle" idx="1"/>
          </p:nvPr>
        </p:nvSpPr>
        <p:spPr>
          <a:xfrm>
            <a:off x="823442" y="4541263"/>
            <a:ext cx="4662957" cy="1395022"/>
          </a:xfrm>
        </p:spPr>
        <p:txBody>
          <a:bodyPr anchor="t">
            <a:normAutofit/>
          </a:bodyPr>
          <a:lstStyle/>
          <a:p>
            <a:pPr algn="l"/>
            <a:r>
              <a:rPr lang="en-GB" sz="2200" dirty="0" err="1">
                <a:solidFill>
                  <a:srgbClr val="FFFFFF"/>
                </a:solidFill>
              </a:rPr>
              <a:t>Responsabile</a:t>
            </a:r>
            <a:r>
              <a:rPr lang="en-GB" sz="2200" dirty="0">
                <a:solidFill>
                  <a:srgbClr val="FFFFFF"/>
                </a:solidFill>
              </a:rPr>
              <a:t> locale: Dario </a:t>
            </a:r>
            <a:r>
              <a:rPr lang="en-GB" sz="2200" dirty="0" err="1">
                <a:solidFill>
                  <a:srgbClr val="FFFFFF"/>
                </a:solidFill>
              </a:rPr>
              <a:t>Gasparrini</a:t>
            </a:r>
            <a:endParaRPr lang="en-GB" sz="2200" dirty="0">
              <a:solidFill>
                <a:srgbClr val="FFFFFF"/>
              </a:solidFill>
            </a:endParaRPr>
          </a:p>
          <a:p>
            <a:pPr algn="l"/>
            <a:r>
              <a:rPr lang="en-GB" sz="2200" dirty="0" err="1">
                <a:solidFill>
                  <a:srgbClr val="FFFFFF"/>
                </a:solidFill>
              </a:rPr>
              <a:t>Responsabile</a:t>
            </a:r>
            <a:r>
              <a:rPr lang="en-GB" sz="2200" dirty="0">
                <a:solidFill>
                  <a:srgbClr val="FFFFFF"/>
                </a:solidFill>
              </a:rPr>
              <a:t> </a:t>
            </a:r>
            <a:r>
              <a:rPr lang="en-GB" sz="2200" dirty="0" err="1">
                <a:solidFill>
                  <a:srgbClr val="FFFFFF"/>
                </a:solidFill>
              </a:rPr>
              <a:t>Nazionale</a:t>
            </a:r>
            <a:r>
              <a:rPr lang="en-GB" sz="2200" dirty="0">
                <a:solidFill>
                  <a:srgbClr val="FFFFFF"/>
                </a:solidFill>
              </a:rPr>
              <a:t>: Fabio Gargano</a:t>
            </a:r>
          </a:p>
        </p:txBody>
      </p:sp>
      <p:pic>
        <p:nvPicPr>
          <p:cNvPr id="7" name="Immagine 6">
            <a:extLst>
              <a:ext uri="{FF2B5EF4-FFF2-40B4-BE49-F238E27FC236}">
                <a16:creationId xmlns:a16="http://schemas.microsoft.com/office/drawing/2014/main" id="{CD0E715C-099A-CA4A-93EB-D23D58992B4E}"/>
              </a:ext>
            </a:extLst>
          </p:cNvPr>
          <p:cNvPicPr>
            <a:picLocks noChangeAspect="1"/>
          </p:cNvPicPr>
          <p:nvPr/>
        </p:nvPicPr>
        <p:blipFill>
          <a:blip r:embed="rId2"/>
          <a:stretch>
            <a:fillRect/>
          </a:stretch>
        </p:blipFill>
        <p:spPr>
          <a:xfrm>
            <a:off x="7190977" y="463404"/>
            <a:ext cx="3928882" cy="5553193"/>
          </a:xfrm>
          <a:prstGeom prst="rect">
            <a:avLst/>
          </a:prstGeom>
        </p:spPr>
      </p:pic>
    </p:spTree>
    <p:extLst>
      <p:ext uri="{BB962C8B-B14F-4D97-AF65-F5344CB8AC3E}">
        <p14:creationId xmlns:p14="http://schemas.microsoft.com/office/powerpoint/2010/main" val="2549200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11F38D8-E707-4B4C-95E9-3642B6B0EC9C}"/>
              </a:ext>
            </a:extLst>
          </p:cNvPr>
          <p:cNvSpPr>
            <a:spLocks noGrp="1"/>
          </p:cNvSpPr>
          <p:nvPr>
            <p:ph idx="1"/>
          </p:nvPr>
        </p:nvSpPr>
        <p:spPr>
          <a:xfrm>
            <a:off x="4821694" y="0"/>
            <a:ext cx="7231761" cy="3935773"/>
          </a:xfrm>
        </p:spPr>
        <p:txBody>
          <a:bodyPr>
            <a:normAutofit fontScale="85000" lnSpcReduction="20000"/>
          </a:bodyPr>
          <a:lstStyle/>
          <a:p>
            <a:r>
              <a:rPr lang="en-GB" dirty="0">
                <a:hlinkClick r:id="rId2"/>
              </a:rPr>
              <a:t>https://agenda.infn.it/event/39680/overview</a:t>
            </a:r>
            <a:endParaRPr lang="en-GB" dirty="0"/>
          </a:p>
          <a:p>
            <a:r>
              <a:rPr lang="en-GB" dirty="0"/>
              <a:t>5 </a:t>
            </a:r>
            <a:r>
              <a:rPr lang="en-GB" dirty="0" err="1"/>
              <a:t>Aprile</a:t>
            </a:r>
            <a:r>
              <a:rPr lang="en-GB" dirty="0"/>
              <a:t> 2024 : Studio e </a:t>
            </a:r>
            <a:r>
              <a:rPr lang="en-GB" dirty="0" err="1"/>
              <a:t>Analisi</a:t>
            </a:r>
            <a:r>
              <a:rPr lang="en-GB" dirty="0"/>
              <a:t> di </a:t>
            </a:r>
            <a:r>
              <a:rPr lang="en-GB" dirty="0" err="1"/>
              <a:t>diversi</a:t>
            </a:r>
            <a:r>
              <a:rPr lang="en-GB" dirty="0"/>
              <a:t> flare </a:t>
            </a:r>
            <a:r>
              <a:rPr lang="en-GB" dirty="0" err="1"/>
              <a:t>solari</a:t>
            </a:r>
            <a:endParaRPr lang="en-GB" dirty="0"/>
          </a:p>
          <a:p>
            <a:r>
              <a:rPr lang="en-GB" dirty="0"/>
              <a:t>Schema </a:t>
            </a:r>
            <a:r>
              <a:rPr lang="en-GB" dirty="0" err="1"/>
              <a:t>della</a:t>
            </a:r>
            <a:r>
              <a:rPr lang="en-GB" dirty="0"/>
              <a:t> </a:t>
            </a:r>
            <a:r>
              <a:rPr lang="en-GB" dirty="0" err="1"/>
              <a:t>giornata</a:t>
            </a:r>
            <a:r>
              <a:rPr lang="en-GB" dirty="0"/>
              <a:t>: </a:t>
            </a:r>
            <a:r>
              <a:rPr lang="en-GB" dirty="0" err="1"/>
              <a:t>mattina</a:t>
            </a:r>
            <a:r>
              <a:rPr lang="en-GB" dirty="0"/>
              <a:t> di </a:t>
            </a:r>
            <a:r>
              <a:rPr lang="en-GB" dirty="0" err="1"/>
              <a:t>seminari</a:t>
            </a:r>
            <a:r>
              <a:rPr lang="en-GB" dirty="0"/>
              <a:t> </a:t>
            </a:r>
            <a:r>
              <a:rPr lang="en-GB" dirty="0" err="1"/>
              <a:t>introduttivi</a:t>
            </a:r>
            <a:r>
              <a:rPr lang="en-GB" dirty="0"/>
              <a:t> e </a:t>
            </a:r>
            <a:r>
              <a:rPr lang="en-GB" dirty="0" err="1"/>
              <a:t>pomeriggio</a:t>
            </a:r>
            <a:r>
              <a:rPr lang="en-GB" dirty="0"/>
              <a:t> </a:t>
            </a:r>
            <a:r>
              <a:rPr lang="en-GB" dirty="0" err="1"/>
              <a:t>pratico</a:t>
            </a:r>
            <a:r>
              <a:rPr lang="en-GB" dirty="0"/>
              <a:t> </a:t>
            </a:r>
          </a:p>
          <a:p>
            <a:r>
              <a:rPr lang="en-GB" dirty="0" err="1"/>
              <a:t>Uso</a:t>
            </a:r>
            <a:r>
              <a:rPr lang="en-GB" dirty="0"/>
              <a:t> di </a:t>
            </a:r>
            <a:r>
              <a:rPr lang="en-GB" dirty="0" err="1"/>
              <a:t>Colab</a:t>
            </a:r>
            <a:r>
              <a:rPr lang="en-GB" dirty="0"/>
              <a:t> by Google</a:t>
            </a:r>
          </a:p>
          <a:p>
            <a:r>
              <a:rPr lang="en-GB" dirty="0"/>
              <a:t>I </a:t>
            </a:r>
            <a:r>
              <a:rPr lang="en-GB" dirty="0" err="1"/>
              <a:t>risultati</a:t>
            </a:r>
            <a:r>
              <a:rPr lang="en-GB" dirty="0"/>
              <a:t> </a:t>
            </a:r>
            <a:r>
              <a:rPr lang="en-GB" dirty="0" err="1"/>
              <a:t>sono</a:t>
            </a:r>
            <a:r>
              <a:rPr lang="en-GB" dirty="0"/>
              <a:t> </a:t>
            </a:r>
            <a:r>
              <a:rPr lang="en-GB" dirty="0" err="1"/>
              <a:t>stati</a:t>
            </a:r>
            <a:r>
              <a:rPr lang="en-GB" dirty="0"/>
              <a:t> </a:t>
            </a:r>
            <a:r>
              <a:rPr lang="en-GB" dirty="0" err="1"/>
              <a:t>confrontati</a:t>
            </a:r>
            <a:r>
              <a:rPr lang="en-GB" dirty="0"/>
              <a:t> con </a:t>
            </a:r>
            <a:r>
              <a:rPr lang="en-GB" dirty="0" err="1"/>
              <a:t>quelli</a:t>
            </a:r>
            <a:r>
              <a:rPr lang="en-GB" dirty="0"/>
              <a:t> </a:t>
            </a:r>
            <a:r>
              <a:rPr lang="en-GB" dirty="0" err="1"/>
              <a:t>degli</a:t>
            </a:r>
            <a:r>
              <a:rPr lang="en-GB" dirty="0"/>
              <a:t> </a:t>
            </a:r>
            <a:r>
              <a:rPr lang="en-GB" dirty="0" err="1"/>
              <a:t>studenti</a:t>
            </a:r>
            <a:r>
              <a:rPr lang="en-GB" dirty="0"/>
              <a:t> </a:t>
            </a:r>
            <a:r>
              <a:rPr lang="en-GB" dirty="0" err="1"/>
              <a:t>delle</a:t>
            </a:r>
            <a:r>
              <a:rPr lang="en-GB" dirty="0"/>
              <a:t> </a:t>
            </a:r>
            <a:r>
              <a:rPr lang="en-GB" dirty="0" err="1"/>
              <a:t>altre</a:t>
            </a:r>
            <a:r>
              <a:rPr lang="en-GB" dirty="0"/>
              <a:t> </a:t>
            </a:r>
            <a:r>
              <a:rPr lang="en-GB" dirty="0" err="1"/>
              <a:t>sedi</a:t>
            </a:r>
            <a:r>
              <a:rPr lang="en-GB" dirty="0"/>
              <a:t> INFN </a:t>
            </a:r>
            <a:r>
              <a:rPr lang="en-GB" dirty="0" err="1"/>
              <a:t>partecipanti</a:t>
            </a:r>
            <a:r>
              <a:rPr lang="en-GB" dirty="0"/>
              <a:t> (Bari, Perugia, Trieste, Torino).</a:t>
            </a:r>
          </a:p>
          <a:p>
            <a:r>
              <a:rPr lang="en-GB" dirty="0" err="1"/>
              <a:t>Collegamento</a:t>
            </a:r>
            <a:r>
              <a:rPr lang="en-GB" dirty="0"/>
              <a:t> con Nicola </a:t>
            </a:r>
            <a:r>
              <a:rPr lang="en-GB" dirty="0" err="1"/>
              <a:t>Omodei</a:t>
            </a:r>
            <a:r>
              <a:rPr lang="en-GB" dirty="0"/>
              <a:t> (Stanford), Fermi-LAT Solar expert</a:t>
            </a:r>
          </a:p>
          <a:p>
            <a:r>
              <a:rPr lang="en-GB" dirty="0" err="1"/>
              <a:t>Partecipazione</a:t>
            </a:r>
            <a:r>
              <a:rPr lang="en-GB" dirty="0"/>
              <a:t> di circa 25 </a:t>
            </a:r>
            <a:r>
              <a:rPr lang="en-GB" dirty="0" err="1"/>
              <a:t>studenti</a:t>
            </a:r>
            <a:r>
              <a:rPr lang="en-GB" dirty="0"/>
              <a:t> in </a:t>
            </a:r>
            <a:r>
              <a:rPr lang="en-GB" dirty="0" err="1"/>
              <a:t>presenza</a:t>
            </a:r>
            <a:r>
              <a:rPr lang="en-GB" dirty="0"/>
              <a:t>, </a:t>
            </a:r>
            <a:r>
              <a:rPr lang="en-GB" dirty="0" err="1"/>
              <a:t>provenienti</a:t>
            </a:r>
            <a:r>
              <a:rPr lang="en-GB" dirty="0"/>
              <a:t> da </a:t>
            </a:r>
            <a:r>
              <a:rPr lang="en-GB" dirty="0" err="1"/>
              <a:t>scuole</a:t>
            </a:r>
            <a:r>
              <a:rPr lang="en-GB" dirty="0"/>
              <a:t> di Roma e del Lazio.</a:t>
            </a:r>
          </a:p>
        </p:txBody>
      </p:sp>
      <p:pic>
        <p:nvPicPr>
          <p:cNvPr id="2" name="Immagine 1">
            <a:extLst>
              <a:ext uri="{FF2B5EF4-FFF2-40B4-BE49-F238E27FC236}">
                <a16:creationId xmlns:a16="http://schemas.microsoft.com/office/drawing/2014/main" id="{E308FBF1-A361-2E45-95A4-BEB699ADFD85}"/>
              </a:ext>
            </a:extLst>
          </p:cNvPr>
          <p:cNvPicPr>
            <a:picLocks noChangeAspect="1"/>
          </p:cNvPicPr>
          <p:nvPr/>
        </p:nvPicPr>
        <p:blipFill>
          <a:blip r:embed="rId3"/>
          <a:stretch>
            <a:fillRect/>
          </a:stretch>
        </p:blipFill>
        <p:spPr>
          <a:xfrm>
            <a:off x="-1" y="0"/>
            <a:ext cx="4853501" cy="4176584"/>
          </a:xfrm>
          <a:prstGeom prst="rect">
            <a:avLst/>
          </a:prstGeom>
        </p:spPr>
      </p:pic>
      <p:pic>
        <p:nvPicPr>
          <p:cNvPr id="4" name="Immagine 3">
            <a:extLst>
              <a:ext uri="{FF2B5EF4-FFF2-40B4-BE49-F238E27FC236}">
                <a16:creationId xmlns:a16="http://schemas.microsoft.com/office/drawing/2014/main" id="{4E41F78D-C40C-E448-BC69-EFED942B4D98}"/>
              </a:ext>
            </a:extLst>
          </p:cNvPr>
          <p:cNvPicPr>
            <a:picLocks noChangeAspect="1"/>
          </p:cNvPicPr>
          <p:nvPr/>
        </p:nvPicPr>
        <p:blipFill rotWithShape="1">
          <a:blip r:embed="rId4"/>
          <a:srcRect l="1782"/>
          <a:stretch/>
        </p:blipFill>
        <p:spPr>
          <a:xfrm>
            <a:off x="-31805" y="4176584"/>
            <a:ext cx="4853500" cy="2096828"/>
          </a:xfrm>
          <a:prstGeom prst="rect">
            <a:avLst/>
          </a:prstGeom>
        </p:spPr>
      </p:pic>
      <p:pic>
        <p:nvPicPr>
          <p:cNvPr id="6" name="Immagine 5">
            <a:extLst>
              <a:ext uri="{FF2B5EF4-FFF2-40B4-BE49-F238E27FC236}">
                <a16:creationId xmlns:a16="http://schemas.microsoft.com/office/drawing/2014/main" id="{CC7C460E-FB5F-4E4C-B7C3-5EEA1F577A6F}"/>
              </a:ext>
            </a:extLst>
          </p:cNvPr>
          <p:cNvPicPr>
            <a:picLocks noChangeAspect="1"/>
          </p:cNvPicPr>
          <p:nvPr/>
        </p:nvPicPr>
        <p:blipFill>
          <a:blip r:embed="rId5"/>
          <a:stretch>
            <a:fillRect/>
          </a:stretch>
        </p:blipFill>
        <p:spPr>
          <a:xfrm>
            <a:off x="5671128" y="3935772"/>
            <a:ext cx="5043054" cy="2796521"/>
          </a:xfrm>
          <a:prstGeom prst="rect">
            <a:avLst/>
          </a:prstGeom>
        </p:spPr>
      </p:pic>
    </p:spTree>
    <p:extLst>
      <p:ext uri="{BB962C8B-B14F-4D97-AF65-F5344CB8AC3E}">
        <p14:creationId xmlns:p14="http://schemas.microsoft.com/office/powerpoint/2010/main" val="1518565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0F7D75-161F-F346-832E-7AB1A83E2E64}"/>
              </a:ext>
            </a:extLst>
          </p:cNvPr>
          <p:cNvSpPr>
            <a:spLocks noGrp="1"/>
          </p:cNvSpPr>
          <p:nvPr>
            <p:ph type="title"/>
          </p:nvPr>
        </p:nvSpPr>
        <p:spPr/>
        <p:txBody>
          <a:bodyPr/>
          <a:lstStyle/>
          <a:p>
            <a:r>
              <a:rPr lang="en-GB" dirty="0"/>
              <a:t>Fermi Masterclass 2025</a:t>
            </a:r>
          </a:p>
        </p:txBody>
      </p:sp>
      <p:sp>
        <p:nvSpPr>
          <p:cNvPr id="3" name="Segnaposto contenuto 2">
            <a:extLst>
              <a:ext uri="{FF2B5EF4-FFF2-40B4-BE49-F238E27FC236}">
                <a16:creationId xmlns:a16="http://schemas.microsoft.com/office/drawing/2014/main" id="{CE29002E-07E7-6642-B5D6-9D0031F16B64}"/>
              </a:ext>
            </a:extLst>
          </p:cNvPr>
          <p:cNvSpPr>
            <a:spLocks noGrp="1"/>
          </p:cNvSpPr>
          <p:nvPr>
            <p:ph idx="1"/>
          </p:nvPr>
        </p:nvSpPr>
        <p:spPr/>
        <p:txBody>
          <a:bodyPr>
            <a:normAutofit fontScale="77500" lnSpcReduction="20000"/>
          </a:bodyPr>
          <a:lstStyle/>
          <a:p>
            <a:r>
              <a:rPr lang="it-IT" dirty="0"/>
              <a:t>Stesso Format (con versione online senza parte pratica) </a:t>
            </a:r>
          </a:p>
          <a:p>
            <a:r>
              <a:rPr lang="it-IT" dirty="0"/>
              <a:t>In anticipo rispetto agli anni precedenti (a ridosso delle altre </a:t>
            </a:r>
            <a:r>
              <a:rPr lang="it-IT" dirty="0" err="1"/>
              <a:t>Masterclass</a:t>
            </a:r>
            <a:r>
              <a:rPr lang="it-IT" dirty="0"/>
              <a:t>) Febbraio/Marzo 2025</a:t>
            </a:r>
          </a:p>
          <a:p>
            <a:r>
              <a:rPr lang="it-IT" dirty="0"/>
              <a:t>Tema non ancora scelto</a:t>
            </a:r>
          </a:p>
          <a:p>
            <a:r>
              <a:rPr lang="it-IT" dirty="0"/>
              <a:t>Anagrafica </a:t>
            </a:r>
          </a:p>
          <a:p>
            <a:pPr lvl="1"/>
            <a:r>
              <a:rPr lang="it-IT" dirty="0"/>
              <a:t>Dario Gasparrini (referente della FERMI </a:t>
            </a:r>
            <a:r>
              <a:rPr lang="it-IT" dirty="0" err="1"/>
              <a:t>Mastercalss</a:t>
            </a:r>
            <a:r>
              <a:rPr lang="it-IT" dirty="0"/>
              <a:t>) - 50 ore</a:t>
            </a:r>
          </a:p>
          <a:p>
            <a:pPr lvl="1"/>
            <a:r>
              <a:rPr lang="it-IT" dirty="0"/>
              <a:t>Aldo Morselli - 30 Ore</a:t>
            </a:r>
          </a:p>
          <a:p>
            <a:pPr lvl="1"/>
            <a:r>
              <a:rPr lang="it-IT" dirty="0"/>
              <a:t>Stefano Ciprini - 15 Ore</a:t>
            </a:r>
          </a:p>
          <a:p>
            <a:pPr lvl="1"/>
            <a:r>
              <a:rPr lang="it-IT" dirty="0"/>
              <a:t>Gonzalo  </a:t>
            </a:r>
            <a:r>
              <a:rPr lang="it-IT" dirty="0" err="1"/>
              <a:t>Rodriguez</a:t>
            </a:r>
            <a:r>
              <a:rPr lang="it-IT" dirty="0"/>
              <a:t> Fernandez - 30 Ore</a:t>
            </a:r>
          </a:p>
          <a:p>
            <a:pPr lvl="1"/>
            <a:r>
              <a:rPr lang="it-IT" dirty="0"/>
              <a:t>Federica Giacchino - 10 Ore</a:t>
            </a:r>
          </a:p>
          <a:p>
            <a:pPr lvl="1"/>
            <a:r>
              <a:rPr lang="it-IT" dirty="0"/>
              <a:t>Fausto </a:t>
            </a:r>
            <a:r>
              <a:rPr lang="it-IT" dirty="0" err="1"/>
              <a:t>Casaburo</a:t>
            </a:r>
            <a:r>
              <a:rPr lang="it-IT" dirty="0"/>
              <a:t> -  10 Ore</a:t>
            </a:r>
          </a:p>
          <a:p>
            <a:pPr lvl="1"/>
            <a:endParaRPr lang="it-IT" dirty="0"/>
          </a:p>
          <a:p>
            <a:pPr marL="0" indent="0">
              <a:buNone/>
            </a:pPr>
            <a:r>
              <a:rPr lang="it-IT" dirty="0"/>
              <a:t>Visto la fusione delle sigle </a:t>
            </a:r>
            <a:r>
              <a:rPr lang="it-IT" dirty="0" err="1"/>
              <a:t>Masterclass</a:t>
            </a:r>
            <a:r>
              <a:rPr lang="it-IT" dirty="0"/>
              <a:t> abbiamo richiesto, con Marco, 1000 euro totali per i tre eventi 2025 (ATLAS </a:t>
            </a:r>
            <a:r>
              <a:rPr lang="it-IT" dirty="0" err="1"/>
              <a:t>Mastercalss</a:t>
            </a:r>
            <a:r>
              <a:rPr lang="it-IT" dirty="0"/>
              <a:t>, </a:t>
            </a:r>
            <a:r>
              <a:rPr lang="it-IT" dirty="0" smtClean="0"/>
              <a:t>ATLAS/Girl </a:t>
            </a:r>
            <a:r>
              <a:rPr lang="it-IT" dirty="0" err="1"/>
              <a:t>Masterclas</a:t>
            </a:r>
            <a:r>
              <a:rPr lang="it-IT" dirty="0"/>
              <a:t>, FERMI </a:t>
            </a:r>
            <a:r>
              <a:rPr lang="it-IT" dirty="0" err="1"/>
              <a:t>Masterclass</a:t>
            </a:r>
            <a:r>
              <a:rPr lang="it-IT" dirty="0"/>
              <a:t>)</a:t>
            </a:r>
          </a:p>
        </p:txBody>
      </p:sp>
    </p:spTree>
    <p:extLst>
      <p:ext uri="{BB962C8B-B14F-4D97-AF65-F5344CB8AC3E}">
        <p14:creationId xmlns:p14="http://schemas.microsoft.com/office/powerpoint/2010/main" val="474079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CCC45E-9F43-E00C-A211-8172CF01C22E}"/>
              </a:ext>
            </a:extLst>
          </p:cNvPr>
          <p:cNvSpPr txBox="1">
            <a:spLocks/>
          </p:cNvSpPr>
          <p:nvPr/>
        </p:nvSpPr>
        <p:spPr>
          <a:xfrm>
            <a:off x="1283109" y="1815536"/>
            <a:ext cx="9625781"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it-IT"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PID</a:t>
            </a:r>
            <a:endParaRPr kumimoji="0" lang="it-IT" sz="4400" b="0" i="1"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610621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100C602-D186-333D-AA00-239B2F544F8D}"/>
              </a:ext>
            </a:extLst>
          </p:cNvPr>
          <p:cNvSpPr>
            <a:spLocks noGrp="1"/>
          </p:cNvSpPr>
          <p:nvPr>
            <p:ph type="title"/>
          </p:nvPr>
        </p:nvSpPr>
        <p:spPr/>
        <p:txBody>
          <a:bodyPr/>
          <a:lstStyle/>
          <a:p>
            <a:r>
              <a:rPr lang="it-IT" dirty="0">
                <a:solidFill>
                  <a:srgbClr val="FF0000"/>
                </a:solidFill>
              </a:rPr>
              <a:t>PID</a:t>
            </a:r>
          </a:p>
        </p:txBody>
      </p:sp>
      <p:sp>
        <p:nvSpPr>
          <p:cNvPr id="8" name="CasellaDiTesto 7">
            <a:extLst>
              <a:ext uri="{FF2B5EF4-FFF2-40B4-BE49-F238E27FC236}">
                <a16:creationId xmlns:a16="http://schemas.microsoft.com/office/drawing/2014/main" id="{C4A7B002-BEBA-B901-F54E-925699775A91}"/>
              </a:ext>
            </a:extLst>
          </p:cNvPr>
          <p:cNvSpPr txBox="1"/>
          <p:nvPr/>
        </p:nvSpPr>
        <p:spPr>
          <a:xfrm>
            <a:off x="838200" y="1469571"/>
            <a:ext cx="96774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Personale afferente: 		silvia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miozzi</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Responsabile locale e nazionale:	silvia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miozzi</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Attività pianificate: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PID_EGO Cascina (nuovo)    dal 14 al 18 ottobre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PID_LNL 			dal  21 al 25 ottobre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PID_LNS			in primavera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PID_LNGS		in autunno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PID_EGO			in autunno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PID@home</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un collegamento durante PID_EGO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3 incontri in primavera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Attività concluse A.S. 2023/2024: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PID_LNL		23-27 ottobre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PID_LNS		06-10 novembre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PID_LNGS	08-12 aprile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PID@home</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3 incontri on line nel periodo 13-27 aprile 2024</a:t>
            </a:r>
          </a:p>
        </p:txBody>
      </p:sp>
    </p:spTree>
    <p:extLst>
      <p:ext uri="{BB962C8B-B14F-4D97-AF65-F5344CB8AC3E}">
        <p14:creationId xmlns:p14="http://schemas.microsoft.com/office/powerpoint/2010/main" val="8713520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ACF9F1-EBBE-E070-D786-8400CA37B67A}"/>
              </a:ext>
            </a:extLst>
          </p:cNvPr>
          <p:cNvSpPr>
            <a:spLocks noGrp="1"/>
          </p:cNvSpPr>
          <p:nvPr>
            <p:ph type="title"/>
          </p:nvPr>
        </p:nvSpPr>
        <p:spPr/>
        <p:txBody>
          <a:bodyPr/>
          <a:lstStyle/>
          <a:p>
            <a:r>
              <a:rPr lang="it-IT" dirty="0">
                <a:solidFill>
                  <a:srgbClr val="FF0000"/>
                </a:solidFill>
              </a:rPr>
              <a:t>Richieste finanziarie</a:t>
            </a:r>
          </a:p>
        </p:txBody>
      </p:sp>
      <p:sp>
        <p:nvSpPr>
          <p:cNvPr id="4" name="CasellaDiTesto 3">
            <a:extLst>
              <a:ext uri="{FF2B5EF4-FFF2-40B4-BE49-F238E27FC236}">
                <a16:creationId xmlns:a16="http://schemas.microsoft.com/office/drawing/2014/main" id="{B85A0293-6CD8-A3D7-8032-511DA9637863}"/>
              </a:ext>
            </a:extLst>
          </p:cNvPr>
          <p:cNvSpPr txBox="1"/>
          <p:nvPr/>
        </p:nvSpPr>
        <p:spPr>
          <a:xfrm>
            <a:off x="440871" y="1574355"/>
            <a:ext cx="874122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Helvetica" pitchFamily="2" charset="0"/>
                <a:ea typeface="+mn-ea"/>
                <a:cs typeface="+mn-cs"/>
              </a:rPr>
              <a:t>Sul fronte dei Fondi Esterni, per il 2024 PID ha ottenuto già </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r>
            <a:b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r>
            <a:b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it-IT" sz="1600" b="0" i="0" u="none" strike="noStrike" kern="1200" cap="none" spc="0" normalizeH="0" baseline="0" noProof="0" dirty="0">
                <a:ln>
                  <a:noFill/>
                </a:ln>
                <a:solidFill>
                  <a:srgbClr val="000000"/>
                </a:solidFill>
                <a:effectLst/>
                <a:uLnTx/>
                <a:uFillTx/>
                <a:latin typeface="Helvetica" pitchFamily="2" charset="0"/>
                <a:ea typeface="+mn-ea"/>
                <a:cs typeface="+mn-cs"/>
              </a:rPr>
              <a:t>- 7KE da SANOMA</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r>
            <a:b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it-IT" sz="1600" b="0" i="0" u="none" strike="noStrike" kern="1200" cap="none" spc="0" normalizeH="0" baseline="0" noProof="0" dirty="0">
                <a:ln>
                  <a:noFill/>
                </a:ln>
                <a:solidFill>
                  <a:srgbClr val="000000"/>
                </a:solidFill>
                <a:effectLst/>
                <a:uLnTx/>
                <a:uFillTx/>
                <a:latin typeface="Helvetica" pitchFamily="2" charset="0"/>
                <a:ea typeface="+mn-ea"/>
                <a:cs typeface="+mn-cs"/>
              </a:rPr>
              <a:t>- 2.8 KE dai buoni docenti (corso LNGS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Helvetica" pitchFamily="2" charset="0"/>
                <a:ea typeface="+mn-ea"/>
                <a:cs typeface="+mn-cs"/>
              </a:rPr>
              <a:t>-6240 E dai buoni docenti dei prossimi corsi LNL + EGO</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r>
            <a:b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it-IT" sz="1600" b="0" i="0" u="none" strike="noStrike" kern="1200" cap="none" spc="0" normalizeH="0" baseline="0" noProof="0" dirty="0">
                <a:ln>
                  <a:noFill/>
                </a:ln>
                <a:solidFill>
                  <a:srgbClr val="000000"/>
                </a:solidFill>
                <a:effectLst/>
                <a:uLnTx/>
                <a:uFillTx/>
                <a:latin typeface="Helvetica" pitchFamily="2" charset="0"/>
                <a:ea typeface="+mn-ea"/>
                <a:cs typeface="+mn-cs"/>
              </a:rPr>
              <a:t>In pratica per il 2024 PID contribuisce al bilancio con oltre 16KE a fronte di una assegnazione (ad oggi) di 26KE+8.4 KE richiesti per PID@EGO</a:t>
            </a:r>
            <a:endPar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CasellaDiTesto 4">
            <a:extLst>
              <a:ext uri="{FF2B5EF4-FFF2-40B4-BE49-F238E27FC236}">
                <a16:creationId xmlns:a16="http://schemas.microsoft.com/office/drawing/2014/main" id="{C602EDC9-9A0F-F3A1-6679-FDEF973010B4}"/>
              </a:ext>
            </a:extLst>
          </p:cNvPr>
          <p:cNvSpPr txBox="1"/>
          <p:nvPr/>
        </p:nvSpPr>
        <p:spPr>
          <a:xfrm>
            <a:off x="440871" y="3680693"/>
            <a:ext cx="106135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Per le attività pianificate  nel 2025 (3 corsi) abbiamo richiesto 36 KE dei quali 15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sj</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per EGO 2025 in funzione del primo corso pilota che si svolgerà ad ottobre 2024</a:t>
            </a:r>
          </a:p>
        </p:txBody>
      </p:sp>
      <p:pic>
        <p:nvPicPr>
          <p:cNvPr id="8" name="Immagine 7">
            <a:extLst>
              <a:ext uri="{FF2B5EF4-FFF2-40B4-BE49-F238E27FC236}">
                <a16:creationId xmlns:a16="http://schemas.microsoft.com/office/drawing/2014/main" id="{A7855452-B088-92FC-2517-146D4BA51783}"/>
              </a:ext>
            </a:extLst>
          </p:cNvPr>
          <p:cNvPicPr>
            <a:picLocks noChangeAspect="1"/>
          </p:cNvPicPr>
          <p:nvPr/>
        </p:nvPicPr>
        <p:blipFill>
          <a:blip r:embed="rId2"/>
          <a:stretch>
            <a:fillRect/>
          </a:stretch>
        </p:blipFill>
        <p:spPr>
          <a:xfrm>
            <a:off x="2844154" y="4327024"/>
            <a:ext cx="7772400" cy="2321505"/>
          </a:xfrm>
          <a:prstGeom prst="rect">
            <a:avLst/>
          </a:prstGeom>
        </p:spPr>
      </p:pic>
    </p:spTree>
    <p:extLst>
      <p:ext uri="{BB962C8B-B14F-4D97-AF65-F5344CB8AC3E}">
        <p14:creationId xmlns:p14="http://schemas.microsoft.com/office/powerpoint/2010/main" val="1369285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08DFBE-9F58-BDE9-128D-A2504D0F8AAD}"/>
              </a:ext>
            </a:extLst>
          </p:cNvPr>
          <p:cNvSpPr>
            <a:spLocks noGrp="1"/>
          </p:cNvSpPr>
          <p:nvPr>
            <p:ph type="title"/>
          </p:nvPr>
        </p:nvSpPr>
        <p:spPr>
          <a:xfrm>
            <a:off x="951216" y="2604892"/>
            <a:ext cx="10515600" cy="1325563"/>
          </a:xfrm>
        </p:spPr>
        <p:txBody>
          <a:bodyPr/>
          <a:lstStyle/>
          <a:p>
            <a:pPr algn="ctr"/>
            <a:r>
              <a:rPr lang="it-IT" b="1" dirty="0">
                <a:latin typeface="+mn-lt"/>
              </a:rPr>
              <a:t>INIZIATIVE LOCALI</a:t>
            </a:r>
          </a:p>
        </p:txBody>
      </p:sp>
    </p:spTree>
    <p:extLst>
      <p:ext uri="{BB962C8B-B14F-4D97-AF65-F5344CB8AC3E}">
        <p14:creationId xmlns:p14="http://schemas.microsoft.com/office/powerpoint/2010/main" val="1931265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20078" y="60198"/>
            <a:ext cx="10571922" cy="523220"/>
          </a:xfrm>
          <a:prstGeom prst="rect">
            <a:avLst/>
          </a:prstGeom>
        </p:spPr>
        <p:txBody>
          <a:bodyPr wrap="square">
            <a:spAutoFit/>
          </a:bodyPr>
          <a:lstStyle/>
          <a:p>
            <a:pPr algn="ctr"/>
            <a:r>
              <a:rPr lang="it-IT" sz="2800" b="1" dirty="0"/>
              <a:t>Notte Europea dei Ricercatori</a:t>
            </a:r>
            <a:endParaRPr lang="en-GB" sz="2800" b="1" dirty="0"/>
          </a:p>
        </p:txBody>
      </p:sp>
      <p:pic>
        <p:nvPicPr>
          <p:cNvPr id="4" name="Immagine 3"/>
          <p:cNvPicPr>
            <a:picLocks noChangeAspect="1"/>
          </p:cNvPicPr>
          <p:nvPr/>
        </p:nvPicPr>
        <p:blipFill>
          <a:blip r:embed="rId3"/>
          <a:stretch>
            <a:fillRect/>
          </a:stretch>
        </p:blipFill>
        <p:spPr>
          <a:xfrm>
            <a:off x="45720" y="51128"/>
            <a:ext cx="2407769" cy="1338318"/>
          </a:xfrm>
          <a:prstGeom prst="rect">
            <a:avLst/>
          </a:prstGeom>
        </p:spPr>
      </p:pic>
      <p:sp>
        <p:nvSpPr>
          <p:cNvPr id="5" name="CasellaDiTesto 4"/>
          <p:cNvSpPr txBox="1"/>
          <p:nvPr/>
        </p:nvSpPr>
        <p:spPr>
          <a:xfrm>
            <a:off x="6096000" y="550952"/>
            <a:ext cx="6011387" cy="5909310"/>
          </a:xfrm>
          <a:prstGeom prst="rect">
            <a:avLst/>
          </a:prstGeom>
          <a:noFill/>
        </p:spPr>
        <p:txBody>
          <a:bodyPr wrap="square" rtlCol="0">
            <a:spAutoFit/>
          </a:bodyPr>
          <a:lstStyle/>
          <a:p>
            <a:r>
              <a:rPr lang="it-IT" b="1" dirty="0"/>
              <a:t>Obiettivo</a:t>
            </a:r>
            <a:r>
              <a:rPr lang="it-IT" dirty="0"/>
              <a:t>:</a:t>
            </a:r>
          </a:p>
          <a:p>
            <a:r>
              <a:rPr lang="it-IT" dirty="0"/>
              <a:t>Seminari, descrizione di </a:t>
            </a:r>
            <a:r>
              <a:rPr lang="it-IT" dirty="0" err="1"/>
              <a:t>exhibit</a:t>
            </a:r>
            <a:r>
              <a:rPr lang="it-IT" dirty="0"/>
              <a:t>, eventi per il grande pubblico.</a:t>
            </a:r>
          </a:p>
          <a:p>
            <a:endParaRPr lang="it-IT" b="1" dirty="0"/>
          </a:p>
          <a:p>
            <a:r>
              <a:rPr lang="it-IT" b="1" dirty="0"/>
              <a:t>Destinatari:</a:t>
            </a:r>
          </a:p>
          <a:p>
            <a:pPr marL="285750" indent="-285750">
              <a:buFont typeface="Arial" panose="020B0604020202020204" pitchFamily="34" charset="0"/>
              <a:buChar char="•"/>
            </a:pPr>
            <a:r>
              <a:rPr lang="it-IT" dirty="0"/>
              <a:t>Studenti</a:t>
            </a:r>
          </a:p>
          <a:p>
            <a:pPr marL="285750" indent="-285750">
              <a:buFont typeface="Arial" panose="020B0604020202020204" pitchFamily="34" charset="0"/>
              <a:buChar char="•"/>
            </a:pPr>
            <a:r>
              <a:rPr lang="it-IT" dirty="0"/>
              <a:t>Docenti</a:t>
            </a:r>
          </a:p>
          <a:p>
            <a:pPr marL="285750" indent="-285750">
              <a:buFont typeface="Arial" panose="020B0604020202020204" pitchFamily="34" charset="0"/>
              <a:buChar char="•"/>
            </a:pPr>
            <a:r>
              <a:rPr lang="it-IT" dirty="0"/>
              <a:t>Grande pubblico</a:t>
            </a:r>
          </a:p>
          <a:p>
            <a:endParaRPr lang="it-IT" b="1" dirty="0"/>
          </a:p>
          <a:p>
            <a:endParaRPr lang="it-IT" b="1" dirty="0"/>
          </a:p>
          <a:p>
            <a:endParaRPr lang="it-IT" b="1" dirty="0"/>
          </a:p>
          <a:p>
            <a:endParaRPr lang="it-IT" b="1" dirty="0"/>
          </a:p>
          <a:p>
            <a:endParaRPr lang="it-IT" b="1" dirty="0"/>
          </a:p>
          <a:p>
            <a:endParaRPr lang="it-IT" b="1" dirty="0"/>
          </a:p>
          <a:p>
            <a:r>
              <a:rPr lang="it-IT" b="1" dirty="0" err="1"/>
              <a:t>Outcomes</a:t>
            </a:r>
            <a:r>
              <a:rPr lang="it-IT" dirty="0"/>
              <a:t>: </a:t>
            </a:r>
          </a:p>
          <a:p>
            <a:pPr marL="285750" indent="-285750">
              <a:buFont typeface="Arial" panose="020B0604020202020204" pitchFamily="34" charset="0"/>
              <a:buChar char="•"/>
            </a:pPr>
            <a:r>
              <a:rPr lang="it-IT" dirty="0"/>
              <a:t>Consapevolezza di quali sono le ricerche contemporanee in vari settori scientifici.</a:t>
            </a:r>
          </a:p>
          <a:p>
            <a:pPr marL="285750" indent="-285750">
              <a:buFont typeface="Arial" panose="020B0604020202020204" pitchFamily="34" charset="0"/>
              <a:buChar char="•"/>
            </a:pPr>
            <a:r>
              <a:rPr lang="it-IT" dirty="0"/>
              <a:t> Aumentare la consapevolezza di cosa fa il ricercatore (nel nostro caso in Fisica).</a:t>
            </a:r>
          </a:p>
          <a:p>
            <a:pPr marL="285750" indent="-285750">
              <a:buFont typeface="Arial" panose="020B0604020202020204" pitchFamily="34" charset="0"/>
              <a:buChar char="•"/>
            </a:pPr>
            <a:r>
              <a:rPr lang="it-IT" dirty="0"/>
              <a:t>promuovere la carriera Scientifica.</a:t>
            </a:r>
          </a:p>
          <a:p>
            <a:pPr marL="285750" indent="-285750">
              <a:buFont typeface="Arial" panose="020B0604020202020204" pitchFamily="34" charset="0"/>
              <a:buChar char="•"/>
            </a:pPr>
            <a:r>
              <a:rPr lang="it-IT" dirty="0"/>
              <a:t>Momento utile per «allenare» giovani ricercatori/studenti verso attività di terza missione.</a:t>
            </a:r>
            <a:endParaRPr lang="it-IT" b="1" dirty="0"/>
          </a:p>
        </p:txBody>
      </p:sp>
      <p:sp>
        <p:nvSpPr>
          <p:cNvPr id="21" name="CasellaDiTesto 20"/>
          <p:cNvSpPr txBox="1"/>
          <p:nvPr/>
        </p:nvSpPr>
        <p:spPr>
          <a:xfrm>
            <a:off x="8112960" y="6543311"/>
            <a:ext cx="3994427" cy="307777"/>
          </a:xfrm>
          <a:prstGeom prst="rect">
            <a:avLst/>
          </a:prstGeom>
          <a:noFill/>
        </p:spPr>
        <p:txBody>
          <a:bodyPr wrap="none" rtlCol="0">
            <a:spAutoFit/>
          </a:bodyPr>
          <a:lstStyle/>
          <a:p>
            <a:r>
              <a:rPr lang="it-IT" sz="1400" dirty="0"/>
              <a:t>Per informazioni: vincenzo.caracciolo@roma2.infn.it</a:t>
            </a:r>
          </a:p>
        </p:txBody>
      </p:sp>
      <p:pic>
        <p:nvPicPr>
          <p:cNvPr id="12" name="Immagine 11"/>
          <p:cNvPicPr>
            <a:picLocks noChangeAspect="1"/>
          </p:cNvPicPr>
          <p:nvPr/>
        </p:nvPicPr>
        <p:blipFill>
          <a:blip r:embed="rId4"/>
          <a:stretch>
            <a:fillRect/>
          </a:stretch>
        </p:blipFill>
        <p:spPr>
          <a:xfrm>
            <a:off x="382445" y="2217016"/>
            <a:ext cx="5303544" cy="3977657"/>
          </a:xfrm>
          <a:prstGeom prst="rect">
            <a:avLst/>
          </a:prstGeom>
        </p:spPr>
      </p:pic>
      <p:sp>
        <p:nvSpPr>
          <p:cNvPr id="19" name="CasellaDiTesto 18"/>
          <p:cNvSpPr txBox="1"/>
          <p:nvPr/>
        </p:nvSpPr>
        <p:spPr>
          <a:xfrm>
            <a:off x="2287955" y="2234353"/>
            <a:ext cx="149252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b="1" dirty="0"/>
              <a:t>Edizione 2022</a:t>
            </a:r>
          </a:p>
        </p:txBody>
      </p:sp>
      <p:grpSp>
        <p:nvGrpSpPr>
          <p:cNvPr id="16" name="Gruppo 15"/>
          <p:cNvGrpSpPr/>
          <p:nvPr/>
        </p:nvGrpSpPr>
        <p:grpSpPr>
          <a:xfrm>
            <a:off x="103747" y="1929428"/>
            <a:ext cx="5860939" cy="4395705"/>
            <a:chOff x="103747" y="1929428"/>
            <a:chExt cx="5860939" cy="4395705"/>
          </a:xfrm>
        </p:grpSpPr>
        <p:pic>
          <p:nvPicPr>
            <p:cNvPr id="1032" name="Picture 8" descr="Nessuna descrizione della foto disponibi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47" y="1929428"/>
              <a:ext cx="5860939" cy="4395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CasellaDiTesto 14"/>
            <p:cNvSpPr txBox="1"/>
            <p:nvPr/>
          </p:nvSpPr>
          <p:spPr>
            <a:xfrm>
              <a:off x="2092324" y="4988977"/>
              <a:ext cx="180331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2400" b="1" dirty="0"/>
                <a:t>Edizione 2023</a:t>
              </a:r>
            </a:p>
          </p:txBody>
        </p:sp>
      </p:grpSp>
      <p:pic>
        <p:nvPicPr>
          <p:cNvPr id="1026" name="Picture 2" descr="Nessuna descrizione della foto disponibi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862" y="1847830"/>
            <a:ext cx="4297613" cy="4297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5499" y="1845591"/>
            <a:ext cx="3480738" cy="4640984"/>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33" y="1814611"/>
            <a:ext cx="5840082" cy="4380062"/>
          </a:xfrm>
          <a:prstGeom prst="rect">
            <a:avLst/>
          </a:prstGeom>
          <a:ln>
            <a:noFill/>
          </a:ln>
          <a:effectLst>
            <a:outerShdw blurRad="292100" dist="139700" dir="2700000" algn="tl" rotWithShape="0">
              <a:srgbClr val="333333">
                <a:alpha val="65000"/>
              </a:srgbClr>
            </a:outerShdw>
          </a:effectLst>
        </p:spPr>
      </p:pic>
      <p:pic>
        <p:nvPicPr>
          <p:cNvPr id="1036" name="Picture 12" descr="Nessuna descrizione della foto disponibi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3733" y="1425426"/>
            <a:ext cx="4051170" cy="5061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Nessuna descrizione della foto disponibi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3977" y="1995537"/>
            <a:ext cx="3920926" cy="3920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4" name="Gruppo 13"/>
          <p:cNvGrpSpPr/>
          <p:nvPr/>
        </p:nvGrpSpPr>
        <p:grpSpPr>
          <a:xfrm>
            <a:off x="6116858" y="1472353"/>
            <a:ext cx="6028320" cy="5113540"/>
            <a:chOff x="6121374" y="1737548"/>
            <a:chExt cx="6028320" cy="5113540"/>
          </a:xfrm>
        </p:grpSpPr>
        <p:grpSp>
          <p:nvGrpSpPr>
            <p:cNvPr id="13" name="Gruppo 12"/>
            <p:cNvGrpSpPr/>
            <p:nvPr/>
          </p:nvGrpSpPr>
          <p:grpSpPr>
            <a:xfrm>
              <a:off x="6121374" y="1737548"/>
              <a:ext cx="6028320" cy="5113540"/>
              <a:chOff x="6121374" y="1737548"/>
              <a:chExt cx="6028320" cy="5113540"/>
            </a:xfrm>
          </p:grpSpPr>
          <p:sp>
            <p:nvSpPr>
              <p:cNvPr id="9" name="CasellaDiTesto 8"/>
              <p:cNvSpPr txBox="1"/>
              <p:nvPr/>
            </p:nvSpPr>
            <p:spPr>
              <a:xfrm>
                <a:off x="6121374" y="1737548"/>
                <a:ext cx="602832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b="1" dirty="0"/>
                  <a:t>EDIZIONE 2024, data e luogo:</a:t>
                </a:r>
              </a:p>
              <a:p>
                <a:pPr marL="285750" indent="-285750">
                  <a:buFont typeface="Arial" panose="020B0604020202020204" pitchFamily="34" charset="0"/>
                  <a:buChar char="•"/>
                </a:pPr>
                <a:r>
                  <a:rPr lang="it-IT" dirty="0"/>
                  <a:t>Ultimo venerdì e sabato di Settembre: </a:t>
                </a:r>
                <a:br>
                  <a:rPr lang="it-IT" dirty="0"/>
                </a:br>
                <a:r>
                  <a:rPr lang="it-IT" b="1" u="sng" dirty="0">
                    <a:solidFill>
                      <a:srgbClr val="FF0000"/>
                    </a:solidFill>
                  </a:rPr>
                  <a:t>27 e 28 settembre 2024</a:t>
                </a:r>
              </a:p>
              <a:p>
                <a:pPr marL="285750" indent="-285750">
                  <a:buFont typeface="Arial" panose="020B0604020202020204" pitchFamily="34" charset="0"/>
                  <a:buChar char="•"/>
                </a:pPr>
                <a:r>
                  <a:rPr lang="it-IT" dirty="0"/>
                  <a:t>Città dell'Altra Economia: Largo Dino Frisullo, Roma</a:t>
                </a:r>
              </a:p>
              <a:p>
                <a:endParaRPr lang="it-IT" dirty="0"/>
              </a:p>
            </p:txBody>
          </p:sp>
          <p:pic>
            <p:nvPicPr>
              <p:cNvPr id="1040" name="Picture 16" descr="https://l.infn.it/srv/?id=iqrcodes&amp;key=c148d5cf15076ee64244f01f79e296af&amp;fn=qrc_4626ee1132327119bd29797a2cec5dd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9613" y="3269523"/>
                <a:ext cx="3581565" cy="3581565"/>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grpSp>
        <p:sp>
          <p:nvSpPr>
            <p:cNvPr id="24" name="Rettangolo 23"/>
            <p:cNvSpPr/>
            <p:nvPr/>
          </p:nvSpPr>
          <p:spPr>
            <a:xfrm>
              <a:off x="7199661" y="2978142"/>
              <a:ext cx="3886257"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it-IT" dirty="0"/>
                <a:t>https://l.infn.it/17q  </a:t>
              </a:r>
              <a:r>
                <a:rPr lang="it-IT" sz="1400" dirty="0"/>
                <a:t>(account INFN di Teams)</a:t>
              </a:r>
            </a:p>
          </p:txBody>
        </p:sp>
      </p:grpSp>
      <p:pic>
        <p:nvPicPr>
          <p:cNvPr id="7" name="Immagine 6">
            <a:extLst>
              <a:ext uri="{FF2B5EF4-FFF2-40B4-BE49-F238E27FC236}">
                <a16:creationId xmlns:a16="http://schemas.microsoft.com/office/drawing/2014/main" id="{25846F7E-8C78-C68B-6ACD-4561DD1FD8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99209" y="84764"/>
            <a:ext cx="2315714" cy="1210202"/>
          </a:xfrm>
          <a:prstGeom prst="rect">
            <a:avLst/>
          </a:prstGeom>
        </p:spPr>
      </p:pic>
      <p:pic>
        <p:nvPicPr>
          <p:cNvPr id="11" name="Immagine 10">
            <a:extLst>
              <a:ext uri="{FF2B5EF4-FFF2-40B4-BE49-F238E27FC236}">
                <a16:creationId xmlns:a16="http://schemas.microsoft.com/office/drawing/2014/main" id="{C45E5536-9641-0281-D09D-18F31FC819E2}"/>
              </a:ext>
            </a:extLst>
          </p:cNvPr>
          <p:cNvPicPr>
            <a:picLocks noChangeAspect="1"/>
          </p:cNvPicPr>
          <p:nvPr/>
        </p:nvPicPr>
        <p:blipFill>
          <a:blip r:embed="rId13"/>
          <a:stretch>
            <a:fillRect/>
          </a:stretch>
        </p:blipFill>
        <p:spPr>
          <a:xfrm>
            <a:off x="156595" y="2695597"/>
            <a:ext cx="6321084" cy="4091043"/>
          </a:xfrm>
          <a:prstGeom prst="rect">
            <a:avLst/>
          </a:prstGeom>
          <a:ln w="228600" cap="sq" cmpd="thickThin">
            <a:solidFill>
              <a:srgbClr val="000000"/>
            </a:solidFill>
            <a:prstDash val="solid"/>
            <a:miter lim="800000"/>
          </a:ln>
          <a:effectLst>
            <a:innerShdw blurRad="76200">
              <a:srgbClr val="000000"/>
            </a:innerShdw>
          </a:effectLst>
        </p:spPr>
      </p:pic>
      <p:sp>
        <p:nvSpPr>
          <p:cNvPr id="3" name="Freccia a destra 2"/>
          <p:cNvSpPr/>
          <p:nvPr/>
        </p:nvSpPr>
        <p:spPr>
          <a:xfrm rot="10581932">
            <a:off x="6147557" y="4514855"/>
            <a:ext cx="1207195" cy="404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1F94837E-7248-7AB1-9BA8-4F42AE2D3DF6}"/>
              </a:ext>
            </a:extLst>
          </p:cNvPr>
          <p:cNvSpPr txBox="1"/>
          <p:nvPr/>
        </p:nvSpPr>
        <p:spPr>
          <a:xfrm>
            <a:off x="25842" y="1043945"/>
            <a:ext cx="6050280"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a:t>Per chi ha più account Teams, una soluzione semplice è:</a:t>
            </a:r>
          </a:p>
          <a:p>
            <a:pPr marL="342900" indent="-342900">
              <a:buFont typeface="+mj-lt"/>
              <a:buAutoNum type="arabicPeriod"/>
            </a:pPr>
            <a:r>
              <a:rPr lang="it-IT" dirty="0"/>
              <a:t>Aprire una scheda del browser in </a:t>
            </a:r>
            <a:r>
              <a:rPr lang="it-IT" b="1" dirty="0"/>
              <a:t>modalità anonima </a:t>
            </a:r>
            <a:r>
              <a:rPr lang="it-IT" dirty="0"/>
              <a:t>(Google Chrome)</a:t>
            </a:r>
          </a:p>
          <a:p>
            <a:pPr marL="342900" indent="-342900">
              <a:buFont typeface="+mj-lt"/>
              <a:buAutoNum type="arabicPeriod"/>
            </a:pPr>
            <a:r>
              <a:rPr lang="it-IT" dirty="0"/>
              <a:t>Copiare il link https://l.infn.it/17q  nella barra degli indirizzi</a:t>
            </a:r>
          </a:p>
          <a:p>
            <a:pPr marL="342900" indent="-342900">
              <a:buFont typeface="+mj-lt"/>
              <a:buAutoNum type="arabicPeriod"/>
            </a:pPr>
            <a:r>
              <a:rPr lang="it-IT" dirty="0"/>
              <a:t>Usare le credenziali per l’accesso a Teams INFN: </a:t>
            </a:r>
            <a:r>
              <a:rPr lang="it-IT" dirty="0">
                <a:hlinkClick r:id="rId14"/>
              </a:rPr>
              <a:t>user@infn.it</a:t>
            </a:r>
            <a:r>
              <a:rPr lang="it-IT" dirty="0"/>
              <a:t> poi AAI</a:t>
            </a:r>
          </a:p>
        </p:txBody>
      </p:sp>
      <p:grpSp>
        <p:nvGrpSpPr>
          <p:cNvPr id="28" name="Gruppo 27">
            <a:extLst>
              <a:ext uri="{FF2B5EF4-FFF2-40B4-BE49-F238E27FC236}">
                <a16:creationId xmlns:a16="http://schemas.microsoft.com/office/drawing/2014/main" id="{1F9DEF70-D7C6-841D-03F7-69C981C35EC4}"/>
              </a:ext>
            </a:extLst>
          </p:cNvPr>
          <p:cNvGrpSpPr/>
          <p:nvPr/>
        </p:nvGrpSpPr>
        <p:grpSpPr>
          <a:xfrm>
            <a:off x="2610329" y="583418"/>
            <a:ext cx="6301925" cy="6401693"/>
            <a:chOff x="2670677" y="-143839"/>
            <a:chExt cx="6301925" cy="6401693"/>
          </a:xfrm>
        </p:grpSpPr>
        <p:pic>
          <p:nvPicPr>
            <p:cNvPr id="20" name="Immagine 19">
              <a:extLst>
                <a:ext uri="{FF2B5EF4-FFF2-40B4-BE49-F238E27FC236}">
                  <a16:creationId xmlns:a16="http://schemas.microsoft.com/office/drawing/2014/main" id="{AA410A9D-60A4-3AE9-B424-D8260B766BBD}"/>
                </a:ext>
              </a:extLst>
            </p:cNvPr>
            <p:cNvPicPr>
              <a:picLocks noChangeAspect="1"/>
            </p:cNvPicPr>
            <p:nvPr/>
          </p:nvPicPr>
          <p:blipFill>
            <a:blip r:embed="rId15"/>
            <a:stretch>
              <a:fillRect/>
            </a:stretch>
          </p:blipFill>
          <p:spPr>
            <a:xfrm>
              <a:off x="3647384" y="-143839"/>
              <a:ext cx="5325218" cy="6401693"/>
            </a:xfrm>
            <a:prstGeom prst="rect">
              <a:avLst/>
            </a:prstGeom>
            <a:ln w="38100">
              <a:solidFill>
                <a:srgbClr val="FF0000"/>
              </a:solidFill>
            </a:ln>
            <a:effectLst>
              <a:outerShdw blurRad="292100" dist="139700" dir="2700000" algn="tl" rotWithShape="0">
                <a:srgbClr val="333333">
                  <a:alpha val="65000"/>
                </a:srgbClr>
              </a:outerShdw>
            </a:effectLst>
          </p:spPr>
        </p:pic>
        <p:sp>
          <p:nvSpPr>
            <p:cNvPr id="22" name="Ovale 21">
              <a:extLst>
                <a:ext uri="{FF2B5EF4-FFF2-40B4-BE49-F238E27FC236}">
                  <a16:creationId xmlns:a16="http://schemas.microsoft.com/office/drawing/2014/main" id="{FDE826BE-7AD0-EEB8-3EDD-B0C4F70B94A4}"/>
                </a:ext>
              </a:extLst>
            </p:cNvPr>
            <p:cNvSpPr/>
            <p:nvPr/>
          </p:nvSpPr>
          <p:spPr>
            <a:xfrm>
              <a:off x="4613108" y="4190275"/>
              <a:ext cx="3886257" cy="119537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destra 25">
              <a:extLst>
                <a:ext uri="{FF2B5EF4-FFF2-40B4-BE49-F238E27FC236}">
                  <a16:creationId xmlns:a16="http://schemas.microsoft.com/office/drawing/2014/main" id="{6BD42AEF-B44B-7332-8545-08A9B6B29A0E}"/>
                </a:ext>
              </a:extLst>
            </p:cNvPr>
            <p:cNvSpPr/>
            <p:nvPr/>
          </p:nvSpPr>
          <p:spPr>
            <a:xfrm>
              <a:off x="4430125" y="343303"/>
              <a:ext cx="1821973" cy="55846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1</a:t>
              </a:r>
            </a:p>
          </p:txBody>
        </p:sp>
        <p:sp>
          <p:nvSpPr>
            <p:cNvPr id="27" name="Freccia a destra 26">
              <a:extLst>
                <a:ext uri="{FF2B5EF4-FFF2-40B4-BE49-F238E27FC236}">
                  <a16:creationId xmlns:a16="http://schemas.microsoft.com/office/drawing/2014/main" id="{044393E2-D645-2B44-D0C4-EA9B2F71B072}"/>
                </a:ext>
              </a:extLst>
            </p:cNvPr>
            <p:cNvSpPr/>
            <p:nvPr/>
          </p:nvSpPr>
          <p:spPr>
            <a:xfrm>
              <a:off x="2670677" y="4530687"/>
              <a:ext cx="1821973" cy="55846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2</a:t>
              </a:r>
            </a:p>
          </p:txBody>
        </p:sp>
      </p:grpSp>
    </p:spTree>
    <p:extLst>
      <p:ext uri="{BB962C8B-B14F-4D97-AF65-F5344CB8AC3E}">
        <p14:creationId xmlns:p14="http://schemas.microsoft.com/office/powerpoint/2010/main" val="186704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7645"/>
            <a:ext cx="11044690" cy="461665"/>
          </a:xfrm>
          <a:prstGeom prst="rect">
            <a:avLst/>
          </a:prstGeom>
          <a:noFill/>
        </p:spPr>
        <p:txBody>
          <a:bodyPr wrap="none" rtlCol="0">
            <a:spAutoFit/>
          </a:bodyPr>
          <a:lstStyle/>
          <a:p>
            <a:r>
              <a:rPr lang="it-IT" sz="2400" b="1" dirty="0"/>
              <a:t>Promozione delle attività INFN con visite guidate ai laboratori INFN e centri di ricerca </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3984" y="993422"/>
            <a:ext cx="3552237" cy="2664178"/>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9716" y="3951699"/>
            <a:ext cx="3566503" cy="2674878"/>
          </a:xfrm>
          <a:prstGeom prst="rect">
            <a:avLst/>
          </a:prstGeom>
        </p:spPr>
      </p:pic>
      <p:pic>
        <p:nvPicPr>
          <p:cNvPr id="5" name="Immagine 4"/>
          <p:cNvPicPr>
            <a:picLocks noChangeAspect="1"/>
          </p:cNvPicPr>
          <p:nvPr/>
        </p:nvPicPr>
        <p:blipFill rotWithShape="1">
          <a:blip r:embed="rId4" cstate="print">
            <a:extLst>
              <a:ext uri="{28A0092B-C50C-407E-A947-70E740481C1C}">
                <a14:useLocalDpi xmlns:a14="http://schemas.microsoft.com/office/drawing/2010/main" val="0"/>
              </a:ext>
            </a:extLst>
          </a:blip>
          <a:srcRect l="9259" t="1122" r="2806" b="13580"/>
          <a:stretch/>
        </p:blipFill>
        <p:spPr>
          <a:xfrm>
            <a:off x="232551" y="914402"/>
            <a:ext cx="3820261" cy="2779256"/>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79" y="3952291"/>
            <a:ext cx="3640975" cy="2730731"/>
          </a:xfrm>
          <a:prstGeom prst="rect">
            <a:avLst/>
          </a:prstGeom>
        </p:spPr>
      </p:pic>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1811" y="914401"/>
            <a:ext cx="3736622" cy="2802467"/>
          </a:xfrm>
          <a:prstGeom prst="rect">
            <a:avLst/>
          </a:prstGeom>
        </p:spPr>
      </p:pic>
      <p:pic>
        <p:nvPicPr>
          <p:cNvPr id="8" name="Immagine 7"/>
          <p:cNvPicPr>
            <a:picLocks noChangeAspect="1"/>
          </p:cNvPicPr>
          <p:nvPr/>
        </p:nvPicPr>
        <p:blipFill rotWithShape="1">
          <a:blip r:embed="rId7" cstate="print">
            <a:extLst>
              <a:ext uri="{28A0092B-C50C-407E-A947-70E740481C1C}">
                <a14:useLocalDpi xmlns:a14="http://schemas.microsoft.com/office/drawing/2010/main" val="0"/>
              </a:ext>
            </a:extLst>
          </a:blip>
          <a:srcRect b="12005"/>
          <a:stretch/>
        </p:blipFill>
        <p:spPr>
          <a:xfrm>
            <a:off x="4241811" y="3951699"/>
            <a:ext cx="3818456" cy="2520037"/>
          </a:xfrm>
          <a:prstGeom prst="rect">
            <a:avLst/>
          </a:prstGeom>
        </p:spPr>
      </p:pic>
      <p:sp>
        <p:nvSpPr>
          <p:cNvPr id="9" name="CasellaDiTesto 8"/>
          <p:cNvSpPr txBox="1"/>
          <p:nvPr/>
        </p:nvSpPr>
        <p:spPr>
          <a:xfrm>
            <a:off x="1232946" y="585258"/>
            <a:ext cx="1951303" cy="369332"/>
          </a:xfrm>
          <a:prstGeom prst="rect">
            <a:avLst/>
          </a:prstGeom>
          <a:noFill/>
        </p:spPr>
        <p:txBody>
          <a:bodyPr wrap="none" rtlCol="0">
            <a:spAutoFit/>
          </a:bodyPr>
          <a:lstStyle/>
          <a:p>
            <a:r>
              <a:rPr lang="it-IT" dirty="0"/>
              <a:t>LNF (studenti I e II)</a:t>
            </a:r>
          </a:p>
        </p:txBody>
      </p:sp>
      <p:sp>
        <p:nvSpPr>
          <p:cNvPr id="10" name="CasellaDiTesto 9"/>
          <p:cNvSpPr txBox="1"/>
          <p:nvPr/>
        </p:nvSpPr>
        <p:spPr>
          <a:xfrm>
            <a:off x="9237086" y="585258"/>
            <a:ext cx="2380908" cy="369332"/>
          </a:xfrm>
          <a:prstGeom prst="rect">
            <a:avLst/>
          </a:prstGeom>
          <a:noFill/>
        </p:spPr>
        <p:txBody>
          <a:bodyPr wrap="none" rtlCol="0">
            <a:spAutoFit/>
          </a:bodyPr>
          <a:lstStyle/>
          <a:p>
            <a:r>
              <a:rPr lang="it-IT" dirty="0"/>
              <a:t>LNGS (studenti I, II e III)</a:t>
            </a:r>
          </a:p>
        </p:txBody>
      </p:sp>
      <p:sp>
        <p:nvSpPr>
          <p:cNvPr id="11" name="CasellaDiTesto 10"/>
          <p:cNvSpPr txBox="1"/>
          <p:nvPr/>
        </p:nvSpPr>
        <p:spPr>
          <a:xfrm>
            <a:off x="5347496" y="545069"/>
            <a:ext cx="1782989" cy="369332"/>
          </a:xfrm>
          <a:prstGeom prst="rect">
            <a:avLst/>
          </a:prstGeom>
          <a:noFill/>
        </p:spPr>
        <p:txBody>
          <a:bodyPr wrap="none" rtlCol="0">
            <a:spAutoFit/>
          </a:bodyPr>
          <a:lstStyle/>
          <a:p>
            <a:r>
              <a:rPr lang="it-IT" dirty="0"/>
              <a:t>LNF (studenti III)</a:t>
            </a:r>
          </a:p>
        </p:txBody>
      </p:sp>
    </p:spTree>
    <p:extLst>
      <p:ext uri="{BB962C8B-B14F-4D97-AF65-F5344CB8AC3E}">
        <p14:creationId xmlns:p14="http://schemas.microsoft.com/office/powerpoint/2010/main" val="3630215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7645"/>
            <a:ext cx="11044690" cy="461665"/>
          </a:xfrm>
          <a:prstGeom prst="rect">
            <a:avLst/>
          </a:prstGeom>
          <a:noFill/>
        </p:spPr>
        <p:txBody>
          <a:bodyPr wrap="none" rtlCol="0">
            <a:spAutoFit/>
          </a:bodyPr>
          <a:lstStyle/>
          <a:p>
            <a:r>
              <a:rPr lang="it-IT" sz="2400" b="1" dirty="0"/>
              <a:t>Promozione delle attività INFN con visite guidate ai laboratori INFN e centri di ricerca </a:t>
            </a:r>
          </a:p>
        </p:txBody>
      </p:sp>
      <p:sp>
        <p:nvSpPr>
          <p:cNvPr id="9" name="CasellaDiTesto 8"/>
          <p:cNvSpPr txBox="1"/>
          <p:nvPr/>
        </p:nvSpPr>
        <p:spPr>
          <a:xfrm>
            <a:off x="1232946" y="585258"/>
            <a:ext cx="794898" cy="369332"/>
          </a:xfrm>
          <a:prstGeom prst="rect">
            <a:avLst/>
          </a:prstGeom>
          <a:noFill/>
        </p:spPr>
        <p:txBody>
          <a:bodyPr wrap="none" rtlCol="0">
            <a:spAutoFit/>
          </a:bodyPr>
          <a:lstStyle/>
          <a:p>
            <a:r>
              <a:rPr lang="it-IT" dirty="0"/>
              <a:t>VIRGO</a:t>
            </a:r>
          </a:p>
        </p:txBody>
      </p:sp>
      <p:sp>
        <p:nvSpPr>
          <p:cNvPr id="10" name="CasellaDiTesto 9"/>
          <p:cNvSpPr txBox="1"/>
          <p:nvPr/>
        </p:nvSpPr>
        <p:spPr>
          <a:xfrm>
            <a:off x="9237086" y="585258"/>
            <a:ext cx="481222" cy="369332"/>
          </a:xfrm>
          <a:prstGeom prst="rect">
            <a:avLst/>
          </a:prstGeom>
          <a:noFill/>
        </p:spPr>
        <p:txBody>
          <a:bodyPr wrap="none" rtlCol="0">
            <a:spAutoFit/>
          </a:bodyPr>
          <a:lstStyle/>
          <a:p>
            <a:r>
              <a:rPr lang="it-IT" dirty="0"/>
              <a:t>ASI</a:t>
            </a:r>
          </a:p>
        </p:txBody>
      </p:sp>
      <p:sp>
        <p:nvSpPr>
          <p:cNvPr id="11" name="CasellaDiTesto 10"/>
          <p:cNvSpPr txBox="1"/>
          <p:nvPr/>
        </p:nvSpPr>
        <p:spPr>
          <a:xfrm>
            <a:off x="5347496" y="545069"/>
            <a:ext cx="1071127" cy="369332"/>
          </a:xfrm>
          <a:prstGeom prst="rect">
            <a:avLst/>
          </a:prstGeom>
          <a:noFill/>
        </p:spPr>
        <p:txBody>
          <a:bodyPr wrap="none" rtlCol="0">
            <a:spAutoFit/>
          </a:bodyPr>
          <a:lstStyle/>
          <a:p>
            <a:r>
              <a:rPr lang="it-IT" dirty="0"/>
              <a:t>CERN 1/2</a:t>
            </a:r>
          </a:p>
        </p:txBody>
      </p:sp>
      <p:pic>
        <p:nvPicPr>
          <p:cNvPr id="2050" name="Picture 2" descr="Potrebbe essere un'immagine raffigurante 8 persone e monumen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0826" y="929538"/>
            <a:ext cx="3728754" cy="27965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trebbe essere un'immagine raffigurante 14 persone e fol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8512" y="4129896"/>
            <a:ext cx="3364982" cy="25237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ssuna descrizione della foto disponibi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797" y="950160"/>
            <a:ext cx="3439290" cy="25787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ssuna descrizione della foto disponibi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199" y="4107976"/>
            <a:ext cx="3422487" cy="256757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otrebbe essere un'immagine raffigurante 3 persone e fol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1320" y="3815072"/>
            <a:ext cx="3813976" cy="286048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otrebbe essere un'immagine raffigurante 5 persone e foll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1320" y="929538"/>
            <a:ext cx="3813976" cy="286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556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8BC67665-062A-4FE8-3C6B-ECF53F3EF235}"/>
              </a:ext>
            </a:extLst>
          </p:cNvPr>
          <p:cNvGraphicFramePr>
            <a:graphicFrameLocks noGrp="1"/>
          </p:cNvGraphicFramePr>
          <p:nvPr>
            <p:extLst>
              <p:ext uri="{D42A27DB-BD31-4B8C-83A1-F6EECF244321}">
                <p14:modId xmlns:p14="http://schemas.microsoft.com/office/powerpoint/2010/main" val="1983491615"/>
              </p:ext>
            </p:extLst>
          </p:nvPr>
        </p:nvGraphicFramePr>
        <p:xfrm>
          <a:off x="2007704" y="1124974"/>
          <a:ext cx="10071674" cy="5623715"/>
        </p:xfrm>
        <a:graphic>
          <a:graphicData uri="http://schemas.openxmlformats.org/drawingml/2006/table">
            <a:tbl>
              <a:tblPr firstRow="1" bandRow="1">
                <a:tableStyleId>{5C22544A-7EE6-4342-B048-85BDC9FD1C3A}</a:tableStyleId>
              </a:tblPr>
              <a:tblGrid>
                <a:gridCol w="7733435">
                  <a:extLst>
                    <a:ext uri="{9D8B030D-6E8A-4147-A177-3AD203B41FA5}">
                      <a16:colId xmlns:a16="http://schemas.microsoft.com/office/drawing/2014/main" val="3792317316"/>
                    </a:ext>
                  </a:extLst>
                </a:gridCol>
                <a:gridCol w="2338239">
                  <a:extLst>
                    <a:ext uri="{9D8B030D-6E8A-4147-A177-3AD203B41FA5}">
                      <a16:colId xmlns:a16="http://schemas.microsoft.com/office/drawing/2014/main" val="2386919385"/>
                    </a:ext>
                  </a:extLst>
                </a:gridCol>
              </a:tblGrid>
              <a:tr h="368768">
                <a:tc>
                  <a:txBody>
                    <a:bodyPr/>
                    <a:lstStyle/>
                    <a:p>
                      <a:r>
                        <a:rPr lang="it-IT" dirty="0"/>
                        <a:t>Titolo del seminario per le scuole @ Roma Tor Vergata</a:t>
                      </a:r>
                    </a:p>
                  </a:txBody>
                  <a:tcPr/>
                </a:tc>
                <a:tc>
                  <a:txBody>
                    <a:bodyPr/>
                    <a:lstStyle/>
                    <a:p>
                      <a:pPr algn="ctr"/>
                      <a:r>
                        <a:rPr lang="it-IT" sz="1600" dirty="0"/>
                        <a:t>Relatore</a:t>
                      </a:r>
                    </a:p>
                  </a:txBody>
                  <a:tcPr/>
                </a:tc>
                <a:extLst>
                  <a:ext uri="{0D108BD9-81ED-4DB2-BD59-A6C34878D82A}">
                    <a16:rowId xmlns:a16="http://schemas.microsoft.com/office/drawing/2014/main" val="1376338341"/>
                  </a:ext>
                </a:extLst>
              </a:tr>
              <a:tr h="583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dirty="0">
                          <a:solidFill>
                            <a:schemeClr val="tx1"/>
                          </a:solidFill>
                          <a:latin typeface="+mn-lt"/>
                        </a:rPr>
                        <a:t>Alla scoperta delle particelle "fantasma": i neutrini</a:t>
                      </a:r>
                    </a:p>
                    <a:p>
                      <a:endParaRPr lang="it-IT" sz="1600" b="0" dirty="0">
                        <a:solidFill>
                          <a:schemeClr val="tx1"/>
                        </a:solidFill>
                        <a:latin typeface="+mn-lt"/>
                      </a:endParaRPr>
                    </a:p>
                  </a:txBody>
                  <a:tcPr/>
                </a:tc>
                <a:tc>
                  <a:txBody>
                    <a:bodyPr/>
                    <a:lstStyle/>
                    <a:p>
                      <a:pPr algn="ctr"/>
                      <a:r>
                        <a:rPr lang="it-IT" sz="1600" dirty="0"/>
                        <a:t>A. Leoncini</a:t>
                      </a:r>
                    </a:p>
                  </a:txBody>
                  <a:tcPr/>
                </a:tc>
                <a:extLst>
                  <a:ext uri="{0D108BD9-81ED-4DB2-BD59-A6C34878D82A}">
                    <a16:rowId xmlns:a16="http://schemas.microsoft.com/office/drawing/2014/main" val="886892021"/>
                  </a:ext>
                </a:extLst>
              </a:tr>
              <a:tr h="338038">
                <a:tc>
                  <a:txBody>
                    <a:bodyPr/>
                    <a:lstStyle/>
                    <a:p>
                      <a:r>
                        <a:rPr lang="it-IT" sz="1600" b="0" i="0" dirty="0">
                          <a:solidFill>
                            <a:schemeClr val="tx1"/>
                          </a:solidFill>
                          <a:effectLst/>
                          <a:latin typeface="+mn-lt"/>
                        </a:rPr>
                        <a:t>Dagli atomi di Democrito alla Materia Oscura(*)</a:t>
                      </a:r>
                      <a:endParaRPr lang="it-IT" sz="1600" b="0" dirty="0">
                        <a:solidFill>
                          <a:schemeClr val="tx1"/>
                        </a:solidFill>
                        <a:latin typeface="+mn-lt"/>
                      </a:endParaRPr>
                    </a:p>
                  </a:txBody>
                  <a:tcPr/>
                </a:tc>
                <a:tc>
                  <a:txBody>
                    <a:bodyPr/>
                    <a:lstStyle/>
                    <a:p>
                      <a:pPr algn="ctr"/>
                      <a:r>
                        <a:rPr lang="it-IT" sz="1600" dirty="0"/>
                        <a:t>R. Cerulli</a:t>
                      </a:r>
                    </a:p>
                  </a:txBody>
                  <a:tcPr/>
                </a:tc>
                <a:extLst>
                  <a:ext uri="{0D108BD9-81ED-4DB2-BD59-A6C34878D82A}">
                    <a16:rowId xmlns:a16="http://schemas.microsoft.com/office/drawing/2014/main" val="210432095"/>
                  </a:ext>
                </a:extLst>
              </a:tr>
              <a:tr h="829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i="0" dirty="0">
                          <a:solidFill>
                            <a:schemeClr val="tx1"/>
                          </a:solidFill>
                          <a:effectLst/>
                          <a:latin typeface="+mn-lt"/>
                        </a:rPr>
                        <a:t>Un altro modo di guardare il cielo: astronomia con fotoni e raggi cosmici con esperimenti a terra e nello spazio</a:t>
                      </a:r>
                      <a:endParaRPr lang="it-IT" sz="1600" b="0" dirty="0">
                        <a:solidFill>
                          <a:schemeClr val="tx1"/>
                        </a:solidFill>
                        <a:latin typeface="+mn-lt"/>
                      </a:endParaRPr>
                    </a:p>
                    <a:p>
                      <a:endParaRPr lang="it-IT" sz="1600" b="0" dirty="0">
                        <a:solidFill>
                          <a:schemeClr val="tx1"/>
                        </a:solidFill>
                        <a:latin typeface="+mn-lt"/>
                      </a:endParaRPr>
                    </a:p>
                  </a:txBody>
                  <a:tcPr/>
                </a:tc>
                <a:tc>
                  <a:txBody>
                    <a:bodyPr/>
                    <a:lstStyle/>
                    <a:p>
                      <a:pPr algn="ctr"/>
                      <a:r>
                        <a:rPr lang="it-IT" sz="1600" dirty="0"/>
                        <a:t>A. Morselli</a:t>
                      </a:r>
                    </a:p>
                  </a:txBody>
                  <a:tcPr/>
                </a:tc>
                <a:extLst>
                  <a:ext uri="{0D108BD9-81ED-4DB2-BD59-A6C34878D82A}">
                    <a16:rowId xmlns:a16="http://schemas.microsoft.com/office/drawing/2014/main" val="116802758"/>
                  </a:ext>
                </a:extLst>
              </a:tr>
              <a:tr h="583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i="0" dirty="0">
                          <a:solidFill>
                            <a:schemeClr val="tx1"/>
                          </a:solidFill>
                          <a:effectLst/>
                          <a:latin typeface="+mn-lt"/>
                        </a:rPr>
                        <a:t>La fisica per la diagnostica per immagini e la terapia del cancro</a:t>
                      </a:r>
                    </a:p>
                    <a:p>
                      <a:endParaRPr lang="it-IT" sz="1600" b="0" dirty="0">
                        <a:solidFill>
                          <a:schemeClr val="tx1"/>
                        </a:solidFill>
                        <a:latin typeface="+mn-lt"/>
                      </a:endParaRPr>
                    </a:p>
                  </a:txBody>
                  <a:tcPr/>
                </a:tc>
                <a:tc>
                  <a:txBody>
                    <a:bodyPr/>
                    <a:lstStyle/>
                    <a:p>
                      <a:pPr algn="ctr"/>
                      <a:r>
                        <a:rPr lang="it-IT" sz="1600" dirty="0"/>
                        <a:t>C. Morone</a:t>
                      </a:r>
                    </a:p>
                  </a:txBody>
                  <a:tcPr/>
                </a:tc>
                <a:extLst>
                  <a:ext uri="{0D108BD9-81ED-4DB2-BD59-A6C34878D82A}">
                    <a16:rowId xmlns:a16="http://schemas.microsoft.com/office/drawing/2014/main" val="3499948808"/>
                  </a:ext>
                </a:extLst>
              </a:tr>
              <a:tr h="583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i="0" dirty="0">
                          <a:solidFill>
                            <a:schemeClr val="tx1"/>
                          </a:solidFill>
                          <a:effectLst/>
                          <a:latin typeface="+mn-lt"/>
                        </a:rPr>
                        <a:t>Rivelatori di particelle compatti ed a basso costo</a:t>
                      </a:r>
                      <a:endParaRPr lang="it-IT" sz="1600" b="0" dirty="0">
                        <a:solidFill>
                          <a:schemeClr val="tx1"/>
                        </a:solidFill>
                        <a:latin typeface="+mn-lt"/>
                      </a:endParaRPr>
                    </a:p>
                    <a:p>
                      <a:endParaRPr lang="it-IT" sz="1600" b="0" dirty="0">
                        <a:solidFill>
                          <a:schemeClr val="tx1"/>
                        </a:solidFill>
                        <a:latin typeface="+mn-lt"/>
                      </a:endParaRPr>
                    </a:p>
                  </a:txBody>
                  <a:tcPr/>
                </a:tc>
                <a:tc>
                  <a:txBody>
                    <a:bodyPr/>
                    <a:lstStyle/>
                    <a:p>
                      <a:pPr algn="ctr"/>
                      <a:r>
                        <a:rPr lang="it-IT" sz="1600" dirty="0"/>
                        <a:t>D. Badoni e G. </a:t>
                      </a:r>
                      <a:r>
                        <a:rPr lang="it-IT" sz="1600" dirty="0" err="1"/>
                        <a:t>Rebustini</a:t>
                      </a:r>
                      <a:endParaRPr lang="it-IT" sz="1600" dirty="0"/>
                    </a:p>
                  </a:txBody>
                  <a:tcPr/>
                </a:tc>
                <a:extLst>
                  <a:ext uri="{0D108BD9-81ED-4DB2-BD59-A6C34878D82A}">
                    <a16:rowId xmlns:a16="http://schemas.microsoft.com/office/drawing/2014/main" val="2928485194"/>
                  </a:ext>
                </a:extLst>
              </a:tr>
              <a:tr h="583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i="0" dirty="0">
                          <a:solidFill>
                            <a:schemeClr val="tx1"/>
                          </a:solidFill>
                          <a:effectLst/>
                          <a:latin typeface="+mn-lt"/>
                        </a:rPr>
                        <a:t>Energia nucleare: fissione e fusione</a:t>
                      </a:r>
                    </a:p>
                    <a:p>
                      <a:endParaRPr lang="it-IT" sz="1600" b="0" dirty="0">
                        <a:solidFill>
                          <a:schemeClr val="tx1"/>
                        </a:solidFill>
                        <a:latin typeface="+mn-lt"/>
                      </a:endParaRPr>
                    </a:p>
                  </a:txBody>
                  <a:tcPr/>
                </a:tc>
                <a:tc>
                  <a:txBody>
                    <a:bodyPr/>
                    <a:lstStyle/>
                    <a:p>
                      <a:pPr algn="ctr"/>
                      <a:r>
                        <a:rPr lang="it-IT" sz="1600" dirty="0"/>
                        <a:t>L. Lanza</a:t>
                      </a:r>
                    </a:p>
                  </a:txBody>
                  <a:tcPr/>
                </a:tc>
                <a:extLst>
                  <a:ext uri="{0D108BD9-81ED-4DB2-BD59-A6C34878D82A}">
                    <a16:rowId xmlns:a16="http://schemas.microsoft.com/office/drawing/2014/main" val="4210605499"/>
                  </a:ext>
                </a:extLst>
              </a:tr>
              <a:tr h="583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i="0" dirty="0">
                          <a:solidFill>
                            <a:schemeClr val="tx1"/>
                          </a:solidFill>
                          <a:effectLst/>
                          <a:latin typeface="+mn-lt"/>
                        </a:rPr>
                        <a:t>LHC: la macchina del tempo</a:t>
                      </a:r>
                      <a:endParaRPr lang="it-IT" sz="1600" b="0" dirty="0">
                        <a:solidFill>
                          <a:schemeClr val="tx1"/>
                        </a:solidFill>
                        <a:latin typeface="+mn-lt"/>
                      </a:endParaRPr>
                    </a:p>
                    <a:p>
                      <a:endParaRPr lang="it-IT" sz="1600" b="0" dirty="0">
                        <a:solidFill>
                          <a:schemeClr val="tx1"/>
                        </a:solidFill>
                        <a:latin typeface="+mn-lt"/>
                      </a:endParaRPr>
                    </a:p>
                  </a:txBody>
                  <a:tcPr/>
                </a:tc>
                <a:tc>
                  <a:txBody>
                    <a:bodyPr/>
                    <a:lstStyle/>
                    <a:p>
                      <a:pPr algn="ctr"/>
                      <a:r>
                        <a:rPr lang="it-IT" sz="1600" dirty="0"/>
                        <a:t>M. Vanadia e U. De Sanctis</a:t>
                      </a:r>
                    </a:p>
                  </a:txBody>
                  <a:tcPr/>
                </a:tc>
                <a:extLst>
                  <a:ext uri="{0D108BD9-81ED-4DB2-BD59-A6C34878D82A}">
                    <a16:rowId xmlns:a16="http://schemas.microsoft.com/office/drawing/2014/main" val="3670250435"/>
                  </a:ext>
                </a:extLst>
              </a:tr>
              <a:tr h="583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i="0" dirty="0">
                          <a:solidFill>
                            <a:schemeClr val="tx1"/>
                          </a:solidFill>
                          <a:effectLst/>
                          <a:latin typeface="+mn-lt"/>
                        </a:rPr>
                        <a:t>Buchi neri e altri mostri gravitazionali</a:t>
                      </a:r>
                    </a:p>
                    <a:p>
                      <a:endParaRPr lang="it-IT" sz="1600" b="0" dirty="0">
                        <a:solidFill>
                          <a:schemeClr val="tx1"/>
                        </a:solidFill>
                        <a:latin typeface="+mn-lt"/>
                      </a:endParaRPr>
                    </a:p>
                  </a:txBody>
                  <a:tcPr/>
                </a:tc>
                <a:tc>
                  <a:txBody>
                    <a:bodyPr/>
                    <a:lstStyle/>
                    <a:p>
                      <a:pPr algn="ctr"/>
                      <a:r>
                        <a:rPr lang="it-IT" sz="1600" dirty="0"/>
                        <a:t>V. </a:t>
                      </a:r>
                      <a:r>
                        <a:rPr lang="it-IT" sz="1600" dirty="0" err="1"/>
                        <a:t>Fafone</a:t>
                      </a:r>
                      <a:endParaRPr lang="it-IT" sz="1600" dirty="0"/>
                    </a:p>
                  </a:txBody>
                  <a:tcPr/>
                </a:tc>
                <a:extLst>
                  <a:ext uri="{0D108BD9-81ED-4DB2-BD59-A6C34878D82A}">
                    <a16:rowId xmlns:a16="http://schemas.microsoft.com/office/drawing/2014/main" val="775688543"/>
                  </a:ext>
                </a:extLst>
              </a:tr>
              <a:tr h="583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dirty="0">
                          <a:solidFill>
                            <a:schemeClr val="tx1"/>
                          </a:solidFill>
                          <a:latin typeface="+mn-lt"/>
                        </a:rPr>
                        <a:t>Alla Scoperta della Materia Oscura</a:t>
                      </a:r>
                    </a:p>
                    <a:p>
                      <a:endParaRPr lang="it-IT" sz="1600" b="0" dirty="0">
                        <a:solidFill>
                          <a:schemeClr val="tx1"/>
                        </a:solidFill>
                        <a:latin typeface="+mn-lt"/>
                      </a:endParaRPr>
                    </a:p>
                  </a:txBody>
                  <a:tcPr/>
                </a:tc>
                <a:tc>
                  <a:txBody>
                    <a:bodyPr/>
                    <a:lstStyle/>
                    <a:p>
                      <a:pPr algn="ctr"/>
                      <a:r>
                        <a:rPr lang="it-IT" sz="1600" dirty="0"/>
                        <a:t>V. Caracciolo</a:t>
                      </a:r>
                    </a:p>
                  </a:txBody>
                  <a:tcPr/>
                </a:tc>
                <a:extLst>
                  <a:ext uri="{0D108BD9-81ED-4DB2-BD59-A6C34878D82A}">
                    <a16:rowId xmlns:a16="http://schemas.microsoft.com/office/drawing/2014/main" val="4193477718"/>
                  </a:ext>
                </a:extLst>
              </a:tr>
            </a:tbl>
          </a:graphicData>
        </a:graphic>
      </p:graphicFrame>
      <p:pic>
        <p:nvPicPr>
          <p:cNvPr id="6" name="Immagine 5">
            <a:extLst>
              <a:ext uri="{FF2B5EF4-FFF2-40B4-BE49-F238E27FC236}">
                <a16:creationId xmlns:a16="http://schemas.microsoft.com/office/drawing/2014/main" id="{6161B764-D0FA-7F32-7903-33688F74A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22" y="109311"/>
            <a:ext cx="2469780" cy="1290717"/>
          </a:xfrm>
          <a:prstGeom prst="rect">
            <a:avLst/>
          </a:prstGeom>
        </p:spPr>
      </p:pic>
      <p:sp>
        <p:nvSpPr>
          <p:cNvPr id="7" name="CasellaDiTesto 6">
            <a:extLst>
              <a:ext uri="{FF2B5EF4-FFF2-40B4-BE49-F238E27FC236}">
                <a16:creationId xmlns:a16="http://schemas.microsoft.com/office/drawing/2014/main" id="{9F239B65-A97A-BD29-A74C-57B03EDEDECA}"/>
              </a:ext>
            </a:extLst>
          </p:cNvPr>
          <p:cNvSpPr txBox="1"/>
          <p:nvPr/>
        </p:nvSpPr>
        <p:spPr>
          <a:xfrm>
            <a:off x="1" y="22255"/>
            <a:ext cx="12191999" cy="1015663"/>
          </a:xfrm>
          <a:prstGeom prst="rect">
            <a:avLst/>
          </a:prstGeom>
          <a:noFill/>
        </p:spPr>
        <p:txBody>
          <a:bodyPr wrap="square" rtlCol="0">
            <a:spAutoFit/>
          </a:bodyPr>
          <a:lstStyle/>
          <a:p>
            <a:pPr algn="ctr"/>
            <a:r>
              <a:rPr lang="it-IT" sz="6000" b="1" dirty="0">
                <a:solidFill>
                  <a:srgbClr val="162D4D"/>
                </a:solidFill>
              </a:rPr>
              <a:t>INIZIATIVE LOCALI</a:t>
            </a:r>
          </a:p>
        </p:txBody>
      </p:sp>
      <p:sp>
        <p:nvSpPr>
          <p:cNvPr id="8" name="CasellaDiTesto 7">
            <a:extLst>
              <a:ext uri="{FF2B5EF4-FFF2-40B4-BE49-F238E27FC236}">
                <a16:creationId xmlns:a16="http://schemas.microsoft.com/office/drawing/2014/main" id="{310D710C-6920-0353-5667-8282D0E7F0D1}"/>
              </a:ext>
            </a:extLst>
          </p:cNvPr>
          <p:cNvSpPr txBox="1"/>
          <p:nvPr/>
        </p:nvSpPr>
        <p:spPr>
          <a:xfrm>
            <a:off x="112622" y="6122504"/>
            <a:ext cx="1805630" cy="738664"/>
          </a:xfrm>
          <a:prstGeom prst="rect">
            <a:avLst/>
          </a:prstGeom>
          <a:noFill/>
        </p:spPr>
        <p:txBody>
          <a:bodyPr wrap="square" rtlCol="0">
            <a:spAutoFit/>
          </a:bodyPr>
          <a:lstStyle/>
          <a:p>
            <a:r>
              <a:rPr lang="it-IT" sz="1400" dirty="0"/>
              <a:t>*Seminario tenutosi presso l’istituto scolastico</a:t>
            </a:r>
          </a:p>
        </p:txBody>
      </p:sp>
    </p:spTree>
    <p:extLst>
      <p:ext uri="{BB962C8B-B14F-4D97-AF65-F5344CB8AC3E}">
        <p14:creationId xmlns:p14="http://schemas.microsoft.com/office/powerpoint/2010/main" val="742291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2472</Words>
  <Application>Microsoft Office PowerPoint</Application>
  <PresentationFormat>Widescreen</PresentationFormat>
  <Paragraphs>397</Paragraphs>
  <Slides>47</Slides>
  <Notes>6</Notes>
  <HiddenSlides>0</HiddenSlides>
  <MMClips>0</MMClips>
  <ScaleCrop>false</ScaleCrop>
  <HeadingPairs>
    <vt:vector size="6" baseType="variant">
      <vt:variant>
        <vt:lpstr>Caratteri utilizzati</vt:lpstr>
      </vt:variant>
      <vt:variant>
        <vt:i4>16</vt:i4>
      </vt:variant>
      <vt:variant>
        <vt:lpstr>Tema</vt:lpstr>
      </vt:variant>
      <vt:variant>
        <vt:i4>3</vt:i4>
      </vt:variant>
      <vt:variant>
        <vt:lpstr>Titoli diapositive</vt:lpstr>
      </vt:variant>
      <vt:variant>
        <vt:i4>47</vt:i4>
      </vt:variant>
    </vt:vector>
  </HeadingPairs>
  <TitlesOfParts>
    <vt:vector size="66" baseType="lpstr">
      <vt:lpstr>MS PGothic</vt:lpstr>
      <vt:lpstr>Aptos</vt:lpstr>
      <vt:lpstr>Aptos Display</vt:lpstr>
      <vt:lpstr>Arial</vt:lpstr>
      <vt:lpstr>Calibri</vt:lpstr>
      <vt:lpstr>Calibri Light</vt:lpstr>
      <vt:lpstr>CenturyGothic</vt:lpstr>
      <vt:lpstr>CenturyGothic-Bold</vt:lpstr>
      <vt:lpstr>Helvetica</vt:lpstr>
      <vt:lpstr>Lato Medium</vt:lpstr>
      <vt:lpstr>Lato Semibold</vt:lpstr>
      <vt:lpstr>Muli</vt:lpstr>
      <vt:lpstr>Noto Sans CJK SC</vt:lpstr>
      <vt:lpstr>Nunito</vt:lpstr>
      <vt:lpstr>Times New Roman</vt:lpstr>
      <vt:lpstr>Wingdings</vt:lpstr>
      <vt:lpstr>Tema di Office</vt:lpstr>
      <vt:lpstr>1_Tema di Office</vt:lpstr>
      <vt:lpstr>2_Tema di Office</vt:lpstr>
      <vt:lpstr>Presentazione standard di PowerPoint</vt:lpstr>
      <vt:lpstr>Presentazione standard di PowerPoint</vt:lpstr>
      <vt:lpstr>Presentazione standard di PowerPoint</vt:lpstr>
      <vt:lpstr>Presentazione standard di PowerPoint</vt:lpstr>
      <vt:lpstr>INIZIATIVE LOCALI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ASIMOV</vt:lpstr>
      <vt:lpstr>Presentazione standard di PowerPoint</vt:lpstr>
      <vt:lpstr>Libro vincitore edizione 2024</vt:lpstr>
      <vt:lpstr>Presentazione standard di PowerPoint</vt:lpstr>
      <vt:lpstr>Presentazione standard di PowerPoint</vt:lpstr>
      <vt:lpstr>Numeri del Lazio</vt:lpstr>
      <vt:lpstr>Presentazione standard di PowerPoint</vt:lpstr>
      <vt:lpstr>Eventi organizzati</vt:lpstr>
      <vt:lpstr>Evento di premiazione regionale</vt:lpstr>
      <vt:lpstr>INSPYRE (International School on Modern Physics and Research)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Fermi Masterclass 2024 D. Gasparrini</vt:lpstr>
      <vt:lpstr>Presentazione standard di PowerPoint</vt:lpstr>
      <vt:lpstr>Fermi Masterclass 2025</vt:lpstr>
      <vt:lpstr>Presentazione standard di PowerPoint</vt:lpstr>
      <vt:lpstr>PID</vt:lpstr>
      <vt:lpstr>Richieste finanziarie</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dc:creator>
  <cp:lastModifiedBy>V</cp:lastModifiedBy>
  <cp:revision>288</cp:revision>
  <dcterms:created xsi:type="dcterms:W3CDTF">2022-11-20T13:53:43Z</dcterms:created>
  <dcterms:modified xsi:type="dcterms:W3CDTF">2024-07-11T07:01:51Z</dcterms:modified>
</cp:coreProperties>
</file>