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4" r:id="rId4"/>
    <p:sldId id="266" r:id="rId5"/>
    <p:sldId id="267" r:id="rId6"/>
    <p:sldId id="258" r:id="rId7"/>
    <p:sldId id="260" r:id="rId8"/>
    <p:sldId id="265" r:id="rId9"/>
    <p:sldId id="268" r:id="rId10"/>
  </p:sldIdLst>
  <p:sldSz cx="12192000" cy="6858000"/>
  <p:notesSz cx="6858000" cy="9144000"/>
  <p:defaultTextStyle>
    <a:defPPr rtl="0"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FFAA6B-21B6-DA03-6A16-F2D957BCA7B7}" v="1970" dt="2024-07-10T12:59:24.9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351A390E-1AE6-42E9-A10E-E00FE40954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284AE91-2952-49E7-A3BD-A5CAF95118B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1C99C-93AD-44E4-A937-1D22FD275945}" type="datetimeFigureOut">
              <a:rPr lang="it-IT" smtClean="0"/>
              <a:t>11/07/2024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C1D74AD-468B-491A-9D68-27A711E20D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0136E4D-7AB3-4647-8253-5FA3174030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4305A-0C36-48D0-8CB9-AAC94066C3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27498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BF48-CAD4-4DB0-BA4F-4B02B436ABB8}" type="datetimeFigureOut">
              <a:rPr lang="it-IT" noProof="0" smtClean="0"/>
              <a:t>11/07/2024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lo stile del titolo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EDB7C-6A74-4E2B-8657-064F99C633F1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953664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2EDB7C-6A74-4E2B-8657-064F99C633F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5067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rtlCol="0" anchor="b"/>
          <a:lstStyle>
            <a:lvl1pPr>
              <a:defRPr sz="72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rtlCol="0"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E8AD45-A6DD-4268-A837-E2D44DC8577E}" type="datetime1">
              <a:rPr lang="it-IT" noProof="0" smtClean="0"/>
              <a:t>11/07/2024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154956" y="5367325"/>
            <a:ext cx="8825656" cy="493712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BECE83-BA51-463E-8192-19AD155A47E5}" type="datetime1">
              <a:rPr lang="it-IT" noProof="0" smtClean="0"/>
              <a:t>11/07/2024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 rtlCol="0"/>
          <a:lstStyle>
            <a:lvl1pPr>
              <a:defRPr sz="4800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8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3657600"/>
            <a:ext cx="8825659" cy="2362200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6BF93D4-49B0-47C4-BD9E-17F6D9C81550}" type="datetime1">
              <a:rPr lang="it-IT" noProof="0" smtClean="0"/>
              <a:t>11/07/2024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 rtlCol="0"/>
          <a:lstStyle>
            <a:lvl1pPr>
              <a:defRPr sz="4800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11" name="Segnaposto testo 3"/>
          <p:cNvSpPr>
            <a:spLocks noGrp="1"/>
          </p:cNvSpPr>
          <p:nvPr>
            <p:ph type="body" sz="half" idx="14" hasCustomPrompt="1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rtl="0">
              <a:buNone/>
            </a:pPr>
            <a:r>
              <a:rPr lang="it-IT" noProof="0"/>
              <a:t>Fare clic per modificare lo stile del titolo</a:t>
            </a:r>
          </a:p>
        </p:txBody>
      </p:sp>
      <p:sp>
        <p:nvSpPr>
          <p:cNvPr id="10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4350657"/>
            <a:ext cx="8825659" cy="1676400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EED07C-09A1-45C7-90FB-A2C152108D98}" type="datetime1">
              <a:rPr lang="it-IT" noProof="0" smtClean="0"/>
              <a:t>11/07/2024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12" name="Casella di testo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 rtl="0"/>
            <a:r>
              <a:rPr lang="it-IT" noProof="0"/>
              <a:t>"</a:t>
            </a:r>
          </a:p>
        </p:txBody>
      </p:sp>
      <p:sp>
        <p:nvSpPr>
          <p:cNvPr id="15" name="Casella di testo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 rtl="0"/>
            <a:r>
              <a:rPr lang="it-IT" noProof="0"/>
              <a:t>"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me sche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1154954" y="4777381"/>
            <a:ext cx="8825659" cy="860400"/>
          </a:xfrm>
        </p:spPr>
        <p:txBody>
          <a:bodyPr rtlCol="0"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EBB13B-2538-47D7-8BF5-9E624B31A00C}" type="datetime1">
              <a:rPr lang="it-IT" noProof="0" smtClean="0"/>
              <a:t>11/07/2024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sz="4200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32947" y="1981200"/>
            <a:ext cx="2946866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6" name="Segnaposto testo 3"/>
          <p:cNvSpPr>
            <a:spLocks noGrp="1"/>
          </p:cNvSpPr>
          <p:nvPr>
            <p:ph type="body" sz="half" idx="15" hasCustomPrompt="1"/>
          </p:nvPr>
        </p:nvSpPr>
        <p:spPr>
          <a:xfrm>
            <a:off x="652463" y="2667000"/>
            <a:ext cx="2927350" cy="358933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3883659" y="1981200"/>
            <a:ext cx="2936241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9" name="Segnaposto testo 3"/>
          <p:cNvSpPr>
            <a:spLocks noGrp="1"/>
          </p:cNvSpPr>
          <p:nvPr>
            <p:ph type="body" sz="half" idx="16" hasCustomPrompt="1"/>
          </p:nvPr>
        </p:nvSpPr>
        <p:spPr>
          <a:xfrm>
            <a:off x="3873106" y="2667000"/>
            <a:ext cx="2946794" cy="358933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4" name="Segnaposto tes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124700" y="1981200"/>
            <a:ext cx="29321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20" name="Segnaposto testo 3"/>
          <p:cNvSpPr>
            <a:spLocks noGrp="1"/>
          </p:cNvSpPr>
          <p:nvPr>
            <p:ph type="body" sz="half" idx="17" hasCustomPrompt="1"/>
          </p:nvPr>
        </p:nvSpPr>
        <p:spPr>
          <a:xfrm>
            <a:off x="7124700" y="2667000"/>
            <a:ext cx="2932113" cy="358933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cxnSp>
        <p:nvCxnSpPr>
          <p:cNvPr id="17" name="Connettore diritto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8E0C8D-61CC-4703-A7D6-949B247FD742}" type="datetime1">
              <a:rPr lang="it-IT" noProof="0" smtClean="0"/>
              <a:t>11/07/2024</a:t>
            </a:fld>
            <a:endParaRPr lang="it-IT" noProof="0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a 3 immag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sz="4200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52463" y="4250949"/>
            <a:ext cx="294005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29" name="Segnaposto immagine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2" name="Segnaposto testo 3"/>
          <p:cNvSpPr>
            <a:spLocks noGrp="1"/>
          </p:cNvSpPr>
          <p:nvPr>
            <p:ph type="body" sz="half" idx="18" hasCustomPrompt="1"/>
          </p:nvPr>
        </p:nvSpPr>
        <p:spPr>
          <a:xfrm>
            <a:off x="652463" y="4827211"/>
            <a:ext cx="2940050" cy="659189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3889375" y="4250949"/>
            <a:ext cx="29305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30" name="Segnaposto immagine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3" name="Segnaposto testo 3"/>
          <p:cNvSpPr>
            <a:spLocks noGrp="1"/>
          </p:cNvSpPr>
          <p:nvPr>
            <p:ph type="body" sz="half" idx="19" hasCustomPrompt="1"/>
          </p:nvPr>
        </p:nvSpPr>
        <p:spPr>
          <a:xfrm>
            <a:off x="3888022" y="4827210"/>
            <a:ext cx="2934406" cy="659189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14" name="Segnaposto tes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124700" y="4250949"/>
            <a:ext cx="29321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31" name="Segnaposto immagine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4" name="Segnaposto testo 3"/>
          <p:cNvSpPr>
            <a:spLocks noGrp="1"/>
          </p:cNvSpPr>
          <p:nvPr>
            <p:ph type="body" sz="half" idx="20" hasCustomPrompt="1"/>
          </p:nvPr>
        </p:nvSpPr>
        <p:spPr>
          <a:xfrm>
            <a:off x="7124575" y="4827208"/>
            <a:ext cx="2935997" cy="659189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cxnSp>
        <p:nvCxnSpPr>
          <p:cNvPr id="19" name="Connettore diritto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938C515-6C43-4B36-B366-262FBDE12083}" type="datetime1">
              <a:rPr lang="it-IT" noProof="0" smtClean="0"/>
              <a:t>11/07/2024</a:t>
            </a:fld>
            <a:endParaRPr lang="it-IT" noProof="0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 anchorCtr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378AB5-6BD5-43AC-B243-83D543DECC72}" type="datetime1">
              <a:rPr lang="it-IT" noProof="0" smtClean="0"/>
              <a:t>11/07/2024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rtlCol="0" anchor="b" anchorCtr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652463" y="887414"/>
            <a:ext cx="7423149" cy="5368924"/>
          </a:xfrm>
        </p:spPr>
        <p:txBody>
          <a:bodyPr vert="eaVert"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681D5E-0A09-4436-B93B-64CBABCD4FFB}" type="datetime1">
              <a:rPr lang="it-IT" noProof="0" smtClean="0"/>
              <a:t>11/07/2024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27CB4A-CD0F-4254-99EA-429285BCD6FA}" type="datetime1">
              <a:rPr lang="it-IT" noProof="0" smtClean="0"/>
              <a:t>11/07/2024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1154955" y="4777381"/>
            <a:ext cx="8825658" cy="860400"/>
          </a:xfrm>
        </p:spPr>
        <p:txBody>
          <a:bodyPr rtlCol="0"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7F21CEF-DDF7-4DE5-8E6D-5059FE778D43}" type="datetime1">
              <a:rPr lang="it-IT" noProof="0" smtClean="0"/>
              <a:t>11/07/2024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1103312" y="2060575"/>
            <a:ext cx="4396339" cy="4195763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5654493" y="2056092"/>
            <a:ext cx="4396341" cy="4200245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6A4D97-67A1-40AB-AC26-A7AAE2C2FFB8}" type="datetime1">
              <a:rPr lang="it-IT" noProof="0" smtClean="0"/>
              <a:t>11/07/2024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1103313" y="1905000"/>
            <a:ext cx="439633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1103312" y="2514600"/>
            <a:ext cx="4396339" cy="3741738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5654495" y="1905000"/>
            <a:ext cx="4396339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5654495" y="2514600"/>
            <a:ext cx="4396339" cy="3741738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801AEC6-F941-4CE6-8AED-BFC6D75D6E7D}" type="datetime1">
              <a:rPr lang="it-IT" noProof="0" smtClean="0"/>
              <a:t>11/07/2024</a:t>
            </a:fld>
            <a:endParaRPr lang="it-IT" noProof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7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EC4F618-3F0D-4C9A-B033-126DB3E17697}" type="datetime1">
              <a:rPr lang="it-IT" noProof="0" smtClean="0"/>
              <a:t>11/07/2024</a:t>
            </a:fld>
            <a:endParaRPr lang="it-IT" noProof="0"/>
          </a:p>
        </p:txBody>
      </p:sp>
      <p:sp>
        <p:nvSpPr>
          <p:cNvPr id="5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F91C53B-A043-4EE1-9560-BC53CD1BA705}" type="datetime1">
              <a:rPr lang="it-IT" noProof="0" smtClean="0"/>
              <a:t>11/07/2024</a:t>
            </a:fld>
            <a:endParaRPr lang="it-IT" noProof="0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rtlCol="0" anchor="b"/>
          <a:lstStyle>
            <a:lvl1pPr algn="l">
              <a:defRPr sz="2400" b="0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4784616" y="1447800"/>
            <a:ext cx="5195997" cy="4572000"/>
          </a:xfrm>
        </p:spPr>
        <p:txBody>
          <a:bodyPr rtlCol="0"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154953" y="3129280"/>
            <a:ext cx="3401063" cy="2895599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7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D10633-2229-4B03-99CF-219D06A1F62D}" type="datetime1">
              <a:rPr lang="it-IT" noProof="0" smtClean="0"/>
              <a:t>11/07/2024</a:t>
            </a:fld>
            <a:endParaRPr lang="it-IT" noProof="0"/>
          </a:p>
        </p:txBody>
      </p:sp>
      <p:sp>
        <p:nvSpPr>
          <p:cNvPr id="5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rtlCol="0" anchor="b">
            <a:normAutofit/>
          </a:bodyPr>
          <a:lstStyle>
            <a:lvl1pPr algn="l">
              <a:defRPr sz="3600" b="0"/>
            </a:lvl1pPr>
          </a:lstStyle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3657600"/>
            <a:ext cx="5084979" cy="1371600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4FC58A-1566-4B26-AE79-814F1E25E49F}" type="datetime1">
              <a:rPr lang="it-IT" noProof="0" smtClean="0"/>
              <a:t>11/07/2024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it-IT" noProof="0" smtClean="0"/>
              <a:t>‹N›</a:t>
            </a:fld>
            <a:endParaRPr lang="it-IT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e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Immagin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rtl="0"/>
            <a:fld id="{AF058516-0CD8-424E-88E1-FCBCBFA6C16F}" type="datetime1">
              <a:rPr lang="it-IT" noProof="0" smtClean="0"/>
              <a:t>11/07/2024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57F1E4F-1CFF-5643-939E-02111984F565}" type="slidenum">
              <a:rPr lang="it-IT" noProof="0" smtClean="0"/>
              <a:t>‹N›</a:t>
            </a:fld>
            <a:endParaRPr lang="it-IT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10264991" cy="1502193"/>
          </a:xfrm>
        </p:spPr>
        <p:txBody>
          <a:bodyPr rtlCol="0"/>
          <a:lstStyle/>
          <a:p>
            <a:r>
              <a:rPr lang="it-IT" dirty="0"/>
              <a:t>Preventivi CCR 2024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04344" y="3394491"/>
            <a:ext cx="8825658" cy="861420"/>
          </a:xfrm>
        </p:spPr>
        <p:txBody>
          <a:bodyPr rtlCol="0"/>
          <a:lstStyle/>
          <a:p>
            <a:r>
              <a:rPr lang="it-IT"/>
              <a:t>INFN Roma </a:t>
            </a:r>
            <a:r>
              <a:rPr lang="it-IT" err="1"/>
              <a:t>tor</a:t>
            </a:r>
            <a:r>
              <a:rPr lang="it-IT"/>
              <a:t> vergata</a:t>
            </a:r>
          </a:p>
        </p:txBody>
      </p:sp>
    </p:spTree>
    <p:extLst>
      <p:ext uri="{BB962C8B-B14F-4D97-AF65-F5344CB8AC3E}">
        <p14:creationId xmlns:p14="http://schemas.microsoft.com/office/powerpoint/2010/main" val="229973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E912538-E33A-1E13-21C6-22BD03DC0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427" y="309776"/>
            <a:ext cx="9275025" cy="52147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dirty="0" err="1"/>
              <a:t>Servizio</a:t>
            </a:r>
            <a:r>
              <a:rPr lang="en-US" sz="3600" dirty="0"/>
              <a:t> </a:t>
            </a:r>
            <a:r>
              <a:rPr lang="en-US" sz="3600" dirty="0" err="1"/>
              <a:t>Calcolo</a:t>
            </a:r>
            <a:r>
              <a:rPr lang="en-US" sz="3600" dirty="0"/>
              <a:t> INFN Roma Tor </a:t>
            </a:r>
            <a:r>
              <a:rPr lang="en-US" sz="3600" dirty="0" err="1"/>
              <a:t>Vergata</a:t>
            </a:r>
            <a:endParaRPr lang="it-IT" sz="36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5980491-F6C8-7893-14D1-4937B50A815A}"/>
              </a:ext>
            </a:extLst>
          </p:cNvPr>
          <p:cNvSpPr txBox="1"/>
          <p:nvPr/>
        </p:nvSpPr>
        <p:spPr>
          <a:xfrm>
            <a:off x="386660" y="1137049"/>
            <a:ext cx="7881257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400" dirty="0"/>
              <a:t>In stretta collaborazione con il personale di Dipartimento associato al servizio, si occupa principalmente di :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C2A8C82-FFDE-E9A8-B8BB-6CB2D152DF2E}"/>
              </a:ext>
            </a:extLst>
          </p:cNvPr>
          <p:cNvSpPr txBox="1"/>
          <p:nvPr/>
        </p:nvSpPr>
        <p:spPr>
          <a:xfrm>
            <a:off x="386660" y="2668887"/>
            <a:ext cx="8374742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it-IT" sz="2400" dirty="0"/>
              <a:t>Gestione dei </a:t>
            </a:r>
            <a:r>
              <a:rPr lang="it-IT" sz="2400" b="1" dirty="0"/>
              <a:t>servizi IT locali</a:t>
            </a:r>
          </a:p>
          <a:p>
            <a:pPr marL="285750" indent="-285750">
              <a:buFont typeface="Arial"/>
              <a:buChar char="•"/>
            </a:pPr>
            <a:r>
              <a:rPr lang="it-IT" sz="2400" dirty="0"/>
              <a:t>Supporto attivo al </a:t>
            </a:r>
            <a:r>
              <a:rPr lang="it-IT" sz="2400" b="1" dirty="0"/>
              <a:t>calcolo scientifico</a:t>
            </a:r>
          </a:p>
          <a:p>
            <a:pPr marL="285750" indent="-285750">
              <a:buFont typeface="Arial"/>
              <a:buChar char="•"/>
            </a:pPr>
            <a:r>
              <a:rPr lang="it-IT" sz="2400" b="1" dirty="0"/>
              <a:t>Seminari </a:t>
            </a:r>
            <a:r>
              <a:rPr lang="it-IT" sz="2400" dirty="0"/>
              <a:t>su tematiche IT/security/data </a:t>
            </a:r>
            <a:r>
              <a:rPr lang="it-IT" sz="2400" dirty="0" err="1"/>
              <a:t>analysis</a:t>
            </a:r>
            <a:endParaRPr lang="it-IT" sz="2400" dirty="0"/>
          </a:p>
          <a:p>
            <a:pPr marL="285750" indent="-285750">
              <a:buFont typeface="Arial"/>
              <a:buChar char="•"/>
            </a:pPr>
            <a:r>
              <a:rPr lang="it-IT" sz="2400" dirty="0"/>
              <a:t>Gestione della </a:t>
            </a:r>
            <a:r>
              <a:rPr lang="it-IT" sz="2400" b="1" dirty="0"/>
              <a:t>rete locale e geografica</a:t>
            </a:r>
          </a:p>
          <a:p>
            <a:pPr marL="285750" indent="-285750">
              <a:buFont typeface="Arial"/>
              <a:buChar char="•"/>
            </a:pPr>
            <a:r>
              <a:rPr lang="it-IT" sz="2400" b="1" dirty="0"/>
              <a:t>Supporto agli utenti ed alle segreterie</a:t>
            </a:r>
          </a:p>
          <a:p>
            <a:pPr marL="285750" indent="-285750">
              <a:buFont typeface="Arial"/>
              <a:buChar char="•"/>
            </a:pPr>
            <a:r>
              <a:rPr lang="it-IT" sz="2400" dirty="0"/>
              <a:t>Gestione della </a:t>
            </a:r>
            <a:r>
              <a:rPr lang="it-IT" sz="2400" b="1" dirty="0"/>
              <a:t>sicurezza informatica</a:t>
            </a:r>
          </a:p>
          <a:p>
            <a:pPr marL="285750" indent="-285750">
              <a:buFont typeface="Arial"/>
              <a:buChar char="•"/>
            </a:pPr>
            <a:r>
              <a:rPr lang="it-IT" sz="2400" b="1" dirty="0"/>
              <a:t>Collaborazione con enti esterni</a:t>
            </a:r>
            <a:r>
              <a:rPr lang="it-IT" sz="2400" dirty="0"/>
              <a:t> alla Sezione, INFN e non (i.e. GARR)</a:t>
            </a:r>
          </a:p>
          <a:p>
            <a:pPr marL="285750" indent="-285750">
              <a:buFont typeface="Arial"/>
              <a:buChar char="•"/>
            </a:pPr>
            <a:r>
              <a:rPr lang="it-IT" sz="2400" dirty="0"/>
              <a:t>Partecipazione attiva a </a:t>
            </a:r>
            <a:r>
              <a:rPr lang="it-IT" sz="2400" b="1" dirty="0"/>
              <a:t>gruppi di lavoro nazionali</a:t>
            </a:r>
          </a:p>
        </p:txBody>
      </p:sp>
    </p:spTree>
    <p:extLst>
      <p:ext uri="{BB962C8B-B14F-4D97-AF65-F5344CB8AC3E}">
        <p14:creationId xmlns:p14="http://schemas.microsoft.com/office/powerpoint/2010/main" val="6659366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E912538-E33A-1E13-21C6-22BD03DC0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185" y="312243"/>
            <a:ext cx="9275025" cy="52147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err="1"/>
              <a:t>Preventivi</a:t>
            </a:r>
            <a:r>
              <a:rPr lang="en-US" sz="3600" dirty="0"/>
              <a:t> ed FTE - </a:t>
            </a:r>
            <a:r>
              <a:rPr lang="en-US" sz="3600" err="1"/>
              <a:t>premesse</a:t>
            </a:r>
            <a:endParaRPr lang="it-IT" sz="360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8F68ECE-7947-C030-FC85-230CF3030270}"/>
              </a:ext>
            </a:extLst>
          </p:cNvPr>
          <p:cNvSpPr txBox="1"/>
          <p:nvPr/>
        </p:nvSpPr>
        <p:spPr>
          <a:xfrm>
            <a:off x="247952" y="1306286"/>
            <a:ext cx="8923864" cy="54476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400" dirty="0"/>
              <a:t>Da anni ormai l'Ente tende ad </a:t>
            </a:r>
            <a:r>
              <a:rPr lang="it-IT" sz="2400" b="1" dirty="0"/>
              <a:t>accentrare le risorse hardware e a centralizzare molti servizi IT </a:t>
            </a:r>
            <a:r>
              <a:rPr lang="it-IT" sz="2400" dirty="0"/>
              <a:t>di interesse generale.</a:t>
            </a:r>
          </a:p>
          <a:p>
            <a:endParaRPr lang="it-IT" sz="2400" dirty="0"/>
          </a:p>
          <a:p>
            <a:r>
              <a:rPr lang="it-IT" sz="2400" dirty="0"/>
              <a:t>La riduzione dei finanziamenti locali su sigle CCR è avvenuta </a:t>
            </a:r>
            <a:r>
              <a:rPr lang="it-IT" sz="2400" b="1" dirty="0"/>
              <a:t>contestualmente all'aumento degli FTE impegnati dagli afferenti ai servizi calcolo su attività di rilevanza nazionale</a:t>
            </a:r>
            <a:r>
              <a:rPr lang="it-IT" sz="2400" dirty="0"/>
              <a:t>.</a:t>
            </a:r>
          </a:p>
          <a:p>
            <a:endParaRPr lang="it-IT" sz="2400" dirty="0"/>
          </a:p>
          <a:p>
            <a:r>
              <a:rPr lang="it-IT" sz="2400" dirty="0"/>
              <a:t>Questa fase ha però una </a:t>
            </a:r>
            <a:r>
              <a:rPr lang="it-IT" sz="2400" b="1" dirty="0"/>
              <a:t>criticità particolare in termini di visibilità</a:t>
            </a:r>
            <a:r>
              <a:rPr lang="it-IT" sz="2400" dirty="0"/>
              <a:t>: le attività nazionali hanno un impatto molto forte su tutta la comunità </a:t>
            </a:r>
            <a:r>
              <a:rPr lang="it-IT" sz="2400" i="1" dirty="0"/>
              <a:t>(vedi contratto </a:t>
            </a:r>
            <a:r>
              <a:rPr lang="it-IT" sz="2400" i="1" err="1"/>
              <a:t>Coursera</a:t>
            </a:r>
            <a:r>
              <a:rPr lang="it-IT" sz="2400" i="1" dirty="0"/>
              <a:t>)</a:t>
            </a:r>
            <a:r>
              <a:rPr lang="it-IT" sz="2400" dirty="0"/>
              <a:t>, ma </a:t>
            </a:r>
            <a:r>
              <a:rPr lang="it-IT" sz="2400" b="1" dirty="0"/>
              <a:t>visibilità locale praticamente nulla</a:t>
            </a:r>
            <a:r>
              <a:rPr lang="it-IT" sz="2400" dirty="0"/>
              <a:t>.</a:t>
            </a:r>
          </a:p>
          <a:p>
            <a:endParaRPr lang="it-IT" dirty="0"/>
          </a:p>
          <a:p>
            <a:pPr marL="800100" lvl="1" indent="-342900">
              <a:buFont typeface="Arial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66637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E912538-E33A-1E13-21C6-22BD03DC0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761" y="738963"/>
            <a:ext cx="9275025" cy="521471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3600" err="1"/>
              <a:t>Gruppi</a:t>
            </a:r>
            <a:r>
              <a:rPr lang="en-US" sz="3600" dirty="0"/>
              <a:t> di </a:t>
            </a:r>
            <a:r>
              <a:rPr lang="en-US" sz="3600" err="1"/>
              <a:t>lavoro</a:t>
            </a:r>
            <a:r>
              <a:rPr lang="en-US" sz="3600" dirty="0"/>
              <a:t> </a:t>
            </a:r>
            <a:r>
              <a:rPr lang="en-US" sz="3600" err="1"/>
              <a:t>nazionali</a:t>
            </a:r>
            <a:r>
              <a:rPr lang="en-US" sz="3600" dirty="0"/>
              <a:t> </a:t>
            </a:r>
            <a:r>
              <a:rPr lang="en-US" sz="3600" err="1"/>
              <a:t>su</a:t>
            </a:r>
            <a:r>
              <a:rPr lang="en-US" sz="3600" dirty="0"/>
              <a:t> cui </a:t>
            </a:r>
            <a:r>
              <a:rPr lang="en-US" sz="3600" err="1"/>
              <a:t>siamo</a:t>
            </a:r>
            <a:r>
              <a:rPr lang="en-US" sz="3600" dirty="0"/>
              <a:t> </a:t>
            </a:r>
            <a:r>
              <a:rPr lang="en-US" sz="3600" err="1"/>
              <a:t>coinvolti</a:t>
            </a:r>
            <a:endParaRPr lang="it-IT" err="1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8F68ECE-7947-C030-FC85-230CF3030270}"/>
              </a:ext>
            </a:extLst>
          </p:cNvPr>
          <p:cNvSpPr txBox="1"/>
          <p:nvPr/>
        </p:nvSpPr>
        <p:spPr>
          <a:xfrm>
            <a:off x="34592" y="1568414"/>
            <a:ext cx="9637096" cy="500810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it-IT" sz="2400" b="1" dirty="0"/>
              <a:t>AAI:</a:t>
            </a:r>
            <a:r>
              <a:rPr lang="it-IT" sz="2400" dirty="0"/>
              <a:t> Gestione delle identità digitali INFN e dei sistemi di autenticazione/autorizzazione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it-IT" sz="2400" b="1" dirty="0"/>
              <a:t>Security:</a:t>
            </a:r>
            <a:r>
              <a:rPr lang="it-IT" sz="2400" dirty="0"/>
              <a:t> armonizzazione delle attività legate alla security, gestione dello CSIRT, </a:t>
            </a:r>
            <a:r>
              <a:rPr lang="it-IT" sz="2400" dirty="0" err="1"/>
              <a:t>vulnerability</a:t>
            </a:r>
            <a:r>
              <a:rPr lang="it-IT" sz="2400" dirty="0"/>
              <a:t> </a:t>
            </a:r>
            <a:r>
              <a:rPr lang="it-IT" sz="2400" dirty="0" err="1"/>
              <a:t>scan</a:t>
            </a:r>
            <a:r>
              <a:rPr lang="it-IT" sz="2400" dirty="0"/>
              <a:t>, </a:t>
            </a:r>
            <a:r>
              <a:rPr lang="it-IT" sz="2400" dirty="0" err="1"/>
              <a:t>etc</a:t>
            </a:r>
            <a:endParaRPr lang="it-IT" sz="2400" dirty="0"/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it-IT" sz="2400" b="1" dirty="0"/>
              <a:t>CCR Formazione:</a:t>
            </a:r>
            <a:r>
              <a:rPr lang="it-IT" sz="2400" dirty="0"/>
              <a:t> referaggio delle richieste di formazione relative ad argomenti IT ed espansione delle modalità ed offerte formativa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it-IT" sz="2400" b="1" dirty="0"/>
              <a:t>OKD: </a:t>
            </a:r>
            <a:r>
              <a:rPr lang="it-IT" sz="2400" dirty="0"/>
              <a:t>gestione dei cluster su cui vengono ospitati il 90% dei sistemi core di autorizzazione ed autenticazione INFN</a:t>
            </a:r>
          </a:p>
        </p:txBody>
      </p:sp>
    </p:spTree>
    <p:extLst>
      <p:ext uri="{BB962C8B-B14F-4D97-AF65-F5344CB8AC3E}">
        <p14:creationId xmlns:p14="http://schemas.microsoft.com/office/powerpoint/2010/main" val="2652013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E912538-E33A-1E13-21C6-22BD03DC0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185" y="312243"/>
            <a:ext cx="9275025" cy="52147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dirty="0" err="1"/>
              <a:t>Alcune</a:t>
            </a:r>
            <a:r>
              <a:rPr lang="en-US" sz="3600" dirty="0"/>
              <a:t> </a:t>
            </a:r>
            <a:r>
              <a:rPr lang="en-US" sz="3600" dirty="0" err="1"/>
              <a:t>attivitià</a:t>
            </a:r>
            <a:r>
              <a:rPr lang="en-US" sz="3600" dirty="0"/>
              <a:t> </a:t>
            </a:r>
            <a:r>
              <a:rPr lang="en-US" sz="3600" i="1" dirty="0"/>
              <a:t>(</a:t>
            </a:r>
            <a:r>
              <a:rPr lang="en-US" sz="3600" i="1" dirty="0" err="1"/>
              <a:t>locali</a:t>
            </a:r>
            <a:r>
              <a:rPr lang="en-US" sz="3600" i="1" dirty="0"/>
              <a:t> e non)</a:t>
            </a:r>
            <a:r>
              <a:rPr lang="en-US" sz="3600" dirty="0"/>
              <a:t> per il 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8F68ECE-7947-C030-FC85-230CF3030270}"/>
              </a:ext>
            </a:extLst>
          </p:cNvPr>
          <p:cNvSpPr txBox="1"/>
          <p:nvPr/>
        </p:nvSpPr>
        <p:spPr>
          <a:xfrm>
            <a:off x="58976" y="1263614"/>
            <a:ext cx="9643192" cy="48936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it-IT" sz="2400" b="1" dirty="0"/>
              <a:t>Migrazione </a:t>
            </a:r>
            <a:r>
              <a:rPr lang="it-IT" sz="2400" b="1" err="1"/>
              <a:t>VMWare</a:t>
            </a:r>
            <a:r>
              <a:rPr lang="it-IT" sz="2400" b="1" dirty="0"/>
              <a:t> -&gt; </a:t>
            </a:r>
            <a:r>
              <a:rPr lang="it-IT" sz="2400" b="1" err="1"/>
              <a:t>Proxmox</a:t>
            </a:r>
            <a:endParaRPr lang="it-IT" sz="2400" b="1"/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it-IT" sz="2400" dirty="0"/>
              <a:t>Implementazione </a:t>
            </a:r>
            <a:r>
              <a:rPr lang="it-IT" sz="2400" b="1" dirty="0" err="1"/>
              <a:t>disaster</a:t>
            </a:r>
            <a:r>
              <a:rPr lang="it-IT" sz="2400" b="1" dirty="0"/>
              <a:t> recovery RM2/LNF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it-IT" sz="2400" dirty="0"/>
              <a:t>Definizione e pubblicazione della </a:t>
            </a:r>
            <a:r>
              <a:rPr lang="it-IT" sz="2400" b="1" dirty="0"/>
              <a:t>policy sulla gestione dei dati nei datacenter</a:t>
            </a:r>
            <a:r>
              <a:rPr lang="it-IT" sz="2400" dirty="0"/>
              <a:t> (locali e nazionali)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it-IT" sz="2400" dirty="0"/>
              <a:t>Primi </a:t>
            </a:r>
            <a:r>
              <a:rPr lang="it-IT" sz="2400" err="1"/>
              <a:t>testbed</a:t>
            </a:r>
            <a:r>
              <a:rPr lang="it-IT" sz="2400" dirty="0"/>
              <a:t> per </a:t>
            </a:r>
            <a:r>
              <a:rPr lang="it-IT" sz="2400" b="1" dirty="0"/>
              <a:t>l'utilizzo delle AI per scopi non scientifici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it-IT" sz="2400" dirty="0"/>
              <a:t>Gestione armonica delle</a:t>
            </a:r>
            <a:r>
              <a:rPr lang="it-IT" sz="2400" b="1" dirty="0"/>
              <a:t> licenze software (i.e. </a:t>
            </a:r>
            <a:r>
              <a:rPr lang="it-IT" sz="2400" b="1" err="1"/>
              <a:t>Overleaf</a:t>
            </a:r>
            <a:r>
              <a:rPr lang="it-IT" sz="2400" b="1" dirty="0"/>
              <a:t>!)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it-IT" sz="2400" dirty="0"/>
              <a:t>Aumento della resilienza ed espansione del </a:t>
            </a:r>
            <a:r>
              <a:rPr lang="it-IT" sz="2400" b="1" dirty="0"/>
              <a:t>cluster RM2Lab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it-IT" sz="2400" dirty="0"/>
              <a:t>Espansione dell'</a:t>
            </a:r>
            <a:r>
              <a:rPr lang="it-IT" sz="2400" b="1" dirty="0"/>
              <a:t>offerta formativa</a:t>
            </a:r>
            <a:r>
              <a:rPr lang="it-IT" sz="2400" dirty="0"/>
              <a:t> online su </a:t>
            </a:r>
            <a:r>
              <a:rPr lang="it-IT" sz="2400" err="1"/>
              <a:t>Udemy</a:t>
            </a:r>
            <a:endParaRPr lang="it-IT" sz="2400"/>
          </a:p>
          <a:p>
            <a:pPr marL="342900" indent="-342900">
              <a:buFont typeface="Arial"/>
              <a:buChar char="•"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8853550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AC4FBD2C-5F3D-750E-FE07-CB1253CC6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80" y="338450"/>
            <a:ext cx="9275025" cy="52147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dirty="0"/>
              <a:t>FTE Progetti </a:t>
            </a:r>
            <a:r>
              <a:rPr lang="en-US" sz="3600" err="1"/>
              <a:t>Nazionali</a:t>
            </a:r>
            <a:r>
              <a:rPr lang="en-US" sz="3600" dirty="0"/>
              <a:t> CCR</a:t>
            </a:r>
            <a:endParaRPr lang="en-US" sz="3600" b="0" i="0" kern="12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6" name="Tabella 6">
            <a:extLst>
              <a:ext uri="{FF2B5EF4-FFF2-40B4-BE49-F238E27FC236}">
                <a16:creationId xmlns:a16="http://schemas.microsoft.com/office/drawing/2014/main" id="{3D6EA864-1545-55C6-E638-340E5AC653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668893"/>
              </p:ext>
            </p:extLst>
          </p:nvPr>
        </p:nvGraphicFramePr>
        <p:xfrm>
          <a:off x="307453" y="2018284"/>
          <a:ext cx="8797604" cy="3388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9401">
                  <a:extLst>
                    <a:ext uri="{9D8B030D-6E8A-4147-A177-3AD203B41FA5}">
                      <a16:colId xmlns:a16="http://schemas.microsoft.com/office/drawing/2014/main" val="2028266100"/>
                    </a:ext>
                  </a:extLst>
                </a:gridCol>
                <a:gridCol w="2199401">
                  <a:extLst>
                    <a:ext uri="{9D8B030D-6E8A-4147-A177-3AD203B41FA5}">
                      <a16:colId xmlns:a16="http://schemas.microsoft.com/office/drawing/2014/main" val="303756670"/>
                    </a:ext>
                  </a:extLst>
                </a:gridCol>
                <a:gridCol w="2199401">
                  <a:extLst>
                    <a:ext uri="{9D8B030D-6E8A-4147-A177-3AD203B41FA5}">
                      <a16:colId xmlns:a16="http://schemas.microsoft.com/office/drawing/2014/main" val="3485357197"/>
                    </a:ext>
                  </a:extLst>
                </a:gridCol>
                <a:gridCol w="2199401">
                  <a:extLst>
                    <a:ext uri="{9D8B030D-6E8A-4147-A177-3AD203B41FA5}">
                      <a16:colId xmlns:a16="http://schemas.microsoft.com/office/drawing/2014/main" val="1830725900"/>
                    </a:ext>
                  </a:extLst>
                </a:gridCol>
              </a:tblGrid>
              <a:tr h="564693">
                <a:tc>
                  <a:txBody>
                    <a:bodyPr/>
                    <a:lstStyle/>
                    <a:p>
                      <a:r>
                        <a:rPr lang="it-IT" dirty="0"/>
                        <a:t>Afferente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Progetto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Ruolo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FTE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860536"/>
                  </a:ext>
                </a:extLst>
              </a:tr>
              <a:tr h="564693">
                <a:tc>
                  <a:txBody>
                    <a:bodyPr/>
                    <a:lstStyle/>
                    <a:p>
                      <a:r>
                        <a:rPr lang="it-IT" dirty="0"/>
                        <a:t>Greco Cristian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Collaboratore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142074"/>
                  </a:ext>
                </a:extLst>
              </a:tr>
              <a:tr h="56469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Lulli Roberto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AAI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Resp. Locale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527252"/>
                  </a:ext>
                </a:extLst>
              </a:tr>
              <a:tr h="564693">
                <a:tc>
                  <a:txBody>
                    <a:bodyPr/>
                    <a:lstStyle/>
                    <a:p>
                      <a:r>
                        <a:rPr lang="it-IT" dirty="0"/>
                        <a:t>Zani Federico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OKD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Resp. Nazionale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11166"/>
                  </a:ext>
                </a:extLst>
              </a:tr>
              <a:tr h="564693">
                <a:tc>
                  <a:txBody>
                    <a:bodyPr/>
                    <a:lstStyle/>
                    <a:p>
                      <a:r>
                        <a:rPr lang="it-IT" dirty="0"/>
                        <a:t>Zani Federico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Resp. Locale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199693"/>
                  </a:ext>
                </a:extLst>
              </a:tr>
              <a:tr h="56469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Zani Federico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CCR 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Resp. Locale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2948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2146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E912538-E33A-1E13-21C6-22BD03DC0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47" y="620672"/>
            <a:ext cx="9275025" cy="52147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dirty="0"/>
              <a:t>FTE </a:t>
            </a:r>
            <a:r>
              <a:rPr lang="en-US" sz="3600" err="1"/>
              <a:t>Servizio</a:t>
            </a:r>
            <a:r>
              <a:rPr lang="en-US" sz="3600" dirty="0"/>
              <a:t> </a:t>
            </a:r>
            <a:r>
              <a:rPr lang="en-US" sz="3600" err="1"/>
              <a:t>Calcolo</a:t>
            </a:r>
            <a:endParaRPr lang="en-US" sz="3600" b="0" i="0" kern="1200">
              <a:latin typeface="+mj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3" name="Tabella 3">
            <a:extLst>
              <a:ext uri="{FF2B5EF4-FFF2-40B4-BE49-F238E27FC236}">
                <a16:creationId xmlns:a16="http://schemas.microsoft.com/office/drawing/2014/main" id="{CB7ED67F-2A3E-BBDB-AFBF-C956B9A2E2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664724"/>
              </p:ext>
            </p:extLst>
          </p:nvPr>
        </p:nvGraphicFramePr>
        <p:xfrm>
          <a:off x="275548" y="2162639"/>
          <a:ext cx="8882256" cy="3154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0752">
                  <a:extLst>
                    <a:ext uri="{9D8B030D-6E8A-4147-A177-3AD203B41FA5}">
                      <a16:colId xmlns:a16="http://schemas.microsoft.com/office/drawing/2014/main" val="3806347402"/>
                    </a:ext>
                  </a:extLst>
                </a:gridCol>
                <a:gridCol w="2960752">
                  <a:extLst>
                    <a:ext uri="{9D8B030D-6E8A-4147-A177-3AD203B41FA5}">
                      <a16:colId xmlns:a16="http://schemas.microsoft.com/office/drawing/2014/main" val="3403050860"/>
                    </a:ext>
                  </a:extLst>
                </a:gridCol>
                <a:gridCol w="2960752">
                  <a:extLst>
                    <a:ext uri="{9D8B030D-6E8A-4147-A177-3AD203B41FA5}">
                      <a16:colId xmlns:a16="http://schemas.microsoft.com/office/drawing/2014/main" val="142126793"/>
                    </a:ext>
                  </a:extLst>
                </a:gridCol>
              </a:tblGrid>
              <a:tr h="525799">
                <a:tc>
                  <a:txBody>
                    <a:bodyPr/>
                    <a:lstStyle/>
                    <a:p>
                      <a:r>
                        <a:rPr lang="it-IT" dirty="0"/>
                        <a:t>Afferente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Ruolo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FTE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917230"/>
                  </a:ext>
                </a:extLst>
              </a:tr>
              <a:tr h="52579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Greco Cristian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Collaboratore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478191"/>
                  </a:ext>
                </a:extLst>
              </a:tr>
              <a:tr h="525799">
                <a:tc>
                  <a:txBody>
                    <a:bodyPr/>
                    <a:lstStyle/>
                    <a:p>
                      <a:r>
                        <a:rPr lang="it-IT" dirty="0"/>
                        <a:t>Lulli Roberto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Associato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559239"/>
                  </a:ext>
                </a:extLst>
              </a:tr>
              <a:tr h="525799">
                <a:tc>
                  <a:txBody>
                    <a:bodyPr/>
                    <a:lstStyle/>
                    <a:p>
                      <a:r>
                        <a:rPr lang="it-IT" err="1">
                          <a:highlight>
                            <a:srgbClr val="FFFF00"/>
                          </a:highlight>
                        </a:rPr>
                        <a:t>Kwatera</a:t>
                      </a:r>
                      <a:r>
                        <a:rPr lang="it-IT" dirty="0">
                          <a:highlight>
                            <a:srgbClr val="FFFF00"/>
                          </a:highlight>
                        </a:rPr>
                        <a:t> Renata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>
                          <a:highlight>
                            <a:srgbClr val="FFFF00"/>
                          </a:highlight>
                        </a:rPr>
                        <a:t>Associato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highlight>
                            <a:srgbClr val="FFFF00"/>
                          </a:highlight>
                        </a:rPr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162828"/>
                  </a:ext>
                </a:extLst>
              </a:tr>
              <a:tr h="525799">
                <a:tc>
                  <a:txBody>
                    <a:bodyPr/>
                    <a:lstStyle/>
                    <a:p>
                      <a:r>
                        <a:rPr lang="it-IT" dirty="0">
                          <a:highlight>
                            <a:srgbClr val="FFFF00"/>
                          </a:highlight>
                        </a:rPr>
                        <a:t>Rosa Carlo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>
                          <a:highlight>
                            <a:srgbClr val="FFFF00"/>
                          </a:highlight>
                        </a:rPr>
                        <a:t>Associato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highlight>
                            <a:srgbClr val="FFFF00"/>
                          </a:highlight>
                        </a:rPr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384073"/>
                  </a:ext>
                </a:extLst>
              </a:tr>
              <a:tr h="525799">
                <a:tc>
                  <a:txBody>
                    <a:bodyPr/>
                    <a:lstStyle/>
                    <a:p>
                      <a:r>
                        <a:rPr lang="it-IT" dirty="0"/>
                        <a:t>Zani Federico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Responsabile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49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8975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E912538-E33A-1E13-21C6-22BD03DC0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15" y="212240"/>
            <a:ext cx="9275025" cy="52147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dirty="0" err="1"/>
              <a:t>Richieste</a:t>
            </a:r>
            <a:r>
              <a:rPr lang="en-US" sz="3600" dirty="0"/>
              <a:t> </a:t>
            </a:r>
            <a:r>
              <a:rPr lang="en-US" sz="3600" dirty="0" err="1"/>
              <a:t>economiche</a:t>
            </a:r>
            <a:endParaRPr lang="it-IT" sz="360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3" name="Tabella 3">
            <a:extLst>
              <a:ext uri="{FF2B5EF4-FFF2-40B4-BE49-F238E27FC236}">
                <a16:creationId xmlns:a16="http://schemas.microsoft.com/office/drawing/2014/main" id="{CB7ED67F-2A3E-BBDB-AFBF-C956B9A2E2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044647"/>
              </p:ext>
            </p:extLst>
          </p:nvPr>
        </p:nvGraphicFramePr>
        <p:xfrm>
          <a:off x="243840" y="1072896"/>
          <a:ext cx="8855971" cy="5281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4867">
                  <a:extLst>
                    <a:ext uri="{9D8B030D-6E8A-4147-A177-3AD203B41FA5}">
                      <a16:colId xmlns:a16="http://schemas.microsoft.com/office/drawing/2014/main" val="3806347402"/>
                    </a:ext>
                  </a:extLst>
                </a:gridCol>
                <a:gridCol w="1545686">
                  <a:extLst>
                    <a:ext uri="{9D8B030D-6E8A-4147-A177-3AD203B41FA5}">
                      <a16:colId xmlns:a16="http://schemas.microsoft.com/office/drawing/2014/main" val="3403050860"/>
                    </a:ext>
                  </a:extLst>
                </a:gridCol>
                <a:gridCol w="1245418">
                  <a:extLst>
                    <a:ext uri="{9D8B030D-6E8A-4147-A177-3AD203B41FA5}">
                      <a16:colId xmlns:a16="http://schemas.microsoft.com/office/drawing/2014/main" val="142126793"/>
                    </a:ext>
                  </a:extLst>
                </a:gridCol>
              </a:tblGrid>
              <a:tr h="440153">
                <a:tc>
                  <a:txBody>
                    <a:bodyPr/>
                    <a:lstStyle/>
                    <a:p>
                      <a:r>
                        <a:rPr lang="it-IT" dirty="0"/>
                        <a:t>Richiesta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Sigla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917230"/>
                  </a:ext>
                </a:extLst>
              </a:tr>
              <a:tr h="44015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Licenze </a:t>
                      </a:r>
                      <a:r>
                        <a:rPr lang="it-IT" dirty="0" err="1"/>
                        <a:t>CoPilot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CCR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267654"/>
                  </a:ext>
                </a:extLst>
              </a:tr>
              <a:tr h="44015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Licenza </a:t>
                      </a:r>
                      <a:r>
                        <a:rPr lang="it-IT" dirty="0" err="1"/>
                        <a:t>AnyDesk</a:t>
                      </a:r>
                      <a:r>
                        <a:rPr lang="it-IT" dirty="0"/>
                        <a:t> per supporto remoto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CCR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877925"/>
                  </a:ext>
                </a:extLst>
              </a:tr>
              <a:tr h="44015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10 Access Point WIFI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err="1"/>
                        <a:t>CCR_Net</a:t>
                      </a:r>
                      <a:endParaRPr lang="it-IT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478191"/>
                  </a:ext>
                </a:extLst>
              </a:tr>
              <a:tr h="44015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Network switch per connettività servizi 10Gb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err="1"/>
                        <a:t>CCR_Net</a:t>
                      </a:r>
                      <a:endParaRPr lang="it-IT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559239"/>
                  </a:ext>
                </a:extLst>
              </a:tr>
              <a:tr h="44015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1 Server Lenovo (Backup LNF)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CCR_SST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9.5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162828"/>
                  </a:ext>
                </a:extLst>
              </a:tr>
              <a:tr h="44015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sz="1800" b="0" i="0" u="none" strike="noStrike" noProof="0" dirty="0">
                          <a:latin typeface="Century Gothic"/>
                        </a:rPr>
                        <a:t>2 hub USB over IP AW02-G300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CCR_SST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722216"/>
                  </a:ext>
                </a:extLst>
              </a:tr>
              <a:tr h="44015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sz="1800" b="0" i="0" u="none" strike="noStrike" noProof="0" dirty="0"/>
                        <a:t>1 Server DELL </a:t>
                      </a:r>
                      <a:r>
                        <a:rPr lang="it-IT" sz="1800" b="0" i="0" u="none" strike="noStrike" noProof="0" err="1"/>
                        <a:t>PowerEdge</a:t>
                      </a:r>
                      <a:r>
                        <a:rPr lang="it-IT" sz="1800" b="0" i="0" u="none" strike="noStrike" noProof="0" dirty="0"/>
                        <a:t> R840 (migrazione </a:t>
                      </a:r>
                      <a:r>
                        <a:rPr lang="it-IT" sz="1800" b="0" i="0" u="none" strike="noStrike" noProof="0" err="1"/>
                        <a:t>proxmox</a:t>
                      </a:r>
                      <a:r>
                        <a:rPr lang="it-IT" sz="1800" b="0" i="0" u="none" strike="noStrike" noProof="0" dirty="0"/>
                        <a:t>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0" i="0" u="none" strike="noStrike" noProof="0" dirty="0">
                          <a:solidFill>
                            <a:srgbClr val="000000"/>
                          </a:solidFill>
                          <a:latin typeface="Century Gothic"/>
                        </a:rPr>
                        <a:t>CCR_SST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511357"/>
                  </a:ext>
                </a:extLst>
              </a:tr>
              <a:tr h="44015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sz="1800" b="0" i="0" u="none" strike="noStrike" noProof="0" dirty="0">
                          <a:latin typeface="Century Gothic"/>
                        </a:rPr>
                        <a:t>2 switch </a:t>
                      </a:r>
                      <a:r>
                        <a:rPr lang="it-IT" sz="1800" b="0" i="0" u="none" strike="noStrike" noProof="0" dirty="0" err="1">
                          <a:latin typeface="Century Gothic"/>
                        </a:rPr>
                        <a:t>Brocade</a:t>
                      </a:r>
                      <a:r>
                        <a:rPr lang="it-IT" sz="1800" b="0" i="0" u="none" strike="noStrike" noProof="0" dirty="0">
                          <a:latin typeface="Century Gothic"/>
                        </a:rPr>
                        <a:t> 6505 </a:t>
                      </a:r>
                      <a:r>
                        <a:rPr lang="it-IT" sz="1800" b="0" i="0" u="none" strike="noStrike" noProof="0" dirty="0" err="1">
                          <a:latin typeface="Century Gothic"/>
                        </a:rPr>
                        <a:t>refurbished</a:t>
                      </a:r>
                      <a:endParaRPr lang="it-IT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0" i="0" u="none" strike="noStrike" noProof="0" dirty="0">
                          <a:solidFill>
                            <a:srgbClr val="000000"/>
                          </a:solidFill>
                          <a:latin typeface="Century Gothic"/>
                        </a:rPr>
                        <a:t>CCT_SST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10.5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984754"/>
                  </a:ext>
                </a:extLst>
              </a:tr>
              <a:tr h="44015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Missioni CCR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CCR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384073"/>
                  </a:ext>
                </a:extLst>
              </a:tr>
              <a:tr h="44015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Missioni 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184693"/>
                  </a:ext>
                </a:extLst>
              </a:tr>
              <a:tr h="44015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Missioni OKD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OKD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it-IT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49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174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F19BAF3-7E20-4B9D-B544-BABAEEA1F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50648F4-ABCD-4DF0-8641-76CFB2354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989BE678-777B-482A-A616-FEDC47B16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F1EB4BD-9C7E-4AA3-9681-C7EB0DA62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4AAE3AA-3759-4D28-B0EF-575F25A51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28BE0C3-2102-4820-B88B-A448B184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Punti interrogativi in fila e un punto interrogativo acceso">
            <a:extLst>
              <a:ext uri="{FF2B5EF4-FFF2-40B4-BE49-F238E27FC236}">
                <a16:creationId xmlns:a16="http://schemas.microsoft.com/office/drawing/2014/main" id="{F38F32A2-F258-A871-0C4F-ABA572DB120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duotone>
              <a:prstClr val="black"/>
              <a:schemeClr val="accent5">
                <a:tint val="45000"/>
                <a:satMod val="400000"/>
              </a:schemeClr>
            </a:duotone>
            <a:alphaModFix amt="25000"/>
          </a:blip>
          <a:srcRect t="21288" r="9085" b="198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78EFEDA-C6A1-F4D3-F0D7-8568C5EAF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6065" y="2809522"/>
            <a:ext cx="2510936" cy="123408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dirty="0"/>
              <a:t>Q&amp;A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885E190-58DD-42DD-A4A8-401E15C92A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12906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Application>Microsoft Office PowerPoint</Application>
  <PresentationFormat>Widescreen</PresentationFormat>
  <Slides>9</Slides>
  <Notes>1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Ione</vt:lpstr>
      <vt:lpstr>Preventivi CCR 2024</vt:lpstr>
      <vt:lpstr>Servizio Calcolo INFN Roma Tor Vergata</vt:lpstr>
      <vt:lpstr>Preventivi ed FTE - premesse</vt:lpstr>
      <vt:lpstr>Gruppi di lavoro nazionali su cui siamo coinvolti</vt:lpstr>
      <vt:lpstr>Alcune attivitià (locali e non) per il 2025</vt:lpstr>
      <vt:lpstr>FTE Progetti Nazionali CCR</vt:lpstr>
      <vt:lpstr>FTE Servizio Calcolo</vt:lpstr>
      <vt:lpstr>Richieste economiche</vt:lpstr>
      <vt:lpstr>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/>
  <cp:revision>556</cp:revision>
  <dcterms:created xsi:type="dcterms:W3CDTF">2023-07-10T10:17:30Z</dcterms:created>
  <dcterms:modified xsi:type="dcterms:W3CDTF">2024-07-11T07:06:11Z</dcterms:modified>
</cp:coreProperties>
</file>