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90" r:id="rId3"/>
    <p:sldId id="271" r:id="rId4"/>
    <p:sldId id="272" r:id="rId5"/>
    <p:sldId id="291" r:id="rId6"/>
    <p:sldId id="278" r:id="rId7"/>
    <p:sldId id="282" r:id="rId8"/>
    <p:sldId id="281" r:id="rId9"/>
    <p:sldId id="284" r:id="rId10"/>
    <p:sldId id="285" r:id="rId11"/>
    <p:sldId id="286" r:id="rId12"/>
    <p:sldId id="293" r:id="rId13"/>
    <p:sldId id="294" r:id="rId14"/>
    <p:sldId id="265" r:id="rId1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96" autoAdjust="0"/>
  </p:normalViewPr>
  <p:slideViewPr>
    <p:cSldViewPr snapToGrid="0" snapToObjects="1">
      <p:cViewPr>
        <p:scale>
          <a:sx n="76" d="100"/>
          <a:sy n="76" d="100"/>
        </p:scale>
        <p:origin x="-12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98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83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94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91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147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55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85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80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59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72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47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B468B-78D3-6A47-85DA-C305CD487E6C}" type="datetimeFigureOut">
              <a:rPr lang="it-IT" smtClean="0"/>
              <a:t>03/07/24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C927A-1C94-B544-A0CE-738D11E7F6C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62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58090" y="3838096"/>
            <a:ext cx="44731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400" dirty="0">
                <a:solidFill>
                  <a:srgbClr val="3366FF"/>
                </a:solidFill>
              </a:rPr>
              <a:t>Consiglio di Sezione </a:t>
            </a:r>
            <a:r>
              <a:rPr lang="it-IT" sz="2400" dirty="0" smtClean="0">
                <a:solidFill>
                  <a:srgbClr val="3366FF"/>
                </a:solidFill>
              </a:rPr>
              <a:t>03 luglio 2024</a:t>
            </a:r>
            <a:endParaRPr lang="it-IT" sz="2400" dirty="0">
              <a:solidFill>
                <a:srgbClr val="3366FF"/>
              </a:solidFill>
            </a:endParaRPr>
          </a:p>
          <a:p>
            <a:pPr algn="ctr"/>
            <a:r>
              <a:rPr lang="it-IT" sz="2400" dirty="0" smtClean="0">
                <a:solidFill>
                  <a:srgbClr val="3366FF"/>
                </a:solidFill>
              </a:rPr>
              <a:t>Cosimo Pastore</a:t>
            </a:r>
            <a:endParaRPr lang="it-IT" sz="2400" dirty="0">
              <a:solidFill>
                <a:srgbClr val="3366FF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87509" y="1976560"/>
            <a:ext cx="81593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0090"/>
                </a:solidFill>
              </a:rPr>
              <a:t>Richieste degli esperimenti al Servizio Officina Meccanica per l’anno 2025</a:t>
            </a:r>
            <a:endParaRPr lang="it-IT" sz="3200" b="1" dirty="0">
              <a:solidFill>
                <a:srgbClr val="000090"/>
              </a:solidFill>
            </a:endParaRPr>
          </a:p>
        </p:txBody>
      </p:sp>
      <p:pic>
        <p:nvPicPr>
          <p:cNvPr id="7" name="Immagine 6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464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8718" y="1227860"/>
            <a:ext cx="869896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err="1" smtClean="0">
                <a:solidFill>
                  <a:srgbClr val="FF0000"/>
                </a:solidFill>
              </a:rPr>
              <a:t>ePIC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  <a:p>
            <a:pPr algn="just"/>
            <a:r>
              <a:rPr lang="it-IT" sz="2000" dirty="0">
                <a:solidFill>
                  <a:srgbClr val="000000"/>
                </a:solidFill>
              </a:rPr>
              <a:t>Costruzione prototipi SVT L0-L1 </a:t>
            </a:r>
            <a:r>
              <a:rPr lang="it-IT" sz="2000" dirty="0" smtClean="0">
                <a:solidFill>
                  <a:srgbClr val="000000"/>
                </a:solidFill>
              </a:rPr>
              <a:t>(</a:t>
            </a:r>
            <a:r>
              <a:rPr lang="it-IT" sz="2000" dirty="0">
                <a:solidFill>
                  <a:srgbClr val="000000"/>
                </a:solidFill>
              </a:rPr>
              <a:t>silicio vuoto, silicio con dissipatori termici, silicio-sensore</a:t>
            </a:r>
            <a:r>
              <a:rPr lang="it-IT" sz="2000" dirty="0" smtClean="0">
                <a:solidFill>
                  <a:srgbClr val="000000"/>
                </a:solidFill>
              </a:rPr>
              <a:t>) includendo </a:t>
            </a:r>
            <a:r>
              <a:rPr lang="it-IT" sz="2000" dirty="0">
                <a:solidFill>
                  <a:srgbClr val="000000"/>
                </a:solidFill>
              </a:rPr>
              <a:t>in particolare:</a:t>
            </a:r>
          </a:p>
          <a:p>
            <a:pPr algn="just"/>
            <a:r>
              <a:rPr lang="it-IT" sz="2000" dirty="0">
                <a:solidFill>
                  <a:srgbClr val="000000"/>
                </a:solidFill>
              </a:rPr>
              <a:t>- Adattamento dei setup posizionamento/connessione/bending sensori </a:t>
            </a:r>
            <a:r>
              <a:rPr lang="it-IT" sz="2000" dirty="0" smtClean="0">
                <a:solidFill>
                  <a:srgbClr val="000000"/>
                </a:solidFill>
              </a:rPr>
              <a:t>(produzione </a:t>
            </a:r>
            <a:r>
              <a:rPr lang="it-IT" sz="2000" dirty="0" err="1">
                <a:solidFill>
                  <a:srgbClr val="000000"/>
                </a:solidFill>
              </a:rPr>
              <a:t>tool</a:t>
            </a:r>
            <a:r>
              <a:rPr lang="it-IT" sz="2000" dirty="0">
                <a:solidFill>
                  <a:srgbClr val="000000"/>
                </a:solidFill>
              </a:rPr>
              <a:t> dedicati, </a:t>
            </a:r>
            <a:r>
              <a:rPr lang="it-IT" sz="2000" dirty="0" smtClean="0">
                <a:solidFill>
                  <a:srgbClr val="000000"/>
                </a:solidFill>
              </a:rPr>
              <a:t>produzione </a:t>
            </a:r>
            <a:r>
              <a:rPr lang="it-IT" sz="2000" dirty="0">
                <a:solidFill>
                  <a:srgbClr val="000000"/>
                </a:solidFill>
              </a:rPr>
              <a:t>prototipi mandrini raggi SVT)</a:t>
            </a:r>
          </a:p>
          <a:p>
            <a:pPr algn="just"/>
            <a:r>
              <a:rPr lang="it-IT" sz="2000" dirty="0" smtClean="0">
                <a:solidFill>
                  <a:srgbClr val="000000"/>
                </a:solidFill>
              </a:rPr>
              <a:t>- Sviluppo meccanica di supporto locale SVT L0-L1, di concerto con attività gruppo PD (produzione prototipi  </a:t>
            </a:r>
            <a:r>
              <a:rPr lang="it-IT" sz="2000" dirty="0" err="1" smtClean="0">
                <a:solidFill>
                  <a:srgbClr val="000000"/>
                </a:solidFill>
              </a:rPr>
              <a:t>layer</a:t>
            </a:r>
            <a:r>
              <a:rPr lang="it-IT" sz="2000" dirty="0" smtClean="0">
                <a:solidFill>
                  <a:srgbClr val="000000"/>
                </a:solidFill>
              </a:rPr>
              <a:t> interni). </a:t>
            </a: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4 mesi-persona</a:t>
            </a:r>
            <a:endParaRPr lang="it-IT" sz="2000" b="1" dirty="0">
              <a:solidFill>
                <a:srgbClr val="FF0000"/>
              </a:solidFill>
            </a:endParaRP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LUNA</a:t>
            </a:r>
          </a:p>
          <a:p>
            <a:pPr algn="just"/>
            <a:r>
              <a:rPr lang="it-IT" sz="2000" dirty="0" smtClean="0"/>
              <a:t>Costruzione di una struttura </a:t>
            </a:r>
            <a:r>
              <a:rPr lang="it-IT" sz="2000" dirty="0"/>
              <a:t>di contenimento e di supporto di scintillatori parallelepipedi </a:t>
            </a:r>
            <a:r>
              <a:rPr lang="it-IT" sz="2000" dirty="0" smtClean="0"/>
              <a:t>di </a:t>
            </a:r>
            <a:r>
              <a:rPr lang="it-IT" sz="2000" dirty="0" err="1"/>
              <a:t>NaI</a:t>
            </a:r>
            <a:r>
              <a:rPr lang="it-IT" sz="2000" dirty="0"/>
              <a:t> e </a:t>
            </a:r>
            <a:r>
              <a:rPr lang="it-IT" sz="2000" dirty="0" smtClean="0"/>
              <a:t>schermi </a:t>
            </a:r>
            <a:r>
              <a:rPr lang="it-IT" sz="2000" dirty="0"/>
              <a:t>in </a:t>
            </a:r>
            <a:r>
              <a:rPr lang="it-IT" sz="2000" dirty="0" smtClean="0"/>
              <a:t>piombo da installare intorno alla linea del fascio</a:t>
            </a:r>
            <a:endParaRPr lang="it-IT" sz="2000" dirty="0"/>
          </a:p>
          <a:p>
            <a:pPr algn="just"/>
            <a:r>
              <a:rPr lang="it-IT" sz="2000" u="sng" dirty="0" smtClean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1 mese-persona</a:t>
            </a:r>
            <a:endParaRPr lang="it-IT" sz="2000" u="sng" dirty="0">
              <a:solidFill>
                <a:srgbClr val="008000"/>
              </a:solidFill>
            </a:endParaRPr>
          </a:p>
        </p:txBody>
      </p:sp>
      <p:pic>
        <p:nvPicPr>
          <p:cNvPr id="3" name="Immagine 2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- 2025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2024_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8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319641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3300" y="1110876"/>
            <a:ext cx="891767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2000" b="1" dirty="0" smtClean="0">
                <a:solidFill>
                  <a:srgbClr val="FF0000"/>
                </a:solidFill>
              </a:rPr>
              <a:t>FRIDA</a:t>
            </a:r>
          </a:p>
          <a:p>
            <a:pPr algn="just"/>
            <a:r>
              <a:rPr lang="it-IT" sz="2000" dirty="0" smtClean="0"/>
              <a:t>Realizzazione </a:t>
            </a:r>
            <a:r>
              <a:rPr lang="it-IT" sz="2000" dirty="0"/>
              <a:t>di telai per l’accoppiamento di fibre ottiche ed elettronica di </a:t>
            </a:r>
            <a:r>
              <a:rPr lang="it-IT" sz="2000" dirty="0" err="1"/>
              <a:t>read</a:t>
            </a:r>
            <a:r>
              <a:rPr lang="it-IT" sz="2000" dirty="0"/>
              <a:t>-out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000" u="sng" dirty="0" smtClean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0.5 mese-persona</a:t>
            </a:r>
          </a:p>
          <a:p>
            <a:pPr algn="just"/>
            <a:endParaRPr lang="it-IT" sz="2000" u="sng" dirty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SHINE</a:t>
            </a:r>
            <a:endParaRPr lang="it-IT" sz="2000" dirty="0"/>
          </a:p>
          <a:p>
            <a:pPr algn="just"/>
            <a:r>
              <a:rPr lang="it-IT" sz="2000" dirty="0"/>
              <a:t>R</a:t>
            </a:r>
            <a:r>
              <a:rPr lang="it-IT" sz="2000" dirty="0" smtClean="0"/>
              <a:t>ealizzazione </a:t>
            </a:r>
            <a:r>
              <a:rPr lang="it-IT" sz="2000" dirty="0"/>
              <a:t>di elementi meccanici per il setup sperimentale (accoppiamento laser e tubo a raggi X, supporto ed accoppiamento scintillatori e PMT</a:t>
            </a:r>
            <a:r>
              <a:rPr lang="it-IT" sz="2000" dirty="0" smtClean="0"/>
              <a:t>)</a:t>
            </a: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1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mese-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persona</a:t>
            </a:r>
          </a:p>
          <a:p>
            <a:pPr algn="just"/>
            <a:endParaRPr lang="it-IT" sz="2000" u="sng" dirty="0" smtClean="0">
              <a:solidFill>
                <a:srgbClr val="000090"/>
              </a:solidFill>
              <a:highlight>
                <a:srgbClr val="FFFF00"/>
              </a:highlight>
            </a:endParaRPr>
          </a:p>
          <a:p>
            <a:pPr algn="just"/>
            <a:r>
              <a:rPr lang="it-IT" i="1" dirty="0">
                <a:solidFill>
                  <a:srgbClr val="000090"/>
                </a:solidFill>
              </a:rPr>
              <a:t>(attività programmata per l’anno in corso che inizierà a fine anno e proseguirà nel 2025)</a:t>
            </a:r>
          </a:p>
          <a:p>
            <a:pPr algn="just"/>
            <a:endParaRPr lang="it-IT" sz="2000" u="sng" dirty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SPOC</a:t>
            </a:r>
          </a:p>
          <a:p>
            <a:pPr algn="just"/>
            <a:r>
              <a:rPr lang="it-IT" sz="2000" dirty="0" smtClean="0">
                <a:solidFill>
                  <a:srgbClr val="000000"/>
                </a:solidFill>
              </a:rPr>
              <a:t>Costruzione </a:t>
            </a:r>
            <a:r>
              <a:rPr lang="it-IT" sz="2000" dirty="0">
                <a:solidFill>
                  <a:srgbClr val="000000"/>
                </a:solidFill>
                <a:highlight>
                  <a:srgbClr val="FFFF00"/>
                </a:highlight>
              </a:rPr>
              <a:t>di un tavolo per </a:t>
            </a:r>
            <a:r>
              <a:rPr lang="it-IT" sz="2000" dirty="0" smtClean="0">
                <a:solidFill>
                  <a:srgbClr val="000000"/>
                </a:solidFill>
                <a:highlight>
                  <a:srgbClr val="FFFF00"/>
                </a:highlight>
              </a:rPr>
              <a:t>misure </a:t>
            </a:r>
            <a:r>
              <a:rPr lang="it-IT" sz="2000" dirty="0">
                <a:solidFill>
                  <a:srgbClr val="000000"/>
                </a:solidFill>
                <a:highlight>
                  <a:srgbClr val="FFFF00"/>
                </a:highlight>
              </a:rPr>
              <a:t>tomografiche da eseguire presso il reattore di neutroni LENA di PAVIA  per test  di funzionamento di un  rivelatore  a cristallo di LaBr3(</a:t>
            </a:r>
            <a:r>
              <a:rPr lang="it-IT" sz="2000" dirty="0" err="1">
                <a:solidFill>
                  <a:srgbClr val="000000"/>
                </a:solidFill>
                <a:highlight>
                  <a:srgbClr val="FFFF00"/>
                </a:highlight>
              </a:rPr>
              <a:t>Ce+Sr</a:t>
            </a:r>
            <a:r>
              <a:rPr lang="it-IT" sz="2000" dirty="0">
                <a:solidFill>
                  <a:srgbClr val="000000"/>
                </a:solidFill>
                <a:highlight>
                  <a:srgbClr val="FFFF00"/>
                </a:highlight>
              </a:rPr>
              <a:t>)</a:t>
            </a:r>
            <a:r>
              <a:rPr lang="it-IT" sz="2000" dirty="0" smtClean="0">
                <a:solidFill>
                  <a:srgbClr val="000000"/>
                </a:solidFill>
                <a:highlight>
                  <a:srgbClr val="FFFF00"/>
                </a:highlight>
              </a:rPr>
              <a:t>.</a:t>
            </a: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1 mese-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persona</a:t>
            </a:r>
            <a:endParaRPr lang="it-IT" sz="2000" dirty="0" smtClean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algn="just"/>
            <a:endParaRPr lang="it-IT" sz="2000" u="sng" dirty="0">
              <a:solidFill>
                <a:srgbClr val="008000"/>
              </a:solidFill>
              <a:highlight>
                <a:srgbClr val="FFFF00"/>
              </a:highlight>
            </a:endParaRPr>
          </a:p>
        </p:txBody>
      </p:sp>
      <p:pic>
        <p:nvPicPr>
          <p:cNvPr id="3" name="Immagine 2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V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- 2024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2024_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9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418994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49148"/>
              </p:ext>
            </p:extLst>
          </p:nvPr>
        </p:nvGraphicFramePr>
        <p:xfrm>
          <a:off x="27024" y="1287516"/>
          <a:ext cx="9044575" cy="4887103"/>
        </p:xfrm>
        <a:graphic>
          <a:graphicData uri="http://schemas.openxmlformats.org/drawingml/2006/table">
            <a:tbl>
              <a:tblPr firstRow="1" lastRow="1" bandRow="1">
                <a:tableStyleId>{2D5ABB26-0587-4C30-8999-92F81FD0307C}</a:tableStyleId>
              </a:tblPr>
              <a:tblGrid>
                <a:gridCol w="999860"/>
                <a:gridCol w="1297117"/>
                <a:gridCol w="4287132"/>
                <a:gridCol w="1230544"/>
                <a:gridCol w="12299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GRUPPO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SIGLA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RICHIESTA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(missione)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77">
                <a:tc rowSpan="7"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CMS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u="none" dirty="0" smtClean="0"/>
                        <a:t>GEM</a:t>
                      </a:r>
                      <a:endParaRPr lang="it-IT" sz="1600" b="0" u="none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2.5 m.p</a:t>
                      </a:r>
                      <a:r>
                        <a:rPr lang="es-ES_tradnl" sz="1800" b="1" dirty="0" smtClean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1.5 </a:t>
                      </a:r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m.p.</a:t>
                      </a:r>
                      <a:endParaRPr lang="it-IT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109">
                <a:tc v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0" marB="0" anchor="ctr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600" b="1" u="none" dirty="0" err="1" smtClean="0"/>
                        <a:t>Tracker</a:t>
                      </a:r>
                      <a:endParaRPr lang="it-IT" sz="1600" b="0" u="none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1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RPC                   </a:t>
                      </a:r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2.5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0000"/>
                          </a:solidFill>
                        </a:rPr>
                        <a:t>1.5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Calibri"/>
                        </a:rPr>
                        <a:t>RD_MuCOL</a:t>
                      </a:r>
                      <a:endParaRPr lang="it-IT" sz="1800" b="1" kern="1200" dirty="0">
                        <a:solidFill>
                          <a:srgbClr val="FF0000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2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246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1800" b="1" i="0" dirty="0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Calibri"/>
                          <a:cs typeface="Calibri"/>
                        </a:rPr>
                        <a:t> RD_FCC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2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sz="1800" b="1" dirty="0" err="1" smtClean="0">
                          <a:solidFill>
                            <a:srgbClr val="FF0000"/>
                          </a:solidFill>
                        </a:rPr>
                        <a:t>LHCb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2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HYPER-K (T2K)</a:t>
                      </a:r>
                      <a:r>
                        <a:rPr lang="it-IT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3 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0000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NUSES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2 m.p</a:t>
                      </a:r>
                      <a:r>
                        <a:rPr lang="es-ES_tradnl" sz="1800" b="1" dirty="0" smtClean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 err="1" smtClean="0">
                          <a:solidFill>
                            <a:srgbClr val="FF0000"/>
                          </a:solidFill>
                        </a:rPr>
                        <a:t>SpaceItUp</a:t>
                      </a:r>
                      <a:r>
                        <a:rPr lang="en-US" sz="1800" b="1" u="sng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mr-IN" sz="1800" b="1" u="sng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sz="1800" b="1" u="sng" dirty="0" smtClean="0">
                          <a:solidFill>
                            <a:srgbClr val="FF0000"/>
                          </a:solidFill>
                        </a:rPr>
                        <a:t> ASI</a:t>
                      </a:r>
                      <a:r>
                        <a:rPr lang="it-IT" sz="1800" b="1" u="sng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HERD_DMP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2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0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CTA</a:t>
                      </a:r>
                      <a:endParaRPr lang="it-IT" sz="1800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ADAPT</a:t>
                      </a:r>
                      <a:endParaRPr lang="it-IT" sz="1800" dirty="0" smtClean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3 </a:t>
                      </a: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Immagine 4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2024_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10                  </a:t>
            </a:r>
            <a:endParaRPr lang="it-IT" sz="1600" i="1" dirty="0"/>
          </a:p>
        </p:txBody>
      </p:sp>
      <p:sp>
        <p:nvSpPr>
          <p:cNvPr id="7" name="Rettangolo 6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I- </a:t>
            </a:r>
            <a:r>
              <a:rPr lang="it-IT" sz="2600" b="1" dirty="0">
                <a:solidFill>
                  <a:srgbClr val="FF0000"/>
                </a:solidFill>
              </a:rPr>
              <a:t>V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- 2023</a:t>
            </a:r>
            <a:endParaRPr lang="it-IT" sz="26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045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682442"/>
              </p:ext>
            </p:extLst>
          </p:nvPr>
        </p:nvGraphicFramePr>
        <p:xfrm>
          <a:off x="27024" y="1153820"/>
          <a:ext cx="9044575" cy="4107629"/>
        </p:xfrm>
        <a:graphic>
          <a:graphicData uri="http://schemas.openxmlformats.org/drawingml/2006/table">
            <a:tbl>
              <a:tblPr firstRow="1" lastRow="1" bandRow="1">
                <a:tableStyleId>{2D5ABB26-0587-4C30-8999-92F81FD0307C}</a:tableStyleId>
              </a:tblPr>
              <a:tblGrid>
                <a:gridCol w="999860"/>
                <a:gridCol w="4855904"/>
                <a:gridCol w="1419339"/>
                <a:gridCol w="17694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GRUPPO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SIGLA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RICHIESTA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(missione)</a:t>
                      </a:r>
                      <a:endParaRPr lang="it-IT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29">
                <a:tc rowSpan="2"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KM3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3+24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SPB</a:t>
                      </a:r>
                      <a:endParaRPr lang="it-IT" sz="1800" dirty="0" smtClean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III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4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PRIN </a:t>
                      </a:r>
                      <a:r>
                        <a:rPr lang="hr-HR" sz="1800" b="1" dirty="0" smtClean="0">
                          <a:solidFill>
                            <a:srgbClr val="000000"/>
                          </a:solidFill>
                        </a:rPr>
                        <a:t>2022ljt55r</a:t>
                      </a:r>
                      <a:endParaRPr lang="it-IT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PRIN </a:t>
                      </a:r>
                      <a:r>
                        <a:rPr lang="de-DE" sz="1800" b="1" dirty="0" smtClean="0">
                          <a:solidFill>
                            <a:srgbClr val="000000"/>
                          </a:solidFill>
                        </a:rPr>
                        <a:t>Prinxx7f7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err="1" smtClean="0">
                          <a:solidFill>
                            <a:srgbClr val="FF0000"/>
                          </a:solidFill>
                        </a:rPr>
                        <a:t>ePIC</a:t>
                      </a:r>
                      <a:endParaRPr lang="it-IT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4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LUNA 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FRIDA 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0.5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SHINE</a:t>
                      </a:r>
                      <a:endParaRPr lang="it-IT" sz="1800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dirty="0" smtClean="0">
                          <a:solidFill>
                            <a:srgbClr val="008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SPOC</a:t>
                      </a:r>
                      <a:endParaRPr lang="it-IT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dirty="0" smtClean="0">
                          <a:solidFill>
                            <a:srgbClr val="008000"/>
                          </a:solidFill>
                        </a:rPr>
                        <a:t>1 m.p.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anchor="ctr" anchorCtr="1">
                    <a:lnL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Immagine 4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2024_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11                 </a:t>
            </a:r>
            <a:endParaRPr lang="it-IT" sz="1600" i="1" dirty="0"/>
          </a:p>
        </p:txBody>
      </p:sp>
      <p:sp>
        <p:nvSpPr>
          <p:cNvPr id="7" name="Rettangolo 6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I- </a:t>
            </a:r>
            <a:r>
              <a:rPr lang="it-IT" sz="2600" b="1" dirty="0">
                <a:solidFill>
                  <a:srgbClr val="FF0000"/>
                </a:solidFill>
              </a:rPr>
              <a:t>V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- 2023</a:t>
            </a:r>
            <a:endParaRPr lang="it-IT" sz="26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41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427394"/>
              </p:ext>
            </p:extLst>
          </p:nvPr>
        </p:nvGraphicFramePr>
        <p:xfrm>
          <a:off x="199434" y="2837340"/>
          <a:ext cx="8789724" cy="34442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159075"/>
                <a:gridCol w="3508890"/>
                <a:gridCol w="212175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TABELLA RIEPILOGATIVA RICHIESTE</a:t>
                      </a:r>
                      <a:endParaRPr lang="it-IT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DISPONIBILITA’</a:t>
                      </a:r>
                      <a:endParaRPr lang="it-IT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GRUPPO I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s-ES_tradnl" sz="2200" b="1" dirty="0" smtClean="0">
                          <a:solidFill>
                            <a:schemeClr val="tx1"/>
                          </a:solidFill>
                        </a:rPr>
                        <a:t>m.p. </a:t>
                      </a:r>
                      <a:r>
                        <a:rPr lang="es-ES_tradnl" sz="1800" b="1" dirty="0" smtClean="0">
                          <a:solidFill>
                            <a:schemeClr val="tx1"/>
                          </a:solidFill>
                        </a:rPr>
                        <a:t>(4</a:t>
                      </a:r>
                      <a:r>
                        <a:rPr lang="es-ES_tradnl" sz="1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sz="1800" b="1" baseline="0" dirty="0" err="1" smtClean="0">
                          <a:solidFill>
                            <a:schemeClr val="tx1"/>
                          </a:solidFill>
                        </a:rPr>
                        <a:t>missione</a:t>
                      </a:r>
                      <a:r>
                        <a:rPr lang="es-ES_tradnl" sz="18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GRUPPO II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tx1"/>
                          </a:solidFill>
                        </a:rPr>
                        <a:t>36.5 </a:t>
                      </a:r>
                      <a:r>
                        <a:rPr lang="es-ES_tradnl" sz="2200" b="1" dirty="0" smtClean="0">
                          <a:solidFill>
                            <a:schemeClr val="tx1"/>
                          </a:solidFill>
                        </a:rPr>
                        <a:t>m.p. </a:t>
                      </a:r>
                      <a:r>
                        <a:rPr lang="es-ES_tradnl" sz="1800" b="1" dirty="0" smtClean="0">
                          <a:solidFill>
                            <a:schemeClr val="tx1"/>
                          </a:solidFill>
                        </a:rPr>
                        <a:t>(1</a:t>
                      </a:r>
                      <a:r>
                        <a:rPr lang="es-ES_tradnl" sz="1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sz="1800" b="1" baseline="0" dirty="0" err="1" smtClean="0">
                          <a:solidFill>
                            <a:schemeClr val="tx1"/>
                          </a:solidFill>
                        </a:rPr>
                        <a:t>missione</a:t>
                      </a:r>
                      <a:r>
                        <a:rPr lang="es-ES_tradnl" sz="1800" b="1" baseline="0" dirty="0" smtClean="0">
                          <a:solidFill>
                            <a:schemeClr val="tx1"/>
                          </a:solidFill>
                        </a:rPr>
                        <a:t>, 24 PNRR)</a:t>
                      </a:r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ES_tradnl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2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GRUPPO III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tx1"/>
                          </a:solidFill>
                        </a:rPr>
                        <a:t>11 </a:t>
                      </a:r>
                      <a:r>
                        <a:rPr lang="es-ES_tradnl" sz="2200" b="1" dirty="0" smtClean="0">
                          <a:solidFill>
                            <a:schemeClr val="tx1"/>
                          </a:solidFill>
                        </a:rPr>
                        <a:t>m.p. </a:t>
                      </a: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2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GRUPPO V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tx1"/>
                          </a:solidFill>
                        </a:rPr>
                        <a:t>2.5 </a:t>
                      </a:r>
                      <a:r>
                        <a:rPr lang="es-ES_tradnl" sz="2200" b="1" dirty="0" smtClean="0">
                          <a:solidFill>
                            <a:schemeClr val="tx1"/>
                          </a:solidFill>
                        </a:rPr>
                        <a:t>m.p.</a:t>
                      </a: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2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2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2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200" b="1" dirty="0" smtClean="0">
                          <a:solidFill>
                            <a:srgbClr val="FF0000"/>
                          </a:solidFill>
                        </a:rPr>
                        <a:t>TOT.</a:t>
                      </a:r>
                      <a:r>
                        <a:rPr lang="it-IT" sz="2200" b="1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it-IT" sz="2200" b="1" dirty="0" smtClean="0">
                          <a:solidFill>
                            <a:srgbClr val="FF0000"/>
                          </a:solidFill>
                        </a:rPr>
                        <a:t>RICHIESTE</a:t>
                      </a:r>
                      <a:endParaRPr lang="it-IT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smtClean="0">
                          <a:solidFill>
                            <a:srgbClr val="FF0000"/>
                          </a:solidFill>
                        </a:rPr>
                        <a:t>65</a:t>
                      </a:r>
                      <a:r>
                        <a:rPr lang="it-IT" sz="2200" b="1" baseline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s-ES_tradnl" sz="2200" b="1" dirty="0" smtClean="0">
                          <a:solidFill>
                            <a:srgbClr val="FF0000"/>
                          </a:solidFill>
                        </a:rPr>
                        <a:t>m.p.</a:t>
                      </a:r>
                    </a:p>
                  </a:txBody>
                  <a:tcPr anchor="ctr" anchorCtr="1"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2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rgbClr val="0000FF"/>
                          </a:solidFill>
                        </a:rPr>
                        <a:t>TOT.</a:t>
                      </a:r>
                      <a:r>
                        <a:rPr lang="it-IT" sz="22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it-IT" sz="2200" b="1" dirty="0" smtClean="0">
                          <a:solidFill>
                            <a:srgbClr val="FF0000"/>
                          </a:solidFill>
                        </a:rPr>
                        <a:t>RICHIESTE</a:t>
                      </a:r>
                      <a:r>
                        <a:rPr lang="it-IT" sz="2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it-IT" sz="2200" b="1" dirty="0" smtClean="0">
                          <a:solidFill>
                            <a:srgbClr val="0000FF"/>
                          </a:solidFill>
                        </a:rPr>
                        <a:t>no PNRR</a:t>
                      </a:r>
                    </a:p>
                  </a:txBody>
                  <a:tcPr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>
                          <a:solidFill>
                            <a:srgbClr val="0000FF"/>
                          </a:solidFill>
                        </a:rPr>
                        <a:t>40 m.p.</a:t>
                      </a:r>
                    </a:p>
                  </a:txBody>
                  <a:tcPr anchor="ctr" anchorCtr="1"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400" b="1" dirty="0" smtClean="0">
                          <a:solidFill>
                            <a:srgbClr val="0000FF"/>
                          </a:solidFill>
                        </a:rPr>
                        <a:t>28 m.p.</a:t>
                      </a:r>
                    </a:p>
                  </a:txBody>
                  <a:tcPr anchor="ctr" anchorCtr="1">
                    <a:lnL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-1364" y="918895"/>
            <a:ext cx="9040650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>
                <a:solidFill>
                  <a:srgbClr val="FF0000"/>
                </a:solidFill>
              </a:rPr>
              <a:t>Composizione del Servizio:</a:t>
            </a:r>
          </a:p>
          <a:p>
            <a:pPr algn="ctr">
              <a:lnSpc>
                <a:spcPct val="80000"/>
              </a:lnSpc>
            </a:pPr>
            <a:r>
              <a:rPr lang="it-IT" dirty="0"/>
              <a:t>	</a:t>
            </a:r>
            <a:endParaRPr lang="it-IT" dirty="0" smtClean="0"/>
          </a:p>
          <a:p>
            <a:pPr algn="just"/>
            <a:r>
              <a:rPr lang="it-IT" b="1" u="sng" dirty="0" smtClean="0"/>
              <a:t>Michele Franco</a:t>
            </a:r>
            <a:r>
              <a:rPr lang="it-IT" b="1" dirty="0" smtClean="0"/>
              <a:t>, </a:t>
            </a:r>
            <a:r>
              <a:rPr lang="it-IT" b="1" u="sng" dirty="0" smtClean="0"/>
              <a:t>Nicola Lacalamita</a:t>
            </a:r>
            <a:r>
              <a:rPr lang="it-IT" dirty="0" smtClean="0"/>
              <a:t>, </a:t>
            </a:r>
            <a:r>
              <a:rPr lang="it-IT" b="1" u="sng" dirty="0" smtClean="0">
                <a:solidFill>
                  <a:srgbClr val="008000"/>
                </a:solidFill>
              </a:rPr>
              <a:t>Francesca </a:t>
            </a:r>
            <a:r>
              <a:rPr lang="it-IT" b="1" u="sng" dirty="0" err="1" smtClean="0">
                <a:solidFill>
                  <a:srgbClr val="008000"/>
                </a:solidFill>
              </a:rPr>
              <a:t>Tatone</a:t>
            </a:r>
            <a:r>
              <a:rPr lang="it-IT" b="1" u="sng" dirty="0" smtClean="0">
                <a:solidFill>
                  <a:srgbClr val="008000"/>
                </a:solidFill>
              </a:rPr>
              <a:t>*, Nicola Maria Aprile </a:t>
            </a:r>
            <a:r>
              <a:rPr lang="it-IT" b="1" u="sng" dirty="0" err="1" smtClean="0">
                <a:solidFill>
                  <a:srgbClr val="008000"/>
                </a:solidFill>
              </a:rPr>
              <a:t>Ximenes</a:t>
            </a:r>
            <a:r>
              <a:rPr lang="it-IT" b="1" u="sng" dirty="0" smtClean="0">
                <a:solidFill>
                  <a:srgbClr val="008000"/>
                </a:solidFill>
              </a:rPr>
              <a:t>*</a:t>
            </a:r>
            <a:r>
              <a:rPr lang="it-IT" b="1" u="sng" dirty="0" smtClean="0">
                <a:solidFill>
                  <a:srgbClr val="000000"/>
                </a:solidFill>
              </a:rPr>
              <a:t>, </a:t>
            </a:r>
            <a:r>
              <a:rPr lang="it-IT" b="1" u="sng" dirty="0" smtClean="0">
                <a:solidFill>
                  <a:srgbClr val="0000FF"/>
                </a:solidFill>
              </a:rPr>
              <a:t>Domenico </a:t>
            </a:r>
            <a:r>
              <a:rPr lang="it-IT" b="1" u="sng" dirty="0">
                <a:solidFill>
                  <a:srgbClr val="0000FF"/>
                </a:solidFill>
              </a:rPr>
              <a:t>Dell’Olio(UNIBA</a:t>
            </a:r>
            <a:r>
              <a:rPr lang="it-IT" b="1" u="sng" dirty="0" smtClean="0">
                <a:solidFill>
                  <a:srgbClr val="0000FF"/>
                </a:solidFill>
              </a:rPr>
              <a:t>)</a:t>
            </a:r>
            <a:endParaRPr lang="it-IT" b="1" u="sng" dirty="0">
              <a:solidFill>
                <a:srgbClr val="00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2024_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12                  </a:t>
            </a:r>
            <a:endParaRPr lang="it-IT" sz="1600" i="1" dirty="0"/>
          </a:p>
        </p:txBody>
      </p:sp>
      <p:pic>
        <p:nvPicPr>
          <p:cNvPr id="7" name="Immagine 6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I- </a:t>
            </a:r>
            <a:r>
              <a:rPr lang="it-IT" sz="2600" b="1" dirty="0">
                <a:solidFill>
                  <a:srgbClr val="FF0000"/>
                </a:solidFill>
              </a:rPr>
              <a:t>V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- 2024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66270" y="2182965"/>
            <a:ext cx="3852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u="sng" dirty="0" smtClean="0">
                <a:solidFill>
                  <a:srgbClr val="008000"/>
                </a:solidFill>
              </a:rPr>
              <a:t>* </a:t>
            </a:r>
            <a:r>
              <a:rPr lang="it-IT" sz="1600" b="1" dirty="0" smtClean="0">
                <a:solidFill>
                  <a:srgbClr val="008000"/>
                </a:solidFill>
              </a:rPr>
              <a:t>TD</a:t>
            </a:r>
            <a:r>
              <a:rPr lang="it-IT" sz="1600" b="1" dirty="0">
                <a:solidFill>
                  <a:srgbClr val="008000"/>
                </a:solidFill>
              </a:rPr>
              <a:t>-</a:t>
            </a:r>
            <a:r>
              <a:rPr lang="it-IT" sz="1600" b="1" dirty="0" smtClean="0">
                <a:solidFill>
                  <a:srgbClr val="008000"/>
                </a:solidFill>
              </a:rPr>
              <a:t>PNRR </a:t>
            </a:r>
            <a:r>
              <a:rPr lang="de-DE" sz="1600" b="1" dirty="0">
                <a:solidFill>
                  <a:srgbClr val="008000"/>
                </a:solidFill>
              </a:rPr>
              <a:t>KM3NET</a:t>
            </a:r>
            <a:r>
              <a:rPr lang="it-IT" sz="1600" b="1" dirty="0" smtClean="0">
                <a:solidFill>
                  <a:srgbClr val="008000"/>
                </a:solidFill>
              </a:rPr>
              <a:t>, </a:t>
            </a:r>
            <a:r>
              <a:rPr lang="it-IT" sz="1600" b="1" dirty="0">
                <a:solidFill>
                  <a:srgbClr val="008000"/>
                </a:solidFill>
              </a:rPr>
              <a:t>fino al 30 giugno 2025</a:t>
            </a:r>
          </a:p>
        </p:txBody>
      </p:sp>
    </p:spTree>
    <p:extLst>
      <p:ext uri="{BB962C8B-B14F-4D97-AF65-F5344CB8AC3E}">
        <p14:creationId xmlns:p14="http://schemas.microsoft.com/office/powerpoint/2010/main" val="400985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192430" cy="73212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85011" y="2023592"/>
            <a:ext cx="7484117" cy="166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u="sng" dirty="0" smtClean="0">
                <a:solidFill>
                  <a:srgbClr val="FF0000"/>
                </a:solidFill>
              </a:rPr>
              <a:t>Composizione del Servizio</a:t>
            </a:r>
          </a:p>
          <a:p>
            <a:pPr algn="ctr"/>
            <a:endParaRPr lang="it-IT" sz="2400" b="1" u="sng" dirty="0" smtClean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it-IT" dirty="0"/>
              <a:t>	</a:t>
            </a:r>
            <a:endParaRPr lang="it-IT" dirty="0" smtClean="0"/>
          </a:p>
          <a:p>
            <a:pPr algn="just"/>
            <a:r>
              <a:rPr lang="it-IT" sz="2000" b="1" u="sng" dirty="0" smtClean="0"/>
              <a:t>Michele Franco</a:t>
            </a:r>
            <a:r>
              <a:rPr lang="it-IT" sz="2000" b="1" dirty="0" smtClean="0"/>
              <a:t>, </a:t>
            </a:r>
            <a:r>
              <a:rPr lang="it-IT" sz="2000" b="1" u="sng" dirty="0" smtClean="0"/>
              <a:t>Nicola </a:t>
            </a:r>
            <a:r>
              <a:rPr lang="it-IT" sz="2000" b="1" u="sng" dirty="0" err="1" smtClean="0"/>
              <a:t>Lacalamita</a:t>
            </a:r>
            <a:r>
              <a:rPr lang="it-IT" sz="2000" dirty="0" smtClean="0"/>
              <a:t>,</a:t>
            </a:r>
            <a:r>
              <a:rPr lang="it-IT" sz="2000" b="1" dirty="0">
                <a:solidFill>
                  <a:srgbClr val="000000"/>
                </a:solidFill>
              </a:rPr>
              <a:t> </a:t>
            </a:r>
            <a:r>
              <a:rPr lang="it-IT" sz="2000" b="1" u="sng" dirty="0" smtClean="0">
                <a:solidFill>
                  <a:srgbClr val="008000"/>
                </a:solidFill>
              </a:rPr>
              <a:t>Francesca </a:t>
            </a:r>
            <a:r>
              <a:rPr lang="it-IT" sz="2000" b="1" u="sng" dirty="0" err="1" smtClean="0">
                <a:solidFill>
                  <a:srgbClr val="008000"/>
                </a:solidFill>
              </a:rPr>
              <a:t>Tatone</a:t>
            </a:r>
            <a:r>
              <a:rPr lang="it-IT" sz="2000" b="1" u="sng" dirty="0" smtClean="0">
                <a:solidFill>
                  <a:srgbClr val="008000"/>
                </a:solidFill>
              </a:rPr>
              <a:t>*, Nicola Maria Aprile </a:t>
            </a:r>
            <a:r>
              <a:rPr lang="it-IT" sz="2000" b="1" u="sng" dirty="0" err="1">
                <a:solidFill>
                  <a:srgbClr val="008000"/>
                </a:solidFill>
              </a:rPr>
              <a:t>Ximenes</a:t>
            </a:r>
            <a:r>
              <a:rPr lang="it-IT" sz="2000" b="1" u="sng" dirty="0">
                <a:solidFill>
                  <a:srgbClr val="008000"/>
                </a:solidFill>
              </a:rPr>
              <a:t>*</a:t>
            </a:r>
            <a:r>
              <a:rPr lang="it-IT" sz="2000" b="1" u="sng" dirty="0">
                <a:solidFill>
                  <a:srgbClr val="000000"/>
                </a:solidFill>
              </a:rPr>
              <a:t>, </a:t>
            </a:r>
            <a:r>
              <a:rPr lang="it-IT" sz="2000" b="1" u="sng" dirty="0" smtClean="0">
                <a:solidFill>
                  <a:srgbClr val="0000FF"/>
                </a:solidFill>
              </a:rPr>
              <a:t>Domenico Dell’Olio (UNIBA)</a:t>
            </a:r>
            <a:endParaRPr lang="it-IT" sz="2000" b="1" u="sng" dirty="0" smtClean="0">
              <a:solidFill>
                <a:srgbClr val="00000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085011" y="6052490"/>
            <a:ext cx="38976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u="sng" dirty="0" smtClean="0">
                <a:solidFill>
                  <a:srgbClr val="008000"/>
                </a:solidFill>
              </a:rPr>
              <a:t>* </a:t>
            </a:r>
            <a:r>
              <a:rPr lang="it-IT" sz="1600" b="1" dirty="0" smtClean="0">
                <a:solidFill>
                  <a:srgbClr val="008000"/>
                </a:solidFill>
              </a:rPr>
              <a:t>TD</a:t>
            </a:r>
            <a:r>
              <a:rPr lang="it-IT" sz="1600" b="1" dirty="0">
                <a:solidFill>
                  <a:srgbClr val="008000"/>
                </a:solidFill>
              </a:rPr>
              <a:t>-</a:t>
            </a:r>
            <a:r>
              <a:rPr lang="it-IT" sz="1600" b="1" dirty="0" smtClean="0">
                <a:solidFill>
                  <a:srgbClr val="008000"/>
                </a:solidFill>
              </a:rPr>
              <a:t>PNRR </a:t>
            </a:r>
            <a:r>
              <a:rPr lang="de-DE" sz="1600" b="1" dirty="0">
                <a:solidFill>
                  <a:srgbClr val="008000"/>
                </a:solidFill>
              </a:rPr>
              <a:t>KM3NET</a:t>
            </a:r>
            <a:r>
              <a:rPr lang="it-IT" sz="1600" b="1" dirty="0" smtClean="0">
                <a:solidFill>
                  <a:srgbClr val="008000"/>
                </a:solidFill>
              </a:rPr>
              <a:t> , </a:t>
            </a:r>
            <a:r>
              <a:rPr lang="it-IT" sz="1600" b="1" dirty="0">
                <a:solidFill>
                  <a:srgbClr val="008000"/>
                </a:solidFill>
              </a:rPr>
              <a:t>fino al 30 giugno 2025</a:t>
            </a:r>
          </a:p>
        </p:txBody>
      </p:sp>
    </p:spTree>
    <p:extLst>
      <p:ext uri="{BB962C8B-B14F-4D97-AF65-F5344CB8AC3E}">
        <p14:creationId xmlns:p14="http://schemas.microsoft.com/office/powerpoint/2010/main" val="263422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56722" y="1524353"/>
            <a:ext cx="87825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RD_MuColl</a:t>
            </a:r>
            <a:r>
              <a:rPr lang="it-IT" sz="2000" dirty="0">
                <a:highlight>
                  <a:srgbClr val="FFFF00"/>
                </a:highlight>
              </a:rPr>
              <a:t> </a:t>
            </a:r>
            <a:endParaRPr lang="it-IT" sz="2000" dirty="0" smtClean="0">
              <a:highlight>
                <a:srgbClr val="FFFF00"/>
              </a:highlight>
            </a:endParaRPr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Realizzazione </a:t>
            </a:r>
            <a:r>
              <a:rPr lang="it-IT" sz="2000" dirty="0"/>
              <a:t>di una struttura di supporto per rivelatori MPGD alternati a strati di </a:t>
            </a:r>
            <a:r>
              <a:rPr lang="it-IT" sz="2000" dirty="0" smtClean="0"/>
              <a:t>assorbitori</a:t>
            </a:r>
            <a:endParaRPr lang="it-IT" sz="2000" dirty="0" smtClean="0">
              <a:solidFill>
                <a:srgbClr val="008000"/>
              </a:solidFill>
            </a:endParaRPr>
          </a:p>
          <a:p>
            <a:pPr algn="just"/>
            <a:endParaRPr lang="it-IT" sz="2000" u="sng" dirty="0" smtClean="0">
              <a:solidFill>
                <a:srgbClr val="008000"/>
              </a:solidFill>
            </a:endParaRPr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2 mesi-persona</a:t>
            </a:r>
            <a:endParaRPr lang="it-IT" sz="2000" u="sng" dirty="0">
              <a:solidFill>
                <a:srgbClr val="008000"/>
              </a:solidFill>
              <a:highlight>
                <a:srgbClr val="FFFF00"/>
              </a:highlight>
            </a:endParaRPr>
          </a:p>
        </p:txBody>
      </p:sp>
      <p:pic>
        <p:nvPicPr>
          <p:cNvPr id="9" name="Immagine 8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- 2025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97555" y="4052435"/>
            <a:ext cx="869310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CMS TRACKER</a:t>
            </a:r>
          </a:p>
          <a:p>
            <a:pPr algn="just"/>
            <a:r>
              <a:rPr lang="it-IT" sz="2000" dirty="0"/>
              <a:t>R</a:t>
            </a:r>
            <a:r>
              <a:rPr lang="it-IT" sz="2000" dirty="0" smtClean="0"/>
              <a:t>ealizzazione </a:t>
            </a:r>
            <a:r>
              <a:rPr lang="it-IT" sz="2000" dirty="0"/>
              <a:t>di nuovi </a:t>
            </a:r>
            <a:r>
              <a:rPr lang="it-IT" sz="2000" dirty="0" err="1" smtClean="0"/>
              <a:t>tool</a:t>
            </a:r>
            <a:r>
              <a:rPr lang="it-IT" sz="2000" dirty="0" smtClean="0"/>
              <a:t>/jig per la produzione dei moduli.</a:t>
            </a:r>
          </a:p>
          <a:p>
            <a:pPr algn="just"/>
            <a:endParaRPr lang="it-IT" sz="2000" u="sng" dirty="0" smtClean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1 mesi-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persona</a:t>
            </a:r>
            <a:endParaRPr lang="it-IT" sz="2000" u="sng" dirty="0">
              <a:solidFill>
                <a:srgbClr val="008000"/>
              </a:solidFill>
            </a:endParaRPr>
          </a:p>
          <a:p>
            <a:pPr algn="just"/>
            <a:endParaRPr lang="it-IT" sz="2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luglio 2024_ C. Pastore                                                                         </a:t>
            </a:r>
            <a:r>
              <a:rPr lang="it-IT" sz="1600" i="1" dirty="0"/>
              <a:t>1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33741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249333" y="1072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8" name="Immagine 7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7555" y="1408482"/>
            <a:ext cx="88417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CMS </a:t>
            </a:r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RPC</a:t>
            </a:r>
            <a:endParaRPr lang="it-IT" sz="20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Supporto </a:t>
            </a:r>
            <a:r>
              <a:rPr lang="it-IT" sz="2000" dirty="0"/>
              <a:t>per </a:t>
            </a:r>
            <a:r>
              <a:rPr lang="it-IT" sz="2000" dirty="0" smtClean="0"/>
              <a:t>test </a:t>
            </a:r>
            <a:r>
              <a:rPr lang="it-IT" sz="2000" dirty="0"/>
              <a:t>RPC a GIF++ </a:t>
            </a:r>
            <a:r>
              <a:rPr lang="it-IT" sz="2000" dirty="0" smtClean="0">
                <a:solidFill>
                  <a:srgbClr val="008000"/>
                </a:solidFill>
              </a:rPr>
              <a:t>(1.5 </a:t>
            </a:r>
            <a:r>
              <a:rPr lang="it-IT" sz="2000" dirty="0">
                <a:solidFill>
                  <a:srgbClr val="008000"/>
                </a:solidFill>
              </a:rPr>
              <a:t>m.p)</a:t>
            </a:r>
            <a:endParaRPr lang="it-IT" sz="2000" dirty="0"/>
          </a:p>
          <a:p>
            <a:pPr marL="185738" indent="-185738" algn="just">
              <a:buFont typeface="Arial"/>
              <a:buChar char="•"/>
            </a:pPr>
            <a:r>
              <a:rPr lang="it-IT" sz="2000" dirty="0" smtClean="0"/>
              <a:t>Supporto per realizzazione </a:t>
            </a:r>
            <a:r>
              <a:rPr lang="it-IT" sz="2000" dirty="0"/>
              <a:t>di </a:t>
            </a:r>
            <a:r>
              <a:rPr lang="it-IT" sz="2000" dirty="0" err="1"/>
              <a:t>cosmic</a:t>
            </a:r>
            <a:r>
              <a:rPr lang="it-IT" sz="2000" dirty="0"/>
              <a:t> stand   </a:t>
            </a:r>
            <a:r>
              <a:rPr lang="it-IT" sz="2000" dirty="0" smtClean="0"/>
              <a:t>RPC lab </a:t>
            </a:r>
            <a:r>
              <a:rPr lang="it-IT" sz="2000" dirty="0" smtClean="0">
                <a:solidFill>
                  <a:srgbClr val="008000"/>
                </a:solidFill>
              </a:rPr>
              <a:t>(</a:t>
            </a:r>
            <a:r>
              <a:rPr lang="it-IT" sz="2000" dirty="0">
                <a:solidFill>
                  <a:srgbClr val="008000"/>
                </a:solidFill>
              </a:rPr>
              <a:t>1 m.p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dirty="0" smtClean="0"/>
          </a:p>
          <a:p>
            <a:pPr marL="185738" indent="-185738" algn="just">
              <a:buFont typeface="Arial"/>
              <a:buChar char="•"/>
            </a:pPr>
            <a:endParaRPr lang="it-IT" sz="2000" u="sng" dirty="0" smtClean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2.5 mesi-persona (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1.5 @CERN)</a:t>
            </a:r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pPr algn="just"/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r>
              <a:rPr lang="it-IT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CMS </a:t>
            </a:r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GEM</a:t>
            </a:r>
            <a:endParaRPr lang="it-IT" sz="2000" b="1" dirty="0">
              <a:solidFill>
                <a:srgbClr val="FF0000"/>
              </a:solidFill>
            </a:endParaRPr>
          </a:p>
          <a:p>
            <a:pPr marL="185738" indent="-185738" algn="just">
              <a:buFont typeface="Arial"/>
              <a:buChar char="•"/>
            </a:pPr>
            <a:r>
              <a:rPr lang="it-IT" sz="2000" dirty="0"/>
              <a:t>Supporto </a:t>
            </a:r>
            <a:r>
              <a:rPr lang="it-IT" sz="2000" dirty="0" smtClean="0"/>
              <a:t>per </a:t>
            </a:r>
            <a:r>
              <a:rPr lang="it-IT" sz="2000" dirty="0" err="1" smtClean="0"/>
              <a:t>testbeam</a:t>
            </a:r>
            <a:r>
              <a:rPr lang="it-IT" sz="2000" dirty="0" smtClean="0"/>
              <a:t> MEO </a:t>
            </a:r>
            <a:r>
              <a:rPr lang="it-IT" sz="2000" dirty="0" err="1" smtClean="0"/>
              <a:t>at</a:t>
            </a:r>
            <a:r>
              <a:rPr lang="it-IT" sz="2000" dirty="0" smtClean="0"/>
              <a:t> GIF++, </a:t>
            </a:r>
            <a:r>
              <a:rPr lang="it-IT" sz="2000" dirty="0"/>
              <a:t>estrazione e </a:t>
            </a:r>
            <a:r>
              <a:rPr lang="it-IT" sz="2000" dirty="0" err="1"/>
              <a:t>intallazione</a:t>
            </a:r>
            <a:r>
              <a:rPr lang="it-IT" sz="2000" dirty="0"/>
              <a:t> camere GE1/1, costruzione di infrastruttura per trasporto e </a:t>
            </a:r>
            <a:r>
              <a:rPr lang="it-IT" sz="2000" dirty="0" err="1"/>
              <a:t>storage</a:t>
            </a:r>
            <a:r>
              <a:rPr lang="it-IT" sz="2000" dirty="0"/>
              <a:t> dei moduli ME0 </a:t>
            </a:r>
            <a:r>
              <a:rPr lang="it-IT" sz="2000" dirty="0" smtClean="0">
                <a:solidFill>
                  <a:srgbClr val="008000"/>
                </a:solidFill>
              </a:rPr>
              <a:t>(1.5 </a:t>
            </a:r>
            <a:r>
              <a:rPr lang="it-IT" sz="2000" dirty="0">
                <a:solidFill>
                  <a:srgbClr val="008000"/>
                </a:solidFill>
              </a:rPr>
              <a:t>m.p)</a:t>
            </a:r>
            <a:endParaRPr lang="it-IT" sz="2000" dirty="0"/>
          </a:p>
          <a:p>
            <a:pPr marL="185738" indent="-185738" algn="just">
              <a:buFont typeface="Arial"/>
              <a:buChar char="•"/>
            </a:pPr>
            <a:r>
              <a:rPr lang="it-IT" sz="2000" dirty="0"/>
              <a:t>Realizzazione </a:t>
            </a:r>
            <a:r>
              <a:rPr lang="it-IT" sz="2000" dirty="0" err="1"/>
              <a:t>tool</a:t>
            </a:r>
            <a:r>
              <a:rPr lang="it-IT" sz="2000" dirty="0"/>
              <a:t> assemblaggio </a:t>
            </a:r>
            <a:r>
              <a:rPr lang="it-IT" sz="2000" dirty="0" smtClean="0"/>
              <a:t>ME0 </a:t>
            </a:r>
            <a:r>
              <a:rPr lang="it-IT" sz="2000" dirty="0" smtClean="0">
                <a:solidFill>
                  <a:srgbClr val="008000"/>
                </a:solidFill>
              </a:rPr>
              <a:t>(1 m.p)</a:t>
            </a:r>
            <a:endParaRPr lang="it-IT" sz="2000" dirty="0" smtClean="0"/>
          </a:p>
          <a:p>
            <a:pPr algn="just"/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2.5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mesi-persona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(1.5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@CERN)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- 2025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CdS_3 </a:t>
            </a:r>
            <a:r>
              <a:rPr lang="it-IT" sz="1600" i="1" dirty="0"/>
              <a:t>luglio </a:t>
            </a:r>
            <a:r>
              <a:rPr lang="it-IT" sz="1600" i="1" dirty="0" smtClean="0"/>
              <a:t>2024_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2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78345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4042" y="971479"/>
            <a:ext cx="899053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>
                <a:solidFill>
                  <a:srgbClr val="FF0000"/>
                </a:solidFill>
              </a:rPr>
              <a:t>HYPER-K (T2K)</a:t>
            </a:r>
            <a:r>
              <a:rPr lang="it-IT" sz="2200" dirty="0">
                <a:solidFill>
                  <a:srgbClr val="FF0000"/>
                </a:solidFill>
              </a:rPr>
              <a:t> </a:t>
            </a:r>
            <a:endParaRPr lang="it-IT" sz="2200" dirty="0" smtClean="0">
              <a:solidFill>
                <a:srgbClr val="FF0000"/>
              </a:solidFill>
            </a:endParaRPr>
          </a:p>
          <a:p>
            <a:pPr algn="just"/>
            <a:endParaRPr lang="it-IT" sz="20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T2K-TPC</a:t>
            </a:r>
            <a:endParaRPr lang="it-IT" sz="20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185738" indent="-185738">
              <a:buFont typeface="Arial"/>
              <a:buChar char="•"/>
            </a:pPr>
            <a:r>
              <a:rPr lang="it-IT" sz="2000" dirty="0"/>
              <a:t>M</a:t>
            </a:r>
            <a:r>
              <a:rPr lang="it-IT" sz="2000" dirty="0" smtClean="0"/>
              <a:t>eccanica </a:t>
            </a:r>
            <a:r>
              <a:rPr lang="it-IT" sz="2000" dirty="0"/>
              <a:t>di supporto e movimentazione per test beam della TPC “</a:t>
            </a:r>
            <a:r>
              <a:rPr lang="it-IT" sz="2000" dirty="0" err="1"/>
              <a:t>spare</a:t>
            </a:r>
            <a:r>
              <a:rPr lang="it-IT" sz="2000" dirty="0"/>
              <a:t>” su fascio al CERN </a:t>
            </a:r>
            <a:r>
              <a:rPr lang="it-IT" sz="2000" dirty="0" smtClean="0"/>
              <a:t> </a:t>
            </a:r>
            <a:r>
              <a:rPr lang="it-IT" sz="2000" dirty="0" smtClean="0">
                <a:solidFill>
                  <a:srgbClr val="008000"/>
                </a:solidFill>
              </a:rPr>
              <a:t>(0.5 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>
                <a:solidFill>
                  <a:srgbClr val="008000"/>
                </a:solidFill>
              </a:rPr>
              <a:t>)</a:t>
            </a:r>
          </a:p>
          <a:p>
            <a:pPr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AIDAInnova</a:t>
            </a:r>
            <a:r>
              <a:rPr lang="it-IT" sz="2000" b="1" dirty="0">
                <a:solidFill>
                  <a:srgbClr val="FF0000"/>
                </a:solidFill>
              </a:rPr>
              <a:t>+DRD1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  <a:p>
            <a:pPr marL="184150" indent="-184150" algn="just">
              <a:buFont typeface="Arial"/>
              <a:buChar char="•"/>
            </a:pPr>
            <a:r>
              <a:rPr lang="it-IT" sz="2000" dirty="0"/>
              <a:t>Completamen</a:t>
            </a:r>
            <a:r>
              <a:rPr lang="it-IT" sz="2000" dirty="0" smtClean="0"/>
              <a:t>to/realizzazione di 2 tavoli di appoggio per set-up delle TPC  e del </a:t>
            </a:r>
            <a:r>
              <a:rPr lang="it-IT" sz="2000" dirty="0" err="1" smtClean="0"/>
              <a:t>rack</a:t>
            </a:r>
            <a:r>
              <a:rPr lang="it-IT" sz="2000" dirty="0" smtClean="0"/>
              <a:t> per la distribuzione dei gas  (</a:t>
            </a:r>
            <a:r>
              <a:rPr lang="it-IT" sz="2000" dirty="0" smtClean="0">
                <a:solidFill>
                  <a:srgbClr val="FF0000"/>
                </a:solidFill>
              </a:rPr>
              <a:t>già richieste nel 2024</a:t>
            </a:r>
            <a:r>
              <a:rPr lang="it-IT" sz="2000" dirty="0" smtClean="0"/>
              <a:t>) </a:t>
            </a:r>
            <a:r>
              <a:rPr lang="it-IT" sz="2000" dirty="0" smtClean="0">
                <a:solidFill>
                  <a:srgbClr val="008000"/>
                </a:solidFill>
              </a:rPr>
              <a:t>(1  </a:t>
            </a:r>
            <a:r>
              <a:rPr lang="it-IT" sz="2000" dirty="0" err="1" smtClean="0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84150" indent="-184150">
              <a:buFont typeface="Arial"/>
              <a:buChar char="•"/>
            </a:pPr>
            <a:r>
              <a:rPr lang="it-IT" sz="2000" dirty="0"/>
              <a:t>R</a:t>
            </a:r>
            <a:r>
              <a:rPr lang="it-IT" sz="2000" dirty="0" smtClean="0"/>
              <a:t>ealizzazione </a:t>
            </a:r>
            <a:r>
              <a:rPr lang="it-IT" sz="2000" dirty="0"/>
              <a:t>di una Field Cage da inserire nel vessel e possibili </a:t>
            </a:r>
            <a:r>
              <a:rPr lang="it-IT" sz="2000" dirty="0" smtClean="0"/>
              <a:t>modifiche </a:t>
            </a:r>
            <a:r>
              <a:rPr lang="it-IT" sz="2000" dirty="0"/>
              <a:t>alle flange del vessel </a:t>
            </a:r>
            <a:r>
              <a:rPr lang="it-IT" sz="2000" dirty="0" smtClean="0"/>
              <a:t>esistente </a:t>
            </a:r>
            <a:r>
              <a:rPr lang="it-IT" sz="2000" dirty="0">
                <a:solidFill>
                  <a:srgbClr val="008000"/>
                </a:solidFill>
              </a:rPr>
              <a:t>(</a:t>
            </a:r>
            <a:r>
              <a:rPr lang="it-IT" sz="2000" dirty="0" smtClean="0">
                <a:solidFill>
                  <a:srgbClr val="008000"/>
                </a:solidFill>
              </a:rPr>
              <a:t>1.5 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>
                <a:solidFill>
                  <a:srgbClr val="008000"/>
                </a:solidFill>
              </a:rPr>
              <a:t>)</a:t>
            </a:r>
            <a:endParaRPr lang="it-IT" sz="2000" dirty="0">
              <a:solidFill>
                <a:schemeClr val="bg1">
                  <a:lumMod val="50000"/>
                </a:schemeClr>
              </a:solidFill>
            </a:endParaRPr>
          </a:p>
          <a:p>
            <a:pPr marL="184150" indent="-184150">
              <a:buFont typeface="Arial"/>
              <a:buChar char="•"/>
            </a:pPr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</a:rPr>
              <a:t>3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mesi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-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persona</a:t>
            </a:r>
            <a:r>
              <a:rPr lang="it-IT" sz="2000" dirty="0" smtClean="0">
                <a:solidFill>
                  <a:srgbClr val="008000"/>
                </a:solidFill>
                <a:highlight>
                  <a:srgbClr val="FFFF00"/>
                </a:highlight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highlight>
                  <a:srgbClr val="FFFF00"/>
                </a:highlight>
              </a:rPr>
              <a:t> ( 0.5 </a:t>
            </a:r>
            <a:r>
              <a:rPr lang="it-IT" sz="2000" dirty="0" err="1" smtClean="0"/>
              <a:t>m.p.</a:t>
            </a:r>
            <a:r>
              <a:rPr lang="it-IT" sz="2000" dirty="0" smtClean="0"/>
              <a:t> @ CERN)</a:t>
            </a:r>
            <a:endParaRPr lang="it-IT" sz="2000" dirty="0"/>
          </a:p>
        </p:txBody>
      </p:sp>
      <p:pic>
        <p:nvPicPr>
          <p:cNvPr id="4" name="Immagine 3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- 2025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2024_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4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366252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71840" y="998960"/>
            <a:ext cx="866717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RD_FCC</a:t>
            </a:r>
            <a:endParaRPr lang="it-IT" sz="20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185738" lvl="1" indent="-185738" algn="just">
              <a:buFont typeface="Arial" panose="020B0604020202020204" pitchFamily="34" charset="0"/>
              <a:buChar char="•"/>
            </a:pPr>
            <a:r>
              <a:rPr lang="it-IT" sz="2000" dirty="0"/>
              <a:t>C</a:t>
            </a:r>
            <a:r>
              <a:rPr lang="it-IT" sz="2000" dirty="0" smtClean="0"/>
              <a:t>ontributo alla costruzione di </a:t>
            </a:r>
            <a:r>
              <a:rPr lang="it-IT" sz="2000" dirty="0"/>
              <a:t>un prototipo di camera a deriva  “full </a:t>
            </a:r>
            <a:r>
              <a:rPr lang="it-IT" sz="2000" dirty="0" err="1"/>
              <a:t>length</a:t>
            </a:r>
            <a:r>
              <a:rPr lang="it-IT" sz="2000" dirty="0"/>
              <a:t>” con circa 1000 fili  con progetto già finalizzato</a:t>
            </a:r>
            <a:r>
              <a:rPr lang="it-IT" sz="2000" dirty="0" smtClean="0"/>
              <a:t> (collaborazione </a:t>
            </a:r>
            <a:r>
              <a:rPr lang="it-IT" sz="2000" dirty="0"/>
              <a:t>INFN Lecce</a:t>
            </a:r>
            <a:r>
              <a:rPr lang="it-IT" sz="2000" dirty="0" smtClean="0"/>
              <a:t>)</a:t>
            </a:r>
            <a:endParaRPr lang="it-IT" sz="2000" dirty="0"/>
          </a:p>
          <a:p>
            <a:pPr algn="just"/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2 mesi-persona</a:t>
            </a:r>
          </a:p>
          <a:p>
            <a:pPr algn="just"/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pPr algn="just"/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r>
              <a:rPr lang="it-IT" sz="2000" b="1" dirty="0" err="1" smtClean="0">
                <a:solidFill>
                  <a:srgbClr val="FF0000"/>
                </a:solidFill>
              </a:rPr>
              <a:t>LHCb</a:t>
            </a:r>
            <a:endParaRPr lang="it-IT" sz="2000" b="1" dirty="0">
              <a:solidFill>
                <a:srgbClr val="FF0000"/>
              </a:solidFill>
            </a:endParaRPr>
          </a:p>
          <a:p>
            <a:pPr marL="185738" lvl="1" indent="-185738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Realizzazione </a:t>
            </a:r>
            <a:r>
              <a:rPr lang="it-IT" sz="2000" dirty="0"/>
              <a:t>di struttura meccanica per set-up </a:t>
            </a:r>
            <a:r>
              <a:rPr lang="it-IT" sz="2000" dirty="0" err="1"/>
              <a:t>muRWell</a:t>
            </a:r>
            <a:r>
              <a:rPr lang="it-IT" sz="2000" dirty="0"/>
              <a:t> + </a:t>
            </a:r>
            <a:r>
              <a:rPr lang="it-IT" sz="2000" dirty="0" smtClean="0"/>
              <a:t>RPC</a:t>
            </a:r>
          </a:p>
          <a:p>
            <a:pPr marL="185738" lvl="1" indent="-185738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Realizzazione</a:t>
            </a:r>
            <a:r>
              <a:rPr lang="it-IT" sz="2000" dirty="0"/>
              <a:t> box per </a:t>
            </a:r>
            <a:r>
              <a:rPr lang="it-IT" sz="2000" dirty="0" err="1" smtClean="0"/>
              <a:t>muRwell</a:t>
            </a:r>
            <a:endParaRPr lang="it-IT" sz="2000" dirty="0" smtClean="0"/>
          </a:p>
          <a:p>
            <a:pPr marL="185738" lvl="1" indent="-185738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Modifica</a:t>
            </a:r>
            <a:r>
              <a:rPr lang="it-IT" sz="2000" dirty="0"/>
              <a:t> struttura meccanica tripletto RPC per elettronica FATIC</a:t>
            </a:r>
            <a:br>
              <a:rPr lang="it-IT" sz="2000" dirty="0"/>
            </a:br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2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mesi-persona </a:t>
            </a:r>
          </a:p>
        </p:txBody>
      </p:sp>
      <p:pic>
        <p:nvPicPr>
          <p:cNvPr id="4" name="Immagine 3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- 2025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2024_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3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816805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4041" y="931411"/>
            <a:ext cx="908995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NUSES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dirty="0" smtClean="0"/>
              <a:t>Lavorazioni meccaniche su </a:t>
            </a:r>
            <a:r>
              <a:rPr lang="it-IT" sz="2000" dirty="0"/>
              <a:t>fibre modello di qualifica e di </a:t>
            </a:r>
            <a:r>
              <a:rPr lang="it-IT" sz="2000" dirty="0" smtClean="0"/>
              <a:t>volo </a:t>
            </a:r>
            <a:r>
              <a:rPr lang="it-IT" sz="2000" dirty="0" smtClean="0">
                <a:solidFill>
                  <a:srgbClr val="008000"/>
                </a:solidFill>
              </a:rPr>
              <a:t>(2 </a:t>
            </a:r>
            <a:r>
              <a:rPr lang="it-IT" sz="2000" dirty="0" err="1" smtClean="0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dirty="0"/>
          </a:p>
          <a:p>
            <a:r>
              <a:rPr lang="en-US" sz="2000" b="1" u="sng" dirty="0" err="1">
                <a:solidFill>
                  <a:srgbClr val="FF0000"/>
                </a:solidFill>
              </a:rPr>
              <a:t>SpaceItUp</a:t>
            </a:r>
            <a:r>
              <a:rPr lang="en-US" sz="2000" b="1" u="sng" dirty="0">
                <a:solidFill>
                  <a:srgbClr val="FF0000"/>
                </a:solidFill>
              </a:rPr>
              <a:t> </a:t>
            </a:r>
            <a:r>
              <a:rPr lang="mr-IN" sz="2000" b="1" u="sng" dirty="0" smtClean="0">
                <a:solidFill>
                  <a:srgbClr val="FF0000"/>
                </a:solidFill>
              </a:rPr>
              <a:t>–</a:t>
            </a:r>
            <a:r>
              <a:rPr lang="en-US" sz="2000" b="1" u="sng" dirty="0" smtClean="0">
                <a:solidFill>
                  <a:srgbClr val="FF0000"/>
                </a:solidFill>
              </a:rPr>
              <a:t> ASI</a:t>
            </a:r>
            <a:r>
              <a:rPr lang="it-IT" sz="2000" b="1" u="sng" dirty="0" smtClean="0">
                <a:solidFill>
                  <a:srgbClr val="FF0000"/>
                </a:solidFill>
              </a:rPr>
              <a:t> </a:t>
            </a:r>
          </a:p>
          <a:p>
            <a:r>
              <a:rPr lang="it-IT" sz="2000" dirty="0"/>
              <a:t>Realizzazione di supporti meccanici per </a:t>
            </a:r>
            <a:r>
              <a:rPr lang="it-IT" sz="2000" dirty="0" err="1"/>
              <a:t>RadMon</a:t>
            </a:r>
            <a:r>
              <a:rPr lang="it-IT" sz="2000" dirty="0"/>
              <a:t> </a:t>
            </a:r>
            <a:r>
              <a:rPr lang="it-IT" sz="2000" dirty="0" smtClean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u="sng" dirty="0"/>
          </a:p>
          <a:p>
            <a:r>
              <a:rPr lang="it-IT" sz="2000" b="1" dirty="0" smtClean="0">
                <a:solidFill>
                  <a:srgbClr val="FF0000"/>
                </a:solidFill>
              </a:rPr>
              <a:t>HERD_DMP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dirty="0"/>
              <a:t>Realizzazione </a:t>
            </a:r>
            <a:r>
              <a:rPr lang="it-IT" sz="2000" dirty="0" err="1"/>
              <a:t>tool</a:t>
            </a:r>
            <a:r>
              <a:rPr lang="it-IT" sz="2000" dirty="0"/>
              <a:t> di assemblaggio </a:t>
            </a:r>
            <a:r>
              <a:rPr lang="it-IT" sz="2000" dirty="0" err="1"/>
              <a:t>tile</a:t>
            </a:r>
            <a:r>
              <a:rPr lang="it-IT" sz="2000" dirty="0"/>
              <a:t> trapezoidali per nuovo prototipo </a:t>
            </a:r>
            <a:r>
              <a:rPr lang="it-IT" sz="2000" dirty="0" smtClean="0"/>
              <a:t>PSD </a:t>
            </a:r>
            <a:r>
              <a:rPr lang="it-IT" sz="2000" dirty="0" smtClean="0">
                <a:solidFill>
                  <a:srgbClr val="008000"/>
                </a:solidFill>
              </a:rPr>
              <a:t>(0.5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>
                <a:solidFill>
                  <a:srgbClr val="008000"/>
                </a:solidFill>
              </a:rPr>
              <a:t>)</a:t>
            </a:r>
          </a:p>
          <a:p>
            <a:r>
              <a:rPr lang="it-IT" sz="2000" dirty="0"/>
              <a:t>Realizzazione supporto per test al CERN del nuovo prototipo </a:t>
            </a:r>
            <a:r>
              <a:rPr lang="it-IT" sz="2000" dirty="0" smtClean="0"/>
              <a:t>PSD </a:t>
            </a:r>
            <a:r>
              <a:rPr lang="it-IT" sz="2000" dirty="0" smtClean="0">
                <a:solidFill>
                  <a:srgbClr val="008000"/>
                </a:solidFill>
              </a:rPr>
              <a:t>(0.5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b="1" dirty="0">
              <a:solidFill>
                <a:srgbClr val="008000"/>
              </a:solidFill>
            </a:endParaRPr>
          </a:p>
          <a:p>
            <a:r>
              <a:rPr lang="it-IT" sz="2000" dirty="0" smtClean="0"/>
              <a:t>Supporto attività test beam </a:t>
            </a:r>
            <a:r>
              <a:rPr lang="it-IT" sz="2000" dirty="0" smtClean="0">
                <a:solidFill>
                  <a:srgbClr val="008000"/>
                </a:solidFill>
              </a:rPr>
              <a:t>(1 </a:t>
            </a:r>
            <a:r>
              <a:rPr lang="it-IT" sz="2000" dirty="0" err="1" smtClean="0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 @CERN)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CTA</a:t>
            </a:r>
            <a:endParaRPr lang="it-IT" sz="2000" dirty="0"/>
          </a:p>
          <a:p>
            <a:r>
              <a:rPr lang="it-IT" sz="2000" dirty="0"/>
              <a:t>Realizzazione piccoli jig per test di </a:t>
            </a:r>
            <a:r>
              <a:rPr lang="it-IT" sz="2000" dirty="0" smtClean="0"/>
              <a:t>laboratorio </a:t>
            </a:r>
            <a:r>
              <a:rPr lang="it-IT" sz="2000" dirty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ADAPT</a:t>
            </a:r>
            <a:endParaRPr lang="it-IT" sz="2000" dirty="0"/>
          </a:p>
          <a:p>
            <a:r>
              <a:rPr lang="it-IT" sz="2000" dirty="0"/>
              <a:t>Lavorazioni </a:t>
            </a:r>
            <a:r>
              <a:rPr lang="it-IT" sz="2000" dirty="0" err="1"/>
              <a:t>tile</a:t>
            </a:r>
            <a:r>
              <a:rPr lang="it-IT" sz="2000" dirty="0"/>
              <a:t> prototipo ACD </a:t>
            </a:r>
            <a:r>
              <a:rPr lang="it-IT" sz="2000" dirty="0" smtClean="0"/>
              <a:t>(</a:t>
            </a:r>
            <a:r>
              <a:rPr lang="it-IT" sz="2000" dirty="0" smtClean="0">
                <a:solidFill>
                  <a:srgbClr val="FF0000"/>
                </a:solidFill>
              </a:rPr>
              <a:t>prevista nel </a:t>
            </a:r>
            <a:r>
              <a:rPr lang="it-IT" sz="2000" dirty="0">
                <a:solidFill>
                  <a:srgbClr val="FF0000"/>
                </a:solidFill>
              </a:rPr>
              <a:t>secondo semestre </a:t>
            </a:r>
            <a:r>
              <a:rPr lang="it-IT" sz="2000" dirty="0" smtClean="0">
                <a:solidFill>
                  <a:srgbClr val="FF0000"/>
                </a:solidFill>
              </a:rPr>
              <a:t>2024</a:t>
            </a:r>
            <a:r>
              <a:rPr lang="it-IT" sz="2000" dirty="0" smtClean="0"/>
              <a:t>) </a:t>
            </a:r>
            <a:r>
              <a:rPr lang="it-IT" sz="2000" dirty="0">
                <a:solidFill>
                  <a:srgbClr val="008000"/>
                </a:solidFill>
              </a:rPr>
              <a:t>(1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r>
              <a:rPr lang="it-IT" sz="2000" dirty="0"/>
              <a:t>Lavorazioni </a:t>
            </a:r>
            <a:r>
              <a:rPr lang="it-IT" sz="2000" dirty="0" err="1"/>
              <a:t>tile</a:t>
            </a:r>
            <a:r>
              <a:rPr lang="it-IT" sz="2000" dirty="0"/>
              <a:t> ACD di </a:t>
            </a:r>
            <a:r>
              <a:rPr lang="it-IT" sz="2000" dirty="0" smtClean="0"/>
              <a:t>volo </a:t>
            </a:r>
            <a:r>
              <a:rPr lang="it-IT" sz="2000" dirty="0" smtClean="0">
                <a:solidFill>
                  <a:srgbClr val="008000"/>
                </a:solidFill>
              </a:rPr>
              <a:t>(2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>
                <a:solidFill>
                  <a:srgbClr val="008000"/>
                </a:solidFill>
              </a:rPr>
              <a:t>)</a:t>
            </a:r>
          </a:p>
          <a:p>
            <a:endParaRPr lang="it-IT" sz="2000" dirty="0" smtClean="0"/>
          </a:p>
          <a:p>
            <a:endParaRPr lang="it-IT" sz="2000" u="sng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9 mesi-persona </a:t>
            </a:r>
            <a:r>
              <a:rPr lang="it-IT" sz="2000" dirty="0"/>
              <a:t>(1 </a:t>
            </a:r>
            <a:r>
              <a:rPr lang="it-IT" sz="2000" dirty="0" err="1"/>
              <a:t>m.p.</a:t>
            </a:r>
            <a:r>
              <a:rPr lang="it-IT" sz="2000" dirty="0"/>
              <a:t> @CERN</a:t>
            </a:r>
            <a:r>
              <a:rPr lang="it-IT" sz="2000" dirty="0" smtClean="0"/>
              <a:t>)</a:t>
            </a:r>
            <a:endParaRPr lang="it-IT" sz="2000" dirty="0"/>
          </a:p>
        </p:txBody>
      </p:sp>
      <p:pic>
        <p:nvPicPr>
          <p:cNvPr id="4" name="Immagine 3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- 2025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2024_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</a:t>
            </a:r>
            <a:r>
              <a:rPr lang="it-IT" sz="1600" i="1" dirty="0"/>
              <a:t>5</a:t>
            </a:r>
            <a:r>
              <a:rPr lang="it-IT" sz="1600" i="1" dirty="0" smtClean="0"/>
              <a:t>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43651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4041" y="1389279"/>
            <a:ext cx="908995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KM3</a:t>
            </a:r>
            <a:endParaRPr lang="it-IT" sz="2000" b="1" dirty="0">
              <a:solidFill>
                <a:srgbClr val="FF0000"/>
              </a:solidFill>
            </a:endParaRPr>
          </a:p>
          <a:p>
            <a:r>
              <a:rPr lang="it-IT" sz="2000" dirty="0" smtClean="0"/>
              <a:t>Piccole </a:t>
            </a:r>
            <a:r>
              <a:rPr lang="it-IT" sz="2000" dirty="0"/>
              <a:t>produzioni a supporto dei test del nuovo prototipo </a:t>
            </a:r>
            <a:r>
              <a:rPr lang="it-IT" sz="2000" dirty="0" smtClean="0"/>
              <a:t>da </a:t>
            </a:r>
            <a:r>
              <a:rPr lang="it-IT" sz="2000" dirty="0"/>
              <a:t>realizzare e </a:t>
            </a:r>
            <a:r>
              <a:rPr lang="it-IT" sz="2000" dirty="0" smtClean="0"/>
              <a:t>attività </a:t>
            </a:r>
            <a:r>
              <a:rPr lang="it-IT" sz="2000" dirty="0"/>
              <a:t>nel nuovo sito di integrazione delle </a:t>
            </a:r>
            <a:r>
              <a:rPr lang="it-IT" sz="2000" dirty="0" err="1"/>
              <a:t>detection</a:t>
            </a:r>
            <a:r>
              <a:rPr lang="it-IT" sz="2000" dirty="0"/>
              <a:t> </a:t>
            </a:r>
            <a:r>
              <a:rPr lang="it-IT" sz="2000" dirty="0" err="1"/>
              <a:t>units</a:t>
            </a:r>
            <a:r>
              <a:rPr lang="it-IT" sz="2000" dirty="0"/>
              <a:t> </a:t>
            </a:r>
            <a:r>
              <a:rPr lang="it-IT" sz="2000" dirty="0" smtClean="0"/>
              <a:t>al </a:t>
            </a:r>
            <a:r>
              <a:rPr lang="it-IT" sz="2000" dirty="0" err="1"/>
              <a:t>DICATECh</a:t>
            </a:r>
            <a:r>
              <a:rPr lang="it-IT" sz="2000" dirty="0"/>
              <a:t> per KM3NeT4RR</a:t>
            </a:r>
            <a:r>
              <a:rPr lang="it-IT" sz="2000" u="sng" dirty="0" smtClean="0"/>
              <a:t>  </a:t>
            </a:r>
          </a:p>
          <a:p>
            <a:r>
              <a:rPr lang="it-IT" sz="2000" u="sng" dirty="0" smtClean="0"/>
              <a:t> Stima</a:t>
            </a:r>
            <a:r>
              <a:rPr lang="it-IT" sz="2000" u="sng" dirty="0"/>
              <a:t>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3 +24 mesi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-persona </a:t>
            </a:r>
            <a:endParaRPr lang="it-IT" sz="2000" u="sng" dirty="0" smtClean="0">
              <a:solidFill>
                <a:srgbClr val="008000"/>
              </a:solidFill>
              <a:highlight>
                <a:srgbClr val="FFFF00"/>
              </a:highlight>
            </a:endParaRPr>
          </a:p>
          <a:p>
            <a:endParaRPr lang="it-IT" sz="2000" u="sng" dirty="0">
              <a:solidFill>
                <a:schemeClr val="bg1">
                  <a:lumMod val="50000"/>
                </a:schemeClr>
              </a:solidFill>
              <a:highlight>
                <a:srgbClr val="FFFF00"/>
              </a:highlight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SPB2</a:t>
            </a:r>
            <a:endParaRPr lang="it-IT" sz="2000" b="1" dirty="0">
              <a:solidFill>
                <a:srgbClr val="FF0000"/>
              </a:solidFill>
            </a:endParaRPr>
          </a:p>
          <a:p>
            <a:pPr algn="just"/>
            <a:r>
              <a:rPr lang="it-IT" sz="2000" dirty="0" smtClean="0"/>
              <a:t>Realizzazione </a:t>
            </a:r>
            <a:r>
              <a:rPr lang="it-IT" sz="2000" dirty="0"/>
              <a:t>della meccanica per i componenti del piano focale del telescopio del prossimo volo di pallone di lunga durata: </a:t>
            </a:r>
            <a:r>
              <a:rPr lang="it-IT" sz="2000" dirty="0" smtClean="0"/>
              <a:t>PBR </a:t>
            </a:r>
          </a:p>
          <a:p>
            <a:pPr algn="just"/>
            <a:endParaRPr lang="it-IT" sz="2000" u="sng" dirty="0"/>
          </a:p>
          <a:p>
            <a:pPr algn="just"/>
            <a:r>
              <a:rPr lang="it-IT" sz="2000" u="sng" dirty="0" smtClean="0"/>
              <a:t>Stima</a:t>
            </a:r>
            <a:r>
              <a:rPr lang="it-IT" sz="2000" u="sng" dirty="0"/>
              <a:t>: </a:t>
            </a:r>
            <a:r>
              <a:rPr lang="it-IT" sz="2000" u="sng" dirty="0">
                <a:solidFill>
                  <a:srgbClr val="008000"/>
                </a:solidFill>
                <a:highlight>
                  <a:srgbClr val="FFFF00"/>
                </a:highlight>
              </a:rPr>
              <a:t>0.5 mesi-persona </a:t>
            </a:r>
            <a:r>
              <a:rPr lang="it-IT" sz="2000" dirty="0"/>
              <a:t>                    </a:t>
            </a:r>
            <a:endParaRPr lang="it-IT" sz="2000" b="1" dirty="0">
              <a:solidFill>
                <a:srgbClr val="FF0000"/>
              </a:solidFill>
            </a:endParaRPr>
          </a:p>
          <a:p>
            <a:endParaRPr lang="it-IT" sz="2000" u="sng" dirty="0" smtClean="0">
              <a:solidFill>
                <a:schemeClr val="bg1">
                  <a:lumMod val="50000"/>
                </a:schemeClr>
              </a:solidFill>
              <a:highlight>
                <a:srgbClr val="FFFF00"/>
              </a:highlight>
            </a:endParaRPr>
          </a:p>
        </p:txBody>
      </p:sp>
      <p:pic>
        <p:nvPicPr>
          <p:cNvPr id="4" name="Immagine 3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- 2025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CdS_06 luglio </a:t>
            </a:r>
            <a:r>
              <a:rPr lang="it-IT" sz="1600" i="1" dirty="0" smtClean="0"/>
              <a:t>2024_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6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1660245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54041" y="917912"/>
            <a:ext cx="908995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                                                            ALICE</a:t>
            </a:r>
            <a:r>
              <a:rPr lang="it-IT" sz="2400" dirty="0" smtClean="0"/>
              <a:t> </a:t>
            </a:r>
          </a:p>
          <a:p>
            <a:pPr algn="just"/>
            <a:r>
              <a:rPr lang="it-IT" sz="2000" dirty="0" smtClean="0"/>
              <a:t>	</a:t>
            </a:r>
            <a:r>
              <a:rPr lang="it-IT" sz="2000" b="1" dirty="0" smtClean="0">
                <a:solidFill>
                  <a:srgbClr val="0000FF"/>
                </a:solidFill>
              </a:rPr>
              <a:t>ITS3</a:t>
            </a:r>
            <a:r>
              <a:rPr lang="it-IT" sz="2000" dirty="0" smtClean="0"/>
              <a:t> </a:t>
            </a:r>
          </a:p>
          <a:p>
            <a:pPr algn="just"/>
            <a:r>
              <a:rPr lang="it-IT" sz="2000" dirty="0"/>
              <a:t>Costruzione prototipi ITS3 con sensori delle dimensioni </a:t>
            </a:r>
            <a:r>
              <a:rPr lang="it-IT" sz="2000" dirty="0" smtClean="0"/>
              <a:t>finali </a:t>
            </a:r>
            <a:r>
              <a:rPr lang="it-IT" sz="2000" dirty="0" smtClean="0">
                <a:solidFill>
                  <a:srgbClr val="008000"/>
                </a:solidFill>
              </a:rPr>
              <a:t>(1.5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	</a:t>
            </a:r>
            <a:r>
              <a:rPr lang="it-IT" sz="2000" b="1" dirty="0" smtClean="0">
                <a:solidFill>
                  <a:srgbClr val="0000FF"/>
                </a:solidFill>
              </a:rPr>
              <a:t>ALICE3</a:t>
            </a:r>
          </a:p>
          <a:p>
            <a:pPr algn="just"/>
            <a:r>
              <a:rPr lang="it-IT" sz="2000" dirty="0"/>
              <a:t>Upgrade del setup da vuoto per studi di </a:t>
            </a:r>
            <a:r>
              <a:rPr lang="it-IT" sz="2000" dirty="0" err="1"/>
              <a:t>degassing</a:t>
            </a:r>
            <a:r>
              <a:rPr lang="it-IT" sz="2000" dirty="0"/>
              <a:t>, con aumento del volume per studi con prototipi del rivelatore IRIS </a:t>
            </a:r>
            <a:r>
              <a:rPr lang="it-IT" sz="2000" dirty="0" smtClean="0">
                <a:solidFill>
                  <a:srgbClr val="008000"/>
                </a:solidFill>
              </a:rPr>
              <a:t>(0.5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pPr algn="just"/>
            <a:r>
              <a:rPr lang="it-IT" sz="2000" dirty="0" smtClean="0">
                <a:solidFill>
                  <a:srgbClr val="000000"/>
                </a:solidFill>
              </a:rPr>
              <a:t>Realizzazione </a:t>
            </a:r>
            <a:r>
              <a:rPr lang="it-IT" sz="2000" dirty="0">
                <a:solidFill>
                  <a:srgbClr val="000000"/>
                </a:solidFill>
              </a:rPr>
              <a:t>di un </a:t>
            </a:r>
            <a:r>
              <a:rPr lang="it-IT" sz="2000" dirty="0" err="1">
                <a:solidFill>
                  <a:srgbClr val="000000"/>
                </a:solidFill>
              </a:rPr>
              <a:t>mock</a:t>
            </a:r>
            <a:r>
              <a:rPr lang="it-IT" sz="2000" dirty="0">
                <a:solidFill>
                  <a:srgbClr val="000000"/>
                </a:solidFill>
              </a:rPr>
              <a:t>-up del modulo del </a:t>
            </a:r>
            <a:r>
              <a:rPr lang="it-IT" sz="2000" dirty="0" smtClean="0">
                <a:solidFill>
                  <a:srgbClr val="000000"/>
                </a:solidFill>
              </a:rPr>
              <a:t>RICH </a:t>
            </a:r>
            <a:r>
              <a:rPr lang="it-IT" sz="2000" dirty="0" smtClean="0">
                <a:solidFill>
                  <a:srgbClr val="008000"/>
                </a:solidFill>
              </a:rPr>
              <a:t>(2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  <a:endParaRPr lang="it-IT" sz="2000" dirty="0" smtClean="0">
              <a:solidFill>
                <a:srgbClr val="000000"/>
              </a:solidFill>
            </a:endParaRPr>
          </a:p>
          <a:p>
            <a:pPr algn="just"/>
            <a:endParaRPr lang="it-IT" sz="2000" dirty="0" smtClean="0"/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PRIN </a:t>
            </a:r>
            <a:r>
              <a:rPr lang="hr-HR" sz="2000" b="1" dirty="0" smtClean="0">
                <a:solidFill>
                  <a:srgbClr val="000000"/>
                </a:solidFill>
              </a:rPr>
              <a:t>2022ljt55r</a:t>
            </a:r>
            <a:endParaRPr lang="it-IT" sz="2000" b="1" dirty="0" smtClean="0">
              <a:solidFill>
                <a:srgbClr val="000000"/>
              </a:solidFill>
            </a:endParaRPr>
          </a:p>
          <a:p>
            <a:pPr algn="just"/>
            <a:r>
              <a:rPr lang="it-IT" sz="2000" dirty="0"/>
              <a:t>Costruzione</a:t>
            </a:r>
            <a:r>
              <a:rPr lang="it-IT" sz="2000" dirty="0" smtClean="0"/>
              <a:t> </a:t>
            </a:r>
            <a:r>
              <a:rPr lang="it-IT" sz="2000" dirty="0"/>
              <a:t>di piccolo supporto per test-beam con </a:t>
            </a:r>
            <a:r>
              <a:rPr lang="it-IT" sz="2000" dirty="0" err="1"/>
              <a:t>stack</a:t>
            </a:r>
            <a:r>
              <a:rPr lang="it-IT" sz="2000" dirty="0"/>
              <a:t> di 9 sensori ALPIDE </a:t>
            </a:r>
            <a:r>
              <a:rPr lang="it-IT" sz="2000" dirty="0">
                <a:solidFill>
                  <a:srgbClr val="008000"/>
                </a:solidFill>
              </a:rPr>
              <a:t>(0.5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>
                <a:solidFill>
                  <a:srgbClr val="008000"/>
                </a:solidFill>
              </a:rPr>
              <a:t>)</a:t>
            </a:r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PRIN </a:t>
            </a:r>
            <a:r>
              <a:rPr lang="de-DE" sz="2000" b="1" dirty="0" smtClean="0">
                <a:solidFill>
                  <a:srgbClr val="000000"/>
                </a:solidFill>
              </a:rPr>
              <a:t>Prinxx7f7</a:t>
            </a:r>
          </a:p>
          <a:p>
            <a:pPr algn="just"/>
            <a:r>
              <a:rPr lang="it-IT" sz="2000" dirty="0" smtClean="0"/>
              <a:t>Costruzione di jig per allineamento e posizionamento di </a:t>
            </a:r>
            <a:r>
              <a:rPr lang="it-IT" sz="2000" dirty="0" err="1" smtClean="0"/>
              <a:t>stack</a:t>
            </a:r>
            <a:r>
              <a:rPr lang="it-IT" sz="2000" dirty="0" smtClean="0"/>
              <a:t> di chips </a:t>
            </a:r>
            <a:r>
              <a:rPr lang="it-IT" sz="2000" dirty="0" err="1" smtClean="0"/>
              <a:t>dummy</a:t>
            </a:r>
            <a:r>
              <a:rPr lang="it-IT" sz="2000" dirty="0" smtClean="0"/>
              <a:t> di più grande dimensione. Eventuale modifica e produzione del case per la sonda intraoperatoria </a:t>
            </a:r>
            <a:r>
              <a:rPr lang="it-IT" sz="2000" dirty="0">
                <a:solidFill>
                  <a:srgbClr val="008000"/>
                </a:solidFill>
              </a:rPr>
              <a:t>(1.5 </a:t>
            </a:r>
            <a:r>
              <a:rPr lang="it-IT" sz="2000" dirty="0" err="1">
                <a:solidFill>
                  <a:srgbClr val="008000"/>
                </a:solidFill>
              </a:rPr>
              <a:t>m.p.</a:t>
            </a:r>
            <a:r>
              <a:rPr lang="it-IT" sz="2000" dirty="0" smtClean="0">
                <a:solidFill>
                  <a:srgbClr val="008000"/>
                </a:solidFill>
              </a:rPr>
              <a:t>)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u="sng" dirty="0"/>
              <a:t>Stima: </a:t>
            </a:r>
            <a:r>
              <a:rPr lang="it-IT" sz="2000" u="sng" dirty="0" smtClean="0">
                <a:solidFill>
                  <a:srgbClr val="008000"/>
                </a:solidFill>
                <a:highlight>
                  <a:srgbClr val="FFFF00"/>
                </a:highlight>
              </a:rPr>
              <a:t>6 mesi-persona</a:t>
            </a:r>
            <a:endParaRPr lang="it-IT" sz="2000" u="sng" dirty="0">
              <a:solidFill>
                <a:srgbClr val="008000"/>
              </a:solidFill>
              <a:highlight>
                <a:srgbClr val="FFFF00"/>
              </a:highlight>
            </a:endParaRPr>
          </a:p>
        </p:txBody>
      </p:sp>
      <p:pic>
        <p:nvPicPr>
          <p:cNvPr id="3" name="Immagine 2" descr="Schermata 2021-07-12 alle 10.29.2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7" t="26949" r="41042" b="32842"/>
          <a:stretch/>
        </p:blipFill>
        <p:spPr>
          <a:xfrm>
            <a:off x="54041" y="16391"/>
            <a:ext cx="1324146" cy="813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378187" y="103230"/>
            <a:ext cx="76610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Richieste CSN III </a:t>
            </a:r>
            <a:r>
              <a:rPr lang="it-IT" sz="2600" b="1" dirty="0" smtClean="0">
                <a:solidFill>
                  <a:srgbClr val="000090"/>
                </a:solidFill>
              </a:rPr>
              <a:t>-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rgbClr val="000090"/>
                </a:solidFill>
              </a:rPr>
              <a:t>Servizio Officina Meccanica - 2025</a:t>
            </a:r>
            <a:endParaRPr lang="it-IT" sz="2600" b="1" dirty="0">
              <a:solidFill>
                <a:srgbClr val="00009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19787" y="6490810"/>
            <a:ext cx="6324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 smtClean="0"/>
              <a:t>CdS_03 </a:t>
            </a:r>
            <a:r>
              <a:rPr lang="it-IT" sz="1600" i="1" dirty="0"/>
              <a:t>luglio </a:t>
            </a:r>
            <a:r>
              <a:rPr lang="it-IT" sz="1600" i="1" dirty="0" smtClean="0"/>
              <a:t>2024_ </a:t>
            </a:r>
            <a:r>
              <a:rPr lang="it-IT" sz="1600" i="1" dirty="0"/>
              <a:t>C</a:t>
            </a:r>
            <a:r>
              <a:rPr lang="it-IT" sz="1600" i="1" dirty="0" smtClean="0"/>
              <a:t>. Pastore                                                                         7                 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83549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33771</TotalTime>
  <Words>1079</Words>
  <Application>Microsoft Macintosh PowerPoint</Application>
  <PresentationFormat>Presentazione su schermo (4:3)</PresentationFormat>
  <Paragraphs>215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MAC ..</dc:creator>
  <cp:lastModifiedBy>MAC ..</cp:lastModifiedBy>
  <cp:revision>520</cp:revision>
  <dcterms:created xsi:type="dcterms:W3CDTF">2020-07-13T16:10:22Z</dcterms:created>
  <dcterms:modified xsi:type="dcterms:W3CDTF">2024-07-03T16:32:32Z</dcterms:modified>
</cp:coreProperties>
</file>