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94" r:id="rId3"/>
    <p:sldId id="290" r:id="rId4"/>
    <p:sldId id="271" r:id="rId5"/>
    <p:sldId id="281" r:id="rId6"/>
    <p:sldId id="293" r:id="rId7"/>
    <p:sldId id="289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218" autoAdjust="0"/>
  </p:normalViewPr>
  <p:slideViewPr>
    <p:cSldViewPr snapToGrid="0" snapToObjects="1">
      <p:cViewPr varScale="1">
        <p:scale>
          <a:sx n="120" d="100"/>
          <a:sy n="120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E2DAB-91B8-5448-B965-0DD589079B2F}" type="datetimeFigureOut">
              <a:rPr lang="it-IT" smtClean="0"/>
              <a:t>03/07/24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86FB8-7132-9948-A061-F2FB257DE9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64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28AF-DD71-2543-A05F-4E30CF6D01B6}" type="datetime1">
              <a:rPr lang="it-IT" smtClean="0"/>
              <a:t>03/07/24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98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256C-BF99-064D-8B46-346EA04FCE5B}" type="datetime1">
              <a:rPr lang="it-IT" smtClean="0"/>
              <a:t>03/07/24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83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E52-8597-6F46-A916-E52C29D794CC}" type="datetime1">
              <a:rPr lang="it-IT" smtClean="0"/>
              <a:t>03/07/24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94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8A60-C72A-DB42-96D0-6EF1F0F0257E}" type="datetime1">
              <a:rPr lang="it-IT" smtClean="0"/>
              <a:t>03/07/24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91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F72B-4143-E045-92CC-301CFD7FAC75}" type="datetime1">
              <a:rPr lang="it-IT" smtClean="0"/>
              <a:t>03/07/24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47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E83-2424-AE4D-8B24-B153B9E4BC58}" type="datetime1">
              <a:rPr lang="it-IT" smtClean="0"/>
              <a:t>03/07/24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55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266A-7C8F-3A48-816A-17C06810ECB3}" type="datetime1">
              <a:rPr lang="it-IT" smtClean="0"/>
              <a:t>03/07/24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85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6079-6F47-E442-A175-06E8D9882A77}" type="datetime1">
              <a:rPr lang="it-IT" smtClean="0"/>
              <a:t>03/07/24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80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E013-4875-6240-9F12-5EE892AA287D}" type="datetime1">
              <a:rPr lang="it-IT" smtClean="0"/>
              <a:t>03/07/24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5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B48-6D5E-394F-9B34-E59B715BA2DF}" type="datetime1">
              <a:rPr lang="it-IT" smtClean="0"/>
              <a:t>03/07/24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72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159B-2293-604F-BE82-E641C8412BF3}" type="datetime1">
              <a:rPr lang="it-IT" smtClean="0"/>
              <a:t>03/07/24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47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FEA8C-2F8B-E948-BEB1-B21F9CB971F3}" type="datetime1">
              <a:rPr lang="it-IT" smtClean="0"/>
              <a:t>03/07/24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CdS- Richiesta servizio AT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927A-1C94-B544-A0CE-738D11E7F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6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70131" y="5525353"/>
            <a:ext cx="446167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400" i="1" dirty="0">
                <a:solidFill>
                  <a:srgbClr val="002060"/>
                </a:solidFill>
              </a:rPr>
              <a:t>Consiglio di Sezione 03 luglio 2024</a:t>
            </a:r>
          </a:p>
          <a:p>
            <a:pPr algn="ctr"/>
            <a:r>
              <a:rPr lang="it-IT" sz="2400" i="1" dirty="0">
                <a:solidFill>
                  <a:srgbClr val="002060"/>
                </a:solidFill>
              </a:rPr>
              <a:t>Giovanni Francesco Ciani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359918" y="3876468"/>
            <a:ext cx="815936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Richieste degli esperimenti al Servizio Alte Tecnologie per l’anno 2025</a:t>
            </a:r>
          </a:p>
        </p:txBody>
      </p:sp>
      <p:pic>
        <p:nvPicPr>
          <p:cNvPr id="7" name="Immagine 6" descr="Schermata 2021-07-12 alle 10.29.2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26949" r="41042" b="32842"/>
          <a:stretch/>
        </p:blipFill>
        <p:spPr>
          <a:xfrm>
            <a:off x="54041" y="16391"/>
            <a:ext cx="1192430" cy="732129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BBFFF0-091D-3188-B2B9-40215A64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20C4B3-B39E-219E-9E15-CA1B393F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46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4B0C0-777E-8CB9-FE49-54601173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C87BD2-8D84-A253-9EFF-1F3D0637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F25086-FE72-FC67-5656-78781DFA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8F3B2B-0B37-D45C-F06F-3A770004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2</a:t>
            </a:fld>
            <a:endParaRPr lang="it-IT"/>
          </a:p>
        </p:txBody>
      </p:sp>
      <p:pic>
        <p:nvPicPr>
          <p:cNvPr id="1026" name="Picture 2" descr="Buon compleanno 1 anno con Calimero">
            <a:extLst>
              <a:ext uri="{FF2B5EF4-FFF2-40B4-BE49-F238E27FC236}">
                <a16:creationId xmlns:a16="http://schemas.microsoft.com/office/drawing/2014/main" id="{FFB32B7A-3BA0-A576-9A69-72D6B475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igura a mano libera 7">
            <a:extLst>
              <a:ext uri="{FF2B5EF4-FFF2-40B4-BE49-F238E27FC236}">
                <a16:creationId xmlns:a16="http://schemas.microsoft.com/office/drawing/2014/main" id="{3D6D485D-BB29-C912-F726-8E710E098A61}"/>
              </a:ext>
            </a:extLst>
          </p:cNvPr>
          <p:cNvSpPr/>
          <p:nvPr/>
        </p:nvSpPr>
        <p:spPr>
          <a:xfrm>
            <a:off x="4741379" y="1956391"/>
            <a:ext cx="3796565" cy="3094074"/>
          </a:xfrm>
          <a:custGeom>
            <a:avLst/>
            <a:gdLst>
              <a:gd name="connsiteX0" fmla="*/ 1297914 w 3796565"/>
              <a:gd name="connsiteY0" fmla="*/ 106325 h 3094074"/>
              <a:gd name="connsiteX1" fmla="*/ 1191588 w 3796565"/>
              <a:gd name="connsiteY1" fmla="*/ 106325 h 3094074"/>
              <a:gd name="connsiteX2" fmla="*/ 915142 w 3796565"/>
              <a:gd name="connsiteY2" fmla="*/ 85060 h 3094074"/>
              <a:gd name="connsiteX3" fmla="*/ 787551 w 3796565"/>
              <a:gd name="connsiteY3" fmla="*/ 95693 h 3094074"/>
              <a:gd name="connsiteX4" fmla="*/ 755654 w 3796565"/>
              <a:gd name="connsiteY4" fmla="*/ 106325 h 3094074"/>
              <a:gd name="connsiteX5" fmla="*/ 713123 w 3796565"/>
              <a:gd name="connsiteY5" fmla="*/ 148856 h 3094074"/>
              <a:gd name="connsiteX6" fmla="*/ 702491 w 3796565"/>
              <a:gd name="connsiteY6" fmla="*/ 180753 h 3094074"/>
              <a:gd name="connsiteX7" fmla="*/ 659961 w 3796565"/>
              <a:gd name="connsiteY7" fmla="*/ 244549 h 3094074"/>
              <a:gd name="connsiteX8" fmla="*/ 649328 w 3796565"/>
              <a:gd name="connsiteY8" fmla="*/ 276446 h 3094074"/>
              <a:gd name="connsiteX9" fmla="*/ 628063 w 3796565"/>
              <a:gd name="connsiteY9" fmla="*/ 372139 h 3094074"/>
              <a:gd name="connsiteX10" fmla="*/ 617430 w 3796565"/>
              <a:gd name="connsiteY10" fmla="*/ 754911 h 3094074"/>
              <a:gd name="connsiteX11" fmla="*/ 606798 w 3796565"/>
              <a:gd name="connsiteY11" fmla="*/ 808074 h 3094074"/>
              <a:gd name="connsiteX12" fmla="*/ 596165 w 3796565"/>
              <a:gd name="connsiteY12" fmla="*/ 1020725 h 3094074"/>
              <a:gd name="connsiteX13" fmla="*/ 574900 w 3796565"/>
              <a:gd name="connsiteY13" fmla="*/ 1222744 h 3094074"/>
              <a:gd name="connsiteX14" fmla="*/ 564268 w 3796565"/>
              <a:gd name="connsiteY14" fmla="*/ 1339702 h 3094074"/>
              <a:gd name="connsiteX15" fmla="*/ 585533 w 3796565"/>
              <a:gd name="connsiteY15" fmla="*/ 1488558 h 3094074"/>
              <a:gd name="connsiteX16" fmla="*/ 596165 w 3796565"/>
              <a:gd name="connsiteY16" fmla="*/ 1562986 h 3094074"/>
              <a:gd name="connsiteX17" fmla="*/ 564268 w 3796565"/>
              <a:gd name="connsiteY17" fmla="*/ 1786269 h 3094074"/>
              <a:gd name="connsiteX18" fmla="*/ 543002 w 3796565"/>
              <a:gd name="connsiteY18" fmla="*/ 1807535 h 3094074"/>
              <a:gd name="connsiteX19" fmla="*/ 479207 w 3796565"/>
              <a:gd name="connsiteY19" fmla="*/ 1903228 h 3094074"/>
              <a:gd name="connsiteX20" fmla="*/ 457942 w 3796565"/>
              <a:gd name="connsiteY20" fmla="*/ 1935125 h 3094074"/>
              <a:gd name="connsiteX21" fmla="*/ 436677 w 3796565"/>
              <a:gd name="connsiteY21" fmla="*/ 2020186 h 3094074"/>
              <a:gd name="connsiteX22" fmla="*/ 426044 w 3796565"/>
              <a:gd name="connsiteY22" fmla="*/ 2052083 h 3094074"/>
              <a:gd name="connsiteX23" fmla="*/ 372881 w 3796565"/>
              <a:gd name="connsiteY23" fmla="*/ 2105246 h 3094074"/>
              <a:gd name="connsiteX24" fmla="*/ 340984 w 3796565"/>
              <a:gd name="connsiteY24" fmla="*/ 2126511 h 3094074"/>
              <a:gd name="connsiteX25" fmla="*/ 277188 w 3796565"/>
              <a:gd name="connsiteY25" fmla="*/ 2147776 h 3094074"/>
              <a:gd name="connsiteX26" fmla="*/ 255923 w 3796565"/>
              <a:gd name="connsiteY26" fmla="*/ 2169042 h 3094074"/>
              <a:gd name="connsiteX27" fmla="*/ 117700 w 3796565"/>
              <a:gd name="connsiteY27" fmla="*/ 2190307 h 3094074"/>
              <a:gd name="connsiteX28" fmla="*/ 85802 w 3796565"/>
              <a:gd name="connsiteY28" fmla="*/ 2200939 h 3094074"/>
              <a:gd name="connsiteX29" fmla="*/ 64537 w 3796565"/>
              <a:gd name="connsiteY29" fmla="*/ 2232837 h 3094074"/>
              <a:gd name="connsiteX30" fmla="*/ 32640 w 3796565"/>
              <a:gd name="connsiteY30" fmla="*/ 2264735 h 3094074"/>
              <a:gd name="connsiteX31" fmla="*/ 22007 w 3796565"/>
              <a:gd name="connsiteY31" fmla="*/ 2296632 h 3094074"/>
              <a:gd name="connsiteX32" fmla="*/ 742 w 3796565"/>
              <a:gd name="connsiteY32" fmla="*/ 2328530 h 3094074"/>
              <a:gd name="connsiteX33" fmla="*/ 11374 w 3796565"/>
              <a:gd name="connsiteY33" fmla="*/ 2626242 h 3094074"/>
              <a:gd name="connsiteX34" fmla="*/ 32640 w 3796565"/>
              <a:gd name="connsiteY34" fmla="*/ 2711302 h 3094074"/>
              <a:gd name="connsiteX35" fmla="*/ 43272 w 3796565"/>
              <a:gd name="connsiteY35" fmla="*/ 2753832 h 3094074"/>
              <a:gd name="connsiteX36" fmla="*/ 64537 w 3796565"/>
              <a:gd name="connsiteY36" fmla="*/ 2838893 h 3094074"/>
              <a:gd name="connsiteX37" fmla="*/ 96435 w 3796565"/>
              <a:gd name="connsiteY37" fmla="*/ 2860158 h 3094074"/>
              <a:gd name="connsiteX38" fmla="*/ 117700 w 3796565"/>
              <a:gd name="connsiteY38" fmla="*/ 2892056 h 3094074"/>
              <a:gd name="connsiteX39" fmla="*/ 160230 w 3796565"/>
              <a:gd name="connsiteY39" fmla="*/ 2902688 h 3094074"/>
              <a:gd name="connsiteX40" fmla="*/ 192128 w 3796565"/>
              <a:gd name="connsiteY40" fmla="*/ 2913321 h 3094074"/>
              <a:gd name="connsiteX41" fmla="*/ 234658 w 3796565"/>
              <a:gd name="connsiteY41" fmla="*/ 2977116 h 3094074"/>
              <a:gd name="connsiteX42" fmla="*/ 266556 w 3796565"/>
              <a:gd name="connsiteY42" fmla="*/ 2987749 h 3094074"/>
              <a:gd name="connsiteX43" fmla="*/ 362249 w 3796565"/>
              <a:gd name="connsiteY43" fmla="*/ 3030279 h 3094074"/>
              <a:gd name="connsiteX44" fmla="*/ 489840 w 3796565"/>
              <a:gd name="connsiteY44" fmla="*/ 3051544 h 3094074"/>
              <a:gd name="connsiteX45" fmla="*/ 553635 w 3796565"/>
              <a:gd name="connsiteY45" fmla="*/ 3062176 h 3094074"/>
              <a:gd name="connsiteX46" fmla="*/ 776919 w 3796565"/>
              <a:gd name="connsiteY46" fmla="*/ 3083442 h 3094074"/>
              <a:gd name="connsiteX47" fmla="*/ 2435598 w 3796565"/>
              <a:gd name="connsiteY47" fmla="*/ 3062176 h 3094074"/>
              <a:gd name="connsiteX48" fmla="*/ 2563188 w 3796565"/>
              <a:gd name="connsiteY48" fmla="*/ 3051544 h 3094074"/>
              <a:gd name="connsiteX49" fmla="*/ 2935328 w 3796565"/>
              <a:gd name="connsiteY49" fmla="*/ 3062176 h 3094074"/>
              <a:gd name="connsiteX50" fmla="*/ 3009756 w 3796565"/>
              <a:gd name="connsiteY50" fmla="*/ 3072809 h 3094074"/>
              <a:gd name="connsiteX51" fmla="*/ 3126714 w 3796565"/>
              <a:gd name="connsiteY51" fmla="*/ 3094074 h 3094074"/>
              <a:gd name="connsiteX52" fmla="*/ 3594547 w 3796565"/>
              <a:gd name="connsiteY52" fmla="*/ 3083442 h 3094074"/>
              <a:gd name="connsiteX53" fmla="*/ 3637077 w 3796565"/>
              <a:gd name="connsiteY53" fmla="*/ 3072809 h 3094074"/>
              <a:gd name="connsiteX54" fmla="*/ 3700872 w 3796565"/>
              <a:gd name="connsiteY54" fmla="*/ 3051544 h 3094074"/>
              <a:gd name="connsiteX55" fmla="*/ 3722137 w 3796565"/>
              <a:gd name="connsiteY55" fmla="*/ 3019646 h 3094074"/>
              <a:gd name="connsiteX56" fmla="*/ 3743402 w 3796565"/>
              <a:gd name="connsiteY56" fmla="*/ 2817628 h 3094074"/>
              <a:gd name="connsiteX57" fmla="*/ 3754035 w 3796565"/>
              <a:gd name="connsiteY57" fmla="*/ 2775097 h 3094074"/>
              <a:gd name="connsiteX58" fmla="*/ 3764668 w 3796565"/>
              <a:gd name="connsiteY58" fmla="*/ 2477386 h 3094074"/>
              <a:gd name="connsiteX59" fmla="*/ 3785933 w 3796565"/>
              <a:gd name="connsiteY59" fmla="*/ 2349795 h 3094074"/>
              <a:gd name="connsiteX60" fmla="*/ 3796565 w 3796565"/>
              <a:gd name="connsiteY60" fmla="*/ 2286000 h 3094074"/>
              <a:gd name="connsiteX61" fmla="*/ 3785933 w 3796565"/>
              <a:gd name="connsiteY61" fmla="*/ 1988288 h 3094074"/>
              <a:gd name="connsiteX62" fmla="*/ 3764668 w 3796565"/>
              <a:gd name="connsiteY62" fmla="*/ 1850065 h 3094074"/>
              <a:gd name="connsiteX63" fmla="*/ 3732770 w 3796565"/>
              <a:gd name="connsiteY63" fmla="*/ 1637414 h 3094074"/>
              <a:gd name="connsiteX64" fmla="*/ 3711505 w 3796565"/>
              <a:gd name="connsiteY64" fmla="*/ 1573618 h 3094074"/>
              <a:gd name="connsiteX65" fmla="*/ 3700872 w 3796565"/>
              <a:gd name="connsiteY65" fmla="*/ 1541721 h 3094074"/>
              <a:gd name="connsiteX66" fmla="*/ 3690240 w 3796565"/>
              <a:gd name="connsiteY66" fmla="*/ 1499190 h 3094074"/>
              <a:gd name="connsiteX67" fmla="*/ 3668974 w 3796565"/>
              <a:gd name="connsiteY67" fmla="*/ 1435395 h 3094074"/>
              <a:gd name="connsiteX68" fmla="*/ 3626444 w 3796565"/>
              <a:gd name="connsiteY68" fmla="*/ 1371600 h 3094074"/>
              <a:gd name="connsiteX69" fmla="*/ 3605179 w 3796565"/>
              <a:gd name="connsiteY69" fmla="*/ 1339702 h 3094074"/>
              <a:gd name="connsiteX70" fmla="*/ 3583914 w 3796565"/>
              <a:gd name="connsiteY70" fmla="*/ 1275907 h 3094074"/>
              <a:gd name="connsiteX71" fmla="*/ 3573281 w 3796565"/>
              <a:gd name="connsiteY71" fmla="*/ 1233376 h 3094074"/>
              <a:gd name="connsiteX72" fmla="*/ 3552016 w 3796565"/>
              <a:gd name="connsiteY72" fmla="*/ 1169581 h 3094074"/>
              <a:gd name="connsiteX73" fmla="*/ 3541384 w 3796565"/>
              <a:gd name="connsiteY73" fmla="*/ 1137683 h 3094074"/>
              <a:gd name="connsiteX74" fmla="*/ 3530751 w 3796565"/>
              <a:gd name="connsiteY74" fmla="*/ 1095153 h 3094074"/>
              <a:gd name="connsiteX75" fmla="*/ 3520119 w 3796565"/>
              <a:gd name="connsiteY75" fmla="*/ 1063256 h 3094074"/>
              <a:gd name="connsiteX76" fmla="*/ 3509486 w 3796565"/>
              <a:gd name="connsiteY76" fmla="*/ 1010093 h 3094074"/>
              <a:gd name="connsiteX77" fmla="*/ 3488221 w 3796565"/>
              <a:gd name="connsiteY77" fmla="*/ 914400 h 3094074"/>
              <a:gd name="connsiteX78" fmla="*/ 3477588 w 3796565"/>
              <a:gd name="connsiteY78" fmla="*/ 850604 h 3094074"/>
              <a:gd name="connsiteX79" fmla="*/ 3456323 w 3796565"/>
              <a:gd name="connsiteY79" fmla="*/ 786809 h 3094074"/>
              <a:gd name="connsiteX80" fmla="*/ 3445691 w 3796565"/>
              <a:gd name="connsiteY80" fmla="*/ 733646 h 3094074"/>
              <a:gd name="connsiteX81" fmla="*/ 3403161 w 3796565"/>
              <a:gd name="connsiteY81" fmla="*/ 606056 h 3094074"/>
              <a:gd name="connsiteX82" fmla="*/ 3392528 w 3796565"/>
              <a:gd name="connsiteY82" fmla="*/ 552893 h 3094074"/>
              <a:gd name="connsiteX83" fmla="*/ 3381895 w 3796565"/>
              <a:gd name="connsiteY83" fmla="*/ 489097 h 3094074"/>
              <a:gd name="connsiteX84" fmla="*/ 3360630 w 3796565"/>
              <a:gd name="connsiteY84" fmla="*/ 425302 h 3094074"/>
              <a:gd name="connsiteX85" fmla="*/ 3349998 w 3796565"/>
              <a:gd name="connsiteY85" fmla="*/ 393404 h 3094074"/>
              <a:gd name="connsiteX86" fmla="*/ 3286202 w 3796565"/>
              <a:gd name="connsiteY86" fmla="*/ 329609 h 3094074"/>
              <a:gd name="connsiteX87" fmla="*/ 3137347 w 3796565"/>
              <a:gd name="connsiteY87" fmla="*/ 212651 h 3094074"/>
              <a:gd name="connsiteX88" fmla="*/ 3052286 w 3796565"/>
              <a:gd name="connsiteY88" fmla="*/ 148856 h 3094074"/>
              <a:gd name="connsiteX89" fmla="*/ 2999123 w 3796565"/>
              <a:gd name="connsiteY89" fmla="*/ 106325 h 3094074"/>
              <a:gd name="connsiteX90" fmla="*/ 2967226 w 3796565"/>
              <a:gd name="connsiteY90" fmla="*/ 74428 h 3094074"/>
              <a:gd name="connsiteX91" fmla="*/ 2914063 w 3796565"/>
              <a:gd name="connsiteY91" fmla="*/ 42530 h 3094074"/>
              <a:gd name="connsiteX92" fmla="*/ 2839635 w 3796565"/>
              <a:gd name="connsiteY92" fmla="*/ 0 h 3094074"/>
              <a:gd name="connsiteX93" fmla="*/ 2765207 w 3796565"/>
              <a:gd name="connsiteY93" fmla="*/ 21265 h 3094074"/>
              <a:gd name="connsiteX94" fmla="*/ 2733309 w 3796565"/>
              <a:gd name="connsiteY94" fmla="*/ 42530 h 3094074"/>
              <a:gd name="connsiteX95" fmla="*/ 2658881 w 3796565"/>
              <a:gd name="connsiteY95" fmla="*/ 63795 h 3094074"/>
              <a:gd name="connsiteX96" fmla="*/ 2626984 w 3796565"/>
              <a:gd name="connsiteY96" fmla="*/ 85060 h 3094074"/>
              <a:gd name="connsiteX97" fmla="*/ 2552556 w 3796565"/>
              <a:gd name="connsiteY97" fmla="*/ 106325 h 3094074"/>
              <a:gd name="connsiteX98" fmla="*/ 2488761 w 3796565"/>
              <a:gd name="connsiteY98" fmla="*/ 127590 h 3094074"/>
              <a:gd name="connsiteX99" fmla="*/ 2371802 w 3796565"/>
              <a:gd name="connsiteY99" fmla="*/ 159488 h 3094074"/>
              <a:gd name="connsiteX100" fmla="*/ 2329272 w 3796565"/>
              <a:gd name="connsiteY100" fmla="*/ 170121 h 3094074"/>
              <a:gd name="connsiteX101" fmla="*/ 1680686 w 3796565"/>
              <a:gd name="connsiteY101" fmla="*/ 180753 h 3094074"/>
              <a:gd name="connsiteX102" fmla="*/ 1425505 w 3796565"/>
              <a:gd name="connsiteY102" fmla="*/ 170121 h 3094074"/>
              <a:gd name="connsiteX103" fmla="*/ 1361709 w 3796565"/>
              <a:gd name="connsiteY103" fmla="*/ 148856 h 3094074"/>
              <a:gd name="connsiteX104" fmla="*/ 1329812 w 3796565"/>
              <a:gd name="connsiteY104" fmla="*/ 138223 h 3094074"/>
              <a:gd name="connsiteX105" fmla="*/ 1297914 w 3796565"/>
              <a:gd name="connsiteY105" fmla="*/ 106325 h 309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796565" h="3094074">
                <a:moveTo>
                  <a:pt x="1297914" y="106325"/>
                </a:moveTo>
                <a:cubicBezTo>
                  <a:pt x="1274877" y="101009"/>
                  <a:pt x="1299223" y="117460"/>
                  <a:pt x="1191588" y="106325"/>
                </a:cubicBezTo>
                <a:cubicBezTo>
                  <a:pt x="1099658" y="96815"/>
                  <a:pt x="915142" y="85060"/>
                  <a:pt x="915142" y="85060"/>
                </a:cubicBezTo>
                <a:cubicBezTo>
                  <a:pt x="872612" y="88604"/>
                  <a:pt x="829854" y="90053"/>
                  <a:pt x="787551" y="95693"/>
                </a:cubicBezTo>
                <a:cubicBezTo>
                  <a:pt x="776442" y="97174"/>
                  <a:pt x="764774" y="99811"/>
                  <a:pt x="755654" y="106325"/>
                </a:cubicBezTo>
                <a:cubicBezTo>
                  <a:pt x="739339" y="117978"/>
                  <a:pt x="713123" y="148856"/>
                  <a:pt x="713123" y="148856"/>
                </a:cubicBezTo>
                <a:cubicBezTo>
                  <a:pt x="709579" y="159488"/>
                  <a:pt x="707934" y="170956"/>
                  <a:pt x="702491" y="180753"/>
                </a:cubicBezTo>
                <a:cubicBezTo>
                  <a:pt x="690079" y="203094"/>
                  <a:pt x="668043" y="220303"/>
                  <a:pt x="659961" y="244549"/>
                </a:cubicBezTo>
                <a:cubicBezTo>
                  <a:pt x="656417" y="255181"/>
                  <a:pt x="652407" y="265670"/>
                  <a:pt x="649328" y="276446"/>
                </a:cubicBezTo>
                <a:cubicBezTo>
                  <a:pt x="639316" y="311488"/>
                  <a:pt x="635372" y="335590"/>
                  <a:pt x="628063" y="372139"/>
                </a:cubicBezTo>
                <a:cubicBezTo>
                  <a:pt x="624519" y="499730"/>
                  <a:pt x="623649" y="627423"/>
                  <a:pt x="617430" y="754911"/>
                </a:cubicBezTo>
                <a:cubicBezTo>
                  <a:pt x="616549" y="772961"/>
                  <a:pt x="608239" y="790060"/>
                  <a:pt x="606798" y="808074"/>
                </a:cubicBezTo>
                <a:cubicBezTo>
                  <a:pt x="601138" y="878820"/>
                  <a:pt x="600592" y="949891"/>
                  <a:pt x="596165" y="1020725"/>
                </a:cubicBezTo>
                <a:cubicBezTo>
                  <a:pt x="582604" y="1237704"/>
                  <a:pt x="592067" y="1068243"/>
                  <a:pt x="574900" y="1222744"/>
                </a:cubicBezTo>
                <a:cubicBezTo>
                  <a:pt x="570577" y="1261651"/>
                  <a:pt x="567812" y="1300716"/>
                  <a:pt x="564268" y="1339702"/>
                </a:cubicBezTo>
                <a:lnTo>
                  <a:pt x="585533" y="1488558"/>
                </a:lnTo>
                <a:lnTo>
                  <a:pt x="596165" y="1562986"/>
                </a:lnTo>
                <a:cubicBezTo>
                  <a:pt x="589056" y="1690958"/>
                  <a:pt x="620129" y="1716444"/>
                  <a:pt x="564268" y="1786269"/>
                </a:cubicBezTo>
                <a:cubicBezTo>
                  <a:pt x="558005" y="1794097"/>
                  <a:pt x="549017" y="1799515"/>
                  <a:pt x="543002" y="1807535"/>
                </a:cubicBezTo>
                <a:cubicBezTo>
                  <a:pt x="542992" y="1807548"/>
                  <a:pt x="489844" y="1887272"/>
                  <a:pt x="479207" y="1903228"/>
                </a:cubicBezTo>
                <a:lnTo>
                  <a:pt x="457942" y="1935125"/>
                </a:lnTo>
                <a:cubicBezTo>
                  <a:pt x="450854" y="1963479"/>
                  <a:pt x="445920" y="1992460"/>
                  <a:pt x="436677" y="2020186"/>
                </a:cubicBezTo>
                <a:cubicBezTo>
                  <a:pt x="433133" y="2030818"/>
                  <a:pt x="432769" y="2043117"/>
                  <a:pt x="426044" y="2052083"/>
                </a:cubicBezTo>
                <a:cubicBezTo>
                  <a:pt x="411007" y="2072132"/>
                  <a:pt x="393733" y="2091344"/>
                  <a:pt x="372881" y="2105246"/>
                </a:cubicBezTo>
                <a:cubicBezTo>
                  <a:pt x="362249" y="2112334"/>
                  <a:pt x="352661" y="2121321"/>
                  <a:pt x="340984" y="2126511"/>
                </a:cubicBezTo>
                <a:cubicBezTo>
                  <a:pt x="320500" y="2135615"/>
                  <a:pt x="277188" y="2147776"/>
                  <a:pt x="277188" y="2147776"/>
                </a:cubicBezTo>
                <a:cubicBezTo>
                  <a:pt x="270100" y="2154865"/>
                  <a:pt x="264889" y="2164559"/>
                  <a:pt x="255923" y="2169042"/>
                </a:cubicBezTo>
                <a:cubicBezTo>
                  <a:pt x="229617" y="2182195"/>
                  <a:pt x="123901" y="2189618"/>
                  <a:pt x="117700" y="2190307"/>
                </a:cubicBezTo>
                <a:cubicBezTo>
                  <a:pt x="107067" y="2193851"/>
                  <a:pt x="94554" y="2193938"/>
                  <a:pt x="85802" y="2200939"/>
                </a:cubicBezTo>
                <a:cubicBezTo>
                  <a:pt x="75823" y="2208922"/>
                  <a:pt x="72718" y="2223020"/>
                  <a:pt x="64537" y="2232837"/>
                </a:cubicBezTo>
                <a:cubicBezTo>
                  <a:pt x="54911" y="2244389"/>
                  <a:pt x="43272" y="2254102"/>
                  <a:pt x="32640" y="2264735"/>
                </a:cubicBezTo>
                <a:cubicBezTo>
                  <a:pt x="29096" y="2275367"/>
                  <a:pt x="27019" y="2286608"/>
                  <a:pt x="22007" y="2296632"/>
                </a:cubicBezTo>
                <a:cubicBezTo>
                  <a:pt x="16292" y="2308062"/>
                  <a:pt x="1154" y="2315758"/>
                  <a:pt x="742" y="2328530"/>
                </a:cubicBezTo>
                <a:cubicBezTo>
                  <a:pt x="-2460" y="2427779"/>
                  <a:pt x="5367" y="2527123"/>
                  <a:pt x="11374" y="2626242"/>
                </a:cubicBezTo>
                <a:cubicBezTo>
                  <a:pt x="13868" y="2667398"/>
                  <a:pt x="22703" y="2676522"/>
                  <a:pt x="32640" y="2711302"/>
                </a:cubicBezTo>
                <a:cubicBezTo>
                  <a:pt x="36654" y="2725353"/>
                  <a:pt x="40102" y="2739567"/>
                  <a:pt x="43272" y="2753832"/>
                </a:cubicBezTo>
                <a:cubicBezTo>
                  <a:pt x="43882" y="2756577"/>
                  <a:pt x="55770" y="2827934"/>
                  <a:pt x="64537" y="2838893"/>
                </a:cubicBezTo>
                <a:cubicBezTo>
                  <a:pt x="72520" y="2848872"/>
                  <a:pt x="85802" y="2853070"/>
                  <a:pt x="96435" y="2860158"/>
                </a:cubicBezTo>
                <a:cubicBezTo>
                  <a:pt x="103523" y="2870791"/>
                  <a:pt x="107067" y="2884968"/>
                  <a:pt x="117700" y="2892056"/>
                </a:cubicBezTo>
                <a:cubicBezTo>
                  <a:pt x="129859" y="2900162"/>
                  <a:pt x="146179" y="2898674"/>
                  <a:pt x="160230" y="2902688"/>
                </a:cubicBezTo>
                <a:cubicBezTo>
                  <a:pt x="171007" y="2905767"/>
                  <a:pt x="181495" y="2909777"/>
                  <a:pt x="192128" y="2913321"/>
                </a:cubicBezTo>
                <a:cubicBezTo>
                  <a:pt x="206305" y="2934586"/>
                  <a:pt x="210412" y="2969034"/>
                  <a:pt x="234658" y="2977116"/>
                </a:cubicBezTo>
                <a:cubicBezTo>
                  <a:pt x="245291" y="2980660"/>
                  <a:pt x="256531" y="2982737"/>
                  <a:pt x="266556" y="2987749"/>
                </a:cubicBezTo>
                <a:cubicBezTo>
                  <a:pt x="325948" y="3017445"/>
                  <a:pt x="270819" y="3011994"/>
                  <a:pt x="362249" y="3030279"/>
                </a:cubicBezTo>
                <a:cubicBezTo>
                  <a:pt x="455832" y="3048994"/>
                  <a:pt x="375549" y="3033961"/>
                  <a:pt x="489840" y="3051544"/>
                </a:cubicBezTo>
                <a:cubicBezTo>
                  <a:pt x="511148" y="3054822"/>
                  <a:pt x="532184" y="3060031"/>
                  <a:pt x="553635" y="3062176"/>
                </a:cubicBezTo>
                <a:cubicBezTo>
                  <a:pt x="843360" y="3091148"/>
                  <a:pt x="594870" y="3057434"/>
                  <a:pt x="776919" y="3083442"/>
                </a:cubicBezTo>
                <a:lnTo>
                  <a:pt x="2435598" y="3062176"/>
                </a:lnTo>
                <a:cubicBezTo>
                  <a:pt x="2478181" y="3059337"/>
                  <a:pt x="2520658" y="3055088"/>
                  <a:pt x="2563188" y="3051544"/>
                </a:cubicBezTo>
                <a:lnTo>
                  <a:pt x="2935328" y="3062176"/>
                </a:lnTo>
                <a:cubicBezTo>
                  <a:pt x="2960361" y="3063368"/>
                  <a:pt x="2984986" y="3068998"/>
                  <a:pt x="3009756" y="3072809"/>
                </a:cubicBezTo>
                <a:cubicBezTo>
                  <a:pt x="3068694" y="3081877"/>
                  <a:pt x="3071426" y="3083017"/>
                  <a:pt x="3126714" y="3094074"/>
                </a:cubicBezTo>
                <a:lnTo>
                  <a:pt x="3594547" y="3083442"/>
                </a:lnTo>
                <a:cubicBezTo>
                  <a:pt x="3609147" y="3082834"/>
                  <a:pt x="3623080" y="3077008"/>
                  <a:pt x="3637077" y="3072809"/>
                </a:cubicBezTo>
                <a:cubicBezTo>
                  <a:pt x="3658547" y="3066368"/>
                  <a:pt x="3700872" y="3051544"/>
                  <a:pt x="3700872" y="3051544"/>
                </a:cubicBezTo>
                <a:cubicBezTo>
                  <a:pt x="3707960" y="3040911"/>
                  <a:pt x="3716422" y="3031076"/>
                  <a:pt x="3722137" y="3019646"/>
                </a:cubicBezTo>
                <a:cubicBezTo>
                  <a:pt x="3748840" y="2966240"/>
                  <a:pt x="3741693" y="2834716"/>
                  <a:pt x="3743402" y="2817628"/>
                </a:cubicBezTo>
                <a:cubicBezTo>
                  <a:pt x="3744856" y="2803087"/>
                  <a:pt x="3750491" y="2789274"/>
                  <a:pt x="3754035" y="2775097"/>
                </a:cubicBezTo>
                <a:cubicBezTo>
                  <a:pt x="3757579" y="2675860"/>
                  <a:pt x="3757241" y="2576408"/>
                  <a:pt x="3764668" y="2477386"/>
                </a:cubicBezTo>
                <a:cubicBezTo>
                  <a:pt x="3767893" y="2434390"/>
                  <a:pt x="3778845" y="2392325"/>
                  <a:pt x="3785933" y="2349795"/>
                </a:cubicBezTo>
                <a:lnTo>
                  <a:pt x="3796565" y="2286000"/>
                </a:lnTo>
                <a:cubicBezTo>
                  <a:pt x="3793021" y="2186763"/>
                  <a:pt x="3791441" y="2087436"/>
                  <a:pt x="3785933" y="1988288"/>
                </a:cubicBezTo>
                <a:cubicBezTo>
                  <a:pt x="3780906" y="1897808"/>
                  <a:pt x="3775940" y="1923334"/>
                  <a:pt x="3764668" y="1850065"/>
                </a:cubicBezTo>
                <a:cubicBezTo>
                  <a:pt x="3756587" y="1797539"/>
                  <a:pt x="3746812" y="1679540"/>
                  <a:pt x="3732770" y="1637414"/>
                </a:cubicBezTo>
                <a:lnTo>
                  <a:pt x="3711505" y="1573618"/>
                </a:lnTo>
                <a:cubicBezTo>
                  <a:pt x="3707961" y="1562986"/>
                  <a:pt x="3703590" y="1552594"/>
                  <a:pt x="3700872" y="1541721"/>
                </a:cubicBezTo>
                <a:cubicBezTo>
                  <a:pt x="3697328" y="1527544"/>
                  <a:pt x="3694439" y="1513187"/>
                  <a:pt x="3690240" y="1499190"/>
                </a:cubicBezTo>
                <a:cubicBezTo>
                  <a:pt x="3683799" y="1477720"/>
                  <a:pt x="3681408" y="1454046"/>
                  <a:pt x="3668974" y="1435395"/>
                </a:cubicBezTo>
                <a:lnTo>
                  <a:pt x="3626444" y="1371600"/>
                </a:lnTo>
                <a:lnTo>
                  <a:pt x="3605179" y="1339702"/>
                </a:lnTo>
                <a:cubicBezTo>
                  <a:pt x="3598091" y="1318437"/>
                  <a:pt x="3589351" y="1297653"/>
                  <a:pt x="3583914" y="1275907"/>
                </a:cubicBezTo>
                <a:cubicBezTo>
                  <a:pt x="3580370" y="1261730"/>
                  <a:pt x="3577480" y="1247373"/>
                  <a:pt x="3573281" y="1233376"/>
                </a:cubicBezTo>
                <a:cubicBezTo>
                  <a:pt x="3566840" y="1211906"/>
                  <a:pt x="3559104" y="1190846"/>
                  <a:pt x="3552016" y="1169581"/>
                </a:cubicBezTo>
                <a:cubicBezTo>
                  <a:pt x="3548472" y="1158948"/>
                  <a:pt x="3544102" y="1148556"/>
                  <a:pt x="3541384" y="1137683"/>
                </a:cubicBezTo>
                <a:cubicBezTo>
                  <a:pt x="3537840" y="1123506"/>
                  <a:pt x="3534766" y="1109204"/>
                  <a:pt x="3530751" y="1095153"/>
                </a:cubicBezTo>
                <a:cubicBezTo>
                  <a:pt x="3527672" y="1084377"/>
                  <a:pt x="3522837" y="1074129"/>
                  <a:pt x="3520119" y="1063256"/>
                </a:cubicBezTo>
                <a:cubicBezTo>
                  <a:pt x="3515736" y="1045724"/>
                  <a:pt x="3513406" y="1027735"/>
                  <a:pt x="3509486" y="1010093"/>
                </a:cubicBezTo>
                <a:cubicBezTo>
                  <a:pt x="3492425" y="933317"/>
                  <a:pt x="3504251" y="1002560"/>
                  <a:pt x="3488221" y="914400"/>
                </a:cubicBezTo>
                <a:cubicBezTo>
                  <a:pt x="3484364" y="893189"/>
                  <a:pt x="3482817" y="871519"/>
                  <a:pt x="3477588" y="850604"/>
                </a:cubicBezTo>
                <a:cubicBezTo>
                  <a:pt x="3472151" y="828858"/>
                  <a:pt x="3462221" y="808434"/>
                  <a:pt x="3456323" y="786809"/>
                </a:cubicBezTo>
                <a:cubicBezTo>
                  <a:pt x="3451568" y="769374"/>
                  <a:pt x="3450790" y="750984"/>
                  <a:pt x="3445691" y="733646"/>
                </a:cubicBezTo>
                <a:cubicBezTo>
                  <a:pt x="3433041" y="690637"/>
                  <a:pt x="3411953" y="650016"/>
                  <a:pt x="3403161" y="606056"/>
                </a:cubicBezTo>
                <a:cubicBezTo>
                  <a:pt x="3399617" y="588335"/>
                  <a:pt x="3395761" y="570673"/>
                  <a:pt x="3392528" y="552893"/>
                </a:cubicBezTo>
                <a:cubicBezTo>
                  <a:pt x="3388671" y="531682"/>
                  <a:pt x="3387124" y="510012"/>
                  <a:pt x="3381895" y="489097"/>
                </a:cubicBezTo>
                <a:cubicBezTo>
                  <a:pt x="3376458" y="467351"/>
                  <a:pt x="3367718" y="446567"/>
                  <a:pt x="3360630" y="425302"/>
                </a:cubicBezTo>
                <a:cubicBezTo>
                  <a:pt x="3357086" y="414669"/>
                  <a:pt x="3357923" y="401329"/>
                  <a:pt x="3349998" y="393404"/>
                </a:cubicBezTo>
                <a:cubicBezTo>
                  <a:pt x="3328733" y="372139"/>
                  <a:pt x="3311225" y="346291"/>
                  <a:pt x="3286202" y="329609"/>
                </a:cubicBezTo>
                <a:cubicBezTo>
                  <a:pt x="3208004" y="277476"/>
                  <a:pt x="3281496" y="327970"/>
                  <a:pt x="3137347" y="212651"/>
                </a:cubicBezTo>
                <a:cubicBezTo>
                  <a:pt x="3137331" y="212638"/>
                  <a:pt x="3052303" y="148869"/>
                  <a:pt x="3052286" y="148856"/>
                </a:cubicBezTo>
                <a:cubicBezTo>
                  <a:pt x="3034372" y="134923"/>
                  <a:pt x="3015170" y="122372"/>
                  <a:pt x="2999123" y="106325"/>
                </a:cubicBezTo>
                <a:cubicBezTo>
                  <a:pt x="2988491" y="95693"/>
                  <a:pt x="2979255" y="83450"/>
                  <a:pt x="2967226" y="74428"/>
                </a:cubicBezTo>
                <a:cubicBezTo>
                  <a:pt x="2950693" y="62028"/>
                  <a:pt x="2931258" y="53994"/>
                  <a:pt x="2914063" y="42530"/>
                </a:cubicBezTo>
                <a:cubicBezTo>
                  <a:pt x="2849693" y="-384"/>
                  <a:pt x="2896487" y="18949"/>
                  <a:pt x="2839635" y="0"/>
                </a:cubicBezTo>
                <a:cubicBezTo>
                  <a:pt x="2826003" y="3408"/>
                  <a:pt x="2780464" y="13636"/>
                  <a:pt x="2765207" y="21265"/>
                </a:cubicBezTo>
                <a:cubicBezTo>
                  <a:pt x="2753777" y="26980"/>
                  <a:pt x="2745055" y="37496"/>
                  <a:pt x="2733309" y="42530"/>
                </a:cubicBezTo>
                <a:cubicBezTo>
                  <a:pt x="2685608" y="62973"/>
                  <a:pt x="2700269" y="43101"/>
                  <a:pt x="2658881" y="63795"/>
                </a:cubicBezTo>
                <a:cubicBezTo>
                  <a:pt x="2647452" y="69510"/>
                  <a:pt x="2638413" y="79345"/>
                  <a:pt x="2626984" y="85060"/>
                </a:cubicBezTo>
                <a:cubicBezTo>
                  <a:pt x="2609114" y="93995"/>
                  <a:pt x="2569595" y="101213"/>
                  <a:pt x="2552556" y="106325"/>
                </a:cubicBezTo>
                <a:cubicBezTo>
                  <a:pt x="2531086" y="112766"/>
                  <a:pt x="2510026" y="120502"/>
                  <a:pt x="2488761" y="127590"/>
                </a:cubicBezTo>
                <a:cubicBezTo>
                  <a:pt x="2429129" y="147467"/>
                  <a:pt x="2467755" y="135500"/>
                  <a:pt x="2371802" y="159488"/>
                </a:cubicBezTo>
                <a:cubicBezTo>
                  <a:pt x="2357625" y="163032"/>
                  <a:pt x="2343883" y="169881"/>
                  <a:pt x="2329272" y="170121"/>
                </a:cubicBezTo>
                <a:lnTo>
                  <a:pt x="1680686" y="180753"/>
                </a:lnTo>
                <a:cubicBezTo>
                  <a:pt x="1595626" y="177209"/>
                  <a:pt x="1510217" y="178592"/>
                  <a:pt x="1425505" y="170121"/>
                </a:cubicBezTo>
                <a:cubicBezTo>
                  <a:pt x="1403201" y="167891"/>
                  <a:pt x="1382974" y="155945"/>
                  <a:pt x="1361709" y="148856"/>
                </a:cubicBezTo>
                <a:cubicBezTo>
                  <a:pt x="1351077" y="145312"/>
                  <a:pt x="1339137" y="144440"/>
                  <a:pt x="1329812" y="138223"/>
                </a:cubicBezTo>
                <a:cubicBezTo>
                  <a:pt x="1292016" y="113026"/>
                  <a:pt x="1320951" y="111641"/>
                  <a:pt x="1297914" y="106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3F76E4C-24E1-837B-D11A-E1A4CD937FCB}"/>
              </a:ext>
            </a:extLst>
          </p:cNvPr>
          <p:cNvSpPr txBox="1">
            <a:spLocks/>
          </p:cNvSpPr>
          <p:nvPr/>
        </p:nvSpPr>
        <p:spPr>
          <a:xfrm>
            <a:off x="4837814" y="964461"/>
            <a:ext cx="3848986" cy="525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en-US" sz="3200" b="1" dirty="0" err="1">
                <a:solidFill>
                  <a:srgbClr val="00B0F0"/>
                </a:solidFill>
              </a:rPr>
              <a:t>Cresceremo</a:t>
            </a:r>
            <a:r>
              <a:rPr lang="en-US" sz="3200" b="1" dirty="0">
                <a:solidFill>
                  <a:srgbClr val="00B0F0"/>
                </a:solidFill>
              </a:rPr>
              <a:t> e </a:t>
            </a:r>
            <a:r>
              <a:rPr lang="en-US" sz="3200" b="1" dirty="0" err="1">
                <a:solidFill>
                  <a:srgbClr val="00B0F0"/>
                </a:solidFill>
              </a:rPr>
              <a:t>impareremo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sbagliando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(il </a:t>
            </a:r>
            <a:r>
              <a:rPr lang="en-US" sz="3200" b="1" dirty="0" err="1">
                <a:solidFill>
                  <a:srgbClr val="00B0F0"/>
                </a:solidFill>
              </a:rPr>
              <a:t>meno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possibile</a:t>
            </a:r>
            <a:r>
              <a:rPr lang="en-US" sz="3200" b="1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327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chermata 2021-07-12 alle 10.29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26949" r="41042" b="32842"/>
          <a:stretch/>
        </p:blipFill>
        <p:spPr>
          <a:xfrm>
            <a:off x="149734" y="271573"/>
            <a:ext cx="1667126" cy="102358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0575" y="2608238"/>
            <a:ext cx="4147214" cy="167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rgbClr val="FF0000"/>
                </a:solidFill>
              </a:rPr>
              <a:t>Composizione del Servizio</a:t>
            </a:r>
          </a:p>
          <a:p>
            <a:pPr>
              <a:lnSpc>
                <a:spcPct val="80000"/>
              </a:lnSpc>
            </a:pPr>
            <a:r>
              <a:rPr lang="it-IT" dirty="0"/>
              <a:t>	</a:t>
            </a:r>
          </a:p>
          <a:p>
            <a:pPr>
              <a:lnSpc>
                <a:spcPct val="80000"/>
              </a:lnSpc>
            </a:pPr>
            <a:r>
              <a:rPr lang="it-IT" sz="2000" b="1" u="sng" dirty="0"/>
              <a:t>Giuliano Sala</a:t>
            </a:r>
          </a:p>
          <a:p>
            <a:pPr>
              <a:lnSpc>
                <a:spcPct val="80000"/>
              </a:lnSpc>
            </a:pPr>
            <a:r>
              <a:rPr lang="it-IT" sz="2000" b="1" u="sng" dirty="0"/>
              <a:t>Sabino Martiradonna</a:t>
            </a:r>
          </a:p>
          <a:p>
            <a:pPr>
              <a:lnSpc>
                <a:spcPct val="80000"/>
              </a:lnSpc>
            </a:pPr>
            <a:endParaRPr lang="it-IT" sz="2000" b="1" u="sng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000" b="1" u="sng" dirty="0">
                <a:solidFill>
                  <a:srgbClr val="000000"/>
                </a:solidFill>
              </a:rPr>
              <a:t>Disponibilità di 20 mesi persona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42C65AE-9DB4-834D-C06C-857861E84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789" y="16391"/>
            <a:ext cx="4846211" cy="685800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26705E3-10D5-1A2A-5522-D8E98189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67" y="6343798"/>
            <a:ext cx="2895600" cy="365125"/>
          </a:xfrm>
        </p:spPr>
        <p:txBody>
          <a:bodyPr/>
          <a:lstStyle/>
          <a:p>
            <a:r>
              <a:rPr lang="it-IT" dirty="0" err="1"/>
              <a:t>CdS</a:t>
            </a:r>
            <a:r>
              <a:rPr lang="it-IT" dirty="0"/>
              <a:t>- Richiesta servizio AT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AAF0E0-A844-2E13-2616-BDE00948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22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350041" y="586855"/>
            <a:ext cx="2401025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9A88F7F-D834-52A9-9B46-ABB953A5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371600" y="1984248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CdS- Richiesta servizio AT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07694" y="649480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highlight>
                  <a:srgbClr val="FFFF00"/>
                </a:highlight>
              </a:rPr>
              <a:t>CMS </a:t>
            </a:r>
            <a:br>
              <a:rPr lang="en-US" sz="2400" b="1" dirty="0">
                <a:highlight>
                  <a:srgbClr val="FFFF00"/>
                </a:highlight>
              </a:rPr>
            </a:br>
            <a:r>
              <a:rPr lang="en-US" sz="2400" b="0" i="0" u="none" strike="noStrike" dirty="0" err="1">
                <a:effectLst/>
              </a:rPr>
              <a:t>Assemblaggio</a:t>
            </a:r>
            <a:r>
              <a:rPr lang="en-US" sz="2400" b="0" i="0" u="none" strike="noStrike" dirty="0">
                <a:effectLst/>
              </a:rPr>
              <a:t> e </a:t>
            </a:r>
            <a:r>
              <a:rPr lang="en-US" sz="2400" b="0" i="0" u="none" strike="noStrike" dirty="0" err="1">
                <a:effectLst/>
              </a:rPr>
              <a:t>saldatura</a:t>
            </a:r>
            <a:r>
              <a:rPr lang="en-US" sz="2400" b="0" i="0" u="none" strike="noStrike" dirty="0">
                <a:effectLst/>
              </a:rPr>
              <a:t> moduli per </a:t>
            </a:r>
            <a:r>
              <a:rPr lang="en-US" sz="2400" b="0" i="0" u="none" strike="noStrike" dirty="0" err="1">
                <a:effectLst/>
              </a:rPr>
              <a:t>tracciatore</a:t>
            </a:r>
            <a:endParaRPr lang="en-US" sz="2400" u="sng" dirty="0">
              <a:highlight>
                <a:srgbClr val="FFFF00"/>
              </a:highlight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>
                <a:highlight>
                  <a:srgbClr val="00FF00"/>
                </a:highlight>
              </a:rPr>
              <a:t>10 </a:t>
            </a:r>
            <a:r>
              <a:rPr lang="en-US" sz="2400" u="sng" dirty="0" err="1">
                <a:highlight>
                  <a:srgbClr val="00FF00"/>
                </a:highlight>
              </a:rPr>
              <a:t>mesi</a:t>
            </a:r>
            <a:r>
              <a:rPr lang="en-US" sz="2400" u="sng" dirty="0">
                <a:highlight>
                  <a:srgbClr val="00FF00"/>
                </a:highlight>
              </a:rPr>
              <a:t>-persona</a:t>
            </a:r>
            <a:endParaRPr lang="en-US" sz="2400" dirty="0">
              <a:highlight>
                <a:srgbClr val="00FF00"/>
              </a:highlight>
            </a:endParaRPr>
          </a:p>
          <a:p>
            <a:pPr marL="342900"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</a:endParaRPr>
          </a:p>
          <a:p>
            <a:pPr marL="114300"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dirty="0" err="1">
                <a:effectLst/>
              </a:rPr>
              <a:t>Costruzione</a:t>
            </a:r>
            <a:r>
              <a:rPr lang="en-US" sz="2400" b="0" i="0" u="none" strike="noStrike" dirty="0">
                <a:effectLst/>
              </a:rPr>
              <a:t> moduli GEM-ME0</a:t>
            </a:r>
            <a:endParaRPr lang="en-US" sz="24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>
                <a:highlight>
                  <a:srgbClr val="00FF00"/>
                </a:highlight>
              </a:rPr>
              <a:t>1 mese-persona</a:t>
            </a:r>
            <a:endParaRPr lang="en-US" sz="2400" dirty="0">
              <a:highlight>
                <a:srgbClr val="00FF00"/>
              </a:highlight>
            </a:endParaRPr>
          </a:p>
          <a:p>
            <a:pPr marL="342900"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342900"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highlight>
                  <a:srgbClr val="FFFF00"/>
                </a:highlight>
              </a:rPr>
              <a:t>LHCb</a:t>
            </a:r>
            <a:endParaRPr lang="en-US" sz="2400" u="sng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Incollaggio</a:t>
            </a:r>
            <a:r>
              <a:rPr lang="en-US" sz="2400" dirty="0"/>
              <a:t> e </a:t>
            </a:r>
            <a:r>
              <a:rPr lang="en-US" sz="2400" dirty="0" err="1"/>
              <a:t>saldatura</a:t>
            </a:r>
            <a:r>
              <a:rPr lang="en-US" sz="2400" dirty="0"/>
              <a:t> di 150 chip </a:t>
            </a:r>
            <a:r>
              <a:rPr lang="en-US" sz="2400" dirty="0" err="1"/>
              <a:t>prodotti</a:t>
            </a:r>
            <a:r>
              <a:rPr lang="en-US" sz="2400" dirty="0"/>
              <a:t> dal </a:t>
            </a:r>
            <a:r>
              <a:rPr lang="en-US" sz="2400" dirty="0" err="1"/>
              <a:t>servizio</a:t>
            </a:r>
            <a:r>
              <a:rPr lang="en-US" sz="2400" dirty="0"/>
              <a:t> </a:t>
            </a:r>
            <a:r>
              <a:rPr lang="en-US" sz="2400" dirty="0" err="1"/>
              <a:t>elettronica</a:t>
            </a:r>
            <a:endParaRPr lang="en-US" sz="24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>
                <a:highlight>
                  <a:srgbClr val="00FF00"/>
                </a:highlight>
              </a:rPr>
              <a:t>1 mese-persona</a:t>
            </a:r>
            <a:endParaRPr lang="en-US" sz="2400" dirty="0">
              <a:highlight>
                <a:srgbClr val="00FF00"/>
              </a:highlight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u="sng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0031EB3-258F-EA49-19DA-D4EDAA9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31C927A-1C94-B544-A0CE-738D11E7F6CD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 descr="Dito Puntato Segno Di Mano Numero Uno - Immagini vettoriali stock e altre  immagini di Illustrazione - Illustrazione, Mano umana, Numero 1 - iStock">
            <a:extLst>
              <a:ext uri="{FF2B5EF4-FFF2-40B4-BE49-F238E27FC236}">
                <a16:creationId xmlns:a16="http://schemas.microsoft.com/office/drawing/2014/main" id="{C0E67235-CBA7-DF47-0B0F-0D94ED63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" y="3250729"/>
            <a:ext cx="2602268" cy="33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Schermata 2021-07-12 alle 10.29.27.png">
            <a:extLst>
              <a:ext uri="{FF2B5EF4-FFF2-40B4-BE49-F238E27FC236}">
                <a16:creationId xmlns:a16="http://schemas.microsoft.com/office/drawing/2014/main" id="{67CED8F0-817D-52D3-5B18-487463D7F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26949" r="41042" b="32842"/>
          <a:stretch/>
        </p:blipFill>
        <p:spPr>
          <a:xfrm>
            <a:off x="522569" y="357031"/>
            <a:ext cx="1983223" cy="12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1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252733B-4CB3-D6A7-EEF9-4D38317F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371600" y="2002536"/>
            <a:ext cx="30861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CdS- Richiesta servizio AT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29F708-CA6E-C1BA-40E5-671626C4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39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31C927A-1C94-B544-A0CE-738D11E7F6CD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magine 3" descr="Schermata 2021-07-12 alle 10.29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26949" r="41042" b="32842"/>
          <a:stretch/>
        </p:blipFill>
        <p:spPr>
          <a:xfrm>
            <a:off x="6475228" y="218807"/>
            <a:ext cx="1983223" cy="1217661"/>
          </a:xfrm>
          <a:prstGeom prst="rect">
            <a:avLst/>
          </a:prstGeom>
        </p:spPr>
      </p:pic>
      <p:pic>
        <p:nvPicPr>
          <p:cNvPr id="1026" name="Picture 2" descr="Vettoriale stockMano con due dita in alto. Vittoria o simbolo di pace.  Vettore di ©UncleLeo #202614724">
            <a:extLst>
              <a:ext uri="{FF2B5EF4-FFF2-40B4-BE49-F238E27FC236}">
                <a16:creationId xmlns:a16="http://schemas.microsoft.com/office/drawing/2014/main" id="{FA50CF3A-9399-8B73-C01A-6AC1E6EB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27" y="80781"/>
            <a:ext cx="1412745" cy="14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286221-F95C-F2BC-2253-CCDD2D39E131}"/>
              </a:ext>
            </a:extLst>
          </p:cNvPr>
          <p:cNvSpPr txBox="1"/>
          <p:nvPr/>
        </p:nvSpPr>
        <p:spPr>
          <a:xfrm>
            <a:off x="4380613" y="1852177"/>
            <a:ext cx="4577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800" u="none" strike="noStrike" dirty="0">
                <a:effectLst/>
                <a:highlight>
                  <a:srgbClr val="FFFF00"/>
                </a:highlight>
              </a:rPr>
              <a:t>CTA</a:t>
            </a:r>
            <a:endParaRPr lang="it-IT" b="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"/>
            <a:r>
              <a:rPr lang="it-IT" sz="1800" u="none" strike="noStrike" dirty="0">
                <a:effectLst/>
              </a:rPr>
              <a:t>Ispezione e riparazione </a:t>
            </a:r>
            <a:r>
              <a:rPr lang="it-IT" sz="1800" u="none" strike="noStrike" dirty="0" err="1">
                <a:effectLst/>
              </a:rPr>
              <a:t>SiPM</a:t>
            </a:r>
            <a:r>
              <a:rPr lang="it-IT" sz="1800" u="none" strike="noStrike" dirty="0">
                <a:effectLst/>
              </a:rPr>
              <a:t> (</a:t>
            </a:r>
            <a:r>
              <a:rPr lang="it-IT" sz="1800" u="none" strike="noStrike" dirty="0" err="1">
                <a:effectLst/>
              </a:rPr>
              <a:t>wire</a:t>
            </a:r>
            <a:r>
              <a:rPr lang="it-IT" sz="1800" u="none" strike="noStrike" dirty="0">
                <a:effectLst/>
              </a:rPr>
              <a:t> </a:t>
            </a:r>
            <a:r>
              <a:rPr lang="it-IT" sz="1800" u="none" strike="noStrike" dirty="0" err="1">
                <a:effectLst/>
              </a:rPr>
              <a:t>bonding</a:t>
            </a:r>
            <a:r>
              <a:rPr lang="it-IT" sz="1800" u="none" strike="noStrike" dirty="0">
                <a:effectLst/>
              </a:rPr>
              <a:t>)</a:t>
            </a:r>
            <a:endParaRPr lang="it-IT" b="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"/>
            <a:r>
              <a:rPr lang="it-IT" sz="1800" u="none" strike="noStrike" dirty="0">
                <a:effectLst/>
                <a:highlight>
                  <a:srgbClr val="00FF00"/>
                </a:highlight>
              </a:rPr>
              <a:t>1 mese persona</a:t>
            </a:r>
          </a:p>
          <a:p>
            <a:pPr algn="ctr" fontAlgn="b"/>
            <a:endParaRPr lang="it-IT" b="0" i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B5991A-CFC0-D42A-EDF9-F9547F70887B}"/>
              </a:ext>
            </a:extLst>
          </p:cNvPr>
          <p:cNvSpPr txBox="1"/>
          <p:nvPr/>
        </p:nvSpPr>
        <p:spPr>
          <a:xfrm>
            <a:off x="-32409" y="2791516"/>
            <a:ext cx="4636817" cy="121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800" u="none" strike="noStrike" dirty="0">
                <a:effectLst/>
                <a:highlight>
                  <a:srgbClr val="FFFF00"/>
                </a:highlight>
              </a:rPr>
              <a:t>HERD_DMP</a:t>
            </a:r>
          </a:p>
          <a:p>
            <a:pPr algn="ctr" fontAlgn="b"/>
            <a:r>
              <a:rPr lang="it-IT" sz="1800" u="none" strike="noStrike" dirty="0">
                <a:effectLst/>
              </a:rPr>
              <a:t>Incollaggi/montaggi di precisione di elementi del nuovo prototipo PSD</a:t>
            </a:r>
          </a:p>
          <a:p>
            <a:pPr algn="ctr" fontAlgn="b"/>
            <a:r>
              <a:rPr lang="it-IT" sz="1800" u="none" strike="noStrike" dirty="0">
                <a:effectLst/>
                <a:highlight>
                  <a:srgbClr val="00FF00"/>
                </a:highlight>
              </a:rPr>
              <a:t>1 mese persona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DA8C4DD-6052-26F5-4C13-CA0DCA887E0E}"/>
              </a:ext>
            </a:extLst>
          </p:cNvPr>
          <p:cNvSpPr txBox="1"/>
          <p:nvPr/>
        </p:nvSpPr>
        <p:spPr>
          <a:xfrm>
            <a:off x="-121184" y="4681893"/>
            <a:ext cx="45826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800" u="none" strike="noStrike" dirty="0">
                <a:effectLst/>
                <a:highlight>
                  <a:srgbClr val="FFFF00"/>
                </a:highlight>
              </a:rPr>
              <a:t>NUSES</a:t>
            </a:r>
          </a:p>
          <a:p>
            <a:pPr algn="ctr" fontAlgn="b"/>
            <a:r>
              <a:rPr lang="it-IT" sz="1800" u="none" strike="noStrike" dirty="0">
                <a:effectLst/>
              </a:rPr>
              <a:t>Incollaggio fibre in camera pulita</a:t>
            </a:r>
          </a:p>
          <a:p>
            <a:pPr algn="ctr" fontAlgn="b"/>
            <a:r>
              <a:rPr lang="it-IT" sz="1800" u="none" strike="noStrike" dirty="0">
                <a:effectLst/>
                <a:highlight>
                  <a:srgbClr val="00FF00"/>
                </a:highlight>
              </a:rPr>
              <a:t>2 mesi persona</a:t>
            </a:r>
            <a:endParaRPr lang="it-IT" sz="1800" b="0" i="0" u="none" strike="noStrike" dirty="0">
              <a:solidFill>
                <a:srgbClr val="000000"/>
              </a:solidFill>
              <a:effectLst/>
              <a:highlight>
                <a:srgbClr val="00FF00"/>
              </a:highlight>
              <a:latin typeface="Calibri" panose="020F050202020403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893CEE9-1E8C-8E53-A56D-6A83C542ABC6}"/>
              </a:ext>
            </a:extLst>
          </p:cNvPr>
          <p:cNvSpPr txBox="1"/>
          <p:nvPr/>
        </p:nvSpPr>
        <p:spPr>
          <a:xfrm>
            <a:off x="4240224" y="5498995"/>
            <a:ext cx="4774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800" u="none" strike="noStrike" dirty="0" err="1">
                <a:effectLst/>
                <a:highlight>
                  <a:srgbClr val="FFFF00"/>
                </a:highlight>
              </a:rPr>
              <a:t>SpaceItUp</a:t>
            </a:r>
            <a:r>
              <a:rPr lang="it-IT" sz="1800" u="none" strike="noStrike" dirty="0">
                <a:effectLst/>
                <a:highlight>
                  <a:srgbClr val="FFFF00"/>
                </a:highlight>
              </a:rPr>
              <a:t> - ASI</a:t>
            </a:r>
            <a:endParaRPr lang="it-IT" sz="18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ctr" fontAlgn="b"/>
            <a:r>
              <a:rPr lang="it-IT" sz="1800" u="none" strike="noStrike" dirty="0">
                <a:effectLst/>
              </a:rPr>
              <a:t>Attività di incollaggio di </a:t>
            </a:r>
            <a:r>
              <a:rPr lang="it-IT" sz="1800" u="none" strike="noStrike" dirty="0" err="1">
                <a:effectLst/>
              </a:rPr>
              <a:t>SiPM</a:t>
            </a:r>
            <a:r>
              <a:rPr lang="it-IT" sz="1800" u="none" strike="noStrike" dirty="0">
                <a:effectLst/>
              </a:rPr>
              <a:t> su scintillatori per </a:t>
            </a:r>
            <a:r>
              <a:rPr lang="it-IT" sz="1800" u="none" strike="noStrike" dirty="0" err="1">
                <a:effectLst/>
              </a:rPr>
              <a:t>RadMon</a:t>
            </a:r>
            <a:endParaRPr lang="it-IT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"/>
            <a:r>
              <a:rPr lang="it-IT" sz="1800" u="none" strike="noStrike" dirty="0">
                <a:effectLst/>
                <a:highlight>
                  <a:srgbClr val="00FF00"/>
                </a:highlight>
              </a:rPr>
              <a:t>1 mese persona</a:t>
            </a:r>
            <a:endParaRPr lang="it-IT" sz="1800" b="0" i="0" u="none" strike="noStrike" dirty="0">
              <a:solidFill>
                <a:srgbClr val="000000"/>
              </a:solidFill>
              <a:effectLst/>
              <a:highlight>
                <a:srgbClr val="00FF00"/>
              </a:highlight>
              <a:latin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BFC370D-05AE-01BA-44AC-83BE9A4942D5}"/>
              </a:ext>
            </a:extLst>
          </p:cNvPr>
          <p:cNvSpPr txBox="1"/>
          <p:nvPr/>
        </p:nvSpPr>
        <p:spPr>
          <a:xfrm>
            <a:off x="4340263" y="3675975"/>
            <a:ext cx="4774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800" u="none" strike="noStrike" dirty="0">
                <a:effectLst/>
                <a:highlight>
                  <a:srgbClr val="FFFF00"/>
                </a:highlight>
              </a:rPr>
              <a:t>ADAPT</a:t>
            </a:r>
            <a:endParaRPr lang="it-IT" sz="18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ctr" fontAlgn="b"/>
            <a:r>
              <a:rPr lang="it-IT" sz="1800" u="none" strike="noStrike" dirty="0" err="1">
                <a:effectLst/>
              </a:rPr>
              <a:t>Wrapping</a:t>
            </a:r>
            <a:r>
              <a:rPr lang="it-IT" sz="1800" u="none" strike="noStrike" dirty="0">
                <a:effectLst/>
              </a:rPr>
              <a:t> </a:t>
            </a:r>
            <a:r>
              <a:rPr lang="it-IT" sz="1800" u="none" strike="noStrike" dirty="0" err="1">
                <a:effectLst/>
              </a:rPr>
              <a:t>tile</a:t>
            </a:r>
            <a:r>
              <a:rPr lang="it-IT" sz="1800" u="none" strike="noStrike" dirty="0">
                <a:effectLst/>
              </a:rPr>
              <a:t> ACD di volo</a:t>
            </a:r>
            <a:endParaRPr lang="it-IT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"/>
            <a:r>
              <a:rPr lang="it-IT" sz="1800" u="none" strike="noStrike" dirty="0">
                <a:effectLst/>
                <a:highlight>
                  <a:srgbClr val="00FF00"/>
                </a:highlight>
              </a:rPr>
              <a:t>2 mesi persona</a:t>
            </a:r>
            <a:endParaRPr lang="it-IT" sz="1800" b="0" i="0" u="none" strike="noStrike" dirty="0">
              <a:solidFill>
                <a:srgbClr val="000000"/>
              </a:solidFill>
              <a:effectLst/>
              <a:highlight>
                <a:srgbClr val="00FF00"/>
              </a:highligh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4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350041" y="586855"/>
            <a:ext cx="2401025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9A88F7F-D834-52A9-9B46-ABB953A5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371600" y="1984248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CdS- Richiesta servizio AT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0031EB3-258F-EA49-19DA-D4EDAA9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31C927A-1C94-B544-A0CE-738D11E7F6CD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 descr="Vettoriale stockMano del fumetto umano che mostra tre dita di ©Noedelhap  #144679431">
            <a:extLst>
              <a:ext uri="{FF2B5EF4-FFF2-40B4-BE49-F238E27FC236}">
                <a16:creationId xmlns:a16="http://schemas.microsoft.com/office/drawing/2014/main" id="{70B28469-66F6-FE4C-288E-87FC9B7F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8" y="3014752"/>
            <a:ext cx="2609872" cy="26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09FCE7-A214-E6A8-26D4-F15938542B53}"/>
              </a:ext>
            </a:extLst>
          </p:cNvPr>
          <p:cNvSpPr txBox="1"/>
          <p:nvPr/>
        </p:nvSpPr>
        <p:spPr>
          <a:xfrm>
            <a:off x="3593469" y="936837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it-IT" sz="2000" b="1" dirty="0">
                <a:highlight>
                  <a:srgbClr val="FFFF00"/>
                </a:highlight>
              </a:rPr>
              <a:t>ALICE E PRIN SINERGICI</a:t>
            </a:r>
            <a:br>
              <a:rPr lang="it-IT" sz="2000" b="1" dirty="0">
                <a:highlight>
                  <a:srgbClr val="FFFF00"/>
                </a:highlight>
              </a:rPr>
            </a:b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C363A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</a:br>
            <a:r>
              <a:rPr lang="en-US" sz="2000" b="0" i="0" u="none" strike="noStrike" dirty="0" err="1">
                <a:effectLst/>
              </a:rPr>
              <a:t>Assemblaggio</a:t>
            </a:r>
            <a:r>
              <a:rPr lang="en-US" sz="2000" b="0" i="0" u="none" strike="noStrike" dirty="0">
                <a:effectLst/>
              </a:rPr>
              <a:t> e </a:t>
            </a:r>
            <a:r>
              <a:rPr lang="en-US" sz="2000" b="0" i="0" u="none" strike="noStrike" dirty="0" err="1">
                <a:effectLst/>
              </a:rPr>
              <a:t>saldatura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prototipi</a:t>
            </a:r>
            <a:r>
              <a:rPr lang="en-US" sz="2000" b="0" i="0" u="none" strike="noStrike" dirty="0">
                <a:effectLst/>
              </a:rPr>
              <a:t> ALICE-ITS3, </a:t>
            </a:r>
            <a:br>
              <a:rPr lang="en-US" sz="2000" b="0" i="0" u="none" strike="noStrike" dirty="0">
                <a:effectLst/>
              </a:rPr>
            </a:br>
            <a:r>
              <a:rPr lang="en-US" sz="2000" b="0" i="0" u="none" strike="noStrike" dirty="0" err="1">
                <a:effectLst/>
              </a:rPr>
              <a:t>Assemblaggio</a:t>
            </a:r>
            <a:r>
              <a:rPr lang="en-US" sz="2000" b="0" i="0" u="none" strike="noStrike" dirty="0">
                <a:effectLst/>
              </a:rPr>
              <a:t> e </a:t>
            </a:r>
            <a:r>
              <a:rPr lang="en-US" sz="2000" b="0" i="0" u="none" strike="noStrike" dirty="0" err="1">
                <a:effectLst/>
              </a:rPr>
              <a:t>saldatura</a:t>
            </a:r>
            <a:r>
              <a:rPr lang="en-US" sz="2000" b="0" i="0" u="none" strike="noStrike" dirty="0">
                <a:effectLst/>
              </a:rPr>
              <a:t> per </a:t>
            </a:r>
            <a:r>
              <a:rPr lang="en-US" sz="2000" b="0" i="0" u="none" strike="noStrike" dirty="0" err="1">
                <a:effectLst/>
              </a:rPr>
              <a:t>una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sonda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intraoperatoria</a:t>
            </a:r>
            <a:r>
              <a:rPr lang="en-US" sz="2000" b="0" i="0" u="none" strike="noStrike" dirty="0">
                <a:effectLst/>
              </a:rPr>
              <a:t> RGS (</a:t>
            </a:r>
            <a:r>
              <a:rPr lang="en-US" sz="2000" b="1" i="0" u="none" strike="noStrike" dirty="0">
                <a:effectLst/>
              </a:rPr>
              <a:t>PNRR_Prinxx7f7</a:t>
            </a:r>
            <a:r>
              <a:rPr lang="en-US" sz="2000" b="0" i="0" u="none" strike="noStrike" dirty="0">
                <a:effectLst/>
              </a:rPr>
              <a:t>) </a:t>
            </a:r>
            <a:br>
              <a:rPr lang="en-US" sz="2000" b="0" i="0" u="none" strike="noStrike" dirty="0">
                <a:effectLst/>
              </a:rPr>
            </a:br>
            <a:r>
              <a:rPr lang="en-US" sz="2000" b="0" i="0" u="none" strike="noStrike" dirty="0">
                <a:effectLst/>
              </a:rPr>
              <a:t>e di </a:t>
            </a:r>
            <a:r>
              <a:rPr lang="en-US" sz="2000" b="0" i="0" u="none" strike="noStrike" dirty="0" err="1">
                <a:effectLst/>
              </a:rPr>
              <a:t>una</a:t>
            </a:r>
            <a:r>
              <a:rPr lang="en-US" sz="2000" b="0" i="0" u="none" strike="noStrike" dirty="0">
                <a:effectLst/>
              </a:rPr>
              <a:t> Compton Camera a 9 strati (</a:t>
            </a:r>
            <a:r>
              <a:rPr lang="en-US" sz="2000" b="1" i="0" u="none" strike="noStrike" dirty="0">
                <a:effectLst/>
              </a:rPr>
              <a:t>PRIN_2022ljt55r</a:t>
            </a:r>
            <a:r>
              <a:rPr lang="en-US" sz="2000" b="0" i="0" u="none" strike="noStrike" dirty="0">
                <a:effectLst/>
              </a:rPr>
              <a:t>)</a:t>
            </a: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u="sng" dirty="0">
              <a:highlight>
                <a:srgbClr val="FFFF00"/>
              </a:highlight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u="sng" dirty="0">
              <a:highlight>
                <a:srgbClr val="FFFF00"/>
              </a:highlight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>
                <a:highlight>
                  <a:srgbClr val="00FF00"/>
                </a:highlight>
              </a:rPr>
              <a:t>4 </a:t>
            </a:r>
            <a:r>
              <a:rPr lang="en-US" sz="2000" u="sng" dirty="0" err="1">
                <a:highlight>
                  <a:srgbClr val="00FF00"/>
                </a:highlight>
              </a:rPr>
              <a:t>mesi</a:t>
            </a:r>
            <a:r>
              <a:rPr lang="en-US" sz="2000" u="sng" dirty="0">
                <a:highlight>
                  <a:srgbClr val="00FF00"/>
                </a:highlight>
              </a:rPr>
              <a:t>-persona (3+ 0,5+ 0,5)</a:t>
            </a:r>
            <a:endParaRPr lang="en-US" sz="2000" dirty="0">
              <a:highlight>
                <a:srgbClr val="00FF00"/>
              </a:highlight>
            </a:endParaRPr>
          </a:p>
          <a:p>
            <a:pPr marL="114300" algn="ctr"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highlight>
                <a:srgbClr val="FFFF00"/>
              </a:highlight>
            </a:endParaRPr>
          </a:p>
          <a:p>
            <a:pPr marL="114300"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i="0" u="none" strike="noStrike" dirty="0">
                <a:effectLst/>
                <a:highlight>
                  <a:srgbClr val="FFFF00"/>
                </a:highlight>
              </a:rPr>
              <a:t>EPIC</a:t>
            </a:r>
            <a:br>
              <a:rPr lang="en-US" sz="2000" b="1" i="0" u="none" strike="noStrike" dirty="0">
                <a:effectLst/>
              </a:rPr>
            </a:br>
            <a:br>
              <a:rPr lang="en-US" sz="2000" b="1" i="0" u="none" strike="noStrike" dirty="0">
                <a:effectLst/>
              </a:rPr>
            </a:br>
            <a:r>
              <a:rPr lang="en-US" sz="2000" b="0" i="0" u="none" strike="noStrike" dirty="0" err="1">
                <a:effectLst/>
              </a:rPr>
              <a:t>Assemblaggio</a:t>
            </a:r>
            <a:r>
              <a:rPr lang="en-US" sz="2000" b="0" i="0" u="none" strike="noStrike" dirty="0">
                <a:effectLst/>
              </a:rPr>
              <a:t> e </a:t>
            </a:r>
            <a:r>
              <a:rPr lang="en-US" sz="2000" b="0" i="0" u="none" strike="noStrike" dirty="0" err="1">
                <a:effectLst/>
              </a:rPr>
              <a:t>saldatura</a:t>
            </a:r>
            <a:r>
              <a:rPr lang="en-US" sz="2000" b="0" i="0" u="none" strike="noStrike" dirty="0">
                <a:effectLst/>
              </a:rPr>
              <a:t> moduli per EPIC-SVT</a:t>
            </a:r>
            <a:br>
              <a:rPr lang="en-US" sz="2000" dirty="0"/>
            </a:br>
            <a:endParaRPr lang="en-US" sz="20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>
                <a:highlight>
                  <a:srgbClr val="00FF00"/>
                </a:highlight>
              </a:rPr>
              <a:t>3 </a:t>
            </a:r>
            <a:r>
              <a:rPr lang="en-US" sz="2000" u="sng" dirty="0" err="1">
                <a:highlight>
                  <a:srgbClr val="00FF00"/>
                </a:highlight>
              </a:rPr>
              <a:t>mesi</a:t>
            </a:r>
            <a:r>
              <a:rPr lang="en-US" sz="2000" u="sng" dirty="0">
                <a:highlight>
                  <a:srgbClr val="00FF00"/>
                </a:highlight>
              </a:rPr>
              <a:t>-persona</a:t>
            </a:r>
            <a:endParaRPr lang="en-US" sz="2000" dirty="0">
              <a:highlight>
                <a:srgbClr val="00FF00"/>
              </a:highlight>
            </a:endParaRPr>
          </a:p>
          <a:p>
            <a:pPr marL="342900"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marL="342900"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pic>
        <p:nvPicPr>
          <p:cNvPr id="6" name="Immagine 5" descr="Schermata 2021-07-12 alle 10.29.27.png">
            <a:extLst>
              <a:ext uri="{FF2B5EF4-FFF2-40B4-BE49-F238E27FC236}">
                <a16:creationId xmlns:a16="http://schemas.microsoft.com/office/drawing/2014/main" id="{3DF7E912-59BA-422C-7AAD-F900D4219F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26949" r="41042" b="32842"/>
          <a:stretch/>
        </p:blipFill>
        <p:spPr>
          <a:xfrm>
            <a:off x="522569" y="436290"/>
            <a:ext cx="1983223" cy="12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82297"/>
              </p:ext>
            </p:extLst>
          </p:nvPr>
        </p:nvGraphicFramePr>
        <p:xfrm>
          <a:off x="1378187" y="706240"/>
          <a:ext cx="7570381" cy="5276009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1205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89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FF0000"/>
                          </a:solidFill>
                        </a:rPr>
                        <a:t>GRUPPO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</a:rPr>
                        <a:t>SIGLA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FF0000"/>
                          </a:solidFill>
                        </a:rPr>
                        <a:t>RICHIESTA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01">
                <a:tc rowSpan="3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u="none" dirty="0"/>
                        <a:t>GEM</a:t>
                      </a:r>
                      <a:endParaRPr lang="it-IT" sz="12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1 m.p.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25">
                <a:tc v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b="1" u="none" dirty="0" err="1"/>
                        <a:t>Tracker</a:t>
                      </a:r>
                      <a:endParaRPr lang="it-IT" sz="12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10 </a:t>
                      </a:r>
                      <a:r>
                        <a:rPr lang="es-ES_tradnl" sz="1400" b="1" dirty="0" err="1">
                          <a:solidFill>
                            <a:srgbClr val="FF0000"/>
                          </a:solidFill>
                        </a:rPr>
                        <a:t>m.p</a:t>
                      </a: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50">
                <a:tc v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LHCb</a:t>
                      </a:r>
                      <a:endParaRPr lang="it-IT" sz="1400" b="1" u="none" strike="noStrike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it-IT" sz="16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1 m.p.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950">
                <a:tc rowSpan="5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0000"/>
                          </a:solidFill>
                        </a:rPr>
                        <a:t>II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b="1" dirty="0" err="1">
                          <a:solidFill>
                            <a:srgbClr val="00B0F0"/>
                          </a:solidFill>
                        </a:rPr>
                        <a:t>AIDAInnova</a:t>
                      </a:r>
                      <a:endParaRPr lang="it-IT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1 m.p.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950">
                <a:tc v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ADAPT</a:t>
                      </a:r>
                      <a:endParaRPr lang="it-IT" sz="14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2 m.p.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950">
                <a:tc v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NUSES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2 m.p.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950">
                <a:tc v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err="1">
                          <a:solidFill>
                            <a:srgbClr val="00B0F0"/>
                          </a:solidFill>
                        </a:rPr>
                        <a:t>SpaceItUp</a:t>
                      </a:r>
                      <a:r>
                        <a:rPr lang="en-US" sz="1400" b="1" u="none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mr-IN" sz="1400" b="1" u="none" dirty="0">
                          <a:solidFill>
                            <a:srgbClr val="00B0F0"/>
                          </a:solidFill>
                        </a:rPr>
                        <a:t>–</a:t>
                      </a:r>
                      <a:r>
                        <a:rPr lang="en-US" sz="1400" b="1" u="none" dirty="0">
                          <a:solidFill>
                            <a:srgbClr val="00B0F0"/>
                          </a:solidFill>
                        </a:rPr>
                        <a:t> ASI</a:t>
                      </a:r>
                      <a:r>
                        <a:rPr lang="it-IT" sz="1400" b="1" u="none" dirty="0">
                          <a:solidFill>
                            <a:srgbClr val="00B0F0"/>
                          </a:solidFill>
                        </a:rPr>
                        <a:t>    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1 m.p.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950">
                <a:tc v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CTA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s-ES_tradnl" sz="1400" b="1" dirty="0" err="1">
                          <a:solidFill>
                            <a:srgbClr val="FF0000"/>
                          </a:solidFill>
                        </a:rPr>
                        <a:t>m.p</a:t>
                      </a:r>
                      <a:endParaRPr lang="es-ES_tradn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985256"/>
                  </a:ext>
                </a:extLst>
              </a:tr>
              <a:tr h="344950">
                <a:tc rowSpan="4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0000"/>
                          </a:solidFill>
                        </a:rPr>
                        <a:t>III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ALICE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dirty="0">
                          <a:effectLst/>
                        </a:rPr>
                        <a:t>ALICE-ITS3</a:t>
                      </a:r>
                      <a:endParaRPr lang="it-IT" sz="14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s-ES_tradnl" sz="1400" b="1" dirty="0" err="1">
                          <a:solidFill>
                            <a:srgbClr val="FF0000"/>
                          </a:solidFill>
                        </a:rPr>
                        <a:t>m.p</a:t>
                      </a:r>
                      <a:endParaRPr lang="es-ES_tradn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811225"/>
                  </a:ext>
                </a:extLst>
              </a:tr>
              <a:tr h="344950">
                <a:tc v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dirty="0">
                          <a:effectLst/>
                        </a:rPr>
                        <a:t>PRNN_Prinxx7f7</a:t>
                      </a:r>
                      <a:endParaRPr lang="it-IT" sz="14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0.5 </a:t>
                      </a:r>
                      <a:r>
                        <a:rPr lang="es-ES_tradnl" sz="1400" b="1" dirty="0" err="1">
                          <a:solidFill>
                            <a:srgbClr val="FF0000"/>
                          </a:solidFill>
                        </a:rPr>
                        <a:t>m.p</a:t>
                      </a:r>
                      <a:endParaRPr lang="es-ES_tradn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397077"/>
                  </a:ext>
                </a:extLst>
              </a:tr>
              <a:tr h="344950">
                <a:tc v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dirty="0">
                          <a:effectLst/>
                        </a:rPr>
                        <a:t>PRIN_2022ljt55r</a:t>
                      </a:r>
                      <a:endParaRPr lang="it-IT" sz="14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0.5 </a:t>
                      </a:r>
                      <a:r>
                        <a:rPr lang="es-ES_tradnl" sz="1400" b="1" dirty="0" err="1">
                          <a:solidFill>
                            <a:srgbClr val="FF0000"/>
                          </a:solidFill>
                        </a:rPr>
                        <a:t>m.p</a:t>
                      </a:r>
                      <a:endParaRPr lang="es-ES_tradn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139340"/>
                  </a:ext>
                </a:extLst>
              </a:tr>
              <a:tr h="344950">
                <a:tc vMerge="1"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EPIC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s-ES_tradnl" sz="1400" b="1" dirty="0" err="1">
                          <a:solidFill>
                            <a:srgbClr val="FF0000"/>
                          </a:solidFill>
                        </a:rPr>
                        <a:t>m.p</a:t>
                      </a:r>
                      <a:endParaRPr lang="es-ES_tradnl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234906"/>
                  </a:ext>
                </a:extLst>
              </a:tr>
              <a:tr h="48198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0000"/>
                          </a:solidFill>
                        </a:rPr>
                        <a:t>TOT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rgbClr val="FF00FF"/>
                          </a:solidFill>
                        </a:rPr>
                        <a:t>26 </a:t>
                      </a:r>
                      <a:r>
                        <a:rPr lang="es-ES_tradnl" sz="1400" b="1" dirty="0" err="1">
                          <a:solidFill>
                            <a:srgbClr val="FF00FF"/>
                          </a:solidFill>
                        </a:rPr>
                        <a:t>m.p</a:t>
                      </a:r>
                      <a:endParaRPr lang="es-ES_tradnl" sz="1400" b="1" dirty="0">
                        <a:solidFill>
                          <a:srgbClr val="FF00FF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466841"/>
                  </a:ext>
                </a:extLst>
              </a:tr>
            </a:tbl>
          </a:graphicData>
        </a:graphic>
      </p:graphicFrame>
      <p:pic>
        <p:nvPicPr>
          <p:cNvPr id="5" name="Immagine 4" descr="Schermata 2021-07-12 alle 10.29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26949" r="41042" b="32842"/>
          <a:stretch/>
        </p:blipFill>
        <p:spPr>
          <a:xfrm>
            <a:off x="54041" y="16391"/>
            <a:ext cx="1192430" cy="73212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378187" y="103230"/>
            <a:ext cx="76610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err="1">
                <a:solidFill>
                  <a:srgbClr val="FF0000"/>
                </a:solidFill>
              </a:rPr>
              <a:t>Recap</a:t>
            </a:r>
            <a:r>
              <a:rPr lang="it-IT" sz="2600" b="1" dirty="0">
                <a:solidFill>
                  <a:srgbClr val="FF0000"/>
                </a:solidFill>
              </a:rPr>
              <a:t> </a:t>
            </a:r>
            <a:r>
              <a:rPr lang="it-IT" sz="2600" b="1" dirty="0">
                <a:solidFill>
                  <a:srgbClr val="000090"/>
                </a:solidFill>
              </a:rPr>
              <a:t>-</a:t>
            </a:r>
            <a:r>
              <a:rPr lang="it-IT" sz="2600" b="1" dirty="0">
                <a:solidFill>
                  <a:srgbClr val="FF0000"/>
                </a:solidFill>
              </a:rPr>
              <a:t> </a:t>
            </a:r>
            <a:r>
              <a:rPr lang="it-IT" sz="2600" b="1" dirty="0">
                <a:solidFill>
                  <a:srgbClr val="000090"/>
                </a:solidFill>
              </a:rPr>
              <a:t>Servizio Alte Tecnologie - 2025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22B9060-5244-BC50-80D2-61B30C41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CdS- Richiesta servizio AT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1BB5AC1-3530-1B1C-34F9-3A3083C6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927A-1C94-B544-A0CE-738D11E7F6CD}" type="slidenum">
              <a:rPr lang="it-IT" smtClean="0"/>
              <a:t>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E3A7D6-465C-C6F3-DA96-7DB0C8D70932}"/>
              </a:ext>
            </a:extLst>
          </p:cNvPr>
          <p:cNvSpPr txBox="1"/>
          <p:nvPr/>
        </p:nvSpPr>
        <p:spPr>
          <a:xfrm>
            <a:off x="457200" y="6063371"/>
            <a:ext cx="605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Previsto anche tempo per la manutenzione della camera pulita</a:t>
            </a:r>
          </a:p>
        </p:txBody>
      </p:sp>
    </p:spTree>
    <p:extLst>
      <p:ext uri="{BB962C8B-B14F-4D97-AF65-F5344CB8AC3E}">
        <p14:creationId xmlns:p14="http://schemas.microsoft.com/office/powerpoint/2010/main" val="2042455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26546</TotalTime>
  <Words>330</Words>
  <Application>Microsoft Macintosh PowerPoint</Application>
  <PresentationFormat>Presentazione su schermo (4:3)</PresentationFormat>
  <Paragraphs>93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Courier New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MAC ..</dc:creator>
  <cp:lastModifiedBy>Giovanni Francesco Ciani</cp:lastModifiedBy>
  <cp:revision>422</cp:revision>
  <dcterms:created xsi:type="dcterms:W3CDTF">2020-07-13T16:10:22Z</dcterms:created>
  <dcterms:modified xsi:type="dcterms:W3CDTF">2024-07-03T09:22:26Z</dcterms:modified>
</cp:coreProperties>
</file>