
<file path=[Content_Types].xml><?xml version="1.0" encoding="utf-8"?>
<Types xmlns="http://schemas.openxmlformats.org/package/2006/content-types"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514" r:id="rId2"/>
    <p:sldId id="508" r:id="rId3"/>
    <p:sldId id="527" r:id="rId4"/>
    <p:sldId id="501" r:id="rId5"/>
    <p:sldId id="528" r:id="rId6"/>
    <p:sldId id="499" r:id="rId7"/>
    <p:sldId id="504" r:id="rId8"/>
    <p:sldId id="502" r:id="rId9"/>
    <p:sldId id="490" r:id="rId10"/>
    <p:sldId id="489" r:id="rId11"/>
    <p:sldId id="517" r:id="rId12"/>
    <p:sldId id="519" r:id="rId13"/>
    <p:sldId id="512" r:id="rId14"/>
    <p:sldId id="520" r:id="rId15"/>
    <p:sldId id="511" r:id="rId16"/>
    <p:sldId id="524" r:id="rId17"/>
    <p:sldId id="525" r:id="rId18"/>
    <p:sldId id="513" r:id="rId19"/>
    <p:sldId id="516" r:id="rId20"/>
    <p:sldId id="522" r:id="rId21"/>
    <p:sldId id="529" r:id="rId22"/>
    <p:sldId id="500" r:id="rId23"/>
  </p:sldIdLst>
  <p:sldSz cx="12060238" cy="6858000"/>
  <p:notesSz cx="9931400" cy="6794500"/>
  <p:defaultTextStyle>
    <a:defPPr>
      <a:defRPr lang="en-US"/>
    </a:defPPr>
    <a:lvl1pPr marL="0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2061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64123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46184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28245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10307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92368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74429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56491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AFDAEB"/>
    <a:srgbClr val="1EC044"/>
    <a:srgbClr val="EFF3C6"/>
    <a:srgbClr val="EAEAA4"/>
    <a:srgbClr val="4F81BD"/>
    <a:srgbClr val="C440A5"/>
    <a:srgbClr val="C4407B"/>
    <a:srgbClr val="71D3E4"/>
    <a:srgbClr val="E8E1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9" autoAdjust="0"/>
    <p:restoredTop sz="88821" autoAdjust="0"/>
  </p:normalViewPr>
  <p:slideViewPr>
    <p:cSldViewPr snapToGrid="0" snapToObjects="1">
      <p:cViewPr varScale="1">
        <p:scale>
          <a:sx n="95" d="100"/>
          <a:sy n="95" d="100"/>
        </p:scale>
        <p:origin x="1062" y="84"/>
      </p:cViewPr>
      <p:guideLst>
        <p:guide orient="horz" pos="2160"/>
        <p:guide pos="379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624"/>
    </p:cViewPr>
  </p:sorterViewPr>
  <p:notesViewPr>
    <p:cSldViewPr snapToGrid="0" snapToObjects="1">
      <p:cViewPr varScale="1">
        <p:scale>
          <a:sx n="111" d="100"/>
          <a:sy n="111" d="100"/>
        </p:scale>
        <p:origin x="2448" y="96"/>
      </p:cViewPr>
      <p:guideLst>
        <p:guide orient="horz" pos="2140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5495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937B0-5A54-AC4B-848B-2BF110F42713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5495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55816-1496-3948-A8B3-EEDEA5977207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7738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5495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2DD28-CE26-B842-A8BA-FC19F387B2F5}" type="datetimeFigureOut">
              <a:rPr lang="en-US" smtClean="0"/>
              <a:t>7/3/2024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25738" y="509588"/>
            <a:ext cx="4479925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140" y="3227388"/>
            <a:ext cx="7945120" cy="3057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5495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29440-0B81-8345-8084-FB580399F83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202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82061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64123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746184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328245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910307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492368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4074429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656491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450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Referente: Fabio Gargano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47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8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Referente: Nicola Mazziotta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847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8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Referente: Fabio Gargano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737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8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Referente: Nicola Mazziotta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649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406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4158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4131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9414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72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382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103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748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2456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027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610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610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10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16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03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Referente: Emilio Radicioni, Vin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21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07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4518" y="876761"/>
            <a:ext cx="10251202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9036" y="3886200"/>
            <a:ext cx="844216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2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64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46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28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10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92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74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56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868674" y="835953"/>
            <a:ext cx="10322892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H="1">
            <a:off x="868674" y="2672584"/>
            <a:ext cx="10322891" cy="13316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5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1" y="6552024"/>
            <a:ext cx="12052857" cy="30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H="1">
            <a:off x="313926" y="668377"/>
            <a:ext cx="10700635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72473" y="147189"/>
            <a:ext cx="9342088" cy="393738"/>
          </a:xfrm>
          <a:prstGeom prst="rect">
            <a:avLst/>
          </a:prstGeom>
        </p:spPr>
        <p:txBody>
          <a:bodyPr vert="horz" lIns="116412" tIns="58206" rIns="116412" bIns="58206" rtlCol="0" anchor="ctr">
            <a:noAutofit/>
          </a:bodyPr>
          <a:lstStyle>
            <a:lvl1pPr algn="l">
              <a:defRPr sz="3200">
                <a:solidFill>
                  <a:srgbClr val="4F81BD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106941" cy="311794"/>
          </a:xfrm>
          <a:prstGeom prst="rect">
            <a:avLst/>
          </a:prstGeom>
        </p:spPr>
        <p:txBody>
          <a:bodyPr/>
          <a:lstStyle>
            <a:lvl1pPr>
              <a:defRPr sz="1400" i="1">
                <a:solidFill>
                  <a:srgbClr val="595959"/>
                </a:solidFill>
              </a:defRPr>
            </a:lvl1pPr>
          </a:lstStyle>
          <a:p>
            <a:pPr algn="ctr"/>
            <a:r>
              <a:rPr lang="it-IT" dirty="0"/>
              <a:t>Maurizio Mongelli - Consiglio di Sezione - Bari, 18 luglio 2022</a:t>
            </a:r>
            <a:endParaRPr lang="it-IT" i="1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4811" y="6546207"/>
            <a:ext cx="778046" cy="311794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595959"/>
                </a:solidFill>
              </a:defRPr>
            </a:lvl1pPr>
          </a:lstStyle>
          <a:p>
            <a:fld id="{B7F62631-D247-0E44-B808-5D23CBBA66F7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9" name="Picture 8" descr="logocip.tif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94134" y="72616"/>
            <a:ext cx="1295400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24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012" y="274639"/>
            <a:ext cx="10854214" cy="1143000"/>
          </a:xfrm>
          <a:prstGeom prst="rect">
            <a:avLst/>
          </a:prstGeom>
        </p:spPr>
        <p:txBody>
          <a:bodyPr vert="horz" lIns="116412" tIns="58206" rIns="116412" bIns="5820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012" y="1600203"/>
            <a:ext cx="10854214" cy="4525963"/>
          </a:xfrm>
          <a:prstGeom prst="rect">
            <a:avLst/>
          </a:prstGeom>
        </p:spPr>
        <p:txBody>
          <a:bodyPr vert="horz" lIns="116412" tIns="58206" rIns="116412" bIns="5820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4811" y="6546207"/>
            <a:ext cx="778046" cy="311794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595959"/>
                </a:solidFill>
              </a:defRPr>
            </a:lvl1pPr>
          </a:lstStyle>
          <a:p>
            <a:fld id="{B7F62631-D247-0E44-B808-5D23CBBA66F7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01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</p:sldLayoutIdLst>
  <p:hf hdr="0" dt="0"/>
  <p:txStyles>
    <p:titleStyle>
      <a:lvl1pPr algn="ctr" defTabSz="582061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6546" indent="-436546" algn="l" defTabSz="582061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45850" indent="-363788" algn="l" defTabSz="582061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55153" indent="-291031" algn="l" defTabSz="582061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215" indent="-291031" algn="l" defTabSz="582061" rtl="0" eaLnBrk="1" latinLnBrk="0" hangingPunct="1">
        <a:spcBef>
          <a:spcPct val="20000"/>
        </a:spcBef>
        <a:buFont typeface="Arial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619276" indent="-291031" algn="l" defTabSz="582061" rtl="0" eaLnBrk="1" latinLnBrk="0" hangingPunct="1">
        <a:spcBef>
          <a:spcPct val="20000"/>
        </a:spcBef>
        <a:buFont typeface="Arial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1337" indent="-291031" algn="l" defTabSz="582061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83399" indent="-291031" algn="l" defTabSz="582061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65460" indent="-291031" algn="l" defTabSz="582061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47521" indent="-291031" algn="l" defTabSz="582061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061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64123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46184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28245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10307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92368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74429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56491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3713619" y="1762196"/>
            <a:ext cx="463300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Composizione del Servizio:</a:t>
            </a:r>
          </a:p>
          <a:p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Maurizio Mongelli 	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responsabile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Roberto Triggiani	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componente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ED8247A-C986-CDDE-947A-11C1998D4425}"/>
              </a:ext>
            </a:extLst>
          </p:cNvPr>
          <p:cNvSpPr txBox="1"/>
          <p:nvPr/>
        </p:nvSpPr>
        <p:spPr>
          <a:xfrm>
            <a:off x="3963787" y="3925621"/>
            <a:ext cx="413267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con la preziosa collaborazione di:</a:t>
            </a:r>
          </a:p>
          <a:p>
            <a:pPr algn="ctr"/>
            <a:endParaRPr lang="it-IT" i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ctr">
              <a:buFontTx/>
              <a:buChar char="-"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Vincenzo Valentino </a:t>
            </a:r>
          </a:p>
          <a:p>
            <a:pPr marL="342900" indent="-342900" algn="ctr">
              <a:buFontTx/>
              <a:buChar char="-"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Nicola Maria Aprile Ximenes</a:t>
            </a:r>
          </a:p>
        </p:txBody>
      </p:sp>
    </p:spTree>
    <p:extLst>
      <p:ext uri="{BB962C8B-B14F-4D97-AF65-F5344CB8AC3E}">
        <p14:creationId xmlns:p14="http://schemas.microsoft.com/office/powerpoint/2010/main" val="642269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HERD_DMP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	</a:t>
            </a:r>
            <a:endParaRPr lang="it-IT" u="sng" dirty="0"/>
          </a:p>
          <a:p>
            <a:pPr marL="342900" indent="-342900" algn="just">
              <a:buFont typeface="Wingdings" panose="05000000000000000000" pitchFamily="2" charset="2"/>
              <a:buChar char="Ø"/>
              <a:tabLst>
                <a:tab pos="806450" algn="l"/>
                <a:tab pos="1074738" algn="l"/>
              </a:tabLst>
            </a:pPr>
            <a:r>
              <a:rPr lang="it-IT" dirty="0"/>
              <a:t>Progettazione tool di assemblaggio tile a sezione trapezoidale per un nuovo prototipo PSD.</a:t>
            </a:r>
            <a:endParaRPr lang="it-IT" i="1" dirty="0"/>
          </a:p>
          <a:p>
            <a:pPr marL="342900" indent="-342900" algn="just">
              <a:buFont typeface="Wingdings" panose="05000000000000000000" pitchFamily="2" charset="2"/>
              <a:buChar char="Ø"/>
              <a:tabLst>
                <a:tab pos="806450" algn="l"/>
                <a:tab pos="1074738" algn="l"/>
              </a:tabLst>
            </a:pPr>
            <a:endParaRPr lang="it-IT" i="1" dirty="0"/>
          </a:p>
          <a:p>
            <a:pPr marL="342900" indent="-342900" algn="just">
              <a:buFont typeface="Wingdings" panose="05000000000000000000" pitchFamily="2" charset="2"/>
              <a:buChar char="Ø"/>
              <a:tabLst>
                <a:tab pos="806450" algn="l"/>
              </a:tabLst>
            </a:pPr>
            <a:r>
              <a:rPr lang="it-IT" dirty="0"/>
              <a:t>Progettazione supporto per test al CERN del nuovo prototipo PSD.</a:t>
            </a:r>
          </a:p>
          <a:p>
            <a:pPr marL="541338" algn="just">
              <a:tabLst>
                <a:tab pos="806450" algn="l"/>
              </a:tabLst>
            </a:pPr>
            <a:endParaRPr lang="it-IT" dirty="0"/>
          </a:p>
          <a:p>
            <a:pPr marL="541338" algn="just">
              <a:tabLst>
                <a:tab pos="806450" algn="l"/>
              </a:tabLst>
            </a:pPr>
            <a:endParaRPr lang="it-IT" dirty="0"/>
          </a:p>
          <a:p>
            <a:pPr algn="ctr"/>
            <a:r>
              <a:rPr lang="it-IT" sz="2000" i="1" dirty="0"/>
              <a:t>(Non è escluso che si possa adattare parte di quanto già disegnato e fatto nell’anno in corso)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11558F7-FD0C-C0EA-5896-5F8E09944268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1+1 = 2 mesi-persona</a:t>
            </a:r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BFCBD75-9D98-355F-FD05-98F44B8710F8}"/>
              </a:ext>
            </a:extLst>
          </p:cNvPr>
          <p:cNvSpPr txBox="1"/>
          <p:nvPr/>
        </p:nvSpPr>
        <p:spPr>
          <a:xfrm>
            <a:off x="7630319" y="5983753"/>
            <a:ext cx="3300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Fabio Gargano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3776695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NUSES</a:t>
            </a:r>
            <a:endParaRPr lang="it-IT" sz="1600" i="1" dirty="0"/>
          </a:p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/>
              <a:t>	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Supervisione della progettazione del modulo di qualifica e di volo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A1450B8-EE3B-196F-9CFC-8BF07A347F28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923B886-0468-ACA4-343E-87D42AC96C53}"/>
              </a:ext>
            </a:extLst>
          </p:cNvPr>
          <p:cNvSpPr txBox="1"/>
          <p:nvPr/>
        </p:nvSpPr>
        <p:spPr>
          <a:xfrm>
            <a:off x="7630319" y="5983753"/>
            <a:ext cx="3300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Nicola Mazziotta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1634668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Space It Up – ASI</a:t>
            </a:r>
            <a:endParaRPr lang="it-IT" sz="1600" i="1" dirty="0"/>
          </a:p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/>
              <a:t>	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Disegno di supporti meccanici per RadMon (Radiation Monitor)</a:t>
            </a:r>
          </a:p>
          <a:p>
            <a:pPr algn="just"/>
            <a:endParaRPr lang="it-IT" dirty="0"/>
          </a:p>
          <a:p>
            <a:pPr algn="just"/>
            <a:endParaRPr lang="it-IT" dirty="0">
              <a:solidFill>
                <a:srgbClr val="FF0000"/>
              </a:solidFill>
            </a:endParaRPr>
          </a:p>
          <a:p>
            <a:pPr algn="ctr"/>
            <a:r>
              <a:rPr lang="it-IT" sz="2000" i="1" dirty="0"/>
              <a:t>(Continuazione di un’attività iniziata nell’anno in corso)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307E133-0825-60AD-B25F-6B7AFE4A3BB0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D9F3813-C991-68B4-634D-21EED30C3267}"/>
              </a:ext>
            </a:extLst>
          </p:cNvPr>
          <p:cNvSpPr txBox="1"/>
          <p:nvPr/>
        </p:nvSpPr>
        <p:spPr>
          <a:xfrm>
            <a:off x="7630319" y="5983753"/>
            <a:ext cx="3300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Fabio Gargano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796431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ADAPT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Progettazione ACD di volo incluso supporto 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ctr"/>
            <a:r>
              <a:rPr lang="it-IT" sz="2000" i="1" dirty="0"/>
              <a:t>(L’avvio dell’attività è prevista per il secondo semestre dell’anno in corso)</a:t>
            </a:r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9B04E8-608A-AD64-7626-9C760D96C6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CB2BF9B-9832-B62C-17AB-FD95C65B019B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3 mesi-persona</a:t>
            </a:r>
            <a:endParaRPr lang="it-IT" sz="20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24A8694-E46D-727D-8A20-ED0D2524A7FA}"/>
              </a:ext>
            </a:extLst>
          </p:cNvPr>
          <p:cNvSpPr txBox="1"/>
          <p:nvPr/>
        </p:nvSpPr>
        <p:spPr>
          <a:xfrm>
            <a:off x="7630319" y="5978055"/>
            <a:ext cx="3300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Nicola Mazziotta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9184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SPB2</a:t>
            </a:r>
            <a:r>
              <a:rPr lang="it-IT" dirty="0"/>
              <a:t>	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Progettazione della meccanica per i componenti del piano focale del telescopio del prossimo volo di pallone di lunga durata: PBR. 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ctr"/>
            <a:r>
              <a:rPr lang="it-IT" sz="2000" i="1" dirty="0"/>
              <a:t>(Attività in corso che si protrarrà a tutto il 2025)</a:t>
            </a:r>
            <a:r>
              <a:rPr lang="it-IT" sz="2000" dirty="0"/>
              <a:t>	</a:t>
            </a:r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85C34AE-68E0-9BA6-81A1-58E4D59D2817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1,5 mesi-persona</a:t>
            </a:r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CB62F0F-78D7-1EE6-1436-461E8D618757}"/>
              </a:ext>
            </a:extLst>
          </p:cNvPr>
          <p:cNvSpPr txBox="1"/>
          <p:nvPr/>
        </p:nvSpPr>
        <p:spPr>
          <a:xfrm>
            <a:off x="7630319" y="5983753"/>
            <a:ext cx="3568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Francesco Cafagna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4028024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158763"/>
            <a:ext cx="10504943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KM3</a:t>
            </a:r>
            <a:endParaRPr lang="it-IT" dirty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Finalizzazione del disegno (con conseguente riqualifica) del Base Module delle Detection Unit alla luce del cambio di alcuni componenti interni: a ciò consegue il ridisegno delle schede elettroniche, delle trasmissioni in fibra ottica e un importante  riadattamento della meccanica interna del Base Module.</a:t>
            </a:r>
            <a:endParaRPr lang="it-IT" dirty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C082C0C-BE02-F66D-592A-D2258B14A01A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3A8649A-EC2A-F63B-204E-2C48B3C297D8}"/>
              </a:ext>
            </a:extLst>
          </p:cNvPr>
          <p:cNvSpPr txBox="1"/>
          <p:nvPr/>
        </p:nvSpPr>
        <p:spPr>
          <a:xfrm>
            <a:off x="7630319" y="5983753"/>
            <a:ext cx="3300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Circella - Sgura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473480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800" dirty="0">
              <a:highlight>
                <a:srgbClr val="FFFF00"/>
              </a:highlight>
            </a:endParaRPr>
          </a:p>
          <a:p>
            <a:pPr algn="just"/>
            <a:r>
              <a:rPr lang="it-IT" sz="2000" dirty="0">
                <a:highlight>
                  <a:srgbClr val="FFFF00"/>
                </a:highlight>
              </a:rPr>
              <a:t>ALICE3</a:t>
            </a:r>
            <a:r>
              <a:rPr lang="it-IT" sz="2000" dirty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Progetto della struttura meccanica di supporto del rivelatore RICH di ALICE3.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Upgrade del setup da vuoto per studi di degassing, con aumento del volume per studi con prototipi del rivelatore IRIS.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1200" dirty="0">
              <a:highlight>
                <a:srgbClr val="FFFF00"/>
              </a:highlight>
            </a:endParaRPr>
          </a:p>
          <a:p>
            <a:pPr algn="just"/>
            <a:r>
              <a:rPr lang="it-IT" sz="2000" dirty="0">
                <a:highlight>
                  <a:srgbClr val="FFFF00"/>
                </a:highlight>
              </a:rPr>
              <a:t>ITS3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Costruzione prototipi ITS3 con sensori delle dimensioni finali; adattamento disegno e produzione tool.</a:t>
            </a:r>
          </a:p>
          <a:p>
            <a:pPr algn="just"/>
            <a:endParaRPr lang="it-IT" sz="2000" dirty="0">
              <a:solidFill>
                <a:srgbClr val="FF0000"/>
              </a:solidFill>
            </a:endParaRPr>
          </a:p>
          <a:p>
            <a:pPr algn="just"/>
            <a:r>
              <a:rPr lang="it-IT" sz="2000" dirty="0">
                <a:highlight>
                  <a:srgbClr val="FFFF00"/>
                </a:highlight>
              </a:rPr>
              <a:t>PRIN</a:t>
            </a:r>
            <a:r>
              <a:rPr lang="it-IT" sz="2000" dirty="0"/>
              <a:t> </a:t>
            </a:r>
            <a:r>
              <a:rPr lang="it-IT" sz="1600" i="1" dirty="0"/>
              <a:t>(PRIN_2022ljt55r e PRIN_Prinxx7f7)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Disegno di piccolo supporto per test-beam con stack di 9 sensori ALPIDE (A9).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Disegno di jig di allineamento e posizionamento di stack di chips dummy di più grande dimensione.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Definizione, verifica e produzione del case per la sonda intraoperatoria.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37C4816-39D6-72C6-F4EE-66A3E26F56F7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2+1+1+1 = 5 mesi-persona</a:t>
            </a:r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AB30D02-E485-610C-6FA4-6C6FED845ADE}"/>
              </a:ext>
            </a:extLst>
          </p:cNvPr>
          <p:cNvSpPr txBox="1"/>
          <p:nvPr/>
        </p:nvSpPr>
        <p:spPr>
          <a:xfrm>
            <a:off x="7107804" y="5983753"/>
            <a:ext cx="4429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Volpe-Triloki-Colella-Colamaria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894972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u="sng" dirty="0">
              <a:highlight>
                <a:srgbClr val="FFFF00"/>
              </a:highlight>
              <a:uFill>
                <a:solidFill>
                  <a:srgbClr val="C00000"/>
                </a:solidFill>
              </a:uFill>
            </a:endParaRPr>
          </a:p>
          <a:p>
            <a:r>
              <a:rPr lang="it-IT" sz="2400" u="sng" dirty="0" err="1">
                <a:highlight>
                  <a:srgbClr val="FFFF00"/>
                </a:highlight>
                <a:uFill>
                  <a:solidFill>
                    <a:srgbClr val="C00000"/>
                  </a:solidFill>
                </a:uFill>
              </a:rPr>
              <a:t>ePIC</a:t>
            </a:r>
            <a:endParaRPr lang="it-IT" sz="2400" u="sng" dirty="0">
              <a:highlight>
                <a:srgbClr val="FFFF00"/>
              </a:highlight>
              <a:uFill>
                <a:solidFill>
                  <a:srgbClr val="C00000"/>
                </a:solidFill>
              </a:uFill>
            </a:endParaRPr>
          </a:p>
          <a:p>
            <a:pPr algn="just"/>
            <a:endParaRPr lang="it-IT" sz="2000" dirty="0">
              <a:highlight>
                <a:srgbClr val="FFFF00"/>
              </a:highlight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Disegno di prototipi SVT L0-L1 con componenti via via più evoluti (silicio vuoto, silicio con dissipatori termici, silicio-sensore) includendo in particolare: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	- Adattamento dei setup posizionamento/connessione/bending sensori (disegno/produzione 	tool dedicati, disegno/produzione prototipi mandrini raggi SVT).</a:t>
            </a:r>
          </a:p>
          <a:p>
            <a:pPr algn="just"/>
            <a:r>
              <a:rPr lang="it-IT" sz="2000" dirty="0"/>
              <a:t>	- Sviluppo meccanica di supporto locale SVT L0-L1, di concerto con attività gruppo PD 	(disegno/produzione prototipi supporto locale layer interni).</a:t>
            </a:r>
          </a:p>
          <a:p>
            <a:pPr algn="just"/>
            <a:endParaRPr lang="it-IT" sz="120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AF3C7D9-1A4F-DF34-35F8-69246DD23B27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3 mesi-persona</a:t>
            </a:r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AC54B5C-E773-3AEB-769B-9348C9DFB3F2}"/>
              </a:ext>
            </a:extLst>
          </p:cNvPr>
          <p:cNvSpPr txBox="1"/>
          <p:nvPr/>
        </p:nvSpPr>
        <p:spPr>
          <a:xfrm>
            <a:off x="7630319" y="5978688"/>
            <a:ext cx="3300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Domenico Elia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1122095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LUNA</a:t>
            </a:r>
            <a:r>
              <a:rPr lang="it-IT" dirty="0"/>
              <a:t>  (ai LNGS)</a:t>
            </a:r>
          </a:p>
          <a:p>
            <a:pPr algn="just"/>
            <a:r>
              <a:rPr lang="it-IT" dirty="0"/>
              <a:t>	</a:t>
            </a:r>
          </a:p>
          <a:p>
            <a:pPr marL="361950" marR="0" lvl="0" indent="-361950" algn="just" defTabSz="58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it-IT" dirty="0"/>
              <a:t>Progetto di una struttura di contenimento e di supporto di scintillatori parallelepipedi allo NaI e di schermi in piombo.</a:t>
            </a:r>
          </a:p>
          <a:p>
            <a:pPr marL="361950" indent="-361950" algn="just"/>
            <a:r>
              <a:rPr lang="it-IT" dirty="0"/>
              <a:t>	La struttura sarà verosimilmente costituita da due parti simmetriche che si chiuderanno sulla linea di fascio.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801DC76-E6D8-F029-BC6D-3F535A428869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1,5 mesi-persona</a:t>
            </a:r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CCF003B-A8C0-92FB-AAEF-0C6C0F2BE14B}"/>
              </a:ext>
            </a:extLst>
          </p:cNvPr>
          <p:cNvSpPr txBox="1"/>
          <p:nvPr/>
        </p:nvSpPr>
        <p:spPr>
          <a:xfrm>
            <a:off x="7630319" y="5983753"/>
            <a:ext cx="3081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Giovanni Ciani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033357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FRIDA</a:t>
            </a:r>
            <a:endParaRPr lang="it-IT" dirty="0"/>
          </a:p>
          <a:p>
            <a:pPr algn="just"/>
            <a:r>
              <a:rPr lang="it-IT" dirty="0"/>
              <a:t>	</a:t>
            </a:r>
          </a:p>
          <a:p>
            <a:pPr algn="just"/>
            <a:endParaRPr lang="it-IT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Ottimizzazione di un prototipo a fibre ottiche realizzato nell’anno in corso (geometria e dimensioni) e disegno di componenti per set-up sperimentale.  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V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458944E-1BBE-7F4F-655F-6A3B03E30FF6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2E5F6C1-687E-D9EF-5BBB-E20BAB0A64D9}"/>
              </a:ext>
            </a:extLst>
          </p:cNvPr>
          <p:cNvSpPr txBox="1"/>
          <p:nvPr/>
        </p:nvSpPr>
        <p:spPr>
          <a:xfrm>
            <a:off x="7630319" y="5983753"/>
            <a:ext cx="3460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Raffaella Radogna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3046873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3242945" y="2628762"/>
            <a:ext cx="557434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dirty="0">
                <a:solidFill>
                  <a:schemeClr val="accent1">
                    <a:lumMod val="50000"/>
                  </a:schemeClr>
                </a:solidFill>
              </a:rPr>
              <a:t>RICHIESTE 2025</a:t>
            </a:r>
            <a:endParaRPr lang="it-IT" sz="66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100521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SHINE</a:t>
            </a:r>
            <a:endParaRPr lang="it-IT" sz="1600" i="1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	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200" dirty="0"/>
              <a:t>Progettazione di componenti meccanici funzionali ad un setup sperimentale: accoppiamento laser e tubo a raggi X, supporto ed accoppiamento di scintillatori e PMT.</a:t>
            </a:r>
          </a:p>
          <a:p>
            <a:pPr algn="just"/>
            <a:endParaRPr lang="it-IT" dirty="0"/>
          </a:p>
          <a:p>
            <a:pPr algn="just"/>
            <a:r>
              <a:rPr lang="it-IT" sz="2000" i="1" dirty="0"/>
              <a:t>	(attività programmata per l’anno in corso che inizierà a fine anno e proseguirà nel 2025)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V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D30D8BB-E1F6-952D-B873-B5C35B3CF90B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E10BFD4-CE05-DE2F-B5B9-3DBE813D8366}"/>
              </a:ext>
            </a:extLst>
          </p:cNvPr>
          <p:cNvSpPr txBox="1"/>
          <p:nvPr/>
        </p:nvSpPr>
        <p:spPr>
          <a:xfrm>
            <a:off x="7630319" y="5983753"/>
            <a:ext cx="34701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Raffaella Radogna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451611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SPOC</a:t>
            </a:r>
            <a:endParaRPr lang="it-IT" dirty="0"/>
          </a:p>
          <a:p>
            <a:pPr algn="just"/>
            <a:r>
              <a:rPr lang="it-IT" dirty="0"/>
              <a:t>	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200" dirty="0"/>
              <a:t>Disegno di un tavolo per alcune misure tomografiche da eseguire presso il reattore di neutroni LENA di PAVIA  per test  di funzionamento di un  rivelatore  a cristallo di LaBr3(Ce+Sr).</a:t>
            </a:r>
          </a:p>
          <a:p>
            <a:pPr algn="just" defTabSz="361950"/>
            <a:r>
              <a:rPr lang="it-IT" sz="2200" dirty="0"/>
              <a:t>	Vanno presi dati, a vari angoli, di una sorgente attivata dai neutroni e poi va ricostruita 	l'immagine della sorgente con metodi tomografici.</a:t>
            </a:r>
          </a:p>
          <a:p>
            <a:pPr algn="just" defTabSz="361950"/>
            <a:r>
              <a:rPr lang="it-IT" sz="2200" dirty="0"/>
              <a:t>	Al fine di consentire l’acquisizione di dati a vari angoli, il tavolo dovrà essere corredato 	di una slitta rotante e di opportuni supporti per la strumentazione necessaria.</a:t>
            </a:r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V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E960551-22B3-9D25-4E3F-16B0A87C0341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4B39560-78B8-D0D4-777F-B6B11E3756B3}"/>
              </a:ext>
            </a:extLst>
          </p:cNvPr>
          <p:cNvSpPr txBox="1"/>
          <p:nvPr/>
        </p:nvSpPr>
        <p:spPr>
          <a:xfrm>
            <a:off x="7630319" y="5988737"/>
            <a:ext cx="3300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Giuseppe Iaselli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724814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352317"/>
              </p:ext>
            </p:extLst>
          </p:nvPr>
        </p:nvGraphicFramePr>
        <p:xfrm>
          <a:off x="990121" y="720134"/>
          <a:ext cx="10284690" cy="50515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9343">
                  <a:extLst>
                    <a:ext uri="{9D8B030D-6E8A-4147-A177-3AD203B41FA5}">
                      <a16:colId xmlns:a16="http://schemas.microsoft.com/office/drawing/2014/main" val="11428351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32895571"/>
                    </a:ext>
                  </a:extLst>
                </a:gridCol>
                <a:gridCol w="1347572">
                  <a:extLst>
                    <a:ext uri="{9D8B030D-6E8A-4147-A177-3AD203B41FA5}">
                      <a16:colId xmlns:a16="http://schemas.microsoft.com/office/drawing/2014/main" val="2567447630"/>
                    </a:ext>
                  </a:extLst>
                </a:gridCol>
                <a:gridCol w="1042219">
                  <a:extLst>
                    <a:ext uri="{9D8B030D-6E8A-4147-A177-3AD203B41FA5}">
                      <a16:colId xmlns:a16="http://schemas.microsoft.com/office/drawing/2014/main" val="478465882"/>
                    </a:ext>
                  </a:extLst>
                </a:gridCol>
                <a:gridCol w="1268362">
                  <a:extLst>
                    <a:ext uri="{9D8B030D-6E8A-4147-A177-3AD203B41FA5}">
                      <a16:colId xmlns:a16="http://schemas.microsoft.com/office/drawing/2014/main" val="3783269886"/>
                    </a:ext>
                  </a:extLst>
                </a:gridCol>
                <a:gridCol w="1467707">
                  <a:extLst>
                    <a:ext uri="{9D8B030D-6E8A-4147-A177-3AD203B41FA5}">
                      <a16:colId xmlns:a16="http://schemas.microsoft.com/office/drawing/2014/main" val="3359654089"/>
                    </a:ext>
                  </a:extLst>
                </a:gridCol>
                <a:gridCol w="1225899">
                  <a:extLst>
                    <a:ext uri="{9D8B030D-6E8A-4147-A177-3AD203B41FA5}">
                      <a16:colId xmlns:a16="http://schemas.microsoft.com/office/drawing/2014/main" val="3460094360"/>
                    </a:ext>
                  </a:extLst>
                </a:gridCol>
                <a:gridCol w="1326383">
                  <a:extLst>
                    <a:ext uri="{9D8B030D-6E8A-4147-A177-3AD203B41FA5}">
                      <a16:colId xmlns:a16="http://schemas.microsoft.com/office/drawing/2014/main" val="295247078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3910290742"/>
                    </a:ext>
                  </a:extLst>
                </a:gridCol>
                <a:gridCol w="365595">
                  <a:extLst>
                    <a:ext uri="{9D8B030D-6E8A-4147-A177-3AD203B41FA5}">
                      <a16:colId xmlns:a16="http://schemas.microsoft.com/office/drawing/2014/main" val="1624496085"/>
                    </a:ext>
                  </a:extLst>
                </a:gridCol>
                <a:gridCol w="720187">
                  <a:extLst>
                    <a:ext uri="{9D8B030D-6E8A-4147-A177-3AD203B41FA5}">
                      <a16:colId xmlns:a16="http://schemas.microsoft.com/office/drawing/2014/main" val="3417830136"/>
                    </a:ext>
                  </a:extLst>
                </a:gridCol>
              </a:tblGrid>
              <a:tr h="308571">
                <a:tc gridSpan="11"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Richieste</a:t>
                      </a:r>
                      <a:r>
                        <a:rPr lang="it-IT" sz="1400" b="1" baseline="0"/>
                        <a:t> 2025</a:t>
                      </a:r>
                      <a:endParaRPr lang="it-IT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233368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m.p.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5563038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RD_MuCOL</a:t>
                      </a:r>
                    </a:p>
                    <a:p>
                      <a:pPr algn="ctr"/>
                      <a:r>
                        <a:rPr lang="it-IT" sz="1400" dirty="0"/>
                        <a:t>(Muon Collider)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CMS MUONI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  <a:p>
                      <a:pPr algn="ctr"/>
                      <a:r>
                        <a:rPr lang="it-IT" sz="1400" dirty="0"/>
                        <a:t>CMS TRACKER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/>
                        <a:t>RD_FCC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LHCb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HYPER-K (T2K)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95191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CSN</a:t>
                      </a:r>
                      <a:r>
                        <a:rPr lang="it-IT" sz="1400" baseline="0" dirty="0"/>
                        <a:t> I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0,5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0,5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2,5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3,5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11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7789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81735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CTA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HERD_DMP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NUSES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Space </a:t>
                      </a:r>
                      <a:r>
                        <a:rPr lang="it-IT" sz="1400" dirty="0" err="1"/>
                        <a:t>It</a:t>
                      </a:r>
                      <a:r>
                        <a:rPr lang="it-IT" sz="1400" dirty="0"/>
                        <a:t> Up – ASI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ADAPT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SPB2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KM3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6429979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CSN</a:t>
                      </a:r>
                      <a:r>
                        <a:rPr lang="it-IT" sz="1400" baseline="0" dirty="0"/>
                        <a:t> II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1,5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10,5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47571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916021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ALICE3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ITS3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PRIN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/>
                        <a:t>ePIC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LUNA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9871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CSN</a:t>
                      </a:r>
                      <a:r>
                        <a:rPr lang="it-IT" sz="1400" baseline="0" dirty="0"/>
                        <a:t> III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1,5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9,5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005919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8384497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FRIDA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SHINE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SPOC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17723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CSN V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100667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6368709"/>
                  </a:ext>
                </a:extLst>
              </a:tr>
              <a:tr h="308571">
                <a:tc gridSpan="9">
                  <a:txBody>
                    <a:bodyPr/>
                    <a:lstStyle/>
                    <a:p>
                      <a:pPr algn="r"/>
                      <a:r>
                        <a:rPr lang="it-IT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Totale m.p.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it-I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it-I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836408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105117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RD_MuCOL</a:t>
            </a:r>
          </a:p>
          <a:p>
            <a:pPr algn="just"/>
            <a:endParaRPr lang="it-IT" i="1" dirty="0"/>
          </a:p>
          <a:p>
            <a:pPr algn="just"/>
            <a:endParaRPr lang="it-IT" i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Progettazione della struttura meccanica di un prototipo di cella calorimetrica (layer attivo: rivelatore MPGD + assorbitori + elettronica di lettura) e dello stand necessario per misurarne le performance.</a:t>
            </a:r>
          </a:p>
          <a:p>
            <a:pPr algn="just"/>
            <a:endParaRPr lang="it-IT" dirty="0"/>
          </a:p>
          <a:p>
            <a:pPr algn="just"/>
            <a:r>
              <a:rPr lang="it-IT" i="1" dirty="0"/>
              <a:t>L’attività di progettazione, già richiesta l’anno scorso, inizierà dopo l’estate ma è estremamente probabile che si protrarrà fino ai primi mesi del 2025</a:t>
            </a:r>
          </a:p>
          <a:p>
            <a:pPr algn="just"/>
            <a:endParaRPr lang="it-IT" dirty="0"/>
          </a:p>
          <a:p>
            <a:pPr marL="342900" indent="-342900" algn="just">
              <a:buFontTx/>
              <a:buChar char="-"/>
            </a:pPr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2023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08D8270-78B2-AE59-393A-892371E34DF1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0,5 mesi-persona</a:t>
            </a:r>
            <a:endParaRPr lang="it-IT" sz="20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0C269AE-3020-069E-04F2-E3144ADD12AC}"/>
              </a:ext>
            </a:extLst>
          </p:cNvPr>
          <p:cNvSpPr txBox="1"/>
          <p:nvPr/>
        </p:nvSpPr>
        <p:spPr>
          <a:xfrm>
            <a:off x="7630319" y="5983753"/>
            <a:ext cx="3300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Luigi Longo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3390724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77647" y="1983362"/>
            <a:ext cx="1050494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highlight>
                  <a:srgbClr val="FFFF00"/>
                </a:highlight>
              </a:rPr>
              <a:t>CMS MUONI</a:t>
            </a:r>
            <a:r>
              <a:rPr lang="it-IT" dirty="0"/>
              <a:t> </a:t>
            </a:r>
            <a:endParaRPr lang="it-IT" sz="1600" i="1" dirty="0"/>
          </a:p>
          <a:p>
            <a:pPr algn="just"/>
            <a:endParaRPr lang="it-IT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Progettazione della struttura meccanica e del Cosmic Ray Test Stand per gli RPC.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Progettazione dei tool di assemblaggio per i moduli GEM-ME0 (e/o modifica dei progetti esistenti).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Disegno di piccoli supporti per il laboratorio GEM (allestimento darkbox).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8A8DE68-AF2D-CDC0-EDF6-A791CD4C36B5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1+1+1 = 3 mesi-persona</a:t>
            </a:r>
            <a:endParaRPr lang="it-IT" sz="20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F5B15B3-11C8-57E2-547F-3E0FF61CC800}"/>
              </a:ext>
            </a:extLst>
          </p:cNvPr>
          <p:cNvSpPr txBox="1"/>
          <p:nvPr/>
        </p:nvSpPr>
        <p:spPr>
          <a:xfrm>
            <a:off x="7630319" y="5982838"/>
            <a:ext cx="3555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Ramos-</a:t>
            </a:r>
            <a:r>
              <a:rPr lang="it-IT" sz="1600" i="1" dirty="0" err="1">
                <a:uFill>
                  <a:solidFill>
                    <a:srgbClr val="FF0000"/>
                  </a:solidFill>
                </a:uFill>
              </a:rPr>
              <a:t>Verwilligen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852366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/>
          </a:p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CMS TACKER</a:t>
            </a:r>
            <a:r>
              <a:rPr lang="it-IT" dirty="0"/>
              <a:t> </a:t>
            </a:r>
            <a:endParaRPr lang="it-IT" sz="1600" i="1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Assistenza alla programmata attività di produzione dei moduli del tracciatore esterno di CMS </a:t>
            </a:r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102302E-5F0B-ACDE-9150-F1E201A3303F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0,5 mesi-persona</a:t>
            </a:r>
            <a:endParaRPr lang="it-IT" sz="20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EE7DE0D-7966-A218-BCE1-7EA443B3FF18}"/>
              </a:ext>
            </a:extLst>
          </p:cNvPr>
          <p:cNvSpPr txBox="1"/>
          <p:nvPr/>
        </p:nvSpPr>
        <p:spPr>
          <a:xfrm>
            <a:off x="7630319" y="5983753"/>
            <a:ext cx="3300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Gigi Fiore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1572589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ECAB288-7B87-0872-F4DB-BBA2271A7B9F}"/>
              </a:ext>
            </a:extLst>
          </p:cNvPr>
          <p:cNvSpPr txBox="1"/>
          <p:nvPr/>
        </p:nvSpPr>
        <p:spPr>
          <a:xfrm>
            <a:off x="777647" y="1550714"/>
            <a:ext cx="1050494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RD_FCC</a:t>
            </a:r>
          </a:p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Contributo alla progettazione di un prototipo completo in scala di una camera a deriva per propositi di ricostruzione tracce e studio performance.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10A4F9B-E6B3-4B22-75CC-F8CE27867C18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  <a:endParaRPr lang="it-IT" sz="20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69EF9AC-1476-5FF3-FCE0-97ABFF3023B6}"/>
              </a:ext>
            </a:extLst>
          </p:cNvPr>
          <p:cNvSpPr txBox="1"/>
          <p:nvPr/>
        </p:nvSpPr>
        <p:spPr>
          <a:xfrm>
            <a:off x="7630319" y="5983753"/>
            <a:ext cx="3300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Nicola De Filippis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1281602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77647" y="1710591"/>
            <a:ext cx="1050494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highlight>
                  <a:srgbClr val="FFFF00"/>
                </a:highlight>
              </a:rPr>
              <a:t>LHCb</a:t>
            </a:r>
            <a:endParaRPr lang="it-IT" sz="1600" i="1" dirty="0"/>
          </a:p>
          <a:p>
            <a:pPr algn="just"/>
            <a:endParaRPr lang="it-IT" dirty="0"/>
          </a:p>
          <a:p>
            <a:pPr marL="361950" indent="-361950" algn="just">
              <a:buFont typeface="Wingdings" panose="05000000000000000000" pitchFamily="2" charset="2"/>
              <a:buChar char="Ø"/>
            </a:pPr>
            <a:r>
              <a:rPr lang="it-IT" dirty="0"/>
              <a:t>Disegno di una box per µ_RWELL (rispetto a quanto realizzato nel 2024 si prefigura un sistema di tipo modulare)</a:t>
            </a:r>
          </a:p>
          <a:p>
            <a:pPr marL="361950" indent="-361950" algn="just">
              <a:buFont typeface="Wingdings" panose="05000000000000000000" pitchFamily="2" charset="2"/>
              <a:buChar char="Ø"/>
            </a:pPr>
            <a:endParaRPr lang="it-IT" dirty="0"/>
          </a:p>
          <a:p>
            <a:pPr marL="361950" indent="-361950" algn="just">
              <a:buFont typeface="Wingdings" panose="05000000000000000000" pitchFamily="2" charset="2"/>
              <a:buChar char="Ø"/>
            </a:pPr>
            <a:r>
              <a:rPr lang="it-IT" dirty="0"/>
              <a:t>Revisione della struttura meccanica del tripletto RPC per elettronica FATIC</a:t>
            </a:r>
          </a:p>
          <a:p>
            <a:pPr marL="361950" indent="-361950" algn="just">
              <a:buFont typeface="Wingdings" panose="05000000000000000000" pitchFamily="2" charset="2"/>
              <a:buChar char="Ø"/>
            </a:pPr>
            <a:endParaRPr lang="it-IT" dirty="0"/>
          </a:p>
          <a:p>
            <a:pPr marL="361950" indent="-361950" algn="just">
              <a:buFont typeface="Wingdings" panose="05000000000000000000" pitchFamily="2" charset="2"/>
              <a:buChar char="Ø"/>
            </a:pPr>
            <a:r>
              <a:rPr lang="it-IT" dirty="0"/>
              <a:t>Progettazione di una struttura meccanica per la realizzazione di un set-up µ_RWELL + RPC</a:t>
            </a:r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0F4906-E159-5E09-7287-DB34D81231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EAF4775-43C9-BF2F-0FDD-F83DF8B4AEEE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2,5 mesi-persona</a:t>
            </a:r>
            <a:endParaRPr lang="it-IT" sz="20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BB99C3D-9236-A1D4-BCE1-3B1F48AE5410}"/>
              </a:ext>
            </a:extLst>
          </p:cNvPr>
          <p:cNvSpPr txBox="1"/>
          <p:nvPr/>
        </p:nvSpPr>
        <p:spPr>
          <a:xfrm>
            <a:off x="7630319" y="5983753"/>
            <a:ext cx="3300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Marilisa De Serio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3214028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4280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highlight>
                  <a:srgbClr val="FFFF00"/>
                </a:highlight>
              </a:rPr>
              <a:t>HYPER-K (T2K)</a:t>
            </a:r>
            <a:endParaRPr lang="it-IT" sz="2200" dirty="0"/>
          </a:p>
          <a:p>
            <a:pPr algn="just"/>
            <a:endParaRPr lang="it-IT" sz="2200" dirty="0"/>
          </a:p>
          <a:p>
            <a:pPr algn="just"/>
            <a:endParaRPr lang="it-IT" sz="2200" dirty="0"/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mPMT	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Ottimizzazione del disegno meccanico dei multi-PMT a seguito dei test in esecuzione sui 			prototipi.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AIDAInnova+DRD1 (sinergica anche con RD_MuCOL)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it-IT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Disegno di 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tavoli di supporto per set-up delle TPC e del rack per la distribuzione dei gas.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it-IT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Progettazione di una Field Cage da inserire nel vessel e conseguenti modeste modifiche </a:t>
            </a:r>
            <a:r>
              <a:rPr lang="it-IT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sulle 		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flange del vessel.</a:t>
            </a:r>
            <a:endParaRPr lang="it-IT" sz="2000" dirty="0"/>
          </a:p>
          <a:p>
            <a:pPr algn="just"/>
            <a:endParaRPr lang="it-IT" sz="220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662B1DB-604A-0755-5851-3FA86E7DA8C1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1+1+1,5 = 3,5 mesi-persona</a:t>
            </a:r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148033-8E49-B993-2571-998A77B113B5}"/>
              </a:ext>
            </a:extLst>
          </p:cNvPr>
          <p:cNvSpPr txBox="1"/>
          <p:nvPr/>
        </p:nvSpPr>
        <p:spPr>
          <a:xfrm>
            <a:off x="7630319" y="5988656"/>
            <a:ext cx="3528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Berardi-Radicioni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1238277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CTA</a:t>
            </a:r>
            <a:r>
              <a:rPr lang="it-IT" dirty="0"/>
              <a:t> </a:t>
            </a:r>
            <a:endParaRPr lang="it-IT" sz="1600" i="1" dirty="0"/>
          </a:p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endParaRPr lang="it-IT" dirty="0"/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0000"/>
                </a:solidFill>
              </a:rPr>
              <a:t>Disegno, per test in laboratorio, di supporti di SiPM e relativa elettronica.</a:t>
            </a:r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	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3 luglio 2024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8E61D95-8405-A228-C244-F05F5C2E8FDD}"/>
              </a:ext>
            </a:extLst>
          </p:cNvPr>
          <p:cNvSpPr txBox="1"/>
          <p:nvPr/>
        </p:nvSpPr>
        <p:spPr>
          <a:xfrm>
            <a:off x="777647" y="5952975"/>
            <a:ext cx="4672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1D114D8-5F85-D386-66D8-DCCA11108DE3}"/>
              </a:ext>
            </a:extLst>
          </p:cNvPr>
          <p:cNvSpPr txBox="1"/>
          <p:nvPr/>
        </p:nvSpPr>
        <p:spPr>
          <a:xfrm>
            <a:off x="7630319" y="5983753"/>
            <a:ext cx="3629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i="1" dirty="0">
                <a:uFill>
                  <a:solidFill>
                    <a:srgbClr val="FF0000"/>
                  </a:solidFill>
                </a:uFill>
              </a:rPr>
              <a:t>Riferimento attività: Elisabetta Bissaldi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3365552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1732</Words>
  <Application>Microsoft Office PowerPoint</Application>
  <PresentationFormat>Personalizzato</PresentationFormat>
  <Paragraphs>352</Paragraphs>
  <Slides>22</Slides>
  <Notes>22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Office Theme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luciano musa</dc:creator>
  <cp:lastModifiedBy>Maurizio Mongelli</cp:lastModifiedBy>
  <cp:revision>1564</cp:revision>
  <cp:lastPrinted>2022-07-19T06:01:24Z</cp:lastPrinted>
  <dcterms:created xsi:type="dcterms:W3CDTF">2017-04-19T10:51:49Z</dcterms:created>
  <dcterms:modified xsi:type="dcterms:W3CDTF">2024-07-03T06:55:05Z</dcterms:modified>
</cp:coreProperties>
</file>