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2"/>
  </p:notesMasterIdLst>
  <p:sldIdLst>
    <p:sldId id="305" r:id="rId2"/>
    <p:sldId id="306" r:id="rId3"/>
    <p:sldId id="1537" r:id="rId4"/>
    <p:sldId id="314" r:id="rId5"/>
    <p:sldId id="1538" r:id="rId6"/>
    <p:sldId id="1556" r:id="rId7"/>
    <p:sldId id="1557" r:id="rId8"/>
    <p:sldId id="1558" r:id="rId9"/>
    <p:sldId id="1559" r:id="rId10"/>
    <p:sldId id="1560" r:id="rId11"/>
    <p:sldId id="1561" r:id="rId12"/>
    <p:sldId id="1562" r:id="rId13"/>
    <p:sldId id="1539" r:id="rId14"/>
    <p:sldId id="1540" r:id="rId15"/>
    <p:sldId id="1541" r:id="rId16"/>
    <p:sldId id="344" r:id="rId17"/>
    <p:sldId id="345" r:id="rId18"/>
    <p:sldId id="346" r:id="rId19"/>
    <p:sldId id="1542" r:id="rId20"/>
    <p:sldId id="347" r:id="rId21"/>
    <p:sldId id="1543" r:id="rId22"/>
    <p:sldId id="304" r:id="rId23"/>
    <p:sldId id="444" r:id="rId24"/>
    <p:sldId id="449" r:id="rId25"/>
    <p:sldId id="452" r:id="rId26"/>
    <p:sldId id="459" r:id="rId27"/>
    <p:sldId id="458" r:id="rId28"/>
    <p:sldId id="257" r:id="rId29"/>
    <p:sldId id="463" r:id="rId30"/>
    <p:sldId id="464" r:id="rId31"/>
    <p:sldId id="467" r:id="rId32"/>
    <p:sldId id="1544" r:id="rId33"/>
    <p:sldId id="1545" r:id="rId34"/>
    <p:sldId id="1546" r:id="rId35"/>
    <p:sldId id="270" r:id="rId36"/>
    <p:sldId id="271" r:id="rId37"/>
    <p:sldId id="1547" r:id="rId38"/>
    <p:sldId id="1549" r:id="rId39"/>
    <p:sldId id="1550" r:id="rId40"/>
    <p:sldId id="1551" r:id="rId41"/>
    <p:sldId id="1552" r:id="rId42"/>
    <p:sldId id="1553" r:id="rId43"/>
    <p:sldId id="1554" r:id="rId44"/>
    <p:sldId id="1532" r:id="rId45"/>
    <p:sldId id="1533" r:id="rId46"/>
    <p:sldId id="1534" r:id="rId47"/>
    <p:sldId id="1535" r:id="rId48"/>
    <p:sldId id="262" r:id="rId49"/>
    <p:sldId id="263" r:id="rId50"/>
    <p:sldId id="465"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3A6148D0-C04A-4A88-A762-DA4BF3821C6C}">
          <p14:sldIdLst>
            <p14:sldId id="305"/>
            <p14:sldId id="306"/>
            <p14:sldId id="1537"/>
            <p14:sldId id="314"/>
            <p14:sldId id="1538"/>
            <p14:sldId id="1556"/>
            <p14:sldId id="1557"/>
            <p14:sldId id="1558"/>
            <p14:sldId id="1559"/>
            <p14:sldId id="1560"/>
            <p14:sldId id="1561"/>
            <p14:sldId id="1562"/>
            <p14:sldId id="1539"/>
            <p14:sldId id="1540"/>
            <p14:sldId id="1541"/>
            <p14:sldId id="344"/>
            <p14:sldId id="345"/>
            <p14:sldId id="346"/>
            <p14:sldId id="1542"/>
            <p14:sldId id="347"/>
            <p14:sldId id="1543"/>
            <p14:sldId id="304"/>
            <p14:sldId id="444"/>
            <p14:sldId id="449"/>
            <p14:sldId id="452"/>
            <p14:sldId id="459"/>
            <p14:sldId id="458"/>
            <p14:sldId id="257"/>
          </p14:sldIdLst>
        </p14:section>
        <p14:section name="Sezione predefinita" id="{FA2CC49A-6939-4642-B1E7-15749065889E}">
          <p14:sldIdLst>
            <p14:sldId id="463"/>
            <p14:sldId id="464"/>
            <p14:sldId id="467"/>
            <p14:sldId id="1544"/>
            <p14:sldId id="1545"/>
            <p14:sldId id="1546"/>
            <p14:sldId id="270"/>
            <p14:sldId id="271"/>
            <p14:sldId id="1547"/>
            <p14:sldId id="1549"/>
            <p14:sldId id="1550"/>
            <p14:sldId id="1551"/>
            <p14:sldId id="1552"/>
            <p14:sldId id="1553"/>
            <p14:sldId id="1554"/>
            <p14:sldId id="1532"/>
            <p14:sldId id="1533"/>
            <p14:sldId id="1534"/>
            <p14:sldId id="1535"/>
            <p14:sldId id="262"/>
            <p14:sldId id="263"/>
            <p14:sldId id="4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73"/>
    <p:restoredTop sz="94688"/>
  </p:normalViewPr>
  <p:slideViewPr>
    <p:cSldViewPr snapToGrid="0">
      <p:cViewPr varScale="1">
        <p:scale>
          <a:sx n="123" d="100"/>
          <a:sy n="123" d="100"/>
        </p:scale>
        <p:origin x="184" y="264"/>
      </p:cViewPr>
      <p:guideLst>
        <p:guide orient="horz" pos="1620"/>
        <p:guide pos="2880"/>
      </p:guideLst>
    </p:cSldViewPr>
  </p:slideViewPr>
  <p:notesTextViewPr>
    <p:cViewPr>
      <p:scale>
        <a:sx n="1" d="1"/>
        <a:sy n="1" d="1"/>
      </p:scale>
      <p:origin x="0" y="0"/>
    </p:cViewPr>
  </p:notesTextViewPr>
  <p:sorterViewPr>
    <p:cViewPr>
      <p:scale>
        <a:sx n="22" d="100"/>
        <a:sy n="2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6F5AD3C-E76F-A341-8FB0-21620D217CD5}" type="slidenum">
              <a:rPr lang="nb-NO"/>
              <a:t>4</a:t>
            </a:fld>
            <a:endParaRPr lang="nb-NO"/>
          </a:p>
        </p:txBody>
      </p:sp>
    </p:spTree>
    <p:extLst>
      <p:ext uri="{BB962C8B-B14F-4D97-AF65-F5344CB8AC3E}">
        <p14:creationId xmlns:p14="http://schemas.microsoft.com/office/powerpoint/2010/main" val="278653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6F5AD3C-E76F-A341-8FB0-21620D217CD5}" type="slidenum">
              <a:rPr lang="it-IT" smtClean="0"/>
              <a:t>15</a:t>
            </a:fld>
            <a:endParaRPr lang="it-IT"/>
          </a:p>
        </p:txBody>
      </p:sp>
    </p:spTree>
    <p:extLst>
      <p:ext uri="{BB962C8B-B14F-4D97-AF65-F5344CB8AC3E}">
        <p14:creationId xmlns:p14="http://schemas.microsoft.com/office/powerpoint/2010/main" val="357177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6F5AD3C-E76F-A341-8FB0-21620D217CD5}" type="slidenum">
              <a:rPr lang="it-IT" smtClean="0"/>
              <a:t>16</a:t>
            </a:fld>
            <a:endParaRPr lang="it-IT"/>
          </a:p>
        </p:txBody>
      </p:sp>
    </p:spTree>
    <p:extLst>
      <p:ext uri="{BB962C8B-B14F-4D97-AF65-F5344CB8AC3E}">
        <p14:creationId xmlns:p14="http://schemas.microsoft.com/office/powerpoint/2010/main" val="115438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6F5AD3C-E76F-A341-8FB0-21620D217CD5}" type="slidenum">
              <a:rPr lang="it-IT" smtClean="0"/>
              <a:t>17</a:t>
            </a:fld>
            <a:endParaRPr lang="it-IT"/>
          </a:p>
        </p:txBody>
      </p:sp>
    </p:spTree>
    <p:extLst>
      <p:ext uri="{BB962C8B-B14F-4D97-AF65-F5344CB8AC3E}">
        <p14:creationId xmlns:p14="http://schemas.microsoft.com/office/powerpoint/2010/main" val="32221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6F5AD3C-E76F-A341-8FB0-21620D217CD5}" type="slidenum">
              <a:rPr lang="it-IT" smtClean="0"/>
              <a:t>18</a:t>
            </a:fld>
            <a:endParaRPr lang="it-IT"/>
          </a:p>
        </p:txBody>
      </p:sp>
    </p:spTree>
    <p:extLst>
      <p:ext uri="{BB962C8B-B14F-4D97-AF65-F5344CB8AC3E}">
        <p14:creationId xmlns:p14="http://schemas.microsoft.com/office/powerpoint/2010/main" val="3337354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6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F5AD3C-E76F-A341-8FB0-21620D217CD5}" type="slidenum">
              <a:rPr lang="it-IT" smtClean="0"/>
              <a:t>5</a:t>
            </a:fld>
            <a:endParaRPr lang="it-IT"/>
          </a:p>
        </p:txBody>
      </p:sp>
    </p:spTree>
    <p:extLst>
      <p:ext uri="{BB962C8B-B14F-4D97-AF65-F5344CB8AC3E}">
        <p14:creationId xmlns:p14="http://schemas.microsoft.com/office/powerpoint/2010/main" val="928936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727e34c1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5727e34c1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c59a5132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3c59a5132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c59a513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c59a513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3c59a5132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3c59a513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727e34c1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727e34c1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727e34c1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5727e34c1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c59a513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c59a513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c59a5132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3c59a513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3c59a5132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3c59a5132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E96C380-59E9-434C-9BBD-7F9F1B2339E4}" type="slidenum">
              <a:rPr lang="it-IT" smtClean="0"/>
              <a:t>‹N›</a:t>
            </a:fld>
            <a:endParaRPr lang="it-IT"/>
          </a:p>
        </p:txBody>
      </p:sp>
    </p:spTree>
    <p:extLst>
      <p:ext uri="{BB962C8B-B14F-4D97-AF65-F5344CB8AC3E}">
        <p14:creationId xmlns:p14="http://schemas.microsoft.com/office/powerpoint/2010/main" val="108626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50532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 name="Segnaposto contenuto 2"/>
          <p:cNvSpPr>
            <a:spLocks noGrp="1"/>
          </p:cNvSpPr>
          <p:nvPr>
            <p:ph idx="1"/>
          </p:nvPr>
        </p:nvSpPr>
        <p:spPr>
          <a:xfrm>
            <a:off x="457200" y="1200151"/>
            <a:ext cx="8323726" cy="3394472"/>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4667050"/>
            <a:ext cx="9144000" cy="476450"/>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30" name="CasellaDiTesto 129"/>
          <p:cNvSpPr txBox="1"/>
          <p:nvPr userDrawn="1"/>
        </p:nvSpPr>
        <p:spPr>
          <a:xfrm>
            <a:off x="157778" y="4772630"/>
            <a:ext cx="7591762" cy="461665"/>
          </a:xfrm>
          <a:prstGeom prst="rect">
            <a:avLst/>
          </a:prstGeom>
          <a:noFill/>
        </p:spPr>
        <p:txBody>
          <a:bodyPr wrap="square" rtlCol="0">
            <a:spAutoFit/>
          </a:bodyPr>
          <a:lstStyle/>
          <a:p>
            <a:r>
              <a:rPr lang="it-IT" sz="1200" b="1" baseline="0" dirty="0">
                <a:solidFill>
                  <a:srgbClr val="FFFFFF"/>
                </a:solidFill>
                <a:latin typeface="Arial"/>
                <a:cs typeface="Arial"/>
              </a:rPr>
              <a:t>SPOC							INFN-CSN5, </a:t>
            </a:r>
            <a:r>
              <a:rPr lang="it-IT" sz="1200" b="1" baseline="0" dirty="0" err="1">
                <a:solidFill>
                  <a:srgbClr val="FFFFFF"/>
                </a:solidFill>
                <a:latin typeface="Arial"/>
                <a:cs typeface="Arial"/>
              </a:rPr>
              <a:t>July</a:t>
            </a:r>
            <a:r>
              <a:rPr lang="it-IT" sz="1200" b="1" baseline="0" dirty="0">
                <a:solidFill>
                  <a:srgbClr val="FFFFFF"/>
                </a:solidFill>
                <a:latin typeface="Arial"/>
                <a:cs typeface="Arial"/>
              </a:rPr>
              <a:t> 2023</a:t>
            </a:r>
            <a:endParaRPr lang="it-IT" sz="1200" b="1" dirty="0">
              <a:solidFill>
                <a:srgbClr val="FFFFFF"/>
              </a:solidFill>
              <a:latin typeface="Arial"/>
              <a:cs typeface="Arial"/>
            </a:endParaRPr>
          </a:p>
        </p:txBody>
      </p:sp>
      <p:grpSp>
        <p:nvGrpSpPr>
          <p:cNvPr id="2" name="Gruppo 1">
            <a:extLst>
              <a:ext uri="{FF2B5EF4-FFF2-40B4-BE49-F238E27FC236}">
                <a16:creationId xmlns:a16="http://schemas.microsoft.com/office/drawing/2014/main" id="{FEE816BD-1A33-4DC2-907E-6C79FE426E81}"/>
              </a:ext>
            </a:extLst>
          </p:cNvPr>
          <p:cNvGrpSpPr/>
          <p:nvPr userDrawn="1"/>
        </p:nvGrpSpPr>
        <p:grpSpPr>
          <a:xfrm>
            <a:off x="7999055" y="4698792"/>
            <a:ext cx="1078778" cy="401590"/>
            <a:chOff x="10087883" y="6265056"/>
            <a:chExt cx="1438370" cy="535453"/>
          </a:xfrm>
        </p:grpSpPr>
        <p:sp>
          <p:nvSpPr>
            <p:cNvPr id="257" name="Rectangle: Rounded Corners 139">
              <a:extLst>
                <a:ext uri="{FF2B5EF4-FFF2-40B4-BE49-F238E27FC236}">
                  <a16:creationId xmlns:a16="http://schemas.microsoft.com/office/drawing/2014/main" id="{A34F9F23-91E8-4D92-B21B-DB6A22FE9A2B}"/>
                </a:ext>
              </a:extLst>
            </p:cNvPr>
            <p:cNvSpPr/>
            <p:nvPr/>
          </p:nvSpPr>
          <p:spPr>
            <a:xfrm>
              <a:off x="10087883" y="6265056"/>
              <a:ext cx="1438370" cy="5354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8" name="Picture 140" descr="A close up of a logo&#10;&#10;Description generated with very high confidence">
              <a:extLst>
                <a:ext uri="{FF2B5EF4-FFF2-40B4-BE49-F238E27FC236}">
                  <a16:creationId xmlns:a16="http://schemas.microsoft.com/office/drawing/2014/main" id="{44FA727A-F6A0-4B2F-95A7-E7C3E02E76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81741" y="6299583"/>
              <a:ext cx="606686" cy="445877"/>
            </a:xfrm>
            <a:prstGeom prst="rect">
              <a:avLst/>
            </a:prstGeom>
          </p:spPr>
        </p:pic>
        <p:pic>
          <p:nvPicPr>
            <p:cNvPr id="256" name="Picture 6" descr="Risultati immagini per inf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782" y="6289293"/>
              <a:ext cx="492778" cy="4869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lide Number Placeholder 7">
            <a:extLst>
              <a:ext uri="{FF2B5EF4-FFF2-40B4-BE49-F238E27FC236}">
                <a16:creationId xmlns:a16="http://schemas.microsoft.com/office/drawing/2014/main" id="{672C38AE-EB3A-48F0-B8B1-9BC0C55514BD}"/>
              </a:ext>
            </a:extLst>
          </p:cNvPr>
          <p:cNvSpPr>
            <a:spLocks noGrp="1"/>
          </p:cNvSpPr>
          <p:nvPr>
            <p:ph type="sldNum" sz="quarter" idx="11"/>
          </p:nvPr>
        </p:nvSpPr>
        <p:spPr>
          <a:xfrm>
            <a:off x="8675298" y="88889"/>
            <a:ext cx="468703" cy="273844"/>
          </a:xfrm>
          <a:prstGeom prst="rect">
            <a:avLst/>
          </a:prstGeom>
        </p:spPr>
        <p:txBody>
          <a:bodyPr/>
          <a:lstStyle>
            <a:lvl1pPr>
              <a:defRPr sz="1800">
                <a:solidFill>
                  <a:schemeClr val="bg1"/>
                </a:solidFill>
              </a:defRPr>
            </a:lvl1pPr>
          </a:lstStyle>
          <a:p>
            <a:fld id="{987CC23B-A7E7-4E4B-AA24-248BA58EBACC}" type="slidenum">
              <a:rPr lang="en-US" smtClean="0"/>
              <a:pPr/>
              <a:t>‹N›</a:t>
            </a:fld>
            <a:endParaRPr lang="en-US" dirty="0"/>
          </a:p>
        </p:txBody>
      </p:sp>
    </p:spTree>
    <p:extLst>
      <p:ext uri="{BB962C8B-B14F-4D97-AF65-F5344CB8AC3E}">
        <p14:creationId xmlns:p14="http://schemas.microsoft.com/office/powerpoint/2010/main" val="10836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2910" y="841860"/>
            <a:ext cx="6857730" cy="1790370"/>
          </a:xfrm>
          <a:prstGeom prst="rect">
            <a:avLst/>
          </a:prstGeom>
          <a:noFill/>
          <a:ln w="0">
            <a:noFill/>
          </a:ln>
        </p:spPr>
        <p:txBody>
          <a:bodyPr lIns="0" tIns="0" rIns="0" bIns="0" anchor="ctr">
            <a:noAutofit/>
          </a:bodyPr>
          <a:lstStyle/>
          <a:p>
            <a:endParaRPr lang="de-DE" sz="1350" b="0" strike="noStrike" spc="-1">
              <a:solidFill>
                <a:srgbClr val="000000"/>
              </a:solidFill>
              <a:latin typeface="Aptos"/>
            </a:endParaRPr>
          </a:p>
        </p:txBody>
      </p:sp>
      <p:sp>
        <p:nvSpPr>
          <p:cNvPr id="6" name="PlaceHolder 2"/>
          <p:cNvSpPr>
            <a:spLocks noGrp="1"/>
          </p:cNvSpPr>
          <p:nvPr>
            <p:ph type="subTitle"/>
          </p:nvPr>
        </p:nvSpPr>
        <p:spPr>
          <a:xfrm>
            <a:off x="457110" y="1203390"/>
            <a:ext cx="8229330" cy="2982960"/>
          </a:xfrm>
          <a:prstGeom prst="rect">
            <a:avLst/>
          </a:prstGeom>
          <a:noFill/>
          <a:ln w="0">
            <a:noFill/>
          </a:ln>
        </p:spPr>
        <p:txBody>
          <a:bodyPr lIns="0" tIns="0" rIns="0" bIns="0" anchor="ctr">
            <a:noAutofit/>
          </a:bodyPr>
          <a:lstStyle/>
          <a:p>
            <a:pPr algn="ctr">
              <a:buNone/>
            </a:pPr>
            <a:endParaRPr lang="en-US" sz="24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B4B0436D-1611-4DE3-B338-0116B3C01FFA}" type="slidenum">
              <a:t>‹N›</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5070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2065468" y="-476"/>
            <a:ext cx="6449882"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 name="Google Shape;32;p21"/>
          <p:cNvGrpSpPr/>
          <p:nvPr/>
        </p:nvGrpSpPr>
        <p:grpSpPr>
          <a:xfrm>
            <a:off x="0" y="0"/>
            <a:ext cx="1966888" cy="5143500"/>
            <a:chOff x="0" y="0"/>
            <a:chExt cx="2622517" cy="6858000"/>
          </a:xfrm>
        </p:grpSpPr>
        <p:pic>
          <p:nvPicPr>
            <p:cNvPr id="33" name="Google Shape;33;p21" descr="A blue rectangle with white lines&#10;&#10;Description automatically generated"/>
            <p:cNvPicPr preferRelativeResize="0"/>
            <p:nvPr/>
          </p:nvPicPr>
          <p:blipFill rotWithShape="1">
            <a:blip r:embed="rId2">
              <a:alphaModFix/>
            </a:blip>
            <a:srcRect l="9711"/>
            <a:stretch/>
          </p:blipFill>
          <p:spPr>
            <a:xfrm>
              <a:off x="0" y="5802"/>
              <a:ext cx="2622516" cy="6852198"/>
            </a:xfrm>
            <a:prstGeom prst="rect">
              <a:avLst/>
            </a:prstGeom>
            <a:noFill/>
            <a:ln>
              <a:noFill/>
            </a:ln>
          </p:spPr>
        </p:pic>
        <p:pic>
          <p:nvPicPr>
            <p:cNvPr id="34" name="Google Shape;34;p21" descr="A blue background with white text&#10;&#10;Description automatically generated"/>
            <p:cNvPicPr preferRelativeResize="0"/>
            <p:nvPr/>
          </p:nvPicPr>
          <p:blipFill rotWithShape="1">
            <a:blip r:embed="rId3">
              <a:alphaModFix/>
            </a:blip>
            <a:srcRect/>
            <a:stretch/>
          </p:blipFill>
          <p:spPr>
            <a:xfrm>
              <a:off x="1" y="0"/>
              <a:ext cx="2622516" cy="1875099"/>
            </a:xfrm>
            <a:prstGeom prst="rect">
              <a:avLst/>
            </a:prstGeom>
            <a:noFill/>
            <a:ln>
              <a:noFill/>
            </a:ln>
          </p:spPr>
        </p:pic>
      </p:grpSp>
      <p:sp>
        <p:nvSpPr>
          <p:cNvPr id="35" name="Google Shape;35;p21"/>
          <p:cNvSpPr txBox="1">
            <a:spLocks noGrp="1"/>
          </p:cNvSpPr>
          <p:nvPr>
            <p:ph type="ftr" idx="11"/>
          </p:nvPr>
        </p:nvSpPr>
        <p:spPr>
          <a:xfrm>
            <a:off x="100505" y="4252800"/>
            <a:ext cx="175519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i="1">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dt" idx="10"/>
          </p:nvPr>
        </p:nvSpPr>
        <p:spPr>
          <a:xfrm>
            <a:off x="968188" y="4586395"/>
            <a:ext cx="887505"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i="1">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968188" y="4785555"/>
            <a:ext cx="887506"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chemeClr val="lt2"/>
                </a:solidFill>
                <a:latin typeface="Arial"/>
                <a:ea typeface="Arial"/>
                <a:cs typeface="Arial"/>
                <a:sym typeface="Arial"/>
              </a:defRPr>
            </a:lvl1pPr>
            <a:lvl2pPr marL="0" lvl="1" indent="0" algn="r">
              <a:spcBef>
                <a:spcPts val="0"/>
              </a:spcBef>
              <a:buNone/>
              <a:defRPr sz="1200" b="0" i="1" u="none" strike="noStrike" cap="none">
                <a:solidFill>
                  <a:schemeClr val="lt2"/>
                </a:solidFill>
                <a:latin typeface="Arial"/>
                <a:ea typeface="Arial"/>
                <a:cs typeface="Arial"/>
                <a:sym typeface="Arial"/>
              </a:defRPr>
            </a:lvl2pPr>
            <a:lvl3pPr marL="0" lvl="2" indent="0" algn="r">
              <a:spcBef>
                <a:spcPts val="0"/>
              </a:spcBef>
              <a:buNone/>
              <a:defRPr sz="1200" b="0" i="1" u="none" strike="noStrike" cap="none">
                <a:solidFill>
                  <a:schemeClr val="lt2"/>
                </a:solidFill>
                <a:latin typeface="Arial"/>
                <a:ea typeface="Arial"/>
                <a:cs typeface="Arial"/>
                <a:sym typeface="Arial"/>
              </a:defRPr>
            </a:lvl3pPr>
            <a:lvl4pPr marL="0" lvl="3" indent="0" algn="r">
              <a:spcBef>
                <a:spcPts val="0"/>
              </a:spcBef>
              <a:buNone/>
              <a:defRPr sz="1200" b="0" i="1" u="none" strike="noStrike" cap="none">
                <a:solidFill>
                  <a:schemeClr val="lt2"/>
                </a:solidFill>
                <a:latin typeface="Arial"/>
                <a:ea typeface="Arial"/>
                <a:cs typeface="Arial"/>
                <a:sym typeface="Arial"/>
              </a:defRPr>
            </a:lvl4pPr>
            <a:lvl5pPr marL="0" lvl="4" indent="0" algn="r">
              <a:spcBef>
                <a:spcPts val="0"/>
              </a:spcBef>
              <a:buNone/>
              <a:defRPr sz="1200" b="0" i="1" u="none" strike="noStrike" cap="none">
                <a:solidFill>
                  <a:schemeClr val="lt2"/>
                </a:solidFill>
                <a:latin typeface="Arial"/>
                <a:ea typeface="Arial"/>
                <a:cs typeface="Arial"/>
                <a:sym typeface="Arial"/>
              </a:defRPr>
            </a:lvl5pPr>
            <a:lvl6pPr marL="0" lvl="5" indent="0" algn="r">
              <a:spcBef>
                <a:spcPts val="0"/>
              </a:spcBef>
              <a:buNone/>
              <a:defRPr sz="1200" b="0" i="1" u="none" strike="noStrike" cap="none">
                <a:solidFill>
                  <a:schemeClr val="lt2"/>
                </a:solidFill>
                <a:latin typeface="Arial"/>
                <a:ea typeface="Arial"/>
                <a:cs typeface="Arial"/>
                <a:sym typeface="Arial"/>
              </a:defRPr>
            </a:lvl6pPr>
            <a:lvl7pPr marL="0" lvl="6" indent="0" algn="r">
              <a:spcBef>
                <a:spcPts val="0"/>
              </a:spcBef>
              <a:buNone/>
              <a:defRPr sz="1200" b="0" i="1" u="none" strike="noStrike" cap="none">
                <a:solidFill>
                  <a:schemeClr val="lt2"/>
                </a:solidFill>
                <a:latin typeface="Arial"/>
                <a:ea typeface="Arial"/>
                <a:cs typeface="Arial"/>
                <a:sym typeface="Arial"/>
              </a:defRPr>
            </a:lvl7pPr>
            <a:lvl8pPr marL="0" lvl="7" indent="0" algn="r">
              <a:spcBef>
                <a:spcPts val="0"/>
              </a:spcBef>
              <a:buNone/>
              <a:defRPr sz="1200" b="0" i="1" u="none" strike="noStrike" cap="none">
                <a:solidFill>
                  <a:schemeClr val="lt2"/>
                </a:solidFill>
                <a:latin typeface="Arial"/>
                <a:ea typeface="Arial"/>
                <a:cs typeface="Arial"/>
                <a:sym typeface="Arial"/>
              </a:defRPr>
            </a:lvl8pPr>
            <a:lvl9pPr marL="0" lvl="8" indent="0" algn="r">
              <a:spcBef>
                <a:spcPts val="0"/>
              </a:spcBef>
              <a:buNone/>
              <a:defRPr sz="1200" b="0" i="1" u="none" strike="noStrike" cap="none">
                <a:solidFill>
                  <a:schemeClr val="lt2"/>
                </a:solidFill>
                <a:latin typeface="Arial"/>
                <a:ea typeface="Arial"/>
                <a:cs typeface="Arial"/>
                <a:sym typeface="Arial"/>
              </a:defRPr>
            </a:lvl9pPr>
          </a:lstStyle>
          <a:p>
            <a:fld id="{00000000-1234-1234-1234-123412341234}" type="slidenum">
              <a:rPr lang="en-US" smtClean="0"/>
              <a:pPr/>
              <a:t>‹N›</a:t>
            </a:fld>
            <a:endParaRPr lang="en-US"/>
          </a:p>
        </p:txBody>
      </p:sp>
      <p:pic>
        <p:nvPicPr>
          <p:cNvPr id="38" name="Google Shape;38;p21" descr="A white text on a black background&#10;&#10;Description automatically generated"/>
          <p:cNvPicPr preferRelativeResize="0"/>
          <p:nvPr/>
        </p:nvPicPr>
        <p:blipFill rotWithShape="1">
          <a:blip r:embed="rId4">
            <a:alphaModFix/>
          </a:blip>
          <a:srcRect/>
          <a:stretch/>
        </p:blipFill>
        <p:spPr>
          <a:xfrm>
            <a:off x="-1" y="4512380"/>
            <a:ext cx="1143001" cy="701874"/>
          </a:xfrm>
          <a:prstGeom prst="rect">
            <a:avLst/>
          </a:prstGeom>
          <a:noFill/>
          <a:ln>
            <a:noFill/>
          </a:ln>
        </p:spPr>
      </p:pic>
      <p:sp>
        <p:nvSpPr>
          <p:cNvPr id="39" name="Google Shape;39;p21"/>
          <p:cNvSpPr txBox="1">
            <a:spLocks noGrp="1"/>
          </p:cNvSpPr>
          <p:nvPr>
            <p:ph type="body" idx="1"/>
          </p:nvPr>
        </p:nvSpPr>
        <p:spPr>
          <a:xfrm>
            <a:off x="100505" y="1665235"/>
            <a:ext cx="1755188" cy="2420004"/>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lt2"/>
              </a:buClr>
              <a:buSzPts val="1600"/>
              <a:buNone/>
              <a:defRPr sz="1200">
                <a:solidFill>
                  <a:schemeClr val="lt2"/>
                </a:solidFill>
              </a:defRPr>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Tree>
    <p:extLst>
      <p:ext uri="{BB962C8B-B14F-4D97-AF65-F5344CB8AC3E}">
        <p14:creationId xmlns:p14="http://schemas.microsoft.com/office/powerpoint/2010/main" val="4046009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2065468" y="-476"/>
            <a:ext cx="6819152"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1" name="Google Shape;21;p20"/>
          <p:cNvGrpSpPr/>
          <p:nvPr/>
        </p:nvGrpSpPr>
        <p:grpSpPr>
          <a:xfrm>
            <a:off x="0" y="0"/>
            <a:ext cx="1966888" cy="5143500"/>
            <a:chOff x="0" y="0"/>
            <a:chExt cx="2622517" cy="6858000"/>
          </a:xfrm>
        </p:grpSpPr>
        <p:pic>
          <p:nvPicPr>
            <p:cNvPr id="22" name="Google Shape;22;p20" descr="A blue rectangle with white lines&#10;&#10;Description automatically generated"/>
            <p:cNvPicPr preferRelativeResize="0"/>
            <p:nvPr/>
          </p:nvPicPr>
          <p:blipFill rotWithShape="1">
            <a:blip r:embed="rId2">
              <a:alphaModFix/>
            </a:blip>
            <a:srcRect l="9711"/>
            <a:stretch/>
          </p:blipFill>
          <p:spPr>
            <a:xfrm>
              <a:off x="0" y="5802"/>
              <a:ext cx="2622516" cy="6852198"/>
            </a:xfrm>
            <a:prstGeom prst="rect">
              <a:avLst/>
            </a:prstGeom>
            <a:noFill/>
            <a:ln>
              <a:noFill/>
            </a:ln>
          </p:spPr>
        </p:pic>
        <p:pic>
          <p:nvPicPr>
            <p:cNvPr id="23" name="Google Shape;23;p20" descr="A blue background with white text&#10;&#10;Description automatically generated"/>
            <p:cNvPicPr preferRelativeResize="0"/>
            <p:nvPr/>
          </p:nvPicPr>
          <p:blipFill rotWithShape="1">
            <a:blip r:embed="rId3">
              <a:alphaModFix/>
            </a:blip>
            <a:srcRect/>
            <a:stretch/>
          </p:blipFill>
          <p:spPr>
            <a:xfrm>
              <a:off x="1" y="0"/>
              <a:ext cx="2622516" cy="1875099"/>
            </a:xfrm>
            <a:prstGeom prst="rect">
              <a:avLst/>
            </a:prstGeom>
            <a:noFill/>
            <a:ln>
              <a:noFill/>
            </a:ln>
          </p:spPr>
        </p:pic>
      </p:grpSp>
      <p:sp>
        <p:nvSpPr>
          <p:cNvPr id="24" name="Google Shape;24;p20"/>
          <p:cNvSpPr txBox="1">
            <a:spLocks noGrp="1"/>
          </p:cNvSpPr>
          <p:nvPr>
            <p:ph type="ftr" idx="11"/>
          </p:nvPr>
        </p:nvSpPr>
        <p:spPr>
          <a:xfrm>
            <a:off x="100505" y="4252800"/>
            <a:ext cx="175519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i="1">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dt" idx="10"/>
          </p:nvPr>
        </p:nvSpPr>
        <p:spPr>
          <a:xfrm>
            <a:off x="968188" y="4586395"/>
            <a:ext cx="887505"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i="1">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968188" y="4785555"/>
            <a:ext cx="887506"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chemeClr val="lt2"/>
                </a:solidFill>
                <a:latin typeface="Arial"/>
                <a:ea typeface="Arial"/>
                <a:cs typeface="Arial"/>
                <a:sym typeface="Arial"/>
              </a:defRPr>
            </a:lvl1pPr>
            <a:lvl2pPr marL="0" lvl="1" indent="0" algn="r">
              <a:spcBef>
                <a:spcPts val="0"/>
              </a:spcBef>
              <a:buNone/>
              <a:defRPr sz="1200" b="0" i="1" u="none" strike="noStrike" cap="none">
                <a:solidFill>
                  <a:schemeClr val="lt2"/>
                </a:solidFill>
                <a:latin typeface="Arial"/>
                <a:ea typeface="Arial"/>
                <a:cs typeface="Arial"/>
                <a:sym typeface="Arial"/>
              </a:defRPr>
            </a:lvl2pPr>
            <a:lvl3pPr marL="0" lvl="2" indent="0" algn="r">
              <a:spcBef>
                <a:spcPts val="0"/>
              </a:spcBef>
              <a:buNone/>
              <a:defRPr sz="1200" b="0" i="1" u="none" strike="noStrike" cap="none">
                <a:solidFill>
                  <a:schemeClr val="lt2"/>
                </a:solidFill>
                <a:latin typeface="Arial"/>
                <a:ea typeface="Arial"/>
                <a:cs typeface="Arial"/>
                <a:sym typeface="Arial"/>
              </a:defRPr>
            </a:lvl3pPr>
            <a:lvl4pPr marL="0" lvl="3" indent="0" algn="r">
              <a:spcBef>
                <a:spcPts val="0"/>
              </a:spcBef>
              <a:buNone/>
              <a:defRPr sz="1200" b="0" i="1" u="none" strike="noStrike" cap="none">
                <a:solidFill>
                  <a:schemeClr val="lt2"/>
                </a:solidFill>
                <a:latin typeface="Arial"/>
                <a:ea typeface="Arial"/>
                <a:cs typeface="Arial"/>
                <a:sym typeface="Arial"/>
              </a:defRPr>
            </a:lvl4pPr>
            <a:lvl5pPr marL="0" lvl="4" indent="0" algn="r">
              <a:spcBef>
                <a:spcPts val="0"/>
              </a:spcBef>
              <a:buNone/>
              <a:defRPr sz="1200" b="0" i="1" u="none" strike="noStrike" cap="none">
                <a:solidFill>
                  <a:schemeClr val="lt2"/>
                </a:solidFill>
                <a:latin typeface="Arial"/>
                <a:ea typeface="Arial"/>
                <a:cs typeface="Arial"/>
                <a:sym typeface="Arial"/>
              </a:defRPr>
            </a:lvl5pPr>
            <a:lvl6pPr marL="0" lvl="5" indent="0" algn="r">
              <a:spcBef>
                <a:spcPts val="0"/>
              </a:spcBef>
              <a:buNone/>
              <a:defRPr sz="1200" b="0" i="1" u="none" strike="noStrike" cap="none">
                <a:solidFill>
                  <a:schemeClr val="lt2"/>
                </a:solidFill>
                <a:latin typeface="Arial"/>
                <a:ea typeface="Arial"/>
                <a:cs typeface="Arial"/>
                <a:sym typeface="Arial"/>
              </a:defRPr>
            </a:lvl6pPr>
            <a:lvl7pPr marL="0" lvl="6" indent="0" algn="r">
              <a:spcBef>
                <a:spcPts val="0"/>
              </a:spcBef>
              <a:buNone/>
              <a:defRPr sz="1200" b="0" i="1" u="none" strike="noStrike" cap="none">
                <a:solidFill>
                  <a:schemeClr val="lt2"/>
                </a:solidFill>
                <a:latin typeface="Arial"/>
                <a:ea typeface="Arial"/>
                <a:cs typeface="Arial"/>
                <a:sym typeface="Arial"/>
              </a:defRPr>
            </a:lvl7pPr>
            <a:lvl8pPr marL="0" lvl="7" indent="0" algn="r">
              <a:spcBef>
                <a:spcPts val="0"/>
              </a:spcBef>
              <a:buNone/>
              <a:defRPr sz="1200" b="0" i="1" u="none" strike="noStrike" cap="none">
                <a:solidFill>
                  <a:schemeClr val="lt2"/>
                </a:solidFill>
                <a:latin typeface="Arial"/>
                <a:ea typeface="Arial"/>
                <a:cs typeface="Arial"/>
                <a:sym typeface="Arial"/>
              </a:defRPr>
            </a:lvl8pPr>
            <a:lvl9pPr marL="0" lvl="8" indent="0" algn="r">
              <a:spcBef>
                <a:spcPts val="0"/>
              </a:spcBef>
              <a:buNone/>
              <a:defRPr sz="1200" b="0" i="1" u="none" strike="noStrike" cap="none">
                <a:solidFill>
                  <a:schemeClr val="lt2"/>
                </a:solidFill>
                <a:latin typeface="Arial"/>
                <a:ea typeface="Arial"/>
                <a:cs typeface="Arial"/>
                <a:sym typeface="Arial"/>
              </a:defRPr>
            </a:lvl9pPr>
          </a:lstStyle>
          <a:p>
            <a:fld id="{00000000-1234-1234-1234-123412341234}" type="slidenum">
              <a:rPr lang="en-US" smtClean="0"/>
              <a:pPr/>
              <a:t>‹N›</a:t>
            </a:fld>
            <a:endParaRPr lang="en-US"/>
          </a:p>
        </p:txBody>
      </p:sp>
      <p:pic>
        <p:nvPicPr>
          <p:cNvPr id="27" name="Google Shape;27;p20" descr="A white text on a black background&#10;&#10;Description automatically generated"/>
          <p:cNvPicPr preferRelativeResize="0"/>
          <p:nvPr/>
        </p:nvPicPr>
        <p:blipFill rotWithShape="1">
          <a:blip r:embed="rId4">
            <a:alphaModFix/>
          </a:blip>
          <a:srcRect/>
          <a:stretch/>
        </p:blipFill>
        <p:spPr>
          <a:xfrm>
            <a:off x="-1" y="4512380"/>
            <a:ext cx="1143001" cy="701874"/>
          </a:xfrm>
          <a:prstGeom prst="rect">
            <a:avLst/>
          </a:prstGeom>
          <a:noFill/>
          <a:ln>
            <a:noFill/>
          </a:ln>
        </p:spPr>
      </p:pic>
      <p:sp>
        <p:nvSpPr>
          <p:cNvPr id="28" name="Google Shape;28;p20"/>
          <p:cNvSpPr txBox="1">
            <a:spLocks noGrp="1"/>
          </p:cNvSpPr>
          <p:nvPr>
            <p:ph type="body" idx="1"/>
          </p:nvPr>
        </p:nvSpPr>
        <p:spPr>
          <a:xfrm>
            <a:off x="100505" y="1665235"/>
            <a:ext cx="1755188" cy="2420004"/>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lt2"/>
              </a:buClr>
              <a:buSzPts val="1600"/>
              <a:buNone/>
              <a:defRPr sz="1200">
                <a:solidFill>
                  <a:schemeClr val="lt2"/>
                </a:solidFill>
              </a:defRPr>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29" name="Google Shape;29;p20"/>
          <p:cNvSpPr txBox="1">
            <a:spLocks noGrp="1"/>
          </p:cNvSpPr>
          <p:nvPr>
            <p:ph type="body" idx="2"/>
          </p:nvPr>
        </p:nvSpPr>
        <p:spPr>
          <a:xfrm>
            <a:off x="2071755" y="993695"/>
            <a:ext cx="6819152" cy="40657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228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hyperlink" Target="https://www.nature.com/srep"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1.jpg"/><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image" Target="../media/image36.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hyperlink" Target="https://www.ac.infn.it/preventivi/2022/dettaglioana.php?UUID=4aecbd38-5f92-4f4d-a4fb-3549eabd57c2&amp;SEZIONE=BA&amp;GRUPPO=5&amp;titolo=Modulo+EC%2FEN+7&amp;link=%2Fpreventivi%2F2022%2FEC7ORA.php%3FGRUPPO%3D5%26ESPERIMENTO%3DNEXT_AIM%26TIPO%3DESP%26NAZEXPID%3D2952%26LOCEXPID%3D7895%26SEZIONE%3DBA%26SUFFISSO%3D%26SIGLA_LOCALE%3DNEXT_AIM" TargetMode="External"/><Relationship Id="rId3" Type="http://schemas.openxmlformats.org/officeDocument/2006/relationships/hyperlink" Target="https://www.ac.infn.it/preventivi/2022/dettaglioana.php?UUID=1f1e5f64-64da-4f94-8789-3dbd2e6c2de0&amp;SEZIONE=BA&amp;GRUPPO=5&amp;titolo=Modulo+EC%2FEN+7&amp;link=%2Fpreventivi%2F2022%2FEC7ORA.php%3FGRUPPO%3D5%26ESPERIMENTO%3DNEXT_AIM%26TIPO%3DESP%26NAZEXPID%3D2952%26LOCEXPID%3D7895%26SEZIONE%3DBA%26SUFFISSO%3D%26SIGLA_LOCALE%3DNEXT_AIM" TargetMode="External"/><Relationship Id="rId7" Type="http://schemas.openxmlformats.org/officeDocument/2006/relationships/hyperlink" Target="https://www.ac.infn.it/preventivi/2022/dettaglioana.php?UUID=21dec879-2c58-4639-b032-9d94e1e87b29&amp;SEZIONE=BA&amp;GRUPPO=5&amp;titolo=Modulo+EC%2FEN+7&amp;link=%2Fpreventivi%2F2022%2FEC7ORA.php%3FGRUPPO%3D5%26ESPERIMENTO%3DNEXT_AIM%26TIPO%3DESP%26NAZEXPID%3D2952%26LOCEXPID%3D7895%26SEZIONE%3DBA%26SUFFISSO%3D%26SIGLA_LOCALE%3DNEXT_AI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ac.infn.it/preventivi/2022/dettaglioana.php?UUID=e2e73197-ceed-4973-98c5-6adb36bece14&amp;SEZIONE=BA&amp;GRUPPO=5&amp;titolo=Modulo+EC%2FEN+7&amp;link=%2Fpreventivi%2F2022%2FEC7ORA.php%3FGRUPPO%3D5%26ESPERIMENTO%3DNEXT_AIM%26TIPO%3DESP%26NAZEXPID%3D2952%26LOCEXPID%3D7895%26SEZIONE%3DBA%26SUFFISSO%3D%26SIGLA_LOCALE%3DNEXT_AIM" TargetMode="External"/><Relationship Id="rId5" Type="http://schemas.openxmlformats.org/officeDocument/2006/relationships/hyperlink" Target="https://www.ac.infn.it/preventivi/2022/dettaglioana.php?UUID=774a4902-0012-44fd-b84e-67c9064eaa62&amp;SEZIONE=BA&amp;GRUPPO=5&amp;titolo=Modulo+EC%2FEN+7&amp;link=%2Fpreventivi%2F2022%2FEC7ORA.php%3FGRUPPO%3D5%26ESPERIMENTO%3DNEXT_AIM%26TIPO%3DESP%26NAZEXPID%3D2952%26LOCEXPID%3D7895%26SEZIONE%3DBA%26SUFFISSO%3D%26SIGLA_LOCALE%3DNEXT_AIM" TargetMode="External"/><Relationship Id="rId4" Type="http://schemas.openxmlformats.org/officeDocument/2006/relationships/hyperlink" Target="https://www.ac.infn.it/preventivi/2022/dettaglioana.php?UUID=511a2e55-a6cc-4184-83a2-273c5dc04ad8&amp;SEZIONE=BA&amp;GRUPPO=5&amp;titolo=Modulo+EC%2FEN+7&amp;link=%2Fpreventivi%2F2022%2FEC7ORA.php%3FGRUPPO%3D5%26ESPERIMENTO%3DNEXT_AIM%26TIPO%3DESP%26NAZEXPID%3D2952%26LOCEXPID%3D7895%26SEZIONE%3DBA%26SUFFISSO%3D%26SIGLA_LOCALE%3DNEXT_AIM" TargetMode="External"/><Relationship Id="rId9" Type="http://schemas.openxmlformats.org/officeDocument/2006/relationships/hyperlink" Target="https://www.ac.infn.it/preventivi/2022/dettaglioana.php?UUID=91ac7a6a-5964-4362-a02c-0d921d7f5d84&amp;SEZIONE=BA&amp;GRUPPO=5&amp;titolo=Modulo+EC%2FEN+7&amp;link=%2Fpreventivi%2F2022%2FEC7ORA.php%3FGRUPPO%3D5%26ESPERIMENTO%3DNEXT_AIM%26TIPO%3DESP%26NAZEXPID%3D2952%26LOCEXPID%3D7895%26SEZIONE%3DBA%26SUFFISSO%3D%26SIGLA_LOCALE%3DNEXT_AI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iopscience.iop.org/article/10.1088/1361-6560/ab9415/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1D541C-5D5A-C842-93E7-21515BBD3095}"/>
              </a:ext>
            </a:extLst>
          </p:cNvPr>
          <p:cNvSpPr>
            <a:spLocks noGrp="1"/>
          </p:cNvSpPr>
          <p:nvPr>
            <p:ph type="ctrTitle"/>
          </p:nvPr>
        </p:nvSpPr>
        <p:spPr/>
        <p:txBody>
          <a:bodyPr>
            <a:normAutofit/>
          </a:bodyPr>
          <a:lstStyle/>
          <a:p>
            <a:r>
              <a:rPr lang="it-IT" dirty="0"/>
              <a:t>Preventivi 2025</a:t>
            </a:r>
            <a:br>
              <a:rPr lang="it-IT" dirty="0"/>
            </a:br>
            <a:r>
              <a:rPr lang="it-IT" dirty="0"/>
              <a:t>CSN5 - Bari</a:t>
            </a:r>
          </a:p>
        </p:txBody>
      </p:sp>
      <p:sp>
        <p:nvSpPr>
          <p:cNvPr id="3" name="Sottotitolo 2">
            <a:extLst>
              <a:ext uri="{FF2B5EF4-FFF2-40B4-BE49-F238E27FC236}">
                <a16:creationId xmlns:a16="http://schemas.microsoft.com/office/drawing/2014/main" id="{16E18717-5013-4A47-A20F-3A2D30377CE5}"/>
              </a:ext>
            </a:extLst>
          </p:cNvPr>
          <p:cNvSpPr>
            <a:spLocks noGrp="1"/>
          </p:cNvSpPr>
          <p:nvPr>
            <p:ph type="subTitle" idx="1"/>
          </p:nvPr>
        </p:nvSpPr>
        <p:spPr/>
        <p:txBody>
          <a:bodyPr/>
          <a:lstStyle/>
          <a:p>
            <a:r>
              <a:rPr lang="it-IT"/>
              <a:t>S. Tangaro</a:t>
            </a:r>
            <a:endParaRPr lang="it-IT" dirty="0"/>
          </a:p>
        </p:txBody>
      </p:sp>
    </p:spTree>
    <p:extLst>
      <p:ext uri="{BB962C8B-B14F-4D97-AF65-F5344CB8AC3E}">
        <p14:creationId xmlns:p14="http://schemas.microsoft.com/office/powerpoint/2010/main" val="400237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8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rgbClr val="0000FF"/>
                </a:solidFill>
              </a:rPr>
              <a:t>SHINE 2025</a:t>
            </a:r>
            <a:endParaRPr>
              <a:solidFill>
                <a:srgbClr val="0000FF"/>
              </a:solidFill>
            </a:endParaRPr>
          </a:p>
          <a:p>
            <a:pPr marL="0" lvl="0" indent="0" algn="l" rtl="0">
              <a:lnSpc>
                <a:spcPct val="115000"/>
              </a:lnSpc>
              <a:spcBef>
                <a:spcPts val="0"/>
              </a:spcBef>
              <a:spcAft>
                <a:spcPts val="0"/>
              </a:spcAft>
              <a:buClr>
                <a:schemeClr val="dk1"/>
              </a:buClr>
              <a:buSzPct val="45833"/>
              <a:buFont typeface="Arial"/>
              <a:buNone/>
            </a:pPr>
            <a:r>
              <a:rPr lang="it" sz="2400"/>
              <a:t>Plastic </a:t>
            </a:r>
            <a:r>
              <a:rPr lang="it" sz="2400">
                <a:solidFill>
                  <a:srgbClr val="0000FF"/>
                </a:solidFill>
              </a:rPr>
              <a:t>S</a:t>
            </a:r>
            <a:r>
              <a:rPr lang="it" sz="2400"/>
              <a:t>cintillators P</a:t>
            </a:r>
            <a:r>
              <a:rPr lang="it" sz="2400">
                <a:solidFill>
                  <a:srgbClr val="0000FF"/>
                </a:solidFill>
              </a:rPr>
              <a:t>h</a:t>
            </a:r>
            <a:r>
              <a:rPr lang="it" sz="2400"/>
              <a:t>antom v</a:t>
            </a:r>
            <a:r>
              <a:rPr lang="it" sz="2400">
                <a:solidFill>
                  <a:srgbClr val="0000FF"/>
                </a:solidFill>
              </a:rPr>
              <a:t>i</a:t>
            </a:r>
            <a:r>
              <a:rPr lang="it" sz="2400"/>
              <a:t>a additive ma</a:t>
            </a:r>
            <a:r>
              <a:rPr lang="it" sz="2400">
                <a:solidFill>
                  <a:srgbClr val="0000FF"/>
                </a:solidFill>
              </a:rPr>
              <a:t>n</a:t>
            </a:r>
            <a:r>
              <a:rPr lang="it" sz="2400"/>
              <a:t>ufacturing t</a:t>
            </a:r>
            <a:r>
              <a:rPr lang="it" sz="2400">
                <a:solidFill>
                  <a:srgbClr val="0000FF"/>
                </a:solidFill>
              </a:rPr>
              <a:t>e</a:t>
            </a:r>
            <a:r>
              <a:rPr lang="it" sz="2400"/>
              <a:t>chniques</a:t>
            </a:r>
            <a:endParaRPr sz="2400"/>
          </a:p>
          <a:p>
            <a:pPr marL="0" lvl="0" indent="0" algn="l" rtl="0">
              <a:spcBef>
                <a:spcPts val="0"/>
              </a:spcBef>
              <a:spcAft>
                <a:spcPts val="0"/>
              </a:spcAft>
              <a:buNone/>
            </a:pPr>
            <a:endParaRPr/>
          </a:p>
          <a:p>
            <a:pPr marL="0" lvl="0" indent="0" algn="l" rtl="0">
              <a:spcBef>
                <a:spcPts val="0"/>
              </a:spcBef>
              <a:spcAft>
                <a:spcPts val="0"/>
              </a:spcAft>
              <a:buNone/>
            </a:pPr>
            <a:r>
              <a:rPr lang="it"/>
              <a:t> </a:t>
            </a:r>
            <a:endParaRPr/>
          </a:p>
        </p:txBody>
      </p:sp>
      <p:sp>
        <p:nvSpPr>
          <p:cNvPr id="55" name="Google Shape;55;p13"/>
          <p:cNvSpPr txBox="1">
            <a:spLocks noGrp="1"/>
          </p:cNvSpPr>
          <p:nvPr>
            <p:ph type="body" idx="1"/>
          </p:nvPr>
        </p:nvSpPr>
        <p:spPr>
          <a:xfrm>
            <a:off x="170025" y="1413800"/>
            <a:ext cx="8829900" cy="3627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200">
                <a:solidFill>
                  <a:schemeClr val="dk1"/>
                </a:solidFill>
              </a:rPr>
              <a:t>SHINE is a 3 years project started in 2023</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We joined FRIDA in 2024. RL S. My e R. Radogna</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Responsabile Nazionale: Anna Paola Caricato (Uni-Le)</a:t>
            </a:r>
            <a:endParaRPr sz="1200">
              <a:solidFill>
                <a:schemeClr val="dk1"/>
              </a:solidFill>
            </a:endParaRPr>
          </a:p>
          <a:p>
            <a:pPr marL="457200" lvl="0" indent="457200" algn="l" rtl="0">
              <a:lnSpc>
                <a:spcPct val="100000"/>
              </a:lnSpc>
              <a:spcBef>
                <a:spcPts val="1200"/>
              </a:spcBef>
              <a:spcAft>
                <a:spcPts val="0"/>
              </a:spcAft>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it" sz="1200" b="1">
                <a:solidFill>
                  <a:srgbClr val="0B5394"/>
                </a:solidFill>
              </a:rPr>
              <a:t>SHINE aims at producing advanced plastic scintillators based on perovskite-polymer nanocomposite and polysiloxane materials. </a:t>
            </a:r>
            <a:endParaRPr sz="1200" b="1">
              <a:solidFill>
                <a:srgbClr val="0B5394"/>
              </a:solidFill>
            </a:endParaRPr>
          </a:p>
          <a:p>
            <a:pPr marL="457200" lvl="0" indent="-304800" algn="l" rtl="0">
              <a:lnSpc>
                <a:spcPct val="100000"/>
              </a:lnSpc>
              <a:spcBef>
                <a:spcPts val="1200"/>
              </a:spcBef>
              <a:spcAft>
                <a:spcPts val="0"/>
              </a:spcAft>
              <a:buClr>
                <a:schemeClr val="dk1"/>
              </a:buClr>
              <a:buSzPts val="1200"/>
              <a:buChar char="●"/>
            </a:pPr>
            <a:r>
              <a:rPr lang="it" sz="1200">
                <a:solidFill>
                  <a:schemeClr val="dk1"/>
                </a:solidFill>
              </a:rPr>
              <a:t>GOAL: High detection performances (radiation hardness, spatial resolution) and complex geometries (3D printable) </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it" sz="1200">
                <a:solidFill>
                  <a:schemeClr val="dk1"/>
                </a:solidFill>
              </a:rPr>
              <a:t>APPLICATIONS: future experiment in HEP and time-resolved dosimetry for radiotherapy</a:t>
            </a:r>
            <a:endParaRPr sz="1200">
              <a:solidFill>
                <a:schemeClr val="dk1"/>
              </a:solidFill>
            </a:endParaRPr>
          </a:p>
          <a:p>
            <a:pPr marL="457200" lvl="0" indent="0" algn="l" rtl="0">
              <a:lnSpc>
                <a:spcPct val="100000"/>
              </a:lnSpc>
              <a:spcBef>
                <a:spcPts val="1200"/>
              </a:spcBef>
              <a:spcAft>
                <a:spcPts val="0"/>
              </a:spcAft>
              <a:buNone/>
            </a:pPr>
            <a:endParaRPr sz="1200">
              <a:solidFill>
                <a:schemeClr val="dk1"/>
              </a:solidFill>
            </a:endParaRPr>
          </a:p>
          <a:p>
            <a:pPr marL="0" lvl="0" indent="0" algn="l" rtl="0">
              <a:spcBef>
                <a:spcPts val="1200"/>
              </a:spcBef>
              <a:spcAft>
                <a:spcPts val="0"/>
              </a:spcAft>
              <a:buClr>
                <a:schemeClr val="dk1"/>
              </a:buClr>
              <a:buSzPts val="1100"/>
              <a:buFont typeface="Arial"/>
              <a:buNone/>
            </a:pPr>
            <a:r>
              <a:rPr lang="it" sz="1200">
                <a:solidFill>
                  <a:schemeClr val="dk1"/>
                </a:solidFill>
              </a:rPr>
              <a:t>Attivita’ di ricerca riconosciuta all’interno della roadmap ECFA DRD5.</a:t>
            </a:r>
            <a:endParaRPr sz="1200">
              <a:solidFill>
                <a:schemeClr val="dk1"/>
              </a:solidFill>
            </a:endParaRPr>
          </a:p>
          <a:p>
            <a:pPr marL="0" lvl="0" indent="0" algn="l" rtl="0">
              <a:lnSpc>
                <a:spcPct val="100000"/>
              </a:lnSpc>
              <a:spcBef>
                <a:spcPts val="1200"/>
              </a:spcBef>
              <a:spcAft>
                <a:spcPts val="0"/>
              </a:spcAft>
              <a:buNone/>
            </a:pPr>
            <a:endParaRPr sz="1200">
              <a:solidFill>
                <a:schemeClr val="dk1"/>
              </a:solidFill>
            </a:endParaRPr>
          </a:p>
          <a:p>
            <a:pPr marL="0" lvl="0" indent="0" algn="l" rtl="0">
              <a:spcBef>
                <a:spcPts val="1200"/>
              </a:spcBef>
              <a:spcAft>
                <a:spcPts val="1200"/>
              </a:spcAft>
              <a:buClr>
                <a:schemeClr val="dk1"/>
              </a:buClr>
              <a:buSzPts val="1100"/>
              <a:buFont typeface="Arial"/>
              <a:buNone/>
            </a:pP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rgbClr val="0000FF"/>
                </a:solidFill>
              </a:rPr>
              <a:t>SHINE @ INFN-Bari</a:t>
            </a:r>
            <a:endParaRPr>
              <a:solidFill>
                <a:srgbClr val="0000FF"/>
              </a:solidFill>
            </a:endParaRPr>
          </a:p>
        </p:txBody>
      </p:sp>
      <p:sp>
        <p:nvSpPr>
          <p:cNvPr id="61" name="Google Shape;61;p14"/>
          <p:cNvSpPr txBox="1">
            <a:spLocks noGrp="1"/>
          </p:cNvSpPr>
          <p:nvPr>
            <p:ph type="body" idx="1"/>
          </p:nvPr>
        </p:nvSpPr>
        <p:spPr>
          <a:xfrm>
            <a:off x="380625" y="1064925"/>
            <a:ext cx="5053800" cy="377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200">
                <a:solidFill>
                  <a:schemeClr val="dk1"/>
                </a:solidFill>
              </a:rPr>
              <a:t>In Bari we want to characterize the time response of</a:t>
            </a:r>
            <a:r>
              <a:rPr lang="it" sz="1200" b="1">
                <a:solidFill>
                  <a:srgbClr val="0B5394"/>
                </a:solidFill>
              </a:rPr>
              <a:t> </a:t>
            </a:r>
            <a:r>
              <a:rPr lang="it" sz="1200">
                <a:solidFill>
                  <a:schemeClr val="dk1"/>
                </a:solidFill>
              </a:rPr>
              <a:t>the plastic scintillators produced within SHINE using  pulsed-laser induced soft x-rays and investigate the  applications of the scintillators for TOF X-ray imaging and TOF-PET.</a:t>
            </a:r>
            <a:endParaRPr sz="1200">
              <a:solidFill>
                <a:schemeClr val="dk1"/>
              </a:solidFill>
            </a:endParaRPr>
          </a:p>
          <a:p>
            <a:pPr marL="0" lvl="0" indent="0" algn="l" rtl="0">
              <a:spcBef>
                <a:spcPts val="1200"/>
              </a:spcBef>
              <a:spcAft>
                <a:spcPts val="0"/>
              </a:spcAft>
              <a:buClr>
                <a:schemeClr val="dk1"/>
              </a:buClr>
              <a:buSzPts val="1100"/>
              <a:buFont typeface="Arial"/>
              <a:buNone/>
            </a:pPr>
            <a:r>
              <a:rPr lang="it" sz="1200" b="1">
                <a:solidFill>
                  <a:schemeClr val="dk1"/>
                </a:solidFill>
              </a:rPr>
              <a:t>STATUS OF THE PROJECT</a:t>
            </a:r>
            <a:endParaRPr sz="1200" b="1">
              <a:solidFill>
                <a:schemeClr val="dk1"/>
              </a:solidFill>
            </a:endParaRPr>
          </a:p>
          <a:p>
            <a:pPr marL="0" lvl="0" indent="0" algn="l" rtl="0">
              <a:spcBef>
                <a:spcPts val="1200"/>
              </a:spcBef>
              <a:spcAft>
                <a:spcPts val="0"/>
              </a:spcAft>
              <a:buClr>
                <a:schemeClr val="dk1"/>
              </a:buClr>
              <a:buSzPts val="1100"/>
              <a:buFont typeface="Arial"/>
              <a:buNone/>
            </a:pPr>
            <a:r>
              <a:rPr lang="it" sz="1200">
                <a:solidFill>
                  <a:schemeClr val="dk1"/>
                </a:solidFill>
              </a:rPr>
              <a:t>So far, we have worked on the construction of the experimental setup. </a:t>
            </a:r>
            <a:endParaRPr sz="1200">
              <a:solidFill>
                <a:schemeClr val="dk1"/>
              </a:solidFill>
            </a:endParaRPr>
          </a:p>
          <a:p>
            <a:pPr marL="0" lvl="0" indent="0" algn="l" rtl="0">
              <a:spcBef>
                <a:spcPts val="1200"/>
              </a:spcBef>
              <a:spcAft>
                <a:spcPts val="0"/>
              </a:spcAft>
              <a:buClr>
                <a:schemeClr val="dk1"/>
              </a:buClr>
              <a:buSzPts val="1100"/>
              <a:buFont typeface="Arial"/>
              <a:buNone/>
            </a:pPr>
            <a:r>
              <a:rPr lang="it" sz="1200">
                <a:solidFill>
                  <a:schemeClr val="dk1"/>
                </a:solidFill>
              </a:rPr>
              <a:t>We have acquired a pulsed-laser and started studying the photon-induced luminescence of conventional scintillators. The acquisition of an x-ray tube is ongoing.</a:t>
            </a:r>
            <a:endParaRPr sz="1200">
              <a:solidFill>
                <a:schemeClr val="dk1"/>
              </a:solidFill>
            </a:endParaRPr>
          </a:p>
          <a:p>
            <a:pPr marL="0" lvl="0" indent="0" algn="l" rtl="0">
              <a:spcBef>
                <a:spcPts val="1200"/>
              </a:spcBef>
              <a:spcAft>
                <a:spcPts val="0"/>
              </a:spcAft>
              <a:buClr>
                <a:schemeClr val="dk1"/>
              </a:buClr>
              <a:buSzPts val="1100"/>
              <a:buFont typeface="Arial"/>
              <a:buNone/>
            </a:pPr>
            <a:r>
              <a:rPr lang="it" sz="1200" b="1">
                <a:solidFill>
                  <a:schemeClr val="dk1"/>
                </a:solidFill>
              </a:rPr>
              <a:t>FUTURE ACTIVITIES</a:t>
            </a:r>
            <a:endParaRPr sz="1200" b="1">
              <a:solidFill>
                <a:schemeClr val="dk1"/>
              </a:solidFill>
            </a:endParaRPr>
          </a:p>
          <a:p>
            <a:pPr marL="0" lvl="0" indent="0" algn="l" rtl="0">
              <a:spcBef>
                <a:spcPts val="1200"/>
              </a:spcBef>
              <a:spcAft>
                <a:spcPts val="0"/>
              </a:spcAft>
              <a:buClr>
                <a:schemeClr val="dk1"/>
              </a:buClr>
              <a:buSzPts val="1100"/>
              <a:buFont typeface="Arial"/>
              <a:buNone/>
            </a:pPr>
            <a:r>
              <a:rPr lang="it" sz="1200">
                <a:solidFill>
                  <a:schemeClr val="dk1"/>
                </a:solidFill>
              </a:rPr>
              <a:t>Finalize the experimental setup to measure the time resolution and perform time-correlated single-photon counting.</a:t>
            </a: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1200"/>
              </a:spcAft>
              <a:buNone/>
            </a:pPr>
            <a:endParaRPr sz="1200">
              <a:solidFill>
                <a:schemeClr val="dk1"/>
              </a:solidFill>
            </a:endParaRPr>
          </a:p>
        </p:txBody>
      </p:sp>
      <p:pic>
        <p:nvPicPr>
          <p:cNvPr id="62" name="Google Shape;62;p14"/>
          <p:cNvPicPr preferRelativeResize="0"/>
          <p:nvPr/>
        </p:nvPicPr>
        <p:blipFill>
          <a:blip r:embed="rId3">
            <a:alphaModFix/>
          </a:blip>
          <a:stretch>
            <a:fillRect/>
          </a:stretch>
        </p:blipFill>
        <p:spPr>
          <a:xfrm>
            <a:off x="5972150" y="652425"/>
            <a:ext cx="2600851" cy="2008175"/>
          </a:xfrm>
          <a:prstGeom prst="rect">
            <a:avLst/>
          </a:prstGeom>
          <a:noFill/>
          <a:ln>
            <a:noFill/>
          </a:ln>
        </p:spPr>
      </p:pic>
      <p:sp>
        <p:nvSpPr>
          <p:cNvPr id="63" name="Google Shape;63;p14"/>
          <p:cNvSpPr txBox="1"/>
          <p:nvPr/>
        </p:nvSpPr>
        <p:spPr>
          <a:xfrm>
            <a:off x="5763275" y="317925"/>
            <a:ext cx="3258600" cy="1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a:solidFill>
                  <a:schemeClr val="dk2"/>
                </a:solidFill>
              </a:rPr>
              <a:t>Experimental setup under construction</a:t>
            </a:r>
            <a:endParaRPr sz="1200">
              <a:solidFill>
                <a:schemeClr val="dk2"/>
              </a:solidFill>
            </a:endParaRPr>
          </a:p>
        </p:txBody>
      </p:sp>
      <p:pic>
        <p:nvPicPr>
          <p:cNvPr id="64" name="Google Shape;64;p14"/>
          <p:cNvPicPr preferRelativeResize="0"/>
          <p:nvPr/>
        </p:nvPicPr>
        <p:blipFill>
          <a:blip r:embed="rId4">
            <a:alphaModFix/>
          </a:blip>
          <a:stretch>
            <a:fillRect/>
          </a:stretch>
        </p:blipFill>
        <p:spPr>
          <a:xfrm>
            <a:off x="5317525" y="3149975"/>
            <a:ext cx="4328376" cy="1950726"/>
          </a:xfrm>
          <a:prstGeom prst="rect">
            <a:avLst/>
          </a:prstGeom>
          <a:noFill/>
          <a:ln>
            <a:noFill/>
          </a:ln>
        </p:spPr>
      </p:pic>
      <p:sp>
        <p:nvSpPr>
          <p:cNvPr id="65" name="Google Shape;65;p14"/>
          <p:cNvSpPr txBox="1"/>
          <p:nvPr/>
        </p:nvSpPr>
        <p:spPr>
          <a:xfrm>
            <a:off x="5317525" y="2660600"/>
            <a:ext cx="3826500" cy="1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a:solidFill>
                  <a:schemeClr val="dk2"/>
                </a:solidFill>
              </a:rPr>
              <a:t>Conventional scintillators compared with Perovskites nanocrystals solution and depositions</a:t>
            </a:r>
            <a:endParaRPr sz="12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it">
                <a:solidFill>
                  <a:srgbClr val="0000FF"/>
                </a:solidFill>
              </a:rPr>
              <a:t>SHINE @ INFN-Bari</a:t>
            </a:r>
            <a:endParaRPr>
              <a:solidFill>
                <a:srgbClr val="0000FF"/>
              </a:solidFill>
            </a:endParaRPr>
          </a:p>
          <a:p>
            <a:pPr marL="0" lvl="0" indent="0" algn="l" rtl="0">
              <a:spcBef>
                <a:spcPts val="0"/>
              </a:spcBef>
              <a:spcAft>
                <a:spcPts val="0"/>
              </a:spcAft>
              <a:buNone/>
            </a:pPr>
            <a:endParaRPr/>
          </a:p>
        </p:txBody>
      </p:sp>
      <p:sp>
        <p:nvSpPr>
          <p:cNvPr id="71" name="Google Shape;71;p15"/>
          <p:cNvSpPr txBox="1">
            <a:spLocks noGrp="1"/>
          </p:cNvSpPr>
          <p:nvPr>
            <p:ph type="body" idx="1"/>
          </p:nvPr>
        </p:nvSpPr>
        <p:spPr>
          <a:xfrm>
            <a:off x="3951375" y="1152475"/>
            <a:ext cx="48810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it" sz="1200" b="1">
                <a:solidFill>
                  <a:srgbClr val="FF0000"/>
                </a:solidFill>
                <a:highlight>
                  <a:schemeClr val="lt1"/>
                </a:highlight>
              </a:rPr>
              <a:t>RICHIESTE</a:t>
            </a:r>
            <a:endParaRPr sz="1200" b="1">
              <a:solidFill>
                <a:srgbClr val="FF0000"/>
              </a:solidFill>
              <a:highlight>
                <a:schemeClr val="lt1"/>
              </a:highlight>
            </a:endParaRPr>
          </a:p>
          <a:p>
            <a:pPr marL="0" lvl="0" indent="0" algn="l" rtl="0">
              <a:spcBef>
                <a:spcPts val="1200"/>
              </a:spcBef>
              <a:spcAft>
                <a:spcPts val="0"/>
              </a:spcAft>
              <a:buClr>
                <a:schemeClr val="dk1"/>
              </a:buClr>
              <a:buSzPts val="1100"/>
              <a:buFont typeface="Arial"/>
              <a:buNone/>
            </a:pPr>
            <a:r>
              <a:rPr lang="it" sz="1200" b="1">
                <a:solidFill>
                  <a:schemeClr val="dk1"/>
                </a:solidFill>
                <a:highlight>
                  <a:schemeClr val="lt1"/>
                </a:highlight>
              </a:rPr>
              <a:t>Progettazione meccanica: </a:t>
            </a:r>
            <a:r>
              <a:rPr lang="it" sz="1200">
                <a:solidFill>
                  <a:srgbClr val="FF0000"/>
                </a:solidFill>
                <a:highlight>
                  <a:schemeClr val="lt1"/>
                </a:highlight>
              </a:rPr>
              <a:t>1 mese persona </a:t>
            </a:r>
            <a:r>
              <a:rPr lang="it" sz="1200">
                <a:solidFill>
                  <a:schemeClr val="dk1"/>
                </a:solidFill>
              </a:rPr>
              <a:t>per la progettazione di elementi meccanici per il setup sperimentale.</a:t>
            </a:r>
            <a:endParaRPr sz="1200">
              <a:solidFill>
                <a:schemeClr val="dk1"/>
              </a:solidFill>
              <a:highlight>
                <a:schemeClr val="lt1"/>
              </a:highlight>
            </a:endParaRPr>
          </a:p>
          <a:p>
            <a:pPr marL="0" lvl="0" indent="0" algn="l" rtl="0">
              <a:spcBef>
                <a:spcPts val="1200"/>
              </a:spcBef>
              <a:spcAft>
                <a:spcPts val="0"/>
              </a:spcAft>
              <a:buNone/>
            </a:pPr>
            <a:r>
              <a:rPr lang="it" sz="1200" b="1">
                <a:solidFill>
                  <a:schemeClr val="dk1"/>
                </a:solidFill>
                <a:highlight>
                  <a:srgbClr val="FFFFFF"/>
                </a:highlight>
              </a:rPr>
              <a:t>Officina meccanica: </a:t>
            </a:r>
            <a:r>
              <a:rPr lang="it" sz="1200">
                <a:solidFill>
                  <a:srgbClr val="FF0000"/>
                </a:solidFill>
                <a:highlight>
                  <a:srgbClr val="FFFFFF"/>
                </a:highlight>
              </a:rPr>
              <a:t>1 mese </a:t>
            </a:r>
            <a:r>
              <a:rPr lang="it" sz="1200">
                <a:solidFill>
                  <a:srgbClr val="FF0000"/>
                </a:solidFill>
                <a:highlight>
                  <a:schemeClr val="lt1"/>
                </a:highlight>
              </a:rPr>
              <a:t>persona </a:t>
            </a:r>
            <a:r>
              <a:rPr lang="it" sz="1200">
                <a:solidFill>
                  <a:schemeClr val="dk1"/>
                </a:solidFill>
              </a:rPr>
              <a:t>per la realizzazione di elementi meccanici per il setup sperimentale.</a:t>
            </a:r>
            <a:endParaRPr sz="1200">
              <a:solidFill>
                <a:srgbClr val="FF0000"/>
              </a:solidFill>
              <a:highlight>
                <a:srgbClr val="FFFFFF"/>
              </a:highlight>
            </a:endParaRPr>
          </a:p>
          <a:p>
            <a:pPr marL="0" lvl="0" indent="0" algn="l" rtl="0">
              <a:spcBef>
                <a:spcPts val="1200"/>
              </a:spcBef>
              <a:spcAft>
                <a:spcPts val="0"/>
              </a:spcAft>
              <a:buNone/>
            </a:pPr>
            <a:r>
              <a:rPr lang="it" sz="1200" b="1">
                <a:solidFill>
                  <a:schemeClr val="dk1"/>
                </a:solidFill>
              </a:rPr>
              <a:t>Servizio Elettronico:</a:t>
            </a:r>
            <a:r>
              <a:rPr lang="it" sz="1200">
                <a:solidFill>
                  <a:schemeClr val="dk1"/>
                </a:solidFill>
              </a:rPr>
              <a:t> </a:t>
            </a:r>
            <a:r>
              <a:rPr lang="it" sz="1200">
                <a:solidFill>
                  <a:srgbClr val="FF0000"/>
                </a:solidFill>
              </a:rPr>
              <a:t>0.5 mesi </a:t>
            </a:r>
            <a:r>
              <a:rPr lang="it" sz="1200">
                <a:solidFill>
                  <a:srgbClr val="FF0000"/>
                </a:solidFill>
                <a:highlight>
                  <a:schemeClr val="lt1"/>
                </a:highlight>
              </a:rPr>
              <a:t>persona</a:t>
            </a:r>
            <a:r>
              <a:rPr lang="it" sz="1200">
                <a:solidFill>
                  <a:schemeClr val="dk1"/>
                </a:solidFill>
              </a:rPr>
              <a:t> per supporto all’installazione dei setup sperimentale.</a:t>
            </a:r>
            <a:endParaRPr sz="1200">
              <a:solidFill>
                <a:schemeClr val="dk1"/>
              </a:solidFill>
            </a:endParaRPr>
          </a:p>
          <a:p>
            <a:pPr marL="0" lvl="0" indent="0" algn="l" rtl="0">
              <a:spcBef>
                <a:spcPts val="1200"/>
              </a:spcBef>
              <a:spcAft>
                <a:spcPts val="1200"/>
              </a:spcAft>
              <a:buNone/>
            </a:pPr>
            <a:endParaRPr sz="1200">
              <a:solidFill>
                <a:schemeClr val="dk1"/>
              </a:solidFill>
            </a:endParaRPr>
          </a:p>
        </p:txBody>
      </p:sp>
      <p:sp>
        <p:nvSpPr>
          <p:cNvPr id="72" name="Google Shape;72;p15"/>
          <p:cNvSpPr txBox="1">
            <a:spLocks noGrp="1"/>
          </p:cNvSpPr>
          <p:nvPr>
            <p:ph type="body" idx="1"/>
          </p:nvPr>
        </p:nvSpPr>
        <p:spPr>
          <a:xfrm>
            <a:off x="225000" y="1152475"/>
            <a:ext cx="2788200" cy="2488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ts val="1100"/>
              <a:buFont typeface="Arial"/>
              <a:buNone/>
            </a:pPr>
            <a:r>
              <a:rPr lang="it" sz="1200" b="1">
                <a:solidFill>
                  <a:srgbClr val="FF0000"/>
                </a:solidFill>
              </a:rPr>
              <a:t>PERSONALE </a:t>
            </a:r>
            <a:endParaRPr sz="1200" b="1">
              <a:solidFill>
                <a:srgbClr val="FF0000"/>
              </a:solidFill>
            </a:endParaRPr>
          </a:p>
          <a:p>
            <a:pPr marL="0" lvl="0" indent="0" algn="l" rtl="0">
              <a:spcBef>
                <a:spcPts val="0"/>
              </a:spcBef>
              <a:spcAft>
                <a:spcPts val="0"/>
              </a:spcAft>
              <a:buClr>
                <a:schemeClr val="dk1"/>
              </a:buClr>
              <a:buSzPts val="1100"/>
              <a:buFont typeface="Arial"/>
              <a:buNone/>
            </a:pPr>
            <a:r>
              <a:rPr lang="it" sz="1200">
                <a:solidFill>
                  <a:schemeClr val="dk1"/>
                </a:solidFill>
              </a:rPr>
              <a:t>Salvatore My 		20%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Donato Creanza 		20%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Anna Colaleo		10%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Raffaella Radogna		10%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Antonello Pellecchia 	10%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Marcello Maggi 		10%</a:t>
            </a:r>
            <a:endParaRPr sz="1200">
              <a:solidFill>
                <a:schemeClr val="dk1"/>
              </a:solidFill>
            </a:endParaRPr>
          </a:p>
          <a:p>
            <a:pPr marL="0" lvl="0" indent="0" algn="l" rtl="0">
              <a:spcBef>
                <a:spcPts val="0"/>
              </a:spcBef>
              <a:spcAft>
                <a:spcPts val="0"/>
              </a:spcAft>
              <a:buClr>
                <a:schemeClr val="dk1"/>
              </a:buClr>
              <a:buSzPts val="1100"/>
              <a:buFont typeface="Arial"/>
              <a:buNone/>
            </a:pPr>
            <a:r>
              <a:rPr lang="it" sz="1200">
                <a:solidFill>
                  <a:schemeClr val="dk1"/>
                </a:solidFill>
              </a:rPr>
              <a:t>Iftikhar Rehman		50%</a:t>
            </a:r>
            <a:endParaRPr sz="1200">
              <a:solidFill>
                <a:schemeClr val="dk1"/>
              </a:solidFill>
            </a:endParaRPr>
          </a:p>
          <a:p>
            <a:pPr marL="0" lvl="0" indent="0" algn="l" rtl="0">
              <a:spcBef>
                <a:spcPts val="0"/>
              </a:spcBef>
              <a:spcAft>
                <a:spcPts val="0"/>
              </a:spcAft>
              <a:buNone/>
            </a:pPr>
            <a:r>
              <a:rPr lang="it" sz="1200">
                <a:solidFill>
                  <a:schemeClr val="dk1"/>
                </a:solidFill>
              </a:rPr>
              <a:t>Luigi Longo 			10% </a:t>
            </a:r>
            <a:endParaRPr sz="1200">
              <a:solidFill>
                <a:schemeClr val="dk1"/>
              </a:solidFill>
            </a:endParaRPr>
          </a:p>
          <a:p>
            <a:pPr marL="0" lvl="0" indent="0" algn="l" rtl="0">
              <a:spcBef>
                <a:spcPts val="1200"/>
              </a:spcBef>
              <a:spcAft>
                <a:spcPts val="1200"/>
              </a:spcAft>
              <a:buNone/>
            </a:pPr>
            <a:r>
              <a:rPr lang="it" sz="1200">
                <a:solidFill>
                  <a:schemeClr val="dk1"/>
                </a:solidFill>
              </a:rPr>
              <a:t>Totale: 1.4 FTE</a:t>
            </a:r>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2">
            <a:extLst>
              <a:ext uri="{FF2B5EF4-FFF2-40B4-BE49-F238E27FC236}">
                <a16:creationId xmlns:a16="http://schemas.microsoft.com/office/drawing/2014/main" id="{558D5B97-0A58-6B72-7873-C1E4E3A65CCB}"/>
              </a:ext>
            </a:extLst>
          </p:cNvPr>
          <p:cNvSpPr txBox="1"/>
          <p:nvPr/>
        </p:nvSpPr>
        <p:spPr>
          <a:xfrm>
            <a:off x="1277193" y="1208478"/>
            <a:ext cx="6589614" cy="150041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2100" dirty="0">
              <a:solidFill>
                <a:schemeClr val="bg2">
                  <a:lumMod val="25000"/>
                </a:schemeClr>
              </a:solidFill>
            </a:endParaRPr>
          </a:p>
          <a:p>
            <a:pPr algn="ctr"/>
            <a:endParaRPr lang="it-IT" sz="2100" dirty="0">
              <a:solidFill>
                <a:schemeClr val="bg2">
                  <a:lumMod val="25000"/>
                </a:schemeClr>
              </a:solidFill>
            </a:endParaRPr>
          </a:p>
          <a:p>
            <a:pPr algn="ctr">
              <a:spcBef>
                <a:spcPts val="900"/>
              </a:spcBef>
            </a:pPr>
            <a:r>
              <a:rPr lang="it-IT" sz="2100" b="1" dirty="0">
                <a:solidFill>
                  <a:srgbClr val="FF0000"/>
                </a:solidFill>
              </a:rPr>
              <a:t>QUISS</a:t>
            </a:r>
            <a:r>
              <a:rPr lang="it-IT" sz="2100" dirty="0">
                <a:solidFill>
                  <a:srgbClr val="FF0000"/>
                </a:solidFill>
              </a:rPr>
              <a:t> – Quantum </a:t>
            </a:r>
            <a:r>
              <a:rPr lang="it-IT" sz="2100" dirty="0" err="1">
                <a:solidFill>
                  <a:srgbClr val="FF0000"/>
                </a:solidFill>
              </a:rPr>
              <a:t>imaging</a:t>
            </a:r>
            <a:r>
              <a:rPr lang="it-IT" sz="2100" dirty="0">
                <a:solidFill>
                  <a:srgbClr val="FF0000"/>
                </a:solidFill>
              </a:rPr>
              <a:t> with new </a:t>
            </a:r>
            <a:r>
              <a:rPr lang="it-IT" sz="2100" dirty="0" err="1">
                <a:solidFill>
                  <a:srgbClr val="FF0000"/>
                </a:solidFill>
              </a:rPr>
              <a:t>Sources</a:t>
            </a:r>
            <a:r>
              <a:rPr lang="it-IT" sz="2100" dirty="0">
                <a:solidFill>
                  <a:srgbClr val="FF0000"/>
                </a:solidFill>
              </a:rPr>
              <a:t> and </a:t>
            </a:r>
            <a:r>
              <a:rPr lang="it-IT" sz="2100" dirty="0" err="1">
                <a:solidFill>
                  <a:srgbClr val="FF0000"/>
                </a:solidFill>
              </a:rPr>
              <a:t>Sensors</a:t>
            </a:r>
            <a:endParaRPr lang="it-IT" sz="2100" dirty="0">
              <a:solidFill>
                <a:srgbClr val="FF0000"/>
              </a:solidFill>
            </a:endParaRPr>
          </a:p>
        </p:txBody>
      </p:sp>
      <p:sp>
        <p:nvSpPr>
          <p:cNvPr id="13" name="CasellaDiTesto 2">
            <a:extLst>
              <a:ext uri="{FF2B5EF4-FFF2-40B4-BE49-F238E27FC236}">
                <a16:creationId xmlns:a16="http://schemas.microsoft.com/office/drawing/2014/main" id="{CCF0B1DD-A290-1AA9-961E-13B41D96E731}"/>
              </a:ext>
            </a:extLst>
          </p:cNvPr>
          <p:cNvSpPr txBox="1"/>
          <p:nvPr/>
        </p:nvSpPr>
        <p:spPr>
          <a:xfrm>
            <a:off x="1726094" y="2759574"/>
            <a:ext cx="5488668" cy="172374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it-IT" u="sng" dirty="0">
                <a:solidFill>
                  <a:schemeClr val="bg2">
                    <a:lumMod val="25000"/>
                  </a:schemeClr>
                </a:solidFill>
                <a:sym typeface="Wingdings"/>
              </a:rPr>
              <a:t>Sedi partecipanti</a:t>
            </a:r>
            <a:r>
              <a:rPr lang="it-IT" dirty="0">
                <a:solidFill>
                  <a:schemeClr val="bg2">
                    <a:lumMod val="25000"/>
                  </a:schemeClr>
                </a:solidFill>
                <a:sym typeface="Wingdings"/>
              </a:rPr>
              <a:t>:</a:t>
            </a:r>
          </a:p>
          <a:p>
            <a:pPr marL="342900" indent="-342900">
              <a:lnSpc>
                <a:spcPct val="120000"/>
              </a:lnSpc>
              <a:buFont typeface="Arial"/>
              <a:buChar char="•"/>
            </a:pPr>
            <a:r>
              <a:rPr lang="it-IT" b="1" dirty="0">
                <a:solidFill>
                  <a:schemeClr val="bg2">
                    <a:lumMod val="25000"/>
                  </a:schemeClr>
                </a:solidFill>
                <a:sym typeface="Wingdings"/>
              </a:rPr>
              <a:t>Bari</a:t>
            </a:r>
            <a:r>
              <a:rPr lang="it-IT" dirty="0">
                <a:solidFill>
                  <a:schemeClr val="bg2">
                    <a:lumMod val="25000"/>
                  </a:schemeClr>
                </a:solidFill>
                <a:sym typeface="Wingdings"/>
              </a:rPr>
              <a:t> - Coordinatore nazionale: </a:t>
            </a:r>
            <a:r>
              <a:rPr lang="it-IT" b="1" dirty="0">
                <a:solidFill>
                  <a:schemeClr val="bg2">
                    <a:lumMod val="25000"/>
                  </a:schemeClr>
                </a:solidFill>
                <a:sym typeface="Wingdings"/>
              </a:rPr>
              <a:t>Milena D'Angelo</a:t>
            </a:r>
          </a:p>
          <a:p>
            <a:pPr marL="342900" indent="-342900">
              <a:lnSpc>
                <a:spcPct val="120000"/>
              </a:lnSpc>
              <a:buFont typeface="Arial"/>
              <a:buChar char="•"/>
            </a:pPr>
            <a:r>
              <a:rPr lang="it-IT" b="1" dirty="0">
                <a:solidFill>
                  <a:schemeClr val="bg2">
                    <a:lumMod val="25000"/>
                  </a:schemeClr>
                </a:solidFill>
                <a:sym typeface="Wingdings"/>
              </a:rPr>
              <a:t>Torino </a:t>
            </a:r>
            <a:r>
              <a:rPr lang="mr-IN" b="1" dirty="0">
                <a:solidFill>
                  <a:schemeClr val="bg2">
                    <a:lumMod val="25000"/>
                  </a:schemeClr>
                </a:solidFill>
                <a:sym typeface="Wingdings"/>
              </a:rPr>
              <a:t>–</a:t>
            </a:r>
            <a:r>
              <a:rPr lang="it-IT" b="1" dirty="0">
                <a:solidFill>
                  <a:schemeClr val="bg2">
                    <a:lumMod val="25000"/>
                  </a:schemeClr>
                </a:solidFill>
                <a:sym typeface="Wingdings"/>
              </a:rPr>
              <a:t> </a:t>
            </a:r>
            <a:r>
              <a:rPr lang="it-IT" dirty="0">
                <a:solidFill>
                  <a:schemeClr val="bg2">
                    <a:lumMod val="25000"/>
                  </a:schemeClr>
                </a:solidFill>
                <a:sym typeface="Wingdings"/>
              </a:rPr>
              <a:t>Coordinatore locale: </a:t>
            </a:r>
            <a:r>
              <a:rPr lang="it-IT" b="1" dirty="0">
                <a:solidFill>
                  <a:schemeClr val="bg2">
                    <a:lumMod val="25000"/>
                  </a:schemeClr>
                </a:solidFill>
                <a:sym typeface="Wingdings"/>
              </a:rPr>
              <a:t>Marco Genovese</a:t>
            </a:r>
          </a:p>
          <a:p>
            <a:pPr>
              <a:lnSpc>
                <a:spcPct val="120000"/>
              </a:lnSpc>
            </a:pPr>
            <a:endParaRPr lang="it-IT" dirty="0">
              <a:solidFill>
                <a:schemeClr val="bg2">
                  <a:lumMod val="25000"/>
                </a:schemeClr>
              </a:solidFill>
              <a:sym typeface="Wingdings"/>
            </a:endParaRPr>
          </a:p>
          <a:p>
            <a:pPr>
              <a:lnSpc>
                <a:spcPct val="120000"/>
              </a:lnSpc>
            </a:pPr>
            <a:r>
              <a:rPr lang="it-IT" dirty="0">
                <a:solidFill>
                  <a:schemeClr val="bg2">
                    <a:lumMod val="25000"/>
                  </a:schemeClr>
                </a:solidFill>
                <a:sym typeface="Wingdings"/>
              </a:rPr>
              <a:t>Durata: 3 anni (2023-2025)</a:t>
            </a:r>
          </a:p>
        </p:txBody>
      </p:sp>
      <p:pic>
        <p:nvPicPr>
          <p:cNvPr id="26" name="Immagine 25">
            <a:extLst>
              <a:ext uri="{FF2B5EF4-FFF2-40B4-BE49-F238E27FC236}">
                <a16:creationId xmlns:a16="http://schemas.microsoft.com/office/drawing/2014/main" id="{AAC32F04-DA99-2628-C72A-FE080D63F1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7193" y="135929"/>
            <a:ext cx="4791075" cy="428625"/>
          </a:xfrm>
          <a:prstGeom prst="rect">
            <a:avLst/>
          </a:prstGeom>
        </p:spPr>
      </p:pic>
    </p:spTree>
    <p:extLst>
      <p:ext uri="{BB962C8B-B14F-4D97-AF65-F5344CB8AC3E}">
        <p14:creationId xmlns:p14="http://schemas.microsoft.com/office/powerpoint/2010/main" val="182262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5051" y="577113"/>
            <a:ext cx="5485760" cy="471665"/>
          </a:xfrm>
        </p:spPr>
        <p:txBody>
          <a:bodyPr>
            <a:normAutofit fontScale="90000"/>
          </a:bodyPr>
          <a:lstStyle/>
          <a:p>
            <a:r>
              <a:rPr lang="it-IT" sz="2100" b="1" dirty="0" err="1">
                <a:solidFill>
                  <a:srgbClr val="FF0000"/>
                </a:solidFill>
                <a:latin typeface="+mn-lt"/>
                <a:ea typeface="+mn-ea"/>
                <a:cs typeface="+mn-cs"/>
              </a:rPr>
              <a:t>Motivation</a:t>
            </a:r>
            <a:r>
              <a:rPr lang="it-IT" sz="2100" b="1" dirty="0">
                <a:solidFill>
                  <a:srgbClr val="FF0000"/>
                </a:solidFill>
                <a:latin typeface="+mn-lt"/>
                <a:ea typeface="+mn-ea"/>
                <a:cs typeface="+mn-cs"/>
              </a:rPr>
              <a:t> &amp; </a:t>
            </a:r>
            <a:r>
              <a:rPr lang="it-IT" sz="2100" b="1" dirty="0" err="1">
                <a:solidFill>
                  <a:srgbClr val="FF0000"/>
                </a:solidFill>
                <a:latin typeface="+mn-lt"/>
                <a:ea typeface="+mn-ea"/>
                <a:cs typeface="+mn-cs"/>
              </a:rPr>
              <a:t>objectives</a:t>
            </a:r>
            <a:endParaRPr lang="it-IT" sz="2100" b="1" dirty="0">
              <a:solidFill>
                <a:srgbClr val="FF0000"/>
              </a:solidFill>
              <a:latin typeface="+mn-lt"/>
              <a:ea typeface="+mn-ea"/>
              <a:cs typeface="+mn-cs"/>
            </a:endParaRPr>
          </a:p>
        </p:txBody>
      </p:sp>
      <p:pic>
        <p:nvPicPr>
          <p:cNvPr id="5" name="Immagine 7"/>
          <p:cNvPicPr/>
          <p:nvPr/>
        </p:nvPicPr>
        <p:blipFill>
          <a:blip r:embed="rId2"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9" name="Segnaposto piè di pagina 2"/>
          <p:cNvSpPr>
            <a:spLocks noGrp="1"/>
          </p:cNvSpPr>
          <p:nvPr>
            <p:ph type="ftr" sz="quarter" idx="11"/>
          </p:nvPr>
        </p:nvSpPr>
        <p:spPr>
          <a:xfrm>
            <a:off x="1339720" y="4869657"/>
            <a:ext cx="2117855" cy="273844"/>
          </a:xfrm>
        </p:spPr>
        <p:txBody>
          <a:bodyPr/>
          <a:lstStyle/>
          <a:p>
            <a:pPr algn="l"/>
            <a:r>
              <a:rPr lang="it-IT" dirty="0"/>
              <a:t>QUISS - Milena D'Angelo</a:t>
            </a:r>
          </a:p>
        </p:txBody>
      </p:sp>
      <p:sp>
        <p:nvSpPr>
          <p:cNvPr id="10"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14</a:t>
            </a:fld>
            <a:endParaRPr lang="it-IT"/>
          </a:p>
        </p:txBody>
      </p:sp>
      <p:sp>
        <p:nvSpPr>
          <p:cNvPr id="6" name="CasellaDiTesto 5">
            <a:extLst>
              <a:ext uri="{FF2B5EF4-FFF2-40B4-BE49-F238E27FC236}">
                <a16:creationId xmlns:a16="http://schemas.microsoft.com/office/drawing/2014/main" id="{38593D0E-1BAB-E146-AA3A-0889D525B0E8}"/>
              </a:ext>
            </a:extLst>
          </p:cNvPr>
          <p:cNvSpPr txBox="1"/>
          <p:nvPr/>
        </p:nvSpPr>
        <p:spPr>
          <a:xfrm>
            <a:off x="1335050" y="1262599"/>
            <a:ext cx="6517400" cy="2516073"/>
          </a:xfrm>
          <a:prstGeom prst="rect">
            <a:avLst/>
          </a:prstGeom>
          <a:noFill/>
        </p:spPr>
        <p:txBody>
          <a:bodyPr wrap="square" rtlCol="0">
            <a:spAutoFit/>
          </a:bodyPr>
          <a:lstStyle/>
          <a:p>
            <a:r>
              <a:rPr lang="en-US" sz="1050" b="1" dirty="0"/>
              <a:t>Overall goal</a:t>
            </a:r>
            <a:r>
              <a:rPr lang="en-US" sz="1050" dirty="0"/>
              <a:t>:</a:t>
            </a:r>
          </a:p>
          <a:p>
            <a:r>
              <a:rPr lang="en-US" sz="1050" dirty="0"/>
              <a:t>Lead the way toward the paradigm change quantum 2.0 technologies are expected to enable, by addressing the open challenges of quantum imaging and contribute to fostering its competitiveness with state-of-the-art imaging modalities and devices.</a:t>
            </a:r>
          </a:p>
          <a:p>
            <a:endParaRPr lang="it-IT" sz="1050" dirty="0"/>
          </a:p>
          <a:p>
            <a:r>
              <a:rPr lang="en-US" sz="1050" b="1" dirty="0"/>
              <a:t>Specific objectives</a:t>
            </a:r>
            <a:r>
              <a:rPr lang="en-US" sz="1050" dirty="0"/>
              <a:t>:</a:t>
            </a:r>
            <a:endParaRPr lang="it-IT" sz="1050" dirty="0"/>
          </a:p>
          <a:p>
            <a:r>
              <a:rPr lang="en-US" sz="1050" dirty="0"/>
              <a:t>O1 - quantum-enhanced passive and hyperspectral imaging;</a:t>
            </a:r>
            <a:endParaRPr lang="it-IT" sz="1050" dirty="0"/>
          </a:p>
          <a:p>
            <a:r>
              <a:rPr lang="en-US" sz="1050" dirty="0"/>
              <a:t>O2 - super-resolution in three dimensions and in adverse environments;</a:t>
            </a:r>
            <a:endParaRPr lang="it-IT" sz="1050" dirty="0"/>
          </a:p>
          <a:p>
            <a:r>
              <a:rPr lang="en-US" sz="1050" dirty="0"/>
              <a:t>O3 - speeding-up entanglement-based quantum imaging.</a:t>
            </a:r>
          </a:p>
          <a:p>
            <a:endParaRPr lang="en-US" sz="1050" dirty="0"/>
          </a:p>
          <a:p>
            <a:r>
              <a:rPr lang="en-US" sz="1050" b="1" dirty="0"/>
              <a:t>Expected results</a:t>
            </a:r>
            <a:r>
              <a:rPr lang="en-US" sz="1050" dirty="0"/>
              <a:t>:</a:t>
            </a:r>
          </a:p>
          <a:p>
            <a:r>
              <a:rPr lang="en-US" sz="1050" dirty="0"/>
              <a:t>proof-of-principle demonstrations of novel quantum imaging modalities, characterized by a wide range of potential applications, from environmental monitoring (hyperspectral imaging) to security (passive imaging) and biomedical imaging (super-resolution, fast entangled-based imaging), from virtual and augmented reality to industrial inspection (super-resolution, video-rate quantum imaging). </a:t>
            </a:r>
          </a:p>
        </p:txBody>
      </p:sp>
    </p:spTree>
    <p:extLst>
      <p:ext uri="{BB962C8B-B14F-4D97-AF65-F5344CB8AC3E}">
        <p14:creationId xmlns:p14="http://schemas.microsoft.com/office/powerpoint/2010/main" val="397560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06686" y="650656"/>
            <a:ext cx="5943146"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Giugno 2024 – 1/4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9" name="Titolo 1">
            <a:extLst>
              <a:ext uri="{FF2B5EF4-FFF2-40B4-BE49-F238E27FC236}">
                <a16:creationId xmlns:a16="http://schemas.microsoft.com/office/drawing/2014/main" id="{3E627FB1-2BCD-0502-28B8-BED7004DBC19}"/>
              </a:ext>
            </a:extLst>
          </p:cNvPr>
          <p:cNvSpPr txBox="1">
            <a:spLocks/>
          </p:cNvSpPr>
          <p:nvPr/>
        </p:nvSpPr>
        <p:spPr>
          <a:xfrm rot="10800000" flipV="1">
            <a:off x="1538040" y="1219684"/>
            <a:ext cx="6183993" cy="823751"/>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it-IT" sz="2100" b="1" dirty="0" err="1">
                <a:solidFill>
                  <a:schemeClr val="bg2">
                    <a:lumMod val="25000"/>
                  </a:schemeClr>
                </a:solidFill>
              </a:rPr>
              <a:t>Correlation</a:t>
            </a:r>
            <a:r>
              <a:rPr lang="it-IT" sz="2100" b="1" dirty="0">
                <a:solidFill>
                  <a:schemeClr val="bg2">
                    <a:lumMod val="25000"/>
                  </a:schemeClr>
                </a:solidFill>
              </a:rPr>
              <a:t> </a:t>
            </a:r>
            <a:r>
              <a:rPr lang="it-IT" sz="2100" b="1" dirty="0" err="1">
                <a:solidFill>
                  <a:schemeClr val="bg2">
                    <a:lumMod val="25000"/>
                  </a:schemeClr>
                </a:solidFill>
              </a:rPr>
              <a:t>Plenoptic</a:t>
            </a:r>
            <a:r>
              <a:rPr lang="it-IT" sz="2100" b="1" dirty="0">
                <a:solidFill>
                  <a:schemeClr val="bg2">
                    <a:lumMod val="25000"/>
                  </a:schemeClr>
                </a:solidFill>
              </a:rPr>
              <a:t> Imaging: Deep learning </a:t>
            </a:r>
            <a:r>
              <a:rPr lang="it-IT" sz="2100" b="1" dirty="0" err="1">
                <a:solidFill>
                  <a:schemeClr val="bg2">
                    <a:lumMod val="25000"/>
                  </a:schemeClr>
                </a:solidFill>
              </a:rPr>
              <a:t>approach</a:t>
            </a:r>
            <a:r>
              <a:rPr lang="it-IT" sz="2100" b="1" dirty="0">
                <a:solidFill>
                  <a:schemeClr val="bg2">
                    <a:lumMod val="25000"/>
                  </a:schemeClr>
                </a:solidFill>
              </a:rPr>
              <a:t> for </a:t>
            </a:r>
            <a:r>
              <a:rPr lang="it-IT" sz="2100" b="1" dirty="0" err="1">
                <a:solidFill>
                  <a:schemeClr val="bg2">
                    <a:lumMod val="25000"/>
                  </a:schemeClr>
                </a:solidFill>
              </a:rPr>
              <a:t>speeding</a:t>
            </a:r>
            <a:r>
              <a:rPr lang="it-IT" sz="2100" b="1" dirty="0">
                <a:solidFill>
                  <a:schemeClr val="bg2">
                    <a:lumMod val="25000"/>
                  </a:schemeClr>
                </a:solidFill>
              </a:rPr>
              <a:t>-up and </a:t>
            </a:r>
            <a:r>
              <a:rPr lang="it-IT" sz="2100" b="1" dirty="0" err="1">
                <a:solidFill>
                  <a:schemeClr val="bg2">
                    <a:lumMod val="25000"/>
                  </a:schemeClr>
                </a:solidFill>
              </a:rPr>
              <a:t>denoising</a:t>
            </a:r>
            <a:endParaRPr lang="it-IT" sz="2100" b="1" dirty="0">
              <a:solidFill>
                <a:schemeClr val="bg2">
                  <a:lumMod val="25000"/>
                </a:schemeClr>
              </a:solidFill>
            </a:endParaRPr>
          </a:p>
        </p:txBody>
      </p:sp>
      <p:sp>
        <p:nvSpPr>
          <p:cNvPr id="21" name="CasellaDiTesto 20">
            <a:extLst>
              <a:ext uri="{FF2B5EF4-FFF2-40B4-BE49-F238E27FC236}">
                <a16:creationId xmlns:a16="http://schemas.microsoft.com/office/drawing/2014/main" id="{4641D0E8-6F77-CC55-51AB-05148132B732}"/>
              </a:ext>
            </a:extLst>
          </p:cNvPr>
          <p:cNvSpPr txBox="1"/>
          <p:nvPr/>
        </p:nvSpPr>
        <p:spPr>
          <a:xfrm>
            <a:off x="1965960" y="2112386"/>
            <a:ext cx="5019115" cy="300082"/>
          </a:xfrm>
          <a:prstGeom prst="rect">
            <a:avLst/>
          </a:prstGeom>
          <a:noFill/>
          <a:ln>
            <a:solidFill>
              <a:srgbClr val="FF0000"/>
            </a:solidFill>
          </a:ln>
        </p:spPr>
        <p:txBody>
          <a:bodyPr wrap="square">
            <a:spAutoFit/>
          </a:bodyPr>
          <a:lstStyle/>
          <a:p>
            <a:pPr algn="ctr"/>
            <a:r>
              <a:rPr lang="en-US" sz="1350" dirty="0">
                <a:latin typeface="Times New Roman" panose="02020603050405020304" pitchFamily="18" charset="0"/>
                <a:ea typeface="Times New Roman" panose="02020603050405020304" pitchFamily="18" charset="0"/>
              </a:rPr>
              <a:t>F. </a:t>
            </a:r>
            <a:r>
              <a:rPr lang="en-US" sz="1350" dirty="0" err="1">
                <a:latin typeface="Times New Roman" panose="02020603050405020304" pitchFamily="18" charset="0"/>
                <a:ea typeface="Times New Roman" panose="02020603050405020304" pitchFamily="18" charset="0"/>
              </a:rPr>
              <a:t>Scattarella</a:t>
            </a:r>
            <a:r>
              <a:rPr lang="en-US" sz="1350" dirty="0">
                <a:latin typeface="Times New Roman" panose="02020603050405020304" pitchFamily="18" charset="0"/>
                <a:ea typeface="Times New Roman" panose="02020603050405020304" pitchFamily="18" charset="0"/>
              </a:rPr>
              <a:t> et al., </a:t>
            </a:r>
            <a:r>
              <a:rPr lang="en-US" sz="1350" b="1" dirty="0">
                <a:solidFill>
                  <a:srgbClr val="0563C1"/>
                </a:solidFill>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Scientific Reports</a:t>
            </a:r>
            <a:r>
              <a:rPr lang="en-US" sz="1350" b="1" dirty="0">
                <a:latin typeface="Times New Roman" panose="02020603050405020304" pitchFamily="18" charset="0"/>
                <a:ea typeface="Times New Roman" panose="02020603050405020304" pitchFamily="18" charset="0"/>
              </a:rPr>
              <a:t>  13, 19645  (2023)</a:t>
            </a:r>
            <a:r>
              <a:rPr lang="it-IT" sz="1350" b="1" dirty="0"/>
              <a:t> </a:t>
            </a:r>
          </a:p>
        </p:txBody>
      </p:sp>
      <p:pic>
        <p:nvPicPr>
          <p:cNvPr id="22" name="Immagine 21">
            <a:extLst>
              <a:ext uri="{FF2B5EF4-FFF2-40B4-BE49-F238E27FC236}">
                <a16:creationId xmlns:a16="http://schemas.microsoft.com/office/drawing/2014/main" id="{7B2CCACF-AB2B-5419-24CD-217F894814F8}"/>
              </a:ext>
            </a:extLst>
          </p:cNvPr>
          <p:cNvPicPr>
            <a:picLocks noChangeAspect="1"/>
          </p:cNvPicPr>
          <p:nvPr/>
        </p:nvPicPr>
        <p:blipFill>
          <a:blip r:embed="rId6"/>
          <a:stretch>
            <a:fillRect/>
          </a:stretch>
        </p:blipFill>
        <p:spPr>
          <a:xfrm>
            <a:off x="5931757" y="2546686"/>
            <a:ext cx="1790276" cy="1140897"/>
          </a:xfrm>
          <a:prstGeom prst="rect">
            <a:avLst/>
          </a:prstGeom>
        </p:spPr>
      </p:pic>
      <p:pic>
        <p:nvPicPr>
          <p:cNvPr id="23" name="Immagine 22">
            <a:extLst>
              <a:ext uri="{FF2B5EF4-FFF2-40B4-BE49-F238E27FC236}">
                <a16:creationId xmlns:a16="http://schemas.microsoft.com/office/drawing/2014/main" id="{DD48EC35-1F64-259F-E107-FE135172AB81}"/>
              </a:ext>
            </a:extLst>
          </p:cNvPr>
          <p:cNvPicPr>
            <a:picLocks noChangeAspect="1"/>
          </p:cNvPicPr>
          <p:nvPr/>
        </p:nvPicPr>
        <p:blipFill>
          <a:blip r:embed="rId7"/>
          <a:stretch>
            <a:fillRect/>
          </a:stretch>
        </p:blipFill>
        <p:spPr>
          <a:xfrm>
            <a:off x="1421965" y="3158864"/>
            <a:ext cx="4355477" cy="1211807"/>
          </a:xfrm>
          <a:prstGeom prst="rect">
            <a:avLst/>
          </a:prstGeom>
        </p:spPr>
      </p:pic>
      <p:pic>
        <p:nvPicPr>
          <p:cNvPr id="24" name="Immagine 23">
            <a:extLst>
              <a:ext uri="{FF2B5EF4-FFF2-40B4-BE49-F238E27FC236}">
                <a16:creationId xmlns:a16="http://schemas.microsoft.com/office/drawing/2014/main" id="{92B6848E-511C-11B1-5C7E-CEB2E64F4618}"/>
              </a:ext>
            </a:extLst>
          </p:cNvPr>
          <p:cNvPicPr>
            <a:picLocks noChangeAspect="1"/>
          </p:cNvPicPr>
          <p:nvPr/>
        </p:nvPicPr>
        <p:blipFill>
          <a:blip r:embed="rId8"/>
          <a:stretch>
            <a:fillRect/>
          </a:stretch>
        </p:blipFill>
        <p:spPr>
          <a:xfrm>
            <a:off x="6098071" y="3849870"/>
            <a:ext cx="1790275" cy="981062"/>
          </a:xfrm>
          <a:prstGeom prst="rect">
            <a:avLst/>
          </a:prstGeom>
        </p:spPr>
      </p:pic>
      <p:sp>
        <p:nvSpPr>
          <p:cNvPr id="25" name="CasellaDiTesto 24">
            <a:extLst>
              <a:ext uri="{FF2B5EF4-FFF2-40B4-BE49-F238E27FC236}">
                <a16:creationId xmlns:a16="http://schemas.microsoft.com/office/drawing/2014/main" id="{CE60490F-0281-0515-1141-D59DB21F3F54}"/>
              </a:ext>
            </a:extLst>
          </p:cNvPr>
          <p:cNvSpPr txBox="1"/>
          <p:nvPr/>
        </p:nvSpPr>
        <p:spPr>
          <a:xfrm>
            <a:off x="1693732" y="2546686"/>
            <a:ext cx="2767104" cy="253916"/>
          </a:xfrm>
          <a:prstGeom prst="rect">
            <a:avLst/>
          </a:prstGeom>
          <a:noFill/>
        </p:spPr>
        <p:txBody>
          <a:bodyPr wrap="none" rtlCol="0">
            <a:spAutoFit/>
          </a:bodyPr>
          <a:lstStyle/>
          <a:p>
            <a:pPr algn="ctr"/>
            <a:r>
              <a:rPr lang="it-IT" sz="1050" dirty="0">
                <a:solidFill>
                  <a:srgbClr val="FF0000"/>
                </a:solidFill>
              </a:rPr>
              <a:t>Speed-up: 20 x  </a:t>
            </a:r>
            <a:r>
              <a:rPr lang="it-IT" sz="1050" dirty="0">
                <a:solidFill>
                  <a:srgbClr val="FF0000"/>
                </a:solidFill>
                <a:sym typeface="Wingdings" pitchFamily="2" charset="2"/>
              </a:rPr>
              <a:t> </a:t>
            </a:r>
            <a:r>
              <a:rPr lang="it-IT" sz="1050" dirty="0" err="1">
                <a:solidFill>
                  <a:srgbClr val="FF0000"/>
                </a:solidFill>
                <a:sym typeface="Wingdings" pitchFamily="2" charset="2"/>
              </a:rPr>
              <a:t>Enables</a:t>
            </a:r>
            <a:r>
              <a:rPr lang="it-IT" sz="1050" dirty="0">
                <a:solidFill>
                  <a:srgbClr val="FF0000"/>
                </a:solidFill>
                <a:sym typeface="Wingdings" pitchFamily="2" charset="2"/>
              </a:rPr>
              <a:t> CPI @ 200 Hz!</a:t>
            </a:r>
            <a:endParaRPr lang="it-IT" sz="1050" dirty="0">
              <a:solidFill>
                <a:srgbClr val="FF0000"/>
              </a:solidFill>
            </a:endParaRPr>
          </a:p>
        </p:txBody>
      </p:sp>
    </p:spTree>
    <p:extLst>
      <p:ext uri="{BB962C8B-B14F-4D97-AF65-F5344CB8AC3E}">
        <p14:creationId xmlns:p14="http://schemas.microsoft.com/office/powerpoint/2010/main" val="180443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8040" y="733784"/>
            <a:ext cx="5868121"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Giugno 2024 – 2/4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dirty="0">
                <a:solidFill>
                  <a:schemeClr val="accent1">
                    <a:lumMod val="50000"/>
                  </a:schemeClr>
                </a:solidFill>
              </a:rPr>
              <a:t>QUISS - Milena D'Angelo</a:t>
            </a: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9" name="Titolo 1">
            <a:extLst>
              <a:ext uri="{FF2B5EF4-FFF2-40B4-BE49-F238E27FC236}">
                <a16:creationId xmlns:a16="http://schemas.microsoft.com/office/drawing/2014/main" id="{3E627FB1-2BCD-0502-28B8-BED7004DBC19}"/>
              </a:ext>
            </a:extLst>
          </p:cNvPr>
          <p:cNvSpPr txBox="1">
            <a:spLocks/>
          </p:cNvSpPr>
          <p:nvPr/>
        </p:nvSpPr>
        <p:spPr>
          <a:xfrm rot="10800000" flipV="1">
            <a:off x="1538040" y="1219684"/>
            <a:ext cx="5868122" cy="47166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it-IT" sz="2100" b="1" dirty="0">
                <a:solidFill>
                  <a:schemeClr val="bg2">
                    <a:lumMod val="25000"/>
                  </a:schemeClr>
                </a:solidFill>
              </a:rPr>
              <a:t>Light-field ghost imaging</a:t>
            </a:r>
          </a:p>
        </p:txBody>
      </p:sp>
      <p:sp>
        <p:nvSpPr>
          <p:cNvPr id="21" name="CasellaDiTesto 20">
            <a:extLst>
              <a:ext uri="{FF2B5EF4-FFF2-40B4-BE49-F238E27FC236}">
                <a16:creationId xmlns:a16="http://schemas.microsoft.com/office/drawing/2014/main" id="{4641D0E8-6F77-CC55-51AB-05148132B732}"/>
              </a:ext>
            </a:extLst>
          </p:cNvPr>
          <p:cNvSpPr txBox="1"/>
          <p:nvPr/>
        </p:nvSpPr>
        <p:spPr>
          <a:xfrm>
            <a:off x="1965960" y="1729671"/>
            <a:ext cx="3895344" cy="253916"/>
          </a:xfrm>
          <a:prstGeom prst="rect">
            <a:avLst/>
          </a:prstGeom>
          <a:noFill/>
          <a:ln>
            <a:solidFill>
              <a:srgbClr val="FF0000"/>
            </a:solidFill>
          </a:ln>
        </p:spPr>
        <p:txBody>
          <a:bodyPr wrap="square">
            <a:spAutoFit/>
          </a:bodyPr>
          <a:lstStyle>
            <a:defPPr>
              <a:defRPr lang="en-US"/>
            </a:defPPr>
            <a:lvl1pPr algn="ctr">
              <a:defRPr>
                <a:solidFill>
                  <a:srgbClr val="000000"/>
                </a:solidFill>
                <a:latin typeface="Times New Roman" panose="02020603050405020304" pitchFamily="18" charset="0"/>
                <a:ea typeface="Times New Roman" panose="02020603050405020304" pitchFamily="18" charset="0"/>
              </a:defRPr>
            </a:lvl1pPr>
          </a:lstStyle>
          <a:p>
            <a:r>
              <a:rPr lang="en-US" sz="1050" dirty="0"/>
              <a:t>A. </a:t>
            </a:r>
            <a:r>
              <a:rPr lang="en-US" sz="1050" dirty="0" err="1"/>
              <a:t>Paniate</a:t>
            </a:r>
            <a:r>
              <a:rPr lang="en-US" sz="1050" dirty="0"/>
              <a:t> et al., Phys. Rev. Appl. 21, 024032 (2024)</a:t>
            </a:r>
          </a:p>
        </p:txBody>
      </p:sp>
      <p:sp>
        <p:nvSpPr>
          <p:cNvPr id="3" name="CasellaDiTesto 2">
            <a:extLst>
              <a:ext uri="{FF2B5EF4-FFF2-40B4-BE49-F238E27FC236}">
                <a16:creationId xmlns:a16="http://schemas.microsoft.com/office/drawing/2014/main" id="{E3B274FB-CD7F-632A-F350-BD15BAF19296}"/>
              </a:ext>
            </a:extLst>
          </p:cNvPr>
          <p:cNvSpPr txBox="1"/>
          <p:nvPr/>
        </p:nvSpPr>
        <p:spPr>
          <a:xfrm>
            <a:off x="5594590" y="2325116"/>
            <a:ext cx="1364477" cy="738664"/>
          </a:xfrm>
          <a:prstGeom prst="rect">
            <a:avLst/>
          </a:prstGeom>
          <a:noFill/>
        </p:spPr>
        <p:txBody>
          <a:bodyPr wrap="none" rtlCol="0">
            <a:spAutoFit/>
          </a:bodyPr>
          <a:lstStyle/>
          <a:p>
            <a:pPr algn="ctr"/>
            <a:r>
              <a:rPr lang="it-IT" sz="1050" dirty="0" err="1">
                <a:solidFill>
                  <a:srgbClr val="FF0000"/>
                </a:solidFill>
              </a:rPr>
              <a:t>Entaling</a:t>
            </a:r>
            <a:r>
              <a:rPr lang="it-IT" sz="1050" dirty="0">
                <a:solidFill>
                  <a:srgbClr val="FF0000"/>
                </a:solidFill>
              </a:rPr>
              <a:t> </a:t>
            </a:r>
          </a:p>
          <a:p>
            <a:pPr algn="ctr"/>
            <a:r>
              <a:rPr lang="it-IT" sz="1050" dirty="0">
                <a:solidFill>
                  <a:srgbClr val="FF0000"/>
                </a:solidFill>
              </a:rPr>
              <a:t>Ghost Imaging</a:t>
            </a:r>
          </a:p>
          <a:p>
            <a:pPr algn="ctr"/>
            <a:r>
              <a:rPr lang="it-IT" sz="1050" dirty="0">
                <a:solidFill>
                  <a:srgbClr val="FF0000"/>
                </a:solidFill>
              </a:rPr>
              <a:t>with </a:t>
            </a:r>
          </a:p>
          <a:p>
            <a:pPr algn="ctr"/>
            <a:r>
              <a:rPr lang="it-IT" sz="1050" dirty="0" err="1">
                <a:solidFill>
                  <a:srgbClr val="FF0000"/>
                </a:solidFill>
              </a:rPr>
              <a:t>plenoptic</a:t>
            </a:r>
            <a:r>
              <a:rPr lang="it-IT" sz="1050" dirty="0">
                <a:solidFill>
                  <a:srgbClr val="FF0000"/>
                </a:solidFill>
              </a:rPr>
              <a:t> capability!</a:t>
            </a:r>
          </a:p>
        </p:txBody>
      </p:sp>
      <p:pic>
        <p:nvPicPr>
          <p:cNvPr id="5" name="Immagine 4">
            <a:extLst>
              <a:ext uri="{FF2B5EF4-FFF2-40B4-BE49-F238E27FC236}">
                <a16:creationId xmlns:a16="http://schemas.microsoft.com/office/drawing/2014/main" id="{96E6E146-E06C-716B-D5F7-AE4A4402A178}"/>
              </a:ext>
            </a:extLst>
          </p:cNvPr>
          <p:cNvPicPr>
            <a:picLocks noChangeAspect="1"/>
          </p:cNvPicPr>
          <p:nvPr/>
        </p:nvPicPr>
        <p:blipFill>
          <a:blip r:embed="rId5"/>
          <a:stretch>
            <a:fillRect/>
          </a:stretch>
        </p:blipFill>
        <p:spPr>
          <a:xfrm>
            <a:off x="1842078" y="2145233"/>
            <a:ext cx="3033959" cy="1407757"/>
          </a:xfrm>
          <a:prstGeom prst="rect">
            <a:avLst/>
          </a:prstGeom>
        </p:spPr>
      </p:pic>
      <p:pic>
        <p:nvPicPr>
          <p:cNvPr id="6" name="Immagine 5">
            <a:extLst>
              <a:ext uri="{FF2B5EF4-FFF2-40B4-BE49-F238E27FC236}">
                <a16:creationId xmlns:a16="http://schemas.microsoft.com/office/drawing/2014/main" id="{6FBA111A-D591-A805-46B4-67C2F7E664A9}"/>
              </a:ext>
            </a:extLst>
          </p:cNvPr>
          <p:cNvPicPr>
            <a:picLocks noChangeAspect="1"/>
          </p:cNvPicPr>
          <p:nvPr/>
        </p:nvPicPr>
        <p:blipFill>
          <a:blip r:embed="rId6"/>
          <a:stretch>
            <a:fillRect/>
          </a:stretch>
        </p:blipFill>
        <p:spPr>
          <a:xfrm>
            <a:off x="4006880" y="3588203"/>
            <a:ext cx="3399282" cy="1339838"/>
          </a:xfrm>
          <a:prstGeom prst="rect">
            <a:avLst/>
          </a:prstGeom>
        </p:spPr>
      </p:pic>
    </p:spTree>
    <p:extLst>
      <p:ext uri="{BB962C8B-B14F-4D97-AF65-F5344CB8AC3E}">
        <p14:creationId xmlns:p14="http://schemas.microsoft.com/office/powerpoint/2010/main" val="60645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8040" y="733784"/>
            <a:ext cx="5868121"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Giugno 2024 – 3/4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9" name="Titolo 1">
            <a:extLst>
              <a:ext uri="{FF2B5EF4-FFF2-40B4-BE49-F238E27FC236}">
                <a16:creationId xmlns:a16="http://schemas.microsoft.com/office/drawing/2014/main" id="{3E627FB1-2BCD-0502-28B8-BED7004DBC19}"/>
              </a:ext>
            </a:extLst>
          </p:cNvPr>
          <p:cNvSpPr txBox="1">
            <a:spLocks/>
          </p:cNvSpPr>
          <p:nvPr/>
        </p:nvSpPr>
        <p:spPr>
          <a:xfrm rot="10800000" flipV="1">
            <a:off x="1538040" y="1219684"/>
            <a:ext cx="5868122" cy="47166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it-IT" sz="2100" b="1" dirty="0">
                <a:solidFill>
                  <a:schemeClr val="bg2">
                    <a:lumMod val="25000"/>
                  </a:schemeClr>
                </a:solidFill>
              </a:rPr>
              <a:t>CPI from position-</a:t>
            </a:r>
            <a:r>
              <a:rPr lang="it-IT" sz="2100" b="1" dirty="0" err="1">
                <a:solidFill>
                  <a:schemeClr val="bg2">
                    <a:lumMod val="25000"/>
                  </a:schemeClr>
                </a:solidFill>
              </a:rPr>
              <a:t>momentum</a:t>
            </a:r>
            <a:r>
              <a:rPr lang="it-IT" sz="2100" b="1" dirty="0">
                <a:solidFill>
                  <a:schemeClr val="bg2">
                    <a:lumMod val="25000"/>
                  </a:schemeClr>
                </a:solidFill>
              </a:rPr>
              <a:t> </a:t>
            </a:r>
            <a:r>
              <a:rPr lang="it-IT" sz="2100" b="1" dirty="0" err="1">
                <a:solidFill>
                  <a:schemeClr val="bg2">
                    <a:lumMod val="25000"/>
                  </a:schemeClr>
                </a:solidFill>
              </a:rPr>
              <a:t>correlations</a:t>
            </a:r>
            <a:endParaRPr lang="it-IT" sz="2100" b="1" dirty="0">
              <a:solidFill>
                <a:schemeClr val="bg2">
                  <a:lumMod val="25000"/>
                </a:schemeClr>
              </a:solidFill>
            </a:endParaRPr>
          </a:p>
        </p:txBody>
      </p:sp>
      <p:sp>
        <p:nvSpPr>
          <p:cNvPr id="21" name="CasellaDiTesto 20">
            <a:extLst>
              <a:ext uri="{FF2B5EF4-FFF2-40B4-BE49-F238E27FC236}">
                <a16:creationId xmlns:a16="http://schemas.microsoft.com/office/drawing/2014/main" id="{4641D0E8-6F77-CC55-51AB-05148132B732}"/>
              </a:ext>
            </a:extLst>
          </p:cNvPr>
          <p:cNvSpPr txBox="1"/>
          <p:nvPr/>
        </p:nvSpPr>
        <p:spPr>
          <a:xfrm>
            <a:off x="1965960" y="1729671"/>
            <a:ext cx="4700016" cy="300082"/>
          </a:xfrm>
          <a:prstGeom prst="rect">
            <a:avLst/>
          </a:prstGeom>
          <a:noFill/>
          <a:ln>
            <a:solidFill>
              <a:srgbClr val="FF0000"/>
            </a:solidFill>
          </a:ln>
        </p:spPr>
        <p:txBody>
          <a:bodyPr wrap="square">
            <a:spAutoFit/>
          </a:bodyPr>
          <a:lstStyle>
            <a:defPPr>
              <a:defRPr lang="en-US"/>
            </a:defPPr>
            <a:lvl1pPr algn="ctr">
              <a:defRPr>
                <a:solidFill>
                  <a:srgbClr val="000000"/>
                </a:solidFill>
                <a:latin typeface="Times New Roman" panose="02020603050405020304" pitchFamily="18" charset="0"/>
                <a:ea typeface="Times New Roman" panose="02020603050405020304" pitchFamily="18" charset="0"/>
              </a:defRPr>
            </a:lvl1pPr>
          </a:lstStyle>
          <a:p>
            <a:pPr algn="ctr"/>
            <a:r>
              <a:rPr lang="en-US" sz="1350" dirty="0"/>
              <a:t>D. </a:t>
            </a:r>
            <a:r>
              <a:rPr lang="en-US" sz="1350" dirty="0" err="1"/>
              <a:t>Giannella</a:t>
            </a:r>
            <a:r>
              <a:rPr lang="en-US" sz="1350" dirty="0"/>
              <a:t> et al., </a:t>
            </a:r>
            <a:r>
              <a:rPr lang="en-US" sz="1350" b="1" dirty="0"/>
              <a:t>Physics Letters A 494, 129298 (2024)</a:t>
            </a:r>
          </a:p>
        </p:txBody>
      </p:sp>
      <p:pic>
        <p:nvPicPr>
          <p:cNvPr id="10" name="Immagine 9">
            <a:extLst>
              <a:ext uri="{FF2B5EF4-FFF2-40B4-BE49-F238E27FC236}">
                <a16:creationId xmlns:a16="http://schemas.microsoft.com/office/drawing/2014/main" id="{69C96A37-5534-DB42-876A-4A7781EDF9B8}"/>
              </a:ext>
            </a:extLst>
          </p:cNvPr>
          <p:cNvPicPr>
            <a:picLocks noChangeAspect="1"/>
          </p:cNvPicPr>
          <p:nvPr/>
        </p:nvPicPr>
        <p:blipFill>
          <a:blip r:embed="rId5"/>
          <a:stretch>
            <a:fillRect/>
          </a:stretch>
        </p:blipFill>
        <p:spPr>
          <a:xfrm>
            <a:off x="1962965" y="2638796"/>
            <a:ext cx="2133368" cy="2288969"/>
          </a:xfrm>
          <a:prstGeom prst="rect">
            <a:avLst/>
          </a:prstGeom>
        </p:spPr>
      </p:pic>
      <p:pic>
        <p:nvPicPr>
          <p:cNvPr id="14" name="Immagine 13">
            <a:extLst>
              <a:ext uri="{FF2B5EF4-FFF2-40B4-BE49-F238E27FC236}">
                <a16:creationId xmlns:a16="http://schemas.microsoft.com/office/drawing/2014/main" id="{267E91A0-67B7-CF6B-02F5-F44417B62616}"/>
              </a:ext>
            </a:extLst>
          </p:cNvPr>
          <p:cNvPicPr>
            <a:picLocks noChangeAspect="1"/>
          </p:cNvPicPr>
          <p:nvPr/>
        </p:nvPicPr>
        <p:blipFill>
          <a:blip r:embed="rId6"/>
          <a:stretch>
            <a:fillRect/>
          </a:stretch>
        </p:blipFill>
        <p:spPr>
          <a:xfrm>
            <a:off x="5132200" y="3658454"/>
            <a:ext cx="1870044" cy="1234732"/>
          </a:xfrm>
          <a:prstGeom prst="rect">
            <a:avLst/>
          </a:prstGeom>
        </p:spPr>
      </p:pic>
      <p:pic>
        <p:nvPicPr>
          <p:cNvPr id="15" name="Immagine 14">
            <a:extLst>
              <a:ext uri="{FF2B5EF4-FFF2-40B4-BE49-F238E27FC236}">
                <a16:creationId xmlns:a16="http://schemas.microsoft.com/office/drawing/2014/main" id="{49A71809-31C1-105F-20ED-30754A010DAC}"/>
              </a:ext>
            </a:extLst>
          </p:cNvPr>
          <p:cNvPicPr>
            <a:picLocks noChangeAspect="1"/>
          </p:cNvPicPr>
          <p:nvPr/>
        </p:nvPicPr>
        <p:blipFill>
          <a:blip r:embed="rId7"/>
          <a:stretch>
            <a:fillRect/>
          </a:stretch>
        </p:blipFill>
        <p:spPr>
          <a:xfrm>
            <a:off x="5077687" y="2369315"/>
            <a:ext cx="1813508" cy="1044247"/>
          </a:xfrm>
          <a:prstGeom prst="rect">
            <a:avLst/>
          </a:prstGeom>
        </p:spPr>
      </p:pic>
      <p:sp>
        <p:nvSpPr>
          <p:cNvPr id="16" name="CasellaDiTesto 15">
            <a:extLst>
              <a:ext uri="{FF2B5EF4-FFF2-40B4-BE49-F238E27FC236}">
                <a16:creationId xmlns:a16="http://schemas.microsoft.com/office/drawing/2014/main" id="{CF355CF0-1444-580A-210F-00C49F5553E5}"/>
              </a:ext>
            </a:extLst>
          </p:cNvPr>
          <p:cNvSpPr txBox="1"/>
          <p:nvPr/>
        </p:nvSpPr>
        <p:spPr>
          <a:xfrm>
            <a:off x="1962965" y="2152895"/>
            <a:ext cx="2953053" cy="253916"/>
          </a:xfrm>
          <a:prstGeom prst="rect">
            <a:avLst/>
          </a:prstGeom>
          <a:noFill/>
        </p:spPr>
        <p:txBody>
          <a:bodyPr wrap="none" rtlCol="0">
            <a:spAutoFit/>
          </a:bodyPr>
          <a:lstStyle/>
          <a:p>
            <a:r>
              <a:rPr lang="it-IT" sz="1050" dirty="0" err="1">
                <a:solidFill>
                  <a:srgbClr val="FF0000"/>
                </a:solidFill>
              </a:rPr>
              <a:t>Toward</a:t>
            </a:r>
            <a:r>
              <a:rPr lang="it-IT" sz="1050" dirty="0">
                <a:solidFill>
                  <a:srgbClr val="FF0000"/>
                </a:solidFill>
              </a:rPr>
              <a:t> quantum </a:t>
            </a:r>
            <a:r>
              <a:rPr lang="it-IT" sz="1050" dirty="0" err="1">
                <a:solidFill>
                  <a:srgbClr val="FF0000"/>
                </a:solidFill>
              </a:rPr>
              <a:t>tomography</a:t>
            </a:r>
            <a:r>
              <a:rPr lang="it-IT" sz="1050" dirty="0">
                <a:solidFill>
                  <a:srgbClr val="FF0000"/>
                </a:solidFill>
              </a:rPr>
              <a:t> – </a:t>
            </a:r>
            <a:r>
              <a:rPr lang="it-IT" sz="1050" dirty="0" err="1">
                <a:solidFill>
                  <a:srgbClr val="FF0000"/>
                </a:solidFill>
              </a:rPr>
              <a:t>enhanced</a:t>
            </a:r>
            <a:r>
              <a:rPr lang="it-IT" sz="1050" dirty="0">
                <a:solidFill>
                  <a:srgbClr val="FF0000"/>
                </a:solidFill>
              </a:rPr>
              <a:t> CPI</a:t>
            </a:r>
          </a:p>
        </p:txBody>
      </p:sp>
    </p:spTree>
    <p:extLst>
      <p:ext uri="{BB962C8B-B14F-4D97-AF65-F5344CB8AC3E}">
        <p14:creationId xmlns:p14="http://schemas.microsoft.com/office/powerpoint/2010/main" val="293196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8040" y="733784"/>
            <a:ext cx="5868121"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Giugno 2024 – 4/4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9" name="Titolo 1">
            <a:extLst>
              <a:ext uri="{FF2B5EF4-FFF2-40B4-BE49-F238E27FC236}">
                <a16:creationId xmlns:a16="http://schemas.microsoft.com/office/drawing/2014/main" id="{3E627FB1-2BCD-0502-28B8-BED7004DBC19}"/>
              </a:ext>
            </a:extLst>
          </p:cNvPr>
          <p:cNvSpPr txBox="1">
            <a:spLocks/>
          </p:cNvSpPr>
          <p:nvPr/>
        </p:nvSpPr>
        <p:spPr>
          <a:xfrm rot="10800000" flipV="1">
            <a:off x="1538040" y="1219684"/>
            <a:ext cx="5868122" cy="47166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it-IT" sz="2100" b="1" dirty="0" err="1">
                <a:solidFill>
                  <a:schemeClr val="bg2">
                    <a:lumMod val="25000"/>
                  </a:schemeClr>
                </a:solidFill>
              </a:rPr>
              <a:t>Correlation</a:t>
            </a:r>
            <a:r>
              <a:rPr lang="it-IT" sz="2100" b="1" dirty="0">
                <a:solidFill>
                  <a:schemeClr val="bg2">
                    <a:lumMod val="25000"/>
                  </a:schemeClr>
                </a:solidFill>
              </a:rPr>
              <a:t> </a:t>
            </a:r>
            <a:r>
              <a:rPr lang="it-IT" sz="2100" b="1" dirty="0" err="1">
                <a:solidFill>
                  <a:schemeClr val="bg2">
                    <a:lumMod val="25000"/>
                  </a:schemeClr>
                </a:solidFill>
              </a:rPr>
              <a:t>Hyperspectral</a:t>
            </a:r>
            <a:r>
              <a:rPr lang="it-IT" sz="2100" b="1" dirty="0">
                <a:solidFill>
                  <a:schemeClr val="bg2">
                    <a:lumMod val="25000"/>
                  </a:schemeClr>
                </a:solidFill>
              </a:rPr>
              <a:t> Imaging</a:t>
            </a:r>
          </a:p>
        </p:txBody>
      </p:sp>
      <p:sp>
        <p:nvSpPr>
          <p:cNvPr id="21" name="CasellaDiTesto 20">
            <a:extLst>
              <a:ext uri="{FF2B5EF4-FFF2-40B4-BE49-F238E27FC236}">
                <a16:creationId xmlns:a16="http://schemas.microsoft.com/office/drawing/2014/main" id="{4641D0E8-6F77-CC55-51AB-05148132B732}"/>
              </a:ext>
            </a:extLst>
          </p:cNvPr>
          <p:cNvSpPr txBox="1"/>
          <p:nvPr/>
        </p:nvSpPr>
        <p:spPr>
          <a:xfrm>
            <a:off x="1965960" y="1729671"/>
            <a:ext cx="4700016" cy="300082"/>
          </a:xfrm>
          <a:prstGeom prst="rect">
            <a:avLst/>
          </a:prstGeom>
          <a:noFill/>
          <a:ln>
            <a:solidFill>
              <a:srgbClr val="FF0000"/>
            </a:solidFill>
          </a:ln>
        </p:spPr>
        <p:txBody>
          <a:bodyPr wrap="square">
            <a:spAutoFit/>
          </a:bodyPr>
          <a:lstStyle>
            <a:defPPr>
              <a:defRPr lang="en-US"/>
            </a:defPPr>
            <a:lvl1pPr algn="ctr">
              <a:defRPr>
                <a:solidFill>
                  <a:srgbClr val="000000"/>
                </a:solidFill>
                <a:latin typeface="Times New Roman" panose="02020603050405020304" pitchFamily="18" charset="0"/>
                <a:ea typeface="Times New Roman" panose="02020603050405020304" pitchFamily="18" charset="0"/>
              </a:defRPr>
            </a:lvl1pPr>
          </a:lstStyle>
          <a:p>
            <a:pPr algn="ctr"/>
            <a:r>
              <a:rPr lang="it-IT" sz="1350" dirty="0"/>
              <a:t>G. Massaro, </a:t>
            </a:r>
            <a:r>
              <a:rPr lang="it-IT" sz="1350" dirty="0" err="1"/>
              <a:t>F</a:t>
            </a:r>
            <a:r>
              <a:rPr lang="it-IT" sz="1350" dirty="0"/>
              <a:t>. V. Pepe and M. D’Angelo</a:t>
            </a:r>
            <a:r>
              <a:rPr lang="it-IT" sz="1350" dirty="0">
                <a:latin typeface="Times"/>
              </a:rPr>
              <a:t>,</a:t>
            </a:r>
            <a:r>
              <a:rPr lang="it-IT" sz="1350" i="1" dirty="0">
                <a:latin typeface="Times"/>
              </a:rPr>
              <a:t> </a:t>
            </a:r>
            <a:r>
              <a:rPr lang="en-US" sz="1350" b="1" dirty="0"/>
              <a:t>submitted to Optica</a:t>
            </a:r>
          </a:p>
        </p:txBody>
      </p:sp>
      <p:pic>
        <p:nvPicPr>
          <p:cNvPr id="3" name="Immagine 2" descr="Immagine che contiene diagramma, schermata, linea, testo&#10;&#10;Descrizione generata automaticamente">
            <a:extLst>
              <a:ext uri="{FF2B5EF4-FFF2-40B4-BE49-F238E27FC236}">
                <a16:creationId xmlns:a16="http://schemas.microsoft.com/office/drawing/2014/main" id="{31289BE6-0B05-8F8C-0919-CAB9C5DD6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643" y="2144681"/>
            <a:ext cx="2688358" cy="1344179"/>
          </a:xfrm>
          <a:prstGeom prst="rect">
            <a:avLst/>
          </a:prstGeom>
        </p:spPr>
      </p:pic>
      <p:pic>
        <p:nvPicPr>
          <p:cNvPr id="5" name="Immagine 4">
            <a:extLst>
              <a:ext uri="{FF2B5EF4-FFF2-40B4-BE49-F238E27FC236}">
                <a16:creationId xmlns:a16="http://schemas.microsoft.com/office/drawing/2014/main" id="{0CF7FDDB-AEA6-4EE9-079B-CE5D81B5FD67}"/>
              </a:ext>
            </a:extLst>
          </p:cNvPr>
          <p:cNvPicPr>
            <a:picLocks noChangeAspect="1"/>
          </p:cNvPicPr>
          <p:nvPr/>
        </p:nvPicPr>
        <p:blipFill>
          <a:blip r:embed="rId6"/>
          <a:stretch>
            <a:fillRect/>
          </a:stretch>
        </p:blipFill>
        <p:spPr>
          <a:xfrm>
            <a:off x="1965960" y="3443837"/>
            <a:ext cx="1869775" cy="1128974"/>
          </a:xfrm>
          <a:prstGeom prst="rect">
            <a:avLst/>
          </a:prstGeom>
        </p:spPr>
      </p:pic>
      <p:pic>
        <p:nvPicPr>
          <p:cNvPr id="6" name="Immagine 5" descr="Immagine che contiene testo, schermata, diagramma, linea&#10;&#10;Descrizione generata automaticamente">
            <a:extLst>
              <a:ext uri="{FF2B5EF4-FFF2-40B4-BE49-F238E27FC236}">
                <a16:creationId xmlns:a16="http://schemas.microsoft.com/office/drawing/2014/main" id="{627AE5C3-3A96-A379-099B-48C74D3CD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3287" y="2099991"/>
            <a:ext cx="1370288" cy="2472820"/>
          </a:xfrm>
          <a:prstGeom prst="rect">
            <a:avLst/>
          </a:prstGeom>
        </p:spPr>
      </p:pic>
      <p:sp>
        <p:nvSpPr>
          <p:cNvPr id="17" name="CasellaDiTesto 16">
            <a:extLst>
              <a:ext uri="{FF2B5EF4-FFF2-40B4-BE49-F238E27FC236}">
                <a16:creationId xmlns:a16="http://schemas.microsoft.com/office/drawing/2014/main" id="{5AAA6970-1ED9-BBC3-06D8-22CEFC8358E1}"/>
              </a:ext>
            </a:extLst>
          </p:cNvPr>
          <p:cNvSpPr txBox="1"/>
          <p:nvPr/>
        </p:nvSpPr>
        <p:spPr>
          <a:xfrm>
            <a:off x="1244579" y="4639466"/>
            <a:ext cx="6756421" cy="415498"/>
          </a:xfrm>
          <a:prstGeom prst="rect">
            <a:avLst/>
          </a:prstGeom>
          <a:noFill/>
        </p:spPr>
        <p:txBody>
          <a:bodyPr wrap="square" rtlCol="0">
            <a:spAutoFit/>
          </a:bodyPr>
          <a:lstStyle/>
          <a:p>
            <a:pPr algn="ctr"/>
            <a:r>
              <a:rPr lang="it-IT" sz="1050" dirty="0" err="1">
                <a:solidFill>
                  <a:srgbClr val="FF0000"/>
                </a:solidFill>
              </a:rPr>
              <a:t>Addresses</a:t>
            </a:r>
            <a:r>
              <a:rPr lang="it-IT" sz="1050" dirty="0">
                <a:solidFill>
                  <a:srgbClr val="FF0000"/>
                </a:solidFill>
              </a:rPr>
              <a:t> the compromise </a:t>
            </a:r>
            <a:r>
              <a:rPr lang="it-IT" sz="1050" dirty="0" err="1">
                <a:solidFill>
                  <a:srgbClr val="FF0000"/>
                </a:solidFill>
              </a:rPr>
              <a:t>between</a:t>
            </a:r>
            <a:r>
              <a:rPr lang="it-IT" sz="1050" dirty="0">
                <a:solidFill>
                  <a:srgbClr val="FF0000"/>
                </a:solidFill>
              </a:rPr>
              <a:t> </a:t>
            </a:r>
            <a:r>
              <a:rPr lang="it-IT" sz="1050" dirty="0" err="1">
                <a:solidFill>
                  <a:srgbClr val="FF0000"/>
                </a:solidFill>
              </a:rPr>
              <a:t>spatial</a:t>
            </a:r>
            <a:r>
              <a:rPr lang="it-IT" sz="1050" dirty="0">
                <a:solidFill>
                  <a:srgbClr val="FF0000"/>
                </a:solidFill>
              </a:rPr>
              <a:t> and </a:t>
            </a:r>
            <a:r>
              <a:rPr lang="it-IT" sz="1050" dirty="0" err="1">
                <a:solidFill>
                  <a:srgbClr val="FF0000"/>
                </a:solidFill>
              </a:rPr>
              <a:t>spectral</a:t>
            </a:r>
            <a:r>
              <a:rPr lang="it-IT" sz="1050" dirty="0">
                <a:solidFill>
                  <a:srgbClr val="FF0000"/>
                </a:solidFill>
              </a:rPr>
              <a:t> </a:t>
            </a:r>
            <a:r>
              <a:rPr lang="it-IT" sz="1050" dirty="0" err="1">
                <a:solidFill>
                  <a:srgbClr val="FF0000"/>
                </a:solidFill>
              </a:rPr>
              <a:t>resolution</a:t>
            </a:r>
            <a:r>
              <a:rPr lang="it-IT" sz="1050" dirty="0">
                <a:solidFill>
                  <a:srgbClr val="FF0000"/>
                </a:solidFill>
              </a:rPr>
              <a:t>, </a:t>
            </a:r>
            <a:r>
              <a:rPr lang="it-IT" sz="1050" dirty="0" err="1">
                <a:solidFill>
                  <a:srgbClr val="FF0000"/>
                </a:solidFill>
              </a:rPr>
              <a:t>while</a:t>
            </a:r>
            <a:r>
              <a:rPr lang="it-IT" sz="1050" dirty="0">
                <a:solidFill>
                  <a:srgbClr val="FF0000"/>
                </a:solidFill>
              </a:rPr>
              <a:t> </a:t>
            </a:r>
            <a:r>
              <a:rPr lang="it-IT" sz="1050" dirty="0" err="1">
                <a:solidFill>
                  <a:srgbClr val="FF0000"/>
                </a:solidFill>
              </a:rPr>
              <a:t>offering</a:t>
            </a:r>
            <a:r>
              <a:rPr lang="it-IT" sz="1050" dirty="0">
                <a:solidFill>
                  <a:srgbClr val="FF0000"/>
                </a:solidFill>
              </a:rPr>
              <a:t> high-speed,  </a:t>
            </a:r>
            <a:r>
              <a:rPr lang="it-IT" sz="1050" dirty="0" err="1">
                <a:solidFill>
                  <a:srgbClr val="FF0000"/>
                </a:solidFill>
              </a:rPr>
              <a:t>enhanced</a:t>
            </a:r>
            <a:r>
              <a:rPr lang="it-IT" sz="1050" dirty="0">
                <a:solidFill>
                  <a:srgbClr val="FF0000"/>
                </a:solidFill>
              </a:rPr>
              <a:t> </a:t>
            </a:r>
            <a:r>
              <a:rPr lang="it-IT" sz="1050" dirty="0" err="1">
                <a:solidFill>
                  <a:srgbClr val="FF0000"/>
                </a:solidFill>
              </a:rPr>
              <a:t>volumetric</a:t>
            </a:r>
            <a:r>
              <a:rPr lang="it-IT" sz="1050" dirty="0">
                <a:solidFill>
                  <a:srgbClr val="FF0000"/>
                </a:solidFill>
              </a:rPr>
              <a:t> </a:t>
            </a:r>
            <a:r>
              <a:rPr lang="it-IT" sz="1050" dirty="0" err="1">
                <a:solidFill>
                  <a:srgbClr val="FF0000"/>
                </a:solidFill>
              </a:rPr>
              <a:t>performaces</a:t>
            </a:r>
            <a:r>
              <a:rPr lang="it-IT" sz="1050" dirty="0">
                <a:solidFill>
                  <a:srgbClr val="FF0000"/>
                </a:solidFill>
              </a:rPr>
              <a:t>, and </a:t>
            </a:r>
            <a:r>
              <a:rPr lang="it-IT" sz="1050" dirty="0" err="1">
                <a:solidFill>
                  <a:srgbClr val="FF0000"/>
                </a:solidFill>
              </a:rPr>
              <a:t>insensitivity</a:t>
            </a:r>
            <a:r>
              <a:rPr lang="it-IT" sz="1050" dirty="0">
                <a:solidFill>
                  <a:srgbClr val="FF0000"/>
                </a:solidFill>
              </a:rPr>
              <a:t> to broadband background</a:t>
            </a:r>
          </a:p>
        </p:txBody>
      </p:sp>
    </p:spTree>
    <p:extLst>
      <p:ext uri="{BB962C8B-B14F-4D97-AF65-F5344CB8AC3E}">
        <p14:creationId xmlns:p14="http://schemas.microsoft.com/office/powerpoint/2010/main" val="183247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9067" y="726055"/>
            <a:ext cx="6441934" cy="471665"/>
          </a:xfrm>
        </p:spPr>
        <p:txBody>
          <a:bodyPr spcFirstLastPara="1" vert="horz" wrap="square" lIns="68580" tIns="34290" rIns="68580" bIns="34290" rtlCol="0" anchor="b" anchorCtr="0">
            <a:normAutofit fontScale="90000"/>
          </a:bodyPr>
          <a:lstStyle/>
          <a:p>
            <a:r>
              <a:rPr lang="it-IT" sz="2700" b="1" dirty="0">
                <a:solidFill>
                  <a:schemeClr val="bg2">
                    <a:lumMod val="25000"/>
                  </a:schemeClr>
                </a:solidFill>
              </a:rPr>
              <a:t>Richieste economiche 2025</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pSp>
        <p:nvGrpSpPr>
          <p:cNvPr id="14" name="Gruppo 13">
            <a:extLst>
              <a:ext uri="{FF2B5EF4-FFF2-40B4-BE49-F238E27FC236}">
                <a16:creationId xmlns:a16="http://schemas.microsoft.com/office/drawing/2014/main" id="{265ED177-54B9-6BEC-72D4-768DACF4D3D9}"/>
              </a:ext>
            </a:extLst>
          </p:cNvPr>
          <p:cNvGrpSpPr/>
          <p:nvPr/>
        </p:nvGrpSpPr>
        <p:grpSpPr>
          <a:xfrm>
            <a:off x="1642193" y="1789163"/>
            <a:ext cx="6036689" cy="2003519"/>
            <a:chOff x="554755" y="2607224"/>
            <a:chExt cx="5326497" cy="1643550"/>
          </a:xfrm>
        </p:grpSpPr>
        <p:pic>
          <p:nvPicPr>
            <p:cNvPr id="6" name="Immagine 5" descr="Immagine che contiene testo, schermata, Carattere, numero&#10;&#10;Descrizione generata automaticamente">
              <a:extLst>
                <a:ext uri="{FF2B5EF4-FFF2-40B4-BE49-F238E27FC236}">
                  <a16:creationId xmlns:a16="http://schemas.microsoft.com/office/drawing/2014/main" id="{DF987E93-F7C0-9C88-5A5C-D66B857BCCFC}"/>
                </a:ext>
              </a:extLst>
            </p:cNvPr>
            <p:cNvPicPr>
              <a:picLocks noChangeAspect="1"/>
            </p:cNvPicPr>
            <p:nvPr/>
          </p:nvPicPr>
          <p:blipFill rotWithShape="1">
            <a:blip r:embed="rId4">
              <a:extLst>
                <a:ext uri="{28A0092B-C50C-407E-A947-70E740481C1C}">
                  <a14:useLocalDpi xmlns:a14="http://schemas.microsoft.com/office/drawing/2010/main" val="0"/>
                </a:ext>
              </a:extLst>
            </a:blip>
            <a:srcRect r="48314"/>
            <a:stretch/>
          </p:blipFill>
          <p:spPr>
            <a:xfrm>
              <a:off x="554755" y="2607225"/>
              <a:ext cx="4017245" cy="1643549"/>
            </a:xfrm>
            <a:prstGeom prst="rect">
              <a:avLst/>
            </a:prstGeom>
          </p:spPr>
        </p:pic>
        <p:pic>
          <p:nvPicPr>
            <p:cNvPr id="10" name="Immagine 9" descr="Immagine che contiene testo, schermata, Carattere, numero&#10;&#10;Descrizione generata automaticamente">
              <a:extLst>
                <a:ext uri="{FF2B5EF4-FFF2-40B4-BE49-F238E27FC236}">
                  <a16:creationId xmlns:a16="http://schemas.microsoft.com/office/drawing/2014/main" id="{CCDB9923-EC59-3D63-91BD-4B25F03C5E42}"/>
                </a:ext>
              </a:extLst>
            </p:cNvPr>
            <p:cNvPicPr>
              <a:picLocks noChangeAspect="1"/>
            </p:cNvPicPr>
            <p:nvPr/>
          </p:nvPicPr>
          <p:blipFill rotWithShape="1">
            <a:blip r:embed="rId4">
              <a:extLst>
                <a:ext uri="{28A0092B-C50C-407E-A947-70E740481C1C}">
                  <a14:useLocalDpi xmlns:a14="http://schemas.microsoft.com/office/drawing/2010/main" val="0"/>
                </a:ext>
              </a:extLst>
            </a:blip>
            <a:srcRect l="82264"/>
            <a:stretch/>
          </p:blipFill>
          <p:spPr>
            <a:xfrm>
              <a:off x="4502725" y="2607224"/>
              <a:ext cx="1378527" cy="1643549"/>
            </a:xfrm>
            <a:prstGeom prst="rect">
              <a:avLst/>
            </a:prstGeom>
          </p:spPr>
        </p:pic>
      </p:grpSp>
    </p:spTree>
    <p:extLst>
      <p:ext uri="{BB962C8B-B14F-4D97-AF65-F5344CB8AC3E}">
        <p14:creationId xmlns:p14="http://schemas.microsoft.com/office/powerpoint/2010/main" val="1980504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98719-F87E-E04E-9529-806A4A56415F}"/>
              </a:ext>
            </a:extLst>
          </p:cNvPr>
          <p:cNvSpPr>
            <a:spLocks noGrp="1"/>
          </p:cNvSpPr>
          <p:nvPr>
            <p:ph type="title"/>
          </p:nvPr>
        </p:nvSpPr>
        <p:spPr>
          <a:xfrm>
            <a:off x="311700" y="221889"/>
            <a:ext cx="8520600" cy="572700"/>
          </a:xfrm>
        </p:spPr>
        <p:txBody>
          <a:bodyPr>
            <a:normAutofit fontScale="90000"/>
          </a:bodyPr>
          <a:lstStyle/>
          <a:p>
            <a:pPr algn="ctr"/>
            <a:r>
              <a:rPr lang="it-IT" sz="3300" dirty="0">
                <a:solidFill>
                  <a:schemeClr val="tx1"/>
                </a:solidFill>
              </a:rPr>
              <a:t>SIGLE</a:t>
            </a:r>
          </a:p>
        </p:txBody>
      </p:sp>
      <p:sp>
        <p:nvSpPr>
          <p:cNvPr id="3" name="Segnaposto contenuto 2">
            <a:extLst>
              <a:ext uri="{FF2B5EF4-FFF2-40B4-BE49-F238E27FC236}">
                <a16:creationId xmlns:a16="http://schemas.microsoft.com/office/drawing/2014/main" id="{4CD889C8-3986-814E-9DF1-05843A4CECFC}"/>
              </a:ext>
            </a:extLst>
          </p:cNvPr>
          <p:cNvSpPr>
            <a:spLocks noGrp="1"/>
          </p:cNvSpPr>
          <p:nvPr>
            <p:ph idx="1"/>
          </p:nvPr>
        </p:nvSpPr>
        <p:spPr>
          <a:xfrm>
            <a:off x="388077" y="883227"/>
            <a:ext cx="8520600" cy="3830565"/>
          </a:xfrm>
        </p:spPr>
        <p:txBody>
          <a:bodyPr>
            <a:noAutofit/>
          </a:bodyPr>
          <a:lstStyle/>
          <a:p>
            <a:pPr marL="385763" indent="-385763">
              <a:buFont typeface="+mj-lt"/>
              <a:buAutoNum type="arabicPeriod"/>
            </a:pPr>
            <a:r>
              <a:rPr lang="it-IT" sz="2400" dirty="0">
                <a:solidFill>
                  <a:schemeClr val="tx1"/>
                </a:solidFill>
              </a:rPr>
              <a:t>AI_INFN </a:t>
            </a:r>
            <a:r>
              <a:rPr lang="it-IT" sz="2400" dirty="0">
                <a:solidFill>
                  <a:schemeClr val="tx1"/>
                </a:solidFill>
                <a:sym typeface="Wingdings" pitchFamily="2" charset="2"/>
              </a:rPr>
              <a:t> AI_INFN (RL A. Monaco)</a:t>
            </a:r>
            <a:endParaRPr lang="it-IT" sz="2400" dirty="0">
              <a:solidFill>
                <a:schemeClr val="tx1"/>
              </a:solidFill>
            </a:endParaRPr>
          </a:p>
          <a:p>
            <a:pPr marL="385763" indent="-385763">
              <a:buFont typeface="+mj-lt"/>
              <a:buAutoNum type="arabicPeriod"/>
            </a:pPr>
            <a:r>
              <a:rPr lang="it-IT" sz="2400" dirty="0">
                <a:solidFill>
                  <a:schemeClr val="tx1"/>
                </a:solidFill>
              </a:rPr>
              <a:t>FRIDA (RN: Alessio Sarti (RM1), RL: </a:t>
            </a:r>
            <a:r>
              <a:rPr lang="it-IT" sz="2400" dirty="0" err="1">
                <a:solidFill>
                  <a:schemeClr val="tx1"/>
                </a:solidFill>
              </a:rPr>
              <a:t>R</a:t>
            </a:r>
            <a:r>
              <a:rPr lang="it-IT" sz="2400" dirty="0">
                <a:solidFill>
                  <a:schemeClr val="tx1"/>
                </a:solidFill>
              </a:rPr>
              <a:t>. Radogna)</a:t>
            </a:r>
          </a:p>
          <a:p>
            <a:pPr marL="385763" indent="-385763">
              <a:buFont typeface="+mj-lt"/>
              <a:buAutoNum type="arabicPeriod"/>
            </a:pPr>
            <a:r>
              <a:rPr lang="it-IT" sz="2400" dirty="0">
                <a:solidFill>
                  <a:schemeClr val="tx1"/>
                </a:solidFill>
              </a:rPr>
              <a:t>Plasma4Beam2 (RL V. Manzari)</a:t>
            </a:r>
          </a:p>
          <a:p>
            <a:pPr marL="385763" indent="-385763">
              <a:buFont typeface="+mj-lt"/>
              <a:buAutoNum type="arabicPeriod"/>
            </a:pPr>
            <a:r>
              <a:rPr lang="it-IT" sz="2400" dirty="0">
                <a:solidFill>
                  <a:schemeClr val="tx1"/>
                </a:solidFill>
              </a:rPr>
              <a:t>QUISS (RN: M. D’Angelo)</a:t>
            </a:r>
          </a:p>
          <a:p>
            <a:pPr marL="385763" indent="-385763">
              <a:buFont typeface="+mj-lt"/>
              <a:buAutoNum type="arabicPeriod"/>
            </a:pPr>
            <a:r>
              <a:rPr lang="it-IT" sz="2400" dirty="0">
                <a:solidFill>
                  <a:schemeClr val="tx1"/>
                </a:solidFill>
              </a:rPr>
              <a:t>SHINE (RN: </a:t>
            </a:r>
            <a:r>
              <a:rPr lang="it-IT" sz="2400" dirty="0" err="1">
                <a:solidFill>
                  <a:schemeClr val="tx1"/>
                </a:solidFill>
              </a:rPr>
              <a:t>A.Caricato</a:t>
            </a:r>
            <a:r>
              <a:rPr lang="it-IT" sz="2400" dirty="0">
                <a:solidFill>
                  <a:schemeClr val="tx1"/>
                </a:solidFill>
              </a:rPr>
              <a:t> (UNILE), RL: </a:t>
            </a:r>
            <a:r>
              <a:rPr lang="it-IT" sz="2400" dirty="0" err="1">
                <a:solidFill>
                  <a:schemeClr val="tx1"/>
                </a:solidFill>
              </a:rPr>
              <a:t>R</a:t>
            </a:r>
            <a:r>
              <a:rPr lang="it-IT" sz="2400" dirty="0">
                <a:solidFill>
                  <a:schemeClr val="tx1"/>
                </a:solidFill>
              </a:rPr>
              <a:t>. Radogna, S. My)</a:t>
            </a:r>
          </a:p>
          <a:p>
            <a:pPr marL="385763" indent="-385763">
              <a:buFont typeface="+mj-lt"/>
              <a:buAutoNum type="arabicPeriod"/>
            </a:pPr>
            <a:r>
              <a:rPr lang="it-IT" sz="2400" dirty="0">
                <a:solidFill>
                  <a:schemeClr val="tx1"/>
                </a:solidFill>
              </a:rPr>
              <a:t>SPOC (RN: G. Borghi (UNIMI), RL: G. Pugliese)</a:t>
            </a:r>
          </a:p>
          <a:p>
            <a:pPr marL="385763" indent="-385763">
              <a:buFont typeface="+mj-lt"/>
              <a:buAutoNum type="arabicPeriod"/>
            </a:pPr>
            <a:r>
              <a:rPr lang="it-IT" sz="2400" dirty="0">
                <a:solidFill>
                  <a:srgbClr val="FF0000"/>
                </a:solidFill>
              </a:rPr>
              <a:t> AIM_MIA (RN: A. Retico (PI), RL: S. </a:t>
            </a:r>
            <a:r>
              <a:rPr lang="it-IT" sz="2400" dirty="0" err="1">
                <a:solidFill>
                  <a:srgbClr val="FF0000"/>
                </a:solidFill>
              </a:rPr>
              <a:t>Tangaro</a:t>
            </a:r>
            <a:r>
              <a:rPr lang="it-IT" sz="2400" dirty="0">
                <a:solidFill>
                  <a:srgbClr val="FF0000"/>
                </a:solidFill>
              </a:rPr>
              <a:t>) </a:t>
            </a:r>
          </a:p>
          <a:p>
            <a:pPr marL="385763" indent="-385763">
              <a:buFont typeface="+mj-lt"/>
              <a:buAutoNum type="arabicPeriod"/>
            </a:pPr>
            <a:r>
              <a:rPr lang="it-IT" sz="2400" dirty="0">
                <a:solidFill>
                  <a:srgbClr val="FF0000"/>
                </a:solidFill>
              </a:rPr>
              <a:t>ASPIDES </a:t>
            </a:r>
          </a:p>
          <a:p>
            <a:pPr marL="385763" indent="-385763">
              <a:buFont typeface="+mj-lt"/>
              <a:buAutoNum type="arabicPeriod"/>
            </a:pPr>
            <a:r>
              <a:rPr lang="it-IT" sz="2400" dirty="0">
                <a:solidFill>
                  <a:srgbClr val="FF0000"/>
                </a:solidFill>
              </a:rPr>
              <a:t>IQCI (Cosmo Lupo)</a:t>
            </a:r>
          </a:p>
          <a:p>
            <a:pPr marL="385763" indent="-385763">
              <a:buFont typeface="+mj-lt"/>
              <a:buAutoNum type="arabicPeriod"/>
            </a:pPr>
            <a:endParaRPr lang="it-IT" sz="2400" dirty="0">
              <a:solidFill>
                <a:schemeClr val="tx1"/>
              </a:solidFill>
            </a:endParaRPr>
          </a:p>
        </p:txBody>
      </p:sp>
    </p:spTree>
    <p:extLst>
      <p:ext uri="{BB962C8B-B14F-4D97-AF65-F5344CB8AC3E}">
        <p14:creationId xmlns:p14="http://schemas.microsoft.com/office/powerpoint/2010/main" val="97913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9067" y="726055"/>
            <a:ext cx="6441934" cy="471665"/>
          </a:xfrm>
        </p:spPr>
        <p:txBody>
          <a:bodyPr spcFirstLastPara="1" vert="horz" wrap="square" lIns="68580" tIns="34290" rIns="68580" bIns="34290" rtlCol="0" anchor="b" anchorCtr="0">
            <a:normAutofit fontScale="90000"/>
          </a:bodyPr>
          <a:lstStyle/>
          <a:p>
            <a:r>
              <a:rPr lang="it-IT" sz="2700" b="1" dirty="0">
                <a:solidFill>
                  <a:schemeClr val="bg2">
                    <a:lumMod val="25000"/>
                  </a:schemeClr>
                </a:solidFill>
              </a:rPr>
              <a:t>Richieste di servizi 2025</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6" name="CasellaDiTesto 5">
            <a:extLst>
              <a:ext uri="{FF2B5EF4-FFF2-40B4-BE49-F238E27FC236}">
                <a16:creationId xmlns:a16="http://schemas.microsoft.com/office/drawing/2014/main" id="{8360D66A-D3C0-BC43-1255-66A982FFCBC6}"/>
              </a:ext>
            </a:extLst>
          </p:cNvPr>
          <p:cNvSpPr txBox="1"/>
          <p:nvPr/>
        </p:nvSpPr>
        <p:spPr>
          <a:xfrm>
            <a:off x="1538041" y="1960045"/>
            <a:ext cx="6389242" cy="1708160"/>
          </a:xfrm>
          <a:prstGeom prst="rect">
            <a:avLst/>
          </a:prstGeom>
          <a:noFill/>
        </p:spPr>
        <p:txBody>
          <a:bodyPr wrap="square" rtlCol="0">
            <a:spAutoFit/>
          </a:bodyPr>
          <a:lstStyle/>
          <a:p>
            <a:r>
              <a:rPr lang="it-IT" sz="1500" b="1" dirty="0"/>
              <a:t>Servizio disegno tecnico: </a:t>
            </a:r>
            <a:r>
              <a:rPr lang="it-IT" sz="1500" b="1" dirty="0">
                <a:solidFill>
                  <a:srgbClr val="FF0000"/>
                </a:solidFill>
              </a:rPr>
              <a:t>1</a:t>
            </a:r>
            <a:r>
              <a:rPr lang="it-IT" sz="1500" dirty="0">
                <a:solidFill>
                  <a:srgbClr val="FF0000"/>
                </a:solidFill>
              </a:rPr>
              <a:t> mese uomo </a:t>
            </a:r>
            <a:r>
              <a:rPr lang="it-IT" sz="1500" dirty="0"/>
              <a:t>(</a:t>
            </a:r>
            <a:r>
              <a:rPr lang="it-IT" sz="1500" i="1" dirty="0"/>
              <a:t>ipotesi da verificare con responsabile</a:t>
            </a:r>
            <a:r>
              <a:rPr lang="it-IT" sz="1500" dirty="0"/>
              <a:t>)</a:t>
            </a:r>
            <a:endParaRPr lang="it-IT" sz="1500" b="1" dirty="0"/>
          </a:p>
          <a:p>
            <a:r>
              <a:rPr lang="it-IT" sz="1500" dirty="0"/>
              <a:t>Disegno adattatore / montaggio sensori SPAD arrays</a:t>
            </a:r>
          </a:p>
          <a:p>
            <a:endParaRPr lang="it-IT" sz="1500" b="1" dirty="0"/>
          </a:p>
          <a:p>
            <a:r>
              <a:rPr lang="it-IT" sz="1500" b="1" dirty="0"/>
              <a:t>Officina meccanica: </a:t>
            </a:r>
            <a:r>
              <a:rPr lang="it-IT" sz="1500" b="1" dirty="0">
                <a:solidFill>
                  <a:srgbClr val="FF0000"/>
                </a:solidFill>
              </a:rPr>
              <a:t> 1</a:t>
            </a:r>
            <a:r>
              <a:rPr lang="it-IT" sz="1500" dirty="0">
                <a:solidFill>
                  <a:srgbClr val="FF0000"/>
                </a:solidFill>
              </a:rPr>
              <a:t> mese uomo </a:t>
            </a:r>
            <a:r>
              <a:rPr lang="it-IT" sz="1500" dirty="0"/>
              <a:t>(</a:t>
            </a:r>
            <a:r>
              <a:rPr lang="it-IT" sz="1500" i="1" dirty="0"/>
              <a:t>ipotesi da verificare con Cosimo Pastore</a:t>
            </a:r>
            <a:r>
              <a:rPr lang="it-IT" sz="1500" dirty="0"/>
              <a:t>)</a:t>
            </a:r>
            <a:endParaRPr lang="it-IT" sz="1500" b="1" dirty="0"/>
          </a:p>
          <a:p>
            <a:r>
              <a:rPr lang="it-IT" sz="1500" dirty="0"/>
              <a:t>Adattamento componenti </a:t>
            </a:r>
            <a:r>
              <a:rPr lang="it-IT" sz="1500" dirty="0" err="1"/>
              <a:t>optomeccanici</a:t>
            </a:r>
            <a:endParaRPr lang="it-IT" sz="1500" dirty="0"/>
          </a:p>
        </p:txBody>
      </p:sp>
    </p:spTree>
    <p:extLst>
      <p:ext uri="{BB962C8B-B14F-4D97-AF65-F5344CB8AC3E}">
        <p14:creationId xmlns:p14="http://schemas.microsoft.com/office/powerpoint/2010/main" val="3318660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0883" y="726055"/>
            <a:ext cx="5485760"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Personale</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0" name="Tabella 9">
            <a:extLst>
              <a:ext uri="{FF2B5EF4-FFF2-40B4-BE49-F238E27FC236}">
                <a16:creationId xmlns:a16="http://schemas.microsoft.com/office/drawing/2014/main" id="{3B1F11DB-BE71-7BE5-F52A-92F5C3299ECC}"/>
              </a:ext>
            </a:extLst>
          </p:cNvPr>
          <p:cNvGraphicFramePr>
            <a:graphicFrameLocks noGrp="1"/>
          </p:cNvGraphicFramePr>
          <p:nvPr>
            <p:extLst>
              <p:ext uri="{D42A27DB-BD31-4B8C-83A1-F6EECF244321}">
                <p14:modId xmlns:p14="http://schemas.microsoft.com/office/powerpoint/2010/main" val="1561325347"/>
              </p:ext>
            </p:extLst>
          </p:nvPr>
        </p:nvGraphicFramePr>
        <p:xfrm>
          <a:off x="1581696" y="1925292"/>
          <a:ext cx="5814457" cy="2796540"/>
        </p:xfrm>
        <a:graphic>
          <a:graphicData uri="http://schemas.openxmlformats.org/drawingml/2006/table">
            <a:tbl>
              <a:tblPr firstRow="1" bandRow="1">
                <a:tableStyleId>{5C22544A-7EE6-4342-B048-85BDC9FD1C3A}</a:tableStyleId>
              </a:tblPr>
              <a:tblGrid>
                <a:gridCol w="1858623">
                  <a:extLst>
                    <a:ext uri="{9D8B030D-6E8A-4147-A177-3AD203B41FA5}">
                      <a16:colId xmlns:a16="http://schemas.microsoft.com/office/drawing/2014/main" val="20000"/>
                    </a:ext>
                  </a:extLst>
                </a:gridCol>
                <a:gridCol w="1585929">
                  <a:extLst>
                    <a:ext uri="{9D8B030D-6E8A-4147-A177-3AD203B41FA5}">
                      <a16:colId xmlns:a16="http://schemas.microsoft.com/office/drawing/2014/main" val="20001"/>
                    </a:ext>
                  </a:extLst>
                </a:gridCol>
                <a:gridCol w="1218177">
                  <a:extLst>
                    <a:ext uri="{9D8B030D-6E8A-4147-A177-3AD203B41FA5}">
                      <a16:colId xmlns:a16="http://schemas.microsoft.com/office/drawing/2014/main" val="20002"/>
                    </a:ext>
                  </a:extLst>
                </a:gridCol>
                <a:gridCol w="1151728">
                  <a:extLst>
                    <a:ext uri="{9D8B030D-6E8A-4147-A177-3AD203B41FA5}">
                      <a16:colId xmlns:a16="http://schemas.microsoft.com/office/drawing/2014/main" val="934227799"/>
                    </a:ext>
                  </a:extLst>
                </a:gridCol>
              </a:tblGrid>
              <a:tr h="278130">
                <a:tc>
                  <a:txBody>
                    <a:bodyPr/>
                    <a:lstStyle/>
                    <a:p>
                      <a:r>
                        <a:rPr lang="it-IT" sz="1100" dirty="0"/>
                        <a:t>Nome</a:t>
                      </a:r>
                    </a:p>
                  </a:txBody>
                  <a:tcPr marL="68580" marR="68580" marT="34290" marB="34290"/>
                </a:tc>
                <a:tc>
                  <a:txBody>
                    <a:bodyPr/>
                    <a:lstStyle/>
                    <a:p>
                      <a:r>
                        <a:rPr lang="it-IT" sz="1100"/>
                        <a:t>Posizione</a:t>
                      </a:r>
                    </a:p>
                  </a:txBody>
                  <a:tcPr marL="68580" marR="68580" marT="34290" marB="34290"/>
                </a:tc>
                <a:tc>
                  <a:txBody>
                    <a:bodyPr/>
                    <a:lstStyle/>
                    <a:p>
                      <a:r>
                        <a:rPr lang="it-IT" sz="1100" dirty="0"/>
                        <a:t>Percentuale</a:t>
                      </a:r>
                    </a:p>
                  </a:txBody>
                  <a:tcPr marL="68580" marR="68580" marT="34290" marB="34290"/>
                </a:tc>
                <a:tc>
                  <a:txBody>
                    <a:bodyPr/>
                    <a:lstStyle/>
                    <a:p>
                      <a:r>
                        <a:rPr lang="it-IT" sz="1100" dirty="0"/>
                        <a:t>CSN</a:t>
                      </a:r>
                    </a:p>
                  </a:txBody>
                  <a:tcPr marL="68580" marR="68580" marT="34290" marB="34290"/>
                </a:tc>
                <a:extLst>
                  <a:ext uri="{0D108BD9-81ED-4DB2-BD59-A6C34878D82A}">
                    <a16:rowId xmlns:a16="http://schemas.microsoft.com/office/drawing/2014/main" val="10000"/>
                  </a:ext>
                </a:extLst>
              </a:tr>
              <a:tr h="278130">
                <a:tc>
                  <a:txBody>
                    <a:bodyPr/>
                    <a:lstStyle/>
                    <a:p>
                      <a:r>
                        <a:rPr lang="it-IT" sz="1100" b="1" dirty="0"/>
                        <a:t>Milena D'Angelo</a:t>
                      </a:r>
                    </a:p>
                  </a:txBody>
                  <a:tcPr marL="68580" marR="68580" marT="34290" marB="34290"/>
                </a:tc>
                <a:tc>
                  <a:txBody>
                    <a:bodyPr/>
                    <a:lstStyle/>
                    <a:p>
                      <a:r>
                        <a:rPr lang="it-IT" sz="1100" dirty="0"/>
                        <a:t>Professore</a:t>
                      </a:r>
                      <a:r>
                        <a:rPr lang="it-IT" sz="1100" baseline="0" dirty="0"/>
                        <a:t> associato</a:t>
                      </a:r>
                      <a:endParaRPr lang="it-IT" sz="1100" dirty="0"/>
                    </a:p>
                  </a:txBody>
                  <a:tcPr marL="68580" marR="68580" marT="34290" marB="34290"/>
                </a:tc>
                <a:tc>
                  <a:txBody>
                    <a:bodyPr/>
                    <a:lstStyle/>
                    <a:p>
                      <a:r>
                        <a:rPr lang="it-IT" sz="1100" dirty="0"/>
                        <a:t>0,9</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10001"/>
                  </a:ext>
                </a:extLst>
              </a:tr>
              <a:tr h="278130">
                <a:tc>
                  <a:txBody>
                    <a:bodyPr/>
                    <a:lstStyle/>
                    <a:p>
                      <a:r>
                        <a:rPr lang="it-IT" sz="1100" dirty="0" err="1">
                          <a:solidFill>
                            <a:schemeClr val="tx1"/>
                          </a:solidFill>
                        </a:rPr>
                        <a:t>Francesaco</a:t>
                      </a:r>
                      <a:r>
                        <a:rPr lang="it-IT" sz="1100" dirty="0">
                          <a:solidFill>
                            <a:schemeClr val="tx1"/>
                          </a:solidFill>
                        </a:rPr>
                        <a:t> V. Pepe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Professore</a:t>
                      </a:r>
                      <a:r>
                        <a:rPr lang="it-IT" sz="1100" baseline="0" dirty="0"/>
                        <a:t> associato</a:t>
                      </a:r>
                      <a:endParaRPr lang="it-IT" sz="1100" dirty="0"/>
                    </a:p>
                  </a:txBody>
                  <a:tcPr marL="68580" marR="68580" marT="34290" marB="34290"/>
                </a:tc>
                <a:tc>
                  <a:txBody>
                    <a:bodyPr/>
                    <a:lstStyle/>
                    <a:p>
                      <a:r>
                        <a:rPr lang="it-IT" sz="1100" dirty="0"/>
                        <a:t>0,2</a:t>
                      </a:r>
                    </a:p>
                  </a:txBody>
                  <a:tcPr marL="68580" marR="68580" marT="34290" marB="34290"/>
                </a:tc>
                <a:tc>
                  <a:txBody>
                    <a:bodyPr/>
                    <a:lstStyle/>
                    <a:p>
                      <a:r>
                        <a:rPr lang="it-IT" sz="1100" dirty="0"/>
                        <a:t>4</a:t>
                      </a:r>
                    </a:p>
                  </a:txBody>
                  <a:tcPr marL="68580" marR="68580" marT="34290" marB="34290"/>
                </a:tc>
                <a:extLst>
                  <a:ext uri="{0D108BD9-81ED-4DB2-BD59-A6C34878D82A}">
                    <a16:rowId xmlns:a16="http://schemas.microsoft.com/office/drawing/2014/main" val="10002"/>
                  </a:ext>
                </a:extLst>
              </a:tr>
              <a:tr h="278130">
                <a:tc>
                  <a:txBody>
                    <a:bodyPr/>
                    <a:lstStyle/>
                    <a:p>
                      <a:r>
                        <a:rPr lang="it-IT" sz="1100" dirty="0" err="1">
                          <a:solidFill>
                            <a:schemeClr val="tx1"/>
                          </a:solidFill>
                        </a:rPr>
                        <a:t>Gianlorenzo</a:t>
                      </a:r>
                      <a:r>
                        <a:rPr lang="it-IT" sz="1100" dirty="0">
                          <a:solidFill>
                            <a:schemeClr val="tx1"/>
                          </a:solidFill>
                        </a:rPr>
                        <a:t> Massaro</a:t>
                      </a:r>
                    </a:p>
                  </a:txBody>
                  <a:tcPr marL="68580" marR="68580" marT="34290" marB="34290"/>
                </a:tc>
                <a:tc>
                  <a:txBody>
                    <a:bodyPr/>
                    <a:lstStyle/>
                    <a:p>
                      <a:r>
                        <a:rPr lang="it-IT" sz="1100" dirty="0" err="1"/>
                        <a:t>RTDa</a:t>
                      </a:r>
                      <a:endParaRPr lang="it-IT" sz="1100" dirty="0"/>
                    </a:p>
                  </a:txBody>
                  <a:tcPr marL="68580" marR="68580" marT="34290" marB="34290"/>
                </a:tc>
                <a:tc>
                  <a:txBody>
                    <a:bodyPr/>
                    <a:lstStyle/>
                    <a:p>
                      <a:r>
                        <a:rPr lang="it-IT" sz="1100" dirty="0"/>
                        <a:t>0,9</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275744835"/>
                  </a:ext>
                </a:extLst>
              </a:tr>
              <a:tr h="278130">
                <a:tc>
                  <a:txBody>
                    <a:bodyPr/>
                    <a:lstStyle/>
                    <a:p>
                      <a:r>
                        <a:rPr lang="it-IT" sz="1100" dirty="0">
                          <a:solidFill>
                            <a:schemeClr val="tx1"/>
                          </a:solidFill>
                        </a:rPr>
                        <a:t>Giannella Davide</a:t>
                      </a:r>
                    </a:p>
                  </a:txBody>
                  <a:tcPr marL="68580" marR="68580" marT="34290" marB="34290"/>
                </a:tc>
                <a:tc>
                  <a:txBody>
                    <a:bodyPr/>
                    <a:lstStyle/>
                    <a:p>
                      <a:r>
                        <a:rPr lang="it-IT" sz="1100" dirty="0"/>
                        <a:t>Assegnista</a:t>
                      </a:r>
                    </a:p>
                  </a:txBody>
                  <a:tcPr marL="68580" marR="68580" marT="34290" marB="34290"/>
                </a:tc>
                <a:tc>
                  <a:txBody>
                    <a:bodyPr/>
                    <a:lstStyle/>
                    <a:p>
                      <a:r>
                        <a:rPr lang="it-IT" sz="1100" dirty="0"/>
                        <a:t>1</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3665431044"/>
                  </a:ext>
                </a:extLst>
              </a:tr>
              <a:tr h="278130">
                <a:tc>
                  <a:txBody>
                    <a:bodyPr/>
                    <a:lstStyle/>
                    <a:p>
                      <a:r>
                        <a:rPr lang="it-IT" sz="1100" dirty="0">
                          <a:solidFill>
                            <a:schemeClr val="tx1"/>
                          </a:solidFill>
                        </a:rPr>
                        <a:t>De Gioia Sergio</a:t>
                      </a:r>
                    </a:p>
                  </a:txBody>
                  <a:tcPr marL="68580" marR="68580" marT="34290" marB="34290"/>
                </a:tc>
                <a:tc>
                  <a:txBody>
                    <a:bodyPr/>
                    <a:lstStyle/>
                    <a:p>
                      <a:r>
                        <a:rPr lang="it-IT" sz="1100" dirty="0"/>
                        <a:t>Dottorando</a:t>
                      </a:r>
                    </a:p>
                  </a:txBody>
                  <a:tcPr marL="68580" marR="68580" marT="34290" marB="34290"/>
                </a:tc>
                <a:tc>
                  <a:txBody>
                    <a:bodyPr/>
                    <a:lstStyle/>
                    <a:p>
                      <a:r>
                        <a:rPr lang="it-IT" sz="1100" dirty="0"/>
                        <a:t>1</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3548347011"/>
                  </a:ext>
                </a:extLst>
              </a:tr>
              <a:tr h="278130">
                <a:tc>
                  <a:txBody>
                    <a:bodyPr/>
                    <a:lstStyle/>
                    <a:p>
                      <a:r>
                        <a:rPr lang="it-IT" sz="1100" dirty="0"/>
                        <a:t>Cosmo Lupo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Professore</a:t>
                      </a:r>
                      <a:r>
                        <a:rPr lang="it-IT" sz="1100" baseline="0" dirty="0"/>
                        <a:t> associato</a:t>
                      </a:r>
                      <a:endParaRPr lang="it-IT" sz="1100" dirty="0"/>
                    </a:p>
                  </a:txBody>
                  <a:tcPr marL="68580" marR="68580" marT="34290" marB="34290"/>
                </a:tc>
                <a:tc>
                  <a:txBody>
                    <a:bodyPr/>
                    <a:lstStyle/>
                    <a:p>
                      <a:r>
                        <a:rPr lang="it-IT" sz="1100" dirty="0"/>
                        <a:t>0,2</a:t>
                      </a:r>
                    </a:p>
                  </a:txBody>
                  <a:tcPr marL="68580" marR="68580" marT="34290" marB="34290"/>
                </a:tc>
                <a:tc>
                  <a:txBody>
                    <a:bodyPr/>
                    <a:lstStyle/>
                    <a:p>
                      <a:r>
                        <a:rPr lang="it-IT" sz="1100" dirty="0"/>
                        <a:t>4</a:t>
                      </a:r>
                    </a:p>
                  </a:txBody>
                  <a:tcPr marL="68580" marR="68580" marT="34290" marB="34290"/>
                </a:tc>
                <a:extLst>
                  <a:ext uri="{0D108BD9-81ED-4DB2-BD59-A6C34878D82A}">
                    <a16:rowId xmlns:a16="http://schemas.microsoft.com/office/drawing/2014/main" val="3477004063"/>
                  </a:ext>
                </a:extLst>
              </a:tr>
              <a:tr h="388620">
                <a:tc>
                  <a:txBody>
                    <a:bodyPr/>
                    <a:lstStyle/>
                    <a:p>
                      <a:r>
                        <a:rPr lang="it-IT" sz="1100" dirty="0" err="1"/>
                        <a:t>Nigam</a:t>
                      </a:r>
                      <a:r>
                        <a:rPr lang="it-IT" sz="1100" dirty="0"/>
                        <a:t> </a:t>
                      </a:r>
                      <a:r>
                        <a:rPr lang="it-IT" sz="1100" dirty="0" err="1"/>
                        <a:t>Samantaray</a:t>
                      </a:r>
                      <a:r>
                        <a:rPr lang="it-IT" sz="1100" dirty="0"/>
                        <a:t> (richiesta di associazione in corso)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err="1"/>
                        <a:t>RTDb</a:t>
                      </a:r>
                      <a:endParaRPr lang="it-IT" sz="1100" dirty="0"/>
                    </a:p>
                  </a:txBody>
                  <a:tcPr marL="68580" marR="68580" marT="34290" marB="34290"/>
                </a:tc>
                <a:tc>
                  <a:txBody>
                    <a:bodyPr/>
                    <a:lstStyle/>
                    <a:p>
                      <a:r>
                        <a:rPr lang="it-IT" sz="1100" dirty="0"/>
                        <a:t>1</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3390519438"/>
                  </a:ext>
                </a:extLst>
              </a:tr>
              <a:tr h="278130">
                <a:tc>
                  <a:txBody>
                    <a:bodyPr/>
                    <a:lstStyle/>
                    <a:p>
                      <a:r>
                        <a:rPr lang="it-IT" sz="1100" dirty="0"/>
                        <a:t>Diacono Domenico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Tecnologo</a:t>
                      </a:r>
                    </a:p>
                  </a:txBody>
                  <a:tcPr marL="68580" marR="68580" marT="34290" marB="34290"/>
                </a:tc>
                <a:tc>
                  <a:txBody>
                    <a:bodyPr/>
                    <a:lstStyle/>
                    <a:p>
                      <a:r>
                        <a:rPr lang="it-IT" sz="1100" dirty="0"/>
                        <a:t>0,1 </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4084170068"/>
                  </a:ext>
                </a:extLst>
              </a:tr>
            </a:tbl>
          </a:graphicData>
        </a:graphic>
      </p:graphicFrame>
      <p:sp>
        <p:nvSpPr>
          <p:cNvPr id="18" name="CasellaDiTesto 17">
            <a:extLst>
              <a:ext uri="{FF2B5EF4-FFF2-40B4-BE49-F238E27FC236}">
                <a16:creationId xmlns:a16="http://schemas.microsoft.com/office/drawing/2014/main" id="{E11AFCC4-5FB5-A852-7580-04524561BC40}"/>
              </a:ext>
            </a:extLst>
          </p:cNvPr>
          <p:cNvSpPr txBox="1"/>
          <p:nvPr/>
        </p:nvSpPr>
        <p:spPr>
          <a:xfrm>
            <a:off x="1581695" y="1392228"/>
            <a:ext cx="6174087" cy="343812"/>
          </a:xfrm>
          <a:prstGeom prst="rect">
            <a:avLst/>
          </a:prstGeom>
          <a:noFill/>
        </p:spPr>
        <p:txBody>
          <a:bodyPr wrap="square" rtlCol="0">
            <a:spAutoFit/>
          </a:bodyPr>
          <a:lstStyle/>
          <a:p>
            <a:pPr>
              <a:lnSpc>
                <a:spcPct val="120000"/>
              </a:lnSpc>
            </a:pPr>
            <a:r>
              <a:rPr lang="it-IT" sz="1500" dirty="0">
                <a:solidFill>
                  <a:srgbClr val="FF0000"/>
                </a:solidFill>
              </a:rPr>
              <a:t>Bari: FTE = 5,2</a:t>
            </a:r>
            <a:endParaRPr lang="it-IT" sz="1500" b="1" dirty="0">
              <a:solidFill>
                <a:srgbClr val="FF0000"/>
              </a:solidFill>
            </a:endParaRPr>
          </a:p>
        </p:txBody>
      </p:sp>
    </p:spTree>
    <p:extLst>
      <p:ext uri="{BB962C8B-B14F-4D97-AF65-F5344CB8AC3E}">
        <p14:creationId xmlns:p14="http://schemas.microsoft.com/office/powerpoint/2010/main" val="464209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7225A6E-8159-E84D-80BE-DBFB91C4828B}"/>
              </a:ext>
            </a:extLst>
          </p:cNvPr>
          <p:cNvSpPr>
            <a:spLocks noGrp="1"/>
          </p:cNvSpPr>
          <p:nvPr>
            <p:ph type="sldNum" sz="quarter" idx="12"/>
          </p:nvPr>
        </p:nvSpPr>
        <p:spPr/>
        <p:txBody>
          <a:bodyPr/>
          <a:lstStyle/>
          <a:p>
            <a:fld id="{0E96C380-59E9-434C-9BBD-7F9F1B2339E4}" type="slidenum">
              <a:rPr lang="it-IT" smtClean="0"/>
              <a:t>22</a:t>
            </a:fld>
            <a:endParaRPr lang="it-IT"/>
          </a:p>
        </p:txBody>
      </p:sp>
      <p:pic>
        <p:nvPicPr>
          <p:cNvPr id="9" name="Immagine 8">
            <a:extLst>
              <a:ext uri="{FF2B5EF4-FFF2-40B4-BE49-F238E27FC236}">
                <a16:creationId xmlns:a16="http://schemas.microsoft.com/office/drawing/2014/main" id="{B958D6B1-94D8-3C4A-8033-BF87B768420C}"/>
              </a:ext>
            </a:extLst>
          </p:cNvPr>
          <p:cNvPicPr>
            <a:picLocks noChangeAspect="1"/>
          </p:cNvPicPr>
          <p:nvPr/>
        </p:nvPicPr>
        <p:blipFill>
          <a:blip r:embed="rId2"/>
          <a:stretch>
            <a:fillRect/>
          </a:stretch>
        </p:blipFill>
        <p:spPr>
          <a:xfrm>
            <a:off x="3157539" y="303088"/>
            <a:ext cx="4187603" cy="2609909"/>
          </a:xfrm>
          <a:prstGeom prst="rect">
            <a:avLst/>
          </a:prstGeom>
        </p:spPr>
      </p:pic>
      <p:sp>
        <p:nvSpPr>
          <p:cNvPr id="10" name="Titolo 1">
            <a:extLst>
              <a:ext uri="{FF2B5EF4-FFF2-40B4-BE49-F238E27FC236}">
                <a16:creationId xmlns:a16="http://schemas.microsoft.com/office/drawing/2014/main" id="{F78A298E-8711-6445-B019-AC20A9896CAD}"/>
              </a:ext>
            </a:extLst>
          </p:cNvPr>
          <p:cNvSpPr txBox="1">
            <a:spLocks/>
          </p:cNvSpPr>
          <p:nvPr/>
        </p:nvSpPr>
        <p:spPr>
          <a:xfrm>
            <a:off x="1408407" y="1308682"/>
            <a:ext cx="5412404" cy="47166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100" b="1" dirty="0" err="1">
                <a:solidFill>
                  <a:srgbClr val="FF0000"/>
                </a:solidFill>
                <a:latin typeface="+mn-lt"/>
                <a:ea typeface="+mn-ea"/>
                <a:cs typeface="+mn-cs"/>
              </a:rPr>
              <a:t>Gantt</a:t>
            </a:r>
            <a:endParaRPr lang="it-IT" sz="2100" b="1" dirty="0">
              <a:solidFill>
                <a:srgbClr val="FF0000"/>
              </a:solidFill>
              <a:latin typeface="+mn-lt"/>
              <a:ea typeface="+mn-ea"/>
              <a:cs typeface="+mn-cs"/>
            </a:endParaRPr>
          </a:p>
        </p:txBody>
      </p:sp>
      <p:pic>
        <p:nvPicPr>
          <p:cNvPr id="11" name="Immagine 7">
            <a:extLst>
              <a:ext uri="{FF2B5EF4-FFF2-40B4-BE49-F238E27FC236}">
                <a16:creationId xmlns:a16="http://schemas.microsoft.com/office/drawing/2014/main" id="{63885946-2109-0A46-8EC4-2511BD29D262}"/>
              </a:ext>
            </a:extLst>
          </p:cNvPr>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12" name="Segnaposto piè di pagina 2">
            <a:extLst>
              <a:ext uri="{FF2B5EF4-FFF2-40B4-BE49-F238E27FC236}">
                <a16:creationId xmlns:a16="http://schemas.microsoft.com/office/drawing/2014/main" id="{3BE2EF41-8FF1-9F41-B345-3ED2D3AB7713}"/>
              </a:ext>
            </a:extLst>
          </p:cNvPr>
          <p:cNvSpPr>
            <a:spLocks noGrp="1"/>
          </p:cNvSpPr>
          <p:nvPr>
            <p:ph type="ftr" sz="quarter" idx="11"/>
          </p:nvPr>
        </p:nvSpPr>
        <p:spPr>
          <a:xfrm>
            <a:off x="1339720" y="4869657"/>
            <a:ext cx="2117855" cy="273844"/>
          </a:xfrm>
        </p:spPr>
        <p:txBody>
          <a:bodyPr/>
          <a:lstStyle/>
          <a:p>
            <a:pPr algn="l"/>
            <a:r>
              <a:rPr lang="it-IT"/>
              <a:t>QUISS - Milena D'Angelo</a:t>
            </a:r>
            <a:endParaRPr lang="it-IT" dirty="0"/>
          </a:p>
        </p:txBody>
      </p:sp>
      <p:pic>
        <p:nvPicPr>
          <p:cNvPr id="15" name="Immagine 14">
            <a:extLst>
              <a:ext uri="{FF2B5EF4-FFF2-40B4-BE49-F238E27FC236}">
                <a16:creationId xmlns:a16="http://schemas.microsoft.com/office/drawing/2014/main" id="{098A8DDA-1A45-A543-8232-FE71A8764847}"/>
              </a:ext>
            </a:extLst>
          </p:cNvPr>
          <p:cNvPicPr>
            <a:picLocks noChangeAspect="1"/>
          </p:cNvPicPr>
          <p:nvPr/>
        </p:nvPicPr>
        <p:blipFill>
          <a:blip r:embed="rId4"/>
          <a:stretch>
            <a:fillRect/>
          </a:stretch>
        </p:blipFill>
        <p:spPr>
          <a:xfrm>
            <a:off x="2886076" y="2999185"/>
            <a:ext cx="4566889" cy="1830416"/>
          </a:xfrm>
          <a:prstGeom prst="rect">
            <a:avLst/>
          </a:prstGeom>
        </p:spPr>
      </p:pic>
      <p:sp>
        <p:nvSpPr>
          <p:cNvPr id="48" name="Titolo 1">
            <a:extLst>
              <a:ext uri="{FF2B5EF4-FFF2-40B4-BE49-F238E27FC236}">
                <a16:creationId xmlns:a16="http://schemas.microsoft.com/office/drawing/2014/main" id="{B0D44499-534E-5243-BD07-95C574780A0B}"/>
              </a:ext>
            </a:extLst>
          </p:cNvPr>
          <p:cNvSpPr txBox="1">
            <a:spLocks/>
          </p:cNvSpPr>
          <p:nvPr/>
        </p:nvSpPr>
        <p:spPr>
          <a:xfrm>
            <a:off x="1408408" y="3647392"/>
            <a:ext cx="5485760" cy="47166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100" b="1" dirty="0" err="1">
                <a:solidFill>
                  <a:srgbClr val="FF0000"/>
                </a:solidFill>
                <a:latin typeface="+mn-lt"/>
                <a:ea typeface="+mn-ea"/>
                <a:cs typeface="+mn-cs"/>
              </a:rPr>
              <a:t>Milestones</a:t>
            </a:r>
            <a:endParaRPr lang="it-IT" sz="2100" b="1" dirty="0">
              <a:solidFill>
                <a:srgbClr val="FF0000"/>
              </a:solidFill>
              <a:latin typeface="+mn-lt"/>
              <a:ea typeface="+mn-ea"/>
              <a:cs typeface="+mn-cs"/>
            </a:endParaRPr>
          </a:p>
        </p:txBody>
      </p:sp>
      <p:sp>
        <p:nvSpPr>
          <p:cNvPr id="3" name="CasellaDiTesto 2">
            <a:extLst>
              <a:ext uri="{FF2B5EF4-FFF2-40B4-BE49-F238E27FC236}">
                <a16:creationId xmlns:a16="http://schemas.microsoft.com/office/drawing/2014/main" id="{91DE699B-02B3-3ED8-CD48-DB02655F1141}"/>
              </a:ext>
            </a:extLst>
          </p:cNvPr>
          <p:cNvSpPr txBox="1"/>
          <p:nvPr/>
        </p:nvSpPr>
        <p:spPr>
          <a:xfrm>
            <a:off x="6894168" y="1267515"/>
            <a:ext cx="569387" cy="253916"/>
          </a:xfrm>
          <a:prstGeom prst="rect">
            <a:avLst/>
          </a:prstGeom>
          <a:noFill/>
        </p:spPr>
        <p:txBody>
          <a:bodyPr wrap="none" rtlCol="0">
            <a:spAutoFit/>
          </a:bodyPr>
          <a:lstStyle/>
          <a:p>
            <a:r>
              <a:rPr lang="it-IT" sz="1050" dirty="0"/>
              <a:t> </a:t>
            </a:r>
            <a:r>
              <a:rPr lang="it-IT" sz="1050" dirty="0">
                <a:sym typeface="Wingdings" pitchFamily="2" charset="2"/>
              </a:rPr>
              <a:t> </a:t>
            </a:r>
            <a:r>
              <a:rPr lang="it-IT" sz="1050" dirty="0">
                <a:solidFill>
                  <a:srgbClr val="0070C0"/>
                </a:solidFill>
                <a:sym typeface="Wingdings" pitchFamily="2" charset="2"/>
              </a:rPr>
              <a:t>O1</a:t>
            </a:r>
            <a:endParaRPr lang="it-IT" sz="1050" dirty="0">
              <a:solidFill>
                <a:srgbClr val="0070C0"/>
              </a:solidFill>
            </a:endParaRPr>
          </a:p>
        </p:txBody>
      </p:sp>
      <p:sp>
        <p:nvSpPr>
          <p:cNvPr id="14" name="CasellaDiTesto 13">
            <a:extLst>
              <a:ext uri="{FF2B5EF4-FFF2-40B4-BE49-F238E27FC236}">
                <a16:creationId xmlns:a16="http://schemas.microsoft.com/office/drawing/2014/main" id="{84DF3389-F86D-7377-709F-59D2B6CEA4FF}"/>
              </a:ext>
            </a:extLst>
          </p:cNvPr>
          <p:cNvSpPr txBox="1"/>
          <p:nvPr/>
        </p:nvSpPr>
        <p:spPr>
          <a:xfrm>
            <a:off x="6894168" y="715028"/>
            <a:ext cx="569387" cy="253916"/>
          </a:xfrm>
          <a:prstGeom prst="rect">
            <a:avLst/>
          </a:prstGeom>
          <a:noFill/>
        </p:spPr>
        <p:txBody>
          <a:bodyPr wrap="none" rtlCol="0">
            <a:spAutoFit/>
          </a:bodyPr>
          <a:lstStyle/>
          <a:p>
            <a:r>
              <a:rPr lang="it-IT" sz="1050" dirty="0"/>
              <a:t> </a:t>
            </a:r>
            <a:r>
              <a:rPr lang="it-IT" sz="1050" dirty="0">
                <a:sym typeface="Wingdings" pitchFamily="2" charset="2"/>
              </a:rPr>
              <a:t> </a:t>
            </a:r>
            <a:r>
              <a:rPr lang="it-IT" sz="1050" dirty="0">
                <a:solidFill>
                  <a:srgbClr val="FF0000"/>
                </a:solidFill>
                <a:sym typeface="Wingdings" pitchFamily="2" charset="2"/>
              </a:rPr>
              <a:t>O2</a:t>
            </a:r>
            <a:endParaRPr lang="it-IT" sz="1050" dirty="0">
              <a:solidFill>
                <a:srgbClr val="FF0000"/>
              </a:solidFill>
            </a:endParaRPr>
          </a:p>
        </p:txBody>
      </p:sp>
      <p:sp>
        <p:nvSpPr>
          <p:cNvPr id="17" name="CasellaDiTesto 16">
            <a:extLst>
              <a:ext uri="{FF2B5EF4-FFF2-40B4-BE49-F238E27FC236}">
                <a16:creationId xmlns:a16="http://schemas.microsoft.com/office/drawing/2014/main" id="{50A60FC3-A608-5469-16B3-FB1852EA2BA0}"/>
              </a:ext>
            </a:extLst>
          </p:cNvPr>
          <p:cNvSpPr txBox="1"/>
          <p:nvPr/>
        </p:nvSpPr>
        <p:spPr>
          <a:xfrm>
            <a:off x="6894166" y="990071"/>
            <a:ext cx="569387" cy="253916"/>
          </a:xfrm>
          <a:prstGeom prst="rect">
            <a:avLst/>
          </a:prstGeom>
          <a:noFill/>
        </p:spPr>
        <p:txBody>
          <a:bodyPr wrap="none" rtlCol="0">
            <a:spAutoFit/>
          </a:bodyPr>
          <a:lstStyle/>
          <a:p>
            <a:r>
              <a:rPr lang="it-IT" sz="1050" dirty="0"/>
              <a:t> </a:t>
            </a:r>
            <a:r>
              <a:rPr lang="it-IT" sz="1050" dirty="0">
                <a:sym typeface="Wingdings" pitchFamily="2" charset="2"/>
              </a:rPr>
              <a:t> </a:t>
            </a:r>
            <a:r>
              <a:rPr lang="it-IT" sz="1050" dirty="0">
                <a:solidFill>
                  <a:srgbClr val="00B050"/>
                </a:solidFill>
                <a:sym typeface="Wingdings" pitchFamily="2" charset="2"/>
              </a:rPr>
              <a:t>O3</a:t>
            </a:r>
            <a:endParaRPr lang="it-IT" sz="1050" dirty="0">
              <a:solidFill>
                <a:srgbClr val="00B050"/>
              </a:solidFill>
            </a:endParaRPr>
          </a:p>
        </p:txBody>
      </p:sp>
      <p:sp>
        <p:nvSpPr>
          <p:cNvPr id="4" name="CasellaDiTesto 3">
            <a:extLst>
              <a:ext uri="{FF2B5EF4-FFF2-40B4-BE49-F238E27FC236}">
                <a16:creationId xmlns:a16="http://schemas.microsoft.com/office/drawing/2014/main" id="{791E8322-668F-9C40-56B4-16A416EC107D}"/>
              </a:ext>
            </a:extLst>
          </p:cNvPr>
          <p:cNvSpPr txBox="1"/>
          <p:nvPr/>
        </p:nvSpPr>
        <p:spPr>
          <a:xfrm rot="20335088">
            <a:off x="2437844" y="903266"/>
            <a:ext cx="402674" cy="253916"/>
          </a:xfrm>
          <a:prstGeom prst="rect">
            <a:avLst/>
          </a:prstGeom>
          <a:noFill/>
        </p:spPr>
        <p:txBody>
          <a:bodyPr wrap="none" rtlCol="0">
            <a:spAutoFit/>
          </a:bodyPr>
          <a:lstStyle/>
          <a:p>
            <a:r>
              <a:rPr lang="it-IT" sz="1050" dirty="0" err="1"/>
              <a:t>exp</a:t>
            </a:r>
            <a:endParaRPr lang="it-IT" sz="1050" dirty="0"/>
          </a:p>
        </p:txBody>
      </p:sp>
      <p:sp>
        <p:nvSpPr>
          <p:cNvPr id="18" name="CasellaDiTesto 17">
            <a:extLst>
              <a:ext uri="{FF2B5EF4-FFF2-40B4-BE49-F238E27FC236}">
                <a16:creationId xmlns:a16="http://schemas.microsoft.com/office/drawing/2014/main" id="{F943FE84-AE58-A1C6-D228-841B2A33E051}"/>
              </a:ext>
            </a:extLst>
          </p:cNvPr>
          <p:cNvSpPr txBox="1"/>
          <p:nvPr/>
        </p:nvSpPr>
        <p:spPr>
          <a:xfrm rot="20335088">
            <a:off x="2419340" y="1965162"/>
            <a:ext cx="840582" cy="415498"/>
          </a:xfrm>
          <a:prstGeom prst="rect">
            <a:avLst/>
          </a:prstGeom>
          <a:noFill/>
        </p:spPr>
        <p:txBody>
          <a:bodyPr wrap="square" rtlCol="0">
            <a:spAutoFit/>
          </a:bodyPr>
          <a:lstStyle/>
          <a:p>
            <a:r>
              <a:rPr lang="it-IT" sz="1050" dirty="0" err="1"/>
              <a:t>Modeling</a:t>
            </a:r>
            <a:r>
              <a:rPr lang="it-IT" sz="1050" dirty="0"/>
              <a:t> &amp; </a:t>
            </a:r>
            <a:r>
              <a:rPr lang="it-IT" sz="1050" dirty="0" err="1"/>
              <a:t>simul</a:t>
            </a:r>
            <a:endParaRPr lang="it-IT" sz="1050" dirty="0"/>
          </a:p>
        </p:txBody>
      </p:sp>
      <p:sp>
        <p:nvSpPr>
          <p:cNvPr id="2" name="CasellaDiTesto 1">
            <a:extLst>
              <a:ext uri="{FF2B5EF4-FFF2-40B4-BE49-F238E27FC236}">
                <a16:creationId xmlns:a16="http://schemas.microsoft.com/office/drawing/2014/main" id="{C993BA2E-B053-951D-97D9-669A591E0590}"/>
              </a:ext>
            </a:extLst>
          </p:cNvPr>
          <p:cNvSpPr txBox="1"/>
          <p:nvPr/>
        </p:nvSpPr>
        <p:spPr>
          <a:xfrm>
            <a:off x="7043146" y="2054221"/>
            <a:ext cx="569387"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O2</a:t>
            </a:r>
            <a:endParaRPr lang="it-IT" sz="1050" dirty="0">
              <a:solidFill>
                <a:srgbClr val="FF0000"/>
              </a:solidFill>
            </a:endParaRPr>
          </a:p>
        </p:txBody>
      </p:sp>
      <p:sp>
        <p:nvSpPr>
          <p:cNvPr id="6" name="CasellaDiTesto 5">
            <a:extLst>
              <a:ext uri="{FF2B5EF4-FFF2-40B4-BE49-F238E27FC236}">
                <a16:creationId xmlns:a16="http://schemas.microsoft.com/office/drawing/2014/main" id="{A03CFC5E-92BA-9BD5-6337-86DEA5AF46ED}"/>
              </a:ext>
            </a:extLst>
          </p:cNvPr>
          <p:cNvSpPr txBox="1"/>
          <p:nvPr/>
        </p:nvSpPr>
        <p:spPr>
          <a:xfrm>
            <a:off x="6894166" y="2573660"/>
            <a:ext cx="689612"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O1-3</a:t>
            </a:r>
            <a:endParaRPr lang="it-IT" sz="1050" dirty="0">
              <a:solidFill>
                <a:srgbClr val="FF0000"/>
              </a:solidFill>
            </a:endParaRPr>
          </a:p>
        </p:txBody>
      </p:sp>
      <p:sp>
        <p:nvSpPr>
          <p:cNvPr id="7" name="Parentesi graffa chiusa 6">
            <a:extLst>
              <a:ext uri="{FF2B5EF4-FFF2-40B4-BE49-F238E27FC236}">
                <a16:creationId xmlns:a16="http://schemas.microsoft.com/office/drawing/2014/main" id="{A4D33E60-DF7E-F444-CB8F-82BA5D93082A}"/>
              </a:ext>
            </a:extLst>
          </p:cNvPr>
          <p:cNvSpPr/>
          <p:nvPr/>
        </p:nvSpPr>
        <p:spPr>
          <a:xfrm>
            <a:off x="6981682" y="1781982"/>
            <a:ext cx="126477" cy="789769"/>
          </a:xfrm>
          <a:prstGeom prst="rightBrace">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it-IT" sz="1050">
              <a:solidFill>
                <a:srgbClr val="FF0000"/>
              </a:solidFill>
            </a:endParaRPr>
          </a:p>
        </p:txBody>
      </p:sp>
      <p:sp>
        <p:nvSpPr>
          <p:cNvPr id="8" name="CasellaDiTesto 7">
            <a:extLst>
              <a:ext uri="{FF2B5EF4-FFF2-40B4-BE49-F238E27FC236}">
                <a16:creationId xmlns:a16="http://schemas.microsoft.com/office/drawing/2014/main" id="{2D42162D-4F37-C2B9-1428-2CB6CFA56629}"/>
              </a:ext>
            </a:extLst>
          </p:cNvPr>
          <p:cNvSpPr txBox="1"/>
          <p:nvPr/>
        </p:nvSpPr>
        <p:spPr>
          <a:xfrm>
            <a:off x="7036446" y="4187031"/>
            <a:ext cx="569387"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O1</a:t>
            </a:r>
            <a:endParaRPr lang="it-IT" sz="1050" dirty="0">
              <a:solidFill>
                <a:srgbClr val="FF0000"/>
              </a:solidFill>
            </a:endParaRPr>
          </a:p>
        </p:txBody>
      </p:sp>
      <p:sp>
        <p:nvSpPr>
          <p:cNvPr id="13" name="CasellaDiTesto 12">
            <a:extLst>
              <a:ext uri="{FF2B5EF4-FFF2-40B4-BE49-F238E27FC236}">
                <a16:creationId xmlns:a16="http://schemas.microsoft.com/office/drawing/2014/main" id="{80708DAD-96C3-FEF5-EE8A-F1F6D063E319}"/>
              </a:ext>
            </a:extLst>
          </p:cNvPr>
          <p:cNvSpPr txBox="1"/>
          <p:nvPr/>
        </p:nvSpPr>
        <p:spPr>
          <a:xfrm>
            <a:off x="7044037" y="3287591"/>
            <a:ext cx="569387"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O2</a:t>
            </a:r>
            <a:endParaRPr lang="it-IT" sz="1050" dirty="0">
              <a:solidFill>
                <a:srgbClr val="FF0000"/>
              </a:solidFill>
            </a:endParaRPr>
          </a:p>
        </p:txBody>
      </p:sp>
      <p:sp>
        <p:nvSpPr>
          <p:cNvPr id="19" name="CasellaDiTesto 18">
            <a:extLst>
              <a:ext uri="{FF2B5EF4-FFF2-40B4-BE49-F238E27FC236}">
                <a16:creationId xmlns:a16="http://schemas.microsoft.com/office/drawing/2014/main" id="{773375AF-614F-F1E9-624B-9D844231522D}"/>
              </a:ext>
            </a:extLst>
          </p:cNvPr>
          <p:cNvSpPr txBox="1"/>
          <p:nvPr/>
        </p:nvSpPr>
        <p:spPr>
          <a:xfrm>
            <a:off x="7036447" y="3613807"/>
            <a:ext cx="569387"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O3</a:t>
            </a:r>
            <a:endParaRPr lang="it-IT" sz="1050" dirty="0">
              <a:solidFill>
                <a:srgbClr val="FF0000"/>
              </a:solidFill>
            </a:endParaRPr>
          </a:p>
        </p:txBody>
      </p:sp>
      <p:sp>
        <p:nvSpPr>
          <p:cNvPr id="20" name="CasellaDiTesto 19">
            <a:extLst>
              <a:ext uri="{FF2B5EF4-FFF2-40B4-BE49-F238E27FC236}">
                <a16:creationId xmlns:a16="http://schemas.microsoft.com/office/drawing/2014/main" id="{5D1B0AFA-94A1-8BA9-5A09-E70F5BDA61CB}"/>
              </a:ext>
            </a:extLst>
          </p:cNvPr>
          <p:cNvSpPr txBox="1"/>
          <p:nvPr/>
        </p:nvSpPr>
        <p:spPr>
          <a:xfrm>
            <a:off x="7030224" y="4467341"/>
            <a:ext cx="689612"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O1-3</a:t>
            </a:r>
            <a:endParaRPr lang="it-IT" sz="1050" dirty="0">
              <a:solidFill>
                <a:srgbClr val="FF0000"/>
              </a:solidFill>
            </a:endParaRPr>
          </a:p>
        </p:txBody>
      </p:sp>
      <p:sp>
        <p:nvSpPr>
          <p:cNvPr id="21" name="CasellaDiTesto 20">
            <a:extLst>
              <a:ext uri="{FF2B5EF4-FFF2-40B4-BE49-F238E27FC236}">
                <a16:creationId xmlns:a16="http://schemas.microsoft.com/office/drawing/2014/main" id="{B2A04616-94F7-53BF-6B9E-262EAC2F171C}"/>
              </a:ext>
            </a:extLst>
          </p:cNvPr>
          <p:cNvSpPr txBox="1"/>
          <p:nvPr/>
        </p:nvSpPr>
        <p:spPr>
          <a:xfrm>
            <a:off x="7030225" y="3935263"/>
            <a:ext cx="569387" cy="253916"/>
          </a:xfrm>
          <a:prstGeom prst="rect">
            <a:avLst/>
          </a:prstGeom>
          <a:noFill/>
        </p:spPr>
        <p:txBody>
          <a:bodyPr wrap="none" rtlCol="0">
            <a:spAutoFit/>
          </a:bodyPr>
          <a:lstStyle/>
          <a:p>
            <a:r>
              <a:rPr lang="it-IT" sz="1050" dirty="0">
                <a:solidFill>
                  <a:srgbClr val="FF0000"/>
                </a:solidFill>
              </a:rPr>
              <a:t> </a:t>
            </a:r>
            <a:r>
              <a:rPr lang="it-IT" sz="1050" dirty="0">
                <a:solidFill>
                  <a:srgbClr val="FF0000"/>
                </a:solidFill>
                <a:sym typeface="Wingdings" pitchFamily="2" charset="2"/>
              </a:rPr>
              <a:t> O2</a:t>
            </a:r>
            <a:endParaRPr lang="it-IT" sz="1050" dirty="0">
              <a:solidFill>
                <a:srgbClr val="FF0000"/>
              </a:solidFill>
            </a:endParaRPr>
          </a:p>
        </p:txBody>
      </p:sp>
    </p:spTree>
    <p:extLst>
      <p:ext uri="{BB962C8B-B14F-4D97-AF65-F5344CB8AC3E}">
        <p14:creationId xmlns:p14="http://schemas.microsoft.com/office/powerpoint/2010/main" val="278940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A7087B44-AD03-4A0A-9563-794BF1122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5" y="1375630"/>
            <a:ext cx="2743200" cy="1951199"/>
          </a:xfrm>
          <a:prstGeom prst="rect">
            <a:avLst/>
          </a:prstGeom>
        </p:spPr>
      </p:pic>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23</a:t>
            </a:fld>
            <a:endParaRPr lang="en-US" dirty="0"/>
          </a:p>
        </p:txBody>
      </p:sp>
      <p:sp>
        <p:nvSpPr>
          <p:cNvPr id="7" name="Rettangolo 6">
            <a:extLst>
              <a:ext uri="{FF2B5EF4-FFF2-40B4-BE49-F238E27FC236}">
                <a16:creationId xmlns:a16="http://schemas.microsoft.com/office/drawing/2014/main" id="{E3773E83-10BF-422B-ABF9-DC548AB567C3}"/>
              </a:ext>
            </a:extLst>
          </p:cNvPr>
          <p:cNvSpPr/>
          <p:nvPr/>
        </p:nvSpPr>
        <p:spPr>
          <a:xfrm>
            <a:off x="0" y="505326"/>
            <a:ext cx="9144000" cy="50532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18131"/>
            <a:ext cx="8830491" cy="366713"/>
          </a:xfrm>
        </p:spPr>
        <p:txBody>
          <a:bodyPr>
            <a:normAutofit fontScale="90000"/>
          </a:bodyPr>
          <a:lstStyle/>
          <a:p>
            <a:pPr algn="ctr"/>
            <a:r>
              <a:rPr lang="it-IT" sz="2325" dirty="0"/>
              <a:t>SPOC </a:t>
            </a:r>
            <a:br>
              <a:rPr lang="it-IT" sz="2100" dirty="0"/>
            </a:br>
            <a:r>
              <a:rPr lang="en-US" sz="2100" dirty="0" err="1"/>
              <a:t>SPect</a:t>
            </a:r>
            <a:r>
              <a:rPr lang="en-US" sz="2100" dirty="0"/>
              <a:t> for Online boron dose verification in </a:t>
            </a:r>
            <a:r>
              <a:rPr lang="en-US" sz="2100" dirty="0" err="1"/>
              <a:t>bnCt</a:t>
            </a:r>
            <a:r>
              <a:rPr lang="en-US" sz="2100" dirty="0"/>
              <a:t> </a:t>
            </a:r>
            <a:br>
              <a:rPr lang="en-US" sz="2100" dirty="0"/>
            </a:br>
            <a:r>
              <a:rPr lang="en-US" sz="2100" dirty="0"/>
              <a:t>(Boron Neutron Capture Therapy) </a:t>
            </a:r>
            <a:br>
              <a:rPr lang="en-US" sz="2100" dirty="0"/>
            </a:br>
            <a:br>
              <a:rPr lang="en-IT" sz="2100" dirty="0"/>
            </a:br>
            <a:endParaRPr lang="it-IT" sz="1950" dirty="0"/>
          </a:p>
        </p:txBody>
      </p:sp>
      <p:sp>
        <p:nvSpPr>
          <p:cNvPr id="8" name="Title 1">
            <a:extLst>
              <a:ext uri="{FF2B5EF4-FFF2-40B4-BE49-F238E27FC236}">
                <a16:creationId xmlns:a16="http://schemas.microsoft.com/office/drawing/2014/main" id="{E602F3B6-3CBE-4184-A6B9-011512D936DE}"/>
              </a:ext>
            </a:extLst>
          </p:cNvPr>
          <p:cNvSpPr txBox="1">
            <a:spLocks/>
          </p:cNvSpPr>
          <p:nvPr/>
        </p:nvSpPr>
        <p:spPr>
          <a:xfrm>
            <a:off x="133895" y="703388"/>
            <a:ext cx="9034310" cy="698387"/>
          </a:xfrm>
          <a:prstGeom prst="rect">
            <a:avLst/>
          </a:prstGeom>
        </p:spPr>
        <p:txBody>
          <a:bodyPr anchor="b">
            <a:normAutofit fontScale="97500"/>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pPr>
              <a:lnSpc>
                <a:spcPct val="90000"/>
              </a:lnSpc>
            </a:pPr>
            <a:r>
              <a:rPr lang="it-IT" sz="1800" dirty="0">
                <a:solidFill>
                  <a:srgbClr val="FF0000"/>
                </a:solidFill>
              </a:rPr>
              <a:t>GOAL</a:t>
            </a:r>
            <a:r>
              <a:rPr lang="en-IT" sz="1800" dirty="0">
                <a:solidFill>
                  <a:srgbClr val="FF0000"/>
                </a:solidFill>
              </a:rPr>
              <a:t>: </a:t>
            </a:r>
            <a:r>
              <a:rPr lang="en-IT" sz="1800" b="0" dirty="0">
                <a:solidFill>
                  <a:srgbClr val="FF0000"/>
                </a:solidFill>
              </a:rPr>
              <a:t>dose verification</a:t>
            </a:r>
            <a:r>
              <a:rPr lang="it-IT" sz="1800" b="0" dirty="0">
                <a:solidFill>
                  <a:srgbClr val="FF0000"/>
                </a:solidFill>
              </a:rPr>
              <a:t> in BNCT</a:t>
            </a:r>
            <a:r>
              <a:rPr lang="en-IT" sz="1800" b="0" dirty="0">
                <a:solidFill>
                  <a:srgbClr val="FF0000"/>
                </a:solidFill>
              </a:rPr>
              <a:t> by online imaging of </a:t>
            </a:r>
            <a:r>
              <a:rPr lang="it-IT" sz="1800" b="0" baseline="30000" dirty="0">
                <a:solidFill>
                  <a:srgbClr val="FF0000"/>
                </a:solidFill>
              </a:rPr>
              <a:t>10</a:t>
            </a:r>
            <a:r>
              <a:rPr lang="en-IT" sz="1800" b="0" dirty="0">
                <a:solidFill>
                  <a:srgbClr val="FF0000"/>
                </a:solidFill>
              </a:rPr>
              <a:t>B-capture prompt</a:t>
            </a:r>
            <a:r>
              <a:rPr lang="it-IT" sz="1800" b="0" dirty="0">
                <a:solidFill>
                  <a:srgbClr val="FF0000"/>
                </a:solidFill>
              </a:rPr>
              <a:t>-</a:t>
            </a:r>
            <a:r>
              <a:rPr lang="en-IT" sz="1800" b="0" dirty="0">
                <a:solidFill>
                  <a:srgbClr val="FF0000"/>
                </a:solidFill>
              </a:rPr>
              <a:t>gamma rays</a:t>
            </a:r>
          </a:p>
        </p:txBody>
      </p:sp>
      <p:sp>
        <p:nvSpPr>
          <p:cNvPr id="24" name="CasellaDiTesto 23">
            <a:extLst>
              <a:ext uri="{FF2B5EF4-FFF2-40B4-BE49-F238E27FC236}">
                <a16:creationId xmlns:a16="http://schemas.microsoft.com/office/drawing/2014/main" id="{96C31F34-CEC2-41AF-AEC8-D2DF3CB85553}"/>
              </a:ext>
            </a:extLst>
          </p:cNvPr>
          <p:cNvSpPr txBox="1"/>
          <p:nvPr/>
        </p:nvSpPr>
        <p:spPr>
          <a:xfrm>
            <a:off x="3038834" y="2223242"/>
            <a:ext cx="2204184" cy="900246"/>
          </a:xfrm>
          <a:prstGeom prst="rect">
            <a:avLst/>
          </a:prstGeom>
          <a:noFill/>
          <a:ln w="28575">
            <a:solidFill>
              <a:srgbClr val="FF0000"/>
            </a:solidFill>
          </a:ln>
        </p:spPr>
        <p:txBody>
          <a:bodyPr wrap="square" rtlCol="0">
            <a:spAutoFit/>
          </a:bodyPr>
          <a:lstStyle/>
          <a:p>
            <a:pPr>
              <a:spcAft>
                <a:spcPts val="450"/>
              </a:spcAft>
            </a:pPr>
            <a:r>
              <a:rPr lang="it-IT" sz="1050" dirty="0" err="1">
                <a:solidFill>
                  <a:srgbClr val="0070C0"/>
                </a:solidFill>
              </a:rPr>
              <a:t>Detection</a:t>
            </a:r>
            <a:r>
              <a:rPr lang="it-IT" sz="1050" dirty="0">
                <a:solidFill>
                  <a:srgbClr val="0070C0"/>
                </a:solidFill>
              </a:rPr>
              <a:t> of </a:t>
            </a:r>
            <a:r>
              <a:rPr lang="it-IT" sz="1050" dirty="0" err="1">
                <a:solidFill>
                  <a:srgbClr val="0070C0"/>
                </a:solidFill>
              </a:rPr>
              <a:t>emitted</a:t>
            </a:r>
            <a:r>
              <a:rPr lang="it-IT" sz="1050" dirty="0">
                <a:solidFill>
                  <a:srgbClr val="0070C0"/>
                </a:solidFill>
              </a:rPr>
              <a:t> </a:t>
            </a:r>
            <a:r>
              <a:rPr lang="it-IT" sz="1050" b="1" dirty="0">
                <a:solidFill>
                  <a:srgbClr val="FF0000"/>
                </a:solidFill>
              </a:rPr>
              <a:t>478keV gamma </a:t>
            </a:r>
            <a:r>
              <a:rPr lang="it-IT" sz="1050" b="1" dirty="0" err="1">
                <a:solidFill>
                  <a:srgbClr val="FF0000"/>
                </a:solidFill>
              </a:rPr>
              <a:t>photons</a:t>
            </a:r>
            <a:r>
              <a:rPr lang="it-IT" sz="1050" dirty="0">
                <a:solidFill>
                  <a:srgbClr val="0070C0"/>
                </a:solidFill>
              </a:rPr>
              <a:t> </a:t>
            </a:r>
            <a:r>
              <a:rPr lang="it-IT" sz="1050" dirty="0" err="1">
                <a:solidFill>
                  <a:srgbClr val="0070C0"/>
                </a:solidFill>
              </a:rPr>
              <a:t>may</a:t>
            </a:r>
            <a:r>
              <a:rPr lang="it-IT" sz="1050" dirty="0">
                <a:solidFill>
                  <a:srgbClr val="0070C0"/>
                </a:solidFill>
              </a:rPr>
              <a:t> </a:t>
            </a:r>
            <a:r>
              <a:rPr lang="it-IT" sz="1050" dirty="0" err="1">
                <a:solidFill>
                  <a:srgbClr val="0070C0"/>
                </a:solidFill>
              </a:rPr>
              <a:t>let</a:t>
            </a:r>
            <a:r>
              <a:rPr lang="it-IT" sz="1050" dirty="0">
                <a:solidFill>
                  <a:srgbClr val="0070C0"/>
                </a:solidFill>
              </a:rPr>
              <a:t> to estimate </a:t>
            </a:r>
            <a:r>
              <a:rPr lang="it-IT" sz="1050" baseline="30000" dirty="0">
                <a:solidFill>
                  <a:srgbClr val="0070C0"/>
                </a:solidFill>
              </a:rPr>
              <a:t>10</a:t>
            </a:r>
            <a:r>
              <a:rPr lang="it-IT" sz="1050" dirty="0">
                <a:solidFill>
                  <a:srgbClr val="0070C0"/>
                </a:solidFill>
              </a:rPr>
              <a:t>B </a:t>
            </a:r>
            <a:r>
              <a:rPr lang="it-IT" sz="1050" dirty="0" err="1">
                <a:solidFill>
                  <a:srgbClr val="0070C0"/>
                </a:solidFill>
              </a:rPr>
              <a:t>neutron</a:t>
            </a:r>
            <a:r>
              <a:rPr lang="it-IT" sz="1050" dirty="0">
                <a:solidFill>
                  <a:srgbClr val="0070C0"/>
                </a:solidFill>
              </a:rPr>
              <a:t> </a:t>
            </a:r>
            <a:r>
              <a:rPr lang="it-IT" sz="1050" dirty="0" err="1">
                <a:solidFill>
                  <a:srgbClr val="0070C0"/>
                </a:solidFill>
              </a:rPr>
              <a:t>captures</a:t>
            </a:r>
            <a:r>
              <a:rPr lang="it-IT" sz="1050" dirty="0">
                <a:solidFill>
                  <a:srgbClr val="0070C0"/>
                </a:solidFill>
              </a:rPr>
              <a:t> and support </a:t>
            </a:r>
            <a:r>
              <a:rPr lang="it-IT" sz="1050" dirty="0" err="1">
                <a:solidFill>
                  <a:srgbClr val="0070C0"/>
                </a:solidFill>
              </a:rPr>
              <a:t>therapeutic</a:t>
            </a:r>
            <a:r>
              <a:rPr lang="it-IT" sz="1050" dirty="0">
                <a:solidFill>
                  <a:srgbClr val="0070C0"/>
                </a:solidFill>
              </a:rPr>
              <a:t> </a:t>
            </a:r>
            <a:r>
              <a:rPr lang="it-IT" sz="1050" dirty="0" err="1">
                <a:solidFill>
                  <a:srgbClr val="0070C0"/>
                </a:solidFill>
              </a:rPr>
              <a:t>outcome</a:t>
            </a:r>
            <a:r>
              <a:rPr lang="it-IT" sz="1050" dirty="0">
                <a:solidFill>
                  <a:srgbClr val="0070C0"/>
                </a:solidFill>
              </a:rPr>
              <a:t> (</a:t>
            </a:r>
            <a:r>
              <a:rPr lang="it-IT" sz="1050" dirty="0" err="1">
                <a:solidFill>
                  <a:srgbClr val="0070C0"/>
                </a:solidFill>
              </a:rPr>
              <a:t>personalized</a:t>
            </a:r>
            <a:r>
              <a:rPr lang="it-IT" sz="1050" dirty="0">
                <a:solidFill>
                  <a:srgbClr val="0070C0"/>
                </a:solidFill>
              </a:rPr>
              <a:t> </a:t>
            </a:r>
            <a:r>
              <a:rPr lang="it-IT" sz="1050" dirty="0" err="1">
                <a:solidFill>
                  <a:srgbClr val="0070C0"/>
                </a:solidFill>
              </a:rPr>
              <a:t>dosimetry</a:t>
            </a:r>
            <a:r>
              <a:rPr lang="it-IT" sz="1050" dirty="0">
                <a:solidFill>
                  <a:srgbClr val="0070C0"/>
                </a:solidFill>
              </a:rPr>
              <a:t>).</a:t>
            </a:r>
          </a:p>
        </p:txBody>
      </p:sp>
      <p:sp>
        <p:nvSpPr>
          <p:cNvPr id="25" name="CasellaDiTesto 24">
            <a:extLst>
              <a:ext uri="{FF2B5EF4-FFF2-40B4-BE49-F238E27FC236}">
                <a16:creationId xmlns:a16="http://schemas.microsoft.com/office/drawing/2014/main" id="{1F39D624-3BBA-413B-AEB9-A21070DACE56}"/>
              </a:ext>
            </a:extLst>
          </p:cNvPr>
          <p:cNvSpPr txBox="1"/>
          <p:nvPr/>
        </p:nvSpPr>
        <p:spPr>
          <a:xfrm>
            <a:off x="110208" y="3288278"/>
            <a:ext cx="5294549" cy="1190069"/>
          </a:xfrm>
          <a:prstGeom prst="rect">
            <a:avLst/>
          </a:prstGeom>
          <a:noFill/>
        </p:spPr>
        <p:txBody>
          <a:bodyPr wrap="square" rtlCol="0">
            <a:spAutoFit/>
          </a:bodyPr>
          <a:lstStyle/>
          <a:p>
            <a:pPr>
              <a:spcAft>
                <a:spcPts val="225"/>
              </a:spcAft>
            </a:pPr>
            <a:r>
              <a:rPr lang="it-IT" sz="1050" b="1" dirty="0"/>
              <a:t>SPECT </a:t>
            </a:r>
            <a:r>
              <a:rPr lang="it-IT" sz="1050" b="1" dirty="0" err="1"/>
              <a:t>main</a:t>
            </a:r>
            <a:r>
              <a:rPr lang="it-IT" sz="1050" b="1" dirty="0"/>
              <a:t> </a:t>
            </a:r>
            <a:r>
              <a:rPr lang="it-IT" sz="1050" b="1" dirty="0" err="1"/>
              <a:t>specifications</a:t>
            </a:r>
            <a:r>
              <a:rPr lang="it-IT" sz="1050" b="1" dirty="0"/>
              <a:t>:</a:t>
            </a:r>
          </a:p>
          <a:p>
            <a:pPr marL="135000" indent="-135000">
              <a:spcAft>
                <a:spcPts val="225"/>
              </a:spcAft>
              <a:buFont typeface="Arial" panose="020B0604020202020204" pitchFamily="34" charset="0"/>
              <a:buChar char="•"/>
            </a:pPr>
            <a:r>
              <a:rPr lang="it-IT" sz="1050" dirty="0" err="1"/>
              <a:t>Good</a:t>
            </a:r>
            <a:r>
              <a:rPr lang="it-IT" sz="1050" dirty="0"/>
              <a:t> efficiency and </a:t>
            </a:r>
            <a:r>
              <a:rPr lang="it-IT" sz="1050" dirty="0" err="1"/>
              <a:t>energy</a:t>
            </a:r>
            <a:r>
              <a:rPr lang="it-IT" sz="1050" dirty="0"/>
              <a:t> </a:t>
            </a:r>
          </a:p>
          <a:p>
            <a:pPr marL="135000" indent="-135000">
              <a:spcAft>
                <a:spcPts val="225"/>
              </a:spcAft>
              <a:buFont typeface="Arial" panose="020B0604020202020204" pitchFamily="34" charset="0"/>
              <a:buChar char="•"/>
            </a:pPr>
            <a:r>
              <a:rPr lang="it-IT" sz="1050" dirty="0" err="1"/>
              <a:t>resolution</a:t>
            </a:r>
            <a:r>
              <a:rPr lang="it-IT" sz="1050" dirty="0"/>
              <a:t> </a:t>
            </a:r>
            <a:r>
              <a:rPr lang="it-IT" sz="1050" dirty="0" err="1"/>
              <a:t>at</a:t>
            </a:r>
            <a:r>
              <a:rPr lang="it-IT" sz="1050" dirty="0"/>
              <a:t> 478keV (to separate </a:t>
            </a:r>
            <a:r>
              <a:rPr lang="it-IT" sz="1050" dirty="0" err="1"/>
              <a:t>it</a:t>
            </a:r>
            <a:r>
              <a:rPr lang="it-IT" sz="1050" dirty="0"/>
              <a:t> from 511keV </a:t>
            </a:r>
            <a:r>
              <a:rPr lang="it-IT" sz="1050" dirty="0" err="1"/>
              <a:t>annihilation</a:t>
            </a:r>
            <a:r>
              <a:rPr lang="it-IT" sz="1050" dirty="0"/>
              <a:t> </a:t>
            </a:r>
            <a:r>
              <a:rPr lang="it-IT" sz="1050" dirty="0" err="1"/>
              <a:t>photons</a:t>
            </a:r>
            <a:r>
              <a:rPr lang="it-IT" sz="1050" dirty="0"/>
              <a:t>)</a:t>
            </a:r>
          </a:p>
          <a:p>
            <a:pPr marL="135000" indent="-135000">
              <a:spcAft>
                <a:spcPts val="225"/>
              </a:spcAft>
              <a:buFont typeface="Arial" panose="020B0604020202020204" pitchFamily="34" charset="0"/>
              <a:buChar char="•"/>
            </a:pPr>
            <a:r>
              <a:rPr lang="it-IT" sz="1050" dirty="0" err="1"/>
              <a:t>Spatial</a:t>
            </a:r>
            <a:r>
              <a:rPr lang="it-IT" sz="1050" dirty="0"/>
              <a:t> resolution: 5-10mm (</a:t>
            </a:r>
            <a:r>
              <a:rPr lang="it-IT" sz="1050" dirty="0" err="1"/>
              <a:t>limited</a:t>
            </a:r>
            <a:r>
              <a:rPr lang="it-IT" sz="1050" dirty="0"/>
              <a:t> by the </a:t>
            </a:r>
            <a:r>
              <a:rPr lang="it-IT" sz="1050" dirty="0" err="1"/>
              <a:t>collimator</a:t>
            </a:r>
            <a:r>
              <a:rPr lang="it-IT" sz="1050" dirty="0"/>
              <a:t>)</a:t>
            </a:r>
          </a:p>
          <a:p>
            <a:pPr marL="135000" indent="-135000">
              <a:spcAft>
                <a:spcPts val="225"/>
              </a:spcAft>
              <a:buFont typeface="Arial" panose="020B0604020202020204" pitchFamily="34" charset="0"/>
              <a:buChar char="•"/>
            </a:pPr>
            <a:r>
              <a:rPr lang="it-IT" sz="1050" dirty="0" err="1"/>
              <a:t>Possibly</a:t>
            </a:r>
            <a:r>
              <a:rPr lang="it-IT" sz="1050" dirty="0"/>
              <a:t>, extended efficiency up to 2.2MeV (H-capture) for </a:t>
            </a:r>
            <a:r>
              <a:rPr lang="it-IT" sz="1050" dirty="0" err="1"/>
              <a:t>neutron</a:t>
            </a:r>
            <a:r>
              <a:rPr lang="it-IT" sz="1050" dirty="0"/>
              <a:t> </a:t>
            </a:r>
            <a:r>
              <a:rPr lang="it-IT" sz="1050" dirty="0" err="1"/>
              <a:t>flux</a:t>
            </a:r>
            <a:r>
              <a:rPr lang="it-IT" sz="1050" dirty="0"/>
              <a:t> </a:t>
            </a:r>
            <a:r>
              <a:rPr lang="it-IT" sz="1050" dirty="0" err="1"/>
              <a:t>estimation</a:t>
            </a:r>
            <a:endParaRPr lang="it-IT" sz="1050" dirty="0"/>
          </a:p>
          <a:p>
            <a:pPr marL="135000" indent="-135000">
              <a:spcAft>
                <a:spcPts val="450"/>
              </a:spcAft>
              <a:buFont typeface="Arial" panose="020B0604020202020204" pitchFamily="34" charset="0"/>
              <a:buChar char="•"/>
            </a:pPr>
            <a:endParaRPr lang="it-IT" sz="1050" dirty="0"/>
          </a:p>
        </p:txBody>
      </p:sp>
      <p:sp>
        <p:nvSpPr>
          <p:cNvPr id="3" name="Rettangolo 2">
            <a:extLst>
              <a:ext uri="{FF2B5EF4-FFF2-40B4-BE49-F238E27FC236}">
                <a16:creationId xmlns:a16="http://schemas.microsoft.com/office/drawing/2014/main" id="{30D1A986-2C1F-4024-A8FD-017F6FAA9950}"/>
              </a:ext>
            </a:extLst>
          </p:cNvPr>
          <p:cNvSpPr/>
          <p:nvPr/>
        </p:nvSpPr>
        <p:spPr>
          <a:xfrm>
            <a:off x="3038833" y="1469240"/>
            <a:ext cx="5619101" cy="430374"/>
          </a:xfrm>
          <a:prstGeom prst="rect">
            <a:avLst/>
          </a:prstGeom>
          <a:ln w="28575">
            <a:solidFill>
              <a:srgbClr val="FF0000"/>
            </a:solidFill>
          </a:ln>
        </p:spPr>
        <p:txBody>
          <a:bodyPr wrap="square">
            <a:spAutoFit/>
          </a:bodyPr>
          <a:lstStyle/>
          <a:p>
            <a:pPr>
              <a:lnSpc>
                <a:spcPct val="107000"/>
              </a:lnSpc>
              <a:spcAft>
                <a:spcPts val="600"/>
              </a:spcAft>
            </a:pPr>
            <a:r>
              <a:rPr lang="en-US" sz="1050" b="1" spc="-8" dirty="0">
                <a:solidFill>
                  <a:srgbClr val="FF0000"/>
                </a:solidFill>
                <a:latin typeface="Calibri" panose="020F0502020204030204" pitchFamily="34" charset="0"/>
                <a:ea typeface="Calibri" panose="020F0502020204030204" pitchFamily="34" charset="0"/>
                <a:cs typeface="Times New Roman" panose="02020603050405020304" pitchFamily="18" charset="0"/>
              </a:rPr>
              <a:t>BNCT</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 tumor cells are damaged thanks to neutron capture by </a:t>
            </a:r>
            <a:r>
              <a:rPr lang="en-US" sz="1050" spc="-8"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B in neutron-irradiated tissues. New </a:t>
            </a:r>
            <a:r>
              <a:rPr lang="en-US" sz="1050" u="sng"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accelerator-based neutron sources</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are now available.</a:t>
            </a:r>
            <a:endParaRPr lang="it-IT" sz="105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a:extLst>
              <a:ext uri="{FF2B5EF4-FFF2-40B4-BE49-F238E27FC236}">
                <a16:creationId xmlns:a16="http://schemas.microsoft.com/office/drawing/2014/main" id="{259B77DF-125F-452B-A74A-7213C71FEAF9}"/>
              </a:ext>
            </a:extLst>
          </p:cNvPr>
          <p:cNvSpPr/>
          <p:nvPr/>
        </p:nvSpPr>
        <p:spPr>
          <a:xfrm>
            <a:off x="2044370" y="2932691"/>
            <a:ext cx="388248" cy="253916"/>
          </a:xfrm>
          <a:prstGeom prst="rect">
            <a:avLst/>
          </a:prstGeom>
        </p:spPr>
        <p:txBody>
          <a:bodyPr wrap="none">
            <a:spAutoFit/>
          </a:bodyPr>
          <a:lstStyle/>
          <a:p>
            <a:r>
              <a:rPr lang="it-IT" sz="1050" dirty="0" err="1"/>
              <a:t>cell</a:t>
            </a:r>
            <a:endParaRPr lang="it-IT" sz="1050" dirty="0"/>
          </a:p>
        </p:txBody>
      </p:sp>
      <p:pic>
        <p:nvPicPr>
          <p:cNvPr id="29" name="Immagine 28">
            <a:extLst>
              <a:ext uri="{FF2B5EF4-FFF2-40B4-BE49-F238E27FC236}">
                <a16:creationId xmlns:a16="http://schemas.microsoft.com/office/drawing/2014/main" id="{BEA9F385-CB11-4EF3-A7D0-761465D540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96"/>
          <a:stretch/>
        </p:blipFill>
        <p:spPr bwMode="auto">
          <a:xfrm>
            <a:off x="5552497" y="2132868"/>
            <a:ext cx="3287791" cy="2505306"/>
          </a:xfrm>
          <a:prstGeom prst="rect">
            <a:avLst/>
          </a:prstGeom>
          <a:noFill/>
        </p:spPr>
      </p:pic>
    </p:spTree>
    <p:extLst>
      <p:ext uri="{BB962C8B-B14F-4D97-AF65-F5344CB8AC3E}">
        <p14:creationId xmlns:p14="http://schemas.microsoft.com/office/powerpoint/2010/main" val="3232270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6439988" cy="366713"/>
          </a:xfrm>
        </p:spPr>
        <p:txBody>
          <a:bodyPr>
            <a:normAutofit fontScale="90000"/>
          </a:bodyPr>
          <a:lstStyle/>
          <a:p>
            <a:r>
              <a:rPr lang="it-IT" sz="1950" dirty="0"/>
              <a:t>The SPECT gamma-</a:t>
            </a:r>
            <a:r>
              <a:rPr lang="it-IT" sz="1950" dirty="0" err="1"/>
              <a:t>ray</a:t>
            </a:r>
            <a:r>
              <a:rPr lang="it-IT" sz="1950" dirty="0"/>
              <a:t> detector</a:t>
            </a:r>
          </a:p>
        </p:txBody>
      </p:sp>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24</a:t>
            </a:fld>
            <a:endParaRPr lang="en-US" dirty="0"/>
          </a:p>
        </p:txBody>
      </p:sp>
      <p:grpSp>
        <p:nvGrpSpPr>
          <p:cNvPr id="3" name="Gruppo 2">
            <a:extLst>
              <a:ext uri="{FF2B5EF4-FFF2-40B4-BE49-F238E27FC236}">
                <a16:creationId xmlns:a16="http://schemas.microsoft.com/office/drawing/2014/main" id="{132850FD-7D80-4893-A3A2-A7486E0EBB0D}"/>
              </a:ext>
            </a:extLst>
          </p:cNvPr>
          <p:cNvGrpSpPr>
            <a:grpSpLocks noChangeAspect="1"/>
          </p:cNvGrpSpPr>
          <p:nvPr/>
        </p:nvGrpSpPr>
        <p:grpSpPr>
          <a:xfrm>
            <a:off x="68581" y="615579"/>
            <a:ext cx="8827225" cy="4157593"/>
            <a:chOff x="-30267" y="640718"/>
            <a:chExt cx="13068089" cy="6155026"/>
          </a:xfrm>
        </p:grpSpPr>
        <p:pic>
          <p:nvPicPr>
            <p:cNvPr id="14" name="Immagine 13">
              <a:extLst>
                <a:ext uri="{FF2B5EF4-FFF2-40B4-BE49-F238E27FC236}">
                  <a16:creationId xmlns:a16="http://schemas.microsoft.com/office/drawing/2014/main" id="{D4FAA116-9C24-4AE7-9826-5E0A159AAD9A}"/>
                </a:ext>
              </a:extLst>
            </p:cNvPr>
            <p:cNvPicPr>
              <a:picLocks noChangeAspect="1"/>
            </p:cNvPicPr>
            <p:nvPr/>
          </p:nvPicPr>
          <p:blipFill rotWithShape="1">
            <a:blip r:embed="rId2"/>
            <a:srcRect l="6726" b="15019"/>
            <a:stretch/>
          </p:blipFill>
          <p:spPr>
            <a:xfrm>
              <a:off x="2707422" y="1776875"/>
              <a:ext cx="3640285" cy="3956639"/>
            </a:xfrm>
            <a:prstGeom prst="rect">
              <a:avLst/>
            </a:prstGeom>
          </p:spPr>
        </p:pic>
        <p:sp>
          <p:nvSpPr>
            <p:cNvPr id="18" name="Rettangolo 17">
              <a:extLst>
                <a:ext uri="{FF2B5EF4-FFF2-40B4-BE49-F238E27FC236}">
                  <a16:creationId xmlns:a16="http://schemas.microsoft.com/office/drawing/2014/main" id="{E22B2AC4-C991-4276-AF79-373DA07D9922}"/>
                </a:ext>
              </a:extLst>
            </p:cNvPr>
            <p:cNvSpPr/>
            <p:nvPr/>
          </p:nvSpPr>
          <p:spPr>
            <a:xfrm>
              <a:off x="3448670" y="2379223"/>
              <a:ext cx="2179049" cy="478423"/>
            </a:xfrm>
            <a:prstGeom prst="rect">
              <a:avLst/>
            </a:prstGeom>
          </p:spPr>
          <p:txBody>
            <a:bodyPr wrap="square">
              <a:spAutoFit/>
            </a:bodyPr>
            <a:lstStyle/>
            <a:p>
              <a:pPr algn="ctr"/>
              <a:r>
                <a:rPr lang="it-IT" sz="1500" b="1" dirty="0">
                  <a:solidFill>
                    <a:schemeClr val="accent1"/>
                  </a:solidFill>
                </a:rPr>
                <a:t>LaBr</a:t>
              </a:r>
              <a:r>
                <a:rPr lang="it-IT" sz="1500" b="1" baseline="-25000" dirty="0">
                  <a:solidFill>
                    <a:schemeClr val="accent1"/>
                  </a:solidFill>
                </a:rPr>
                <a:t>3</a:t>
              </a:r>
              <a:r>
                <a:rPr lang="it-IT" sz="1500" b="1" dirty="0">
                  <a:solidFill>
                    <a:schemeClr val="accent1"/>
                  </a:solidFill>
                </a:rPr>
                <a:t>(</a:t>
              </a:r>
              <a:r>
                <a:rPr lang="it-IT" sz="1500" b="1" dirty="0" err="1">
                  <a:solidFill>
                    <a:schemeClr val="accent1"/>
                  </a:solidFill>
                </a:rPr>
                <a:t>Ce+Sr</a:t>
              </a:r>
              <a:r>
                <a:rPr lang="it-IT" sz="1500" b="1" dirty="0">
                  <a:solidFill>
                    <a:schemeClr val="accent1"/>
                  </a:solidFill>
                </a:rPr>
                <a:t>) </a:t>
              </a:r>
            </a:p>
          </p:txBody>
        </p:sp>
        <p:sp>
          <p:nvSpPr>
            <p:cNvPr id="20" name="CasellaDiTesto 19">
              <a:extLst>
                <a:ext uri="{FF2B5EF4-FFF2-40B4-BE49-F238E27FC236}">
                  <a16:creationId xmlns:a16="http://schemas.microsoft.com/office/drawing/2014/main" id="{BB9AF0B2-B788-47B4-9495-755BBDCBD84E}"/>
                </a:ext>
              </a:extLst>
            </p:cNvPr>
            <p:cNvSpPr txBox="1"/>
            <p:nvPr/>
          </p:nvSpPr>
          <p:spPr>
            <a:xfrm>
              <a:off x="2927677" y="762776"/>
              <a:ext cx="10110145" cy="1503618"/>
            </a:xfrm>
            <a:prstGeom prst="rect">
              <a:avLst/>
            </a:prstGeom>
            <a:noFill/>
          </p:spPr>
          <p:txBody>
            <a:bodyPr wrap="square" rtlCol="0">
              <a:spAutoFit/>
            </a:bodyPr>
            <a:lstStyle/>
            <a:p>
              <a:pPr algn="just"/>
              <a:r>
                <a:rPr lang="en-US" sz="1500" dirty="0"/>
                <a:t>Gamma-ray detection module, based on a 2” </a:t>
              </a:r>
              <a:r>
                <a:rPr lang="en-US" sz="1500" b="1" dirty="0">
                  <a:solidFill>
                    <a:schemeClr val="accent1"/>
                  </a:solidFill>
                </a:rPr>
                <a:t>LaBr</a:t>
              </a:r>
              <a:r>
                <a:rPr lang="en-US" sz="1500" b="1" baseline="-25000" dirty="0">
                  <a:solidFill>
                    <a:schemeClr val="accent1"/>
                  </a:solidFill>
                </a:rPr>
                <a:t>3</a:t>
              </a:r>
              <a:r>
                <a:rPr lang="en-US" sz="1500" b="1" dirty="0">
                  <a:solidFill>
                    <a:schemeClr val="accent1"/>
                  </a:solidFill>
                </a:rPr>
                <a:t>(</a:t>
              </a:r>
              <a:r>
                <a:rPr lang="en-US" sz="1500" b="1" dirty="0" err="1">
                  <a:solidFill>
                    <a:schemeClr val="accent1"/>
                  </a:solidFill>
                </a:rPr>
                <a:t>Ce+Sr</a:t>
              </a:r>
              <a:r>
                <a:rPr lang="en-US" sz="1500" b="1" dirty="0">
                  <a:solidFill>
                    <a:schemeClr val="accent1"/>
                  </a:solidFill>
                </a:rPr>
                <a:t>) </a:t>
              </a:r>
              <a:r>
                <a:rPr lang="en-US" sz="1500" dirty="0">
                  <a:solidFill>
                    <a:schemeClr val="accent1"/>
                  </a:solidFill>
                </a:rPr>
                <a:t>scintillator crystal</a:t>
              </a:r>
              <a:r>
                <a:rPr lang="en-US" sz="1500" b="1" dirty="0">
                  <a:solidFill>
                    <a:schemeClr val="accent1"/>
                  </a:solidFill>
                </a:rPr>
                <a:t> </a:t>
              </a:r>
              <a:r>
                <a:rPr lang="en-US" sz="1500" dirty="0"/>
                <a:t>optically coupled with a </a:t>
              </a:r>
              <a:r>
                <a:rPr lang="en-US" sz="1500" dirty="0">
                  <a:solidFill>
                    <a:schemeClr val="accent6">
                      <a:lumMod val="75000"/>
                    </a:schemeClr>
                  </a:solidFill>
                </a:rPr>
                <a:t>matrix of 8x8 </a:t>
              </a:r>
              <a:r>
                <a:rPr lang="en-US" sz="1500" b="1" dirty="0" err="1">
                  <a:solidFill>
                    <a:schemeClr val="accent6">
                      <a:lumMod val="75000"/>
                    </a:schemeClr>
                  </a:solidFill>
                </a:rPr>
                <a:t>SiPMs</a:t>
              </a:r>
              <a:r>
                <a:rPr lang="en-US" sz="1500" dirty="0"/>
                <a:t>. The </a:t>
              </a:r>
              <a:r>
                <a:rPr lang="en-US" sz="1500" dirty="0" err="1"/>
                <a:t>SiPMs</a:t>
              </a:r>
              <a:r>
                <a:rPr lang="en-US" sz="1500" dirty="0"/>
                <a:t> are read out by </a:t>
              </a:r>
              <a:r>
                <a:rPr lang="en-US" sz="1500" dirty="0">
                  <a:solidFill>
                    <a:srgbClr val="008000"/>
                  </a:solidFill>
                </a:rPr>
                <a:t>4 custom 16-channels </a:t>
              </a:r>
              <a:r>
                <a:rPr lang="en-US" sz="1500" b="1" dirty="0">
                  <a:solidFill>
                    <a:srgbClr val="008000"/>
                  </a:solidFill>
                </a:rPr>
                <a:t>GAMMA ASICs</a:t>
              </a:r>
              <a:r>
                <a:rPr lang="en-US" sz="1500" b="1" dirty="0">
                  <a:solidFill>
                    <a:srgbClr val="7030A0"/>
                  </a:solidFill>
                </a:rPr>
                <a:t> </a:t>
              </a:r>
              <a:r>
                <a:rPr lang="en-US" sz="1500" dirty="0"/>
                <a:t>and the data acquisition is managed by an </a:t>
              </a:r>
              <a:r>
                <a:rPr lang="en-US" sz="1500" b="1" dirty="0">
                  <a:solidFill>
                    <a:srgbClr val="008000"/>
                  </a:solidFill>
                </a:rPr>
                <a:t>FPGA</a:t>
              </a:r>
              <a:r>
                <a:rPr lang="en-US" sz="1500" dirty="0"/>
                <a:t>. </a:t>
              </a:r>
              <a:endParaRPr lang="en-US" sz="1500" baseline="-25000" dirty="0"/>
            </a:p>
          </p:txBody>
        </p:sp>
        <p:grpSp>
          <p:nvGrpSpPr>
            <p:cNvPr id="22" name="Gruppo 21">
              <a:extLst>
                <a:ext uri="{FF2B5EF4-FFF2-40B4-BE49-F238E27FC236}">
                  <a16:creationId xmlns:a16="http://schemas.microsoft.com/office/drawing/2014/main" id="{B5EA215D-C90E-4AA7-A49A-5AA06CE02E0A}"/>
                </a:ext>
              </a:extLst>
            </p:cNvPr>
            <p:cNvGrpSpPr/>
            <p:nvPr/>
          </p:nvGrpSpPr>
          <p:grpSpPr>
            <a:xfrm>
              <a:off x="-30267" y="640718"/>
              <a:ext cx="2545867" cy="5567400"/>
              <a:chOff x="1476038" y="521085"/>
              <a:chExt cx="2618170" cy="5962198"/>
            </a:xfrm>
          </p:grpSpPr>
          <p:sp>
            <p:nvSpPr>
              <p:cNvPr id="24" name="CasellaDiTesto 23">
                <a:extLst>
                  <a:ext uri="{FF2B5EF4-FFF2-40B4-BE49-F238E27FC236}">
                    <a16:creationId xmlns:a16="http://schemas.microsoft.com/office/drawing/2014/main" id="{CCA57721-532B-4BE2-A56E-234F2BD5E0D2}"/>
                  </a:ext>
                </a:extLst>
              </p:cNvPr>
              <p:cNvSpPr txBox="1"/>
              <p:nvPr/>
            </p:nvSpPr>
            <p:spPr>
              <a:xfrm>
                <a:off x="1476038" y="4000499"/>
                <a:ext cx="1789533" cy="1171086"/>
              </a:xfrm>
              <a:prstGeom prst="rect">
                <a:avLst/>
              </a:prstGeom>
              <a:ln w="317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50" b="1" dirty="0">
                    <a:latin typeface="LM Roman 12" panose="00000500000000000000" pitchFamily="50" charset="0"/>
                  </a:rPr>
                  <a:t>Electronics boards</a:t>
                </a:r>
              </a:p>
              <a:p>
                <a:pPr marL="214313" indent="-214313">
                  <a:buFont typeface="Arial" panose="020B0604020202020204" pitchFamily="34" charset="0"/>
                  <a:buChar char="•"/>
                </a:pPr>
                <a:r>
                  <a:rPr lang="en-US" sz="1050" b="1" dirty="0">
                    <a:latin typeface="LM Roman 12" panose="00000500000000000000" pitchFamily="50" charset="0"/>
                  </a:rPr>
                  <a:t>ASICs</a:t>
                </a:r>
              </a:p>
              <a:p>
                <a:pPr marL="214313" indent="-214313">
                  <a:buFont typeface="Arial" panose="020B0604020202020204" pitchFamily="34" charset="0"/>
                  <a:buChar char="•"/>
                </a:pPr>
                <a:r>
                  <a:rPr lang="en-US" sz="1050" b="1" dirty="0">
                    <a:latin typeface="LM Roman 12" panose="00000500000000000000" pitchFamily="50" charset="0"/>
                  </a:rPr>
                  <a:t>FPGA</a:t>
                </a:r>
                <a:endParaRPr lang="en-US" sz="1050" dirty="0">
                  <a:latin typeface="LM Roman 12" panose="00000500000000000000" pitchFamily="50" charset="0"/>
                </a:endParaRPr>
              </a:p>
            </p:txBody>
          </p:sp>
          <p:pic>
            <p:nvPicPr>
              <p:cNvPr id="26" name="Immagine 25" descr="Immagine che contiene interni, monitor, schermo, sedendo&#10;&#10;Descrizione generata automaticamente">
                <a:extLst>
                  <a:ext uri="{FF2B5EF4-FFF2-40B4-BE49-F238E27FC236}">
                    <a16:creationId xmlns:a16="http://schemas.microsoft.com/office/drawing/2014/main" id="{6EFEEF35-C059-4EC1-B6CC-9BB9C212837E}"/>
                  </a:ext>
                </a:extLst>
              </p:cNvPr>
              <p:cNvPicPr>
                <a:picLocks noChangeAspect="1"/>
              </p:cNvPicPr>
              <p:nvPr/>
            </p:nvPicPr>
            <p:blipFill rotWithShape="1">
              <a:blip r:embed="rId3"/>
              <a:srcRect l="61193" r="1"/>
              <a:stretch/>
            </p:blipFill>
            <p:spPr>
              <a:xfrm>
                <a:off x="1973588" y="5739718"/>
                <a:ext cx="1107712" cy="743565"/>
              </a:xfrm>
              <a:prstGeom prst="rect">
                <a:avLst/>
              </a:prstGeom>
            </p:spPr>
          </p:pic>
          <p:sp>
            <p:nvSpPr>
              <p:cNvPr id="27" name="Freccia in giù 26">
                <a:extLst>
                  <a:ext uri="{FF2B5EF4-FFF2-40B4-BE49-F238E27FC236}">
                    <a16:creationId xmlns:a16="http://schemas.microsoft.com/office/drawing/2014/main" id="{E08B16F5-08FF-41B4-B1F6-A4436C0B9E35}"/>
                  </a:ext>
                </a:extLst>
              </p:cNvPr>
              <p:cNvSpPr/>
              <p:nvPr/>
            </p:nvSpPr>
            <p:spPr>
              <a:xfrm>
                <a:off x="2462343" y="3335790"/>
                <a:ext cx="101873" cy="63593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8" name="Freccia in giù 27">
                <a:extLst>
                  <a:ext uri="{FF2B5EF4-FFF2-40B4-BE49-F238E27FC236}">
                    <a16:creationId xmlns:a16="http://schemas.microsoft.com/office/drawing/2014/main" id="{857A315B-2404-493F-8F3B-3F00208BE1B8}"/>
                  </a:ext>
                </a:extLst>
              </p:cNvPr>
              <p:cNvSpPr/>
              <p:nvPr/>
            </p:nvSpPr>
            <p:spPr>
              <a:xfrm>
                <a:off x="2448668" y="5314727"/>
                <a:ext cx="115548" cy="42499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9" name="Figura a mano libera 7">
                <a:extLst>
                  <a:ext uri="{FF2B5EF4-FFF2-40B4-BE49-F238E27FC236}">
                    <a16:creationId xmlns:a16="http://schemas.microsoft.com/office/drawing/2014/main" id="{A2053506-A712-45B1-BB70-8BE754495AB8}"/>
                  </a:ext>
                </a:extLst>
              </p:cNvPr>
              <p:cNvSpPr/>
              <p:nvPr/>
            </p:nvSpPr>
            <p:spPr>
              <a:xfrm>
                <a:off x="2810945" y="3425320"/>
                <a:ext cx="356421" cy="430204"/>
              </a:xfrm>
              <a:custGeom>
                <a:avLst/>
                <a:gdLst>
                  <a:gd name="connsiteX0" fmla="*/ 0 w 711200"/>
                  <a:gd name="connsiteY0" fmla="*/ 847466 h 847466"/>
                  <a:gd name="connsiteX1" fmla="*/ 169334 w 711200"/>
                  <a:gd name="connsiteY1" fmla="*/ 799 h 847466"/>
                  <a:gd name="connsiteX2" fmla="*/ 440267 w 711200"/>
                  <a:gd name="connsiteY2" fmla="*/ 695066 h 847466"/>
                  <a:gd name="connsiteX3" fmla="*/ 711200 w 711200"/>
                  <a:gd name="connsiteY3" fmla="*/ 796666 h 847466"/>
                </a:gdLst>
                <a:ahLst/>
                <a:cxnLst>
                  <a:cxn ang="0">
                    <a:pos x="connsiteX0" y="connsiteY0"/>
                  </a:cxn>
                  <a:cxn ang="0">
                    <a:pos x="connsiteX1" y="connsiteY1"/>
                  </a:cxn>
                  <a:cxn ang="0">
                    <a:pos x="connsiteX2" y="connsiteY2"/>
                  </a:cxn>
                  <a:cxn ang="0">
                    <a:pos x="connsiteX3" y="connsiteY3"/>
                  </a:cxn>
                </a:cxnLst>
                <a:rect l="l" t="t" r="r" b="b"/>
                <a:pathLst>
                  <a:path w="711200" h="847466">
                    <a:moveTo>
                      <a:pt x="0" y="847466"/>
                    </a:moveTo>
                    <a:cubicBezTo>
                      <a:pt x="47978" y="436832"/>
                      <a:pt x="95956" y="26199"/>
                      <a:pt x="169334" y="799"/>
                    </a:cubicBezTo>
                    <a:cubicBezTo>
                      <a:pt x="242712" y="-24601"/>
                      <a:pt x="349956" y="562421"/>
                      <a:pt x="440267" y="695066"/>
                    </a:cubicBezTo>
                    <a:cubicBezTo>
                      <a:pt x="530578" y="827710"/>
                      <a:pt x="654755" y="779733"/>
                      <a:pt x="711200" y="796666"/>
                    </a:cubicBezTo>
                  </a:path>
                </a:pathLst>
              </a:cu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50"/>
              </a:p>
            </p:txBody>
          </p:sp>
          <p:pic>
            <p:nvPicPr>
              <p:cNvPr id="30" name="Immagine 29">
                <a:extLst>
                  <a:ext uri="{FF2B5EF4-FFF2-40B4-BE49-F238E27FC236}">
                    <a16:creationId xmlns:a16="http://schemas.microsoft.com/office/drawing/2014/main" id="{AA3F4C4D-8882-4D53-A3DF-A7A4FAB5A4F6}"/>
                  </a:ext>
                </a:extLst>
              </p:cNvPr>
              <p:cNvPicPr>
                <a:picLocks noChangeAspect="1"/>
              </p:cNvPicPr>
              <p:nvPr/>
            </p:nvPicPr>
            <p:blipFill rotWithShape="1">
              <a:blip r:embed="rId4"/>
              <a:srcRect b="78659"/>
              <a:stretch/>
            </p:blipFill>
            <p:spPr>
              <a:xfrm>
                <a:off x="1789315" y="521085"/>
                <a:ext cx="1599137" cy="763718"/>
              </a:xfrm>
              <a:prstGeom prst="rect">
                <a:avLst/>
              </a:prstGeom>
            </p:spPr>
          </p:pic>
          <p:grpSp>
            <p:nvGrpSpPr>
              <p:cNvPr id="31" name="Gruppo 30">
                <a:extLst>
                  <a:ext uri="{FF2B5EF4-FFF2-40B4-BE49-F238E27FC236}">
                    <a16:creationId xmlns:a16="http://schemas.microsoft.com/office/drawing/2014/main" id="{B315C35F-F49E-4594-95F7-07CBFA8258A0}"/>
                  </a:ext>
                </a:extLst>
              </p:cNvPr>
              <p:cNvGrpSpPr/>
              <p:nvPr/>
            </p:nvGrpSpPr>
            <p:grpSpPr>
              <a:xfrm>
                <a:off x="1917294" y="1873965"/>
                <a:ext cx="1271392" cy="755011"/>
                <a:chOff x="2018894" y="1302465"/>
                <a:chExt cx="1271392" cy="755011"/>
              </a:xfrm>
            </p:grpSpPr>
            <p:pic>
              <p:nvPicPr>
                <p:cNvPr id="36" name="Immagine 35">
                  <a:extLst>
                    <a:ext uri="{FF2B5EF4-FFF2-40B4-BE49-F238E27FC236}">
                      <a16:creationId xmlns:a16="http://schemas.microsoft.com/office/drawing/2014/main" id="{303920C5-F6EC-4B91-AC23-3D578F407376}"/>
                    </a:ext>
                  </a:extLst>
                </p:cNvPr>
                <p:cNvPicPr>
                  <a:picLocks noChangeAspect="1"/>
                </p:cNvPicPr>
                <p:nvPr/>
              </p:nvPicPr>
              <p:blipFill rotWithShape="1">
                <a:blip r:embed="rId5"/>
                <a:srcRect l="16596" t="-2581"/>
                <a:stretch/>
              </p:blipFill>
              <p:spPr>
                <a:xfrm rot="2030200">
                  <a:off x="2601663" y="1302465"/>
                  <a:ext cx="688623" cy="749765"/>
                </a:xfrm>
                <a:prstGeom prst="rect">
                  <a:avLst/>
                </a:prstGeom>
              </p:spPr>
            </p:pic>
            <p:pic>
              <p:nvPicPr>
                <p:cNvPr id="37" name="Immagine 36">
                  <a:extLst>
                    <a:ext uri="{FF2B5EF4-FFF2-40B4-BE49-F238E27FC236}">
                      <a16:creationId xmlns:a16="http://schemas.microsoft.com/office/drawing/2014/main" id="{1F22F1FF-47DD-4126-9D87-93D545EC6D9D}"/>
                    </a:ext>
                  </a:extLst>
                </p:cNvPr>
                <p:cNvPicPr>
                  <a:picLocks noChangeAspect="1"/>
                </p:cNvPicPr>
                <p:nvPr/>
              </p:nvPicPr>
              <p:blipFill rotWithShape="1">
                <a:blip r:embed="rId5"/>
                <a:srcRect l="16596" t="-2581"/>
                <a:stretch/>
              </p:blipFill>
              <p:spPr>
                <a:xfrm rot="4384183">
                  <a:off x="2049465" y="1338282"/>
                  <a:ext cx="688623" cy="749765"/>
                </a:xfrm>
                <a:prstGeom prst="rect">
                  <a:avLst/>
                </a:prstGeom>
              </p:spPr>
            </p:pic>
          </p:grpSp>
          <p:sp>
            <p:nvSpPr>
              <p:cNvPr id="32" name="CasellaDiTesto 31">
                <a:extLst>
                  <a:ext uri="{FF2B5EF4-FFF2-40B4-BE49-F238E27FC236}">
                    <a16:creationId xmlns:a16="http://schemas.microsoft.com/office/drawing/2014/main" id="{8FB563C9-AC46-4FDF-B44B-42EC5D956E3C}"/>
                  </a:ext>
                </a:extLst>
              </p:cNvPr>
              <p:cNvSpPr txBox="1"/>
              <p:nvPr/>
            </p:nvSpPr>
            <p:spPr>
              <a:xfrm>
                <a:off x="1773580" y="2671251"/>
                <a:ext cx="1461603" cy="402561"/>
              </a:xfrm>
              <a:prstGeom prst="rect">
                <a:avLst/>
              </a:prstGeom>
              <a:solidFill>
                <a:schemeClr val="bg1"/>
              </a:solidFill>
              <a:ln w="31750">
                <a:solidFill>
                  <a:schemeClr val="accent4"/>
                </a:solidFill>
              </a:ln>
            </p:spPr>
            <p:txBody>
              <a:bodyPr wrap="square" rtlCol="0">
                <a:spAutoFit/>
              </a:bodyPr>
              <a:lstStyle/>
              <a:p>
                <a:pPr algn="ctr"/>
                <a:r>
                  <a:rPr lang="en-US" sz="1050" b="1" err="1">
                    <a:latin typeface="LM Roman 12" panose="00000500000000000000" pitchFamily="50" charset="0"/>
                  </a:rPr>
                  <a:t>SiPMs</a:t>
                </a:r>
                <a:r>
                  <a:rPr lang="en-US" sz="1050" b="1">
                    <a:latin typeface="LM Roman 12" panose="00000500000000000000" pitchFamily="50" charset="0"/>
                  </a:rPr>
                  <a:t> matrix</a:t>
                </a:r>
                <a:endParaRPr lang="en-US" sz="1050">
                  <a:latin typeface="LM Roman 12" panose="00000500000000000000" pitchFamily="50" charset="0"/>
                </a:endParaRPr>
              </a:p>
            </p:txBody>
          </p:sp>
          <p:sp>
            <p:nvSpPr>
              <p:cNvPr id="33" name="CasellaDiTesto 32">
                <a:extLst>
                  <a:ext uri="{FF2B5EF4-FFF2-40B4-BE49-F238E27FC236}">
                    <a16:creationId xmlns:a16="http://schemas.microsoft.com/office/drawing/2014/main" id="{70B27A37-5F36-478D-8F69-B7CC0F9E0D67}"/>
                  </a:ext>
                </a:extLst>
              </p:cNvPr>
              <p:cNvSpPr txBox="1"/>
              <p:nvPr/>
            </p:nvSpPr>
            <p:spPr>
              <a:xfrm>
                <a:off x="1505869" y="1291243"/>
                <a:ext cx="1812978" cy="402561"/>
              </a:xfrm>
              <a:prstGeom prst="rect">
                <a:avLst/>
              </a:prstGeom>
              <a:solidFill>
                <a:schemeClr val="bg1"/>
              </a:solidFill>
              <a:ln w="31750">
                <a:solidFill>
                  <a:schemeClr val="accent1"/>
                </a:solidFill>
              </a:ln>
            </p:spPr>
            <p:txBody>
              <a:bodyPr wrap="square" rtlCol="0">
                <a:spAutoFit/>
              </a:bodyPr>
              <a:lstStyle/>
              <a:p>
                <a:pPr algn="ctr"/>
                <a:r>
                  <a:rPr lang="en-US" sz="1050" b="1" dirty="0">
                    <a:latin typeface="LM Roman 12" panose="00000500000000000000" pitchFamily="50" charset="0"/>
                  </a:rPr>
                  <a:t>Scintillator crystal</a:t>
                </a:r>
                <a:endParaRPr lang="en-US" sz="1050" dirty="0">
                  <a:latin typeface="LM Roman 12" panose="00000500000000000000" pitchFamily="50" charset="0"/>
                </a:endParaRPr>
              </a:p>
            </p:txBody>
          </p:sp>
          <p:pic>
            <p:nvPicPr>
              <p:cNvPr id="34" name="Immagine 33">
                <a:extLst>
                  <a:ext uri="{FF2B5EF4-FFF2-40B4-BE49-F238E27FC236}">
                    <a16:creationId xmlns:a16="http://schemas.microsoft.com/office/drawing/2014/main" id="{211B514D-7394-4507-80C9-DEDCBE60DA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80" b="89980" l="3864" r="97768">
                            <a14:foregroundMark x1="10332" y1="50713" x2="11878" y2="45132"/>
                            <a14:foregroundMark x1="8930" y1="50713" x2="8357" y2="42118"/>
                            <a14:foregroundMark x1="6955" y1="48717" x2="3864" y2="46517"/>
                            <a14:foregroundMark x1="10475" y1="51324" x2="30395" y2="65906"/>
                            <a14:foregroundMark x1="10475" y1="51120" x2="36033" y2="71690"/>
                            <a14:foregroundMark x1="27733" y1="65703" x2="47424" y2="79267"/>
                            <a14:foregroundMark x1="47424" y1="79267" x2="43045" y2="76090"/>
                            <a14:foregroundMark x1="39124" y1="74297" x2="55695" y2="85499"/>
                            <a14:foregroundMark x1="26903" y1="63707" x2="34345" y2="70916"/>
                            <a14:foregroundMark x1="34888" y1="71690" x2="13824" y2="53727"/>
                            <a14:foregroundMark x1="12421" y1="55519" x2="31683" y2="69084"/>
                            <a14:foregroundMark x1="31683" y1="69084" x2="31683" y2="69084"/>
                            <a14:foregroundMark x1="54694" y1="84888" x2="97796" y2="37923"/>
                            <a14:foregroundMark x1="53721" y1="85703" x2="86291" y2="52138"/>
                            <a14:foregroundMark x1="54980" y1="86884" x2="71694" y2="68513"/>
                            <a14:foregroundMark x1="55810" y1="86680" x2="54694" y2="85703"/>
                            <a14:foregroundMark x1="39267" y1="10754" x2="58500" y2="11976"/>
                            <a14:foregroundMark x1="41929" y1="7780" x2="52748" y2="9980"/>
                          </a14:backgroundRemoval>
                        </a14:imgEffect>
                      </a14:imgLayer>
                    </a14:imgProps>
                  </a:ext>
                </a:extLst>
              </a:blip>
              <a:stretch>
                <a:fillRect/>
              </a:stretch>
            </p:blipFill>
            <p:spPr>
              <a:xfrm>
                <a:off x="3036178" y="2942905"/>
                <a:ext cx="989481" cy="695470"/>
              </a:xfrm>
              <a:prstGeom prst="rect">
                <a:avLst/>
              </a:prstGeom>
            </p:spPr>
          </p:pic>
          <p:pic>
            <p:nvPicPr>
              <p:cNvPr id="35" name="Immagine 34" descr="Immagine che contiene testo, elettronico, circuito&#10;&#10;Descrizione generata automaticamente">
                <a:extLst>
                  <a:ext uri="{FF2B5EF4-FFF2-40B4-BE49-F238E27FC236}">
                    <a16:creationId xmlns:a16="http://schemas.microsoft.com/office/drawing/2014/main" id="{0CCDC981-5A05-4AB4-8289-EE2F8792780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9" b="89602" l="6792" r="94614">
                            <a14:foregroundMark x1="9953" y1="47401" x2="9485" y2="40826"/>
                            <a14:foregroundMark x1="6909" y1="51835" x2="6909" y2="49083"/>
                            <a14:foregroundMark x1="6792" y1="44190" x2="8899" y2="38991"/>
                            <a14:foregroundMark x1="47307" y1="14220" x2="52342" y2="12691"/>
                            <a14:foregroundMark x1="88056" y1="48318" x2="91452" y2="40826"/>
                            <a14:foregroundMark x1="93911" y1="43884" x2="94614" y2="39908"/>
                            <a14:foregroundMark x1="47190" y1="86697" x2="52927" y2="87615"/>
                            <a14:foregroundMark x1="46487" y1="86850" x2="53864" y2="87003"/>
                            <a14:foregroundMark x1="47073" y1="86544" x2="44848" y2="85168"/>
                            <a14:foregroundMark x1="48126" y1="89450" x2="52225" y2="89602"/>
                          </a14:backgroundRemoval>
                        </a14:imgEffect>
                      </a14:imgLayer>
                    </a14:imgProps>
                  </a:ext>
                </a:extLst>
              </a:blip>
              <a:stretch>
                <a:fillRect/>
              </a:stretch>
            </p:blipFill>
            <p:spPr>
              <a:xfrm>
                <a:off x="2986496" y="4693086"/>
                <a:ext cx="1107712" cy="848295"/>
              </a:xfrm>
              <a:prstGeom prst="rect">
                <a:avLst/>
              </a:prstGeom>
            </p:spPr>
          </p:pic>
        </p:grpSp>
        <p:pic>
          <p:nvPicPr>
            <p:cNvPr id="38" name="Picture 10">
              <a:extLst>
                <a:ext uri="{FF2B5EF4-FFF2-40B4-BE49-F238E27FC236}">
                  <a16:creationId xmlns:a16="http://schemas.microsoft.com/office/drawing/2014/main" id="{DC0EFB01-C0DF-420D-BBBB-907E15EC9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395" y="5910460"/>
              <a:ext cx="704851" cy="7112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FEC4ADD8-EEA3-4EC6-B65A-8F92EFB9DB04}"/>
                </a:ext>
              </a:extLst>
            </p:cNvPr>
            <p:cNvSpPr txBox="1"/>
            <p:nvPr/>
          </p:nvSpPr>
          <p:spPr>
            <a:xfrm>
              <a:off x="3642002" y="5992676"/>
              <a:ext cx="8941362" cy="803068"/>
            </a:xfrm>
            <a:prstGeom prst="rect">
              <a:avLst/>
            </a:prstGeom>
            <a:noFill/>
          </p:spPr>
          <p:txBody>
            <a:bodyPr wrap="square">
              <a:spAutoFit/>
            </a:bodyPr>
            <a:lstStyle/>
            <a:p>
              <a:r>
                <a:rPr lang="it-IT" sz="975" b="1" i="1" dirty="0">
                  <a:solidFill>
                    <a:srgbClr val="333333"/>
                  </a:solidFill>
                </a:rPr>
                <a:t>Ref : </a:t>
              </a:r>
              <a:r>
                <a:rPr lang="it-IT" sz="975" i="1" dirty="0">
                  <a:solidFill>
                    <a:srgbClr val="222222"/>
                  </a:solidFill>
                </a:rPr>
                <a:t>Caracciolo, Anita, et al. "BeNEdiCTE (Boron </a:t>
              </a:r>
              <a:r>
                <a:rPr lang="it-IT" sz="975" i="1" dirty="0" err="1">
                  <a:solidFill>
                    <a:srgbClr val="222222"/>
                  </a:solidFill>
                </a:rPr>
                <a:t>NEutron</a:t>
              </a:r>
              <a:r>
                <a:rPr lang="it-IT" sz="975" i="1" dirty="0">
                  <a:solidFill>
                    <a:srgbClr val="222222"/>
                  </a:solidFill>
                </a:rPr>
                <a:t> </a:t>
              </a:r>
              <a:r>
                <a:rPr lang="it-IT" sz="975" i="1" dirty="0" err="1">
                  <a:solidFill>
                    <a:srgbClr val="222222"/>
                  </a:solidFill>
                </a:rPr>
                <a:t>CapTurE</a:t>
              </a:r>
              <a:r>
                <a:rPr lang="it-IT" sz="975" i="1" dirty="0">
                  <a:solidFill>
                    <a:srgbClr val="222222"/>
                  </a:solidFill>
                </a:rPr>
                <a:t>): a Versatile Gamma-Ray </a:t>
              </a:r>
              <a:r>
                <a:rPr lang="it-IT" sz="975" i="1" dirty="0" err="1">
                  <a:solidFill>
                    <a:srgbClr val="222222"/>
                  </a:solidFill>
                </a:rPr>
                <a:t>Detection</a:t>
              </a:r>
              <a:r>
                <a:rPr lang="it-IT" sz="975" i="1" dirty="0">
                  <a:solidFill>
                    <a:srgbClr val="222222"/>
                  </a:solidFill>
                </a:rPr>
                <a:t> Module for Boron </a:t>
              </a:r>
              <a:r>
                <a:rPr lang="it-IT" sz="975" i="1" dirty="0" err="1">
                  <a:solidFill>
                    <a:srgbClr val="222222"/>
                  </a:solidFill>
                </a:rPr>
                <a:t>Neutron</a:t>
              </a:r>
              <a:r>
                <a:rPr lang="it-IT" sz="975" i="1" dirty="0">
                  <a:solidFill>
                    <a:srgbClr val="222222"/>
                  </a:solidFill>
                </a:rPr>
                <a:t> Capture Therapy." IEEE </a:t>
              </a:r>
              <a:r>
                <a:rPr lang="it-IT" sz="975" i="1" dirty="0" err="1">
                  <a:solidFill>
                    <a:srgbClr val="222222"/>
                  </a:solidFill>
                </a:rPr>
                <a:t>Transactions</a:t>
              </a:r>
              <a:r>
                <a:rPr lang="it-IT" sz="975" i="1" dirty="0">
                  <a:solidFill>
                    <a:srgbClr val="222222"/>
                  </a:solidFill>
                </a:rPr>
                <a:t> on </a:t>
              </a:r>
              <a:r>
                <a:rPr lang="it-IT" sz="975" i="1" dirty="0" err="1">
                  <a:solidFill>
                    <a:srgbClr val="222222"/>
                  </a:solidFill>
                </a:rPr>
                <a:t>Radiation</a:t>
              </a:r>
              <a:r>
                <a:rPr lang="it-IT" sz="975" i="1" dirty="0">
                  <a:solidFill>
                    <a:srgbClr val="222222"/>
                  </a:solidFill>
                </a:rPr>
                <a:t> and Plasma </a:t>
              </a:r>
              <a:r>
                <a:rPr lang="it-IT" sz="975" i="1" dirty="0" err="1">
                  <a:solidFill>
                    <a:srgbClr val="222222"/>
                  </a:solidFill>
                </a:rPr>
                <a:t>Medical</a:t>
              </a:r>
              <a:r>
                <a:rPr lang="it-IT" sz="975" i="1" dirty="0">
                  <a:solidFill>
                    <a:srgbClr val="222222"/>
                  </a:solidFill>
                </a:rPr>
                <a:t> Sciences (2022)</a:t>
              </a:r>
              <a:endParaRPr lang="it-IT" sz="975" i="1" dirty="0"/>
            </a:p>
          </p:txBody>
        </p:sp>
        <p:pic>
          <p:nvPicPr>
            <p:cNvPr id="40" name="Immagine 39" descr="Immagine che contiene interni, tazza, sedendo&#10;&#10;Descrizione generata automaticamente">
              <a:extLst>
                <a:ext uri="{FF2B5EF4-FFF2-40B4-BE49-F238E27FC236}">
                  <a16:creationId xmlns:a16="http://schemas.microsoft.com/office/drawing/2014/main" id="{227D460D-4864-4614-976B-E64A86B6814F}"/>
                </a:ext>
              </a:extLst>
            </p:cNvPr>
            <p:cNvPicPr>
              <a:picLocks noChangeAspect="1"/>
            </p:cNvPicPr>
            <p:nvPr/>
          </p:nvPicPr>
          <p:blipFill>
            <a:blip r:embed="rId11"/>
            <a:stretch>
              <a:fillRect/>
            </a:stretch>
          </p:blipFill>
          <p:spPr>
            <a:xfrm>
              <a:off x="1788409" y="1306310"/>
              <a:ext cx="641755" cy="821709"/>
            </a:xfrm>
            <a:prstGeom prst="rect">
              <a:avLst/>
            </a:prstGeom>
          </p:spPr>
        </p:pic>
        <p:pic>
          <p:nvPicPr>
            <p:cNvPr id="41" name="Segnaposto contenuto 12">
              <a:extLst>
                <a:ext uri="{FF2B5EF4-FFF2-40B4-BE49-F238E27FC236}">
                  <a16:creationId xmlns:a16="http://schemas.microsoft.com/office/drawing/2014/main" id="{03FFFA49-6A94-4A02-985A-01C97D7DB4C2}"/>
                </a:ext>
              </a:extLst>
            </p:cNvPr>
            <p:cNvPicPr>
              <a:picLocks noChangeAspect="1"/>
            </p:cNvPicPr>
            <p:nvPr/>
          </p:nvPicPr>
          <p:blipFill>
            <a:blip r:embed="rId12"/>
            <a:stretch>
              <a:fillRect/>
            </a:stretch>
          </p:blipFill>
          <p:spPr>
            <a:xfrm>
              <a:off x="6381267" y="2214809"/>
              <a:ext cx="6656555" cy="3410751"/>
            </a:xfrm>
            <a:prstGeom prst="rect">
              <a:avLst/>
            </a:prstGeom>
          </p:spPr>
        </p:pic>
      </p:grpSp>
    </p:spTree>
    <p:extLst>
      <p:ext uri="{BB962C8B-B14F-4D97-AF65-F5344CB8AC3E}">
        <p14:creationId xmlns:p14="http://schemas.microsoft.com/office/powerpoint/2010/main" val="246060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8911957" cy="366713"/>
          </a:xfrm>
        </p:spPr>
        <p:txBody>
          <a:bodyPr>
            <a:normAutofit fontScale="90000"/>
          </a:bodyPr>
          <a:lstStyle/>
          <a:p>
            <a:r>
              <a:rPr lang="it-IT" sz="1950" dirty="0"/>
              <a:t>Preliminary </a:t>
            </a:r>
            <a:r>
              <a:rPr lang="it-IT" sz="1950" u="sng" dirty="0"/>
              <a:t>single-detector</a:t>
            </a:r>
            <a:r>
              <a:rPr lang="it-IT" sz="1950" dirty="0"/>
              <a:t> </a:t>
            </a:r>
            <a:r>
              <a:rPr lang="it-IT" sz="1950" dirty="0" err="1"/>
              <a:t>measurements</a:t>
            </a:r>
            <a:r>
              <a:rPr lang="it-IT" sz="1950" dirty="0"/>
              <a:t> </a:t>
            </a:r>
            <a:r>
              <a:rPr lang="it-IT" sz="1950" dirty="0" err="1"/>
              <a:t>at</a:t>
            </a:r>
            <a:r>
              <a:rPr lang="it-IT" sz="1950" dirty="0"/>
              <a:t> </a:t>
            </a:r>
            <a:r>
              <a:rPr lang="en-US" sz="1950" dirty="0"/>
              <a:t>LENA reactor in Pavia</a:t>
            </a:r>
            <a:endParaRPr lang="it-IT" sz="1950" dirty="0"/>
          </a:p>
        </p:txBody>
      </p:sp>
      <p:pic>
        <p:nvPicPr>
          <p:cNvPr id="14" name="Immagine 13">
            <a:extLst>
              <a:ext uri="{FF2B5EF4-FFF2-40B4-BE49-F238E27FC236}">
                <a16:creationId xmlns:a16="http://schemas.microsoft.com/office/drawing/2014/main" id="{008299C7-6A58-4BE4-86CB-AAB1C3C7C0FA}"/>
              </a:ext>
            </a:extLst>
          </p:cNvPr>
          <p:cNvPicPr>
            <a:picLocks noChangeAspect="1"/>
          </p:cNvPicPr>
          <p:nvPr/>
        </p:nvPicPr>
        <p:blipFill>
          <a:blip r:embed="rId2"/>
          <a:stretch>
            <a:fillRect/>
          </a:stretch>
        </p:blipFill>
        <p:spPr>
          <a:xfrm>
            <a:off x="133895" y="2721391"/>
            <a:ext cx="1631898" cy="1873292"/>
          </a:xfrm>
          <a:prstGeom prst="rect">
            <a:avLst/>
          </a:prstGeom>
        </p:spPr>
      </p:pic>
      <p:grpSp>
        <p:nvGrpSpPr>
          <p:cNvPr id="7" name="Gruppo 6">
            <a:extLst>
              <a:ext uri="{FF2B5EF4-FFF2-40B4-BE49-F238E27FC236}">
                <a16:creationId xmlns:a16="http://schemas.microsoft.com/office/drawing/2014/main" id="{2CF7B9DD-BBC8-4617-8E34-219B03C64431}"/>
              </a:ext>
            </a:extLst>
          </p:cNvPr>
          <p:cNvGrpSpPr>
            <a:grpSpLocks noChangeAspect="1"/>
          </p:cNvGrpSpPr>
          <p:nvPr/>
        </p:nvGrpSpPr>
        <p:grpSpPr>
          <a:xfrm>
            <a:off x="3572692" y="709535"/>
            <a:ext cx="5267597" cy="3882935"/>
            <a:chOff x="589926" y="509235"/>
            <a:chExt cx="8104745" cy="5974296"/>
          </a:xfrm>
        </p:grpSpPr>
        <p:pic>
          <p:nvPicPr>
            <p:cNvPr id="8" name="Immagine 7">
              <a:extLst>
                <a:ext uri="{FF2B5EF4-FFF2-40B4-BE49-F238E27FC236}">
                  <a16:creationId xmlns:a16="http://schemas.microsoft.com/office/drawing/2014/main" id="{36B158D7-2B18-49F7-91B3-FB0149C25203}"/>
                </a:ext>
              </a:extLst>
            </p:cNvPr>
            <p:cNvPicPr>
              <a:picLocks noChangeAspect="1"/>
            </p:cNvPicPr>
            <p:nvPr/>
          </p:nvPicPr>
          <p:blipFill rotWithShape="1">
            <a:blip r:embed="rId3"/>
            <a:srcRect l="3148" t="6229" r="5362" b="4208"/>
            <a:stretch/>
          </p:blipFill>
          <p:spPr>
            <a:xfrm>
              <a:off x="589926" y="509235"/>
              <a:ext cx="8104745" cy="5974296"/>
            </a:xfrm>
            <a:prstGeom prst="rect">
              <a:avLst/>
            </a:prstGeom>
          </p:spPr>
        </p:pic>
        <p:cxnSp>
          <p:nvCxnSpPr>
            <p:cNvPr id="9" name="Connettore 2 8">
              <a:extLst>
                <a:ext uri="{FF2B5EF4-FFF2-40B4-BE49-F238E27FC236}">
                  <a16:creationId xmlns:a16="http://schemas.microsoft.com/office/drawing/2014/main" id="{28F0CE8E-33FE-4D7F-989E-5AF43B78969E}"/>
                </a:ext>
              </a:extLst>
            </p:cNvPr>
            <p:cNvCxnSpPr>
              <a:cxnSpLocks/>
            </p:cNvCxnSpPr>
            <p:nvPr/>
          </p:nvCxnSpPr>
          <p:spPr>
            <a:xfrm>
              <a:off x="2117028" y="2953889"/>
              <a:ext cx="193741" cy="650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FB07CADF-1C05-45D8-B179-678A30F0B01A}"/>
                </a:ext>
              </a:extLst>
            </p:cNvPr>
            <p:cNvSpPr txBox="1"/>
            <p:nvPr/>
          </p:nvSpPr>
          <p:spPr>
            <a:xfrm>
              <a:off x="1432622" y="2641148"/>
              <a:ext cx="1076713" cy="710319"/>
            </a:xfrm>
            <a:prstGeom prst="rect">
              <a:avLst/>
            </a:prstGeom>
            <a:noFill/>
          </p:spPr>
          <p:txBody>
            <a:bodyPr wrap="square" rtlCol="0">
              <a:spAutoFit/>
            </a:bodyPr>
            <a:lstStyle/>
            <a:p>
              <a:r>
                <a:rPr lang="it-IT" sz="1200" b="1" dirty="0">
                  <a:solidFill>
                    <a:srgbClr val="00B050"/>
                  </a:solidFill>
                </a:rPr>
                <a:t>478 keV</a:t>
              </a:r>
            </a:p>
          </p:txBody>
        </p:sp>
        <p:cxnSp>
          <p:nvCxnSpPr>
            <p:cNvPr id="11" name="Connettore 2 10">
              <a:extLst>
                <a:ext uri="{FF2B5EF4-FFF2-40B4-BE49-F238E27FC236}">
                  <a16:creationId xmlns:a16="http://schemas.microsoft.com/office/drawing/2014/main" id="{B899A3D0-0563-4B69-B8C4-AD89B38CB27F}"/>
                </a:ext>
              </a:extLst>
            </p:cNvPr>
            <p:cNvCxnSpPr/>
            <p:nvPr/>
          </p:nvCxnSpPr>
          <p:spPr>
            <a:xfrm>
              <a:off x="2117027" y="2171245"/>
              <a:ext cx="293840" cy="782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41A4477-9895-4C35-BE35-7234F442CC51}"/>
                </a:ext>
              </a:extLst>
            </p:cNvPr>
            <p:cNvSpPr txBox="1"/>
            <p:nvPr/>
          </p:nvSpPr>
          <p:spPr>
            <a:xfrm>
              <a:off x="1625859" y="1803486"/>
              <a:ext cx="1215902" cy="426192"/>
            </a:xfrm>
            <a:prstGeom prst="rect">
              <a:avLst/>
            </a:prstGeom>
            <a:noFill/>
          </p:spPr>
          <p:txBody>
            <a:bodyPr wrap="square" rtlCol="0">
              <a:spAutoFit/>
            </a:bodyPr>
            <a:lstStyle/>
            <a:p>
              <a:r>
                <a:rPr lang="it-IT" sz="1200" b="1" dirty="0">
                  <a:solidFill>
                    <a:srgbClr val="FF0000"/>
                  </a:solidFill>
                </a:rPr>
                <a:t>511 keV</a:t>
              </a:r>
            </a:p>
          </p:txBody>
        </p:sp>
        <p:sp>
          <p:nvSpPr>
            <p:cNvPr id="13" name="CasellaDiTesto 12">
              <a:extLst>
                <a:ext uri="{FF2B5EF4-FFF2-40B4-BE49-F238E27FC236}">
                  <a16:creationId xmlns:a16="http://schemas.microsoft.com/office/drawing/2014/main" id="{8063CD72-C932-443D-B7D9-9CBFD9F2555E}"/>
                </a:ext>
              </a:extLst>
            </p:cNvPr>
            <p:cNvSpPr txBox="1"/>
            <p:nvPr/>
          </p:nvSpPr>
          <p:spPr>
            <a:xfrm>
              <a:off x="1770420" y="725453"/>
              <a:ext cx="982335" cy="639287"/>
            </a:xfrm>
            <a:prstGeom prst="rect">
              <a:avLst/>
            </a:prstGeom>
            <a:noFill/>
          </p:spPr>
          <p:txBody>
            <a:bodyPr wrap="square" rtlCol="0">
              <a:spAutoFit/>
            </a:bodyPr>
            <a:lstStyle/>
            <a:p>
              <a:r>
                <a:rPr lang="it-IT" sz="1050" dirty="0"/>
                <a:t>558 keV</a:t>
              </a:r>
            </a:p>
          </p:txBody>
        </p:sp>
        <p:cxnSp>
          <p:nvCxnSpPr>
            <p:cNvPr id="18" name="Connettore 2 17">
              <a:extLst>
                <a:ext uri="{FF2B5EF4-FFF2-40B4-BE49-F238E27FC236}">
                  <a16:creationId xmlns:a16="http://schemas.microsoft.com/office/drawing/2014/main" id="{C051682D-C9C2-4D49-92D8-A8A325E80183}"/>
                </a:ext>
              </a:extLst>
            </p:cNvPr>
            <p:cNvCxnSpPr>
              <a:cxnSpLocks/>
            </p:cNvCxnSpPr>
            <p:nvPr/>
          </p:nvCxnSpPr>
          <p:spPr>
            <a:xfrm>
              <a:off x="2250802" y="1022407"/>
              <a:ext cx="305746" cy="26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0BCEF83-9736-47F8-9EAF-8808CDA728BC}"/>
                </a:ext>
              </a:extLst>
            </p:cNvPr>
            <p:cNvSpPr txBox="1"/>
            <p:nvPr/>
          </p:nvSpPr>
          <p:spPr>
            <a:xfrm>
              <a:off x="3054745" y="3658540"/>
              <a:ext cx="982335" cy="639287"/>
            </a:xfrm>
            <a:prstGeom prst="rect">
              <a:avLst/>
            </a:prstGeom>
            <a:noFill/>
          </p:spPr>
          <p:txBody>
            <a:bodyPr wrap="square" rtlCol="0">
              <a:spAutoFit/>
            </a:bodyPr>
            <a:lstStyle/>
            <a:p>
              <a:r>
                <a:rPr lang="it-IT" sz="1050" dirty="0"/>
                <a:t>651 keV</a:t>
              </a:r>
            </a:p>
          </p:txBody>
        </p:sp>
        <p:sp>
          <p:nvSpPr>
            <p:cNvPr id="20" name="CasellaDiTesto 19">
              <a:extLst>
                <a:ext uri="{FF2B5EF4-FFF2-40B4-BE49-F238E27FC236}">
                  <a16:creationId xmlns:a16="http://schemas.microsoft.com/office/drawing/2014/main" id="{6EB7FD1A-E7DA-496E-AB57-ED5E119935A3}"/>
                </a:ext>
              </a:extLst>
            </p:cNvPr>
            <p:cNvSpPr txBox="1"/>
            <p:nvPr/>
          </p:nvSpPr>
          <p:spPr>
            <a:xfrm>
              <a:off x="7235722" y="5153299"/>
              <a:ext cx="1207718" cy="390676"/>
            </a:xfrm>
            <a:prstGeom prst="rect">
              <a:avLst/>
            </a:prstGeom>
            <a:noFill/>
          </p:spPr>
          <p:txBody>
            <a:bodyPr wrap="square" rtlCol="0">
              <a:spAutoFit/>
            </a:bodyPr>
            <a:lstStyle/>
            <a:p>
              <a:r>
                <a:rPr lang="it-IT" sz="1050" b="1" dirty="0">
                  <a:solidFill>
                    <a:srgbClr val="0070C0"/>
                  </a:solidFill>
                </a:rPr>
                <a:t>2223 keV</a:t>
              </a:r>
            </a:p>
          </p:txBody>
        </p:sp>
        <p:cxnSp>
          <p:nvCxnSpPr>
            <p:cNvPr id="21" name="Connettore 2 20">
              <a:extLst>
                <a:ext uri="{FF2B5EF4-FFF2-40B4-BE49-F238E27FC236}">
                  <a16:creationId xmlns:a16="http://schemas.microsoft.com/office/drawing/2014/main" id="{DA46FF55-588A-40E1-A1C6-59E83D9828E9}"/>
                </a:ext>
              </a:extLst>
            </p:cNvPr>
            <p:cNvCxnSpPr>
              <a:cxnSpLocks/>
            </p:cNvCxnSpPr>
            <p:nvPr/>
          </p:nvCxnSpPr>
          <p:spPr>
            <a:xfrm flipH="1">
              <a:off x="3001059" y="3974656"/>
              <a:ext cx="219572" cy="283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E90A3B7F-7682-46E5-8321-0AAA4F7722F5}"/>
                </a:ext>
              </a:extLst>
            </p:cNvPr>
            <p:cNvCxnSpPr/>
            <p:nvPr/>
          </p:nvCxnSpPr>
          <p:spPr>
            <a:xfrm flipH="1">
              <a:off x="7481843" y="5469416"/>
              <a:ext cx="119473" cy="236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4526BD30-A370-4B2F-A182-68533CD214C9}"/>
                </a:ext>
              </a:extLst>
            </p:cNvPr>
            <p:cNvCxnSpPr/>
            <p:nvPr/>
          </p:nvCxnSpPr>
          <p:spPr>
            <a:xfrm flipH="1">
              <a:off x="5331326" y="4988766"/>
              <a:ext cx="252221" cy="322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70145EBF-58FF-4882-8FAE-E38D6410D51A}"/>
                </a:ext>
              </a:extLst>
            </p:cNvPr>
            <p:cNvSpPr txBox="1"/>
            <p:nvPr/>
          </p:nvSpPr>
          <p:spPr>
            <a:xfrm>
              <a:off x="5568170" y="4536581"/>
              <a:ext cx="982335" cy="1136511"/>
            </a:xfrm>
            <a:prstGeom prst="rect">
              <a:avLst/>
            </a:prstGeom>
            <a:noFill/>
          </p:spPr>
          <p:txBody>
            <a:bodyPr wrap="square" rtlCol="0">
              <a:spAutoFit/>
            </a:bodyPr>
            <a:lstStyle/>
            <a:p>
              <a:r>
                <a:rPr lang="it-IT" sz="1050" dirty="0"/>
                <a:t>1470 keV</a:t>
              </a:r>
              <a:br>
                <a:rPr lang="it-IT" sz="1050" dirty="0"/>
              </a:br>
              <a:r>
                <a:rPr lang="it-IT" sz="1050" dirty="0"/>
                <a:t>Intrinsic LaBr</a:t>
              </a:r>
              <a:r>
                <a:rPr lang="it-IT" sz="1050" baseline="-25000" dirty="0"/>
                <a:t>3</a:t>
              </a:r>
              <a:endParaRPr lang="it-IT" sz="1050" dirty="0"/>
            </a:p>
          </p:txBody>
        </p:sp>
      </p:grpSp>
      <p:pic>
        <p:nvPicPr>
          <p:cNvPr id="25" name="Immagine 24">
            <a:extLst>
              <a:ext uri="{FF2B5EF4-FFF2-40B4-BE49-F238E27FC236}">
                <a16:creationId xmlns:a16="http://schemas.microsoft.com/office/drawing/2014/main" id="{261ACFB6-9B13-4533-AC5D-A787D55BB4FA}"/>
              </a:ext>
            </a:extLst>
          </p:cNvPr>
          <p:cNvPicPr>
            <a:picLocks noChangeAspect="1"/>
          </p:cNvPicPr>
          <p:nvPr/>
        </p:nvPicPr>
        <p:blipFill>
          <a:blip r:embed="rId4"/>
          <a:stretch>
            <a:fillRect/>
          </a:stretch>
        </p:blipFill>
        <p:spPr>
          <a:xfrm>
            <a:off x="5144276" y="702844"/>
            <a:ext cx="3683715" cy="2118998"/>
          </a:xfrm>
          <a:prstGeom prst="rect">
            <a:avLst/>
          </a:prstGeom>
        </p:spPr>
      </p:pic>
      <p:sp>
        <p:nvSpPr>
          <p:cNvPr id="4" name="Rettangolo 3">
            <a:extLst>
              <a:ext uri="{FF2B5EF4-FFF2-40B4-BE49-F238E27FC236}">
                <a16:creationId xmlns:a16="http://schemas.microsoft.com/office/drawing/2014/main" id="{753ACE82-941E-4304-9953-F8E75956857C}"/>
              </a:ext>
            </a:extLst>
          </p:cNvPr>
          <p:cNvSpPr/>
          <p:nvPr/>
        </p:nvSpPr>
        <p:spPr>
          <a:xfrm>
            <a:off x="7823593" y="3377408"/>
            <a:ext cx="837962" cy="577081"/>
          </a:xfrm>
          <a:prstGeom prst="rect">
            <a:avLst/>
          </a:prstGeom>
        </p:spPr>
        <p:txBody>
          <a:bodyPr wrap="square">
            <a:spAutoFit/>
          </a:bodyPr>
          <a:lstStyle/>
          <a:p>
            <a:r>
              <a:rPr lang="it-IT" sz="1050" b="1" dirty="0">
                <a:solidFill>
                  <a:srgbClr val="0070C0"/>
                </a:solidFill>
              </a:rPr>
              <a:t>(H-</a:t>
            </a:r>
            <a:r>
              <a:rPr lang="it-IT" sz="1050" b="1" dirty="0" err="1">
                <a:solidFill>
                  <a:srgbClr val="0070C0"/>
                </a:solidFill>
              </a:rPr>
              <a:t>neutron</a:t>
            </a:r>
            <a:r>
              <a:rPr lang="it-IT" sz="1050" b="1" dirty="0">
                <a:solidFill>
                  <a:srgbClr val="0070C0"/>
                </a:solidFill>
              </a:rPr>
              <a:t> capture)</a:t>
            </a:r>
            <a:endParaRPr lang="it-IT" sz="1050" dirty="0"/>
          </a:p>
        </p:txBody>
      </p:sp>
      <p:pic>
        <p:nvPicPr>
          <p:cNvPr id="26" name="Immagine 25">
            <a:extLst>
              <a:ext uri="{FF2B5EF4-FFF2-40B4-BE49-F238E27FC236}">
                <a16:creationId xmlns:a16="http://schemas.microsoft.com/office/drawing/2014/main" id="{AB3B940E-6548-4C51-A018-84B34EFD1614}"/>
              </a:ext>
            </a:extLst>
          </p:cNvPr>
          <p:cNvPicPr>
            <a:picLocks noChangeAspect="1"/>
          </p:cNvPicPr>
          <p:nvPr/>
        </p:nvPicPr>
        <p:blipFill>
          <a:blip r:embed="rId5"/>
          <a:stretch>
            <a:fillRect/>
          </a:stretch>
        </p:blipFill>
        <p:spPr>
          <a:xfrm>
            <a:off x="82947" y="565817"/>
            <a:ext cx="3477448" cy="2123629"/>
          </a:xfrm>
          <a:prstGeom prst="rect">
            <a:avLst/>
          </a:prstGeom>
        </p:spPr>
      </p:pic>
      <p:sp>
        <p:nvSpPr>
          <p:cNvPr id="5" name="Rettangolo 4">
            <a:extLst>
              <a:ext uri="{FF2B5EF4-FFF2-40B4-BE49-F238E27FC236}">
                <a16:creationId xmlns:a16="http://schemas.microsoft.com/office/drawing/2014/main" id="{E62182A8-0278-4DE5-93D0-889ACABD5BB2}"/>
              </a:ext>
            </a:extLst>
          </p:cNvPr>
          <p:cNvSpPr/>
          <p:nvPr/>
        </p:nvSpPr>
        <p:spPr>
          <a:xfrm>
            <a:off x="1944314" y="3637119"/>
            <a:ext cx="1784394" cy="900246"/>
          </a:xfrm>
          <a:prstGeom prst="rect">
            <a:avLst/>
          </a:prstGeom>
          <a:ln w="28575">
            <a:solidFill>
              <a:srgbClr val="FF0000"/>
            </a:solidFill>
          </a:ln>
        </p:spPr>
        <p:txBody>
          <a:bodyPr wrap="square">
            <a:spAutoFit/>
          </a:bodyPr>
          <a:lstStyle/>
          <a:p>
            <a:pPr marL="81000" indent="-81000">
              <a:buFont typeface="Arial" panose="020B0604020202020204" pitchFamily="34" charset="0"/>
              <a:buChar char="•"/>
            </a:pPr>
            <a:r>
              <a:rPr lang="en-US" sz="1050" dirty="0">
                <a:solidFill>
                  <a:srgbClr val="0070C0"/>
                </a:solidFill>
              </a:rPr>
              <a:t>Capability to identify 478keV </a:t>
            </a:r>
            <a:r>
              <a:rPr lang="en-US" sz="1050" dirty="0">
                <a:solidFill>
                  <a:srgbClr val="0070C0"/>
                </a:solidFill>
                <a:latin typeface="Symbol" panose="05050102010706020507" pitchFamily="18" charset="2"/>
              </a:rPr>
              <a:t>g</a:t>
            </a:r>
            <a:r>
              <a:rPr lang="en-US" sz="1050" dirty="0">
                <a:solidFill>
                  <a:srgbClr val="0070C0"/>
                </a:solidFill>
              </a:rPr>
              <a:t>-rays demonstrated!</a:t>
            </a:r>
          </a:p>
          <a:p>
            <a:pPr marL="81000" indent="-81000">
              <a:buFont typeface="Arial" panose="020B0604020202020204" pitchFamily="34" charset="0"/>
              <a:buChar char="•"/>
            </a:pPr>
            <a:r>
              <a:rPr lang="en-US" sz="1050" dirty="0">
                <a:solidFill>
                  <a:srgbClr val="0070C0"/>
                </a:solidFill>
              </a:rPr>
              <a:t>B-concentration down to 65ppm measured! </a:t>
            </a:r>
            <a:endParaRPr lang="it-IT" sz="1050" dirty="0">
              <a:solidFill>
                <a:srgbClr val="0070C0"/>
              </a:solidFill>
            </a:endParaRPr>
          </a:p>
        </p:txBody>
      </p:sp>
      <p:sp>
        <p:nvSpPr>
          <p:cNvPr id="3" name="Rettangolo 2">
            <a:extLst>
              <a:ext uri="{FF2B5EF4-FFF2-40B4-BE49-F238E27FC236}">
                <a16:creationId xmlns:a16="http://schemas.microsoft.com/office/drawing/2014/main" id="{8C7F0A0F-792D-475C-9971-0163B12D719F}"/>
              </a:ext>
            </a:extLst>
          </p:cNvPr>
          <p:cNvSpPr/>
          <p:nvPr/>
        </p:nvSpPr>
        <p:spPr>
          <a:xfrm>
            <a:off x="2112629" y="2667496"/>
            <a:ext cx="1447765" cy="830997"/>
          </a:xfrm>
          <a:prstGeom prst="rect">
            <a:avLst/>
          </a:prstGeom>
        </p:spPr>
        <p:txBody>
          <a:bodyPr wrap="square">
            <a:spAutoFit/>
          </a:bodyPr>
          <a:lstStyle/>
          <a:p>
            <a:r>
              <a:rPr lang="en-US" sz="1200" b="1" dirty="0"/>
              <a:t>Detector counts/s </a:t>
            </a:r>
          </a:p>
          <a:p>
            <a:r>
              <a:rPr lang="en-US" sz="1200" b="1" dirty="0"/>
              <a:t>vs. B concentration</a:t>
            </a:r>
            <a:endParaRPr lang="it-IT" sz="1200" b="1" dirty="0"/>
          </a:p>
        </p:txBody>
      </p:sp>
    </p:spTree>
    <p:extLst>
      <p:ext uri="{BB962C8B-B14F-4D97-AF65-F5344CB8AC3E}">
        <p14:creationId xmlns:p14="http://schemas.microsoft.com/office/powerpoint/2010/main" val="210759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0" y="18355"/>
            <a:ext cx="9144000" cy="366713"/>
          </a:xfrm>
        </p:spPr>
        <p:txBody>
          <a:bodyPr>
            <a:noAutofit/>
          </a:bodyPr>
          <a:lstStyle/>
          <a:p>
            <a:r>
              <a:rPr lang="it-IT" sz="1800" dirty="0"/>
              <a:t>SPECT </a:t>
            </a:r>
            <a:r>
              <a:rPr lang="it-IT" sz="1800" dirty="0" err="1"/>
              <a:t>development</a:t>
            </a:r>
            <a:r>
              <a:rPr lang="it-IT" sz="1800" dirty="0"/>
              <a:t>: </a:t>
            </a:r>
            <a:r>
              <a:rPr lang="it-IT" sz="1800" dirty="0" err="1"/>
              <a:t>collimator</a:t>
            </a:r>
            <a:r>
              <a:rPr lang="it-IT" sz="1800" dirty="0"/>
              <a:t> </a:t>
            </a:r>
            <a:r>
              <a:rPr lang="it-IT" sz="1800" dirty="0" err="1"/>
              <a:t>geometry</a:t>
            </a:r>
            <a:r>
              <a:rPr lang="it-IT" sz="1800" dirty="0"/>
              <a:t> and </a:t>
            </a:r>
            <a:r>
              <a:rPr lang="it-IT" sz="1800" dirty="0" err="1"/>
              <a:t>event</a:t>
            </a:r>
            <a:r>
              <a:rPr lang="it-IT" sz="1800" dirty="0"/>
              <a:t> </a:t>
            </a:r>
            <a:r>
              <a:rPr lang="it-IT" sz="1800" dirty="0" err="1"/>
              <a:t>recontruction</a:t>
            </a:r>
            <a:r>
              <a:rPr lang="it-IT" sz="1800" dirty="0"/>
              <a:t> by </a:t>
            </a:r>
            <a:r>
              <a:rPr lang="it-IT" sz="1800" dirty="0" err="1"/>
              <a:t>Neural</a:t>
            </a:r>
            <a:r>
              <a:rPr lang="it-IT" sz="1800" dirty="0"/>
              <a:t> Network</a:t>
            </a:r>
          </a:p>
        </p:txBody>
      </p:sp>
      <p:pic>
        <p:nvPicPr>
          <p:cNvPr id="27" name="Immagine 26" descr="Immagine che contiene linea, diagramma, schermata, cerchio&#10;&#10;Descrizione generata automaticamente">
            <a:extLst>
              <a:ext uri="{FF2B5EF4-FFF2-40B4-BE49-F238E27FC236}">
                <a16:creationId xmlns:a16="http://schemas.microsoft.com/office/drawing/2014/main" id="{33E7ECB2-3A08-4AF1-AF40-A890A1E3A4BE}"/>
              </a:ext>
            </a:extLst>
          </p:cNvPr>
          <p:cNvPicPr>
            <a:picLocks noChangeAspect="1"/>
          </p:cNvPicPr>
          <p:nvPr/>
        </p:nvPicPr>
        <p:blipFill rotWithShape="1">
          <a:blip r:embed="rId2"/>
          <a:srcRect l="18722"/>
          <a:stretch/>
        </p:blipFill>
        <p:spPr>
          <a:xfrm>
            <a:off x="6400824" y="1072120"/>
            <a:ext cx="1757335" cy="1948436"/>
          </a:xfrm>
          <a:prstGeom prst="rect">
            <a:avLst/>
          </a:prstGeom>
        </p:spPr>
      </p:pic>
      <p:pic>
        <p:nvPicPr>
          <p:cNvPr id="28" name="Immagine 27" descr="Immagine che contiene schermata, Ambra, oscurità, Rettangolo&#10;&#10;Descrizione generata automaticamente">
            <a:extLst>
              <a:ext uri="{FF2B5EF4-FFF2-40B4-BE49-F238E27FC236}">
                <a16:creationId xmlns:a16="http://schemas.microsoft.com/office/drawing/2014/main" id="{03176445-5479-4779-8FB5-9E1691571CD6}"/>
              </a:ext>
            </a:extLst>
          </p:cNvPr>
          <p:cNvPicPr>
            <a:picLocks noChangeAspect="1"/>
          </p:cNvPicPr>
          <p:nvPr/>
        </p:nvPicPr>
        <p:blipFill>
          <a:blip r:embed="rId3"/>
          <a:stretch>
            <a:fillRect/>
          </a:stretch>
        </p:blipFill>
        <p:spPr>
          <a:xfrm>
            <a:off x="5557603" y="2381500"/>
            <a:ext cx="610055" cy="582254"/>
          </a:xfrm>
          <a:prstGeom prst="rect">
            <a:avLst/>
          </a:prstGeom>
        </p:spPr>
      </p:pic>
      <p:sp>
        <p:nvSpPr>
          <p:cNvPr id="29" name="CasellaDiTesto 28">
            <a:extLst>
              <a:ext uri="{FF2B5EF4-FFF2-40B4-BE49-F238E27FC236}">
                <a16:creationId xmlns:a16="http://schemas.microsoft.com/office/drawing/2014/main" id="{175712C5-49FF-4AD8-8934-8DDFAB0E2253}"/>
              </a:ext>
            </a:extLst>
          </p:cNvPr>
          <p:cNvSpPr txBox="1"/>
          <p:nvPr/>
        </p:nvSpPr>
        <p:spPr>
          <a:xfrm>
            <a:off x="2743098" y="1827840"/>
            <a:ext cx="3429000" cy="461665"/>
          </a:xfrm>
          <a:prstGeom prst="rect">
            <a:avLst/>
          </a:prstGeom>
          <a:noFill/>
        </p:spPr>
        <p:txBody>
          <a:bodyPr wrap="square">
            <a:spAutoFit/>
          </a:bodyPr>
          <a:lstStyle/>
          <a:p>
            <a:r>
              <a:rPr lang="it-IT" sz="2400" dirty="0">
                <a:latin typeface="Times" pitchFamily="2" charset="0"/>
              </a:rPr>
              <a:t> </a:t>
            </a:r>
            <a:endParaRPr lang="it-IT" sz="2400" dirty="0"/>
          </a:p>
        </p:txBody>
      </p:sp>
      <p:pic>
        <p:nvPicPr>
          <p:cNvPr id="30" name="Immagine 29" descr="Immagine che contiene schermata, Rettangolo, quadrato, Policromia&#10;&#10;Descrizione generata automaticamente">
            <a:extLst>
              <a:ext uri="{FF2B5EF4-FFF2-40B4-BE49-F238E27FC236}">
                <a16:creationId xmlns:a16="http://schemas.microsoft.com/office/drawing/2014/main" id="{A4298EB2-87B7-4D37-95A4-BE951DBC00D4}"/>
              </a:ext>
            </a:extLst>
          </p:cNvPr>
          <p:cNvPicPr>
            <a:picLocks noChangeAspect="1"/>
          </p:cNvPicPr>
          <p:nvPr/>
        </p:nvPicPr>
        <p:blipFill>
          <a:blip r:embed="rId4"/>
          <a:stretch>
            <a:fillRect/>
          </a:stretch>
        </p:blipFill>
        <p:spPr>
          <a:xfrm>
            <a:off x="4948725" y="2414211"/>
            <a:ext cx="561683" cy="531971"/>
          </a:xfrm>
          <a:prstGeom prst="rect">
            <a:avLst/>
          </a:prstGeom>
        </p:spPr>
      </p:pic>
      <p:pic>
        <p:nvPicPr>
          <p:cNvPr id="31" name="Immagine 30" descr="Immagine che contiene schermata, Rettangolo, testo, quadrato&#10;&#10;Descrizione generata automaticamente">
            <a:extLst>
              <a:ext uri="{FF2B5EF4-FFF2-40B4-BE49-F238E27FC236}">
                <a16:creationId xmlns:a16="http://schemas.microsoft.com/office/drawing/2014/main" id="{D6A6A431-0E0C-4FF1-9DC4-606536D2CD73}"/>
              </a:ext>
            </a:extLst>
          </p:cNvPr>
          <p:cNvPicPr>
            <a:picLocks noChangeAspect="1"/>
          </p:cNvPicPr>
          <p:nvPr/>
        </p:nvPicPr>
        <p:blipFill>
          <a:blip r:embed="rId5"/>
          <a:stretch>
            <a:fillRect/>
          </a:stretch>
        </p:blipFill>
        <p:spPr>
          <a:xfrm>
            <a:off x="4309010" y="2410298"/>
            <a:ext cx="574862" cy="545902"/>
          </a:xfrm>
          <a:prstGeom prst="rect">
            <a:avLst/>
          </a:prstGeom>
        </p:spPr>
      </p:pic>
      <p:sp>
        <p:nvSpPr>
          <p:cNvPr id="32" name="CasellaDiTesto 31">
            <a:extLst>
              <a:ext uri="{FF2B5EF4-FFF2-40B4-BE49-F238E27FC236}">
                <a16:creationId xmlns:a16="http://schemas.microsoft.com/office/drawing/2014/main" id="{AACF411F-3085-4F9C-B825-0CC369F90AA5}"/>
              </a:ext>
            </a:extLst>
          </p:cNvPr>
          <p:cNvSpPr txBox="1"/>
          <p:nvPr/>
        </p:nvSpPr>
        <p:spPr>
          <a:xfrm>
            <a:off x="258129" y="772973"/>
            <a:ext cx="1839120" cy="415498"/>
          </a:xfrm>
          <a:prstGeom prst="rect">
            <a:avLst/>
          </a:prstGeom>
          <a:noFill/>
        </p:spPr>
        <p:txBody>
          <a:bodyPr wrap="square" rtlCol="0">
            <a:spAutoFit/>
          </a:bodyPr>
          <a:lstStyle/>
          <a:p>
            <a:pPr algn="ctr"/>
            <a:r>
              <a:rPr lang="it-IT" sz="1050" b="1" dirty="0"/>
              <a:t>Channel </a:t>
            </a:r>
            <a:r>
              <a:rPr lang="it-IT" sz="1050" b="1" dirty="0" err="1"/>
              <a:t>edge</a:t>
            </a:r>
            <a:r>
              <a:rPr lang="it-IT" sz="1050" b="1" dirty="0"/>
              <a:t> </a:t>
            </a:r>
            <a:r>
              <a:rPr lang="it-IT" sz="1050" b="1" dirty="0" err="1"/>
              <a:t>pinhole</a:t>
            </a:r>
            <a:r>
              <a:rPr lang="it-IT" sz="1050" b="1" dirty="0"/>
              <a:t> </a:t>
            </a:r>
            <a:r>
              <a:rPr lang="it-IT" sz="1050" b="1" dirty="0" err="1"/>
              <a:t>collimator</a:t>
            </a:r>
            <a:endParaRPr lang="it-IT" sz="1050" b="1" dirty="0"/>
          </a:p>
        </p:txBody>
      </p:sp>
      <p:sp>
        <p:nvSpPr>
          <p:cNvPr id="33" name="CasellaDiTesto 32">
            <a:extLst>
              <a:ext uri="{FF2B5EF4-FFF2-40B4-BE49-F238E27FC236}">
                <a16:creationId xmlns:a16="http://schemas.microsoft.com/office/drawing/2014/main" id="{B1A9B342-3699-4E5D-9B23-8CAC18254DEB}"/>
              </a:ext>
            </a:extLst>
          </p:cNvPr>
          <p:cNvSpPr txBox="1"/>
          <p:nvPr/>
        </p:nvSpPr>
        <p:spPr>
          <a:xfrm>
            <a:off x="1841504" y="751849"/>
            <a:ext cx="3236780" cy="784830"/>
          </a:xfrm>
          <a:prstGeom prst="rect">
            <a:avLst/>
          </a:prstGeom>
          <a:noFill/>
        </p:spPr>
        <p:txBody>
          <a:bodyPr wrap="square" rtlCol="0">
            <a:spAutoFit/>
          </a:bodyPr>
          <a:lstStyle/>
          <a:p>
            <a:pPr algn="ctr"/>
            <a:r>
              <a:rPr lang="it-IT" sz="1500" b="1" dirty="0" err="1"/>
              <a:t>Artificial</a:t>
            </a:r>
            <a:r>
              <a:rPr lang="it-IT" sz="1500" b="1" dirty="0"/>
              <a:t> </a:t>
            </a:r>
            <a:r>
              <a:rPr lang="it-IT" sz="1500" b="1" dirty="0" err="1"/>
              <a:t>Neural</a:t>
            </a:r>
            <a:r>
              <a:rPr lang="it-IT" sz="1500" b="1" dirty="0"/>
              <a:t> Network</a:t>
            </a:r>
          </a:p>
          <a:p>
            <a:pPr algn="ctr"/>
            <a:endParaRPr lang="it-IT" sz="1500" b="1" dirty="0"/>
          </a:p>
          <a:p>
            <a:pPr marL="214313" indent="-214313" algn="ctr">
              <a:buFont typeface="Arial" panose="020B0604020202020204" pitchFamily="34" charset="0"/>
              <a:buChar char="•"/>
            </a:pPr>
            <a:endParaRPr lang="it-IT" sz="1500" b="1" dirty="0"/>
          </a:p>
        </p:txBody>
      </p:sp>
      <p:sp>
        <p:nvSpPr>
          <p:cNvPr id="34" name="CasellaDiTesto 33">
            <a:extLst>
              <a:ext uri="{FF2B5EF4-FFF2-40B4-BE49-F238E27FC236}">
                <a16:creationId xmlns:a16="http://schemas.microsoft.com/office/drawing/2014/main" id="{AC9D1329-AC24-4523-BA71-E8B9DD907531}"/>
              </a:ext>
            </a:extLst>
          </p:cNvPr>
          <p:cNvSpPr txBox="1"/>
          <p:nvPr/>
        </p:nvSpPr>
        <p:spPr>
          <a:xfrm>
            <a:off x="2303624" y="1789524"/>
            <a:ext cx="2329829" cy="553998"/>
          </a:xfrm>
          <a:prstGeom prst="rect">
            <a:avLst/>
          </a:prstGeom>
          <a:noFill/>
        </p:spPr>
        <p:txBody>
          <a:bodyPr wrap="square" rtlCol="0">
            <a:spAutoFit/>
          </a:bodyPr>
          <a:lstStyle/>
          <a:p>
            <a:pPr marL="214313" indent="-214313">
              <a:buFont typeface="Arial" panose="020B0604020202020204" pitchFamily="34" charset="0"/>
              <a:buChar char="•"/>
            </a:pPr>
            <a:r>
              <a:rPr lang="it-IT" sz="1500" dirty="0"/>
              <a:t>Input: </a:t>
            </a:r>
            <a:r>
              <a:rPr lang="it-IT" sz="1500" dirty="0" err="1"/>
              <a:t>SiPMs</a:t>
            </a:r>
            <a:r>
              <a:rPr lang="it-IT" sz="1500" dirty="0"/>
              <a:t> </a:t>
            </a:r>
            <a:r>
              <a:rPr lang="it-IT" sz="1500" dirty="0" err="1"/>
              <a:t>signals</a:t>
            </a:r>
            <a:br>
              <a:rPr lang="it-IT" sz="1500" dirty="0"/>
            </a:br>
            <a:endParaRPr lang="it-IT" sz="1500" dirty="0"/>
          </a:p>
        </p:txBody>
      </p:sp>
      <p:sp>
        <p:nvSpPr>
          <p:cNvPr id="35" name="CasellaDiTesto 34">
            <a:extLst>
              <a:ext uri="{FF2B5EF4-FFF2-40B4-BE49-F238E27FC236}">
                <a16:creationId xmlns:a16="http://schemas.microsoft.com/office/drawing/2014/main" id="{32FB6D72-EA4C-4504-BBA4-A67F958C519B}"/>
              </a:ext>
            </a:extLst>
          </p:cNvPr>
          <p:cNvSpPr txBox="1"/>
          <p:nvPr/>
        </p:nvSpPr>
        <p:spPr>
          <a:xfrm>
            <a:off x="2319384" y="2440344"/>
            <a:ext cx="2110563" cy="784830"/>
          </a:xfrm>
          <a:prstGeom prst="rect">
            <a:avLst/>
          </a:prstGeom>
          <a:noFill/>
        </p:spPr>
        <p:txBody>
          <a:bodyPr wrap="square" rtlCol="0">
            <a:spAutoFit/>
          </a:bodyPr>
          <a:lstStyle/>
          <a:p>
            <a:pPr marL="214313" indent="-214313">
              <a:buFont typeface="Arial" panose="020B0604020202020204" pitchFamily="34" charset="0"/>
              <a:buChar char="•"/>
            </a:pPr>
            <a:r>
              <a:rPr lang="it-IT" sz="1500" dirty="0"/>
              <a:t>Output: x and y </a:t>
            </a:r>
            <a:r>
              <a:rPr lang="it-IT" sz="1500" dirty="0" err="1"/>
              <a:t>coordinates</a:t>
            </a:r>
            <a:br>
              <a:rPr lang="it-IT" sz="1500" dirty="0"/>
            </a:br>
            <a:endParaRPr lang="it-IT" sz="1500" dirty="0"/>
          </a:p>
        </p:txBody>
      </p:sp>
      <p:grpSp>
        <p:nvGrpSpPr>
          <p:cNvPr id="36" name="Gruppo 35">
            <a:extLst>
              <a:ext uri="{FF2B5EF4-FFF2-40B4-BE49-F238E27FC236}">
                <a16:creationId xmlns:a16="http://schemas.microsoft.com/office/drawing/2014/main" id="{C74CB958-EB79-4049-87F7-0B8823D374F0}"/>
              </a:ext>
            </a:extLst>
          </p:cNvPr>
          <p:cNvGrpSpPr/>
          <p:nvPr/>
        </p:nvGrpSpPr>
        <p:grpSpPr>
          <a:xfrm>
            <a:off x="279645" y="1369137"/>
            <a:ext cx="1750260" cy="2889901"/>
            <a:chOff x="289169" y="2340672"/>
            <a:chExt cx="1661831" cy="2743692"/>
          </a:xfrm>
        </p:grpSpPr>
        <p:pic>
          <p:nvPicPr>
            <p:cNvPr id="37" name="Immagine 36" descr="Immagine che contiene testo, schermata, diagramma, linea&#10;&#10;Descrizione generata automaticamente">
              <a:extLst>
                <a:ext uri="{FF2B5EF4-FFF2-40B4-BE49-F238E27FC236}">
                  <a16:creationId xmlns:a16="http://schemas.microsoft.com/office/drawing/2014/main" id="{923580BE-2A19-497F-B4B4-B50D6B1B3FF2}"/>
                </a:ext>
              </a:extLst>
            </p:cNvPr>
            <p:cNvPicPr>
              <a:picLocks noChangeAspect="1"/>
            </p:cNvPicPr>
            <p:nvPr/>
          </p:nvPicPr>
          <p:blipFill>
            <a:blip r:embed="rId6"/>
            <a:stretch>
              <a:fillRect/>
            </a:stretch>
          </p:blipFill>
          <p:spPr>
            <a:xfrm>
              <a:off x="289169" y="2378639"/>
              <a:ext cx="1661831" cy="2705725"/>
            </a:xfrm>
            <a:prstGeom prst="rect">
              <a:avLst/>
            </a:prstGeom>
          </p:spPr>
        </p:pic>
        <p:sp>
          <p:nvSpPr>
            <p:cNvPr id="38" name="CasellaDiTesto 37">
              <a:extLst>
                <a:ext uri="{FF2B5EF4-FFF2-40B4-BE49-F238E27FC236}">
                  <a16:creationId xmlns:a16="http://schemas.microsoft.com/office/drawing/2014/main" id="{DE494490-F3A2-4284-942D-8ABA5E201360}"/>
                </a:ext>
              </a:extLst>
            </p:cNvPr>
            <p:cNvSpPr txBox="1"/>
            <p:nvPr/>
          </p:nvSpPr>
          <p:spPr>
            <a:xfrm>
              <a:off x="374199" y="2340672"/>
              <a:ext cx="388418" cy="197238"/>
            </a:xfrm>
            <a:prstGeom prst="rect">
              <a:avLst/>
            </a:prstGeom>
            <a:noFill/>
          </p:spPr>
          <p:txBody>
            <a:bodyPr wrap="none" rtlCol="0">
              <a:spAutoFit/>
            </a:bodyPr>
            <a:lstStyle/>
            <a:p>
              <a:r>
                <a:rPr lang="it-IT" sz="750" b="1" dirty="0">
                  <a:solidFill>
                    <a:schemeClr val="bg1"/>
                  </a:solidFill>
                </a:rPr>
                <a:t>Lead</a:t>
              </a:r>
            </a:p>
          </p:txBody>
        </p:sp>
        <p:sp>
          <p:nvSpPr>
            <p:cNvPr id="39" name="Rettangolo 38">
              <a:extLst>
                <a:ext uri="{FF2B5EF4-FFF2-40B4-BE49-F238E27FC236}">
                  <a16:creationId xmlns:a16="http://schemas.microsoft.com/office/drawing/2014/main" id="{539C82A1-7CBA-4CA0-BB87-BFF3BE354FC4}"/>
                </a:ext>
              </a:extLst>
            </p:cNvPr>
            <p:cNvSpPr/>
            <p:nvPr/>
          </p:nvSpPr>
          <p:spPr>
            <a:xfrm>
              <a:off x="902304" y="4953498"/>
              <a:ext cx="107040" cy="1223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0" name="Rettangolo 39">
              <a:extLst>
                <a:ext uri="{FF2B5EF4-FFF2-40B4-BE49-F238E27FC236}">
                  <a16:creationId xmlns:a16="http://schemas.microsoft.com/office/drawing/2014/main" id="{33DC4101-23D5-4E75-8D2D-E64E3621F02D}"/>
                </a:ext>
              </a:extLst>
            </p:cNvPr>
            <p:cNvSpPr/>
            <p:nvPr/>
          </p:nvSpPr>
          <p:spPr>
            <a:xfrm>
              <a:off x="1113362" y="4943783"/>
              <a:ext cx="107040" cy="122320"/>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1" name="Rettangolo 40">
              <a:extLst>
                <a:ext uri="{FF2B5EF4-FFF2-40B4-BE49-F238E27FC236}">
                  <a16:creationId xmlns:a16="http://schemas.microsoft.com/office/drawing/2014/main" id="{84C6E612-1F30-44D7-B8DE-74C8E0FBEEEB}"/>
                </a:ext>
              </a:extLst>
            </p:cNvPr>
            <p:cNvSpPr/>
            <p:nvPr/>
          </p:nvSpPr>
          <p:spPr>
            <a:xfrm>
              <a:off x="1296990" y="4945878"/>
              <a:ext cx="107040" cy="1223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
        <p:nvSpPr>
          <p:cNvPr id="42" name="Rettangolo 41">
            <a:extLst>
              <a:ext uri="{FF2B5EF4-FFF2-40B4-BE49-F238E27FC236}">
                <a16:creationId xmlns:a16="http://schemas.microsoft.com/office/drawing/2014/main" id="{B216FDD4-7249-4BB2-A74E-13B53285374C}"/>
              </a:ext>
            </a:extLst>
          </p:cNvPr>
          <p:cNvSpPr/>
          <p:nvPr/>
        </p:nvSpPr>
        <p:spPr>
          <a:xfrm>
            <a:off x="4351976" y="2790597"/>
            <a:ext cx="96462" cy="121253"/>
          </a:xfrm>
          <a:prstGeom prst="rect">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A</a:t>
            </a:r>
          </a:p>
        </p:txBody>
      </p:sp>
      <p:sp>
        <p:nvSpPr>
          <p:cNvPr id="43" name="Rettangolo 42">
            <a:extLst>
              <a:ext uri="{FF2B5EF4-FFF2-40B4-BE49-F238E27FC236}">
                <a16:creationId xmlns:a16="http://schemas.microsoft.com/office/drawing/2014/main" id="{FFE7F713-5501-4D90-ADB2-5E43DD8F0395}"/>
              </a:ext>
            </a:extLst>
          </p:cNvPr>
          <p:cNvSpPr/>
          <p:nvPr/>
        </p:nvSpPr>
        <p:spPr>
          <a:xfrm>
            <a:off x="5004833" y="2808553"/>
            <a:ext cx="96462" cy="121253"/>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B</a:t>
            </a:r>
          </a:p>
        </p:txBody>
      </p:sp>
      <p:sp>
        <p:nvSpPr>
          <p:cNvPr id="44" name="Rettangolo 43">
            <a:extLst>
              <a:ext uri="{FF2B5EF4-FFF2-40B4-BE49-F238E27FC236}">
                <a16:creationId xmlns:a16="http://schemas.microsoft.com/office/drawing/2014/main" id="{4DAD6686-A64F-4103-8CAE-D5A1DD375499}"/>
              </a:ext>
            </a:extLst>
          </p:cNvPr>
          <p:cNvSpPr/>
          <p:nvPr/>
        </p:nvSpPr>
        <p:spPr>
          <a:xfrm>
            <a:off x="5630165" y="2790597"/>
            <a:ext cx="96462" cy="12125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C</a:t>
            </a:r>
          </a:p>
        </p:txBody>
      </p:sp>
      <p:sp>
        <p:nvSpPr>
          <p:cNvPr id="45" name="Rettangolo 44">
            <a:extLst>
              <a:ext uri="{FF2B5EF4-FFF2-40B4-BE49-F238E27FC236}">
                <a16:creationId xmlns:a16="http://schemas.microsoft.com/office/drawing/2014/main" id="{FA78D3FF-B6E0-467B-82C8-7BC6F87A7509}"/>
              </a:ext>
            </a:extLst>
          </p:cNvPr>
          <p:cNvSpPr/>
          <p:nvPr/>
        </p:nvSpPr>
        <p:spPr>
          <a:xfrm>
            <a:off x="5362779" y="2436282"/>
            <a:ext cx="97155"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6" name="Rettangolo 45">
            <a:extLst>
              <a:ext uri="{FF2B5EF4-FFF2-40B4-BE49-F238E27FC236}">
                <a16:creationId xmlns:a16="http://schemas.microsoft.com/office/drawing/2014/main" id="{F014CBAF-6B51-40F9-85D2-C33A11A65D45}"/>
              </a:ext>
            </a:extLst>
          </p:cNvPr>
          <p:cNvSpPr/>
          <p:nvPr/>
        </p:nvSpPr>
        <p:spPr>
          <a:xfrm>
            <a:off x="5985493" y="2404913"/>
            <a:ext cx="152660"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7" name="Rettangolo 46">
            <a:extLst>
              <a:ext uri="{FF2B5EF4-FFF2-40B4-BE49-F238E27FC236}">
                <a16:creationId xmlns:a16="http://schemas.microsoft.com/office/drawing/2014/main" id="{CD895A90-B4D8-4DE1-8CC2-1DB2C35F776F}"/>
              </a:ext>
            </a:extLst>
          </p:cNvPr>
          <p:cNvSpPr/>
          <p:nvPr/>
        </p:nvSpPr>
        <p:spPr>
          <a:xfrm>
            <a:off x="4348640" y="2436282"/>
            <a:ext cx="97155"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8" name="CasellaDiTesto 47">
            <a:extLst>
              <a:ext uri="{FF2B5EF4-FFF2-40B4-BE49-F238E27FC236}">
                <a16:creationId xmlns:a16="http://schemas.microsoft.com/office/drawing/2014/main" id="{08F1D21A-4BB6-4A77-A66D-34168A894DA8}"/>
              </a:ext>
            </a:extLst>
          </p:cNvPr>
          <p:cNvSpPr txBox="1"/>
          <p:nvPr/>
        </p:nvSpPr>
        <p:spPr>
          <a:xfrm rot="5605468">
            <a:off x="5762543" y="1367180"/>
            <a:ext cx="262781" cy="219291"/>
          </a:xfrm>
          <a:prstGeom prst="rect">
            <a:avLst/>
          </a:prstGeom>
          <a:solidFill>
            <a:schemeClr val="bg1"/>
          </a:solidFill>
        </p:spPr>
        <p:txBody>
          <a:bodyPr wrap="square" rtlCol="0">
            <a:spAutoFit/>
          </a:bodyPr>
          <a:lstStyle/>
          <a:p>
            <a:r>
              <a:rPr lang="it-IT" sz="825" dirty="0">
                <a:solidFill>
                  <a:srgbClr val="002060"/>
                </a:solidFill>
              </a:rPr>
              <a:t> </a:t>
            </a:r>
          </a:p>
        </p:txBody>
      </p:sp>
      <p:grpSp>
        <p:nvGrpSpPr>
          <p:cNvPr id="49" name="Gruppo 48">
            <a:extLst>
              <a:ext uri="{FF2B5EF4-FFF2-40B4-BE49-F238E27FC236}">
                <a16:creationId xmlns:a16="http://schemas.microsoft.com/office/drawing/2014/main" id="{E0962EB1-F3F6-42B0-89D8-CCAE923F62D9}"/>
              </a:ext>
            </a:extLst>
          </p:cNvPr>
          <p:cNvGrpSpPr>
            <a:grpSpLocks noChangeAspect="1"/>
          </p:cNvGrpSpPr>
          <p:nvPr/>
        </p:nvGrpSpPr>
        <p:grpSpPr>
          <a:xfrm>
            <a:off x="4185413" y="1032541"/>
            <a:ext cx="2167987" cy="1336018"/>
            <a:chOff x="5381559" y="1414687"/>
            <a:chExt cx="2397605" cy="1477519"/>
          </a:xfrm>
        </p:grpSpPr>
        <p:pic>
          <p:nvPicPr>
            <p:cNvPr id="50" name="Immagine 49" descr="Immagine che contiene design, cubo, arte&#10;&#10;Descrizione generata automaticamente">
              <a:extLst>
                <a:ext uri="{FF2B5EF4-FFF2-40B4-BE49-F238E27FC236}">
                  <a16:creationId xmlns:a16="http://schemas.microsoft.com/office/drawing/2014/main" id="{B78715E3-81CE-4F74-B227-54DC17116400}"/>
                </a:ext>
              </a:extLst>
            </p:cNvPr>
            <p:cNvPicPr>
              <a:picLocks noChangeAspect="1"/>
            </p:cNvPicPr>
            <p:nvPr/>
          </p:nvPicPr>
          <p:blipFill>
            <a:blip r:embed="rId7"/>
            <a:stretch>
              <a:fillRect/>
            </a:stretch>
          </p:blipFill>
          <p:spPr>
            <a:xfrm>
              <a:off x="5605119" y="1414687"/>
              <a:ext cx="1736138" cy="1418959"/>
            </a:xfrm>
            <a:prstGeom prst="rect">
              <a:avLst/>
            </a:prstGeom>
          </p:spPr>
        </p:pic>
        <p:sp>
          <p:nvSpPr>
            <p:cNvPr id="51" name="CasellaDiTesto 50">
              <a:extLst>
                <a:ext uri="{FF2B5EF4-FFF2-40B4-BE49-F238E27FC236}">
                  <a16:creationId xmlns:a16="http://schemas.microsoft.com/office/drawing/2014/main" id="{3F5180F8-928B-4CEA-8EC5-80B641B1A3FA}"/>
                </a:ext>
              </a:extLst>
            </p:cNvPr>
            <p:cNvSpPr txBox="1"/>
            <p:nvPr/>
          </p:nvSpPr>
          <p:spPr>
            <a:xfrm>
              <a:off x="5381559" y="1505748"/>
              <a:ext cx="1077970" cy="408449"/>
            </a:xfrm>
            <a:prstGeom prst="rect">
              <a:avLst/>
            </a:prstGeom>
            <a:noFill/>
          </p:spPr>
          <p:txBody>
            <a:bodyPr wrap="square" rtlCol="0">
              <a:spAutoFit/>
            </a:bodyPr>
            <a:lstStyle/>
            <a:p>
              <a:r>
                <a:rPr lang="it-IT" sz="900" dirty="0" err="1">
                  <a:solidFill>
                    <a:srgbClr val="002060"/>
                  </a:solidFill>
                </a:rPr>
                <a:t>Scintillator</a:t>
              </a:r>
              <a:r>
                <a:rPr lang="it-IT" sz="900" dirty="0">
                  <a:solidFill>
                    <a:srgbClr val="002060"/>
                  </a:solidFill>
                </a:rPr>
                <a:t> </a:t>
              </a:r>
              <a:r>
                <a:rPr lang="it-IT" sz="900" dirty="0" err="1">
                  <a:solidFill>
                    <a:srgbClr val="002060"/>
                  </a:solidFill>
                </a:rPr>
                <a:t>crystal</a:t>
              </a:r>
              <a:endParaRPr lang="it-IT" sz="900" dirty="0">
                <a:solidFill>
                  <a:srgbClr val="002060"/>
                </a:solidFill>
              </a:endParaRPr>
            </a:p>
          </p:txBody>
        </p:sp>
        <p:sp>
          <p:nvSpPr>
            <p:cNvPr id="52" name="CasellaDiTesto 51">
              <a:extLst>
                <a:ext uri="{FF2B5EF4-FFF2-40B4-BE49-F238E27FC236}">
                  <a16:creationId xmlns:a16="http://schemas.microsoft.com/office/drawing/2014/main" id="{8C6D63C9-5B4D-4824-AE5A-F5CE74BC9A5C}"/>
                </a:ext>
              </a:extLst>
            </p:cNvPr>
            <p:cNvSpPr txBox="1"/>
            <p:nvPr/>
          </p:nvSpPr>
          <p:spPr>
            <a:xfrm>
              <a:off x="6773669" y="1436800"/>
              <a:ext cx="1005495" cy="408449"/>
            </a:xfrm>
            <a:prstGeom prst="rect">
              <a:avLst/>
            </a:prstGeom>
            <a:noFill/>
          </p:spPr>
          <p:txBody>
            <a:bodyPr wrap="square" rtlCol="0">
              <a:spAutoFit/>
            </a:bodyPr>
            <a:lstStyle/>
            <a:p>
              <a:r>
                <a:rPr lang="it-IT" sz="900" dirty="0" err="1">
                  <a:solidFill>
                    <a:srgbClr val="002060"/>
                  </a:solidFill>
                </a:rPr>
                <a:t>Incident</a:t>
              </a:r>
              <a:r>
                <a:rPr lang="it-IT" sz="900" dirty="0">
                  <a:solidFill>
                    <a:srgbClr val="002060"/>
                  </a:solidFill>
                </a:rPr>
                <a:t> gamma-ray</a:t>
              </a:r>
            </a:p>
          </p:txBody>
        </p:sp>
        <p:sp>
          <p:nvSpPr>
            <p:cNvPr id="53" name="CasellaDiTesto 52">
              <a:extLst>
                <a:ext uri="{FF2B5EF4-FFF2-40B4-BE49-F238E27FC236}">
                  <a16:creationId xmlns:a16="http://schemas.microsoft.com/office/drawing/2014/main" id="{A4977287-DCC1-489C-BAF9-E7940C92E359}"/>
                </a:ext>
              </a:extLst>
            </p:cNvPr>
            <p:cNvSpPr txBox="1"/>
            <p:nvPr/>
          </p:nvSpPr>
          <p:spPr>
            <a:xfrm>
              <a:off x="6872300" y="2483757"/>
              <a:ext cx="830388" cy="408449"/>
            </a:xfrm>
            <a:prstGeom prst="rect">
              <a:avLst/>
            </a:prstGeom>
            <a:noFill/>
          </p:spPr>
          <p:txBody>
            <a:bodyPr wrap="square" rtlCol="0">
              <a:spAutoFit/>
            </a:bodyPr>
            <a:lstStyle/>
            <a:p>
              <a:r>
                <a:rPr lang="it-IT" sz="900" dirty="0" err="1">
                  <a:solidFill>
                    <a:srgbClr val="002060"/>
                  </a:solidFill>
                </a:rPr>
                <a:t>SiPMs</a:t>
              </a:r>
              <a:r>
                <a:rPr lang="it-IT" sz="900" dirty="0">
                  <a:solidFill>
                    <a:srgbClr val="002060"/>
                  </a:solidFill>
                </a:rPr>
                <a:t> </a:t>
              </a:r>
              <a:r>
                <a:rPr lang="it-IT" sz="900" dirty="0" err="1">
                  <a:solidFill>
                    <a:srgbClr val="002060"/>
                  </a:solidFill>
                </a:rPr>
                <a:t>matrix</a:t>
              </a:r>
              <a:endParaRPr lang="it-IT" sz="900" dirty="0">
                <a:solidFill>
                  <a:srgbClr val="002060"/>
                </a:solidFill>
              </a:endParaRPr>
            </a:p>
          </p:txBody>
        </p:sp>
      </p:grpSp>
      <p:sp>
        <p:nvSpPr>
          <p:cNvPr id="54" name="CasellaDiTesto 53">
            <a:extLst>
              <a:ext uri="{FF2B5EF4-FFF2-40B4-BE49-F238E27FC236}">
                <a16:creationId xmlns:a16="http://schemas.microsoft.com/office/drawing/2014/main" id="{8E4A5285-C967-4ED3-84C5-9E73089A7005}"/>
              </a:ext>
            </a:extLst>
          </p:cNvPr>
          <p:cNvSpPr txBox="1"/>
          <p:nvPr/>
        </p:nvSpPr>
        <p:spPr>
          <a:xfrm>
            <a:off x="8158158" y="1084108"/>
            <a:ext cx="549708" cy="219291"/>
          </a:xfrm>
          <a:prstGeom prst="rect">
            <a:avLst/>
          </a:prstGeom>
          <a:noFill/>
        </p:spPr>
        <p:txBody>
          <a:bodyPr wrap="square" rtlCol="0">
            <a:spAutoFit/>
          </a:bodyPr>
          <a:lstStyle/>
          <a:p>
            <a:pPr algn="ctr"/>
            <a:r>
              <a:rPr lang="it-IT" sz="825" dirty="0">
                <a:solidFill>
                  <a:srgbClr val="002060"/>
                </a:solidFill>
              </a:rPr>
              <a:t>INPUT</a:t>
            </a:r>
          </a:p>
        </p:txBody>
      </p:sp>
      <p:sp>
        <p:nvSpPr>
          <p:cNvPr id="55" name="CasellaDiTesto 54">
            <a:extLst>
              <a:ext uri="{FF2B5EF4-FFF2-40B4-BE49-F238E27FC236}">
                <a16:creationId xmlns:a16="http://schemas.microsoft.com/office/drawing/2014/main" id="{52AAD3CF-A570-47CC-86F8-4D13996F57F2}"/>
              </a:ext>
            </a:extLst>
          </p:cNvPr>
          <p:cNvSpPr txBox="1"/>
          <p:nvPr/>
        </p:nvSpPr>
        <p:spPr>
          <a:xfrm>
            <a:off x="8168333" y="1834958"/>
            <a:ext cx="549708" cy="346249"/>
          </a:xfrm>
          <a:prstGeom prst="rect">
            <a:avLst/>
          </a:prstGeom>
          <a:noFill/>
        </p:spPr>
        <p:txBody>
          <a:bodyPr wrap="square" rtlCol="0">
            <a:spAutoFit/>
          </a:bodyPr>
          <a:lstStyle/>
          <a:p>
            <a:pPr algn="ctr"/>
            <a:r>
              <a:rPr lang="it-IT" sz="825" dirty="0">
                <a:solidFill>
                  <a:srgbClr val="002060"/>
                </a:solidFill>
              </a:rPr>
              <a:t>HIDDEN</a:t>
            </a:r>
          </a:p>
        </p:txBody>
      </p:sp>
      <p:sp>
        <p:nvSpPr>
          <p:cNvPr id="56" name="CasellaDiTesto 55">
            <a:extLst>
              <a:ext uri="{FF2B5EF4-FFF2-40B4-BE49-F238E27FC236}">
                <a16:creationId xmlns:a16="http://schemas.microsoft.com/office/drawing/2014/main" id="{75EB3C86-DA2F-4361-A990-EDC0E1B2D533}"/>
              </a:ext>
            </a:extLst>
          </p:cNvPr>
          <p:cNvSpPr txBox="1"/>
          <p:nvPr/>
        </p:nvSpPr>
        <p:spPr>
          <a:xfrm>
            <a:off x="8168333" y="2414990"/>
            <a:ext cx="549708" cy="346249"/>
          </a:xfrm>
          <a:prstGeom prst="rect">
            <a:avLst/>
          </a:prstGeom>
          <a:noFill/>
        </p:spPr>
        <p:txBody>
          <a:bodyPr wrap="square" rtlCol="0">
            <a:spAutoFit/>
          </a:bodyPr>
          <a:lstStyle/>
          <a:p>
            <a:pPr algn="ctr"/>
            <a:r>
              <a:rPr lang="it-IT" sz="825" dirty="0">
                <a:solidFill>
                  <a:srgbClr val="002060"/>
                </a:solidFill>
              </a:rPr>
              <a:t>OUTPUT</a:t>
            </a:r>
          </a:p>
        </p:txBody>
      </p:sp>
      <p:sp>
        <p:nvSpPr>
          <p:cNvPr id="57" name="CasellaDiTesto 56">
            <a:extLst>
              <a:ext uri="{FF2B5EF4-FFF2-40B4-BE49-F238E27FC236}">
                <a16:creationId xmlns:a16="http://schemas.microsoft.com/office/drawing/2014/main" id="{1A7EB215-0B11-40DD-8300-49D3EA51FCD3}"/>
              </a:ext>
            </a:extLst>
          </p:cNvPr>
          <p:cNvSpPr txBox="1"/>
          <p:nvPr/>
        </p:nvSpPr>
        <p:spPr>
          <a:xfrm>
            <a:off x="2144413" y="3322363"/>
            <a:ext cx="6826379" cy="1477328"/>
          </a:xfrm>
          <a:prstGeom prst="rect">
            <a:avLst/>
          </a:prstGeom>
          <a:noFill/>
        </p:spPr>
        <p:txBody>
          <a:bodyPr wrap="square" rtlCol="0">
            <a:spAutoFit/>
          </a:bodyPr>
          <a:lstStyle/>
          <a:p>
            <a:pPr marL="214313" indent="-214313">
              <a:buFont typeface="Wingdings" panose="05000000000000000000" pitchFamily="2" charset="2"/>
              <a:buChar char="Ø"/>
            </a:pPr>
            <a:r>
              <a:rPr lang="it-IT" sz="1500" dirty="0"/>
              <a:t>The </a:t>
            </a:r>
            <a:r>
              <a:rPr lang="it-IT" sz="1500" b="1" dirty="0"/>
              <a:t>training</a:t>
            </a:r>
            <a:r>
              <a:rPr lang="it-IT" sz="1500" dirty="0"/>
              <a:t> of the network </a:t>
            </a:r>
            <a:r>
              <a:rPr lang="it-IT" sz="1500" dirty="0" err="1"/>
              <a:t>was</a:t>
            </a:r>
            <a:r>
              <a:rPr lang="it-IT" sz="1500" dirty="0"/>
              <a:t> </a:t>
            </a:r>
            <a:r>
              <a:rPr lang="it-IT" sz="1500" dirty="0" err="1"/>
              <a:t>performed</a:t>
            </a:r>
            <a:r>
              <a:rPr lang="it-IT" sz="1500" dirty="0"/>
              <a:t> by scanning in 320 positions the </a:t>
            </a:r>
            <a:r>
              <a:rPr lang="it-IT" sz="1500" dirty="0" err="1"/>
              <a:t>crystal</a:t>
            </a:r>
            <a:r>
              <a:rPr lang="it-IT" sz="1500" dirty="0"/>
              <a:t> </a:t>
            </a:r>
            <a:r>
              <a:rPr lang="it-IT" sz="1500" dirty="0" err="1"/>
              <a:t>surface</a:t>
            </a:r>
            <a:r>
              <a:rPr lang="it-IT" sz="1500" dirty="0"/>
              <a:t> with a 1mm </a:t>
            </a:r>
            <a:r>
              <a:rPr lang="it-IT" sz="1500" dirty="0" err="1"/>
              <a:t>collimated</a:t>
            </a:r>
            <a:r>
              <a:rPr lang="it-IT" sz="1500" dirty="0"/>
              <a:t> </a:t>
            </a:r>
            <a:r>
              <a:rPr lang="it-IT" sz="1500" baseline="30000" dirty="0"/>
              <a:t>137</a:t>
            </a:r>
            <a:r>
              <a:rPr lang="it-IT" sz="1500" dirty="0"/>
              <a:t>Cs source (662 </a:t>
            </a:r>
            <a:r>
              <a:rPr lang="it-IT" sz="1500" dirty="0" err="1"/>
              <a:t>keV</a:t>
            </a:r>
            <a:r>
              <a:rPr lang="it-IT" sz="1500" dirty="0"/>
              <a:t>)</a:t>
            </a:r>
            <a:br>
              <a:rPr lang="it-IT" sz="1500" dirty="0"/>
            </a:br>
            <a:endParaRPr lang="it-IT" sz="1500" dirty="0"/>
          </a:p>
          <a:p>
            <a:pPr marL="214313" indent="-214313">
              <a:buFont typeface="Wingdings" panose="05000000000000000000" pitchFamily="2" charset="2"/>
              <a:buChar char="Ø"/>
            </a:pPr>
            <a:r>
              <a:rPr lang="it-IT" sz="1500" dirty="0"/>
              <a:t>The </a:t>
            </a:r>
            <a:r>
              <a:rPr lang="it-IT" sz="1500" b="1" dirty="0"/>
              <a:t>ANN</a:t>
            </a:r>
            <a:r>
              <a:rPr lang="it-IT" sz="1500" dirty="0"/>
              <a:t> </a:t>
            </a:r>
            <a:r>
              <a:rPr lang="it-IT" sz="1500" dirty="0" err="1"/>
              <a:t>is</a:t>
            </a:r>
            <a:r>
              <a:rPr lang="it-IT" sz="1500" dirty="0"/>
              <a:t> </a:t>
            </a:r>
            <a:r>
              <a:rPr lang="it-IT" sz="1500" dirty="0" err="1"/>
              <a:t>able</a:t>
            </a:r>
            <a:r>
              <a:rPr lang="it-IT" sz="1500" dirty="0"/>
              <a:t> to </a:t>
            </a:r>
            <a:r>
              <a:rPr lang="it-IT" sz="1500" dirty="0" err="1"/>
              <a:t>reconstruct</a:t>
            </a:r>
            <a:r>
              <a:rPr lang="it-IT" sz="1500" dirty="0"/>
              <a:t> the position of a </a:t>
            </a:r>
            <a:r>
              <a:rPr lang="it-IT" sz="1500" baseline="30000" dirty="0"/>
              <a:t>137</a:t>
            </a:r>
            <a:r>
              <a:rPr lang="it-IT" sz="1500" dirty="0"/>
              <a:t>Cs source in </a:t>
            </a:r>
            <a:r>
              <a:rPr lang="it-IT" sz="1500" dirty="0" err="1"/>
              <a:t>measurements</a:t>
            </a:r>
            <a:r>
              <a:rPr lang="it-IT" sz="1500" dirty="0"/>
              <a:t> </a:t>
            </a:r>
            <a:r>
              <a:rPr lang="it-IT" sz="1500" dirty="0" err="1"/>
              <a:t>acquired</a:t>
            </a:r>
            <a:r>
              <a:rPr lang="it-IT" sz="1500" dirty="0"/>
              <a:t> with the </a:t>
            </a:r>
            <a:r>
              <a:rPr lang="it-IT" sz="1500" dirty="0" err="1"/>
              <a:t>pinhole</a:t>
            </a:r>
            <a:r>
              <a:rPr lang="it-IT" sz="1500" dirty="0"/>
              <a:t> collimator with a </a:t>
            </a:r>
            <a:r>
              <a:rPr lang="it-IT" sz="1500" dirty="0" err="1"/>
              <a:t>spatial</a:t>
            </a:r>
            <a:r>
              <a:rPr lang="it-IT" sz="1500" dirty="0"/>
              <a:t> </a:t>
            </a:r>
            <a:r>
              <a:rPr lang="it-IT" sz="1500" dirty="0" err="1"/>
              <a:t>resolution</a:t>
            </a:r>
            <a:r>
              <a:rPr lang="it-IT" sz="1500" dirty="0"/>
              <a:t> of </a:t>
            </a:r>
            <a:r>
              <a:rPr lang="it-IT" sz="1500" b="1" dirty="0"/>
              <a:t>3.25 mm</a:t>
            </a:r>
            <a:endParaRPr lang="it-IT" sz="1500" dirty="0"/>
          </a:p>
        </p:txBody>
      </p:sp>
    </p:spTree>
    <p:extLst>
      <p:ext uri="{BB962C8B-B14F-4D97-AF65-F5344CB8AC3E}">
        <p14:creationId xmlns:p14="http://schemas.microsoft.com/office/powerpoint/2010/main" val="121586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7628708" cy="366713"/>
          </a:xfrm>
        </p:spPr>
        <p:txBody>
          <a:bodyPr>
            <a:normAutofit fontScale="90000"/>
          </a:bodyPr>
          <a:lstStyle/>
          <a:p>
            <a:r>
              <a:rPr lang="it-IT" sz="1950" dirty="0"/>
              <a:t>SPOC: </a:t>
            </a:r>
            <a:r>
              <a:rPr lang="it-IT" sz="2100" dirty="0"/>
              <a:t>project</a:t>
            </a:r>
            <a:r>
              <a:rPr lang="en-IT" sz="2100" dirty="0"/>
              <a:t> structure</a:t>
            </a:r>
            <a:r>
              <a:rPr lang="it-IT" sz="2100" dirty="0"/>
              <a:t>, </a:t>
            </a:r>
            <a:r>
              <a:rPr lang="it-IT" sz="2100" dirty="0" err="1"/>
              <a:t>milestones</a:t>
            </a:r>
            <a:r>
              <a:rPr lang="it-IT" sz="2100" dirty="0"/>
              <a:t> and </a:t>
            </a:r>
            <a:r>
              <a:rPr lang="it-IT" sz="2100" dirty="0" err="1"/>
              <a:t>timetable</a:t>
            </a:r>
            <a:endParaRPr lang="it-IT" sz="1950" dirty="0"/>
          </a:p>
        </p:txBody>
      </p:sp>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27</a:t>
            </a:fld>
            <a:endParaRPr lang="en-US" dirty="0"/>
          </a:p>
        </p:txBody>
      </p:sp>
      <p:sp>
        <p:nvSpPr>
          <p:cNvPr id="5" name="Rettangolo 4">
            <a:extLst>
              <a:ext uri="{FF2B5EF4-FFF2-40B4-BE49-F238E27FC236}">
                <a16:creationId xmlns:a16="http://schemas.microsoft.com/office/drawing/2014/main" id="{A3CFE5F6-1388-4441-8151-6506880BB196}"/>
              </a:ext>
            </a:extLst>
          </p:cNvPr>
          <p:cNvSpPr/>
          <p:nvPr/>
        </p:nvSpPr>
        <p:spPr>
          <a:xfrm>
            <a:off x="209006" y="595002"/>
            <a:ext cx="8961120" cy="900246"/>
          </a:xfrm>
          <a:prstGeom prst="rect">
            <a:avLst/>
          </a:prstGeom>
        </p:spPr>
        <p:txBody>
          <a:bodyPr wrap="square">
            <a:spAutoFit/>
          </a:bodyPr>
          <a:lstStyle/>
          <a:p>
            <a:r>
              <a:rPr lang="en-IT" sz="1050" b="1" dirty="0"/>
              <a:t>WP1</a:t>
            </a:r>
            <a:r>
              <a:rPr lang="en-IT" sz="1050" dirty="0"/>
              <a:t> (INFN-MI): </a:t>
            </a:r>
            <a:r>
              <a:rPr lang="it-IT" sz="1050" dirty="0"/>
              <a:t>S</a:t>
            </a:r>
            <a:r>
              <a:rPr lang="en-IT" sz="1050" dirty="0"/>
              <a:t>imulation of </a:t>
            </a:r>
            <a:r>
              <a:rPr lang="en-IT" sz="1050" b="1" dirty="0"/>
              <a:t>neutron fields and gamma+neutron fluxes on the detector</a:t>
            </a:r>
            <a:r>
              <a:rPr lang="en-IT" sz="1050" dirty="0"/>
              <a:t>; computational study of </a:t>
            </a:r>
            <a:r>
              <a:rPr lang="en-IT" sz="1050" b="1" dirty="0"/>
              <a:t>shieldings</a:t>
            </a:r>
            <a:r>
              <a:rPr lang="en-IT" sz="1050" dirty="0"/>
              <a:t> and collimators</a:t>
            </a:r>
            <a:r>
              <a:rPr lang="en-US" sz="1050" dirty="0"/>
              <a:t>; </a:t>
            </a:r>
            <a:r>
              <a:rPr lang="en-US" sz="1050" b="1" dirty="0"/>
              <a:t>simulation of the SPECT scanner</a:t>
            </a:r>
            <a:r>
              <a:rPr lang="it-IT" sz="1050" dirty="0"/>
              <a:t>.</a:t>
            </a:r>
            <a:endParaRPr lang="en-IT" sz="1050" dirty="0"/>
          </a:p>
          <a:p>
            <a:r>
              <a:rPr lang="en-IT" sz="1050" b="1" dirty="0"/>
              <a:t>WP2</a:t>
            </a:r>
            <a:r>
              <a:rPr lang="en-IT" sz="1050" dirty="0"/>
              <a:t> (INFN-MI): </a:t>
            </a:r>
            <a:r>
              <a:rPr lang="it-IT" sz="1050" b="1" dirty="0"/>
              <a:t>D</a:t>
            </a:r>
            <a:r>
              <a:rPr lang="en-IT" sz="1050" b="1" dirty="0"/>
              <a:t>evelopment of the </a:t>
            </a:r>
            <a:r>
              <a:rPr lang="it-IT" sz="1050" b="1" dirty="0"/>
              <a:t>SPECT </a:t>
            </a:r>
            <a:r>
              <a:rPr lang="it-IT" sz="1050" b="1" dirty="0" err="1"/>
              <a:t>prototype</a:t>
            </a:r>
            <a:r>
              <a:rPr lang="it-IT" sz="1050" dirty="0"/>
              <a:t>: </a:t>
            </a:r>
            <a:r>
              <a:rPr lang="en-IT" sz="1050" dirty="0"/>
              <a:t>gamma-ray detector</a:t>
            </a:r>
            <a:r>
              <a:rPr lang="it-IT" sz="1050" dirty="0"/>
              <a:t>s</a:t>
            </a:r>
            <a:r>
              <a:rPr lang="en-IT" sz="1050" dirty="0"/>
              <a:t>, electronics, collimat</a:t>
            </a:r>
            <a:r>
              <a:rPr lang="it-IT" sz="1050" dirty="0" err="1"/>
              <a:t>ors</a:t>
            </a:r>
            <a:r>
              <a:rPr lang="it-IT" sz="1050" dirty="0"/>
              <a:t>, </a:t>
            </a:r>
            <a:r>
              <a:rPr lang="it-IT" sz="1050" dirty="0" err="1"/>
              <a:t>mechanics</a:t>
            </a:r>
            <a:r>
              <a:rPr lang="it-IT" sz="1050" dirty="0"/>
              <a:t>.</a:t>
            </a:r>
            <a:endParaRPr lang="en-IT" sz="1050" dirty="0"/>
          </a:p>
          <a:p>
            <a:r>
              <a:rPr lang="en-IT" sz="1050" b="1" dirty="0"/>
              <a:t>WP</a:t>
            </a:r>
            <a:r>
              <a:rPr lang="it-IT" sz="1050" b="1" dirty="0"/>
              <a:t>3</a:t>
            </a:r>
            <a:r>
              <a:rPr lang="en-IT" sz="1050" dirty="0"/>
              <a:t> (INFN-BA): BNCT</a:t>
            </a:r>
            <a:r>
              <a:rPr lang="it-IT" sz="1050" dirty="0"/>
              <a:t>-</a:t>
            </a:r>
            <a:r>
              <a:rPr lang="en-IT" sz="1050" dirty="0"/>
              <a:t>dedicated </a:t>
            </a:r>
            <a:r>
              <a:rPr lang="en-IT" sz="1050" b="1" dirty="0"/>
              <a:t>tomographic reconstruction</a:t>
            </a:r>
          </a:p>
          <a:p>
            <a:r>
              <a:rPr lang="en-IT" sz="1050" b="1" dirty="0"/>
              <a:t>WP</a:t>
            </a:r>
            <a:r>
              <a:rPr lang="it-IT" sz="1050" b="1" dirty="0"/>
              <a:t>4</a:t>
            </a:r>
            <a:r>
              <a:rPr lang="en-IT" sz="1050" dirty="0"/>
              <a:t> (INFN-PV): </a:t>
            </a:r>
            <a:r>
              <a:rPr lang="it-IT" sz="1050" b="1" dirty="0"/>
              <a:t>B</a:t>
            </a:r>
            <a:r>
              <a:rPr lang="en-IT" sz="1050" b="1" dirty="0"/>
              <a:t>eam tests </a:t>
            </a:r>
            <a:r>
              <a:rPr lang="en-IT" sz="1050" dirty="0"/>
              <a:t>at nuclear reactor and with </a:t>
            </a:r>
            <a:r>
              <a:rPr lang="en-IT" sz="1050" b="1" dirty="0"/>
              <a:t>accelerator-based BNCT sources </a:t>
            </a:r>
            <a:r>
              <a:rPr lang="en-IT" sz="1050" dirty="0"/>
              <a:t>(Birmingham, Helsinki)</a:t>
            </a:r>
          </a:p>
        </p:txBody>
      </p:sp>
      <p:pic>
        <p:nvPicPr>
          <p:cNvPr id="7" name="Picture 6">
            <a:extLst>
              <a:ext uri="{FF2B5EF4-FFF2-40B4-BE49-F238E27FC236}">
                <a16:creationId xmlns:a16="http://schemas.microsoft.com/office/drawing/2014/main" id="{49B030E7-B9BC-4530-AD82-FDD4DE4187BD}"/>
              </a:ext>
            </a:extLst>
          </p:cNvPr>
          <p:cNvPicPr>
            <a:picLocks noChangeAspect="1"/>
          </p:cNvPicPr>
          <p:nvPr/>
        </p:nvPicPr>
        <p:blipFill>
          <a:blip r:embed="rId2"/>
          <a:stretch>
            <a:fillRect/>
          </a:stretch>
        </p:blipFill>
        <p:spPr>
          <a:xfrm>
            <a:off x="703130" y="1773415"/>
            <a:ext cx="7580577" cy="2729294"/>
          </a:xfrm>
          <a:prstGeom prst="rect">
            <a:avLst/>
          </a:prstGeom>
        </p:spPr>
      </p:pic>
    </p:spTree>
    <p:extLst>
      <p:ext uri="{BB962C8B-B14F-4D97-AF65-F5344CB8AC3E}">
        <p14:creationId xmlns:p14="http://schemas.microsoft.com/office/powerpoint/2010/main" val="299791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537343-2DFC-E0CD-19EA-AD80CDCA9599}"/>
              </a:ext>
            </a:extLst>
          </p:cNvPr>
          <p:cNvSpPr txBox="1">
            <a:spLocks/>
          </p:cNvSpPr>
          <p:nvPr/>
        </p:nvSpPr>
        <p:spPr>
          <a:xfrm>
            <a:off x="300659" y="201010"/>
            <a:ext cx="8686800" cy="567818"/>
          </a:xfrm>
          <a:prstGeom prst="rect">
            <a:avLst/>
          </a:prstGeom>
        </p:spPr>
        <p:txBody>
          <a:bodyPr vert="horz" lIns="68580" tIns="34290" rIns="68580" bIns="3429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dirty="0">
                <a:solidFill>
                  <a:srgbClr val="7390A6"/>
                </a:solidFill>
                <a:latin typeface="Roboto" panose="02000000000000000000" pitchFamily="2" charset="0"/>
                <a:ea typeface="Roboto" panose="02000000000000000000" pitchFamily="2" charset="0"/>
              </a:rPr>
              <a:t>SPOC - </a:t>
            </a:r>
            <a:r>
              <a:rPr lang="en-GB" sz="3300" dirty="0" err="1">
                <a:solidFill>
                  <a:srgbClr val="7390A6"/>
                </a:solidFill>
                <a:latin typeface="Roboto" panose="02000000000000000000" pitchFamily="2" charset="0"/>
                <a:ea typeface="Roboto" panose="02000000000000000000" pitchFamily="2" charset="0"/>
              </a:rPr>
              <a:t>SPect</a:t>
            </a:r>
            <a:r>
              <a:rPr lang="en-GB" sz="3300" dirty="0">
                <a:solidFill>
                  <a:srgbClr val="7390A6"/>
                </a:solidFill>
                <a:latin typeface="Roboto" panose="02000000000000000000" pitchFamily="2" charset="0"/>
                <a:ea typeface="Roboto" panose="02000000000000000000" pitchFamily="2" charset="0"/>
              </a:rPr>
              <a:t> for Online boron dose verification in </a:t>
            </a:r>
            <a:r>
              <a:rPr lang="en-GB" sz="3300" dirty="0" err="1">
                <a:solidFill>
                  <a:srgbClr val="7390A6"/>
                </a:solidFill>
                <a:latin typeface="Roboto" panose="02000000000000000000" pitchFamily="2" charset="0"/>
                <a:ea typeface="Roboto" panose="02000000000000000000" pitchFamily="2" charset="0"/>
              </a:rPr>
              <a:t>bnCt</a:t>
            </a:r>
            <a:br>
              <a:rPr lang="en-US" sz="3300" dirty="0">
                <a:latin typeface="Roboto" panose="02000000000000000000" pitchFamily="2" charset="0"/>
                <a:ea typeface="Roboto" panose="02000000000000000000" pitchFamily="2" charset="0"/>
              </a:rPr>
            </a:br>
            <a:r>
              <a:rPr lang="en-US" sz="3300" dirty="0">
                <a:latin typeface="Roboto" panose="02000000000000000000" pitchFamily="2" charset="0"/>
                <a:ea typeface="Roboto" panose="02000000000000000000" pitchFamily="2" charset="0"/>
              </a:rPr>
              <a:t>Project Organization – Participants and Costs</a:t>
            </a:r>
            <a:endParaRPr lang="en-GB" sz="3300" dirty="0">
              <a:latin typeface="Roboto" panose="02000000000000000000" pitchFamily="2" charset="0"/>
              <a:ea typeface="Roboto" panose="02000000000000000000" pitchFamily="2" charset="0"/>
            </a:endParaRPr>
          </a:p>
        </p:txBody>
      </p:sp>
      <p:sp>
        <p:nvSpPr>
          <p:cNvPr id="5" name="CasellaDiTesto 4">
            <a:extLst>
              <a:ext uri="{FF2B5EF4-FFF2-40B4-BE49-F238E27FC236}">
                <a16:creationId xmlns:a16="http://schemas.microsoft.com/office/drawing/2014/main" id="{C4E4B30A-BE81-D052-9B38-DA86FF0425CE}"/>
              </a:ext>
            </a:extLst>
          </p:cNvPr>
          <p:cNvSpPr txBox="1"/>
          <p:nvPr/>
        </p:nvSpPr>
        <p:spPr>
          <a:xfrm>
            <a:off x="266699" y="2790947"/>
            <a:ext cx="4642276" cy="1292662"/>
          </a:xfrm>
          <a:prstGeom prst="rect">
            <a:avLst/>
          </a:prstGeom>
          <a:noFill/>
        </p:spPr>
        <p:txBody>
          <a:bodyPr wrap="square" rtlCol="0">
            <a:spAutoFit/>
          </a:bodyPr>
          <a:lstStyle/>
          <a:p>
            <a:r>
              <a:rPr lang="en-GB" sz="1350" dirty="0">
                <a:solidFill>
                  <a:srgbClr val="FF0000"/>
                </a:solidFill>
              </a:rPr>
              <a:t>2025</a:t>
            </a:r>
          </a:p>
          <a:p>
            <a:r>
              <a:rPr lang="en-GB" sz="1350" dirty="0" err="1"/>
              <a:t>Missioni</a:t>
            </a:r>
            <a:r>
              <a:rPr lang="en-GB" sz="1350" dirty="0"/>
              <a:t> 4.0 k.    </a:t>
            </a:r>
          </a:p>
          <a:p>
            <a:r>
              <a:rPr lang="en-GB" sz="1050" dirty="0"/>
              <a:t>       Lena 2*1kEuro + Milano 4*0.5 </a:t>
            </a:r>
            <a:r>
              <a:rPr lang="en-GB" sz="1050" dirty="0" err="1"/>
              <a:t>kEuro</a:t>
            </a:r>
            <a:endParaRPr lang="en-GB" sz="1050" dirty="0"/>
          </a:p>
          <a:p>
            <a:r>
              <a:rPr lang="en-GB" sz="1350" dirty="0" err="1"/>
              <a:t>Consumo</a:t>
            </a:r>
            <a:r>
              <a:rPr lang="en-GB" sz="1350" dirty="0"/>
              <a:t> 5 k</a:t>
            </a:r>
          </a:p>
          <a:p>
            <a:r>
              <a:rPr lang="en-GB" sz="1350" dirty="0" err="1"/>
              <a:t>Inventario</a:t>
            </a:r>
            <a:r>
              <a:rPr lang="en-GB" sz="1350" dirty="0"/>
              <a:t> 2 k x HPC   </a:t>
            </a:r>
          </a:p>
          <a:p>
            <a:endParaRPr lang="en-GB" sz="1350" dirty="0"/>
          </a:p>
        </p:txBody>
      </p:sp>
      <p:sp>
        <p:nvSpPr>
          <p:cNvPr id="6" name="CasellaDiTesto 5">
            <a:extLst>
              <a:ext uri="{FF2B5EF4-FFF2-40B4-BE49-F238E27FC236}">
                <a16:creationId xmlns:a16="http://schemas.microsoft.com/office/drawing/2014/main" id="{BC65A015-F6D6-78BC-5206-786F629EF511}"/>
              </a:ext>
            </a:extLst>
          </p:cNvPr>
          <p:cNvSpPr txBox="1"/>
          <p:nvPr/>
        </p:nvSpPr>
        <p:spPr>
          <a:xfrm>
            <a:off x="300659" y="935199"/>
            <a:ext cx="4574357" cy="1938992"/>
          </a:xfrm>
          <a:prstGeom prst="rect">
            <a:avLst/>
          </a:prstGeom>
          <a:noFill/>
        </p:spPr>
        <p:txBody>
          <a:bodyPr wrap="square">
            <a:spAutoFit/>
          </a:bodyPr>
          <a:lstStyle/>
          <a:p>
            <a:pPr fontAlgn="b"/>
            <a:r>
              <a:rPr lang="en-GB" sz="1200" b="1" dirty="0">
                <a:latin typeface="Calibri" panose="020F0502020204030204" pitchFamily="34" charset="0"/>
              </a:rPr>
              <a:t>Bari-INFN</a:t>
            </a:r>
            <a:endParaRPr lang="en-GB" sz="1200" dirty="0">
              <a:latin typeface="Calibri" panose="020F0502020204030204" pitchFamily="34" charset="0"/>
            </a:endParaRPr>
          </a:p>
          <a:p>
            <a:pPr algn="l" fontAlgn="b"/>
            <a:r>
              <a:rPr lang="en-GB" sz="1200" dirty="0" err="1">
                <a:latin typeface="Calibri" panose="020F0502020204030204" pitchFamily="34" charset="0"/>
              </a:rPr>
              <a:t>G.Pugliese</a:t>
            </a:r>
            <a:r>
              <a:rPr lang="en-GB" sz="1200" dirty="0">
                <a:latin typeface="Calibri" panose="020F0502020204030204" pitchFamily="34" charset="0"/>
              </a:rPr>
              <a:t> (</a:t>
            </a:r>
            <a:r>
              <a:rPr lang="en-GB" sz="1200" b="1" dirty="0">
                <a:solidFill>
                  <a:srgbClr val="FF0000"/>
                </a:solidFill>
                <a:latin typeface="Calibri" panose="020F0502020204030204" pitchFamily="34" charset="0"/>
              </a:rPr>
              <a:t>RL</a:t>
            </a:r>
            <a:r>
              <a:rPr lang="en-GB" sz="1200" dirty="0">
                <a:latin typeface="Calibri" panose="020F0502020204030204" pitchFamily="34" charset="0"/>
              </a:rPr>
              <a:t>, PA) 	20 % (+10%)</a:t>
            </a:r>
          </a:p>
          <a:p>
            <a:pPr fontAlgn="b"/>
            <a:r>
              <a:rPr lang="en-GB" sz="1200" dirty="0" err="1">
                <a:latin typeface="Calibri" panose="020F0502020204030204" pitchFamily="34" charset="0"/>
              </a:rPr>
              <a:t>G.Iaselli</a:t>
            </a:r>
            <a:r>
              <a:rPr lang="en-GB" sz="1200" dirty="0">
                <a:latin typeface="Calibri" panose="020F0502020204030204" pitchFamily="34" charset="0"/>
              </a:rPr>
              <a:t> (PO)          	 50%     </a:t>
            </a:r>
          </a:p>
          <a:p>
            <a:pPr fontAlgn="b"/>
            <a:r>
              <a:rPr lang="en-GB" sz="1200" dirty="0">
                <a:latin typeface="Calibri" panose="020F0502020204030204" pitchFamily="34" charset="0"/>
              </a:rPr>
              <a:t>G. Bruno (PO).        	10% </a:t>
            </a:r>
          </a:p>
          <a:p>
            <a:pPr fontAlgn="b"/>
            <a:r>
              <a:rPr lang="en-GB" sz="1200" dirty="0">
                <a:latin typeface="Calibri" panose="020F0502020204030204" pitchFamily="34" charset="0"/>
              </a:rPr>
              <a:t>N. Ferrara       </a:t>
            </a:r>
            <a:r>
              <a:rPr lang="en-GB" sz="1200" dirty="0" err="1">
                <a:latin typeface="Calibri" panose="020F0502020204030204" pitchFamily="34" charset="0"/>
              </a:rPr>
              <a:t>Phd</a:t>
            </a:r>
            <a:r>
              <a:rPr lang="en-GB" sz="1200" dirty="0">
                <a:latin typeface="Calibri" panose="020F0502020204030204" pitchFamily="34" charset="0"/>
              </a:rPr>
              <a:t>           	(30%)</a:t>
            </a:r>
          </a:p>
          <a:p>
            <a:pPr fontAlgn="b"/>
            <a:r>
              <a:rPr lang="en-GB" sz="1200" dirty="0">
                <a:latin typeface="Calibri" panose="020F0502020204030204" pitchFamily="34" charset="0"/>
              </a:rPr>
              <a:t>D. Ramos 	</a:t>
            </a:r>
            <a:r>
              <a:rPr lang="en-GB" sz="1200" dirty="0" err="1">
                <a:latin typeface="Calibri" panose="020F0502020204030204" pitchFamily="34" charset="0"/>
              </a:rPr>
              <a:t>Assegnista</a:t>
            </a:r>
            <a:r>
              <a:rPr lang="en-GB" sz="1200" dirty="0">
                <a:latin typeface="Calibri" panose="020F0502020204030204" pitchFamily="34" charset="0"/>
              </a:rPr>
              <a:t>	(30%)</a:t>
            </a:r>
          </a:p>
          <a:p>
            <a:pPr fontAlgn="b"/>
            <a:r>
              <a:rPr lang="en-GB" sz="1200" dirty="0" err="1">
                <a:latin typeface="Calibri" panose="020F0502020204030204" pitchFamily="34" charset="0"/>
              </a:rPr>
              <a:t>Uhmesh</a:t>
            </a:r>
            <a:r>
              <a:rPr lang="en-GB" sz="1200" dirty="0">
                <a:latin typeface="Calibri" panose="020F0502020204030204" pitchFamily="34" charset="0"/>
              </a:rPr>
              <a:t> </a:t>
            </a:r>
            <a:r>
              <a:rPr lang="en-GB" sz="1200" dirty="0" err="1">
                <a:latin typeface="Calibri" panose="020F0502020204030204" pitchFamily="34" charset="0"/>
              </a:rPr>
              <a:t>Lakshmaiah</a:t>
            </a:r>
            <a:r>
              <a:rPr lang="en-GB" sz="1200" dirty="0">
                <a:latin typeface="Calibri" panose="020F0502020204030204" pitchFamily="34" charset="0"/>
              </a:rPr>
              <a:t> (</a:t>
            </a:r>
            <a:r>
              <a:rPr lang="en-GB" sz="1200" dirty="0" err="1">
                <a:latin typeface="Calibri" panose="020F0502020204030204" pitchFamily="34" charset="0"/>
              </a:rPr>
              <a:t>assegnista</a:t>
            </a:r>
            <a:r>
              <a:rPr lang="en-GB" sz="1200" dirty="0">
                <a:latin typeface="Calibri" panose="020F0502020204030204" pitchFamily="34" charset="0"/>
              </a:rPr>
              <a:t> PRIN)	      40%  (30%) </a:t>
            </a:r>
          </a:p>
          <a:p>
            <a:pPr fontAlgn="b"/>
            <a:endParaRPr lang="en-GB" sz="1200" dirty="0">
              <a:latin typeface="Calibri" panose="020F0502020204030204" pitchFamily="34" charset="0"/>
            </a:endParaRPr>
          </a:p>
          <a:p>
            <a:pPr fontAlgn="b"/>
            <a:r>
              <a:rPr lang="en-GB" sz="1200" dirty="0">
                <a:latin typeface="Calibri" panose="020F0502020204030204" pitchFamily="34" charset="0"/>
              </a:rPr>
              <a:t>(*) % per grant </a:t>
            </a:r>
            <a:r>
              <a:rPr lang="en-GB" sz="1200" dirty="0" err="1">
                <a:latin typeface="Calibri" panose="020F0502020204030204" pitchFamily="34" charset="0"/>
              </a:rPr>
              <a:t>giovani</a:t>
            </a:r>
            <a:endParaRPr lang="en-GB" sz="1200" dirty="0">
              <a:latin typeface="Calibri" panose="020F0502020204030204" pitchFamily="34" charset="0"/>
            </a:endParaRPr>
          </a:p>
          <a:p>
            <a:pPr fontAlgn="b"/>
            <a:r>
              <a:rPr lang="en-GB" sz="1200" dirty="0">
                <a:latin typeface="Calibri" panose="020F0502020204030204" pitchFamily="34" charset="0"/>
              </a:rPr>
              <a:t> </a:t>
            </a:r>
          </a:p>
        </p:txBody>
      </p:sp>
      <p:sp>
        <p:nvSpPr>
          <p:cNvPr id="2" name="CasellaDiTesto 1">
            <a:extLst>
              <a:ext uri="{FF2B5EF4-FFF2-40B4-BE49-F238E27FC236}">
                <a16:creationId xmlns:a16="http://schemas.microsoft.com/office/drawing/2014/main" id="{8023A24C-150E-41DF-EEA8-B885DB4AB92B}"/>
              </a:ext>
            </a:extLst>
          </p:cNvPr>
          <p:cNvSpPr txBox="1"/>
          <p:nvPr/>
        </p:nvSpPr>
        <p:spPr>
          <a:xfrm>
            <a:off x="571500" y="4447309"/>
            <a:ext cx="184731" cy="307777"/>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112D96DB-BE8C-93D6-3C2A-80CFFECDC2F3}"/>
              </a:ext>
            </a:extLst>
          </p:cNvPr>
          <p:cNvSpPr txBox="1"/>
          <p:nvPr/>
        </p:nvSpPr>
        <p:spPr>
          <a:xfrm>
            <a:off x="436418" y="4120943"/>
            <a:ext cx="6506824" cy="738664"/>
          </a:xfrm>
          <a:prstGeom prst="rect">
            <a:avLst/>
          </a:prstGeom>
          <a:noFill/>
        </p:spPr>
        <p:txBody>
          <a:bodyPr wrap="square" rtlCol="0">
            <a:spAutoFit/>
          </a:bodyPr>
          <a:lstStyle/>
          <a:p>
            <a:r>
              <a:rPr lang="it-IT" b="0" i="0" u="none" strike="noStrike" dirty="0">
                <a:solidFill>
                  <a:srgbClr val="000000"/>
                </a:solidFill>
                <a:effectLst/>
                <a:latin typeface="Helvetica" pitchFamily="2" charset="0"/>
              </a:rPr>
              <a:t>Servizi: </a:t>
            </a:r>
          </a:p>
          <a:p>
            <a:pPr marL="285750" indent="-285750">
              <a:buFont typeface="Arial" panose="020B0604020202020204" pitchFamily="34" charset="0"/>
              <a:buChar char="•"/>
            </a:pPr>
            <a:r>
              <a:rPr lang="it-IT" b="0" i="0" u="none" strike="noStrike" dirty="0">
                <a:solidFill>
                  <a:srgbClr val="000000"/>
                </a:solidFill>
                <a:effectLst/>
                <a:latin typeface="Helvetica" pitchFamily="2" charset="0"/>
              </a:rPr>
              <a:t>un mese di servizio progettazione meccanica</a:t>
            </a:r>
          </a:p>
          <a:p>
            <a:pPr marL="285750" indent="-285750">
              <a:buFont typeface="Arial" panose="020B0604020202020204" pitchFamily="34" charset="0"/>
              <a:buChar char="•"/>
            </a:pPr>
            <a:r>
              <a:rPr lang="it-IT" b="0" i="0" u="none" strike="noStrike" dirty="0">
                <a:solidFill>
                  <a:srgbClr val="000000"/>
                </a:solidFill>
                <a:effectLst/>
                <a:latin typeface="Helvetica" pitchFamily="2" charset="0"/>
              </a:rPr>
              <a:t>un mese di officina meccanica.</a:t>
            </a:r>
            <a:endParaRPr lang="it-IT" dirty="0"/>
          </a:p>
        </p:txBody>
      </p:sp>
    </p:spTree>
    <p:extLst>
      <p:ext uri="{BB962C8B-B14F-4D97-AF65-F5344CB8AC3E}">
        <p14:creationId xmlns:p14="http://schemas.microsoft.com/office/powerpoint/2010/main" val="3049189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2127-7866-9745-94BD-2F2CDC11CB61}"/>
              </a:ext>
            </a:extLst>
          </p:cNvPr>
          <p:cNvSpPr>
            <a:spLocks noGrp="1"/>
          </p:cNvSpPr>
          <p:nvPr>
            <p:ph type="ctrTitle"/>
          </p:nvPr>
        </p:nvSpPr>
        <p:spPr>
          <a:xfrm>
            <a:off x="397562" y="1"/>
            <a:ext cx="8494003" cy="1269528"/>
          </a:xfrm>
          <a:solidFill>
            <a:srgbClr val="FFFF00"/>
          </a:solidFill>
        </p:spPr>
        <p:txBody>
          <a:bodyPr>
            <a:normAutofit fontScale="90000"/>
          </a:bodyPr>
          <a:lstStyle/>
          <a:p>
            <a:r>
              <a:rPr lang="it-IT" sz="3675" b="1" dirty="0"/>
              <a:t>PLASMA4BEAM2 - Attività Gruppo Bari</a:t>
            </a:r>
            <a:br>
              <a:rPr lang="it-IT" b="1" dirty="0"/>
            </a:br>
            <a:r>
              <a:rPr lang="it-IT" sz="2025" b="1" i="1" dirty="0"/>
              <a:t>(attività sinergica a esp. Collegato su INFN_E)</a:t>
            </a:r>
          </a:p>
        </p:txBody>
      </p:sp>
      <p:sp>
        <p:nvSpPr>
          <p:cNvPr id="3" name="Subtitle 2">
            <a:extLst>
              <a:ext uri="{FF2B5EF4-FFF2-40B4-BE49-F238E27FC236}">
                <a16:creationId xmlns:a16="http://schemas.microsoft.com/office/drawing/2014/main" id="{6A7EAD08-0BB1-5E47-8AAD-B47119830845}"/>
              </a:ext>
            </a:extLst>
          </p:cNvPr>
          <p:cNvSpPr>
            <a:spLocks noGrp="1"/>
          </p:cNvSpPr>
          <p:nvPr>
            <p:ph type="subTitle" idx="1"/>
          </p:nvPr>
        </p:nvSpPr>
        <p:spPr>
          <a:xfrm>
            <a:off x="490971" y="1269528"/>
            <a:ext cx="8346497" cy="889184"/>
          </a:xfrm>
          <a:solidFill>
            <a:schemeClr val="accent4">
              <a:lumMod val="20000"/>
              <a:lumOff val="80000"/>
            </a:schemeClr>
          </a:solidFill>
        </p:spPr>
        <p:txBody>
          <a:bodyPr>
            <a:normAutofit/>
          </a:bodyPr>
          <a:lstStyle/>
          <a:p>
            <a:r>
              <a:rPr lang="it-IT" sz="1500" b="1" i="1" dirty="0" err="1"/>
              <a:t>Resp</a:t>
            </a:r>
            <a:r>
              <a:rPr lang="it-IT" sz="1500" b="1" i="1" dirty="0"/>
              <a:t>. locale Vincenzo Variale </a:t>
            </a:r>
          </a:p>
          <a:p>
            <a:r>
              <a:rPr lang="it-IT" sz="1500" dirty="0"/>
              <a:t>Francesco Taccogna, Pierpaolo Minelli, Domenico Bruno, Giorgio Dilecce</a:t>
            </a:r>
          </a:p>
          <a:p>
            <a:r>
              <a:rPr lang="it-IT" sz="1500" b="1" i="1" dirty="0"/>
              <a:t>(</a:t>
            </a:r>
            <a:r>
              <a:rPr lang="it-IT" sz="1500" b="1" i="1" dirty="0" err="1"/>
              <a:t>Resp</a:t>
            </a:r>
            <a:r>
              <a:rPr lang="it-IT" sz="1500" b="1" i="1" dirty="0"/>
              <a:t>. nazionale Marco Cavenago)</a:t>
            </a:r>
          </a:p>
        </p:txBody>
      </p:sp>
      <p:sp>
        <p:nvSpPr>
          <p:cNvPr id="4" name="CasellaDiTesto 3"/>
          <p:cNvSpPr txBox="1"/>
          <p:nvPr/>
        </p:nvSpPr>
        <p:spPr>
          <a:xfrm>
            <a:off x="67269" y="2483961"/>
            <a:ext cx="9009462" cy="2554545"/>
          </a:xfrm>
          <a:prstGeom prst="rect">
            <a:avLst/>
          </a:prstGeom>
          <a:solidFill>
            <a:schemeClr val="accent5">
              <a:lumMod val="20000"/>
              <a:lumOff val="80000"/>
            </a:schemeClr>
          </a:solidFill>
        </p:spPr>
        <p:txBody>
          <a:bodyPr wrap="square" rtlCol="0">
            <a:spAutoFit/>
          </a:bodyPr>
          <a:lstStyle/>
          <a:p>
            <a:r>
              <a:rPr lang="it-IT" sz="1600" dirty="0"/>
              <a:t>L’esperimento PLASMA4BEAM2 e le sue attività suddivise in WP (WP1, WP2, ..) sono in pratica una continuazione degli studi sulla generazione di fasci di ioni da plasmi di Ion2Neutral.</a:t>
            </a:r>
          </a:p>
          <a:p>
            <a:r>
              <a:rPr lang="it-IT" sz="1600" dirty="0"/>
              <a:t>In particolare, l’attività di Bari, continuerà con lo studio per il miglioramento dell’efficienza delle sorgenti di ioni negative perché possano soddisfare le richieste di progetti, come ITER, per la produzione di energia da fusione.  </a:t>
            </a:r>
          </a:p>
          <a:p>
            <a:r>
              <a:rPr lang="it-IT" sz="1600" dirty="0"/>
              <a:t>Continuano le tre linee di ricerca: </a:t>
            </a:r>
          </a:p>
          <a:p>
            <a:pPr marL="285750" indent="-285750">
              <a:buFont typeface="Arial" panose="020B0604020202020204" pitchFamily="34" charset="0"/>
              <a:buChar char="•"/>
            </a:pPr>
            <a:r>
              <a:rPr lang="it-IT" sz="1600" dirty="0"/>
              <a:t>(1) simulazioni di estrazione di ioni dal plasma di sorgente, </a:t>
            </a:r>
          </a:p>
          <a:p>
            <a:pPr marL="285750" indent="-285750">
              <a:buFont typeface="Arial" panose="020B0604020202020204" pitchFamily="34" charset="0"/>
              <a:buChar char="•"/>
            </a:pPr>
            <a:r>
              <a:rPr lang="it-IT" sz="1600" dirty="0"/>
              <a:t>(2) test di recupero dell’energia del fascio di ioni prodotti dalla sorgente NIO1 installata a RFX (Padova), </a:t>
            </a:r>
          </a:p>
          <a:p>
            <a:pPr marL="285750" indent="-285750">
              <a:buFont typeface="Arial" panose="020B0604020202020204" pitchFamily="34" charset="0"/>
              <a:buChar char="•"/>
            </a:pPr>
            <a:r>
              <a:rPr lang="it-IT" sz="1600" dirty="0"/>
              <a:t>(3) nuove tecniche di produzione di ioni negativi con IBC</a:t>
            </a:r>
          </a:p>
        </p:txBody>
      </p:sp>
    </p:spTree>
    <p:extLst>
      <p:ext uri="{BB962C8B-B14F-4D97-AF65-F5344CB8AC3E}">
        <p14:creationId xmlns:p14="http://schemas.microsoft.com/office/powerpoint/2010/main" val="401531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1593" y="207141"/>
            <a:ext cx="5485760" cy="471665"/>
          </a:xfrm>
        </p:spPr>
        <p:txBody>
          <a:bodyPr>
            <a:normAutofit fontScale="90000"/>
          </a:bodyPr>
          <a:lstStyle/>
          <a:p>
            <a:pPr algn="ctr" defTabSz="342900"/>
            <a:r>
              <a:rPr lang="it-IT" sz="2100" b="1">
                <a:solidFill>
                  <a:srgbClr val="FF0000"/>
                </a:solidFill>
                <a:latin typeface="+mn-lt"/>
                <a:ea typeface="+mn-ea"/>
                <a:cs typeface="+mn-cs"/>
              </a:rPr>
              <a:t>Overview ed obiettivi:</a:t>
            </a:r>
            <a:br>
              <a:rPr lang="it-IT" sz="1350">
                <a:solidFill>
                  <a:prstClr val="black"/>
                </a:solidFill>
                <a:latin typeface="Calibri"/>
                <a:ea typeface="+mn-ea"/>
                <a:cs typeface="+mn-cs"/>
              </a:rPr>
            </a:br>
            <a:endParaRPr lang="it-IT" sz="2100" b="1">
              <a:solidFill>
                <a:srgbClr val="FF0000"/>
              </a:solidFill>
              <a:latin typeface="+mn-lt"/>
              <a:ea typeface="+mn-ea"/>
              <a:cs typeface="+mn-cs"/>
            </a:endParaRPr>
          </a:p>
        </p:txBody>
      </p:sp>
      <p:pic>
        <p:nvPicPr>
          <p:cNvPr id="5" name="Immagine 7"/>
          <p:cNvPicPr/>
          <p:nvPr/>
        </p:nvPicPr>
        <p:blipFill>
          <a:blip r:embed="rId2" cstate="email">
            <a:extLst>
              <a:ext uri="{28A0092B-C50C-407E-A947-70E740481C1C}">
                <a14:useLocalDpi xmlns:a14="http://schemas.microsoft.com/office/drawing/2010/main"/>
              </a:ext>
            </a:extLst>
          </a:blip>
          <a:stretch/>
        </p:blipFill>
        <p:spPr>
          <a:xfrm>
            <a:off x="1227314" y="52329"/>
            <a:ext cx="598171" cy="437529"/>
          </a:xfrm>
          <a:prstGeom prst="rect">
            <a:avLst/>
          </a:prstGeom>
          <a:ln>
            <a:noFill/>
          </a:ln>
        </p:spPr>
      </p:pic>
      <p:sp>
        <p:nvSpPr>
          <p:cNvPr id="10"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3</a:t>
            </a:fld>
            <a:endParaRPr lang="it-IT"/>
          </a:p>
        </p:txBody>
      </p:sp>
      <p:sp>
        <p:nvSpPr>
          <p:cNvPr id="6" name="CasellaDiTesto 5">
            <a:extLst>
              <a:ext uri="{FF2B5EF4-FFF2-40B4-BE49-F238E27FC236}">
                <a16:creationId xmlns:a16="http://schemas.microsoft.com/office/drawing/2014/main" id="{38593D0E-1BAB-E146-AA3A-0889D525B0E8}"/>
              </a:ext>
            </a:extLst>
          </p:cNvPr>
          <p:cNvSpPr txBox="1"/>
          <p:nvPr/>
        </p:nvSpPr>
        <p:spPr>
          <a:xfrm>
            <a:off x="519544" y="678806"/>
            <a:ext cx="8094519" cy="4293483"/>
          </a:xfrm>
          <a:prstGeom prst="rect">
            <a:avLst/>
          </a:prstGeom>
          <a:noFill/>
        </p:spPr>
        <p:txBody>
          <a:bodyPr wrap="square" rtlCol="0">
            <a:spAutoFit/>
          </a:bodyPr>
          <a:lstStyle/>
          <a:p>
            <a:pPr algn="just"/>
            <a:r>
              <a:rPr lang="en-US" sz="1800" b="1" dirty="0"/>
              <a:t>Overview</a:t>
            </a:r>
            <a:r>
              <a:rPr lang="en-US" sz="1800" dirty="0"/>
              <a:t>:</a:t>
            </a:r>
          </a:p>
          <a:p>
            <a:pPr algn="just"/>
            <a:r>
              <a:rPr lang="it-IT" sz="1800" dirty="0"/>
              <a:t>Nel primo anno di attività la sigla AI_INFN, ereditando quanto fatto da ML_INFN</a:t>
            </a:r>
          </a:p>
          <a:p>
            <a:pPr algn="just"/>
            <a:endParaRPr lang="it-IT" sz="1800" dirty="0"/>
          </a:p>
          <a:p>
            <a:pPr marL="214313" indent="-214313" algn="just">
              <a:buFont typeface="Arial" panose="020B0604020202020204" pitchFamily="34" charset="0"/>
              <a:buChar char="•"/>
            </a:pPr>
            <a:r>
              <a:rPr lang="it-IT" sz="1800" dirty="0"/>
              <a:t>sta contribuito allo sviluppo e alla diffusione di tecniche derivate dal campo dell’Intelligenza Artificiale e del </a:t>
            </a:r>
            <a:r>
              <a:rPr lang="it-IT" sz="1800" i="1" dirty="0"/>
              <a:t>Machine e Deep Learning</a:t>
            </a:r>
            <a:r>
              <a:rPr lang="it-IT" sz="1800" dirty="0"/>
              <a:t> in molteplici attività dell’Ente. </a:t>
            </a:r>
          </a:p>
          <a:p>
            <a:pPr algn="just"/>
            <a:endParaRPr lang="it-IT" sz="1800" dirty="0"/>
          </a:p>
          <a:p>
            <a:pPr marL="214313" indent="-214313" algn="just">
              <a:buFont typeface="Arial" panose="020B0604020202020204" pitchFamily="34" charset="0"/>
              <a:buChar char="•"/>
            </a:pPr>
            <a:r>
              <a:rPr lang="it-IT" sz="1800" dirty="0"/>
              <a:t>sta  offerto e sviluppando nuovi strumenti di calcolo d’avanguardia per favorire la diffusione e l’utilizzo di tecnologie di Machine e Deep learning;</a:t>
            </a:r>
          </a:p>
          <a:p>
            <a:pPr marL="214313" indent="-214313" algn="just">
              <a:buFont typeface="Arial" panose="020B0604020202020204" pitchFamily="34" charset="0"/>
              <a:buChar char="•"/>
            </a:pPr>
            <a:endParaRPr lang="it-IT" sz="1800" dirty="0"/>
          </a:p>
          <a:p>
            <a:pPr marL="214313" indent="-214313" algn="just">
              <a:buFont typeface="Arial" panose="020B0604020202020204" pitchFamily="34" charset="0"/>
              <a:buChar char="•"/>
            </a:pPr>
            <a:r>
              <a:rPr lang="it-IT" sz="1800" dirty="0"/>
              <a:t>ha organizzato eventi di formazione online sottoforma di </a:t>
            </a:r>
            <a:r>
              <a:rPr lang="it-IT" sz="1800" dirty="0" err="1"/>
              <a:t>hackaton</a:t>
            </a:r>
            <a:r>
              <a:rPr lang="it-IT" sz="1800" dirty="0"/>
              <a:t> e User Forum di grande efficacia nel raggiungere un pubblico composto soprattutto da studenti e raccogliere le esigenze degli utenti. </a:t>
            </a:r>
          </a:p>
          <a:p>
            <a:pPr algn="just"/>
            <a:endParaRPr lang="en-US" sz="1050" dirty="0"/>
          </a:p>
          <a:p>
            <a:pPr algn="just"/>
            <a:endParaRPr lang="it-IT" sz="1050" dirty="0"/>
          </a:p>
        </p:txBody>
      </p:sp>
    </p:spTree>
    <p:extLst>
      <p:ext uri="{BB962C8B-B14F-4D97-AF65-F5344CB8AC3E}">
        <p14:creationId xmlns:p14="http://schemas.microsoft.com/office/powerpoint/2010/main" val="445243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F5A7-3C5F-C740-8F0D-C26060892109}"/>
              </a:ext>
            </a:extLst>
          </p:cNvPr>
          <p:cNvSpPr>
            <a:spLocks noGrp="1"/>
          </p:cNvSpPr>
          <p:nvPr>
            <p:ph type="title"/>
          </p:nvPr>
        </p:nvSpPr>
        <p:spPr>
          <a:xfrm>
            <a:off x="377688" y="72830"/>
            <a:ext cx="8496576" cy="490652"/>
          </a:xfrm>
          <a:solidFill>
            <a:srgbClr val="FFFF00"/>
          </a:solidFill>
        </p:spPr>
        <p:txBody>
          <a:bodyPr>
            <a:normAutofit fontScale="90000"/>
          </a:bodyPr>
          <a:lstStyle/>
          <a:p>
            <a:r>
              <a:rPr lang="it-IT" sz="2100" b="1" dirty="0">
                <a:latin typeface="+mn-lt"/>
              </a:rPr>
              <a:t>Attività (1): sviluppo codice con modello 3D di sorgente di ioni negativi</a:t>
            </a:r>
          </a:p>
        </p:txBody>
      </p:sp>
      <p:sp>
        <p:nvSpPr>
          <p:cNvPr id="3" name="Content Placeholder 2">
            <a:extLst>
              <a:ext uri="{FF2B5EF4-FFF2-40B4-BE49-F238E27FC236}">
                <a16:creationId xmlns:a16="http://schemas.microsoft.com/office/drawing/2014/main" id="{5C8EE97B-F74B-2F4B-886B-7200A9E0833A}"/>
              </a:ext>
            </a:extLst>
          </p:cNvPr>
          <p:cNvSpPr>
            <a:spLocks noGrp="1"/>
          </p:cNvSpPr>
          <p:nvPr>
            <p:ph idx="1"/>
          </p:nvPr>
        </p:nvSpPr>
        <p:spPr>
          <a:xfrm>
            <a:off x="144488" y="567502"/>
            <a:ext cx="8787912" cy="612866"/>
          </a:xfrm>
        </p:spPr>
        <p:txBody>
          <a:bodyPr>
            <a:normAutofit fontScale="92500" lnSpcReduction="20000"/>
          </a:bodyPr>
          <a:lstStyle/>
          <a:p>
            <a:pPr algn="just"/>
            <a:r>
              <a:rPr lang="it-IT" sz="1500" dirty="0"/>
              <a:t>Si proseguirà con lo sviluppo del modello 3D per la simulazione della sorgente di ioni negativi prototipo per ITER. (F. Taccogna et al.)</a:t>
            </a:r>
          </a:p>
          <a:p>
            <a:pPr marL="0" indent="0" algn="just">
              <a:buNone/>
            </a:pPr>
            <a:endParaRPr lang="it-IT" sz="1500" dirty="0"/>
          </a:p>
        </p:txBody>
      </p:sp>
      <p:sp>
        <p:nvSpPr>
          <p:cNvPr id="12" name="CasellaDiTesto 11">
            <a:extLst>
              <a:ext uri="{FF2B5EF4-FFF2-40B4-BE49-F238E27FC236}">
                <a16:creationId xmlns:a16="http://schemas.microsoft.com/office/drawing/2014/main" id="{82B516D2-10D6-4984-7D1D-932E267E6F74}"/>
              </a:ext>
            </a:extLst>
          </p:cNvPr>
          <p:cNvSpPr txBox="1"/>
          <p:nvPr/>
        </p:nvSpPr>
        <p:spPr>
          <a:xfrm>
            <a:off x="220491" y="1438179"/>
            <a:ext cx="6670387" cy="646331"/>
          </a:xfrm>
          <a:prstGeom prst="rect">
            <a:avLst/>
          </a:prstGeom>
          <a:solidFill>
            <a:srgbClr val="FFFF00"/>
          </a:solidFill>
        </p:spPr>
        <p:txBody>
          <a:bodyPr wrap="square" rtlCol="0">
            <a:spAutoFit/>
          </a:bodyPr>
          <a:lstStyle/>
          <a:p>
            <a:r>
              <a:rPr lang="it-IT" sz="1800" b="1" dirty="0"/>
              <a:t>Attività (2): sviluppo tecnica  IBC per sorgenti di ioni negative</a:t>
            </a:r>
          </a:p>
        </p:txBody>
      </p:sp>
      <p:sp>
        <p:nvSpPr>
          <p:cNvPr id="13" name="CasellaDiTesto 12">
            <a:extLst>
              <a:ext uri="{FF2B5EF4-FFF2-40B4-BE49-F238E27FC236}">
                <a16:creationId xmlns:a16="http://schemas.microsoft.com/office/drawing/2014/main" id="{33CE39A1-11AE-051F-DA19-A22479093A06}"/>
              </a:ext>
            </a:extLst>
          </p:cNvPr>
          <p:cNvSpPr txBox="1"/>
          <p:nvPr/>
        </p:nvSpPr>
        <p:spPr>
          <a:xfrm>
            <a:off x="170516" y="2195748"/>
            <a:ext cx="6578765" cy="784830"/>
          </a:xfrm>
          <a:prstGeom prst="rect">
            <a:avLst/>
          </a:prstGeom>
          <a:noFill/>
        </p:spPr>
        <p:txBody>
          <a:bodyPr wrap="square">
            <a:spAutoFit/>
          </a:bodyPr>
          <a:lstStyle/>
          <a:p>
            <a:pPr algn="just"/>
            <a:r>
              <a:rPr lang="it-IT" sz="1500" dirty="0"/>
              <a:t>Si prevede la modifica del prototipo di camera a reazione costruita per lo studio della scarica Inverse Brush </a:t>
            </a:r>
            <a:r>
              <a:rPr lang="it-IT" sz="1500" dirty="0" err="1"/>
              <a:t>Cathode</a:t>
            </a:r>
            <a:r>
              <a:rPr lang="it-IT" sz="1500" dirty="0"/>
              <a:t> (IBC) come sorgente alternative di produzione di ioni H</a:t>
            </a:r>
            <a:r>
              <a:rPr lang="it-IT" sz="1500" baseline="30000" dirty="0"/>
              <a:t>-</a:t>
            </a:r>
            <a:r>
              <a:rPr lang="it-IT" sz="1500" dirty="0"/>
              <a:t>(G. Dilecce). </a:t>
            </a:r>
          </a:p>
        </p:txBody>
      </p:sp>
      <p:sp>
        <p:nvSpPr>
          <p:cNvPr id="14" name="Rettangolo 13">
            <a:extLst>
              <a:ext uri="{FF2B5EF4-FFF2-40B4-BE49-F238E27FC236}">
                <a16:creationId xmlns:a16="http://schemas.microsoft.com/office/drawing/2014/main" id="{239A8415-6B4E-9D24-26F2-82F6C79F610B}"/>
              </a:ext>
            </a:extLst>
          </p:cNvPr>
          <p:cNvSpPr/>
          <p:nvPr/>
        </p:nvSpPr>
        <p:spPr>
          <a:xfrm>
            <a:off x="202623" y="3673076"/>
            <a:ext cx="8729777" cy="369332"/>
          </a:xfrm>
          <a:prstGeom prst="rect">
            <a:avLst/>
          </a:prstGeom>
          <a:solidFill>
            <a:srgbClr val="FFFF00"/>
          </a:solidFill>
        </p:spPr>
        <p:txBody>
          <a:bodyPr wrap="square">
            <a:spAutoFit/>
          </a:bodyPr>
          <a:lstStyle/>
          <a:p>
            <a:pPr algn="just"/>
            <a:r>
              <a:rPr lang="it-IT" sz="1800" b="1" dirty="0"/>
              <a:t>Attività (3): proseguimento </a:t>
            </a:r>
            <a:r>
              <a:rPr lang="it-IT" sz="1800" b="1" dirty="0" err="1"/>
              <a:t>Beam</a:t>
            </a:r>
            <a:r>
              <a:rPr lang="it-IT" sz="1800" b="1" dirty="0"/>
              <a:t> energy recovery test con nuovo collettore</a:t>
            </a:r>
          </a:p>
        </p:txBody>
      </p:sp>
      <p:sp>
        <p:nvSpPr>
          <p:cNvPr id="15" name="CasellaDiTesto 14">
            <a:extLst>
              <a:ext uri="{FF2B5EF4-FFF2-40B4-BE49-F238E27FC236}">
                <a16:creationId xmlns:a16="http://schemas.microsoft.com/office/drawing/2014/main" id="{205B0088-C74C-0545-BDA4-D3C5BADE6EF4}"/>
              </a:ext>
            </a:extLst>
          </p:cNvPr>
          <p:cNvSpPr txBox="1"/>
          <p:nvPr/>
        </p:nvSpPr>
        <p:spPr>
          <a:xfrm>
            <a:off x="144487" y="4104433"/>
            <a:ext cx="8729777" cy="1015663"/>
          </a:xfrm>
          <a:prstGeom prst="rect">
            <a:avLst/>
          </a:prstGeom>
          <a:noFill/>
        </p:spPr>
        <p:txBody>
          <a:bodyPr wrap="square">
            <a:spAutoFit/>
          </a:bodyPr>
          <a:lstStyle/>
          <a:p>
            <a:r>
              <a:rPr lang="it-IT" sz="1500" dirty="0"/>
              <a:t>Il nuovo collettore di fascio senza elettrodi deceleranti è stato costruito ed è pronto per il test di </a:t>
            </a:r>
            <a:r>
              <a:rPr lang="it-IT" sz="1500" dirty="0" err="1"/>
              <a:t>beam</a:t>
            </a:r>
            <a:r>
              <a:rPr lang="it-IT" sz="1500" dirty="0"/>
              <a:t> energy recovery a Padova. Simulazioni di </a:t>
            </a:r>
            <a:r>
              <a:rPr lang="it-IT" sz="1500" dirty="0" err="1"/>
              <a:t>beam</a:t>
            </a:r>
            <a:r>
              <a:rPr lang="it-IT" sz="1500" dirty="0"/>
              <a:t> </a:t>
            </a:r>
            <a:r>
              <a:rPr lang="it-IT" sz="1500" dirty="0" err="1"/>
              <a:t>energy</a:t>
            </a:r>
            <a:r>
              <a:rPr lang="it-IT" sz="1500" dirty="0"/>
              <a:t> </a:t>
            </a:r>
            <a:r>
              <a:rPr lang="it-IT" sz="1500" dirty="0" err="1"/>
              <a:t>recovery</a:t>
            </a:r>
            <a:r>
              <a:rPr lang="it-IT" sz="1500" dirty="0"/>
              <a:t> per DTT presentate a IPAC 2023. Per il nuovo anno si propone la progettazione e la simulazione di nuovi supporti per le griglie della sorgente progettata per DTT proposte di recente.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96520" y="1289197"/>
            <a:ext cx="2716530" cy="2037398"/>
          </a:xfrm>
          <a:prstGeom prst="rect">
            <a:avLst/>
          </a:prstGeom>
        </p:spPr>
      </p:pic>
      <p:sp>
        <p:nvSpPr>
          <p:cNvPr id="5" name="CasellaDiTesto 4"/>
          <p:cNvSpPr txBox="1"/>
          <p:nvPr/>
        </p:nvSpPr>
        <p:spPr>
          <a:xfrm>
            <a:off x="4571415" y="2795913"/>
            <a:ext cx="1941557" cy="415498"/>
          </a:xfrm>
          <a:prstGeom prst="rect">
            <a:avLst/>
          </a:prstGeom>
          <a:noFill/>
        </p:spPr>
        <p:txBody>
          <a:bodyPr wrap="none" rtlCol="0">
            <a:spAutoFit/>
          </a:bodyPr>
          <a:lstStyle/>
          <a:p>
            <a:r>
              <a:rPr lang="it-IT" sz="1050" dirty="0"/>
              <a:t>La camera di </a:t>
            </a:r>
            <a:r>
              <a:rPr lang="it-IT" sz="1050" dirty="0" err="1"/>
              <a:t>ionizazione</a:t>
            </a:r>
            <a:r>
              <a:rPr lang="it-IT" sz="1050" dirty="0"/>
              <a:t> IBC</a:t>
            </a:r>
          </a:p>
          <a:p>
            <a:r>
              <a:rPr lang="it-IT" sz="1050" dirty="0"/>
              <a:t>Costruita a Bari</a:t>
            </a:r>
          </a:p>
        </p:txBody>
      </p:sp>
      <p:cxnSp>
        <p:nvCxnSpPr>
          <p:cNvPr id="7" name="Connettore 2 6"/>
          <p:cNvCxnSpPr/>
          <p:nvPr/>
        </p:nvCxnSpPr>
        <p:spPr>
          <a:xfrm flipV="1">
            <a:off x="6692957" y="2795913"/>
            <a:ext cx="395842" cy="73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908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938633" y="181899"/>
            <a:ext cx="5682966" cy="2677656"/>
          </a:xfrm>
          <a:prstGeom prst="rect">
            <a:avLst/>
          </a:prstGeom>
          <a:solidFill>
            <a:schemeClr val="accent2">
              <a:lumMod val="20000"/>
              <a:lumOff val="80000"/>
            </a:schemeClr>
          </a:solidFill>
        </p:spPr>
        <p:txBody>
          <a:bodyPr wrap="none" rtlCol="0">
            <a:spAutoFit/>
          </a:bodyPr>
          <a:lstStyle/>
          <a:p>
            <a:r>
              <a:rPr lang="it-IT" sz="2400" b="1" dirty="0"/>
              <a:t>In conclusione</a:t>
            </a:r>
            <a:r>
              <a:rPr lang="it-IT" sz="2400" dirty="0"/>
              <a:t>:</a:t>
            </a:r>
          </a:p>
          <a:p>
            <a:r>
              <a:rPr lang="it-IT" sz="2400" dirty="0"/>
              <a:t>Missioni 				2 </a:t>
            </a:r>
            <a:r>
              <a:rPr lang="it-IT" sz="2400" dirty="0" err="1"/>
              <a:t>ke</a:t>
            </a:r>
            <a:endParaRPr lang="it-IT" sz="2400" dirty="0"/>
          </a:p>
          <a:p>
            <a:r>
              <a:rPr lang="it-IT" sz="2400" dirty="0"/>
              <a:t>Costruzione apparati         	</a:t>
            </a:r>
          </a:p>
          <a:p>
            <a:r>
              <a:rPr lang="it-IT" sz="2400" dirty="0"/>
              <a:t>Consumo 			           2  </a:t>
            </a:r>
            <a:r>
              <a:rPr lang="it-IT" sz="2400" dirty="0" err="1"/>
              <a:t>kE</a:t>
            </a:r>
            <a:endParaRPr lang="it-IT" sz="2400" dirty="0"/>
          </a:p>
          <a:p>
            <a:endParaRPr lang="it-IT" sz="2400" dirty="0"/>
          </a:p>
          <a:p>
            <a:r>
              <a:rPr lang="it-IT" sz="2400" dirty="0"/>
              <a:t>Software (mantenimento </a:t>
            </a:r>
            <a:r>
              <a:rPr lang="it-IT" sz="2400" dirty="0" err="1"/>
              <a:t>lic</a:t>
            </a:r>
            <a:r>
              <a:rPr lang="it-IT" sz="2400" dirty="0"/>
              <a:t>.)         2  </a:t>
            </a:r>
            <a:r>
              <a:rPr lang="it-IT" sz="2400" dirty="0" err="1"/>
              <a:t>kE</a:t>
            </a:r>
            <a:endParaRPr lang="it-IT" sz="2400" dirty="0"/>
          </a:p>
          <a:p>
            <a:r>
              <a:rPr lang="it-IT" sz="2400" dirty="0"/>
              <a:t> </a:t>
            </a:r>
            <a:r>
              <a:rPr lang="it-IT" sz="2400" b="1" dirty="0"/>
              <a:t>TOT.				           6 </a:t>
            </a:r>
            <a:r>
              <a:rPr lang="it-IT" sz="2400" b="1" dirty="0" err="1"/>
              <a:t>kE</a:t>
            </a:r>
            <a:endParaRPr lang="it-IT" sz="2400" b="1" dirty="0"/>
          </a:p>
        </p:txBody>
      </p:sp>
      <p:sp>
        <p:nvSpPr>
          <p:cNvPr id="9" name="CasellaDiTesto 8">
            <a:extLst>
              <a:ext uri="{FF2B5EF4-FFF2-40B4-BE49-F238E27FC236}">
                <a16:creationId xmlns:a16="http://schemas.microsoft.com/office/drawing/2014/main" id="{A9DF1814-9100-42EF-7F28-38B0448AE8BD}"/>
              </a:ext>
            </a:extLst>
          </p:cNvPr>
          <p:cNvSpPr txBox="1"/>
          <p:nvPr/>
        </p:nvSpPr>
        <p:spPr>
          <a:xfrm>
            <a:off x="170265" y="3715106"/>
            <a:ext cx="8803470" cy="1246495"/>
          </a:xfrm>
          <a:prstGeom prst="rect">
            <a:avLst/>
          </a:prstGeom>
          <a:solidFill>
            <a:schemeClr val="accent3">
              <a:lumMod val="20000"/>
              <a:lumOff val="80000"/>
            </a:schemeClr>
          </a:solidFill>
        </p:spPr>
        <p:txBody>
          <a:bodyPr wrap="square" rtlCol="0">
            <a:spAutoFit/>
          </a:bodyPr>
          <a:lstStyle/>
          <a:p>
            <a:r>
              <a:rPr lang="en-GB" sz="1500" b="1" dirty="0"/>
              <a:t>NOTA</a:t>
            </a:r>
            <a:r>
              <a:rPr lang="en-GB" sz="1500" dirty="0"/>
              <a:t>: I </a:t>
            </a:r>
            <a:r>
              <a:rPr lang="en-GB" sz="1500" dirty="0" err="1"/>
              <a:t>ricercatori</a:t>
            </a:r>
            <a:r>
              <a:rPr lang="en-GB" sz="1500" dirty="0"/>
              <a:t> </a:t>
            </a:r>
            <a:r>
              <a:rPr lang="en-GB" sz="1500" dirty="0" err="1"/>
              <a:t>coinvolti</a:t>
            </a:r>
            <a:r>
              <a:rPr lang="en-GB" sz="1500" dirty="0"/>
              <a:t> </a:t>
            </a:r>
            <a:r>
              <a:rPr lang="en-GB" sz="1500" dirty="0" err="1"/>
              <a:t>sono</a:t>
            </a:r>
            <a:r>
              <a:rPr lang="en-GB" sz="1500" dirty="0"/>
              <a:t> </a:t>
            </a:r>
            <a:r>
              <a:rPr lang="en-GB" sz="1500" dirty="0" err="1"/>
              <a:t>gli</a:t>
            </a:r>
            <a:r>
              <a:rPr lang="en-GB" sz="1500" dirty="0"/>
              <a:t> </a:t>
            </a:r>
            <a:r>
              <a:rPr lang="en-GB" sz="1500" dirty="0" err="1"/>
              <a:t>stessi</a:t>
            </a:r>
            <a:r>
              <a:rPr lang="en-GB" sz="1500" dirty="0"/>
              <a:t> </a:t>
            </a:r>
            <a:r>
              <a:rPr lang="en-GB" sz="1500" dirty="0" err="1"/>
              <a:t>dell’anno</a:t>
            </a:r>
            <a:r>
              <a:rPr lang="en-GB" sz="1500" dirty="0"/>
              <a:t> </a:t>
            </a:r>
            <a:r>
              <a:rPr lang="en-GB" sz="1500" dirty="0" err="1"/>
              <a:t>scorso</a:t>
            </a:r>
            <a:r>
              <a:rPr lang="en-GB" sz="1500" dirty="0"/>
              <a:t> con le </a:t>
            </a:r>
            <a:r>
              <a:rPr lang="en-GB" sz="1500" dirty="0" err="1"/>
              <a:t>stesse</a:t>
            </a:r>
            <a:r>
              <a:rPr lang="en-GB" sz="1500" dirty="0"/>
              <a:t> </a:t>
            </a:r>
            <a:r>
              <a:rPr lang="en-GB" sz="1500" dirty="0" err="1"/>
              <a:t>percentuali</a:t>
            </a:r>
            <a:r>
              <a:rPr lang="en-GB" sz="1500" dirty="0"/>
              <a:t>:</a:t>
            </a:r>
          </a:p>
          <a:p>
            <a:r>
              <a:rPr lang="en-GB" sz="1500" dirty="0"/>
              <a:t>            Vincenzo Variale (</a:t>
            </a:r>
            <a:r>
              <a:rPr lang="en-GB" sz="1500" dirty="0" err="1"/>
              <a:t>associato</a:t>
            </a:r>
            <a:r>
              <a:rPr lang="en-GB" sz="1500" dirty="0"/>
              <a:t> INFN senior), 40%;</a:t>
            </a:r>
          </a:p>
          <a:p>
            <a:r>
              <a:rPr lang="en-GB" sz="1500" dirty="0"/>
              <a:t>            Francesco Taccogna, Pierpaolo Minelli, Domenico Bruno, Giorgio Dilecce (</a:t>
            </a:r>
            <a:r>
              <a:rPr lang="en-GB" sz="1500" dirty="0" err="1"/>
              <a:t>Associati</a:t>
            </a:r>
            <a:r>
              <a:rPr lang="en-GB" sz="1500" dirty="0"/>
              <a:t> INFN CNR al 20%*),             con un FTE </a:t>
            </a:r>
            <a:r>
              <a:rPr lang="en-GB" sz="1500" dirty="0" err="1"/>
              <a:t>globale</a:t>
            </a:r>
            <a:r>
              <a:rPr lang="en-GB" sz="1500" dirty="0"/>
              <a:t> di 1,3. Questa </a:t>
            </a:r>
            <a:r>
              <a:rPr lang="en-GB" sz="1500" dirty="0" err="1"/>
              <a:t>composizione</a:t>
            </a:r>
            <a:r>
              <a:rPr lang="en-GB" sz="1500" dirty="0"/>
              <a:t> ci </a:t>
            </a:r>
            <a:r>
              <a:rPr lang="en-GB" sz="1500" dirty="0" err="1"/>
              <a:t>costringe</a:t>
            </a:r>
            <a:r>
              <a:rPr lang="en-GB" sz="1500" dirty="0"/>
              <a:t> ad </a:t>
            </a:r>
            <a:r>
              <a:rPr lang="en-GB" sz="1500" dirty="0" err="1"/>
              <a:t>chiedere</a:t>
            </a:r>
            <a:r>
              <a:rPr lang="en-GB" sz="1500" dirty="0"/>
              <a:t> un </a:t>
            </a:r>
            <a:r>
              <a:rPr lang="en-GB" sz="1500" dirty="0" err="1"/>
              <a:t>finanziamento</a:t>
            </a:r>
            <a:r>
              <a:rPr lang="en-GB" sz="1500" dirty="0"/>
              <a:t> </a:t>
            </a:r>
            <a:r>
              <a:rPr lang="en-GB" sz="1500" dirty="0" err="1"/>
              <a:t>su</a:t>
            </a:r>
            <a:r>
              <a:rPr lang="en-GB" sz="1500" dirty="0"/>
              <a:t> DOT. 5. </a:t>
            </a:r>
          </a:p>
        </p:txBody>
      </p:sp>
    </p:spTree>
    <p:extLst>
      <p:ext uri="{BB962C8B-B14F-4D97-AF65-F5344CB8AC3E}">
        <p14:creationId xmlns:p14="http://schemas.microsoft.com/office/powerpoint/2010/main" val="2294089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 descr="A blue rectangle with white lines&#10;&#10;Description automatically generated"/>
          <p:cNvPicPr preferRelativeResize="0"/>
          <p:nvPr/>
        </p:nvPicPr>
        <p:blipFill rotWithShape="1">
          <a:blip r:embed="rId3">
            <a:alphaModFix/>
          </a:blip>
          <a:srcRect l="9711"/>
          <a:stretch/>
        </p:blipFill>
        <p:spPr>
          <a:xfrm>
            <a:off x="0" y="4352"/>
            <a:ext cx="9144000" cy="5142022"/>
          </a:xfrm>
          <a:prstGeom prst="rect">
            <a:avLst/>
          </a:prstGeom>
          <a:noFill/>
          <a:ln>
            <a:noFill/>
          </a:ln>
        </p:spPr>
      </p:pic>
      <p:sp>
        <p:nvSpPr>
          <p:cNvPr id="106" name="Google Shape;106;p1"/>
          <p:cNvSpPr txBox="1"/>
          <p:nvPr/>
        </p:nvSpPr>
        <p:spPr>
          <a:xfrm>
            <a:off x="314837" y="2601342"/>
            <a:ext cx="4236335" cy="715550"/>
          </a:xfrm>
          <a:prstGeom prst="rect">
            <a:avLst/>
          </a:prstGeom>
          <a:noFill/>
          <a:ln>
            <a:noFill/>
          </a:ln>
        </p:spPr>
        <p:txBody>
          <a:bodyPr spcFirstLastPara="1" wrap="square" lIns="68569" tIns="34275" rIns="68569" bIns="34275" anchor="t" anchorCtr="0">
            <a:spAutoFit/>
          </a:bodyPr>
          <a:lstStyle/>
          <a:p>
            <a:r>
              <a:rPr lang="en-US" sz="2100" dirty="0">
                <a:solidFill>
                  <a:schemeClr val="lt1"/>
                </a:solidFill>
              </a:rPr>
              <a:t>RN: Alessandra </a:t>
            </a:r>
            <a:r>
              <a:rPr lang="en-US" sz="2100" dirty="0" err="1">
                <a:solidFill>
                  <a:schemeClr val="lt1"/>
                </a:solidFill>
              </a:rPr>
              <a:t>Retico</a:t>
            </a:r>
            <a:r>
              <a:rPr lang="en-US" sz="2100" dirty="0">
                <a:solidFill>
                  <a:schemeClr val="lt1"/>
                </a:solidFill>
              </a:rPr>
              <a:t> (INFN- PI)</a:t>
            </a:r>
          </a:p>
          <a:p>
            <a:r>
              <a:rPr lang="en-US" sz="2100" dirty="0">
                <a:solidFill>
                  <a:schemeClr val="lt1"/>
                </a:solidFill>
              </a:rPr>
              <a:t>RL: S. </a:t>
            </a:r>
            <a:r>
              <a:rPr lang="en-US" sz="2100" dirty="0" err="1">
                <a:solidFill>
                  <a:schemeClr val="lt1"/>
                </a:solidFill>
              </a:rPr>
              <a:t>Tangaro</a:t>
            </a:r>
            <a:endParaRPr sz="1050" dirty="0"/>
          </a:p>
        </p:txBody>
      </p:sp>
      <p:sp>
        <p:nvSpPr>
          <p:cNvPr id="107" name="Google Shape;107;p1"/>
          <p:cNvSpPr txBox="1"/>
          <p:nvPr/>
        </p:nvSpPr>
        <p:spPr>
          <a:xfrm>
            <a:off x="0" y="28223"/>
            <a:ext cx="9144000" cy="1915879"/>
          </a:xfrm>
          <a:prstGeom prst="rect">
            <a:avLst/>
          </a:prstGeom>
          <a:noFill/>
          <a:ln>
            <a:noFill/>
          </a:ln>
        </p:spPr>
        <p:txBody>
          <a:bodyPr spcFirstLastPara="1" wrap="square" lIns="68569" tIns="34275" rIns="68569" bIns="34275" anchor="t" anchorCtr="0">
            <a:spAutoFit/>
          </a:bodyPr>
          <a:lstStyle/>
          <a:p>
            <a:pPr algn="ctr"/>
            <a:endParaRPr sz="3000">
              <a:solidFill>
                <a:schemeClr val="lt1"/>
              </a:solidFill>
            </a:endParaRPr>
          </a:p>
          <a:p>
            <a:pPr algn="ctr"/>
            <a:endParaRPr sz="3000">
              <a:solidFill>
                <a:schemeClr val="lt1"/>
              </a:solidFill>
            </a:endParaRPr>
          </a:p>
          <a:p>
            <a:pPr algn="ctr"/>
            <a:r>
              <a:rPr lang="en-US" sz="3000" b="1">
                <a:solidFill>
                  <a:schemeClr val="lt1"/>
                </a:solidFill>
              </a:rPr>
              <a:t>A</a:t>
            </a:r>
            <a:r>
              <a:rPr lang="en-US" sz="3000">
                <a:solidFill>
                  <a:schemeClr val="lt1"/>
                </a:solidFill>
              </a:rPr>
              <a:t>rtificial </a:t>
            </a:r>
            <a:r>
              <a:rPr lang="en-US" sz="3000" b="1">
                <a:solidFill>
                  <a:schemeClr val="lt1"/>
                </a:solidFill>
              </a:rPr>
              <a:t>I</a:t>
            </a:r>
            <a:r>
              <a:rPr lang="en-US" sz="3000">
                <a:solidFill>
                  <a:schemeClr val="lt1"/>
                </a:solidFill>
              </a:rPr>
              <a:t>ntelligence in </a:t>
            </a:r>
            <a:r>
              <a:rPr lang="en-US" sz="3000" b="1">
                <a:solidFill>
                  <a:schemeClr val="lt1"/>
                </a:solidFill>
              </a:rPr>
              <a:t>M</a:t>
            </a:r>
            <a:r>
              <a:rPr lang="en-US" sz="3000">
                <a:solidFill>
                  <a:schemeClr val="lt1"/>
                </a:solidFill>
              </a:rPr>
              <a:t>edicine: </a:t>
            </a:r>
            <a:endParaRPr sz="1050"/>
          </a:p>
          <a:p>
            <a:pPr algn="ctr"/>
            <a:r>
              <a:rPr lang="en-US" sz="3000">
                <a:solidFill>
                  <a:schemeClr val="lt1"/>
                </a:solidFill>
              </a:rPr>
              <a:t>focus on </a:t>
            </a:r>
            <a:r>
              <a:rPr lang="en-US" sz="3000" b="1">
                <a:solidFill>
                  <a:schemeClr val="lt1"/>
                </a:solidFill>
              </a:rPr>
              <a:t>M</a:t>
            </a:r>
            <a:r>
              <a:rPr lang="en-US" sz="3000">
                <a:solidFill>
                  <a:schemeClr val="lt1"/>
                </a:solidFill>
              </a:rPr>
              <a:t>ulti-</a:t>
            </a:r>
            <a:r>
              <a:rPr lang="en-US" sz="3000" b="1">
                <a:solidFill>
                  <a:schemeClr val="lt1"/>
                </a:solidFill>
              </a:rPr>
              <a:t>I</a:t>
            </a:r>
            <a:r>
              <a:rPr lang="en-US" sz="3000">
                <a:solidFill>
                  <a:schemeClr val="lt1"/>
                </a:solidFill>
              </a:rPr>
              <a:t>nput </a:t>
            </a:r>
            <a:r>
              <a:rPr lang="en-US" sz="3000" b="1">
                <a:solidFill>
                  <a:schemeClr val="lt1"/>
                </a:solidFill>
              </a:rPr>
              <a:t>A</a:t>
            </a:r>
            <a:r>
              <a:rPr lang="en-US" sz="3000">
                <a:solidFill>
                  <a:schemeClr val="lt1"/>
                </a:solidFill>
              </a:rPr>
              <a:t>nalysis</a:t>
            </a:r>
            <a:endParaRPr sz="1050"/>
          </a:p>
        </p:txBody>
      </p:sp>
      <p:pic>
        <p:nvPicPr>
          <p:cNvPr id="108" name="Google Shape;108;p1" descr="A blue background with white text&#10;&#10;Description automatically generated"/>
          <p:cNvPicPr preferRelativeResize="0"/>
          <p:nvPr/>
        </p:nvPicPr>
        <p:blipFill rotWithShape="1">
          <a:blip r:embed="rId4">
            <a:alphaModFix/>
          </a:blip>
          <a:srcRect/>
          <a:stretch/>
        </p:blipFill>
        <p:spPr>
          <a:xfrm>
            <a:off x="4866009" y="2167488"/>
            <a:ext cx="2446117" cy="1748974"/>
          </a:xfrm>
          <a:prstGeom prst="rect">
            <a:avLst/>
          </a:prstGeom>
          <a:noFill/>
          <a:ln>
            <a:noFill/>
          </a:ln>
        </p:spPr>
      </p:pic>
      <p:sp>
        <p:nvSpPr>
          <p:cNvPr id="109" name="Google Shape;109;p1"/>
          <p:cNvSpPr txBox="1"/>
          <p:nvPr/>
        </p:nvSpPr>
        <p:spPr>
          <a:xfrm>
            <a:off x="8681" y="4597750"/>
            <a:ext cx="9144000" cy="346218"/>
          </a:xfrm>
          <a:prstGeom prst="rect">
            <a:avLst/>
          </a:prstGeom>
          <a:noFill/>
          <a:ln>
            <a:noFill/>
          </a:ln>
        </p:spPr>
        <p:txBody>
          <a:bodyPr spcFirstLastPara="1" wrap="square" lIns="68569" tIns="34275" rIns="68569" bIns="34275" anchor="t" anchorCtr="0">
            <a:spAutoFit/>
          </a:bodyPr>
          <a:lstStyle/>
          <a:p>
            <a:pPr algn="ctr"/>
            <a:r>
              <a:rPr lang="en-US" sz="1800" i="1" dirty="0" err="1">
                <a:solidFill>
                  <a:schemeClr val="lt1"/>
                </a:solidFill>
              </a:rPr>
              <a:t>Preventivi</a:t>
            </a:r>
            <a:r>
              <a:rPr lang="en-US" sz="1800" i="1" dirty="0">
                <a:solidFill>
                  <a:schemeClr val="lt1"/>
                </a:solidFill>
              </a:rPr>
              <a:t> CSN5 2025, </a:t>
            </a:r>
            <a:r>
              <a:rPr lang="en-US" sz="1800" i="1" dirty="0" err="1">
                <a:solidFill>
                  <a:schemeClr val="lt1"/>
                </a:solidFill>
              </a:rPr>
              <a:t>Consiglio</a:t>
            </a:r>
            <a:r>
              <a:rPr lang="en-US" sz="1800" i="1" dirty="0">
                <a:solidFill>
                  <a:schemeClr val="lt1"/>
                </a:solidFill>
              </a:rPr>
              <a:t> di </a:t>
            </a:r>
            <a:r>
              <a:rPr lang="en-US" sz="1800" i="1" dirty="0" err="1">
                <a:solidFill>
                  <a:schemeClr val="lt1"/>
                </a:solidFill>
              </a:rPr>
              <a:t>Sezione</a:t>
            </a:r>
            <a:r>
              <a:rPr lang="en-US" sz="1800" i="1" dirty="0">
                <a:solidFill>
                  <a:schemeClr val="lt1"/>
                </a:solidFill>
              </a:rPr>
              <a:t>, Bari, 3/7/2024</a:t>
            </a:r>
            <a:endParaRPr sz="1050" dirty="0"/>
          </a:p>
        </p:txBody>
      </p:sp>
      <p:sp>
        <p:nvSpPr>
          <p:cNvPr id="110" name="Google Shape;110;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lgn="ctr"/>
            <a:endParaRPr/>
          </a:p>
        </p:txBody>
      </p:sp>
      <p:sp>
        <p:nvSpPr>
          <p:cNvPr id="112" name="Google Shape;112;p1"/>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
          <p:cNvSpPr txBox="1">
            <a:spLocks noGrp="1"/>
          </p:cNvSpPr>
          <p:nvPr>
            <p:ph type="title"/>
          </p:nvPr>
        </p:nvSpPr>
        <p:spPr>
          <a:xfrm>
            <a:off x="2065462" y="-469"/>
            <a:ext cx="7078500" cy="994275"/>
          </a:xfrm>
          <a:prstGeom prst="rect">
            <a:avLst/>
          </a:prstGeom>
          <a:noFill/>
          <a:ln>
            <a:noFill/>
          </a:ln>
        </p:spPr>
        <p:txBody>
          <a:bodyPr spcFirstLastPara="1" wrap="square" lIns="68569" tIns="34275" rIns="68569" bIns="34275" anchor="ctr" anchorCtr="0">
            <a:normAutofit/>
          </a:bodyPr>
          <a:lstStyle/>
          <a:p>
            <a:pPr>
              <a:buSzPts val="4000"/>
            </a:pPr>
            <a:r>
              <a:rPr lang="en-US" sz="3000"/>
              <a:t>Previous projects @ INFN on this topic</a:t>
            </a:r>
            <a:endParaRPr/>
          </a:p>
        </p:txBody>
      </p:sp>
      <p:sp>
        <p:nvSpPr>
          <p:cNvPr id="180" name="Google Shape;180;p6"/>
          <p:cNvSpPr txBox="1">
            <a:spLocks noGrp="1"/>
          </p:cNvSpPr>
          <p:nvPr>
            <p:ph type="ftr" idx="11"/>
          </p:nvPr>
        </p:nvSpPr>
        <p:spPr>
          <a:xfrm>
            <a:off x="90593" y="3908020"/>
            <a:ext cx="1755190" cy="273844"/>
          </a:xfrm>
          <a:prstGeom prst="rect">
            <a:avLst/>
          </a:prstGeom>
          <a:noFill/>
          <a:ln>
            <a:noFill/>
          </a:ln>
        </p:spPr>
        <p:txBody>
          <a:bodyPr spcFirstLastPara="1" wrap="square" lIns="68569" tIns="34275" rIns="68569" bIns="34275" anchor="ctr" anchorCtr="0">
            <a:noAutofit/>
          </a:bodyPr>
          <a:lstStyle/>
          <a:p>
            <a:r>
              <a:rPr lang="en-US" dirty="0"/>
              <a:t>S. </a:t>
            </a:r>
            <a:r>
              <a:rPr lang="en-US" dirty="0" err="1"/>
              <a:t>Tangaro</a:t>
            </a:r>
            <a:r>
              <a:rPr lang="en-US" dirty="0"/>
              <a:t> - Artificial Intelligence in Medicine: focus on Multi-Input Analysis</a:t>
            </a:r>
            <a:endParaRPr dirty="0"/>
          </a:p>
        </p:txBody>
      </p:sp>
      <p:sp>
        <p:nvSpPr>
          <p:cNvPr id="184" name="Google Shape;184;p6"/>
          <p:cNvSpPr/>
          <p:nvPr/>
        </p:nvSpPr>
        <p:spPr>
          <a:xfrm>
            <a:off x="2316119" y="1773577"/>
            <a:ext cx="1667100" cy="2508314"/>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 name="Google Shape;185;p6"/>
          <p:cNvSpPr/>
          <p:nvPr/>
        </p:nvSpPr>
        <p:spPr>
          <a:xfrm>
            <a:off x="2144019" y="2182627"/>
            <a:ext cx="2105488" cy="504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539987" indent="-539987"/>
            <a:r>
              <a:rPr lang="en-US" sz="1300"/>
              <a:t>AIM1: Multicenter data </a:t>
            </a:r>
            <a:endParaRPr sz="1300"/>
          </a:p>
          <a:p>
            <a:pPr marL="539987" indent="-539987"/>
            <a:r>
              <a:rPr lang="en-US" sz="1300"/>
              <a:t>          harmonization</a:t>
            </a:r>
            <a:endParaRPr sz="1300"/>
          </a:p>
        </p:txBody>
      </p:sp>
      <p:sp>
        <p:nvSpPr>
          <p:cNvPr id="186" name="Google Shape;186;p6"/>
          <p:cNvSpPr/>
          <p:nvPr/>
        </p:nvSpPr>
        <p:spPr>
          <a:xfrm>
            <a:off x="2144019" y="2891801"/>
            <a:ext cx="2105488" cy="504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r>
              <a:rPr lang="en-US" sz="1300"/>
              <a:t>AIM2: Quantification</a:t>
            </a:r>
            <a:endParaRPr sz="1300"/>
          </a:p>
        </p:txBody>
      </p:sp>
      <p:sp>
        <p:nvSpPr>
          <p:cNvPr id="187" name="Google Shape;187;p6"/>
          <p:cNvSpPr/>
          <p:nvPr/>
        </p:nvSpPr>
        <p:spPr>
          <a:xfrm>
            <a:off x="2144019" y="3600977"/>
            <a:ext cx="2105488" cy="504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r>
              <a:rPr lang="en-US" sz="1300"/>
              <a:t>AIM3: Predictive models</a:t>
            </a:r>
            <a:endParaRPr sz="1300"/>
          </a:p>
        </p:txBody>
      </p:sp>
      <p:sp>
        <p:nvSpPr>
          <p:cNvPr id="188" name="Google Shape;188;p6"/>
          <p:cNvSpPr txBox="1"/>
          <p:nvPr/>
        </p:nvSpPr>
        <p:spPr>
          <a:xfrm>
            <a:off x="2316119" y="1773577"/>
            <a:ext cx="1649400" cy="442800"/>
          </a:xfrm>
          <a:prstGeom prst="rect">
            <a:avLst/>
          </a:prstGeom>
          <a:noFill/>
          <a:ln>
            <a:noFill/>
          </a:ln>
        </p:spPr>
        <p:txBody>
          <a:bodyPr spcFirstLastPara="1" wrap="square" lIns="91425" tIns="91425" rIns="91425" bIns="91425" anchor="ctr" anchorCtr="0">
            <a:noAutofit/>
          </a:bodyPr>
          <a:lstStyle/>
          <a:p>
            <a:pPr algn="ctr"/>
            <a:r>
              <a:rPr lang="en-US">
                <a:solidFill>
                  <a:srgbClr val="0070C0"/>
                </a:solidFill>
              </a:rPr>
              <a:t>AIM [2019-2021]</a:t>
            </a:r>
            <a:endParaRPr>
              <a:solidFill>
                <a:srgbClr val="0070C0"/>
              </a:solidFill>
            </a:endParaRPr>
          </a:p>
        </p:txBody>
      </p:sp>
      <p:sp>
        <p:nvSpPr>
          <p:cNvPr id="189" name="Google Shape;189;p6"/>
          <p:cNvSpPr txBox="1"/>
          <p:nvPr/>
        </p:nvSpPr>
        <p:spPr>
          <a:xfrm>
            <a:off x="2074981" y="740360"/>
            <a:ext cx="5528306" cy="857208"/>
          </a:xfrm>
          <a:prstGeom prst="rect">
            <a:avLst/>
          </a:prstGeom>
          <a:noFill/>
          <a:ln>
            <a:noFill/>
          </a:ln>
        </p:spPr>
        <p:txBody>
          <a:bodyPr spcFirstLastPara="1" wrap="square" lIns="91425" tIns="91425" rIns="91425" bIns="91425" anchor="t" anchorCtr="0">
            <a:noAutofit/>
          </a:bodyPr>
          <a:lstStyle/>
          <a:p>
            <a:r>
              <a:rPr lang="en-US" sz="1350" b="1"/>
              <a:t>Artificial Intelligence</a:t>
            </a:r>
            <a:r>
              <a:rPr lang="en-US" sz="1350"/>
              <a:t> to become the next revolution in </a:t>
            </a:r>
            <a:r>
              <a:rPr lang="en-US" sz="1350" b="1"/>
              <a:t>medical diagnostics </a:t>
            </a:r>
            <a:r>
              <a:rPr lang="en-US" sz="1350"/>
              <a:t>and</a:t>
            </a:r>
            <a:r>
              <a:rPr lang="en-US" sz="1350" b="1"/>
              <a:t> therapy</a:t>
            </a:r>
            <a:r>
              <a:rPr lang="en-US" sz="1350"/>
              <a:t>.</a:t>
            </a:r>
            <a:endParaRPr sz="1200"/>
          </a:p>
          <a:p>
            <a:pPr marL="457189" indent="-304792">
              <a:buSzPts val="1200"/>
              <a:buFont typeface="Arial"/>
              <a:buChar char="●"/>
            </a:pPr>
            <a:r>
              <a:rPr lang="en-US" sz="1200"/>
              <a:t>New image processing and data analysis strategies, including radiomics approaches, need to be developed and extensively validated. </a:t>
            </a:r>
            <a:endParaRPr sz="1200"/>
          </a:p>
        </p:txBody>
      </p:sp>
      <p:pic>
        <p:nvPicPr>
          <p:cNvPr id="190" name="Google Shape;190;p6"/>
          <p:cNvPicPr preferRelativeResize="0"/>
          <p:nvPr/>
        </p:nvPicPr>
        <p:blipFill rotWithShape="1">
          <a:blip r:embed="rId3">
            <a:alphaModFix/>
          </a:blip>
          <a:srcRect/>
          <a:stretch/>
        </p:blipFill>
        <p:spPr>
          <a:xfrm>
            <a:off x="4562102" y="2092951"/>
            <a:ext cx="2803072" cy="2088913"/>
          </a:xfrm>
          <a:prstGeom prst="rect">
            <a:avLst/>
          </a:prstGeom>
          <a:noFill/>
          <a:ln>
            <a:noFill/>
          </a:ln>
        </p:spPr>
      </p:pic>
      <p:sp>
        <p:nvSpPr>
          <p:cNvPr id="191" name="Google Shape;191;p6"/>
          <p:cNvSpPr/>
          <p:nvPr/>
        </p:nvSpPr>
        <p:spPr>
          <a:xfrm>
            <a:off x="4489430" y="1764845"/>
            <a:ext cx="2829380" cy="2517045"/>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2" name="Google Shape;192;p6"/>
          <p:cNvSpPr txBox="1"/>
          <p:nvPr/>
        </p:nvSpPr>
        <p:spPr>
          <a:xfrm>
            <a:off x="4790801" y="1739827"/>
            <a:ext cx="2127456" cy="442800"/>
          </a:xfrm>
          <a:prstGeom prst="rect">
            <a:avLst/>
          </a:prstGeom>
          <a:noFill/>
          <a:ln>
            <a:noFill/>
          </a:ln>
        </p:spPr>
        <p:txBody>
          <a:bodyPr spcFirstLastPara="1" wrap="square" lIns="91425" tIns="91425" rIns="91425" bIns="91425" anchor="ctr" anchorCtr="0">
            <a:noAutofit/>
          </a:bodyPr>
          <a:lstStyle/>
          <a:p>
            <a:pPr algn="ctr"/>
            <a:r>
              <a:rPr lang="en-US">
                <a:solidFill>
                  <a:srgbClr val="0070C0"/>
                </a:solidFill>
              </a:rPr>
              <a:t>next_AIM [2022-2024]</a:t>
            </a:r>
            <a:endParaRPr>
              <a:solidFill>
                <a:srgbClr val="0070C0"/>
              </a:solidFill>
            </a:endParaRPr>
          </a:p>
        </p:txBody>
      </p:sp>
      <p:sp>
        <p:nvSpPr>
          <p:cNvPr id="193" name="Google Shape;193;p6"/>
          <p:cNvSpPr/>
          <p:nvPr/>
        </p:nvSpPr>
        <p:spPr>
          <a:xfrm>
            <a:off x="3479698" y="4185977"/>
            <a:ext cx="1872232" cy="341355"/>
          </a:xfrm>
          <a:prstGeom prst="roundRect">
            <a:avLst>
              <a:gd name="adj" fmla="val 16667"/>
            </a:avLst>
          </a:prstGeom>
          <a:solidFill>
            <a:srgbClr val="F2F2F2"/>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algn="ctr"/>
            <a:r>
              <a:rPr lang="en-US" sz="1275">
                <a:solidFill>
                  <a:srgbClr val="0070C0"/>
                </a:solidFill>
              </a:rPr>
              <a:t>AIM-covid19-WG</a:t>
            </a:r>
            <a:endParaRPr sz="1275">
              <a:solidFill>
                <a:srgbClr val="0070C0"/>
              </a:solidFill>
            </a:endParaRPr>
          </a:p>
        </p:txBody>
      </p:sp>
      <p:grpSp>
        <p:nvGrpSpPr>
          <p:cNvPr id="194" name="Google Shape;194;p6"/>
          <p:cNvGrpSpPr/>
          <p:nvPr/>
        </p:nvGrpSpPr>
        <p:grpSpPr>
          <a:xfrm>
            <a:off x="7548987" y="930825"/>
            <a:ext cx="1330382" cy="1252014"/>
            <a:chOff x="9687776" y="1189725"/>
            <a:chExt cx="2231303" cy="2106386"/>
          </a:xfrm>
        </p:grpSpPr>
        <p:pic>
          <p:nvPicPr>
            <p:cNvPr id="195" name="Google Shape;195;p6"/>
            <p:cNvPicPr preferRelativeResize="0"/>
            <p:nvPr/>
          </p:nvPicPr>
          <p:blipFill rotWithShape="1">
            <a:blip r:embed="rId4">
              <a:alphaModFix/>
            </a:blip>
            <a:srcRect/>
            <a:stretch/>
          </p:blipFill>
          <p:spPr>
            <a:xfrm>
              <a:off x="9687776" y="1248481"/>
              <a:ext cx="2231303" cy="1948144"/>
            </a:xfrm>
            <a:prstGeom prst="rect">
              <a:avLst/>
            </a:prstGeom>
            <a:noFill/>
            <a:ln>
              <a:noFill/>
            </a:ln>
          </p:spPr>
        </p:pic>
        <p:sp>
          <p:nvSpPr>
            <p:cNvPr id="196" name="Google Shape;196;p6"/>
            <p:cNvSpPr txBox="1"/>
            <p:nvPr/>
          </p:nvSpPr>
          <p:spPr>
            <a:xfrm rot="17973601">
              <a:off x="9412002" y="2049368"/>
              <a:ext cx="2106386" cy="387099"/>
            </a:xfrm>
            <a:prstGeom prst="rect">
              <a:avLst/>
            </a:prstGeom>
            <a:noFill/>
            <a:ln>
              <a:noFill/>
            </a:ln>
          </p:spPr>
          <p:txBody>
            <a:bodyPr spcFirstLastPara="1" wrap="square" lIns="68569" tIns="34275" rIns="68569" bIns="34275" anchor="t" anchorCtr="0">
              <a:spAutoFit/>
            </a:bodyPr>
            <a:lstStyle/>
            <a:p>
              <a:r>
                <a:rPr lang="en-US" sz="1050" b="1">
                  <a:solidFill>
                    <a:srgbClr val="FFFFFF"/>
                  </a:solidFill>
                  <a:latin typeface="Radley"/>
                  <a:ea typeface="Radley"/>
                  <a:cs typeface="Radley"/>
                  <a:sym typeface="Radley"/>
                </a:rPr>
                <a:t>next</a:t>
              </a:r>
              <a:endParaRPr sz="1050"/>
            </a:p>
          </p:txBody>
        </p:sp>
      </p:grpSp>
      <p:sp>
        <p:nvSpPr>
          <p:cNvPr id="197" name="Google Shape;197;p6"/>
          <p:cNvSpPr txBox="1"/>
          <p:nvPr/>
        </p:nvSpPr>
        <p:spPr>
          <a:xfrm>
            <a:off x="2050565" y="4586931"/>
            <a:ext cx="7166915" cy="476361"/>
          </a:xfrm>
          <a:prstGeom prst="rect">
            <a:avLst/>
          </a:prstGeom>
          <a:noFill/>
          <a:ln>
            <a:noFill/>
          </a:ln>
        </p:spPr>
        <p:txBody>
          <a:bodyPr spcFirstLastPara="1" wrap="square" lIns="91425" tIns="91425" rIns="91425" bIns="91425" anchor="b" anchorCtr="0">
            <a:noAutofit/>
          </a:bodyPr>
          <a:lstStyle/>
          <a:p>
            <a:r>
              <a:rPr lang="en-US" sz="1050">
                <a:solidFill>
                  <a:srgbClr val="0070C0"/>
                </a:solidFill>
              </a:rPr>
              <a:t>Researchers from INFN divisions and University Departments collaborate closely with Clinicians and Medical Physicists of many Italian hospitals and IRCCS, and with international consortia sharing data</a:t>
            </a:r>
            <a:endParaRPr sz="1050">
              <a:solidFill>
                <a:srgbClr val="0070C0"/>
              </a:solidFill>
            </a:endParaRPr>
          </a:p>
        </p:txBody>
      </p:sp>
      <p:sp>
        <p:nvSpPr>
          <p:cNvPr id="198" name="Google Shape;198;p6"/>
          <p:cNvSpPr txBox="1"/>
          <p:nvPr/>
        </p:nvSpPr>
        <p:spPr>
          <a:xfrm>
            <a:off x="7457242" y="2271692"/>
            <a:ext cx="1686758" cy="2088981"/>
          </a:xfrm>
          <a:prstGeom prst="rect">
            <a:avLst/>
          </a:prstGeom>
          <a:noFill/>
          <a:ln>
            <a:noFill/>
          </a:ln>
        </p:spPr>
        <p:txBody>
          <a:bodyPr spcFirstLastPara="1" wrap="square" lIns="91425" tIns="45694" rIns="91425" bIns="45694" anchor="t" anchorCtr="0">
            <a:spAutoFit/>
          </a:bodyPr>
          <a:lstStyle/>
          <a:p>
            <a:pPr>
              <a:buSzPts val="1600"/>
            </a:pPr>
            <a:r>
              <a:rPr lang="en-US" sz="900" b="1">
                <a:solidFill>
                  <a:srgbClr val="3A81BA"/>
                </a:solidFill>
              </a:rPr>
              <a:t>Resp. Naz.: A. Retico</a:t>
            </a:r>
            <a:endParaRPr sz="900" b="1">
              <a:solidFill>
                <a:srgbClr val="3A81BA"/>
              </a:solidFill>
            </a:endParaRPr>
          </a:p>
          <a:p>
            <a:endParaRPr sz="450"/>
          </a:p>
          <a:p>
            <a:r>
              <a:rPr lang="en-US" sz="900"/>
              <a:t>13 Research Units:</a:t>
            </a:r>
            <a:endParaRPr sz="900">
              <a:solidFill>
                <a:srgbClr val="3A81BA"/>
              </a:solidFill>
            </a:endParaRPr>
          </a:p>
          <a:p>
            <a:pPr>
              <a:buSzPts val="1600"/>
            </a:pPr>
            <a:r>
              <a:rPr lang="en-US" sz="825"/>
              <a:t>   Bari </a:t>
            </a:r>
            <a:r>
              <a:rPr lang="en-US" sz="825">
                <a:solidFill>
                  <a:srgbClr val="3A81BA"/>
                </a:solidFill>
              </a:rPr>
              <a:t>(S. Tangaro)</a:t>
            </a:r>
            <a:br>
              <a:rPr lang="en-US" sz="825"/>
            </a:br>
            <a:r>
              <a:rPr lang="en-US" sz="825"/>
              <a:t>   Bologna </a:t>
            </a:r>
            <a:r>
              <a:rPr lang="en-US" sz="825">
                <a:solidFill>
                  <a:srgbClr val="3A81BA"/>
                </a:solidFill>
              </a:rPr>
              <a:t>(D. Remondini)</a:t>
            </a:r>
            <a:br>
              <a:rPr lang="en-US" sz="825"/>
            </a:br>
            <a:r>
              <a:rPr lang="en-US" sz="825"/>
              <a:t>   Cagliari </a:t>
            </a:r>
            <a:r>
              <a:rPr lang="en-US" sz="825">
                <a:solidFill>
                  <a:srgbClr val="3A81BA"/>
                </a:solidFill>
              </a:rPr>
              <a:t>(P. Oliva)</a:t>
            </a:r>
            <a:br>
              <a:rPr lang="en-US" sz="825"/>
            </a:br>
            <a:r>
              <a:rPr lang="en-US" sz="825"/>
              <a:t>   Catania </a:t>
            </a:r>
            <a:r>
              <a:rPr lang="en-US" sz="825">
                <a:solidFill>
                  <a:srgbClr val="3A81BA"/>
                </a:solidFill>
              </a:rPr>
              <a:t>(M. Marrale)</a:t>
            </a:r>
            <a:br>
              <a:rPr lang="en-US" sz="825"/>
            </a:br>
            <a:r>
              <a:rPr lang="en-US" sz="825"/>
              <a:t>   Ferrara </a:t>
            </a:r>
            <a:r>
              <a:rPr lang="en-US" sz="825">
                <a:solidFill>
                  <a:srgbClr val="3A81BA"/>
                </a:solidFill>
              </a:rPr>
              <a:t>(G. Paternò)</a:t>
            </a:r>
            <a:br>
              <a:rPr lang="en-US" sz="825"/>
            </a:br>
            <a:r>
              <a:rPr lang="en-US" sz="825"/>
              <a:t>   Firenze </a:t>
            </a:r>
            <a:r>
              <a:rPr lang="en-US" sz="825">
                <a:solidFill>
                  <a:srgbClr val="3A81BA"/>
                </a:solidFill>
              </a:rPr>
              <a:t>(C. Talamonti)</a:t>
            </a:r>
            <a:br>
              <a:rPr lang="en-US" sz="825"/>
            </a:br>
            <a:r>
              <a:rPr lang="en-US" sz="825"/>
              <a:t>   Genova </a:t>
            </a:r>
            <a:r>
              <a:rPr lang="en-US" sz="825">
                <a:solidFill>
                  <a:srgbClr val="3A81BA"/>
                </a:solidFill>
              </a:rPr>
              <a:t>(A. Chincarini)</a:t>
            </a:r>
            <a:br>
              <a:rPr lang="en-US" sz="825">
                <a:solidFill>
                  <a:srgbClr val="3A81BA"/>
                </a:solidFill>
              </a:rPr>
            </a:br>
            <a:r>
              <a:rPr lang="en-US" sz="825"/>
              <a:t>   Lab. Naz. Sud </a:t>
            </a:r>
            <a:r>
              <a:rPr lang="en-US" sz="825">
                <a:solidFill>
                  <a:srgbClr val="3A81BA"/>
                </a:solidFill>
              </a:rPr>
              <a:t>(G. Russo)</a:t>
            </a:r>
            <a:endParaRPr sz="825"/>
          </a:p>
          <a:p>
            <a:pPr>
              <a:buSzPts val="1467"/>
            </a:pPr>
            <a:r>
              <a:rPr lang="en-US" sz="825"/>
              <a:t>   Milano</a:t>
            </a:r>
            <a:r>
              <a:rPr lang="en-US" sz="825">
                <a:solidFill>
                  <a:srgbClr val="3A81BA"/>
                </a:solidFill>
              </a:rPr>
              <a:t> (C. Lenardi)</a:t>
            </a:r>
            <a:endParaRPr sz="825"/>
          </a:p>
          <a:p>
            <a:pPr>
              <a:buSzPts val="1467"/>
            </a:pPr>
            <a:r>
              <a:rPr lang="en-US" sz="825">
                <a:solidFill>
                  <a:srgbClr val="3A81BA"/>
                </a:solidFill>
              </a:rPr>
              <a:t>   </a:t>
            </a:r>
            <a:r>
              <a:rPr lang="en-US" sz="825"/>
              <a:t>Napoli  </a:t>
            </a:r>
            <a:r>
              <a:rPr lang="en-US" sz="825">
                <a:solidFill>
                  <a:srgbClr val="3A81BA"/>
                </a:solidFill>
              </a:rPr>
              <a:t>(G. Mettivier)</a:t>
            </a:r>
            <a:endParaRPr sz="825"/>
          </a:p>
          <a:p>
            <a:pPr>
              <a:buSzPts val="1467"/>
            </a:pPr>
            <a:r>
              <a:rPr lang="en-US" sz="825"/>
              <a:t>   Pavia </a:t>
            </a:r>
            <a:r>
              <a:rPr lang="en-US" sz="825">
                <a:solidFill>
                  <a:srgbClr val="3A81BA"/>
                </a:solidFill>
              </a:rPr>
              <a:t>(A. Lascialfari)</a:t>
            </a:r>
            <a:endParaRPr sz="825"/>
          </a:p>
          <a:p>
            <a:r>
              <a:rPr lang="en-US" sz="825"/>
              <a:t>   Padova </a:t>
            </a:r>
            <a:r>
              <a:rPr lang="en-US" sz="825">
                <a:solidFill>
                  <a:srgbClr val="3A81BA"/>
                </a:solidFill>
              </a:rPr>
              <a:t>(A. Zucchetta)</a:t>
            </a:r>
            <a:endParaRPr sz="825" b="1">
              <a:solidFill>
                <a:srgbClr val="0097A7"/>
              </a:solidFill>
            </a:endParaRPr>
          </a:p>
          <a:p>
            <a:pPr>
              <a:buSzPts val="1467"/>
            </a:pPr>
            <a:r>
              <a:rPr lang="en-US" sz="825"/>
              <a:t>   Pisa </a:t>
            </a:r>
            <a:r>
              <a:rPr lang="en-US" sz="825">
                <a:solidFill>
                  <a:srgbClr val="3A81BA"/>
                </a:solidFill>
              </a:rPr>
              <a:t>(M.E. Fantacci)</a:t>
            </a:r>
            <a:endParaRPr sz="825">
              <a:solidFill>
                <a:srgbClr val="3A81BA"/>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2065468" y="-477"/>
            <a:ext cx="6819152" cy="994172"/>
          </a:xfrm>
          <a:prstGeom prst="rect">
            <a:avLst/>
          </a:prstGeom>
          <a:noFill/>
          <a:ln>
            <a:noFill/>
          </a:ln>
        </p:spPr>
        <p:txBody>
          <a:bodyPr spcFirstLastPara="1" wrap="square" lIns="68569" tIns="34275" rIns="68569" bIns="34275" anchor="ctr" anchorCtr="0">
            <a:normAutofit/>
          </a:bodyPr>
          <a:lstStyle/>
          <a:p>
            <a:pPr>
              <a:buSzPts val="3600"/>
            </a:pPr>
            <a:r>
              <a:rPr lang="en-US" sz="2400"/>
              <a:t>Artificial Intelligence in Medicine: </a:t>
            </a:r>
            <a:br>
              <a:rPr lang="en-US" sz="2400"/>
            </a:br>
            <a:r>
              <a:rPr lang="en-US" sz="2400"/>
              <a:t>focus on Multi-Input Analysis (AIM_MIA)</a:t>
            </a:r>
            <a:endParaRPr sz="3000"/>
          </a:p>
        </p:txBody>
      </p:sp>
      <p:sp>
        <p:nvSpPr>
          <p:cNvPr id="204" name="Google Shape;204;p7"/>
          <p:cNvSpPr txBox="1">
            <a:spLocks noGrp="1"/>
          </p:cNvSpPr>
          <p:nvPr>
            <p:ph type="ftr" idx="11"/>
          </p:nvPr>
        </p:nvSpPr>
        <p:spPr>
          <a:xfrm>
            <a:off x="100503" y="3971782"/>
            <a:ext cx="1755190" cy="273844"/>
          </a:xfrm>
          <a:prstGeom prst="rect">
            <a:avLst/>
          </a:prstGeom>
          <a:noFill/>
          <a:ln>
            <a:noFill/>
          </a:ln>
        </p:spPr>
        <p:txBody>
          <a:bodyPr spcFirstLastPara="1" wrap="square" lIns="68569" tIns="34275" rIns="68569" bIns="34275" anchor="ctr" anchorCtr="0">
            <a:noAutofit/>
          </a:bodyPr>
          <a:lstStyle/>
          <a:p>
            <a:r>
              <a:rPr lang="en-US" dirty="0"/>
              <a:t>S. </a:t>
            </a:r>
            <a:r>
              <a:rPr lang="en-US" dirty="0" err="1"/>
              <a:t>Tangaro</a:t>
            </a:r>
            <a:r>
              <a:rPr lang="en-US" dirty="0"/>
              <a:t>- Artificial Intelligence in Medicine: focus on Multi-Input Analysis</a:t>
            </a:r>
            <a:endParaRPr dirty="0"/>
          </a:p>
        </p:txBody>
      </p:sp>
      <p:sp>
        <p:nvSpPr>
          <p:cNvPr id="208" name="Google Shape;208;p7"/>
          <p:cNvSpPr txBox="1">
            <a:spLocks noGrp="1"/>
          </p:cNvSpPr>
          <p:nvPr>
            <p:ph type="body" idx="2"/>
          </p:nvPr>
        </p:nvSpPr>
        <p:spPr>
          <a:xfrm>
            <a:off x="2101366" y="1116106"/>
            <a:ext cx="5240729" cy="994172"/>
          </a:xfrm>
          <a:prstGeom prst="rect">
            <a:avLst/>
          </a:prstGeom>
          <a:noFill/>
          <a:ln>
            <a:noFill/>
          </a:ln>
        </p:spPr>
        <p:txBody>
          <a:bodyPr spcFirstLastPara="1" wrap="square" lIns="68569" tIns="34275" rIns="68569" bIns="34275" anchor="t" anchorCtr="0">
            <a:normAutofit/>
          </a:bodyPr>
          <a:lstStyle/>
          <a:p>
            <a:pPr marL="0" indent="0">
              <a:spcBef>
                <a:spcPts val="0"/>
              </a:spcBef>
              <a:buSzPts val="2400"/>
              <a:buNone/>
            </a:pPr>
            <a:r>
              <a:rPr lang="en-US"/>
              <a:t>General goal: </a:t>
            </a:r>
            <a:r>
              <a:rPr lang="en-US" i="1"/>
              <a:t>to take a step forward in the development and validation of AI-based tools for medical data analysis</a:t>
            </a:r>
            <a:endParaRPr/>
          </a:p>
        </p:txBody>
      </p:sp>
      <p:pic>
        <p:nvPicPr>
          <p:cNvPr id="209" name="Google Shape;209;p7" descr="A blue background with white text&#10;&#10;Description automatically generated"/>
          <p:cNvPicPr preferRelativeResize="0"/>
          <p:nvPr/>
        </p:nvPicPr>
        <p:blipFill rotWithShape="1">
          <a:blip r:embed="rId3">
            <a:alphaModFix/>
          </a:blip>
          <a:srcRect/>
          <a:stretch/>
        </p:blipFill>
        <p:spPr>
          <a:xfrm>
            <a:off x="7746647" y="163788"/>
            <a:ext cx="1239618" cy="886327"/>
          </a:xfrm>
          <a:prstGeom prst="rect">
            <a:avLst/>
          </a:prstGeom>
          <a:noFill/>
          <a:ln>
            <a:noFill/>
          </a:ln>
        </p:spPr>
      </p:pic>
      <p:pic>
        <p:nvPicPr>
          <p:cNvPr id="210" name="Google Shape;210;p7" descr="A diagram of a diagram of a company&#10;&#10;Description automatically generated with medium confidence"/>
          <p:cNvPicPr preferRelativeResize="0"/>
          <p:nvPr/>
        </p:nvPicPr>
        <p:blipFill rotWithShape="1">
          <a:blip r:embed="rId4">
            <a:alphaModFix/>
          </a:blip>
          <a:srcRect/>
          <a:stretch/>
        </p:blipFill>
        <p:spPr>
          <a:xfrm>
            <a:off x="5267335" y="2490386"/>
            <a:ext cx="2995568" cy="2487649"/>
          </a:xfrm>
          <a:prstGeom prst="rect">
            <a:avLst/>
          </a:prstGeom>
          <a:noFill/>
          <a:ln>
            <a:noFill/>
          </a:ln>
        </p:spPr>
      </p:pic>
      <p:sp>
        <p:nvSpPr>
          <p:cNvPr id="211" name="Google Shape;211;p7"/>
          <p:cNvSpPr txBox="1"/>
          <p:nvPr/>
        </p:nvSpPr>
        <p:spPr>
          <a:xfrm>
            <a:off x="2099428" y="2137058"/>
            <a:ext cx="3677567" cy="3943293"/>
          </a:xfrm>
          <a:prstGeom prst="rect">
            <a:avLst/>
          </a:prstGeom>
          <a:noFill/>
          <a:ln>
            <a:noFill/>
          </a:ln>
        </p:spPr>
        <p:txBody>
          <a:bodyPr spcFirstLastPara="1" wrap="square" lIns="68569" tIns="34275" rIns="68569" bIns="34275" anchor="t" anchorCtr="0">
            <a:normAutofit/>
          </a:bodyPr>
          <a:lstStyle/>
          <a:p>
            <a:pPr>
              <a:lnSpc>
                <a:spcPct val="90000"/>
              </a:lnSpc>
              <a:buClr>
                <a:schemeClr val="dk1"/>
              </a:buClr>
              <a:buSzPts val="1000"/>
            </a:pPr>
            <a:endParaRPr sz="750">
              <a:solidFill>
                <a:schemeClr val="dk1"/>
              </a:solidFill>
            </a:endParaRPr>
          </a:p>
          <a:p>
            <a:pPr>
              <a:lnSpc>
                <a:spcPct val="90000"/>
              </a:lnSpc>
              <a:spcBef>
                <a:spcPts val="750"/>
              </a:spcBef>
              <a:buClr>
                <a:schemeClr val="accent1"/>
              </a:buClr>
              <a:buSzPts val="2400"/>
            </a:pPr>
            <a:r>
              <a:rPr lang="en-US" sz="1800" b="1">
                <a:solidFill>
                  <a:schemeClr val="accent1"/>
                </a:solidFill>
              </a:rPr>
              <a:t>Objectives</a:t>
            </a:r>
            <a:endParaRPr sz="1050"/>
          </a:p>
          <a:p>
            <a:pPr marL="385763" indent="-385763">
              <a:lnSpc>
                <a:spcPct val="90000"/>
              </a:lnSpc>
              <a:spcBef>
                <a:spcPts val="750"/>
              </a:spcBef>
              <a:buClr>
                <a:schemeClr val="dk1"/>
              </a:buClr>
              <a:buSzPts val="2400"/>
              <a:buFont typeface="Play"/>
              <a:buAutoNum type="arabicPeriod"/>
            </a:pPr>
            <a:r>
              <a:rPr lang="en-US" sz="1800">
                <a:solidFill>
                  <a:schemeClr val="dk1"/>
                </a:solidFill>
              </a:rPr>
              <a:t>Mining multi-modal information</a:t>
            </a:r>
            <a:endParaRPr sz="1050"/>
          </a:p>
          <a:p>
            <a:pPr marL="385763" indent="-385763">
              <a:lnSpc>
                <a:spcPct val="90000"/>
              </a:lnSpc>
              <a:spcBef>
                <a:spcPts val="750"/>
              </a:spcBef>
              <a:buClr>
                <a:schemeClr val="dk1"/>
              </a:buClr>
              <a:buSzPts val="2400"/>
              <a:buFont typeface="Play"/>
              <a:buAutoNum type="arabicPeriod"/>
            </a:pPr>
            <a:r>
              <a:rPr lang="en-US" sz="1800">
                <a:solidFill>
                  <a:schemeClr val="dk1"/>
                </a:solidFill>
              </a:rPr>
              <a:t>Handling incomplete/missing/limited datasets </a:t>
            </a:r>
            <a:endParaRPr sz="1050"/>
          </a:p>
          <a:p>
            <a:pPr marL="385763" indent="-385763">
              <a:lnSpc>
                <a:spcPct val="90000"/>
              </a:lnSpc>
              <a:spcBef>
                <a:spcPts val="750"/>
              </a:spcBef>
              <a:buClr>
                <a:schemeClr val="dk1"/>
              </a:buClr>
              <a:buSzPts val="2400"/>
              <a:buFont typeface="Play"/>
              <a:buAutoNum type="arabicPeriod"/>
            </a:pPr>
            <a:r>
              <a:rPr lang="en-US" sz="1800">
                <a:solidFill>
                  <a:schemeClr val="dk1"/>
                </a:solidFill>
              </a:rPr>
              <a:t>Development of a dedicated data and computing platform</a:t>
            </a:r>
            <a:endParaRPr sz="1050"/>
          </a:p>
        </p:txBody>
      </p:sp>
      <p:sp>
        <p:nvSpPr>
          <p:cNvPr id="212" name="Google Shape;212;p7"/>
          <p:cNvSpPr txBox="1"/>
          <p:nvPr/>
        </p:nvSpPr>
        <p:spPr>
          <a:xfrm>
            <a:off x="7585102" y="1152021"/>
            <a:ext cx="1686758" cy="1962023"/>
          </a:xfrm>
          <a:prstGeom prst="rect">
            <a:avLst/>
          </a:prstGeom>
          <a:noFill/>
          <a:ln>
            <a:noFill/>
          </a:ln>
        </p:spPr>
        <p:txBody>
          <a:bodyPr spcFirstLastPara="1" wrap="square" lIns="91425" tIns="45694" rIns="91425" bIns="45694" anchor="t" anchorCtr="0">
            <a:spAutoFit/>
          </a:bodyPr>
          <a:lstStyle/>
          <a:p>
            <a:pPr>
              <a:buSzPts val="1600"/>
            </a:pPr>
            <a:r>
              <a:rPr lang="en-US" sz="900" b="1">
                <a:solidFill>
                  <a:srgbClr val="3A81BA"/>
                </a:solidFill>
              </a:rPr>
              <a:t>Resp. Naz.: A. Retico</a:t>
            </a:r>
            <a:endParaRPr sz="900" b="1">
              <a:solidFill>
                <a:srgbClr val="3A81BA"/>
              </a:solidFill>
            </a:endParaRPr>
          </a:p>
          <a:p>
            <a:endParaRPr sz="450"/>
          </a:p>
          <a:p>
            <a:r>
              <a:rPr lang="en-US" sz="900"/>
              <a:t>12 Research Units:</a:t>
            </a:r>
            <a:endParaRPr sz="900">
              <a:solidFill>
                <a:srgbClr val="3A81BA"/>
              </a:solidFill>
            </a:endParaRPr>
          </a:p>
          <a:p>
            <a:pPr>
              <a:buSzPts val="1600"/>
            </a:pPr>
            <a:r>
              <a:rPr lang="en-US" sz="825"/>
              <a:t>   Bari </a:t>
            </a:r>
            <a:r>
              <a:rPr lang="en-US" sz="825">
                <a:solidFill>
                  <a:srgbClr val="3A81BA"/>
                </a:solidFill>
              </a:rPr>
              <a:t>(S. Tangaro)</a:t>
            </a:r>
            <a:br>
              <a:rPr lang="en-US" sz="825"/>
            </a:br>
            <a:r>
              <a:rPr lang="en-US" sz="825"/>
              <a:t>   Bologna </a:t>
            </a:r>
            <a:r>
              <a:rPr lang="en-US" sz="825">
                <a:solidFill>
                  <a:srgbClr val="3A81BA"/>
                </a:solidFill>
              </a:rPr>
              <a:t>(D. Remondini)</a:t>
            </a:r>
            <a:br>
              <a:rPr lang="en-US" sz="825"/>
            </a:br>
            <a:r>
              <a:rPr lang="en-US" sz="825"/>
              <a:t>   Cagliari </a:t>
            </a:r>
            <a:r>
              <a:rPr lang="en-US" sz="825">
                <a:solidFill>
                  <a:srgbClr val="3A81BA"/>
                </a:solidFill>
              </a:rPr>
              <a:t>(P. Oliva)</a:t>
            </a:r>
            <a:br>
              <a:rPr lang="en-US" sz="825"/>
            </a:br>
            <a:r>
              <a:rPr lang="en-US" sz="825"/>
              <a:t>   Catania </a:t>
            </a:r>
            <a:r>
              <a:rPr lang="en-US" sz="825">
                <a:solidFill>
                  <a:srgbClr val="3A81BA"/>
                </a:solidFill>
              </a:rPr>
              <a:t>(M. Marrale)</a:t>
            </a:r>
            <a:br>
              <a:rPr lang="en-US" sz="825"/>
            </a:br>
            <a:r>
              <a:rPr lang="en-US" sz="825"/>
              <a:t>   Ferrara </a:t>
            </a:r>
            <a:r>
              <a:rPr lang="en-US" sz="825">
                <a:solidFill>
                  <a:srgbClr val="3A81BA"/>
                </a:solidFill>
              </a:rPr>
              <a:t>(G. Di Domenico)</a:t>
            </a:r>
            <a:br>
              <a:rPr lang="en-US" sz="825"/>
            </a:br>
            <a:r>
              <a:rPr lang="en-US" sz="825"/>
              <a:t>   Firenze </a:t>
            </a:r>
            <a:r>
              <a:rPr lang="en-US" sz="825">
                <a:solidFill>
                  <a:srgbClr val="3A81BA"/>
                </a:solidFill>
              </a:rPr>
              <a:t>(C. Talamonti)</a:t>
            </a:r>
            <a:br>
              <a:rPr lang="en-US" sz="825"/>
            </a:br>
            <a:r>
              <a:rPr lang="en-US" sz="825"/>
              <a:t>   Genova </a:t>
            </a:r>
            <a:r>
              <a:rPr lang="en-US" sz="825">
                <a:solidFill>
                  <a:srgbClr val="3A81BA"/>
                </a:solidFill>
              </a:rPr>
              <a:t>(A. Chincarini)</a:t>
            </a:r>
            <a:br>
              <a:rPr lang="en-US" sz="825">
                <a:solidFill>
                  <a:srgbClr val="3A81BA"/>
                </a:solidFill>
              </a:rPr>
            </a:br>
            <a:r>
              <a:rPr lang="en-US" sz="825"/>
              <a:t>   Lab. Naz. Sud </a:t>
            </a:r>
            <a:r>
              <a:rPr lang="en-US" sz="825">
                <a:solidFill>
                  <a:srgbClr val="3A81BA"/>
                </a:solidFill>
              </a:rPr>
              <a:t>(G. Russo)</a:t>
            </a:r>
            <a:endParaRPr sz="825"/>
          </a:p>
          <a:p>
            <a:pPr>
              <a:buSzPts val="1467"/>
            </a:pPr>
            <a:r>
              <a:rPr lang="en-US" sz="825"/>
              <a:t>   Lecce</a:t>
            </a:r>
            <a:r>
              <a:rPr lang="en-US" sz="825">
                <a:solidFill>
                  <a:srgbClr val="3A81BA"/>
                </a:solidFill>
              </a:rPr>
              <a:t> (G. De Nunzio)</a:t>
            </a:r>
            <a:endParaRPr sz="825"/>
          </a:p>
          <a:p>
            <a:pPr>
              <a:buSzPts val="1467"/>
            </a:pPr>
            <a:r>
              <a:rPr lang="en-US" sz="825"/>
              <a:t>   Milano</a:t>
            </a:r>
            <a:r>
              <a:rPr lang="en-US" sz="825">
                <a:solidFill>
                  <a:srgbClr val="3A81BA"/>
                </a:solidFill>
              </a:rPr>
              <a:t> (C. Lenardi)</a:t>
            </a:r>
            <a:endParaRPr sz="1050"/>
          </a:p>
          <a:p>
            <a:pPr>
              <a:buSzPts val="1467"/>
            </a:pPr>
            <a:r>
              <a:rPr lang="en-US" sz="825">
                <a:solidFill>
                  <a:srgbClr val="3A81BA"/>
                </a:solidFill>
              </a:rPr>
              <a:t>   </a:t>
            </a:r>
            <a:r>
              <a:rPr lang="en-US" sz="825"/>
              <a:t>Pavia </a:t>
            </a:r>
            <a:r>
              <a:rPr lang="en-US" sz="825">
                <a:solidFill>
                  <a:srgbClr val="3A81BA"/>
                </a:solidFill>
              </a:rPr>
              <a:t>(A. Lascialfari)</a:t>
            </a:r>
            <a:endParaRPr sz="825"/>
          </a:p>
          <a:p>
            <a:r>
              <a:rPr lang="en-US" sz="825"/>
              <a:t>   Pisa </a:t>
            </a:r>
            <a:r>
              <a:rPr lang="en-US" sz="825">
                <a:solidFill>
                  <a:srgbClr val="3A81BA"/>
                </a:solidFill>
              </a:rPr>
              <a:t>(M.E. Fantacci)</a:t>
            </a:r>
            <a:endParaRPr sz="825">
              <a:solidFill>
                <a:srgbClr val="3A81BA"/>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5"/>
          <p:cNvSpPr txBox="1">
            <a:spLocks noGrp="1"/>
          </p:cNvSpPr>
          <p:nvPr>
            <p:ph type="title"/>
          </p:nvPr>
        </p:nvSpPr>
        <p:spPr>
          <a:xfrm>
            <a:off x="2065463" y="-469"/>
            <a:ext cx="7157700" cy="994275"/>
          </a:xfrm>
          <a:prstGeom prst="rect">
            <a:avLst/>
          </a:prstGeom>
          <a:noFill/>
          <a:ln>
            <a:noFill/>
          </a:ln>
        </p:spPr>
        <p:txBody>
          <a:bodyPr spcFirstLastPara="1" wrap="square" lIns="68569" tIns="34275" rIns="68569" bIns="34275" anchor="ctr" anchorCtr="0">
            <a:normAutofit/>
          </a:bodyPr>
          <a:lstStyle/>
          <a:p>
            <a:pPr>
              <a:buSzPts val="3200"/>
            </a:pPr>
            <a:r>
              <a:rPr lang="en-US" sz="2325"/>
              <a:t>Connections with external entities and other projects</a:t>
            </a:r>
            <a:endParaRPr sz="3225"/>
          </a:p>
        </p:txBody>
      </p:sp>
      <p:sp>
        <p:nvSpPr>
          <p:cNvPr id="350" name="Google Shape;350;p15"/>
          <p:cNvSpPr txBox="1">
            <a:spLocks noGrp="1"/>
          </p:cNvSpPr>
          <p:nvPr>
            <p:ph type="ftr" idx="11"/>
          </p:nvPr>
        </p:nvSpPr>
        <p:spPr>
          <a:xfrm>
            <a:off x="90593" y="3837164"/>
            <a:ext cx="1755190" cy="273844"/>
          </a:xfrm>
          <a:prstGeom prst="rect">
            <a:avLst/>
          </a:prstGeom>
          <a:noFill/>
          <a:ln>
            <a:noFill/>
          </a:ln>
        </p:spPr>
        <p:txBody>
          <a:bodyPr spcFirstLastPara="1" wrap="square" lIns="68569" tIns="34275" rIns="68569" bIns="34275" anchor="ctr" anchorCtr="0">
            <a:noAutofit/>
          </a:bodyPr>
          <a:lstStyle/>
          <a:p>
            <a:r>
              <a:rPr lang="en-US" dirty="0"/>
              <a:t>S. </a:t>
            </a:r>
            <a:r>
              <a:rPr lang="en-US" dirty="0" err="1"/>
              <a:t>Tangaro</a:t>
            </a:r>
            <a:r>
              <a:rPr lang="en-US" dirty="0"/>
              <a:t>- Artificial Intelligence in Medicine: focus on Multi-Input Analysis</a:t>
            </a:r>
            <a:endParaRPr dirty="0"/>
          </a:p>
        </p:txBody>
      </p:sp>
      <p:sp>
        <p:nvSpPr>
          <p:cNvPr id="354" name="Google Shape;354;p15"/>
          <p:cNvSpPr txBox="1">
            <a:spLocks noGrp="1"/>
          </p:cNvSpPr>
          <p:nvPr>
            <p:ph type="body" idx="2"/>
          </p:nvPr>
        </p:nvSpPr>
        <p:spPr>
          <a:xfrm>
            <a:off x="2065454" y="1444335"/>
            <a:ext cx="6819075" cy="3463797"/>
          </a:xfrm>
          <a:prstGeom prst="rect">
            <a:avLst/>
          </a:prstGeom>
          <a:noFill/>
          <a:ln>
            <a:noFill/>
          </a:ln>
        </p:spPr>
        <p:txBody>
          <a:bodyPr spcFirstLastPara="1" wrap="square" lIns="68569" tIns="34275" rIns="68569" bIns="34275" anchor="t" anchorCtr="0">
            <a:normAutofit/>
          </a:bodyPr>
          <a:lstStyle/>
          <a:p>
            <a:pPr marL="171450" indent="-171450">
              <a:spcBef>
                <a:spcPts val="0"/>
              </a:spcBef>
              <a:buSzPct val="100000"/>
            </a:pPr>
            <a:r>
              <a:rPr lang="en-US" dirty="0"/>
              <a:t>Connections with external projects</a:t>
            </a:r>
            <a:endParaRPr dirty="0"/>
          </a:p>
          <a:p>
            <a:pPr marL="514350" lvl="1" indent="-171450">
              <a:buSzPct val="100000"/>
            </a:pPr>
            <a:r>
              <a:rPr lang="en-US" sz="1800" dirty="0"/>
              <a:t>PNRR   </a:t>
            </a:r>
            <a:endParaRPr dirty="0"/>
          </a:p>
          <a:p>
            <a:pPr marL="857250" lvl="2" indent="-171450">
              <a:buSzPct val="100000"/>
            </a:pPr>
            <a:r>
              <a:rPr lang="en-US" dirty="0"/>
              <a:t>M4C2 – CN </a:t>
            </a:r>
            <a:r>
              <a:rPr lang="en-US" b="1" dirty="0"/>
              <a:t>ICSC</a:t>
            </a:r>
            <a:r>
              <a:rPr lang="en-US" dirty="0"/>
              <a:t> </a:t>
            </a:r>
            <a:r>
              <a:rPr lang="en-US" b="1" dirty="0"/>
              <a:t>– Centro Nazionale di </a:t>
            </a:r>
            <a:r>
              <a:rPr lang="en-US" b="1" dirty="0" err="1"/>
              <a:t>Ricerca</a:t>
            </a:r>
            <a:r>
              <a:rPr lang="en-US" b="1" dirty="0"/>
              <a:t> in High Performance Computing, Big Data and Quantum Computing</a:t>
            </a:r>
            <a:r>
              <a:rPr lang="en-US" dirty="0"/>
              <a:t> – Spoke 8 – </a:t>
            </a:r>
            <a:r>
              <a:rPr lang="en-US" i="1" dirty="0"/>
              <a:t>In silico Medicine and Omics data</a:t>
            </a:r>
            <a:endParaRPr dirty="0"/>
          </a:p>
          <a:p>
            <a:pPr marL="514350" lvl="1" indent="-171450">
              <a:buSzPct val="100000"/>
            </a:pPr>
            <a:r>
              <a:rPr lang="en-US" sz="1800" dirty="0"/>
              <a:t>Ministry of Health  </a:t>
            </a:r>
            <a:endParaRPr dirty="0"/>
          </a:p>
          <a:p>
            <a:pPr marL="857250" lvl="2" indent="-171450">
              <a:buSzPct val="100000"/>
            </a:pPr>
            <a:r>
              <a:rPr lang="en-US" dirty="0"/>
              <a:t>Piano </a:t>
            </a:r>
            <a:r>
              <a:rPr lang="en-US" dirty="0" err="1"/>
              <a:t>Operativo</a:t>
            </a:r>
            <a:r>
              <a:rPr lang="en-US" dirty="0"/>
              <a:t> Salute (POS) - T2 -  </a:t>
            </a:r>
            <a:r>
              <a:rPr lang="en-US" b="1" dirty="0"/>
              <a:t>Rete TELENEURART </a:t>
            </a:r>
            <a:r>
              <a:rPr lang="en-US" dirty="0"/>
              <a:t>–  </a:t>
            </a:r>
            <a:r>
              <a:rPr lang="en-US" i="1" dirty="0"/>
              <a:t>Rete </a:t>
            </a:r>
            <a:r>
              <a:rPr lang="en-US" i="1" dirty="0" err="1"/>
              <a:t>Pediatrica</a:t>
            </a:r>
            <a:r>
              <a:rPr lang="en-US" i="1" dirty="0"/>
              <a:t> per il tele-</a:t>
            </a:r>
            <a:r>
              <a:rPr lang="en-US" i="1" dirty="0" err="1"/>
              <a:t>monitoraggio</a:t>
            </a:r>
            <a:r>
              <a:rPr lang="en-US" i="1" dirty="0"/>
              <a:t> e la tele-</a:t>
            </a:r>
            <a:r>
              <a:rPr lang="en-US" i="1" dirty="0" err="1"/>
              <a:t>riabilitazione</a:t>
            </a:r>
            <a:r>
              <a:rPr lang="en-US" i="1" dirty="0"/>
              <a:t> </a:t>
            </a:r>
            <a:r>
              <a:rPr lang="en-US" i="1" dirty="0" err="1"/>
              <a:t>dei</a:t>
            </a:r>
            <a:r>
              <a:rPr lang="en-US" i="1" dirty="0"/>
              <a:t> </a:t>
            </a:r>
            <a:r>
              <a:rPr lang="en-US" i="1" dirty="0" err="1"/>
              <a:t>disturbi</a:t>
            </a:r>
            <a:r>
              <a:rPr lang="en-US" i="1" dirty="0"/>
              <a:t> e </a:t>
            </a:r>
            <a:r>
              <a:rPr lang="en-US" i="1" dirty="0" err="1"/>
              <a:t>delle</a:t>
            </a:r>
            <a:r>
              <a:rPr lang="en-US" i="1" dirty="0"/>
              <a:t> </a:t>
            </a:r>
            <a:r>
              <a:rPr lang="en-US" i="1" dirty="0" err="1"/>
              <a:t>disabilità</a:t>
            </a:r>
            <a:r>
              <a:rPr lang="en-US" i="1" dirty="0"/>
              <a:t> del </a:t>
            </a:r>
            <a:r>
              <a:rPr lang="en-US" i="1" dirty="0" err="1"/>
              <a:t>neurosviluppo</a:t>
            </a:r>
            <a:r>
              <a:rPr lang="en-US" i="1" dirty="0"/>
              <a:t> </a:t>
            </a:r>
            <a:r>
              <a:rPr lang="en-US" i="1" dirty="0" err="1"/>
              <a:t>tramite</a:t>
            </a:r>
            <a:r>
              <a:rPr lang="en-US" i="1" dirty="0"/>
              <a:t> </a:t>
            </a:r>
            <a:r>
              <a:rPr lang="en-US" i="1" dirty="0" err="1"/>
              <a:t>l’individuazione</a:t>
            </a:r>
            <a:r>
              <a:rPr lang="en-US" i="1" dirty="0"/>
              <a:t> e </a:t>
            </a:r>
            <a:r>
              <a:rPr lang="en-US" i="1" dirty="0" err="1"/>
              <a:t>l’analisi</a:t>
            </a:r>
            <a:r>
              <a:rPr lang="en-US" i="1" dirty="0"/>
              <a:t> di biomarker </a:t>
            </a:r>
            <a:r>
              <a:rPr lang="en-US" i="1" dirty="0" err="1"/>
              <a:t>digitali</a:t>
            </a:r>
            <a:r>
              <a:rPr lang="en-US" i="1" dirty="0"/>
              <a:t>, </a:t>
            </a:r>
            <a:r>
              <a:rPr lang="en-US" i="1" dirty="0" err="1"/>
              <a:t>identificati</a:t>
            </a:r>
            <a:r>
              <a:rPr lang="en-US" i="1" dirty="0"/>
              <a:t> </a:t>
            </a:r>
            <a:r>
              <a:rPr lang="en-US" i="1" dirty="0" err="1"/>
              <a:t>tramite</a:t>
            </a:r>
            <a:r>
              <a:rPr lang="en-US" i="1" dirty="0"/>
              <a:t> </a:t>
            </a:r>
            <a:r>
              <a:rPr lang="en-US" i="1" dirty="0" err="1"/>
              <a:t>intelligenza</a:t>
            </a:r>
            <a:r>
              <a:rPr lang="en-US" i="1" dirty="0"/>
              <a:t> </a:t>
            </a:r>
            <a:r>
              <a:rPr lang="en-US" i="1" dirty="0" err="1"/>
              <a:t>artificiale</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6"/>
          <p:cNvSpPr txBox="1">
            <a:spLocks noGrp="1"/>
          </p:cNvSpPr>
          <p:nvPr>
            <p:ph type="title"/>
          </p:nvPr>
        </p:nvSpPr>
        <p:spPr>
          <a:xfrm>
            <a:off x="2065468" y="-477"/>
            <a:ext cx="6819152" cy="994172"/>
          </a:xfrm>
          <a:prstGeom prst="rect">
            <a:avLst/>
          </a:prstGeom>
          <a:noFill/>
          <a:ln>
            <a:noFill/>
          </a:ln>
        </p:spPr>
        <p:txBody>
          <a:bodyPr spcFirstLastPara="1" wrap="square" lIns="68569" tIns="34275" rIns="68569" bIns="34275" anchor="ctr" anchorCtr="0">
            <a:normAutofit/>
          </a:bodyPr>
          <a:lstStyle/>
          <a:p>
            <a:pPr>
              <a:buSzPts val="4400"/>
            </a:pPr>
            <a:r>
              <a:rPr lang="en-US"/>
              <a:t>Expected impact</a:t>
            </a:r>
            <a:endParaRPr/>
          </a:p>
        </p:txBody>
      </p:sp>
      <p:sp>
        <p:nvSpPr>
          <p:cNvPr id="360" name="Google Shape;360;p16"/>
          <p:cNvSpPr txBox="1">
            <a:spLocks noGrp="1"/>
          </p:cNvSpPr>
          <p:nvPr>
            <p:ph type="ftr" idx="11"/>
          </p:nvPr>
        </p:nvSpPr>
        <p:spPr>
          <a:xfrm>
            <a:off x="90593" y="3982636"/>
            <a:ext cx="1755190" cy="273844"/>
          </a:xfrm>
          <a:prstGeom prst="rect">
            <a:avLst/>
          </a:prstGeom>
          <a:noFill/>
          <a:ln>
            <a:noFill/>
          </a:ln>
        </p:spPr>
        <p:txBody>
          <a:bodyPr spcFirstLastPara="1" wrap="square" lIns="68569" tIns="34275" rIns="68569" bIns="34275" anchor="ctr" anchorCtr="0">
            <a:noAutofit/>
          </a:bodyPr>
          <a:lstStyle/>
          <a:p>
            <a:r>
              <a:rPr lang="en-US" dirty="0"/>
              <a:t>S. </a:t>
            </a:r>
            <a:r>
              <a:rPr lang="en-US" dirty="0" err="1"/>
              <a:t>Tangaro</a:t>
            </a:r>
            <a:r>
              <a:rPr lang="en-US" dirty="0"/>
              <a:t>- Artificial Intelligence in Medicine: focus on Multi-Input Analysis</a:t>
            </a:r>
            <a:endParaRPr dirty="0"/>
          </a:p>
        </p:txBody>
      </p:sp>
      <p:sp>
        <p:nvSpPr>
          <p:cNvPr id="364" name="Google Shape;364;p16"/>
          <p:cNvSpPr txBox="1">
            <a:spLocks noGrp="1"/>
          </p:cNvSpPr>
          <p:nvPr>
            <p:ph type="body" idx="2"/>
          </p:nvPr>
        </p:nvSpPr>
        <p:spPr>
          <a:xfrm>
            <a:off x="2071755" y="993695"/>
            <a:ext cx="6819152" cy="4065704"/>
          </a:xfrm>
          <a:prstGeom prst="rect">
            <a:avLst/>
          </a:prstGeom>
          <a:noFill/>
          <a:ln>
            <a:noFill/>
          </a:ln>
        </p:spPr>
        <p:txBody>
          <a:bodyPr spcFirstLastPara="1" wrap="square" lIns="68569" tIns="34275" rIns="68569" bIns="34275" anchor="t" anchorCtr="0">
            <a:normAutofit/>
          </a:bodyPr>
          <a:lstStyle/>
          <a:p>
            <a:pPr marL="171450" indent="-171450">
              <a:spcBef>
                <a:spcPts val="0"/>
              </a:spcBef>
              <a:buClr>
                <a:srgbClr val="000000"/>
              </a:buClr>
            </a:pPr>
            <a:r>
              <a:rPr lang="en-US" sz="1350">
                <a:solidFill>
                  <a:srgbClr val="000000"/>
                </a:solidFill>
                <a:latin typeface="Open Sans"/>
                <a:ea typeface="Open Sans"/>
                <a:cs typeface="Open Sans"/>
                <a:sym typeface="Open Sans"/>
              </a:rPr>
              <a:t>The AIM_MIA project is expected to deliver: </a:t>
            </a:r>
            <a:endParaRPr/>
          </a:p>
          <a:p>
            <a:pPr marL="514350" lvl="1" indent="-171450">
              <a:buClr>
                <a:srgbClr val="000000"/>
              </a:buClr>
              <a:buSzPts val="1600"/>
            </a:pPr>
            <a:r>
              <a:rPr lang="en-US" sz="1200" b="1">
                <a:solidFill>
                  <a:srgbClr val="000000"/>
                </a:solidFill>
                <a:latin typeface="Open Sans"/>
                <a:ea typeface="Open Sans"/>
                <a:cs typeface="Open Sans"/>
                <a:sym typeface="Open Sans"/>
              </a:rPr>
              <a:t>robust and effective analysis pipelines </a:t>
            </a:r>
            <a:r>
              <a:rPr lang="en-US" sz="1200">
                <a:solidFill>
                  <a:srgbClr val="000000"/>
                </a:solidFill>
                <a:latin typeface="Open Sans"/>
                <a:ea typeface="Open Sans"/>
                <a:cs typeface="Open Sans"/>
                <a:sym typeface="Open Sans"/>
              </a:rPr>
              <a:t>to make predictions about the health status of individuals, by extracting and combining via multi-input AI-based tools the complementary and heterogeneous information provided by different data sources (e.g. images, diagnostic tests, phenotypic and genetic data); </a:t>
            </a:r>
            <a:endParaRPr sz="1200">
              <a:solidFill>
                <a:srgbClr val="000000"/>
              </a:solidFill>
              <a:latin typeface="Open Sans"/>
              <a:ea typeface="Open Sans"/>
              <a:cs typeface="Open Sans"/>
              <a:sym typeface="Open Sans"/>
            </a:endParaRPr>
          </a:p>
          <a:p>
            <a:pPr marL="514350" lvl="1" indent="-171450">
              <a:buClr>
                <a:srgbClr val="000000"/>
              </a:buClr>
              <a:buSzPts val="1600"/>
            </a:pPr>
            <a:r>
              <a:rPr lang="en-US" sz="1200">
                <a:solidFill>
                  <a:srgbClr val="000000"/>
                </a:solidFill>
                <a:latin typeface="Open Sans"/>
                <a:ea typeface="Open Sans"/>
                <a:cs typeface="Open Sans"/>
                <a:sym typeface="Open Sans"/>
              </a:rPr>
              <a:t>many </a:t>
            </a:r>
            <a:r>
              <a:rPr lang="en-US" sz="1200" b="1">
                <a:solidFill>
                  <a:srgbClr val="000000"/>
                </a:solidFill>
                <a:latin typeface="Open Sans"/>
                <a:ea typeface="Open Sans"/>
                <a:cs typeface="Open Sans"/>
                <a:sym typeface="Open Sans"/>
              </a:rPr>
              <a:t>scientific publications </a:t>
            </a:r>
            <a:r>
              <a:rPr lang="en-US" sz="1200">
                <a:solidFill>
                  <a:srgbClr val="000000"/>
                </a:solidFill>
                <a:latin typeface="Open Sans"/>
                <a:ea typeface="Open Sans"/>
                <a:cs typeface="Open Sans"/>
                <a:sym typeface="Open Sans"/>
              </a:rPr>
              <a:t>on peer-reviewed journals on this topic;</a:t>
            </a:r>
            <a:endParaRPr/>
          </a:p>
          <a:p>
            <a:pPr marL="514350" lvl="1" indent="-171450">
              <a:buClr>
                <a:srgbClr val="000000"/>
              </a:buClr>
              <a:buSzPts val="1600"/>
            </a:pPr>
            <a:r>
              <a:rPr lang="en-US" sz="1200">
                <a:solidFill>
                  <a:srgbClr val="000000"/>
                </a:solidFill>
                <a:latin typeface="Open Sans"/>
                <a:ea typeface="Open Sans"/>
                <a:cs typeface="Open Sans"/>
                <a:sym typeface="Open Sans"/>
              </a:rPr>
              <a:t>a </a:t>
            </a:r>
            <a:r>
              <a:rPr lang="en-US" sz="1200" b="1">
                <a:solidFill>
                  <a:srgbClr val="000000"/>
                </a:solidFill>
                <a:latin typeface="Open Sans"/>
                <a:ea typeface="Open Sans"/>
                <a:cs typeface="Open Sans"/>
                <a:sym typeface="Open Sans"/>
              </a:rPr>
              <a:t>data platform </a:t>
            </a:r>
            <a:r>
              <a:rPr lang="en-US" sz="1200">
                <a:solidFill>
                  <a:srgbClr val="000000"/>
                </a:solidFill>
                <a:latin typeface="Open Sans"/>
                <a:ea typeface="Open Sans"/>
                <a:cs typeface="Open Sans"/>
                <a:sym typeface="Open Sans"/>
              </a:rPr>
              <a:t>able to collect and share samples according to FAIR principles </a:t>
            </a:r>
            <a:endParaRPr/>
          </a:p>
          <a:p>
            <a:pPr marL="171450" indent="-171450">
              <a:spcBef>
                <a:spcPts val="1200"/>
              </a:spcBef>
              <a:buClr>
                <a:srgbClr val="000000"/>
              </a:buClr>
            </a:pPr>
            <a:r>
              <a:rPr lang="en-US" sz="1350">
                <a:solidFill>
                  <a:srgbClr val="000000"/>
                </a:solidFill>
                <a:latin typeface="Open Sans"/>
                <a:ea typeface="Open Sans"/>
                <a:cs typeface="Open Sans"/>
                <a:sym typeface="Open Sans"/>
              </a:rPr>
              <a:t>The acquired </a:t>
            </a:r>
            <a:r>
              <a:rPr lang="en-US" sz="1350" b="1">
                <a:solidFill>
                  <a:srgbClr val="000000"/>
                </a:solidFill>
                <a:latin typeface="Open Sans"/>
                <a:ea typeface="Open Sans"/>
                <a:cs typeface="Open Sans"/>
                <a:sym typeface="Open Sans"/>
              </a:rPr>
              <a:t>knowledge</a:t>
            </a:r>
            <a:r>
              <a:rPr lang="en-US" sz="1350">
                <a:solidFill>
                  <a:srgbClr val="000000"/>
                </a:solidFill>
                <a:latin typeface="Open Sans"/>
                <a:ea typeface="Open Sans"/>
                <a:cs typeface="Open Sans"/>
                <a:sym typeface="Open Sans"/>
              </a:rPr>
              <a:t> in the field will be shared within the scientific community, after evaluating after evaluating its potential for transferability and exploitability together with INFN CNTT    </a:t>
            </a:r>
            <a:endParaRPr/>
          </a:p>
          <a:p>
            <a:pPr marL="171450" indent="-171450">
              <a:spcBef>
                <a:spcPts val="1200"/>
              </a:spcBef>
              <a:buClr>
                <a:srgbClr val="000000"/>
              </a:buClr>
            </a:pPr>
            <a:r>
              <a:rPr lang="en-US" sz="1350">
                <a:solidFill>
                  <a:srgbClr val="000000"/>
                </a:solidFill>
                <a:latin typeface="Open Sans"/>
                <a:ea typeface="Open Sans"/>
                <a:cs typeface="Open Sans"/>
                <a:sym typeface="Open Sans"/>
              </a:rPr>
              <a:t>The </a:t>
            </a:r>
            <a:r>
              <a:rPr lang="en-US" sz="1350" b="1">
                <a:solidFill>
                  <a:srgbClr val="000000"/>
                </a:solidFill>
                <a:latin typeface="Open Sans"/>
                <a:ea typeface="Open Sans"/>
                <a:cs typeface="Open Sans"/>
                <a:sym typeface="Open Sans"/>
              </a:rPr>
              <a:t>data platform </a:t>
            </a:r>
            <a:r>
              <a:rPr lang="en-US" sz="1350">
                <a:solidFill>
                  <a:srgbClr val="000000"/>
                </a:solidFill>
                <a:latin typeface="Open Sans"/>
                <a:ea typeface="Open Sans"/>
                <a:cs typeface="Open Sans"/>
                <a:sym typeface="Open Sans"/>
              </a:rPr>
              <a:t>will serve as a fundamental reusable resource for several additional research studies in the field</a:t>
            </a:r>
            <a:endParaRPr/>
          </a:p>
          <a:p>
            <a:pPr marL="171450" indent="-171450">
              <a:spcBef>
                <a:spcPts val="1200"/>
              </a:spcBef>
            </a:pPr>
            <a:r>
              <a:rPr lang="en-US" sz="1350">
                <a:latin typeface="Open Sans"/>
                <a:ea typeface="Open Sans"/>
                <a:cs typeface="Open Sans"/>
                <a:sym typeface="Open Sans"/>
              </a:rPr>
              <a:t>Thanks to the AIM_MIA project, the </a:t>
            </a:r>
            <a:r>
              <a:rPr lang="en-US" sz="1350" b="1">
                <a:latin typeface="Open Sans"/>
                <a:ea typeface="Open Sans"/>
                <a:cs typeface="Open Sans"/>
                <a:sym typeface="Open Sans"/>
              </a:rPr>
              <a:t>network</a:t>
            </a:r>
            <a:r>
              <a:rPr lang="en-US" sz="1350">
                <a:latin typeface="Open Sans"/>
                <a:ea typeface="Open Sans"/>
                <a:cs typeface="Open Sans"/>
                <a:sym typeface="Open Sans"/>
              </a:rPr>
              <a:t> of INFN researchers and technologists and associated personnel from other research institutions will be consolidated and further expanded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1167844" y="255594"/>
            <a:ext cx="6287372" cy="532481"/>
          </a:xfrm>
          <a:prstGeom prst="rect">
            <a:avLst/>
          </a:prstGeom>
          <a:solidFill>
            <a:srgbClr val="007AA3"/>
          </a:solidFill>
          <a:ln>
            <a:noFill/>
          </a:ln>
        </p:spPr>
        <p:txBody>
          <a:bodyPr spcFirstLastPara="1" vert="horz" wrap="square" lIns="51427" tIns="51427" rIns="51427" bIns="51427" rtlCol="0" anchor="ctr" anchorCtr="0">
            <a:normAutofit/>
          </a:bodyPr>
          <a:lstStyle/>
          <a:p>
            <a:r>
              <a:rPr lang="en-GB" dirty="0" err="1"/>
              <a:t>Partecipanti</a:t>
            </a:r>
            <a:r>
              <a:rPr lang="en-GB" dirty="0"/>
              <a:t>, FTE a Bari</a:t>
            </a:r>
            <a:endParaRPr dirty="0"/>
          </a:p>
        </p:txBody>
      </p:sp>
      <p:sp>
        <p:nvSpPr>
          <p:cNvPr id="224" name="Google Shape;224;p9"/>
          <p:cNvSpPr/>
          <p:nvPr/>
        </p:nvSpPr>
        <p:spPr>
          <a:xfrm rot="-1555620">
            <a:off x="7178759" y="637972"/>
            <a:ext cx="552916" cy="328913"/>
          </a:xfrm>
          <a:prstGeom prst="rect">
            <a:avLst/>
          </a:prstGeom>
          <a:noFill/>
          <a:ln>
            <a:noFill/>
          </a:ln>
        </p:spPr>
        <p:txBody>
          <a:bodyPr spcFirstLastPara="1" wrap="square" lIns="51427" tIns="25706" rIns="51427" bIns="25706" anchor="t" anchorCtr="0">
            <a:spAutoFit/>
          </a:bodyPr>
          <a:lstStyle/>
          <a:p>
            <a:pPr algn="ctr"/>
            <a:r>
              <a:rPr lang="en-GB" sz="1800" b="1">
                <a:solidFill>
                  <a:srgbClr val="FEFEFE"/>
                </a:solidFill>
                <a:latin typeface="Radley"/>
                <a:ea typeface="Radley"/>
                <a:cs typeface="Radley"/>
                <a:sym typeface="Radley"/>
              </a:rPr>
              <a:t>next</a:t>
            </a:r>
            <a:endParaRPr sz="2250" b="1">
              <a:solidFill>
                <a:srgbClr val="FEFEFE"/>
              </a:solidFill>
              <a:latin typeface="Radley"/>
              <a:ea typeface="Radley"/>
              <a:cs typeface="Radley"/>
              <a:sym typeface="Radley"/>
            </a:endParaRPr>
          </a:p>
        </p:txBody>
      </p:sp>
      <p:graphicFrame>
        <p:nvGraphicFramePr>
          <p:cNvPr id="3" name="Tabella 3">
            <a:extLst>
              <a:ext uri="{FF2B5EF4-FFF2-40B4-BE49-F238E27FC236}">
                <a16:creationId xmlns:a16="http://schemas.microsoft.com/office/drawing/2014/main" id="{90C0A4FD-4EAE-8647-AF42-DFBFD5BE18F0}"/>
              </a:ext>
            </a:extLst>
          </p:cNvPr>
          <p:cNvGraphicFramePr>
            <a:graphicFrameLocks noGrp="1"/>
          </p:cNvGraphicFramePr>
          <p:nvPr>
            <p:extLst>
              <p:ext uri="{D42A27DB-BD31-4B8C-83A1-F6EECF244321}">
                <p14:modId xmlns:p14="http://schemas.microsoft.com/office/powerpoint/2010/main" val="1479881776"/>
              </p:ext>
            </p:extLst>
          </p:nvPr>
        </p:nvGraphicFramePr>
        <p:xfrm>
          <a:off x="1167843" y="802427"/>
          <a:ext cx="6287371" cy="2823749"/>
        </p:xfrm>
        <a:graphic>
          <a:graphicData uri="http://schemas.openxmlformats.org/drawingml/2006/table">
            <a:tbl>
              <a:tblPr firstRow="1" bandRow="1">
                <a:tableStyleId>{5C22544A-7EE6-4342-B048-85BDC9FD1C3A}</a:tableStyleId>
              </a:tblPr>
              <a:tblGrid>
                <a:gridCol w="3327487">
                  <a:extLst>
                    <a:ext uri="{9D8B030D-6E8A-4147-A177-3AD203B41FA5}">
                      <a16:colId xmlns:a16="http://schemas.microsoft.com/office/drawing/2014/main" val="4150323666"/>
                    </a:ext>
                  </a:extLst>
                </a:gridCol>
                <a:gridCol w="2959884">
                  <a:extLst>
                    <a:ext uri="{9D8B030D-6E8A-4147-A177-3AD203B41FA5}">
                      <a16:colId xmlns:a16="http://schemas.microsoft.com/office/drawing/2014/main" val="141427302"/>
                    </a:ext>
                  </a:extLst>
                </a:gridCol>
              </a:tblGrid>
              <a:tr h="238458">
                <a:tc>
                  <a:txBody>
                    <a:bodyPr/>
                    <a:lstStyle/>
                    <a:p>
                      <a:endParaRPr lang="it-IT" sz="1100"/>
                    </a:p>
                  </a:txBody>
                  <a:tcPr marL="68580" marR="68580" marT="34290" marB="34290"/>
                </a:tc>
                <a:tc>
                  <a:txBody>
                    <a:bodyPr/>
                    <a:lstStyle/>
                    <a:p>
                      <a:endParaRPr lang="it-IT" sz="1100"/>
                    </a:p>
                  </a:txBody>
                  <a:tcPr marL="68580" marR="68580" marT="34290" marB="34290"/>
                </a:tc>
                <a:extLst>
                  <a:ext uri="{0D108BD9-81ED-4DB2-BD59-A6C34878D82A}">
                    <a16:rowId xmlns:a16="http://schemas.microsoft.com/office/drawing/2014/main" val="1732274492"/>
                  </a:ext>
                </a:extLst>
              </a:tr>
              <a:tr h="180765">
                <a:tc>
                  <a:txBody>
                    <a:bodyPr/>
                    <a:lstStyle/>
                    <a:p>
                      <a:pPr algn="l"/>
                      <a:r>
                        <a:rPr lang="it-IT" sz="1100" u="sng" kern="1200" dirty="0">
                          <a:solidFill>
                            <a:schemeClr val="dk1"/>
                          </a:solidFill>
                          <a:latin typeface="+mn-lt"/>
                          <a:ea typeface="+mn-ea"/>
                          <a:cs typeface="+mn-cs"/>
                          <a:hlinkClick r:id="rId3">
                            <a:extLst>
                              <a:ext uri="{A12FA001-AC4F-418D-AE19-62706E023703}">
                                <ahyp:hlinkClr xmlns:ahyp="http://schemas.microsoft.com/office/drawing/2018/hyperlinkcolor" val="tx"/>
                              </a:ext>
                            </a:extLst>
                          </a:hlinkClick>
                        </a:rPr>
                        <a:t>Amoroso Nicola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30</a:t>
                      </a:r>
                      <a:endParaRPr lang="it-IT" sz="1100" dirty="0"/>
                    </a:p>
                  </a:txBody>
                  <a:tcPr marL="5714" marR="5714" marT="5714" marB="5714" anchor="ctr"/>
                </a:tc>
                <a:extLst>
                  <a:ext uri="{0D108BD9-81ED-4DB2-BD59-A6C34878D82A}">
                    <a16:rowId xmlns:a16="http://schemas.microsoft.com/office/drawing/2014/main" val="1963880330"/>
                  </a:ext>
                </a:extLst>
              </a:tr>
              <a:tr h="180765">
                <a:tc>
                  <a:txBody>
                    <a:bodyPr/>
                    <a:lstStyle/>
                    <a:p>
                      <a:pPr algn="l"/>
                      <a:r>
                        <a:rPr lang="it-IT" sz="1100" u="sng" kern="1200" dirty="0">
                          <a:solidFill>
                            <a:schemeClr val="dk1"/>
                          </a:solidFill>
                          <a:latin typeface="+mn-lt"/>
                          <a:ea typeface="+mn-ea"/>
                          <a:cs typeface="+mn-cs"/>
                          <a:hlinkClick r:id="rId4">
                            <a:extLst>
                              <a:ext uri="{A12FA001-AC4F-418D-AE19-62706E023703}">
                                <ahyp:hlinkClr xmlns:ahyp="http://schemas.microsoft.com/office/drawing/2018/hyperlinkcolor" val="tx"/>
                              </a:ext>
                            </a:extLst>
                          </a:hlinkClick>
                        </a:rPr>
                        <a:t>Bellantuono Loredana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a:t>30</a:t>
                      </a:r>
                      <a:endParaRPr lang="it-IT" sz="1100"/>
                    </a:p>
                  </a:txBody>
                  <a:tcPr marL="5714" marR="5714" marT="5714" marB="5714" anchor="ctr"/>
                </a:tc>
                <a:extLst>
                  <a:ext uri="{0D108BD9-81ED-4DB2-BD59-A6C34878D82A}">
                    <a16:rowId xmlns:a16="http://schemas.microsoft.com/office/drawing/2014/main" val="3544510722"/>
                  </a:ext>
                </a:extLst>
              </a:tr>
              <a:tr h="180765">
                <a:tc>
                  <a:txBody>
                    <a:bodyPr/>
                    <a:lstStyle/>
                    <a:p>
                      <a:pPr algn="l"/>
                      <a:r>
                        <a:rPr lang="it-IT" sz="1100" u="sng" kern="1200" dirty="0">
                          <a:solidFill>
                            <a:schemeClr val="dk1"/>
                          </a:solidFill>
                          <a:latin typeface="+mn-lt"/>
                          <a:ea typeface="+mn-ea"/>
                          <a:cs typeface="+mn-cs"/>
                          <a:hlinkClick r:id="rId5">
                            <a:extLst>
                              <a:ext uri="{A12FA001-AC4F-418D-AE19-62706E023703}">
                                <ahyp:hlinkClr xmlns:ahyp="http://schemas.microsoft.com/office/drawing/2018/hyperlinkcolor" val="tx"/>
                              </a:ext>
                            </a:extLst>
                          </a:hlinkClick>
                        </a:rPr>
                        <a:t>Bellotti Roberto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20</a:t>
                      </a:r>
                      <a:endParaRPr lang="it-IT" sz="1100" dirty="0"/>
                    </a:p>
                  </a:txBody>
                  <a:tcPr marL="5714" marR="5714" marT="5714" marB="5714" anchor="ctr"/>
                </a:tc>
                <a:extLst>
                  <a:ext uri="{0D108BD9-81ED-4DB2-BD59-A6C34878D82A}">
                    <a16:rowId xmlns:a16="http://schemas.microsoft.com/office/drawing/2014/main" val="1072714686"/>
                  </a:ext>
                </a:extLst>
              </a:tr>
              <a:tr h="180765">
                <a:tc>
                  <a:txBody>
                    <a:bodyPr/>
                    <a:lstStyle/>
                    <a:p>
                      <a:pPr algn="l"/>
                      <a:r>
                        <a:rPr lang="it-IT" sz="1100" u="sng" kern="1200" dirty="0">
                          <a:solidFill>
                            <a:schemeClr val="dk1"/>
                          </a:solidFill>
                          <a:latin typeface="+mn-lt"/>
                          <a:ea typeface="+mn-ea"/>
                          <a:cs typeface="+mn-cs"/>
                        </a:rPr>
                        <a:t>Lo Sasso Andrea</a:t>
                      </a:r>
                    </a:p>
                  </a:txBody>
                  <a:tcPr marL="5714" marR="5714" marT="5714" marB="5714" anchor="ctr"/>
                </a:tc>
                <a:tc>
                  <a:txBody>
                    <a:bodyPr/>
                    <a:lstStyle/>
                    <a:p>
                      <a:pPr algn="r"/>
                      <a:r>
                        <a:rPr lang="it-IT" sz="1100" dirty="0"/>
                        <a:t>30</a:t>
                      </a:r>
                    </a:p>
                  </a:txBody>
                  <a:tcPr marL="5714" marR="5714" marT="5714" marB="5714" anchor="ctr"/>
                </a:tc>
                <a:extLst>
                  <a:ext uri="{0D108BD9-81ED-4DB2-BD59-A6C34878D82A}">
                    <a16:rowId xmlns:a16="http://schemas.microsoft.com/office/drawing/2014/main" val="3281335748"/>
                  </a:ext>
                </a:extLst>
              </a:tr>
              <a:tr h="180765">
                <a:tc>
                  <a:txBody>
                    <a:bodyPr/>
                    <a:lstStyle/>
                    <a:p>
                      <a:pPr algn="l"/>
                      <a:r>
                        <a:rPr lang="it-IT" sz="1100" u="sng" kern="1200" dirty="0">
                          <a:solidFill>
                            <a:schemeClr val="dk1"/>
                          </a:solidFill>
                          <a:latin typeface="+mn-lt"/>
                          <a:ea typeface="+mn-ea"/>
                          <a:cs typeface="+mn-cs"/>
                          <a:hlinkClick r:id="rId6">
                            <a:extLst>
                              <a:ext uri="{A12FA001-AC4F-418D-AE19-62706E023703}">
                                <ahyp:hlinkClr xmlns:ahyp="http://schemas.microsoft.com/office/drawing/2018/hyperlinkcolor" val="tx"/>
                              </a:ext>
                            </a:extLst>
                          </a:hlinkClick>
                        </a:rPr>
                        <a:t>Maggipinto  Tommaso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20</a:t>
                      </a:r>
                      <a:endParaRPr lang="it-IT" sz="1100" dirty="0"/>
                    </a:p>
                  </a:txBody>
                  <a:tcPr marL="5714" marR="5714" marT="5714" marB="5714" anchor="ctr"/>
                </a:tc>
                <a:extLst>
                  <a:ext uri="{0D108BD9-81ED-4DB2-BD59-A6C34878D82A}">
                    <a16:rowId xmlns:a16="http://schemas.microsoft.com/office/drawing/2014/main" val="313632044"/>
                  </a:ext>
                </a:extLst>
              </a:tr>
              <a:tr h="180765">
                <a:tc>
                  <a:txBody>
                    <a:bodyPr/>
                    <a:lstStyle/>
                    <a:p>
                      <a:pPr algn="l"/>
                      <a:r>
                        <a:rPr lang="it-IT" sz="1100" u="sng" kern="1200" dirty="0">
                          <a:solidFill>
                            <a:schemeClr val="dk1"/>
                          </a:solidFill>
                          <a:latin typeface="+mn-lt"/>
                          <a:ea typeface="+mn-ea"/>
                          <a:cs typeface="+mn-cs"/>
                          <a:hlinkClick r:id="rId7">
                            <a:extLst>
                              <a:ext uri="{A12FA001-AC4F-418D-AE19-62706E023703}">
                                <ahyp:hlinkClr xmlns:ahyp="http://schemas.microsoft.com/office/drawing/2018/hyperlinkcolor" val="tx"/>
                              </a:ext>
                            </a:extLst>
                          </a:hlinkClick>
                        </a:rPr>
                        <a:t>Monaco Alfonso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35</a:t>
                      </a:r>
                      <a:endParaRPr lang="it-IT" sz="1100" dirty="0"/>
                    </a:p>
                  </a:txBody>
                  <a:tcPr marL="5714" marR="5714" marT="5714" marB="5714" anchor="ctr"/>
                </a:tc>
                <a:extLst>
                  <a:ext uri="{0D108BD9-81ED-4DB2-BD59-A6C34878D82A}">
                    <a16:rowId xmlns:a16="http://schemas.microsoft.com/office/drawing/2014/main" val="2391035864"/>
                  </a:ext>
                </a:extLst>
              </a:tr>
              <a:tr h="180765">
                <a:tc>
                  <a:txBody>
                    <a:bodyPr/>
                    <a:lstStyle/>
                    <a:p>
                      <a:pPr algn="l"/>
                      <a:r>
                        <a:rPr lang="it-IT" sz="1100" u="sng" kern="1200" dirty="0" err="1">
                          <a:solidFill>
                            <a:schemeClr val="dk1"/>
                          </a:solidFill>
                          <a:latin typeface="+mn-lt"/>
                          <a:ea typeface="+mn-ea"/>
                          <a:cs typeface="+mn-cs"/>
                        </a:rPr>
                        <a:t>Novielli</a:t>
                      </a:r>
                      <a:r>
                        <a:rPr lang="it-IT" sz="1100" u="sng" kern="1200" dirty="0">
                          <a:solidFill>
                            <a:schemeClr val="dk1"/>
                          </a:solidFill>
                          <a:latin typeface="+mn-lt"/>
                          <a:ea typeface="+mn-ea"/>
                          <a:cs typeface="+mn-cs"/>
                        </a:rPr>
                        <a:t> Pierfrancesco</a:t>
                      </a:r>
                    </a:p>
                  </a:txBody>
                  <a:tcPr marL="5714" marR="5714" marT="5714" marB="5714" anchor="ctr"/>
                </a:tc>
                <a:tc>
                  <a:txBody>
                    <a:bodyPr/>
                    <a:lstStyle/>
                    <a:p>
                      <a:pPr algn="r"/>
                      <a:r>
                        <a:rPr lang="it-IT" sz="1100" dirty="0"/>
                        <a:t>20</a:t>
                      </a:r>
                    </a:p>
                  </a:txBody>
                  <a:tcPr marL="5714" marR="5714" marT="5714" marB="5714" anchor="ctr"/>
                </a:tc>
                <a:extLst>
                  <a:ext uri="{0D108BD9-81ED-4DB2-BD59-A6C34878D82A}">
                    <a16:rowId xmlns:a16="http://schemas.microsoft.com/office/drawing/2014/main" val="3450413969"/>
                  </a:ext>
                </a:extLst>
              </a:tr>
              <a:tr h="180765">
                <a:tc>
                  <a:txBody>
                    <a:bodyPr/>
                    <a:lstStyle/>
                    <a:p>
                      <a:pPr algn="l"/>
                      <a:r>
                        <a:rPr lang="it-IT" sz="1100" u="sng" kern="1200" dirty="0">
                          <a:solidFill>
                            <a:schemeClr val="dk1"/>
                          </a:solidFill>
                          <a:latin typeface="+mn-lt"/>
                          <a:ea typeface="+mn-ea"/>
                          <a:cs typeface="+mn-cs"/>
                          <a:hlinkClick r:id="rId8">
                            <a:extLst>
                              <a:ext uri="{A12FA001-AC4F-418D-AE19-62706E023703}">
                                <ahyp:hlinkClr xmlns:ahyp="http://schemas.microsoft.com/office/drawing/2018/hyperlinkcolor" val="tx"/>
                              </a:ext>
                            </a:extLst>
                          </a:hlinkClick>
                        </a:rPr>
                        <a:t>Pantaleo Ester</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30</a:t>
                      </a:r>
                      <a:endParaRPr lang="it-IT" sz="1100" dirty="0"/>
                    </a:p>
                  </a:txBody>
                  <a:tcPr marL="5714" marR="5714" marT="5714" marB="5714" anchor="ctr"/>
                </a:tc>
                <a:extLst>
                  <a:ext uri="{0D108BD9-81ED-4DB2-BD59-A6C34878D82A}">
                    <a16:rowId xmlns:a16="http://schemas.microsoft.com/office/drawing/2014/main" val="2080885780"/>
                  </a:ext>
                </a:extLst>
              </a:tr>
              <a:tr h="180765">
                <a:tc>
                  <a:txBody>
                    <a:bodyPr/>
                    <a:lstStyle/>
                    <a:p>
                      <a:pPr marL="0" algn="l" defTabSz="914400" rtl="0" eaLnBrk="1" latinLnBrk="0" hangingPunct="1"/>
                      <a:r>
                        <a:rPr lang="it-IT" sz="1100" u="sng" kern="1200" dirty="0">
                          <a:solidFill>
                            <a:schemeClr val="dk1"/>
                          </a:solidFill>
                          <a:latin typeface="+mn-lt"/>
                          <a:ea typeface="+mn-ea"/>
                          <a:cs typeface="+mn-cs"/>
                        </a:rPr>
                        <a:t>Fania Alessandro</a:t>
                      </a:r>
                    </a:p>
                  </a:txBody>
                  <a:tcPr marL="5714" marR="5714" marT="5714" marB="5714" anchor="ctr"/>
                </a:tc>
                <a:tc>
                  <a:txBody>
                    <a:bodyPr/>
                    <a:lstStyle/>
                    <a:p>
                      <a:pPr algn="r"/>
                      <a:r>
                        <a:rPr lang="it-IT" sz="1100" dirty="0"/>
                        <a:t> 30</a:t>
                      </a:r>
                    </a:p>
                  </a:txBody>
                  <a:tcPr marL="5714" marR="5714" marT="5714" marB="5714" anchor="ctr"/>
                </a:tc>
                <a:extLst>
                  <a:ext uri="{0D108BD9-81ED-4DB2-BD59-A6C34878D82A}">
                    <a16:rowId xmlns:a16="http://schemas.microsoft.com/office/drawing/2014/main" val="2187928029"/>
                  </a:ext>
                </a:extLst>
              </a:tr>
              <a:tr h="224598">
                <a:tc>
                  <a:txBody>
                    <a:bodyPr/>
                    <a:lstStyle/>
                    <a:p>
                      <a:pPr algn="l"/>
                      <a:r>
                        <a:rPr lang="it-IT" sz="1100" u="sng" kern="1200" dirty="0">
                          <a:solidFill>
                            <a:schemeClr val="dk1"/>
                          </a:solidFill>
                          <a:latin typeface="+mn-lt"/>
                          <a:ea typeface="+mn-ea"/>
                          <a:cs typeface="+mn-cs"/>
                        </a:rPr>
                        <a:t>Romano Donato</a:t>
                      </a:r>
                    </a:p>
                  </a:txBody>
                  <a:tcPr marL="5714" marR="5714" marT="5714" marB="5714" anchor="ctr"/>
                </a:tc>
                <a:tc>
                  <a:txBody>
                    <a:bodyPr/>
                    <a:lstStyle/>
                    <a:p>
                      <a:pPr algn="r"/>
                      <a:r>
                        <a:rPr lang="it-IT" sz="1100" dirty="0"/>
                        <a:t>20</a:t>
                      </a:r>
                    </a:p>
                  </a:txBody>
                  <a:tcPr marL="54849" marR="54849" marT="27425" marB="27425"/>
                </a:tc>
                <a:extLst>
                  <a:ext uri="{0D108BD9-81ED-4DB2-BD59-A6C34878D82A}">
                    <a16:rowId xmlns:a16="http://schemas.microsoft.com/office/drawing/2014/main" val="175413612"/>
                  </a:ext>
                </a:extLst>
              </a:tr>
              <a:tr h="224598">
                <a:tc>
                  <a:txBody>
                    <a:bodyPr/>
                    <a:lstStyle/>
                    <a:p>
                      <a:pPr algn="l"/>
                      <a:r>
                        <a:rPr lang="it-IT" sz="1100" u="sng" kern="1200" dirty="0">
                          <a:solidFill>
                            <a:schemeClr val="dk1"/>
                          </a:solidFill>
                          <a:latin typeface="+mn-lt"/>
                          <a:ea typeface="+mn-ea"/>
                          <a:cs typeface="+mn-cs"/>
                        </a:rPr>
                        <a:t>La Rocca Marianna</a:t>
                      </a:r>
                    </a:p>
                  </a:txBody>
                  <a:tcPr marL="5714" marR="5714" marT="5714" marB="5714" anchor="ctr"/>
                </a:tc>
                <a:tc>
                  <a:txBody>
                    <a:bodyPr/>
                    <a:lstStyle/>
                    <a:p>
                      <a:pPr algn="r"/>
                      <a:r>
                        <a:rPr lang="it-IT" sz="1100" dirty="0"/>
                        <a:t>30</a:t>
                      </a:r>
                    </a:p>
                  </a:txBody>
                  <a:tcPr marL="54849" marR="54849" marT="27425" marB="27425"/>
                </a:tc>
                <a:extLst>
                  <a:ext uri="{0D108BD9-81ED-4DB2-BD59-A6C34878D82A}">
                    <a16:rowId xmlns:a16="http://schemas.microsoft.com/office/drawing/2014/main" val="582300188"/>
                  </a:ext>
                </a:extLst>
              </a:tr>
              <a:tr h="224598">
                <a:tc>
                  <a:txBody>
                    <a:bodyPr/>
                    <a:lstStyle/>
                    <a:p>
                      <a:pPr algn="l"/>
                      <a:r>
                        <a:rPr lang="it-IT" sz="1100" u="sng" kern="1200" dirty="0">
                          <a:solidFill>
                            <a:schemeClr val="dk1"/>
                          </a:solidFill>
                          <a:latin typeface="+mn-lt"/>
                          <a:ea typeface="+mn-ea"/>
                          <a:cs typeface="+mn-cs"/>
                          <a:hlinkClick r:id="rId9">
                            <a:extLst>
                              <a:ext uri="{A12FA001-AC4F-418D-AE19-62706E023703}">
                                <ahyp:hlinkClr xmlns:ahyp="http://schemas.microsoft.com/office/drawing/2018/hyperlinkcolor" val="tx"/>
                              </a:ext>
                            </a:extLst>
                          </a:hlinkClick>
                        </a:rPr>
                        <a:t>Tangaro Sabina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dirty="0"/>
                        <a:t>30</a:t>
                      </a:r>
                    </a:p>
                  </a:txBody>
                  <a:tcPr marL="54849" marR="54849" marT="27425" marB="27425"/>
                </a:tc>
                <a:extLst>
                  <a:ext uri="{0D108BD9-81ED-4DB2-BD59-A6C34878D82A}">
                    <a16:rowId xmlns:a16="http://schemas.microsoft.com/office/drawing/2014/main" val="1659335673"/>
                  </a:ext>
                </a:extLst>
              </a:tr>
              <a:tr h="284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t>Numero Totale Ricercatori </a:t>
                      </a:r>
                      <a:endParaRPr lang="it-IT" sz="1400" dirty="0"/>
                    </a:p>
                  </a:txBody>
                  <a:tcPr marL="68580" marR="68580" marT="34290" marB="34290"/>
                </a:tc>
                <a:tc>
                  <a:txBody>
                    <a:bodyPr/>
                    <a:lstStyle/>
                    <a:p>
                      <a:pPr algn="r"/>
                      <a:r>
                        <a:rPr lang="it-IT" sz="1100" dirty="0"/>
                        <a:t>3,35</a:t>
                      </a:r>
                    </a:p>
                  </a:txBody>
                  <a:tcPr marL="68580" marR="68580" marT="34290" marB="34290"/>
                </a:tc>
                <a:extLst>
                  <a:ext uri="{0D108BD9-81ED-4DB2-BD59-A6C34878D82A}">
                    <a16:rowId xmlns:a16="http://schemas.microsoft.com/office/drawing/2014/main" val="892873597"/>
                  </a:ext>
                </a:extLst>
              </a:tr>
            </a:tbl>
          </a:graphicData>
        </a:graphic>
      </p:graphicFrame>
      <p:sp>
        <p:nvSpPr>
          <p:cNvPr id="6" name="CasellaDiTesto 5">
            <a:extLst>
              <a:ext uri="{FF2B5EF4-FFF2-40B4-BE49-F238E27FC236}">
                <a16:creationId xmlns:a16="http://schemas.microsoft.com/office/drawing/2014/main" id="{8C51BD79-50D6-2643-A692-2890E5F69412}"/>
              </a:ext>
            </a:extLst>
          </p:cNvPr>
          <p:cNvSpPr txBox="1"/>
          <p:nvPr/>
        </p:nvSpPr>
        <p:spPr>
          <a:xfrm>
            <a:off x="1479177" y="5069541"/>
            <a:ext cx="184731" cy="253916"/>
          </a:xfrm>
          <a:prstGeom prst="rect">
            <a:avLst/>
          </a:prstGeom>
          <a:noFill/>
        </p:spPr>
        <p:txBody>
          <a:bodyPr wrap="none" rtlCol="0">
            <a:spAutoFit/>
          </a:bodyPr>
          <a:lstStyle/>
          <a:p>
            <a:endParaRPr lang="it-IT" sz="1050" dirty="0"/>
          </a:p>
        </p:txBody>
      </p:sp>
      <p:sp>
        <p:nvSpPr>
          <p:cNvPr id="7" name="CasellaDiTesto 6">
            <a:extLst>
              <a:ext uri="{FF2B5EF4-FFF2-40B4-BE49-F238E27FC236}">
                <a16:creationId xmlns:a16="http://schemas.microsoft.com/office/drawing/2014/main" id="{86EBEE97-F0D8-6F49-9446-F68808BE4962}"/>
              </a:ext>
            </a:extLst>
          </p:cNvPr>
          <p:cNvSpPr txBox="1"/>
          <p:nvPr/>
        </p:nvSpPr>
        <p:spPr>
          <a:xfrm>
            <a:off x="2294165" y="4947557"/>
            <a:ext cx="184731" cy="253916"/>
          </a:xfrm>
          <a:prstGeom prst="rect">
            <a:avLst/>
          </a:prstGeom>
          <a:noFill/>
        </p:spPr>
        <p:txBody>
          <a:bodyPr wrap="none" rtlCol="0">
            <a:spAutoFit/>
          </a:bodyPr>
          <a:lstStyle/>
          <a:p>
            <a:endParaRPr lang="it-IT" sz="1050" dirty="0"/>
          </a:p>
        </p:txBody>
      </p:sp>
      <p:sp>
        <p:nvSpPr>
          <p:cNvPr id="9" name="CasellaDiTesto 8">
            <a:extLst>
              <a:ext uri="{FF2B5EF4-FFF2-40B4-BE49-F238E27FC236}">
                <a16:creationId xmlns:a16="http://schemas.microsoft.com/office/drawing/2014/main" id="{F8B05F43-2706-C844-AA0B-2A6ECDE546AA}"/>
              </a:ext>
            </a:extLst>
          </p:cNvPr>
          <p:cNvSpPr txBox="1"/>
          <p:nvPr/>
        </p:nvSpPr>
        <p:spPr>
          <a:xfrm>
            <a:off x="2967718" y="4886325"/>
            <a:ext cx="184731" cy="253916"/>
          </a:xfrm>
          <a:prstGeom prst="rect">
            <a:avLst/>
          </a:prstGeom>
          <a:noFill/>
        </p:spPr>
        <p:txBody>
          <a:bodyPr wrap="none" rtlCol="0">
            <a:spAutoFit/>
          </a:bodyPr>
          <a:lstStyle/>
          <a:p>
            <a:endParaRPr lang="it-IT" sz="1050" dirty="0"/>
          </a:p>
        </p:txBody>
      </p:sp>
      <p:sp>
        <p:nvSpPr>
          <p:cNvPr id="10" name="CasellaDiTesto 9">
            <a:extLst>
              <a:ext uri="{FF2B5EF4-FFF2-40B4-BE49-F238E27FC236}">
                <a16:creationId xmlns:a16="http://schemas.microsoft.com/office/drawing/2014/main" id="{CAC1F582-1EC5-0249-9469-5F9742F149A8}"/>
              </a:ext>
            </a:extLst>
          </p:cNvPr>
          <p:cNvSpPr txBox="1"/>
          <p:nvPr/>
        </p:nvSpPr>
        <p:spPr>
          <a:xfrm>
            <a:off x="2147208" y="5021036"/>
            <a:ext cx="184731" cy="253916"/>
          </a:xfrm>
          <a:prstGeom prst="rect">
            <a:avLst/>
          </a:prstGeom>
          <a:noFill/>
        </p:spPr>
        <p:txBody>
          <a:bodyPr wrap="none" rtlCol="0">
            <a:spAutoFit/>
          </a:bodyPr>
          <a:lstStyle/>
          <a:p>
            <a:endParaRPr lang="it-IT" sz="1050"/>
          </a:p>
        </p:txBody>
      </p:sp>
      <p:graphicFrame>
        <p:nvGraphicFramePr>
          <p:cNvPr id="11" name="Tabella 10">
            <a:extLst>
              <a:ext uri="{FF2B5EF4-FFF2-40B4-BE49-F238E27FC236}">
                <a16:creationId xmlns:a16="http://schemas.microsoft.com/office/drawing/2014/main" id="{74841FDF-4B1F-3E40-BB7C-A16751D887ED}"/>
              </a:ext>
            </a:extLst>
          </p:cNvPr>
          <p:cNvGraphicFramePr>
            <a:graphicFrameLocks noGrp="1"/>
          </p:cNvGraphicFramePr>
          <p:nvPr>
            <p:extLst>
              <p:ext uri="{D42A27DB-BD31-4B8C-83A1-F6EECF244321}">
                <p14:modId xmlns:p14="http://schemas.microsoft.com/office/powerpoint/2010/main" val="3197233945"/>
              </p:ext>
            </p:extLst>
          </p:nvPr>
        </p:nvGraphicFramePr>
        <p:xfrm>
          <a:off x="1156936" y="3973898"/>
          <a:ext cx="6298278" cy="1093432"/>
        </p:xfrm>
        <a:graphic>
          <a:graphicData uri="http://schemas.openxmlformats.org/drawingml/2006/table">
            <a:tbl>
              <a:tblPr firstRow="1" bandRow="1">
                <a:tableStyleId>{5C22544A-7EE6-4342-B048-85BDC9FD1C3A}</a:tableStyleId>
              </a:tblPr>
              <a:tblGrid>
                <a:gridCol w="962420">
                  <a:extLst>
                    <a:ext uri="{9D8B030D-6E8A-4147-A177-3AD203B41FA5}">
                      <a16:colId xmlns:a16="http://schemas.microsoft.com/office/drawing/2014/main" val="2147123687"/>
                    </a:ext>
                  </a:extLst>
                </a:gridCol>
                <a:gridCol w="1301006">
                  <a:extLst>
                    <a:ext uri="{9D8B030D-6E8A-4147-A177-3AD203B41FA5}">
                      <a16:colId xmlns:a16="http://schemas.microsoft.com/office/drawing/2014/main" val="114702507"/>
                    </a:ext>
                  </a:extLst>
                </a:gridCol>
                <a:gridCol w="1456814">
                  <a:extLst>
                    <a:ext uri="{9D8B030D-6E8A-4147-A177-3AD203B41FA5}">
                      <a16:colId xmlns:a16="http://schemas.microsoft.com/office/drawing/2014/main" val="2854647537"/>
                    </a:ext>
                  </a:extLst>
                </a:gridCol>
                <a:gridCol w="1480784">
                  <a:extLst>
                    <a:ext uri="{9D8B030D-6E8A-4147-A177-3AD203B41FA5}">
                      <a16:colId xmlns:a16="http://schemas.microsoft.com/office/drawing/2014/main" val="1971419255"/>
                    </a:ext>
                  </a:extLst>
                </a:gridCol>
                <a:gridCol w="1097254">
                  <a:extLst>
                    <a:ext uri="{9D8B030D-6E8A-4147-A177-3AD203B41FA5}">
                      <a16:colId xmlns:a16="http://schemas.microsoft.com/office/drawing/2014/main" val="280117923"/>
                    </a:ext>
                  </a:extLst>
                </a:gridCol>
              </a:tblGrid>
              <a:tr h="556654">
                <a:tc>
                  <a:txBody>
                    <a:bodyPr/>
                    <a:lstStyle/>
                    <a:p>
                      <a:pPr>
                        <a:lnSpc>
                          <a:spcPct val="115000"/>
                        </a:lnSpc>
                      </a:pPr>
                      <a:r>
                        <a:rPr lang="it-IT" sz="1500" dirty="0">
                          <a:effectLst/>
                        </a:rPr>
                        <a:t> </a:t>
                      </a: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Missioni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Consumo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Altro – </a:t>
                      </a:r>
                      <a:r>
                        <a:rPr lang="it-IT" sz="1200" dirty="0" err="1">
                          <a:effectLst/>
                        </a:rPr>
                        <a:t>Pubblic</a:t>
                      </a:r>
                      <a:r>
                        <a:rPr lang="it-IT" sz="1200" dirty="0">
                          <a:effectLst/>
                        </a:rPr>
                        <a:t>.(</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Totale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extLst>
                  <a:ext uri="{0D108BD9-81ED-4DB2-BD59-A6C34878D82A}">
                    <a16:rowId xmlns:a16="http://schemas.microsoft.com/office/drawing/2014/main" val="201666485"/>
                  </a:ext>
                </a:extLst>
              </a:tr>
              <a:tr h="355773">
                <a:tc>
                  <a:txBody>
                    <a:bodyPr/>
                    <a:lstStyle/>
                    <a:p>
                      <a:pPr>
                        <a:lnSpc>
                          <a:spcPct val="115000"/>
                        </a:lnSpc>
                      </a:pPr>
                      <a:r>
                        <a:rPr lang="it-IT" sz="1500" dirty="0">
                          <a:effectLst/>
                        </a:rPr>
                        <a:t>2024</a:t>
                      </a: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3.5</a:t>
                      </a: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0.5</a:t>
                      </a:r>
                    </a:p>
                  </a:txBody>
                  <a:tcPr marL="112560" marR="112560" marT="112560" marB="112560"/>
                </a:tc>
                <a:tc>
                  <a:txBody>
                    <a:bodyPr/>
                    <a:lstStyle/>
                    <a:p>
                      <a:pPr>
                        <a:lnSpc>
                          <a:spcPct val="115000"/>
                        </a:lnSpc>
                      </a:pP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3.35</a:t>
                      </a:r>
                    </a:p>
                  </a:txBody>
                  <a:tcPr marL="112560" marR="112560" marT="112560" marB="112560"/>
                </a:tc>
                <a:extLst>
                  <a:ext uri="{0D108BD9-81ED-4DB2-BD59-A6C34878D82A}">
                    <a16:rowId xmlns:a16="http://schemas.microsoft.com/office/drawing/2014/main" val="2474382840"/>
                  </a:ext>
                </a:extLst>
              </a:tr>
            </a:tbl>
          </a:graphicData>
        </a:graphic>
      </p:graphicFrame>
    </p:spTree>
    <p:extLst>
      <p:ext uri="{BB962C8B-B14F-4D97-AF65-F5344CB8AC3E}">
        <p14:creationId xmlns:p14="http://schemas.microsoft.com/office/powerpoint/2010/main" val="3874684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661352-6C22-D248-E88B-5F8D6BF09628}"/>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F6B522B8-743A-4CB7-2B78-3C4ED12BE16A}"/>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48429523-D925-1BF3-9FF0-4D19C8BEAF74}"/>
              </a:ext>
            </a:extLst>
          </p:cNvPr>
          <p:cNvPicPr>
            <a:picLocks noChangeAspect="1"/>
          </p:cNvPicPr>
          <p:nvPr/>
        </p:nvPicPr>
        <p:blipFill>
          <a:blip r:embed="rId2"/>
          <a:stretch>
            <a:fillRect/>
          </a:stretch>
        </p:blipFill>
        <p:spPr>
          <a:xfrm>
            <a:off x="685800" y="623792"/>
            <a:ext cx="7772400" cy="3895915"/>
          </a:xfrm>
          <a:prstGeom prst="rect">
            <a:avLst/>
          </a:prstGeom>
        </p:spPr>
      </p:pic>
    </p:spTree>
    <p:extLst>
      <p:ext uri="{BB962C8B-B14F-4D97-AF65-F5344CB8AC3E}">
        <p14:creationId xmlns:p14="http://schemas.microsoft.com/office/powerpoint/2010/main" val="3295784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FF0EDD-027F-8704-B39E-3E48C71630A6}"/>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8C6D4B19-3B39-2A29-2A71-82DC8FE45CC7}"/>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BB9DD980-3D16-B20A-6CFB-B0DD952A521B}"/>
              </a:ext>
            </a:extLst>
          </p:cNvPr>
          <p:cNvPicPr>
            <a:picLocks noChangeAspect="1"/>
          </p:cNvPicPr>
          <p:nvPr/>
        </p:nvPicPr>
        <p:blipFill>
          <a:blip r:embed="rId2"/>
          <a:stretch>
            <a:fillRect/>
          </a:stretch>
        </p:blipFill>
        <p:spPr>
          <a:xfrm>
            <a:off x="685800" y="649588"/>
            <a:ext cx="7772400" cy="3844323"/>
          </a:xfrm>
          <a:prstGeom prst="rect">
            <a:avLst/>
          </a:prstGeom>
        </p:spPr>
      </p:pic>
    </p:spTree>
    <p:extLst>
      <p:ext uri="{BB962C8B-B14F-4D97-AF65-F5344CB8AC3E}">
        <p14:creationId xmlns:p14="http://schemas.microsoft.com/office/powerpoint/2010/main" val="124163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92C9D86-BB5C-4DF1-BFBE-43612C848FBD}"/>
              </a:ext>
            </a:extLst>
          </p:cNvPr>
          <p:cNvSpPr txBox="1"/>
          <p:nvPr/>
        </p:nvSpPr>
        <p:spPr>
          <a:xfrm>
            <a:off x="2628333" y="772455"/>
            <a:ext cx="6174087" cy="914609"/>
          </a:xfrm>
          <a:prstGeom prst="rect">
            <a:avLst/>
          </a:prstGeom>
          <a:noFill/>
        </p:spPr>
        <p:txBody>
          <a:bodyPr wrap="square" rtlCol="0">
            <a:spAutoFit/>
          </a:bodyPr>
          <a:lstStyle/>
          <a:p>
            <a:pPr>
              <a:lnSpc>
                <a:spcPct val="120000"/>
              </a:lnSpc>
            </a:pPr>
            <a:r>
              <a:rPr lang="it-IT" sz="1500" b="1" dirty="0">
                <a:solidFill>
                  <a:srgbClr val="FF0000"/>
                </a:solidFill>
              </a:rPr>
              <a:t>Bari: FTE = 2,20</a:t>
            </a:r>
          </a:p>
          <a:p>
            <a:pPr>
              <a:lnSpc>
                <a:spcPct val="120000"/>
              </a:lnSpc>
            </a:pPr>
            <a:r>
              <a:rPr lang="it-IT" sz="1500" b="1" dirty="0">
                <a:solidFill>
                  <a:srgbClr val="FF0000"/>
                </a:solidFill>
              </a:rPr>
              <a:t>Responsabile locale: Alfonso Monaco</a:t>
            </a:r>
          </a:p>
          <a:p>
            <a:pPr>
              <a:lnSpc>
                <a:spcPct val="120000"/>
              </a:lnSpc>
            </a:pPr>
            <a:r>
              <a:rPr lang="it-IT" sz="1600" dirty="0">
                <a:solidFill>
                  <a:srgbClr val="002060"/>
                </a:solidFill>
                <a:sym typeface="Wingdings"/>
              </a:rPr>
              <a:t>Responsabile Nazionale: Lucio Anderlini (INFN Firenze)</a:t>
            </a:r>
            <a:endParaRPr lang="it-IT" sz="1500" b="1" dirty="0">
              <a:solidFill>
                <a:srgbClr val="FF0000"/>
              </a:solidFill>
            </a:endParaRPr>
          </a:p>
        </p:txBody>
      </p:sp>
      <p:sp>
        <p:nvSpPr>
          <p:cNvPr id="7" name="CasellaDiTesto 6">
            <a:extLst>
              <a:ext uri="{FF2B5EF4-FFF2-40B4-BE49-F238E27FC236}">
                <a16:creationId xmlns:a16="http://schemas.microsoft.com/office/drawing/2014/main" id="{5DFF7FF1-DD5D-435B-BDBD-3F0654EFA0B1}"/>
              </a:ext>
            </a:extLst>
          </p:cNvPr>
          <p:cNvSpPr txBox="1"/>
          <p:nvPr/>
        </p:nvSpPr>
        <p:spPr>
          <a:xfrm>
            <a:off x="1439948" y="257108"/>
            <a:ext cx="6247537" cy="415498"/>
          </a:xfrm>
          <a:prstGeom prst="rect">
            <a:avLst/>
          </a:prstGeom>
          <a:noFill/>
        </p:spPr>
        <p:txBody>
          <a:bodyPr wrap="square" rtlCol="0">
            <a:spAutoFit/>
          </a:bodyPr>
          <a:lstStyle/>
          <a:p>
            <a:pPr algn="ctr"/>
            <a:r>
              <a:rPr lang="it-IT" sz="2100" b="1" dirty="0">
                <a:solidFill>
                  <a:srgbClr val="FF0000"/>
                </a:solidFill>
              </a:rPr>
              <a:t>Personale</a:t>
            </a:r>
          </a:p>
        </p:txBody>
      </p:sp>
      <p:pic>
        <p:nvPicPr>
          <p:cNvPr id="9" name="Immagine 7"/>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pic>
        <p:nvPicPr>
          <p:cNvPr id="6" name="Immagine 5" descr="Immagine che contiene testo, schermata, Carattere, numero&#10;&#10;Descrizione generata automaticamente">
            <a:extLst>
              <a:ext uri="{FF2B5EF4-FFF2-40B4-BE49-F238E27FC236}">
                <a16:creationId xmlns:a16="http://schemas.microsoft.com/office/drawing/2014/main" id="{2AC5ABDA-2DD3-7BE3-FDC5-F104B93C9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076" y="1643263"/>
            <a:ext cx="6211221" cy="3082202"/>
          </a:xfrm>
          <a:prstGeom prst="rect">
            <a:avLst/>
          </a:prstGeom>
        </p:spPr>
      </p:pic>
      <p:sp>
        <p:nvSpPr>
          <p:cNvPr id="2" name="CasellaDiTesto 2">
            <a:extLst>
              <a:ext uri="{FF2B5EF4-FFF2-40B4-BE49-F238E27FC236}">
                <a16:creationId xmlns:a16="http://schemas.microsoft.com/office/drawing/2014/main" id="{126FAEE5-08B2-477E-DEC9-259B10DACE05}"/>
              </a:ext>
            </a:extLst>
          </p:cNvPr>
          <p:cNvSpPr txBox="1"/>
          <p:nvPr/>
        </p:nvSpPr>
        <p:spPr>
          <a:xfrm>
            <a:off x="213703" y="1499613"/>
            <a:ext cx="2286753" cy="355956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it-IT" sz="1350" u="sng" dirty="0">
                <a:solidFill>
                  <a:srgbClr val="002060"/>
                </a:solidFill>
                <a:sym typeface="Wingdings"/>
              </a:rPr>
              <a:t>Sedi partecipanti</a:t>
            </a:r>
            <a:r>
              <a:rPr lang="it-IT" sz="1350" dirty="0">
                <a:solidFill>
                  <a:srgbClr val="002060"/>
                </a:solidFill>
                <a:sym typeface="Wingdings"/>
              </a:rPr>
              <a:t>:</a:t>
            </a:r>
          </a:p>
          <a:p>
            <a:pPr marL="342900" indent="-342900">
              <a:lnSpc>
                <a:spcPct val="120000"/>
              </a:lnSpc>
              <a:buFont typeface="Arial"/>
              <a:buChar char="•"/>
            </a:pPr>
            <a:r>
              <a:rPr lang="it-IT" sz="1350" b="1" dirty="0">
                <a:solidFill>
                  <a:srgbClr val="002060"/>
                </a:solidFill>
                <a:sym typeface="Wingdings"/>
              </a:rPr>
              <a:t>Bari</a:t>
            </a:r>
            <a:r>
              <a:rPr lang="it-IT" sz="1350" dirty="0">
                <a:solidFill>
                  <a:srgbClr val="002060"/>
                </a:solidFill>
                <a:sym typeface="Wingdings"/>
              </a:rPr>
              <a:t> </a:t>
            </a:r>
          </a:p>
          <a:p>
            <a:pPr marL="342900" indent="-342900">
              <a:lnSpc>
                <a:spcPct val="120000"/>
              </a:lnSpc>
              <a:buFont typeface="Arial"/>
              <a:buChar char="•"/>
            </a:pPr>
            <a:r>
              <a:rPr lang="it-IT" sz="1350" dirty="0">
                <a:solidFill>
                  <a:srgbClr val="002060"/>
                </a:solidFill>
                <a:sym typeface="Wingdings"/>
              </a:rPr>
              <a:t>Bologna</a:t>
            </a:r>
          </a:p>
          <a:p>
            <a:pPr marL="342900" indent="-342900">
              <a:lnSpc>
                <a:spcPct val="120000"/>
              </a:lnSpc>
              <a:buFont typeface="Arial"/>
              <a:buChar char="•"/>
            </a:pPr>
            <a:r>
              <a:rPr lang="it-IT" sz="1350" dirty="0">
                <a:solidFill>
                  <a:srgbClr val="002060"/>
                </a:solidFill>
                <a:sym typeface="Wingdings"/>
              </a:rPr>
              <a:t>CNAF</a:t>
            </a:r>
          </a:p>
          <a:p>
            <a:pPr marL="342900" indent="-342900">
              <a:lnSpc>
                <a:spcPct val="120000"/>
              </a:lnSpc>
              <a:buFont typeface="Arial"/>
              <a:buChar char="•"/>
            </a:pPr>
            <a:r>
              <a:rPr lang="it-IT" sz="1350" dirty="0">
                <a:solidFill>
                  <a:srgbClr val="002060"/>
                </a:solidFill>
                <a:sym typeface="Wingdings"/>
              </a:rPr>
              <a:t>Firenze</a:t>
            </a:r>
          </a:p>
          <a:p>
            <a:pPr marL="342900" indent="-342900">
              <a:lnSpc>
                <a:spcPct val="120000"/>
              </a:lnSpc>
              <a:buFont typeface="Arial"/>
              <a:buChar char="•"/>
            </a:pPr>
            <a:r>
              <a:rPr lang="it-IT" sz="1350" dirty="0">
                <a:solidFill>
                  <a:srgbClr val="002060"/>
                </a:solidFill>
                <a:sym typeface="Wingdings"/>
              </a:rPr>
              <a:t>Genova</a:t>
            </a:r>
          </a:p>
          <a:p>
            <a:pPr marL="342900" indent="-342900">
              <a:lnSpc>
                <a:spcPct val="120000"/>
              </a:lnSpc>
              <a:buFont typeface="Arial"/>
              <a:buChar char="•"/>
            </a:pPr>
            <a:r>
              <a:rPr lang="it-IT" sz="1350" dirty="0">
                <a:solidFill>
                  <a:srgbClr val="002060"/>
                </a:solidFill>
                <a:sym typeface="Wingdings"/>
              </a:rPr>
              <a:t>Milano Bicocca</a:t>
            </a:r>
          </a:p>
          <a:p>
            <a:pPr marL="342900" indent="-342900">
              <a:lnSpc>
                <a:spcPct val="120000"/>
              </a:lnSpc>
              <a:buFont typeface="Arial"/>
              <a:buChar char="•"/>
            </a:pPr>
            <a:r>
              <a:rPr lang="it-IT" sz="1350" dirty="0">
                <a:solidFill>
                  <a:srgbClr val="002060"/>
                </a:solidFill>
                <a:sym typeface="Wingdings"/>
              </a:rPr>
              <a:t>Napoli</a:t>
            </a:r>
          </a:p>
          <a:p>
            <a:pPr marL="342900" indent="-342900">
              <a:lnSpc>
                <a:spcPct val="120000"/>
              </a:lnSpc>
              <a:buFont typeface="Arial"/>
              <a:buChar char="•"/>
            </a:pPr>
            <a:r>
              <a:rPr lang="it-IT" sz="1350" dirty="0">
                <a:solidFill>
                  <a:srgbClr val="002060"/>
                </a:solidFill>
                <a:sym typeface="Wingdings"/>
              </a:rPr>
              <a:t>Padova</a:t>
            </a:r>
          </a:p>
          <a:p>
            <a:pPr marL="342900" indent="-342900">
              <a:lnSpc>
                <a:spcPct val="120000"/>
              </a:lnSpc>
              <a:buFont typeface="Arial"/>
              <a:buChar char="•"/>
            </a:pPr>
            <a:r>
              <a:rPr lang="it-IT" sz="1350" dirty="0">
                <a:solidFill>
                  <a:srgbClr val="002060"/>
                </a:solidFill>
                <a:sym typeface="Wingdings"/>
              </a:rPr>
              <a:t>Perugia</a:t>
            </a:r>
          </a:p>
          <a:p>
            <a:pPr marL="342900" indent="-342900">
              <a:lnSpc>
                <a:spcPct val="120000"/>
              </a:lnSpc>
              <a:buFont typeface="Arial"/>
              <a:buChar char="•"/>
            </a:pPr>
            <a:r>
              <a:rPr lang="it-IT" sz="1350" dirty="0">
                <a:solidFill>
                  <a:srgbClr val="002060"/>
                </a:solidFill>
                <a:sym typeface="Wingdings"/>
              </a:rPr>
              <a:t>Pisa</a:t>
            </a:r>
          </a:p>
          <a:p>
            <a:pPr marL="342900" indent="-342900">
              <a:lnSpc>
                <a:spcPct val="120000"/>
              </a:lnSpc>
              <a:buFont typeface="Arial"/>
              <a:buChar char="•"/>
            </a:pPr>
            <a:r>
              <a:rPr lang="it-IT" sz="1350" dirty="0">
                <a:solidFill>
                  <a:srgbClr val="002060"/>
                </a:solidFill>
                <a:sym typeface="Wingdings"/>
              </a:rPr>
              <a:t>Roma 1</a:t>
            </a:r>
          </a:p>
          <a:p>
            <a:pPr>
              <a:lnSpc>
                <a:spcPct val="120000"/>
              </a:lnSpc>
            </a:pPr>
            <a:endParaRPr lang="it-IT" sz="1350" dirty="0">
              <a:solidFill>
                <a:srgbClr val="002060"/>
              </a:solidFill>
              <a:sym typeface="Wingdings"/>
            </a:endParaRPr>
          </a:p>
          <a:p>
            <a:pPr>
              <a:lnSpc>
                <a:spcPct val="120000"/>
              </a:lnSpc>
            </a:pPr>
            <a:r>
              <a:rPr lang="it-IT" sz="1350" dirty="0">
                <a:solidFill>
                  <a:srgbClr val="002060"/>
                </a:solidFill>
                <a:sym typeface="Wingdings"/>
              </a:rPr>
              <a:t>Durata 3 anni</a:t>
            </a:r>
          </a:p>
        </p:txBody>
      </p:sp>
    </p:spTree>
    <p:extLst>
      <p:ext uri="{BB962C8B-B14F-4D97-AF65-F5344CB8AC3E}">
        <p14:creationId xmlns:p14="http://schemas.microsoft.com/office/powerpoint/2010/main" val="2996134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3D2681-D565-6885-F3FE-117126EF7A56}"/>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61139890-0B39-598D-240D-67B005C60EA5}"/>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5910B7CF-0506-2BC8-F347-95AE564E5F88}"/>
              </a:ext>
            </a:extLst>
          </p:cNvPr>
          <p:cNvPicPr>
            <a:picLocks noChangeAspect="1"/>
          </p:cNvPicPr>
          <p:nvPr/>
        </p:nvPicPr>
        <p:blipFill>
          <a:blip r:embed="rId2"/>
          <a:stretch>
            <a:fillRect/>
          </a:stretch>
        </p:blipFill>
        <p:spPr>
          <a:xfrm>
            <a:off x="685800" y="545434"/>
            <a:ext cx="7772400" cy="4052632"/>
          </a:xfrm>
          <a:prstGeom prst="rect">
            <a:avLst/>
          </a:prstGeom>
        </p:spPr>
      </p:pic>
    </p:spTree>
    <p:extLst>
      <p:ext uri="{BB962C8B-B14F-4D97-AF65-F5344CB8AC3E}">
        <p14:creationId xmlns:p14="http://schemas.microsoft.com/office/powerpoint/2010/main" val="3176769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E3D9E4-1C15-D08B-7D9C-46226D28D6C2}"/>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2A861380-9487-DA3B-9AA2-03CE38E66936}"/>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C8C5DB46-1882-203F-F71B-6439B005CB2E}"/>
              </a:ext>
            </a:extLst>
          </p:cNvPr>
          <p:cNvPicPr>
            <a:picLocks noChangeAspect="1"/>
          </p:cNvPicPr>
          <p:nvPr/>
        </p:nvPicPr>
        <p:blipFill>
          <a:blip r:embed="rId2"/>
          <a:stretch>
            <a:fillRect/>
          </a:stretch>
        </p:blipFill>
        <p:spPr>
          <a:xfrm>
            <a:off x="685800" y="609662"/>
            <a:ext cx="7772400" cy="3924176"/>
          </a:xfrm>
          <a:prstGeom prst="rect">
            <a:avLst/>
          </a:prstGeom>
        </p:spPr>
      </p:pic>
    </p:spTree>
    <p:extLst>
      <p:ext uri="{BB962C8B-B14F-4D97-AF65-F5344CB8AC3E}">
        <p14:creationId xmlns:p14="http://schemas.microsoft.com/office/powerpoint/2010/main" val="2910409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19167A-B102-D150-FF02-4BB9DA6A757B}"/>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CE4B32EC-8CB6-3875-1FB8-D29D6DF627F2}"/>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8C3768E7-282A-D951-65A6-B0970441C5C4}"/>
              </a:ext>
            </a:extLst>
          </p:cNvPr>
          <p:cNvPicPr>
            <a:picLocks noChangeAspect="1"/>
          </p:cNvPicPr>
          <p:nvPr/>
        </p:nvPicPr>
        <p:blipFill>
          <a:blip r:embed="rId2"/>
          <a:stretch>
            <a:fillRect/>
          </a:stretch>
        </p:blipFill>
        <p:spPr>
          <a:xfrm>
            <a:off x="685800" y="685862"/>
            <a:ext cx="7772400" cy="3771775"/>
          </a:xfrm>
          <a:prstGeom prst="rect">
            <a:avLst/>
          </a:prstGeom>
        </p:spPr>
      </p:pic>
    </p:spTree>
    <p:extLst>
      <p:ext uri="{BB962C8B-B14F-4D97-AF65-F5344CB8AC3E}">
        <p14:creationId xmlns:p14="http://schemas.microsoft.com/office/powerpoint/2010/main" val="3625247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4F1E39-4BD8-BDB6-8C2D-E1E74B03207C}"/>
              </a:ext>
            </a:extLst>
          </p:cNvPr>
          <p:cNvSpPr>
            <a:spLocks noGrp="1"/>
          </p:cNvSpPr>
          <p:nvPr>
            <p:ph type="title"/>
          </p:nvPr>
        </p:nvSpPr>
        <p:spPr/>
        <p:txBody>
          <a:bodyPr/>
          <a:lstStyle/>
          <a:p>
            <a:endParaRPr lang="it-IT"/>
          </a:p>
        </p:txBody>
      </p:sp>
      <p:sp>
        <p:nvSpPr>
          <p:cNvPr id="3" name="Sottotitolo 2">
            <a:extLst>
              <a:ext uri="{FF2B5EF4-FFF2-40B4-BE49-F238E27FC236}">
                <a16:creationId xmlns:a16="http://schemas.microsoft.com/office/drawing/2014/main" id="{5A21C53E-D706-DEEB-76B8-A356E4C8D58A}"/>
              </a:ext>
            </a:extLst>
          </p:cNvPr>
          <p:cNvSpPr>
            <a:spLocks noGrp="1"/>
          </p:cNvSpPr>
          <p:nvPr>
            <p:ph type="subTitle"/>
          </p:nvPr>
        </p:nvSpPr>
        <p:spPr/>
        <p:txBody>
          <a:bodyPr/>
          <a:lstStyle/>
          <a:p>
            <a:endParaRPr lang="it-IT"/>
          </a:p>
        </p:txBody>
      </p:sp>
      <p:pic>
        <p:nvPicPr>
          <p:cNvPr id="4" name="Immagine 3">
            <a:extLst>
              <a:ext uri="{FF2B5EF4-FFF2-40B4-BE49-F238E27FC236}">
                <a16:creationId xmlns:a16="http://schemas.microsoft.com/office/drawing/2014/main" id="{D88721CF-888A-3B60-7BFF-0804F435749A}"/>
              </a:ext>
            </a:extLst>
          </p:cNvPr>
          <p:cNvPicPr>
            <a:picLocks noChangeAspect="1"/>
          </p:cNvPicPr>
          <p:nvPr/>
        </p:nvPicPr>
        <p:blipFill>
          <a:blip r:embed="rId2"/>
          <a:stretch>
            <a:fillRect/>
          </a:stretch>
        </p:blipFill>
        <p:spPr>
          <a:xfrm>
            <a:off x="685800" y="437409"/>
            <a:ext cx="7772400" cy="4268681"/>
          </a:xfrm>
          <a:prstGeom prst="rect">
            <a:avLst/>
          </a:prstGeom>
        </p:spPr>
      </p:pic>
    </p:spTree>
    <p:extLst>
      <p:ext uri="{BB962C8B-B14F-4D97-AF65-F5344CB8AC3E}">
        <p14:creationId xmlns:p14="http://schemas.microsoft.com/office/powerpoint/2010/main" val="1272878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3" descr="Immagine che contiene testo, schermata, Carattere, linea&#10;&#10;Descrizione generata automaticamente"/>
          <p:cNvPicPr/>
          <p:nvPr/>
        </p:nvPicPr>
        <p:blipFill>
          <a:blip r:embed="rId2"/>
          <a:stretch/>
        </p:blipFill>
        <p:spPr>
          <a:xfrm>
            <a:off x="745470" y="506520"/>
            <a:ext cx="7646670" cy="2850390"/>
          </a:xfrm>
          <a:prstGeom prst="rect">
            <a:avLst/>
          </a:prstGeom>
          <a:ln w="0">
            <a:noFill/>
          </a:ln>
        </p:spPr>
      </p:pic>
      <p:sp>
        <p:nvSpPr>
          <p:cNvPr id="42" name="CasellaDiTesto 1"/>
          <p:cNvSpPr/>
          <p:nvPr/>
        </p:nvSpPr>
        <p:spPr>
          <a:xfrm>
            <a:off x="974700" y="3567780"/>
            <a:ext cx="4418550" cy="1338828"/>
          </a:xfrm>
          <a:prstGeom prst="rect">
            <a:avLst/>
          </a:prstGeom>
          <a:noFill/>
          <a:ln w="0">
            <a:noFill/>
          </a:ln>
        </p:spPr>
        <p:style>
          <a:lnRef idx="0">
            <a:scrgbClr r="0" g="0" b="0"/>
          </a:lnRef>
          <a:fillRef idx="0">
            <a:scrgbClr r="0" g="0" b="0"/>
          </a:fillRef>
          <a:effectRef idx="0">
            <a:scrgbClr r="0" g="0" b="0"/>
          </a:effectRef>
          <a:fontRef idx="minor"/>
        </p:style>
        <p:txBody>
          <a:bodyPr numCol="1" spcCol="0" anchor="t">
            <a:spAutoFit/>
          </a:bodyPr>
          <a:lstStyle/>
          <a:p>
            <a:pPr>
              <a:lnSpc>
                <a:spcPct val="100000"/>
              </a:lnSpc>
              <a:buNone/>
            </a:pPr>
            <a:r>
              <a:rPr lang="it-IT" sz="1350" spc="-1">
                <a:solidFill>
                  <a:srgbClr val="FF0000"/>
                </a:solidFill>
                <a:latin typeface="Aptos"/>
              </a:rPr>
              <a:t>Bari partecipa con 1 FTE per anno.</a:t>
            </a:r>
            <a:endParaRPr lang="en-US" sz="1350" spc="-1">
              <a:latin typeface="Arial"/>
            </a:endParaRPr>
          </a:p>
          <a:p>
            <a:pPr>
              <a:lnSpc>
                <a:spcPct val="100000"/>
              </a:lnSpc>
              <a:buNone/>
            </a:pPr>
            <a:endParaRPr lang="en-US" sz="1350" spc="-1">
              <a:latin typeface="Arial"/>
            </a:endParaRPr>
          </a:p>
          <a:p>
            <a:pPr>
              <a:lnSpc>
                <a:spcPct val="100000"/>
              </a:lnSpc>
              <a:buNone/>
            </a:pPr>
            <a:r>
              <a:rPr lang="it-IT" sz="1350" spc="-1">
                <a:solidFill>
                  <a:srgbClr val="FF0000"/>
                </a:solidFill>
                <a:latin typeface="Aptos"/>
              </a:rPr>
              <a:t>Cosmo Lupo (0.4 FTE) - responsabile locale</a:t>
            </a:r>
            <a:endParaRPr lang="en-US" sz="1350" spc="-1">
              <a:latin typeface="Arial"/>
            </a:endParaRPr>
          </a:p>
          <a:p>
            <a:pPr>
              <a:lnSpc>
                <a:spcPct val="100000"/>
              </a:lnSpc>
              <a:buNone/>
            </a:pPr>
            <a:r>
              <a:rPr lang="it-IT" sz="1350" spc="-1">
                <a:solidFill>
                  <a:srgbClr val="FF0000"/>
                </a:solidFill>
                <a:latin typeface="Aptos"/>
                <a:ea typeface="Aptos"/>
              </a:rPr>
              <a:t>Giovanni Scala (0.3 FTE)</a:t>
            </a:r>
            <a:endParaRPr lang="en-US" sz="1350" spc="-1">
              <a:latin typeface="Arial"/>
            </a:endParaRPr>
          </a:p>
          <a:p>
            <a:pPr>
              <a:lnSpc>
                <a:spcPct val="100000"/>
              </a:lnSpc>
              <a:buNone/>
            </a:pPr>
            <a:r>
              <a:rPr lang="it-IT" sz="1350" spc="-1">
                <a:solidFill>
                  <a:srgbClr val="FF0000"/>
                </a:solidFill>
                <a:latin typeface="Aptos"/>
                <a:ea typeface="Aptos"/>
              </a:rPr>
              <a:t>Francesco V. Pepe (0.2 FTE)</a:t>
            </a:r>
            <a:endParaRPr lang="en-US" sz="1350" spc="-1">
              <a:latin typeface="Arial"/>
            </a:endParaRPr>
          </a:p>
          <a:p>
            <a:pPr>
              <a:lnSpc>
                <a:spcPct val="100000"/>
              </a:lnSpc>
              <a:buNone/>
            </a:pPr>
            <a:r>
              <a:rPr lang="it-IT" sz="1350" spc="-1">
                <a:solidFill>
                  <a:srgbClr val="FF0000"/>
                </a:solidFill>
                <a:latin typeface="Aptos"/>
                <a:ea typeface="Aptos"/>
              </a:rPr>
              <a:t>Saverio Pascazio (0.1 FTE)</a:t>
            </a:r>
            <a:endParaRPr lang="en-US" sz="1350" spc="-1">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sellaDiTesto 2"/>
          <p:cNvSpPr/>
          <p:nvPr/>
        </p:nvSpPr>
        <p:spPr>
          <a:xfrm>
            <a:off x="597240" y="484380"/>
            <a:ext cx="2301480" cy="41549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2100" spc="-1">
                <a:latin typeface="Aptos"/>
              </a:rPr>
              <a:t>Introduction</a:t>
            </a:r>
            <a:endParaRPr lang="en-US" sz="2100" spc="-1">
              <a:latin typeface="Arial"/>
            </a:endParaRPr>
          </a:p>
        </p:txBody>
      </p:sp>
      <p:sp>
        <p:nvSpPr>
          <p:cNvPr id="44" name="CasellaDiTesto 1"/>
          <p:cNvSpPr/>
          <p:nvPr/>
        </p:nvSpPr>
        <p:spPr>
          <a:xfrm>
            <a:off x="1481760" y="1037880"/>
            <a:ext cx="5944320" cy="147732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1125" spc="-1">
                <a:latin typeface="Arial"/>
              </a:rPr>
              <a:t>Quantum cryptography is one of the fastest growing areas in quantum</a:t>
            </a:r>
            <a:br>
              <a:rPr sz="1125"/>
            </a:br>
            <a:r>
              <a:rPr lang="it-IT" sz="1125" spc="-1">
                <a:latin typeface="Arial"/>
              </a:rPr>
              <a:t>technologies.</a:t>
            </a:r>
            <a:endParaRPr lang="en-US" sz="1125" spc="-1">
              <a:latin typeface="Arial"/>
            </a:endParaRPr>
          </a:p>
          <a:p>
            <a:pPr>
              <a:lnSpc>
                <a:spcPct val="100000"/>
              </a:lnSpc>
              <a:buNone/>
            </a:pPr>
            <a:endParaRPr lang="en-US" sz="1125" spc="-1">
              <a:latin typeface="Arial"/>
            </a:endParaRPr>
          </a:p>
          <a:p>
            <a:pPr>
              <a:lnSpc>
                <a:spcPct val="100000"/>
              </a:lnSpc>
              <a:buNone/>
            </a:pPr>
            <a:r>
              <a:rPr lang="it-IT" sz="1125" spc="-1">
                <a:latin typeface="Arial"/>
              </a:rPr>
              <a:t>Quantum key distribution (QKD) exploits the principles of quantum</a:t>
            </a:r>
            <a:br>
              <a:rPr sz="1125"/>
            </a:br>
            <a:r>
              <a:rPr lang="it-IT" sz="1125" spc="-1">
                <a:latin typeface="Arial"/>
              </a:rPr>
              <a:t>mechanics to distribute secret keys among distant users.</a:t>
            </a:r>
            <a:endParaRPr lang="en-US" sz="1125" spc="-1">
              <a:latin typeface="Arial"/>
            </a:endParaRPr>
          </a:p>
          <a:p>
            <a:pPr>
              <a:lnSpc>
                <a:spcPct val="100000"/>
              </a:lnSpc>
              <a:buNone/>
            </a:pPr>
            <a:endParaRPr lang="en-US" sz="1125" spc="-1">
              <a:latin typeface="Arial"/>
            </a:endParaRPr>
          </a:p>
          <a:p>
            <a:pPr>
              <a:lnSpc>
                <a:spcPct val="100000"/>
              </a:lnSpc>
              <a:buNone/>
            </a:pPr>
            <a:r>
              <a:rPr lang="it-IT" sz="1125" spc="-1">
                <a:latin typeface="Arial"/>
              </a:rPr>
              <a:t>This offers the potential to provide secure communication that remains secure against future super-computers and quantum computers.</a:t>
            </a:r>
            <a:endParaRPr lang="en-US" sz="1125" spc="-1">
              <a:latin typeface="Arial"/>
            </a:endParaRPr>
          </a:p>
        </p:txBody>
      </p:sp>
      <p:pic>
        <p:nvPicPr>
          <p:cNvPr id="45" name="Immagine 4" descr="Quantum key distribution, QKD - iXblue"/>
          <p:cNvPicPr/>
          <p:nvPr/>
        </p:nvPicPr>
        <p:blipFill>
          <a:blip r:embed="rId2"/>
          <a:stretch/>
        </p:blipFill>
        <p:spPr>
          <a:xfrm>
            <a:off x="1487160" y="2756970"/>
            <a:ext cx="5933520" cy="1977480"/>
          </a:xfrm>
          <a:prstGeom prst="rect">
            <a:avLst/>
          </a:prstGeom>
          <a:ln w="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asellaDiTesto 2"/>
          <p:cNvSpPr/>
          <p:nvPr/>
        </p:nvSpPr>
        <p:spPr>
          <a:xfrm>
            <a:off x="597240" y="484380"/>
            <a:ext cx="5569020" cy="41549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2100" spc="-1">
                <a:latin typeface="Aptos"/>
              </a:rPr>
              <a:t>Obiettivi dell'iniziativa</a:t>
            </a:r>
            <a:endParaRPr lang="en-US" sz="2100" spc="-1">
              <a:latin typeface="Arial"/>
            </a:endParaRPr>
          </a:p>
        </p:txBody>
      </p:sp>
      <p:sp>
        <p:nvSpPr>
          <p:cNvPr id="47" name="CasellaDiTesto 1"/>
          <p:cNvSpPr/>
          <p:nvPr/>
        </p:nvSpPr>
        <p:spPr>
          <a:xfrm>
            <a:off x="697950" y="995760"/>
            <a:ext cx="4831110" cy="19967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1125" spc="-1">
                <a:latin typeface="Arial"/>
              </a:rPr>
              <a:t>Main goal: to realize the BB84 protocol for QKD using encoding in polarization states of light:</a:t>
            </a:r>
            <a:endParaRPr lang="en-US" sz="1125" spc="-1">
              <a:latin typeface="Arial"/>
            </a:endParaRPr>
          </a:p>
          <a:p>
            <a:pPr marL="214380" indent="-214380">
              <a:buFont typeface="Calibri"/>
              <a:buChar char="-"/>
            </a:pPr>
            <a:r>
              <a:rPr lang="it-IT" sz="1125" spc="-1">
                <a:latin typeface="Arial"/>
              </a:rPr>
              <a:t>with attenuated coherent states</a:t>
            </a:r>
            <a:endParaRPr lang="en-US" sz="1125" spc="-1">
              <a:latin typeface="Arial"/>
            </a:endParaRPr>
          </a:p>
          <a:p>
            <a:pPr marL="214380" indent="-214380">
              <a:buFont typeface="Calibri"/>
              <a:buChar char="-"/>
            </a:pPr>
            <a:r>
              <a:rPr lang="it-IT" sz="1125" spc="-1">
                <a:latin typeface="Arial"/>
              </a:rPr>
              <a:t>with heralded single photon states</a:t>
            </a:r>
            <a:endParaRPr lang="en-US" sz="1125" spc="-1">
              <a:latin typeface="Arial"/>
            </a:endParaRPr>
          </a:p>
          <a:p>
            <a:pPr marL="214380" indent="-214380">
              <a:buFont typeface="Calibri"/>
              <a:buChar char="-"/>
            </a:pPr>
            <a:r>
              <a:rPr lang="it-IT" sz="1125" spc="-1">
                <a:latin typeface="Arial"/>
              </a:rPr>
              <a:t>in bulk optics</a:t>
            </a:r>
            <a:endParaRPr lang="en-US" sz="1125" spc="-1">
              <a:latin typeface="Arial"/>
            </a:endParaRPr>
          </a:p>
          <a:p>
            <a:pPr marL="214380" indent="-214380">
              <a:buFont typeface="Calibri"/>
              <a:buChar char="-"/>
            </a:pPr>
            <a:r>
              <a:rPr lang="it-IT" sz="1125" spc="-1">
                <a:latin typeface="Arial"/>
              </a:rPr>
              <a:t>in integrated optics</a:t>
            </a:r>
            <a:endParaRPr lang="en-US" sz="1125" spc="-1">
              <a:latin typeface="Arial"/>
            </a:endParaRPr>
          </a:p>
          <a:p>
            <a:pPr>
              <a:lnSpc>
                <a:spcPct val="100000"/>
              </a:lnSpc>
              <a:buNone/>
            </a:pPr>
            <a:endParaRPr lang="en-US" sz="1125" spc="-1">
              <a:latin typeface="Arial"/>
            </a:endParaRPr>
          </a:p>
          <a:p>
            <a:pPr>
              <a:lnSpc>
                <a:spcPct val="100000"/>
              </a:lnSpc>
              <a:buNone/>
            </a:pPr>
            <a:r>
              <a:rPr lang="it-IT" sz="1125" spc="-1">
                <a:latin typeface="Arial"/>
              </a:rPr>
              <a:t>Secondary goal: </a:t>
            </a:r>
            <a:endParaRPr lang="en-US" sz="1125" spc="-1">
              <a:latin typeface="Arial"/>
            </a:endParaRPr>
          </a:p>
          <a:p>
            <a:pPr marL="214380" indent="-214380">
              <a:buFont typeface="Calibri"/>
              <a:buChar char="-"/>
            </a:pPr>
            <a:r>
              <a:rPr lang="it-IT" sz="1125" spc="-1">
                <a:latin typeface="Arial"/>
              </a:rPr>
              <a:t>to realize the E91 protocol for QKD based on the distribution of entangled photon pairs.</a:t>
            </a:r>
            <a:endParaRPr lang="en-US" sz="1125" spc="-1">
              <a:latin typeface="Arial"/>
            </a:endParaRPr>
          </a:p>
          <a:p>
            <a:pPr marL="214380" indent="-214380">
              <a:buFont typeface="Calibri"/>
              <a:buChar char="-"/>
            </a:pPr>
            <a:r>
              <a:rPr lang="it-IT" sz="1125" spc="-1">
                <a:latin typeface="Arial"/>
              </a:rPr>
              <a:t>to demonstrate violation of Bell inequalities.</a:t>
            </a:r>
            <a:endParaRPr lang="en-US" sz="1125" spc="-1">
              <a:latin typeface="Arial"/>
            </a:endParaRPr>
          </a:p>
        </p:txBody>
      </p:sp>
      <p:pic>
        <p:nvPicPr>
          <p:cNvPr id="48" name="Immagine 4" descr="Immagine che contiene testo, schermata, linea, Diagramma&#10;&#10;Descrizione generata automaticamente"/>
          <p:cNvPicPr/>
          <p:nvPr/>
        </p:nvPicPr>
        <p:blipFill>
          <a:blip r:embed="rId2"/>
          <a:stretch/>
        </p:blipFill>
        <p:spPr>
          <a:xfrm>
            <a:off x="4199310" y="3031560"/>
            <a:ext cx="4130730" cy="1857060"/>
          </a:xfrm>
          <a:prstGeom prst="rect">
            <a:avLst/>
          </a:prstGeom>
          <a:ln w="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magine 6" descr="Idea Concept With One Line Bulbs Innovation Idea Process Of Untangling Wire  To Supply Electricity To Bulb Creative Idea Banner With Lamps Sign Of  Creativity Vector Illustration Editable Stroke Stock Illustration -"/>
          <p:cNvPicPr/>
          <p:nvPr/>
        </p:nvPicPr>
        <p:blipFill>
          <a:blip r:embed="rId2"/>
          <a:stretch/>
        </p:blipFill>
        <p:spPr>
          <a:xfrm>
            <a:off x="3431430" y="754920"/>
            <a:ext cx="5467500" cy="3397410"/>
          </a:xfrm>
          <a:prstGeom prst="rect">
            <a:avLst/>
          </a:prstGeom>
          <a:ln w="0">
            <a:noFill/>
          </a:ln>
        </p:spPr>
      </p:pic>
      <p:sp>
        <p:nvSpPr>
          <p:cNvPr id="50" name="CasellaDiTesto 2"/>
          <p:cNvSpPr/>
          <p:nvPr/>
        </p:nvSpPr>
        <p:spPr>
          <a:xfrm>
            <a:off x="597240" y="484380"/>
            <a:ext cx="5569020" cy="41549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2100" spc="-1">
                <a:latin typeface="Aptos"/>
              </a:rPr>
              <a:t>Ruolo della sezione</a:t>
            </a:r>
            <a:endParaRPr lang="en-US" sz="2100" spc="-1">
              <a:latin typeface="Arial"/>
            </a:endParaRPr>
          </a:p>
        </p:txBody>
      </p:sp>
      <p:sp>
        <p:nvSpPr>
          <p:cNvPr id="51" name="CasellaDiTesto 3"/>
          <p:cNvSpPr/>
          <p:nvPr/>
        </p:nvSpPr>
        <p:spPr>
          <a:xfrm>
            <a:off x="971190" y="1119960"/>
            <a:ext cx="4974210" cy="303544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it-IT" sz="1125" spc="-1">
                <a:latin typeface="Arial"/>
              </a:rPr>
              <a:t>Bari: </a:t>
            </a:r>
            <a:endParaRPr lang="en-US" sz="1125" spc="-1">
              <a:latin typeface="Arial"/>
            </a:endParaRPr>
          </a:p>
          <a:p>
            <a:pPr>
              <a:lnSpc>
                <a:spcPct val="100000"/>
              </a:lnSpc>
              <a:buNone/>
            </a:pPr>
            <a:endParaRPr lang="en-US" sz="1125" spc="-1">
              <a:latin typeface="Arial"/>
            </a:endParaRPr>
          </a:p>
          <a:p>
            <a:pPr>
              <a:lnSpc>
                <a:spcPct val="100000"/>
              </a:lnSpc>
              <a:buNone/>
            </a:pPr>
            <a:r>
              <a:rPr lang="it-IT" sz="1125" spc="-1">
                <a:latin typeface="Arial"/>
              </a:rPr>
              <a:t>As specialists in quantum information theory, we will develop mathematical models and theoretical security analysis, provide analysis and development of new protocols for QKD and violation of Bell inequalities.</a:t>
            </a:r>
            <a:endParaRPr lang="en-US" sz="1125" spc="-1">
              <a:latin typeface="Arial"/>
            </a:endParaRPr>
          </a:p>
          <a:p>
            <a:pPr>
              <a:lnSpc>
                <a:spcPct val="100000"/>
              </a:lnSpc>
              <a:buNone/>
            </a:pPr>
            <a:endParaRPr lang="en-US" sz="1125" spc="-1">
              <a:latin typeface="Arial"/>
            </a:endParaRPr>
          </a:p>
          <a:p>
            <a:pPr>
              <a:lnSpc>
                <a:spcPct val="100000"/>
              </a:lnSpc>
              <a:buNone/>
            </a:pPr>
            <a:r>
              <a:rPr lang="it-IT" sz="1125" spc="-1">
                <a:latin typeface="Arial"/>
              </a:rPr>
              <a:t>Overall, we will provide guidance and theoretical support to the experimental parterns.</a:t>
            </a:r>
            <a:endParaRPr lang="en-US" sz="1125" spc="-1">
              <a:latin typeface="Arial"/>
            </a:endParaRPr>
          </a:p>
          <a:p>
            <a:pPr>
              <a:lnSpc>
                <a:spcPct val="100000"/>
              </a:lnSpc>
              <a:buNone/>
            </a:pPr>
            <a:endParaRPr lang="en-US" sz="1125" spc="-1">
              <a:latin typeface="Arial"/>
            </a:endParaRPr>
          </a:p>
          <a:p>
            <a:pPr>
              <a:lnSpc>
                <a:spcPct val="100000"/>
              </a:lnSpc>
              <a:buNone/>
            </a:pPr>
            <a:endParaRPr lang="en-US" sz="1125" spc="-1">
              <a:latin typeface="Arial"/>
            </a:endParaRPr>
          </a:p>
          <a:p>
            <a:pPr>
              <a:lnSpc>
                <a:spcPct val="100000"/>
              </a:lnSpc>
              <a:buNone/>
            </a:pPr>
            <a:endParaRPr lang="en-US" sz="1125" spc="-1">
              <a:latin typeface="Arial"/>
            </a:endParaRPr>
          </a:p>
          <a:p>
            <a:pPr>
              <a:lnSpc>
                <a:spcPct val="100000"/>
              </a:lnSpc>
              <a:buNone/>
            </a:pPr>
            <a:endParaRPr lang="en-US" sz="1125" spc="-1">
              <a:latin typeface="Arial"/>
            </a:endParaRPr>
          </a:p>
          <a:p>
            <a:pPr>
              <a:lnSpc>
                <a:spcPct val="100000"/>
              </a:lnSpc>
              <a:buNone/>
            </a:pPr>
            <a:r>
              <a:rPr lang="it-IT" sz="1125" spc="-1">
                <a:solidFill>
                  <a:srgbClr val="FF0000"/>
                </a:solidFill>
                <a:latin typeface="Arial"/>
              </a:rPr>
              <a:t>Il responsabile locale prof. Lupo è già coinvolto in progetti correlati: - PNRR NQSTI (National Quantum Science and Technology Institute);</a:t>
            </a:r>
            <a:endParaRPr lang="en-US" sz="1125" spc="-1">
              <a:latin typeface="Arial"/>
            </a:endParaRPr>
          </a:p>
          <a:p>
            <a:pPr>
              <a:lnSpc>
                <a:spcPct val="100000"/>
              </a:lnSpc>
              <a:buNone/>
            </a:pPr>
            <a:r>
              <a:rPr lang="it-IT" sz="1125" spc="-1">
                <a:solidFill>
                  <a:srgbClr val="FF0000"/>
                </a:solidFill>
                <a:latin typeface="Arial"/>
              </a:rPr>
              <a:t>- EU Flagship QSNP (Quantum Secure Network Partnership) come responsabile locale.</a:t>
            </a:r>
            <a:r>
              <a:rPr lang="it-IT" sz="1125" spc="-1">
                <a:latin typeface="Arial"/>
              </a:rPr>
              <a:t> </a:t>
            </a:r>
            <a:endParaRPr lang="en-US" sz="1125" spc="-1">
              <a:latin typeface="Arial"/>
            </a:endParaRPr>
          </a:p>
          <a:p>
            <a:pPr>
              <a:lnSpc>
                <a:spcPct val="100000"/>
              </a:lnSpc>
              <a:buNone/>
            </a:pPr>
            <a:endParaRPr lang="en-US" sz="1125"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282200" y="2285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BACK-UP</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FRIDA WPs</a:t>
            </a:r>
            <a:endParaRPr/>
          </a:p>
        </p:txBody>
      </p:sp>
      <p:sp>
        <p:nvSpPr>
          <p:cNvPr id="112" name="Google Shape;11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it" sz="1200">
                <a:solidFill>
                  <a:srgbClr val="252525"/>
                </a:solidFill>
                <a:highlight>
                  <a:srgbClr val="FFFFFF"/>
                </a:highlight>
                <a:latin typeface="Roboto"/>
                <a:ea typeface="Roboto"/>
                <a:cs typeface="Roboto"/>
                <a:sym typeface="Roboto"/>
              </a:rPr>
              <a:t>ll progetto FRIDA è articolato in 4 work packages, ciascuno dedicato a due linee principali di ricerca.</a:t>
            </a:r>
            <a:endParaRPr sz="1200">
              <a:solidFill>
                <a:srgbClr val="252525"/>
              </a:solidFill>
              <a:latin typeface="Roboto"/>
              <a:ea typeface="Roboto"/>
              <a:cs typeface="Roboto"/>
              <a:sym typeface="Roboto"/>
            </a:endParaRPr>
          </a:p>
          <a:p>
            <a:pPr marL="457200" lvl="0" indent="-299085" algn="l" rtl="0">
              <a:spcBef>
                <a:spcPts val="120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WP1</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G. Forte - caratterizzazione sperimentale dell'effetto flash con studi in vitro ed ex-vivo</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E. Scifoni - modellizzazione dell'effetto FLASH sulla base delle evidenze sperimentali ed utilizzando strumenti di simulazione MonteCarlo capaci di esplorare la scala dei tempi (µs) relativa all'effetto FLASH;</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WP2</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G. P. Cirrone - tecniche di accelerazione di protoni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Mostacci - attività di ricerca relativa agli elettroni;</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WP3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M. G. Bisogni - attività di dosimetria</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Vignati - studio del monitoraggio dei fasci;</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WP4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Schiavi - simulazione dell'effetto FLASH in termini di dose assorbita e di valutazione dello sparing dei tessuti sani includendo il dose rate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M. Schwarz - coordina la valutazione dell'efficacia attesa per la terapia FLASH mettendola a confronto con lo stato dell'arte in radioterapia a fasci esterni per la cura di tumori al polmone, al pancreas e nel caso di trattamenti "testa collo" con metastasi diffuse.</a:t>
            </a:r>
            <a:endParaRPr sz="1200">
              <a:solidFill>
                <a:srgbClr val="252525"/>
              </a:solidFill>
              <a:latin typeface="Roboto"/>
              <a:ea typeface="Roboto"/>
              <a:cs typeface="Roboto"/>
              <a:sym typeface="Roboto"/>
            </a:endParaRPr>
          </a:p>
          <a:p>
            <a:pPr marL="457200" lvl="0" indent="0" algn="l" rtl="0">
              <a:spcBef>
                <a:spcPts val="1200"/>
              </a:spcBef>
              <a:spcAft>
                <a:spcPts val="1200"/>
              </a:spcAft>
              <a:buNone/>
            </a:pPr>
            <a:endParaRPr sz="1200">
              <a:solidFill>
                <a:srgbClr val="252525"/>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F6ED108-60B2-4F4A-AB9F-C54B6D4B98C5}"/>
              </a:ext>
            </a:extLst>
          </p:cNvPr>
          <p:cNvSpPr txBox="1"/>
          <p:nvPr/>
        </p:nvSpPr>
        <p:spPr>
          <a:xfrm>
            <a:off x="1614487" y="64910"/>
            <a:ext cx="5915024" cy="738664"/>
          </a:xfrm>
          <a:prstGeom prst="rect">
            <a:avLst/>
          </a:prstGeom>
          <a:noFill/>
        </p:spPr>
        <p:txBody>
          <a:bodyPr wrap="square" rtlCol="0">
            <a:spAutoFit/>
          </a:bodyPr>
          <a:lstStyle>
            <a:defPPr>
              <a:defRPr lang="en-US"/>
            </a:defPPr>
            <a:lvl1pPr algn="ctr">
              <a:defRPr sz="2800" b="1">
                <a:solidFill>
                  <a:srgbClr val="FF0000"/>
                </a:solidFill>
              </a:defRPr>
            </a:lvl1pPr>
          </a:lstStyle>
          <a:p>
            <a:r>
              <a:rPr lang="en-US" sz="2100" dirty="0" err="1"/>
              <a:t>Preventivi</a:t>
            </a:r>
            <a:r>
              <a:rPr lang="en-US" sz="2100" dirty="0"/>
              <a:t> - Bari</a:t>
            </a:r>
          </a:p>
          <a:p>
            <a:r>
              <a:rPr lang="en-US" sz="2100" dirty="0"/>
              <a:t> </a:t>
            </a:r>
          </a:p>
        </p:txBody>
      </p:sp>
      <p:sp>
        <p:nvSpPr>
          <p:cNvPr id="9" name="Segnaposto numero diapositiva 4"/>
          <p:cNvSpPr>
            <a:spLocks noGrp="1"/>
          </p:cNvSpPr>
          <p:nvPr>
            <p:ph type="sldNum" sz="quarter" idx="12"/>
          </p:nvPr>
        </p:nvSpPr>
        <p:spPr>
          <a:xfrm>
            <a:off x="5986463" y="4767263"/>
            <a:ext cx="1543050" cy="273844"/>
          </a:xfrm>
        </p:spPr>
        <p:txBody>
          <a:bodyPr spcFirstLastPara="1" vert="horz" wrap="square" lIns="68580" tIns="34290" rIns="68580" bIns="34290" rtlCol="0" anchor="ctr" anchorCtr="0">
            <a:normAutofit lnSpcReduction="10000"/>
          </a:bodyPr>
          <a:lstStyle/>
          <a:p>
            <a:pPr defTabSz="685800">
              <a:spcAft>
                <a:spcPts val="450"/>
              </a:spcAft>
            </a:pPr>
            <a:fld id="{0E96C380-59E9-434C-9BBD-7F9F1B2339E4}" type="slidenum">
              <a:rPr lang="en-US" smtClean="0"/>
              <a:pPr defTabSz="685800">
                <a:spcAft>
                  <a:spcPts val="450"/>
                </a:spcAft>
              </a:pPr>
              <a:t>5</a:t>
            </a:fld>
            <a:endParaRPr lang="en-US"/>
          </a:p>
        </p:txBody>
      </p:sp>
      <p:pic>
        <p:nvPicPr>
          <p:cNvPr id="4" name="Immagine 7"/>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graphicFrame>
        <p:nvGraphicFramePr>
          <p:cNvPr id="3" name="Tabella 2">
            <a:extLst>
              <a:ext uri="{FF2B5EF4-FFF2-40B4-BE49-F238E27FC236}">
                <a16:creationId xmlns:a16="http://schemas.microsoft.com/office/drawing/2014/main" id="{05930FAD-86F2-92D5-144B-C47D13129224}"/>
              </a:ext>
            </a:extLst>
          </p:cNvPr>
          <p:cNvGraphicFramePr>
            <a:graphicFrameLocks noGrp="1"/>
          </p:cNvGraphicFramePr>
          <p:nvPr/>
        </p:nvGraphicFramePr>
        <p:xfrm>
          <a:off x="1605709" y="1502228"/>
          <a:ext cx="5879201" cy="2370380"/>
        </p:xfrm>
        <a:graphic>
          <a:graphicData uri="http://schemas.openxmlformats.org/drawingml/2006/table">
            <a:tbl>
              <a:tblPr firstRow="1" bandRow="1">
                <a:tableStyleId>{5C22544A-7EE6-4342-B048-85BDC9FD1C3A}</a:tableStyleId>
              </a:tblPr>
              <a:tblGrid>
                <a:gridCol w="958467">
                  <a:extLst>
                    <a:ext uri="{9D8B030D-6E8A-4147-A177-3AD203B41FA5}">
                      <a16:colId xmlns:a16="http://schemas.microsoft.com/office/drawing/2014/main" val="2147123687"/>
                    </a:ext>
                  </a:extLst>
                </a:gridCol>
                <a:gridCol w="1049027">
                  <a:extLst>
                    <a:ext uri="{9D8B030D-6E8A-4147-A177-3AD203B41FA5}">
                      <a16:colId xmlns:a16="http://schemas.microsoft.com/office/drawing/2014/main" val="114702507"/>
                    </a:ext>
                  </a:extLst>
                </a:gridCol>
                <a:gridCol w="1397909">
                  <a:extLst>
                    <a:ext uri="{9D8B030D-6E8A-4147-A177-3AD203B41FA5}">
                      <a16:colId xmlns:a16="http://schemas.microsoft.com/office/drawing/2014/main" val="2854647537"/>
                    </a:ext>
                  </a:extLst>
                </a:gridCol>
                <a:gridCol w="1420910">
                  <a:extLst>
                    <a:ext uri="{9D8B030D-6E8A-4147-A177-3AD203B41FA5}">
                      <a16:colId xmlns:a16="http://schemas.microsoft.com/office/drawing/2014/main" val="1971419255"/>
                    </a:ext>
                  </a:extLst>
                </a:gridCol>
                <a:gridCol w="1052888">
                  <a:extLst>
                    <a:ext uri="{9D8B030D-6E8A-4147-A177-3AD203B41FA5}">
                      <a16:colId xmlns:a16="http://schemas.microsoft.com/office/drawing/2014/main" val="280117923"/>
                    </a:ext>
                  </a:extLst>
                </a:gridCol>
              </a:tblGrid>
              <a:tr h="829196">
                <a:tc>
                  <a:txBody>
                    <a:bodyPr/>
                    <a:lstStyle/>
                    <a:p>
                      <a:pPr>
                        <a:lnSpc>
                          <a:spcPct val="115000"/>
                        </a:lnSpc>
                      </a:pPr>
                      <a:r>
                        <a:rPr lang="it-IT" sz="1800" dirty="0">
                          <a:effectLst/>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Missioni (</a:t>
                      </a:r>
                      <a:r>
                        <a:rPr lang="it-IT" sz="1800" dirty="0" err="1">
                          <a:effectLst/>
                        </a:rPr>
                        <a:t>kE</a:t>
                      </a:r>
                      <a:r>
                        <a:rPr lang="it-IT" sz="1800" dirty="0">
                          <a:effectLst/>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Consumo (</a:t>
                      </a:r>
                      <a:r>
                        <a:rPr lang="it-IT" sz="1800" dirty="0" err="1">
                          <a:effectLst/>
                        </a:rPr>
                        <a:t>kE</a:t>
                      </a:r>
                      <a:r>
                        <a:rPr lang="it-IT" sz="1800" dirty="0">
                          <a:effectLst/>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a:effectLst/>
                        </a:rPr>
                        <a:t>Inventario (kE)</a:t>
                      </a:r>
                      <a:endParaRPr lang="it-IT" sz="180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a:effectLst/>
                        </a:rPr>
                        <a:t>Totale (kE)</a:t>
                      </a:r>
                      <a:endParaRPr lang="it-IT" sz="180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extLst>
                  <a:ext uri="{0D108BD9-81ED-4DB2-BD59-A6C34878D82A}">
                    <a16:rowId xmlns:a16="http://schemas.microsoft.com/office/drawing/2014/main" val="201666485"/>
                  </a:ext>
                </a:extLst>
              </a:tr>
              <a:tr h="513728">
                <a:tc>
                  <a:txBody>
                    <a:bodyPr/>
                    <a:lstStyle/>
                    <a:p>
                      <a:pPr>
                        <a:lnSpc>
                          <a:spcPct val="115000"/>
                        </a:lnSpc>
                      </a:pPr>
                      <a:r>
                        <a:rPr lang="it-IT" sz="1800" dirty="0">
                          <a:solidFill>
                            <a:schemeClr val="bg2">
                              <a:lumMod val="75000"/>
                            </a:schemeClr>
                          </a:solidFill>
                          <a:effectLst/>
                        </a:rPr>
                        <a:t>2024</a:t>
                      </a:r>
                      <a:endPar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solidFill>
                            <a:schemeClr val="bg2">
                              <a:lumMod val="75000"/>
                            </a:schemeClr>
                          </a:solidFill>
                          <a:effectLst/>
                        </a:rPr>
                        <a:t>1</a:t>
                      </a:r>
                      <a:endPar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2474382840"/>
                  </a:ext>
                </a:extLst>
              </a:tr>
              <a:tr h="513728">
                <a:tc>
                  <a:txBody>
                    <a:bodyPr/>
                    <a:lstStyle/>
                    <a:p>
                      <a:pPr>
                        <a:lnSpc>
                          <a:spcPct val="115000"/>
                        </a:lnSpc>
                      </a:pPr>
                      <a:r>
                        <a:rPr lang="it-IT" sz="1800" b="1" dirty="0">
                          <a:solidFill>
                            <a:srgbClr val="00B0F0"/>
                          </a:solidFill>
                          <a:effectLst/>
                        </a:rPr>
                        <a:t>2025</a:t>
                      </a:r>
                      <a:endParaRPr lang="it-IT" sz="1800" b="1" dirty="0">
                        <a:solidFill>
                          <a:srgbClr val="00B0F0"/>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b="1" dirty="0">
                          <a:solidFill>
                            <a:srgbClr val="00B0F0"/>
                          </a:solidFill>
                          <a:effectLst/>
                        </a:rPr>
                        <a:t>1</a:t>
                      </a:r>
                      <a:endParaRPr lang="it-IT" sz="1800" b="1" dirty="0">
                        <a:solidFill>
                          <a:srgbClr val="00B0F0"/>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b="1" dirty="0">
                          <a:solidFill>
                            <a:srgbClr val="00B0F0"/>
                          </a:solidFill>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b="1" dirty="0">
                          <a:solidFill>
                            <a:srgbClr val="00B0F0"/>
                          </a:solidFill>
                          <a:effectLst/>
                        </a:rPr>
                        <a:t>0</a:t>
                      </a:r>
                      <a:endParaRPr lang="it-IT" sz="1800" b="1" dirty="0">
                        <a:solidFill>
                          <a:srgbClr val="00B0F0"/>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b="1" dirty="0">
                          <a:solidFill>
                            <a:srgbClr val="00B0F0"/>
                          </a:solidFill>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4119606970"/>
                  </a:ext>
                </a:extLst>
              </a:tr>
              <a:tr h="513728">
                <a:tc>
                  <a:txBody>
                    <a:bodyPr/>
                    <a:lstStyle/>
                    <a:p>
                      <a:pPr>
                        <a:lnSpc>
                          <a:spcPct val="115000"/>
                        </a:lnSpc>
                      </a:pPr>
                      <a:r>
                        <a:rPr lang="it-IT" sz="1800" dirty="0">
                          <a:solidFill>
                            <a:schemeClr val="bg2">
                              <a:lumMod val="75000"/>
                            </a:schemeClr>
                          </a:solidFill>
                          <a:effectLst/>
                        </a:rPr>
                        <a:t>2026</a:t>
                      </a:r>
                      <a:endPar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solidFill>
                            <a:schemeClr val="bg2">
                              <a:lumMod val="75000"/>
                            </a:schemeClr>
                          </a:solidFill>
                          <a:effectLst/>
                        </a:rPr>
                        <a:t>1</a:t>
                      </a:r>
                      <a:endPar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solidFill>
                            <a:schemeClr val="bg2">
                              <a:lumMod val="75000"/>
                            </a:schemeClr>
                          </a:solidFill>
                          <a:effectLst/>
                        </a:rPr>
                        <a:t>0</a:t>
                      </a:r>
                      <a:endPar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solidFill>
                            <a:schemeClr val="bg2">
                              <a:lumMod val="75000"/>
                            </a:schemeClr>
                          </a:solidFill>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1237531036"/>
                  </a:ext>
                </a:extLst>
              </a:tr>
            </a:tbl>
          </a:graphicData>
        </a:graphic>
      </p:graphicFrame>
    </p:spTree>
    <p:extLst>
      <p:ext uri="{BB962C8B-B14F-4D97-AF65-F5344CB8AC3E}">
        <p14:creationId xmlns:p14="http://schemas.microsoft.com/office/powerpoint/2010/main" val="816170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26" y="419833"/>
            <a:ext cx="1896538" cy="1261697"/>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7" y="419833"/>
            <a:ext cx="1896538" cy="1261697"/>
          </a:xfrm>
          <a:prstGeom prst="rect">
            <a:avLst/>
          </a:prstGeom>
        </p:spPr>
      </p:pic>
      <p:sp>
        <p:nvSpPr>
          <p:cNvPr id="4" name="CasellaDiTesto 3"/>
          <p:cNvSpPr txBox="1"/>
          <p:nvPr/>
        </p:nvSpPr>
        <p:spPr>
          <a:xfrm>
            <a:off x="230798" y="1691403"/>
            <a:ext cx="5961888" cy="253916"/>
          </a:xfrm>
          <a:prstGeom prst="rect">
            <a:avLst/>
          </a:prstGeom>
          <a:noFill/>
        </p:spPr>
        <p:txBody>
          <a:bodyPr wrap="none" rtlCol="0">
            <a:spAutoFit/>
          </a:bodyPr>
          <a:lstStyle/>
          <a:p>
            <a:r>
              <a:rPr lang="it-IT" sz="1050" dirty="0"/>
              <a:t>Simulazioni di ‘</a:t>
            </a:r>
            <a:r>
              <a:rPr lang="it-IT" sz="1050" dirty="0" err="1"/>
              <a:t>beam</a:t>
            </a:r>
            <a:r>
              <a:rPr lang="it-IT" sz="1050" dirty="0"/>
              <a:t> </a:t>
            </a:r>
            <a:r>
              <a:rPr lang="it-IT" sz="1050" dirty="0" err="1"/>
              <a:t>energy</a:t>
            </a:r>
            <a:r>
              <a:rPr lang="it-IT" sz="1050" dirty="0"/>
              <a:t> </a:t>
            </a:r>
            <a:r>
              <a:rPr lang="it-IT" sz="1050" dirty="0" err="1"/>
              <a:t>recovery</a:t>
            </a:r>
            <a:r>
              <a:rPr lang="it-IT" sz="1050" dirty="0"/>
              <a:t>’, proposto per DTT (presentate alla IPAC2023 di Venezia).</a:t>
            </a:r>
          </a:p>
        </p:txBody>
      </p:sp>
      <p:sp>
        <p:nvSpPr>
          <p:cNvPr id="5" name="CasellaDiTesto 4"/>
          <p:cNvSpPr txBox="1"/>
          <p:nvPr/>
        </p:nvSpPr>
        <p:spPr>
          <a:xfrm>
            <a:off x="178044" y="1986708"/>
            <a:ext cx="6120586" cy="253916"/>
          </a:xfrm>
          <a:prstGeom prst="rect">
            <a:avLst/>
          </a:prstGeom>
          <a:noFill/>
        </p:spPr>
        <p:txBody>
          <a:bodyPr wrap="none" rtlCol="0">
            <a:spAutoFit/>
          </a:bodyPr>
          <a:lstStyle/>
          <a:p>
            <a:r>
              <a:rPr lang="it-IT" sz="1050" dirty="0"/>
              <a:t>Proposta di nuovi supporti per le griglie della sorgente di ioni negativi e NBI per fusione di tipo ITER</a:t>
            </a: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037" y="2471995"/>
            <a:ext cx="2652211" cy="1770002"/>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809" y="2286818"/>
            <a:ext cx="2725066" cy="1818623"/>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26" y="2395326"/>
            <a:ext cx="2626151" cy="1752611"/>
          </a:xfrm>
          <a:prstGeom prst="rect">
            <a:avLst/>
          </a:prstGeom>
        </p:spPr>
      </p:pic>
      <p:sp>
        <p:nvSpPr>
          <p:cNvPr id="10" name="CasellaDiTesto 9"/>
          <p:cNvSpPr txBox="1"/>
          <p:nvPr/>
        </p:nvSpPr>
        <p:spPr>
          <a:xfrm>
            <a:off x="178045" y="4352186"/>
            <a:ext cx="1907895" cy="253916"/>
          </a:xfrm>
          <a:prstGeom prst="rect">
            <a:avLst/>
          </a:prstGeom>
          <a:noFill/>
        </p:spPr>
        <p:txBody>
          <a:bodyPr wrap="none" rtlCol="0">
            <a:spAutoFit/>
          </a:bodyPr>
          <a:lstStyle/>
          <a:p>
            <a:r>
              <a:rPr lang="it-IT" sz="1050" dirty="0"/>
              <a:t>Supporti griglie di DTT, ITER</a:t>
            </a:r>
          </a:p>
        </p:txBody>
      </p:sp>
      <p:sp>
        <p:nvSpPr>
          <p:cNvPr id="11" name="CasellaDiTesto 10"/>
          <p:cNvSpPr txBox="1"/>
          <p:nvPr/>
        </p:nvSpPr>
        <p:spPr>
          <a:xfrm>
            <a:off x="1994698" y="4318667"/>
            <a:ext cx="4836926" cy="415498"/>
          </a:xfrm>
          <a:prstGeom prst="rect">
            <a:avLst/>
          </a:prstGeom>
          <a:noFill/>
        </p:spPr>
        <p:txBody>
          <a:bodyPr wrap="square" rtlCol="0">
            <a:spAutoFit/>
          </a:bodyPr>
          <a:lstStyle/>
          <a:p>
            <a:r>
              <a:rPr lang="it-IT" sz="1050" dirty="0"/>
              <a:t>Nuovi Supporti griglie (per ridurre il pericolo di break-down nella zona di alta tensione</a:t>
            </a:r>
          </a:p>
        </p:txBody>
      </p:sp>
      <p:sp>
        <p:nvSpPr>
          <p:cNvPr id="12" name="CasellaDiTesto 11"/>
          <p:cNvSpPr txBox="1"/>
          <p:nvPr/>
        </p:nvSpPr>
        <p:spPr>
          <a:xfrm>
            <a:off x="7273545" y="4128552"/>
            <a:ext cx="1691489" cy="369332"/>
          </a:xfrm>
          <a:prstGeom prst="rect">
            <a:avLst/>
          </a:prstGeom>
          <a:noFill/>
        </p:spPr>
        <p:txBody>
          <a:bodyPr wrap="none" rtlCol="0">
            <a:spAutoFit/>
          </a:bodyPr>
          <a:lstStyle/>
          <a:p>
            <a:r>
              <a:rPr lang="it-IT" sz="900" dirty="0"/>
              <a:t>Simulazione preliminare pot.li</a:t>
            </a:r>
          </a:p>
          <a:p>
            <a:r>
              <a:rPr lang="it-IT" sz="900" dirty="0"/>
              <a:t>Per nuovo supporto</a:t>
            </a:r>
          </a:p>
        </p:txBody>
      </p:sp>
      <p:sp>
        <p:nvSpPr>
          <p:cNvPr id="13" name="CasellaDiTesto 12"/>
          <p:cNvSpPr txBox="1"/>
          <p:nvPr/>
        </p:nvSpPr>
        <p:spPr>
          <a:xfrm>
            <a:off x="2530537" y="2875085"/>
            <a:ext cx="509404" cy="369332"/>
          </a:xfrm>
          <a:prstGeom prst="rect">
            <a:avLst/>
          </a:prstGeom>
          <a:noFill/>
        </p:spPr>
        <p:txBody>
          <a:bodyPr wrap="square" rtlCol="0">
            <a:spAutoFit/>
          </a:bodyPr>
          <a:lstStyle/>
          <a:p>
            <a:r>
              <a:rPr lang="it-IT" sz="900" dirty="0"/>
              <a:t>Griglie</a:t>
            </a:r>
          </a:p>
        </p:txBody>
      </p:sp>
      <p:cxnSp>
        <p:nvCxnSpPr>
          <p:cNvPr id="15" name="Connettore 2 14"/>
          <p:cNvCxnSpPr/>
          <p:nvPr/>
        </p:nvCxnSpPr>
        <p:spPr>
          <a:xfrm flipH="1" flipV="1">
            <a:off x="1918922" y="3000375"/>
            <a:ext cx="611615" cy="13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3039941" y="3000375"/>
            <a:ext cx="1219933" cy="82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2530537" y="3725741"/>
            <a:ext cx="1101584" cy="230832"/>
          </a:xfrm>
          <a:prstGeom prst="rect">
            <a:avLst/>
          </a:prstGeom>
          <a:noFill/>
        </p:spPr>
        <p:txBody>
          <a:bodyPr wrap="none" rtlCol="0">
            <a:spAutoFit/>
          </a:bodyPr>
          <a:lstStyle/>
          <a:p>
            <a:r>
              <a:rPr lang="it-IT" sz="900" dirty="0"/>
              <a:t>Dischi di supporto</a:t>
            </a:r>
          </a:p>
        </p:txBody>
      </p:sp>
      <p:cxnSp>
        <p:nvCxnSpPr>
          <p:cNvPr id="20" name="Connettore 2 19"/>
          <p:cNvCxnSpPr>
            <a:stCxn id="18" idx="1"/>
          </p:cNvCxnSpPr>
          <p:nvPr/>
        </p:nvCxnSpPr>
        <p:spPr>
          <a:xfrm flipH="1" flipV="1">
            <a:off x="2044211" y="3429001"/>
            <a:ext cx="486326" cy="412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3513113" y="3429000"/>
            <a:ext cx="486326" cy="400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034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8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rgbClr val="FF0000"/>
                </a:solidFill>
              </a:rPr>
              <a:t>FRIDA 2025</a:t>
            </a:r>
            <a:endParaRPr sz="2466">
              <a:solidFill>
                <a:srgbClr val="FF0000"/>
              </a:solidFill>
            </a:endParaRPr>
          </a:p>
          <a:p>
            <a:pPr marL="0" lvl="0" indent="0" algn="l" rtl="0">
              <a:spcBef>
                <a:spcPts val="0"/>
              </a:spcBef>
              <a:spcAft>
                <a:spcPts val="0"/>
              </a:spcAft>
              <a:buNone/>
            </a:pPr>
            <a:r>
              <a:rPr lang="it"/>
              <a:t> </a:t>
            </a:r>
            <a:endParaRPr/>
          </a:p>
        </p:txBody>
      </p:sp>
      <p:sp>
        <p:nvSpPr>
          <p:cNvPr id="55" name="Google Shape;55;p13"/>
          <p:cNvSpPr txBox="1">
            <a:spLocks noGrp="1"/>
          </p:cNvSpPr>
          <p:nvPr>
            <p:ph type="body" idx="1"/>
          </p:nvPr>
        </p:nvSpPr>
        <p:spPr>
          <a:xfrm>
            <a:off x="3125175" y="1424388"/>
            <a:ext cx="5936100" cy="191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200">
                <a:solidFill>
                  <a:schemeClr val="dk1"/>
                </a:solidFill>
              </a:rPr>
              <a:t>FRIDA is a 3 years project started in 2022.</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We joined FRIDA in 2023. RL R. Radogna</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The extension of FRIDA for 2025 has been requested. </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Responsabile Nazioonale: Alessio Sarti (Sapienza)</a:t>
            </a:r>
            <a:endParaRPr sz="1200">
              <a:solidFill>
                <a:schemeClr val="dk1"/>
              </a:solidFill>
            </a:endParaRPr>
          </a:p>
          <a:p>
            <a:pPr marL="0" lvl="0" indent="0" algn="l" rtl="0">
              <a:spcBef>
                <a:spcPts val="1200"/>
              </a:spcBef>
              <a:spcAft>
                <a:spcPts val="0"/>
              </a:spcAft>
              <a:buNone/>
            </a:pPr>
            <a:r>
              <a:rPr lang="it" sz="1200" b="1">
                <a:solidFill>
                  <a:srgbClr val="980000"/>
                </a:solidFill>
              </a:rPr>
              <a:t>Scientific goals of FRIDA:  </a:t>
            </a:r>
            <a:endParaRPr sz="1200" b="1">
              <a:solidFill>
                <a:srgbClr val="980000"/>
              </a:solidFill>
            </a:endParaRPr>
          </a:p>
          <a:p>
            <a:pPr marL="457200" lvl="0" indent="-304800" algn="l" rtl="0">
              <a:spcBef>
                <a:spcPts val="1200"/>
              </a:spcBef>
              <a:spcAft>
                <a:spcPts val="0"/>
              </a:spcAft>
              <a:buClr>
                <a:schemeClr val="dk1"/>
              </a:buClr>
              <a:buSzPts val="1200"/>
              <a:buChar char="●"/>
            </a:pPr>
            <a:r>
              <a:rPr lang="it" sz="1200">
                <a:solidFill>
                  <a:schemeClr val="dk1"/>
                </a:solidFill>
              </a:rPr>
              <a:t>Provide FLASH beam delivery technologies for cancer treatment.</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Develop beam monitoring tools for electron and proton clinical beams at FLASH rates.</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Provide strategies to increase the efficacy of particle therapy treatments. </a:t>
            </a:r>
            <a:endParaRPr sz="1200"/>
          </a:p>
        </p:txBody>
      </p:sp>
      <p:pic>
        <p:nvPicPr>
          <p:cNvPr id="56" name="Google Shape;56;p13"/>
          <p:cNvPicPr preferRelativeResize="0"/>
          <p:nvPr/>
        </p:nvPicPr>
        <p:blipFill>
          <a:blip r:embed="rId3">
            <a:alphaModFix/>
          </a:blip>
          <a:stretch>
            <a:fillRect/>
          </a:stretch>
        </p:blipFill>
        <p:spPr>
          <a:xfrm>
            <a:off x="0" y="1017725"/>
            <a:ext cx="3152075" cy="2727925"/>
          </a:xfrm>
          <a:prstGeom prst="rect">
            <a:avLst/>
          </a:prstGeom>
          <a:noFill/>
          <a:ln>
            <a:noFill/>
          </a:ln>
        </p:spPr>
      </p:pic>
      <p:sp>
        <p:nvSpPr>
          <p:cNvPr id="57" name="Google Shape;57;p13"/>
          <p:cNvSpPr txBox="1"/>
          <p:nvPr/>
        </p:nvSpPr>
        <p:spPr>
          <a:xfrm>
            <a:off x="65600" y="4486250"/>
            <a:ext cx="529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https://web.infn.it/FRIDA/index.php/en/org-en-gb</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rgbClr val="FF0000"/>
                </a:solidFill>
              </a:rPr>
              <a:t>FRIDA @ Bari</a:t>
            </a:r>
            <a:endParaRPr>
              <a:solidFill>
                <a:srgbClr val="FF0000"/>
              </a:solidFill>
            </a:endParaRPr>
          </a:p>
        </p:txBody>
      </p:sp>
      <p:sp>
        <p:nvSpPr>
          <p:cNvPr id="63" name="Google Shape;63;p14"/>
          <p:cNvSpPr txBox="1">
            <a:spLocks noGrp="1"/>
          </p:cNvSpPr>
          <p:nvPr>
            <p:ph type="body" idx="1"/>
          </p:nvPr>
        </p:nvSpPr>
        <p:spPr>
          <a:xfrm>
            <a:off x="128725" y="1152475"/>
            <a:ext cx="5158500" cy="36216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chemeClr val="dk1"/>
              </a:buClr>
              <a:buSzPts val="1200"/>
              <a:buChar char="●"/>
            </a:pPr>
            <a:r>
              <a:rPr lang="it" sz="1200">
                <a:solidFill>
                  <a:schemeClr val="dk1"/>
                </a:solidFill>
              </a:rPr>
              <a:t>MOTIVATION: Proton therapy daily Quality Assurance (QA) requires the measurement of beam range, spot size, spot position, dose.</a:t>
            </a:r>
            <a:endParaRPr sz="1200">
              <a:solidFill>
                <a:schemeClr val="dk1"/>
              </a:solidFill>
            </a:endParaRPr>
          </a:p>
          <a:p>
            <a:pPr marL="914400" lvl="1" indent="-304800" algn="l" rtl="0">
              <a:spcBef>
                <a:spcPts val="0"/>
              </a:spcBef>
              <a:spcAft>
                <a:spcPts val="0"/>
              </a:spcAft>
              <a:buClr>
                <a:schemeClr val="dk1"/>
              </a:buClr>
              <a:buSzPts val="1200"/>
              <a:buChar char="○"/>
            </a:pPr>
            <a:r>
              <a:rPr lang="it" sz="1200">
                <a:solidFill>
                  <a:schemeClr val="dk1"/>
                </a:solidFill>
              </a:rPr>
              <a:t>Different devices are involved (overall time 40 min for QA) </a:t>
            </a:r>
            <a:endParaRPr sz="1200">
              <a:solidFill>
                <a:schemeClr val="dk1"/>
              </a:solidFill>
            </a:endParaRPr>
          </a:p>
          <a:p>
            <a:pPr marL="914400" lvl="1" indent="-304800" algn="l" rtl="0">
              <a:spcBef>
                <a:spcPts val="0"/>
              </a:spcBef>
              <a:spcAft>
                <a:spcPts val="0"/>
              </a:spcAft>
              <a:buClr>
                <a:schemeClr val="dk1"/>
              </a:buClr>
              <a:buSzPts val="1200"/>
              <a:buChar char="○"/>
            </a:pPr>
            <a:r>
              <a:rPr lang="it" sz="1200">
                <a:solidFill>
                  <a:schemeClr val="dk1"/>
                </a:solidFill>
              </a:rPr>
              <a:t>None of the existing device is scalable at FLASH rate.</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GOAL: </a:t>
            </a:r>
            <a:r>
              <a:rPr lang="it" sz="1200" b="1">
                <a:solidFill>
                  <a:srgbClr val="980000"/>
                </a:solidFill>
              </a:rPr>
              <a:t>Development of an integrated system for FLASH proton beam QA</a:t>
            </a:r>
            <a:r>
              <a:rPr lang="it" sz="1200">
                <a:solidFill>
                  <a:schemeClr val="dk1"/>
                </a:solidFill>
              </a:rPr>
              <a:t> </a:t>
            </a:r>
            <a:endParaRPr sz="1200">
              <a:solidFill>
                <a:schemeClr val="dk1"/>
              </a:solidFill>
            </a:endParaRPr>
          </a:p>
          <a:p>
            <a:pPr marL="914400" lvl="1" indent="-304800" algn="l" rtl="0">
              <a:spcBef>
                <a:spcPts val="0"/>
              </a:spcBef>
              <a:spcAft>
                <a:spcPts val="0"/>
              </a:spcAft>
              <a:buClr>
                <a:srgbClr val="38761D"/>
              </a:buClr>
              <a:buSzPts val="1200"/>
              <a:buChar char="○"/>
            </a:pPr>
            <a:r>
              <a:rPr lang="it" sz="1200" u="sng">
                <a:solidFill>
                  <a:srgbClr val="38761D"/>
                </a:solidFill>
              </a:rPr>
              <a:t>Scintillating fibers beam monitoring</a:t>
            </a:r>
            <a:r>
              <a:rPr lang="it" sz="1200">
                <a:solidFill>
                  <a:srgbClr val="38761D"/>
                </a:solidFill>
              </a:rPr>
              <a:t> to measure the beam spot size and position </a:t>
            </a:r>
            <a:endParaRPr sz="1200">
              <a:solidFill>
                <a:srgbClr val="38761D"/>
              </a:solidFill>
            </a:endParaRPr>
          </a:p>
          <a:p>
            <a:pPr marL="914400" lvl="1" indent="-304800" algn="l" rtl="0">
              <a:spcBef>
                <a:spcPts val="0"/>
              </a:spcBef>
              <a:spcAft>
                <a:spcPts val="0"/>
              </a:spcAft>
              <a:buClr>
                <a:schemeClr val="dk1"/>
              </a:buClr>
              <a:buSzPts val="1200"/>
              <a:buChar char="○"/>
            </a:pPr>
            <a:r>
              <a:rPr lang="it" sz="1200">
                <a:solidFill>
                  <a:srgbClr val="0B5394"/>
                </a:solidFill>
              </a:rPr>
              <a:t>Integration with a </a:t>
            </a:r>
            <a:r>
              <a:rPr lang="it" sz="1200" u="sng">
                <a:solidFill>
                  <a:srgbClr val="0B5394"/>
                </a:solidFill>
              </a:rPr>
              <a:t>range module</a:t>
            </a:r>
            <a:r>
              <a:rPr lang="it" sz="1200">
                <a:solidFill>
                  <a:srgbClr val="0B5394"/>
                </a:solidFill>
              </a:rPr>
              <a:t> made of a stack of plastic scintillator sheets to measure the depth-dose profile</a:t>
            </a:r>
            <a:r>
              <a:rPr lang="it" sz="1200">
                <a:solidFill>
                  <a:schemeClr val="dk1"/>
                </a:solidFill>
              </a:rPr>
              <a:t> [1] (collaboration with University College London)</a:t>
            </a:r>
            <a:endParaRPr sz="1200">
              <a:solidFill>
                <a:schemeClr val="dk1"/>
              </a:solidFill>
            </a:endParaRPr>
          </a:p>
          <a:p>
            <a:pPr marL="457200" lvl="0" indent="-304800" algn="l" rtl="0">
              <a:spcBef>
                <a:spcPts val="0"/>
              </a:spcBef>
              <a:spcAft>
                <a:spcPts val="0"/>
              </a:spcAft>
              <a:buClr>
                <a:schemeClr val="dk1"/>
              </a:buClr>
              <a:buSzPts val="1200"/>
              <a:buChar char="●"/>
            </a:pPr>
            <a:r>
              <a:rPr lang="it" sz="1200" b="1">
                <a:solidFill>
                  <a:schemeClr val="dk1"/>
                </a:solidFill>
              </a:rPr>
              <a:t>ACTIVITIES</a:t>
            </a:r>
            <a:r>
              <a:rPr lang="it" sz="1200">
                <a:solidFill>
                  <a:schemeClr val="dk1"/>
                </a:solidFill>
              </a:rPr>
              <a:t>: </a:t>
            </a:r>
            <a:endParaRPr sz="1200">
              <a:solidFill>
                <a:schemeClr val="dk1"/>
              </a:solidFill>
            </a:endParaRPr>
          </a:p>
          <a:p>
            <a:pPr marL="914400" lvl="1" indent="-304800" algn="l" rtl="0">
              <a:spcBef>
                <a:spcPts val="0"/>
              </a:spcBef>
              <a:spcAft>
                <a:spcPts val="0"/>
              </a:spcAft>
              <a:buClr>
                <a:schemeClr val="dk1"/>
              </a:buClr>
              <a:buSzPts val="1200"/>
              <a:buChar char="○"/>
            </a:pPr>
            <a:endParaRPr sz="1200">
              <a:solidFill>
                <a:schemeClr val="dk1"/>
              </a:solidFill>
            </a:endParaRPr>
          </a:p>
          <a:p>
            <a:pPr marL="914400" lvl="1" indent="-304800" algn="l" rtl="0">
              <a:spcBef>
                <a:spcPts val="0"/>
              </a:spcBef>
              <a:spcAft>
                <a:spcPts val="0"/>
              </a:spcAft>
              <a:buClr>
                <a:schemeClr val="dk1"/>
              </a:buClr>
              <a:buSzPts val="1200"/>
              <a:buChar char="○"/>
            </a:pPr>
            <a:r>
              <a:rPr lang="it" sz="1200">
                <a:solidFill>
                  <a:schemeClr val="dk1"/>
                </a:solidFill>
              </a:rPr>
              <a:t>Integrated system simulation using Geant4</a:t>
            </a:r>
            <a:endParaRPr sz="1200">
              <a:solidFill>
                <a:schemeClr val="dk1"/>
              </a:solidFill>
            </a:endParaRPr>
          </a:p>
        </p:txBody>
      </p:sp>
      <p:pic>
        <p:nvPicPr>
          <p:cNvPr id="64" name="Google Shape;64;p14"/>
          <p:cNvPicPr preferRelativeResize="0"/>
          <p:nvPr/>
        </p:nvPicPr>
        <p:blipFill>
          <a:blip r:embed="rId3">
            <a:alphaModFix/>
          </a:blip>
          <a:stretch>
            <a:fillRect/>
          </a:stretch>
        </p:blipFill>
        <p:spPr>
          <a:xfrm>
            <a:off x="5287100" y="1798150"/>
            <a:ext cx="3681774" cy="2728073"/>
          </a:xfrm>
          <a:prstGeom prst="rect">
            <a:avLst/>
          </a:prstGeom>
          <a:noFill/>
          <a:ln>
            <a:noFill/>
          </a:ln>
        </p:spPr>
      </p:pic>
      <p:sp>
        <p:nvSpPr>
          <p:cNvPr id="65" name="Google Shape;65;p14"/>
          <p:cNvSpPr txBox="1"/>
          <p:nvPr/>
        </p:nvSpPr>
        <p:spPr>
          <a:xfrm>
            <a:off x="7061175" y="1869225"/>
            <a:ext cx="19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t>Range Verification</a:t>
            </a:r>
            <a:endParaRPr sz="1200"/>
          </a:p>
        </p:txBody>
      </p:sp>
      <p:sp>
        <p:nvSpPr>
          <p:cNvPr id="66" name="Google Shape;66;p14"/>
          <p:cNvSpPr txBox="1"/>
          <p:nvPr/>
        </p:nvSpPr>
        <p:spPr>
          <a:xfrm>
            <a:off x="5842325" y="4703625"/>
            <a:ext cx="19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t>Beam Monitoring</a:t>
            </a:r>
            <a:endParaRPr sz="1200"/>
          </a:p>
        </p:txBody>
      </p:sp>
      <p:cxnSp>
        <p:nvCxnSpPr>
          <p:cNvPr id="67" name="Google Shape;67;p14"/>
          <p:cNvCxnSpPr/>
          <p:nvPr/>
        </p:nvCxnSpPr>
        <p:spPr>
          <a:xfrm flipH="1">
            <a:off x="6570975" y="4029100"/>
            <a:ext cx="106500" cy="781500"/>
          </a:xfrm>
          <a:prstGeom prst="straightConnector1">
            <a:avLst/>
          </a:prstGeom>
          <a:noFill/>
          <a:ln w="9525" cap="flat" cmpd="sng">
            <a:solidFill>
              <a:schemeClr val="dk2"/>
            </a:solidFill>
            <a:prstDash val="solid"/>
            <a:round/>
            <a:headEnd type="none" w="med" len="med"/>
            <a:tailEnd type="triangle" w="med" len="med"/>
          </a:ln>
        </p:spPr>
      </p:cxnSp>
      <p:cxnSp>
        <p:nvCxnSpPr>
          <p:cNvPr id="68" name="Google Shape;68;p14"/>
          <p:cNvCxnSpPr/>
          <p:nvPr/>
        </p:nvCxnSpPr>
        <p:spPr>
          <a:xfrm rot="10800000">
            <a:off x="7501775" y="2146225"/>
            <a:ext cx="56700" cy="1463700"/>
          </a:xfrm>
          <a:prstGeom prst="straightConnector1">
            <a:avLst/>
          </a:prstGeom>
          <a:noFill/>
          <a:ln w="9525" cap="flat" cmpd="sng">
            <a:solidFill>
              <a:schemeClr val="dk2"/>
            </a:solidFill>
            <a:prstDash val="solid"/>
            <a:round/>
            <a:headEnd type="none" w="med" len="med"/>
            <a:tailEnd type="triangle" w="med" len="med"/>
          </a:ln>
        </p:spPr>
      </p:cxnSp>
      <p:sp>
        <p:nvSpPr>
          <p:cNvPr id="69" name="Google Shape;69;p14"/>
          <p:cNvSpPr txBox="1"/>
          <p:nvPr/>
        </p:nvSpPr>
        <p:spPr>
          <a:xfrm>
            <a:off x="5708725" y="1135675"/>
            <a:ext cx="335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Detector geometry in TOPAS</a:t>
            </a:r>
            <a:endParaRPr/>
          </a:p>
        </p:txBody>
      </p:sp>
      <p:sp>
        <p:nvSpPr>
          <p:cNvPr id="70" name="Google Shape;70;p14"/>
          <p:cNvSpPr txBox="1"/>
          <p:nvPr/>
        </p:nvSpPr>
        <p:spPr>
          <a:xfrm>
            <a:off x="0" y="4774200"/>
            <a:ext cx="699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[1] </a:t>
            </a:r>
            <a:r>
              <a:rPr lang="it" sz="1200" u="sng">
                <a:solidFill>
                  <a:schemeClr val="hlink"/>
                </a:solidFill>
                <a:hlinkClick r:id="rId4"/>
              </a:rPr>
              <a:t>https://iopscience.iop.org/article/10.1088/1361-6560/ab9415/pdf</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it">
                <a:solidFill>
                  <a:srgbClr val="FF0000"/>
                </a:solidFill>
              </a:rPr>
              <a:t>FRIDA @ Bari</a:t>
            </a:r>
            <a:endParaRPr>
              <a:solidFill>
                <a:srgbClr val="FF0000"/>
              </a:solidFill>
            </a:endParaRPr>
          </a:p>
          <a:p>
            <a:pPr marL="0" lvl="0" indent="0" algn="l" rtl="0">
              <a:spcBef>
                <a:spcPts val="0"/>
              </a:spcBef>
              <a:spcAft>
                <a:spcPts val="0"/>
              </a:spcAft>
              <a:buNone/>
            </a:pPr>
            <a:endParaRPr/>
          </a:p>
        </p:txBody>
      </p:sp>
      <p:sp>
        <p:nvSpPr>
          <p:cNvPr id="76" name="Google Shape;76;p15"/>
          <p:cNvSpPr txBox="1">
            <a:spLocks noGrp="1"/>
          </p:cNvSpPr>
          <p:nvPr>
            <p:ph type="body" idx="1"/>
          </p:nvPr>
        </p:nvSpPr>
        <p:spPr>
          <a:xfrm>
            <a:off x="311700" y="1152475"/>
            <a:ext cx="4296600" cy="3804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it" sz="1400" b="1">
                <a:solidFill>
                  <a:srgbClr val="FF0000"/>
                </a:solidFill>
              </a:rPr>
              <a:t>STATUS OF THE PROJECT</a:t>
            </a:r>
            <a:endParaRPr sz="1400" b="1">
              <a:solidFill>
                <a:srgbClr val="FF0000"/>
              </a:solidFill>
            </a:endParaRPr>
          </a:p>
          <a:p>
            <a:pPr marL="457200" lvl="0" indent="-304800" algn="l" rtl="0">
              <a:spcBef>
                <a:spcPts val="1200"/>
              </a:spcBef>
              <a:spcAft>
                <a:spcPts val="0"/>
              </a:spcAft>
              <a:buSzPts val="1200"/>
              <a:buChar char="●"/>
            </a:pPr>
            <a:r>
              <a:rPr lang="it" sz="1200">
                <a:solidFill>
                  <a:schemeClr val="dk1"/>
                </a:solidFill>
              </a:rPr>
              <a:t>First 2D prototype designed and produced @INFN-Bari</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Software for beam position and shape reconstruction ongoing.</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Characterization using laser sources in our labs.</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First beam test @LinearBeam, Itel, Ruvo.</a:t>
            </a:r>
            <a:endParaRPr sz="1200">
              <a:solidFill>
                <a:schemeClr val="dk1"/>
              </a:solidFill>
            </a:endParaRPr>
          </a:p>
          <a:p>
            <a:pPr marL="457200" lvl="0" indent="0" algn="l" rtl="0">
              <a:spcBef>
                <a:spcPts val="1200"/>
              </a:spcBef>
              <a:spcAft>
                <a:spcPts val="0"/>
              </a:spcAft>
              <a:buNone/>
            </a:pPr>
            <a:endParaRPr sz="1200">
              <a:solidFill>
                <a:schemeClr val="dk1"/>
              </a:solidFill>
            </a:endParaRPr>
          </a:p>
          <a:p>
            <a:pPr marL="0" lvl="0" indent="0" algn="l" rtl="0">
              <a:spcBef>
                <a:spcPts val="1200"/>
              </a:spcBef>
              <a:spcAft>
                <a:spcPts val="0"/>
              </a:spcAft>
              <a:buNone/>
            </a:pPr>
            <a:r>
              <a:rPr lang="it" sz="1400" b="1">
                <a:solidFill>
                  <a:srgbClr val="FF0000"/>
                </a:solidFill>
              </a:rPr>
              <a:t>FUTURE ACTIVITIES</a:t>
            </a:r>
            <a:endParaRPr sz="1400" b="1">
              <a:solidFill>
                <a:srgbClr val="FF0000"/>
              </a:solidFill>
            </a:endParaRPr>
          </a:p>
          <a:p>
            <a:pPr marL="457200" lvl="0" indent="-304800" algn="l" rtl="0">
              <a:spcBef>
                <a:spcPts val="120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Improve the detector and produce new optimized prototypes</a:t>
            </a:r>
            <a:endParaRPr sz="120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Improve the alignment between fibers and pixels</a:t>
            </a:r>
            <a:endParaRPr sz="120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Possibility to use squared fibers</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More tests with protons  (conventional/FLASH)</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Start the integration of the range module and beam tracker.</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it" sz="1200">
                <a:solidFill>
                  <a:schemeClr val="dk1"/>
                </a:solidFill>
                <a:latin typeface="Times New Roman"/>
                <a:ea typeface="Times New Roman"/>
                <a:cs typeface="Times New Roman"/>
                <a:sym typeface="Times New Roman"/>
              </a:rPr>
              <a:t>Test the integrated system.</a:t>
            </a:r>
            <a:endParaRPr sz="1200">
              <a:solidFill>
                <a:schemeClr val="dk1"/>
              </a:solidFill>
            </a:endParaRPr>
          </a:p>
        </p:txBody>
      </p:sp>
      <p:pic>
        <p:nvPicPr>
          <p:cNvPr id="77" name="Google Shape;77;p15"/>
          <p:cNvPicPr preferRelativeResize="0"/>
          <p:nvPr/>
        </p:nvPicPr>
        <p:blipFill>
          <a:blip r:embed="rId3">
            <a:alphaModFix/>
          </a:blip>
          <a:stretch>
            <a:fillRect/>
          </a:stretch>
        </p:blipFill>
        <p:spPr>
          <a:xfrm>
            <a:off x="5014800" y="1594250"/>
            <a:ext cx="3936911" cy="1774625"/>
          </a:xfrm>
          <a:prstGeom prst="rect">
            <a:avLst/>
          </a:prstGeom>
          <a:noFill/>
          <a:ln>
            <a:noFill/>
          </a:ln>
        </p:spPr>
      </p:pic>
      <p:pic>
        <p:nvPicPr>
          <p:cNvPr id="78" name="Google Shape;78;p15"/>
          <p:cNvPicPr preferRelativeResize="0"/>
          <p:nvPr/>
        </p:nvPicPr>
        <p:blipFill>
          <a:blip r:embed="rId4">
            <a:alphaModFix/>
          </a:blip>
          <a:stretch>
            <a:fillRect/>
          </a:stretch>
        </p:blipFill>
        <p:spPr>
          <a:xfrm>
            <a:off x="5551400" y="85799"/>
            <a:ext cx="3221450" cy="1446175"/>
          </a:xfrm>
          <a:prstGeom prst="rect">
            <a:avLst/>
          </a:prstGeom>
          <a:noFill/>
          <a:ln>
            <a:noFill/>
          </a:ln>
        </p:spPr>
      </p:pic>
      <p:pic>
        <p:nvPicPr>
          <p:cNvPr id="79" name="Google Shape;79;p15"/>
          <p:cNvPicPr preferRelativeResize="0"/>
          <p:nvPr/>
        </p:nvPicPr>
        <p:blipFill>
          <a:blip r:embed="rId5">
            <a:alphaModFix/>
          </a:blip>
          <a:stretch>
            <a:fillRect/>
          </a:stretch>
        </p:blipFill>
        <p:spPr>
          <a:xfrm>
            <a:off x="4871923" y="3368875"/>
            <a:ext cx="4222675" cy="1774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it">
                <a:solidFill>
                  <a:srgbClr val="FF0000"/>
                </a:solidFill>
              </a:rPr>
              <a:t>FRIDA @ Bari</a:t>
            </a:r>
            <a:endParaRPr>
              <a:solidFill>
                <a:srgbClr val="FF0000"/>
              </a:solidFill>
            </a:endParaRPr>
          </a:p>
          <a:p>
            <a:pPr marL="0" lvl="0" indent="0" algn="l" rtl="0">
              <a:spcBef>
                <a:spcPts val="0"/>
              </a:spcBef>
              <a:spcAft>
                <a:spcPts val="0"/>
              </a:spcAft>
              <a:buNone/>
            </a:pPr>
            <a:endParaRPr/>
          </a:p>
        </p:txBody>
      </p:sp>
      <p:sp>
        <p:nvSpPr>
          <p:cNvPr id="85" name="Google Shape;85;p16"/>
          <p:cNvSpPr txBox="1">
            <a:spLocks noGrp="1"/>
          </p:cNvSpPr>
          <p:nvPr>
            <p:ph type="body" idx="1"/>
          </p:nvPr>
        </p:nvSpPr>
        <p:spPr>
          <a:xfrm>
            <a:off x="2921100" y="1017725"/>
            <a:ext cx="5911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52"/>
              <a:buNone/>
            </a:pPr>
            <a:r>
              <a:rPr lang="it" sz="1230" b="1">
                <a:solidFill>
                  <a:srgbClr val="FF0000"/>
                </a:solidFill>
              </a:rPr>
              <a:t>RICHIESTE</a:t>
            </a:r>
            <a:endParaRPr sz="1230" b="1">
              <a:solidFill>
                <a:srgbClr val="FF0000"/>
              </a:solidFill>
            </a:endParaRPr>
          </a:p>
          <a:p>
            <a:pPr marL="0" lvl="0" indent="0" algn="l" rtl="0">
              <a:spcBef>
                <a:spcPts val="1200"/>
              </a:spcBef>
              <a:spcAft>
                <a:spcPts val="0"/>
              </a:spcAft>
              <a:buClr>
                <a:schemeClr val="dk1"/>
              </a:buClr>
              <a:buSzPts val="852"/>
              <a:buFont typeface="Arial"/>
              <a:buNone/>
            </a:pPr>
            <a:r>
              <a:rPr lang="it" sz="1230" b="1">
                <a:solidFill>
                  <a:schemeClr val="dk1"/>
                </a:solidFill>
                <a:highlight>
                  <a:schemeClr val="lt1"/>
                </a:highlight>
              </a:rPr>
              <a:t>Progettazione meccanica: </a:t>
            </a:r>
            <a:r>
              <a:rPr lang="it" sz="1230">
                <a:solidFill>
                  <a:srgbClr val="FF0000"/>
                </a:solidFill>
                <a:highlight>
                  <a:schemeClr val="lt1"/>
                </a:highlight>
              </a:rPr>
              <a:t>1 mese uomo </a:t>
            </a:r>
            <a:r>
              <a:rPr lang="it" sz="1230">
                <a:solidFill>
                  <a:schemeClr val="dk1"/>
                </a:solidFill>
              </a:rPr>
              <a:t>per la progettazione ed ottimizzazione del prototipo.</a:t>
            </a:r>
            <a:endParaRPr sz="1230">
              <a:solidFill>
                <a:schemeClr val="dk1"/>
              </a:solidFill>
              <a:highlight>
                <a:schemeClr val="lt1"/>
              </a:highlight>
            </a:endParaRPr>
          </a:p>
          <a:p>
            <a:pPr marL="0" lvl="0" indent="0" algn="l" rtl="0">
              <a:spcBef>
                <a:spcPts val="1200"/>
              </a:spcBef>
              <a:spcAft>
                <a:spcPts val="0"/>
              </a:spcAft>
              <a:buClr>
                <a:schemeClr val="dk1"/>
              </a:buClr>
              <a:buSzPts val="852"/>
              <a:buFont typeface="Arial"/>
              <a:buNone/>
            </a:pPr>
            <a:r>
              <a:rPr lang="it" sz="1230" b="1">
                <a:solidFill>
                  <a:schemeClr val="dk1"/>
                </a:solidFill>
                <a:highlight>
                  <a:schemeClr val="lt1"/>
                </a:highlight>
              </a:rPr>
              <a:t>Officina meccanica: </a:t>
            </a:r>
            <a:r>
              <a:rPr lang="it" sz="1230">
                <a:solidFill>
                  <a:srgbClr val="FF0000"/>
                </a:solidFill>
                <a:highlight>
                  <a:schemeClr val="lt1"/>
                </a:highlight>
              </a:rPr>
              <a:t>0.5 mesi uomo </a:t>
            </a:r>
            <a:r>
              <a:rPr lang="it" sz="1230">
                <a:solidFill>
                  <a:schemeClr val="dk1"/>
                </a:solidFill>
              </a:rPr>
              <a:t>per la realizzazione di telai per l’accoppiamento di fibre ottiche ed elettronica di read-out.</a:t>
            </a:r>
            <a:endParaRPr sz="1230">
              <a:solidFill>
                <a:schemeClr val="dk1"/>
              </a:solidFill>
            </a:endParaRPr>
          </a:p>
          <a:p>
            <a:pPr marL="0" lvl="0" indent="0" algn="l" rtl="0">
              <a:spcBef>
                <a:spcPts val="1200"/>
              </a:spcBef>
              <a:spcAft>
                <a:spcPts val="0"/>
              </a:spcAft>
              <a:buClr>
                <a:schemeClr val="dk1"/>
              </a:buClr>
              <a:buSzPts val="1100"/>
              <a:buFont typeface="Arial"/>
              <a:buNone/>
            </a:pPr>
            <a:r>
              <a:rPr lang="it" sz="1200" b="1">
                <a:solidFill>
                  <a:schemeClr val="dk1"/>
                </a:solidFill>
              </a:rPr>
              <a:t>Servizio Elettronico:</a:t>
            </a:r>
            <a:r>
              <a:rPr lang="it" sz="1200">
                <a:solidFill>
                  <a:schemeClr val="dk1"/>
                </a:solidFill>
              </a:rPr>
              <a:t> </a:t>
            </a:r>
            <a:r>
              <a:rPr lang="it" sz="1200">
                <a:solidFill>
                  <a:srgbClr val="FF0000"/>
                </a:solidFill>
              </a:rPr>
              <a:t>0.5 mesi </a:t>
            </a:r>
            <a:r>
              <a:rPr lang="it" sz="1200">
                <a:solidFill>
                  <a:srgbClr val="FF0000"/>
                </a:solidFill>
                <a:highlight>
                  <a:schemeClr val="lt1"/>
                </a:highlight>
              </a:rPr>
              <a:t>persona</a:t>
            </a:r>
            <a:r>
              <a:rPr lang="it" sz="1200">
                <a:solidFill>
                  <a:schemeClr val="dk1"/>
                </a:solidFill>
              </a:rPr>
              <a:t> per supporto all’installazione dei setup sperimentale.</a:t>
            </a:r>
            <a:endParaRPr sz="1230">
              <a:solidFill>
                <a:schemeClr val="dk1"/>
              </a:solidFill>
            </a:endParaRPr>
          </a:p>
          <a:p>
            <a:pPr marL="0" lvl="0" indent="0" algn="l" rtl="0">
              <a:spcBef>
                <a:spcPts val="1200"/>
              </a:spcBef>
              <a:spcAft>
                <a:spcPts val="1200"/>
              </a:spcAft>
              <a:buClr>
                <a:schemeClr val="dk1"/>
              </a:buClr>
              <a:buSzPts val="852"/>
              <a:buFont typeface="Arial"/>
              <a:buNone/>
            </a:pPr>
            <a:endParaRPr sz="1230"/>
          </a:p>
        </p:txBody>
      </p:sp>
      <p:sp>
        <p:nvSpPr>
          <p:cNvPr id="86" name="Google Shape;86;p16"/>
          <p:cNvSpPr txBox="1">
            <a:spLocks noGrp="1"/>
          </p:cNvSpPr>
          <p:nvPr>
            <p:ph type="body" idx="1"/>
          </p:nvPr>
        </p:nvSpPr>
        <p:spPr>
          <a:xfrm>
            <a:off x="311700" y="1061825"/>
            <a:ext cx="3345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it" sz="1200" b="1" dirty="0">
                <a:solidFill>
                  <a:srgbClr val="FF0000"/>
                </a:solidFill>
              </a:rPr>
              <a:t>PARTECIPANTI</a:t>
            </a:r>
            <a:endParaRPr sz="1200" b="1" dirty="0">
              <a:solidFill>
                <a:srgbClr val="FF0000"/>
              </a:solidFill>
            </a:endParaRPr>
          </a:p>
          <a:p>
            <a:pPr marL="0" lvl="0" indent="0" algn="l" rtl="0">
              <a:spcBef>
                <a:spcPts val="0"/>
              </a:spcBef>
              <a:spcAft>
                <a:spcPts val="0"/>
              </a:spcAft>
              <a:buClr>
                <a:schemeClr val="dk1"/>
              </a:buClr>
              <a:buSzPts val="1100"/>
              <a:buFont typeface="Arial"/>
              <a:buNone/>
            </a:pPr>
            <a:r>
              <a:rPr lang="it" sz="1200" dirty="0">
                <a:solidFill>
                  <a:schemeClr val="dk1"/>
                </a:solidFill>
              </a:rPr>
              <a:t>Raffaella Radogna 	20%</a:t>
            </a:r>
            <a:endParaRPr sz="1200" dirty="0">
              <a:solidFill>
                <a:schemeClr val="dk1"/>
              </a:solidFill>
            </a:endParaRPr>
          </a:p>
          <a:p>
            <a:pPr marL="0" lvl="0" indent="0" algn="l" rtl="0">
              <a:spcBef>
                <a:spcPts val="0"/>
              </a:spcBef>
              <a:spcAft>
                <a:spcPts val="0"/>
              </a:spcAft>
              <a:buClr>
                <a:schemeClr val="dk1"/>
              </a:buClr>
              <a:buSzPts val="1100"/>
              <a:buFont typeface="Arial"/>
              <a:buNone/>
            </a:pPr>
            <a:r>
              <a:rPr lang="it" sz="1200" dirty="0">
                <a:solidFill>
                  <a:schemeClr val="dk1"/>
                </a:solidFill>
              </a:rPr>
              <a:t>Anna Colaleo		10%</a:t>
            </a:r>
            <a:endParaRPr sz="1200" dirty="0">
              <a:solidFill>
                <a:schemeClr val="dk1"/>
              </a:solidFill>
            </a:endParaRPr>
          </a:p>
          <a:p>
            <a:pPr marL="0" lvl="0" indent="0" algn="l" rtl="0">
              <a:spcBef>
                <a:spcPts val="0"/>
              </a:spcBef>
              <a:spcAft>
                <a:spcPts val="0"/>
              </a:spcAft>
              <a:buClr>
                <a:schemeClr val="dk1"/>
              </a:buClr>
              <a:buSzPts val="1100"/>
              <a:buFont typeface="Arial"/>
              <a:buNone/>
            </a:pPr>
            <a:r>
              <a:rPr lang="it" sz="1200" dirty="0">
                <a:solidFill>
                  <a:schemeClr val="dk1"/>
                </a:solidFill>
              </a:rPr>
              <a:t>Marcello Maggi	10%</a:t>
            </a:r>
            <a:endParaRPr sz="1200" dirty="0">
              <a:solidFill>
                <a:schemeClr val="dk1"/>
              </a:solidFill>
            </a:endParaRPr>
          </a:p>
          <a:p>
            <a:pPr marL="0" lvl="0" indent="0" algn="l" rtl="0">
              <a:spcBef>
                <a:spcPts val="0"/>
              </a:spcBef>
              <a:spcAft>
                <a:spcPts val="0"/>
              </a:spcAft>
              <a:buClr>
                <a:schemeClr val="dk1"/>
              </a:buClr>
              <a:buSzPts val="1100"/>
              <a:buFont typeface="Arial"/>
              <a:buNone/>
            </a:pPr>
            <a:r>
              <a:rPr lang="it" sz="1200" dirty="0">
                <a:solidFill>
                  <a:schemeClr val="dk1"/>
                </a:solidFill>
              </a:rPr>
              <a:t>Iftikhar Rehman	50%</a:t>
            </a:r>
            <a:endParaRPr sz="1200" dirty="0">
              <a:solidFill>
                <a:schemeClr val="dk1"/>
              </a:solidFill>
            </a:endParaRPr>
          </a:p>
          <a:p>
            <a:pPr marL="0" lvl="0" indent="0" algn="l" rtl="0">
              <a:spcBef>
                <a:spcPts val="0"/>
              </a:spcBef>
              <a:spcAft>
                <a:spcPts val="0"/>
              </a:spcAft>
              <a:buClr>
                <a:schemeClr val="dk1"/>
              </a:buClr>
              <a:buSzPts val="1100"/>
              <a:buFont typeface="Arial"/>
              <a:buNone/>
            </a:pPr>
            <a:r>
              <a:rPr lang="it" sz="1200" dirty="0">
                <a:solidFill>
                  <a:schemeClr val="dk1"/>
                </a:solidFill>
              </a:rPr>
              <a:t>Ilirjan Margjeka	10%</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1200"/>
              </a:spcAft>
              <a:buNone/>
            </a:pPr>
            <a:r>
              <a:rPr lang="it" sz="1200" dirty="0">
                <a:solidFill>
                  <a:schemeClr val="dk1"/>
                </a:solidFill>
              </a:rPr>
              <a:t>Totale: 1 FTE</a:t>
            </a:r>
            <a:endParaRPr sz="12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17518</TotalTime>
  <Words>3821</Words>
  <Application>Microsoft Macintosh PowerPoint</Application>
  <PresentationFormat>Presentazione su schermo (16:9)</PresentationFormat>
  <Paragraphs>547</Paragraphs>
  <Slides>50</Slides>
  <Notes>21</Notes>
  <HiddenSlides>1</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50</vt:i4>
      </vt:variant>
    </vt:vector>
  </HeadingPairs>
  <TitlesOfParts>
    <vt:vector size="64" baseType="lpstr">
      <vt:lpstr>LM Roman 12</vt:lpstr>
      <vt:lpstr>Times</vt:lpstr>
      <vt:lpstr>Aptos</vt:lpstr>
      <vt:lpstr>Arial</vt:lpstr>
      <vt:lpstr>Calibri</vt:lpstr>
      <vt:lpstr>Helvetica</vt:lpstr>
      <vt:lpstr>Open Sans</vt:lpstr>
      <vt:lpstr>Play</vt:lpstr>
      <vt:lpstr>Radley</vt:lpstr>
      <vt:lpstr>Roboto</vt:lpstr>
      <vt:lpstr>Symbol</vt:lpstr>
      <vt:lpstr>Times New Roman</vt:lpstr>
      <vt:lpstr>Wingdings</vt:lpstr>
      <vt:lpstr>Simple Light</vt:lpstr>
      <vt:lpstr>Preventivi 2025 CSN5 - Bari</vt:lpstr>
      <vt:lpstr>SIGLE</vt:lpstr>
      <vt:lpstr>Overview ed obiettivi: </vt:lpstr>
      <vt:lpstr>Presentazione standard di PowerPoint</vt:lpstr>
      <vt:lpstr>Presentazione standard di PowerPoint</vt:lpstr>
      <vt:lpstr>FRIDA 2025  </vt:lpstr>
      <vt:lpstr>FRIDA @ Bari</vt:lpstr>
      <vt:lpstr>FRIDA @ Bari </vt:lpstr>
      <vt:lpstr>FRIDA @ Bari </vt:lpstr>
      <vt:lpstr>SHINE 2025 Plastic Scintillators Phantom via additive manufacturing techniques   </vt:lpstr>
      <vt:lpstr>SHINE @ INFN-Bari</vt:lpstr>
      <vt:lpstr>SHINE @ INFN-Bari </vt:lpstr>
      <vt:lpstr>Presentazione standard di PowerPoint</vt:lpstr>
      <vt:lpstr>Motivation &amp; objectives</vt:lpstr>
      <vt:lpstr>Attività @ Giugno 2024 – 1/4 </vt:lpstr>
      <vt:lpstr>Attività @ Giugno 2024 – 2/4 </vt:lpstr>
      <vt:lpstr>Attività @ Giugno 2024 – 3/4 </vt:lpstr>
      <vt:lpstr>Attività @ Giugno 2024 – 4/4 </vt:lpstr>
      <vt:lpstr>Richieste economiche 2025</vt:lpstr>
      <vt:lpstr>Richieste di servizi 2025</vt:lpstr>
      <vt:lpstr>Personale</vt:lpstr>
      <vt:lpstr>Presentazione standard di PowerPoint</vt:lpstr>
      <vt:lpstr>SPOC  SPect for Online boron dose verification in bnCt  (Boron Neutron Capture Therapy)   </vt:lpstr>
      <vt:lpstr>The SPECT gamma-ray detector</vt:lpstr>
      <vt:lpstr>Preliminary single-detector measurements at LENA reactor in Pavia</vt:lpstr>
      <vt:lpstr>SPECT development: collimator geometry and event recontruction by Neural Network</vt:lpstr>
      <vt:lpstr>SPOC: project structure, milestones and timetable</vt:lpstr>
      <vt:lpstr>Presentazione standard di PowerPoint</vt:lpstr>
      <vt:lpstr>PLASMA4BEAM2 - Attività Gruppo Bari (attività sinergica a esp. Collegato su INFN_E)</vt:lpstr>
      <vt:lpstr>Attività (1): sviluppo codice con modello 3D di sorgente di ioni negativi</vt:lpstr>
      <vt:lpstr>Presentazione standard di PowerPoint</vt:lpstr>
      <vt:lpstr>Presentazione standard di PowerPoint</vt:lpstr>
      <vt:lpstr>Previous projects @ INFN on this topic</vt:lpstr>
      <vt:lpstr>Artificial Intelligence in Medicine:  focus on Multi-Input Analysis (AIM_MIA)</vt:lpstr>
      <vt:lpstr>Connections with external entities and other projects</vt:lpstr>
      <vt:lpstr>Expected impact</vt:lpstr>
      <vt:lpstr>Partecipanti, FTE a Bari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BACK-UP</vt:lpstr>
      <vt:lpstr>FRIDA WPs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Preventivi 2023 CSN5 - Bari</dc:title>
  <cp:lastModifiedBy>Sabina Tangaro</cp:lastModifiedBy>
  <cp:revision>31</cp:revision>
  <cp:lastPrinted>2023-07-06T10:57:00Z</cp:lastPrinted>
  <dcterms:modified xsi:type="dcterms:W3CDTF">2024-07-03T07:22:09Z</dcterms:modified>
</cp:coreProperties>
</file>