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55" r:id="rId2"/>
    <p:sldId id="404" r:id="rId3"/>
    <p:sldId id="431" r:id="rId4"/>
    <p:sldId id="460" r:id="rId5"/>
    <p:sldId id="493" r:id="rId6"/>
    <p:sldId id="456" r:id="rId7"/>
    <p:sldId id="457" r:id="rId8"/>
    <p:sldId id="594" r:id="rId9"/>
    <p:sldId id="596" r:id="rId10"/>
    <p:sldId id="495" r:id="rId11"/>
    <p:sldId id="595" r:id="rId12"/>
    <p:sldId id="579" r:id="rId13"/>
    <p:sldId id="580" r:id="rId14"/>
    <p:sldId id="46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028" autoAdjust="0"/>
  </p:normalViewPr>
  <p:slideViewPr>
    <p:cSldViewPr snapToGrid="0" showGuides="1">
      <p:cViewPr varScale="1">
        <p:scale>
          <a:sx n="57" d="100"/>
          <a:sy n="57" d="100"/>
        </p:scale>
        <p:origin x="1016" y="3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-3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22B7C-914A-4107-B479-82339FFDFE4C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E651E-CACC-4314-8B97-FB0AABCB26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50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3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3213-EDA8-4C44-B272-A8058E2DBCB8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45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E651E-CACC-4314-8B97-FB0AABCB262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21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5243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46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641B4-AF17-2030-80C9-B9AFC60A0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3AAB79-658C-7747-E07B-FEE4B4694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6B7596-19C7-6AC8-CD9A-8EFD390E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C7FA-1312-4018-8544-89A9024239B0}" type="datetime1">
              <a:rPr lang="it-IT" smtClean="0"/>
              <a:t>02/07/2024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B03CF6-4947-7DAB-13EE-0E1C2062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844431-197F-9E9C-22EF-283AA2F0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F60-10E4-4885-9E2D-65B81DAE1F4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43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2546C3-0831-C892-7E06-153D19F2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C5E6CC-3F9C-F497-761C-0877DB788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838DC9-65B1-D056-5396-5E3E1DB72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4FC0-CFE1-45B1-A8E1-5D9E97337875}" type="datetime1">
              <a:rPr lang="it-IT" smtClean="0"/>
              <a:t>02/07/2024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F0D390-BDCE-30C7-EAEF-A0852399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C1EBBC-E15C-045C-09A1-0D569775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F60-10E4-4885-9E2D-65B81DAE1F4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78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5745A6B-5E62-C0DF-189F-DD9496ABD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E3AC99B-3B06-6D46-0643-7D1836CD6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F346F6-F4EB-189A-8248-8405B58A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4B5F-284F-42ED-B604-461A4DDFEF65}" type="datetime1">
              <a:rPr lang="it-IT" smtClean="0"/>
              <a:t>02/07/2024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ACB657-F9A0-481A-C934-0AE5557C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DDD4A5-3E28-72A1-1D7F-6AF554A6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F60-10E4-4885-9E2D-65B81DAE1F4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630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 SLIDE">
  <p:cSld name="DEFAULT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212"/>
          <p:cNvCxnSpPr/>
          <p:nvPr/>
        </p:nvCxnSpPr>
        <p:spPr>
          <a:xfrm>
            <a:off x="11163300" y="6124657"/>
            <a:ext cx="0" cy="4953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212"/>
          <p:cNvSpPr txBox="1">
            <a:spLocks noGrp="1"/>
          </p:cNvSpPr>
          <p:nvPr>
            <p:ph type="sldNum" idx="12"/>
          </p:nvPr>
        </p:nvSpPr>
        <p:spPr>
          <a:xfrm>
            <a:off x="11277600" y="6048457"/>
            <a:ext cx="761996" cy="6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67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67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67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67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67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67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67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67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67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page</a:t>
            </a:r>
            <a:endParaRPr lang="en-US" sz="933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/>
              <a:t>0</a:t>
            </a:r>
            <a:fld id="{00000000-1234-1234-1234-123412341234}" type="slidenum">
              <a:rPr lang="en-US" smtClean="0"/>
              <a:pPr/>
              <a:t>‹#›</a:t>
            </a:fld>
            <a:endParaRPr/>
          </a:p>
        </p:txBody>
      </p:sp>
      <p:pic>
        <p:nvPicPr>
          <p:cNvPr id="33" name="Google Shape;33;p2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9900" y="6214022"/>
            <a:ext cx="596900" cy="31657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12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36322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6B3"/>
              </a:buClr>
              <a:buSzPts val="3600"/>
              <a:buFont typeface="Roboto"/>
              <a:buNone/>
              <a:defRPr sz="2400" b="1" i="0" u="none" strike="noStrike" cap="none">
                <a:solidFill>
                  <a:srgbClr val="1166B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3C6529C-39E1-EB17-2CCB-5D38F45A7B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26" y="6170205"/>
            <a:ext cx="776361" cy="3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9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326C2-3E96-AF56-2272-D5C8449C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33FD1C-C14B-6900-1295-E8F6E3AC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C5F012-0AD5-98DB-9363-4C8F5B60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7C24-A192-431C-AA2F-8413A08E0B83}" type="datetime1">
              <a:rPr lang="it-IT" smtClean="0"/>
              <a:t>02/07/2024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D4E755-6C7B-0597-7339-139755FE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970EC9-CC77-039E-F2F6-FDC4FB6A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F60-10E4-4885-9E2D-65B81DAE1F4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32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5C818A-1634-4A6B-2FC9-52C8F557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AA2A1A-D7ED-8C01-378D-F54F4875E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376C68-3AF6-364F-8AB5-55FB5AE0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B4F6-607B-45D8-A026-3AE37F385123}" type="datetime1">
              <a:rPr lang="it-IT" smtClean="0"/>
              <a:t>02/07/2024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C373BC-DA1E-54B5-FAC6-43464DE4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87B6CC-C1D4-780C-D97F-4563C11B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F60-10E4-4885-9E2D-65B81DAE1F4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5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74AA0-579E-7294-7262-128EBDAF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CAA922-7C16-FF26-DA52-8B7FD936B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F9C481-3826-8812-150D-C66C93B4C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36EDE8-B5CA-72BE-1261-4C9BB777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7E2-E60C-4131-8367-9D9532F43E56}" type="datetime1">
              <a:rPr lang="it-IT" smtClean="0"/>
              <a:t>02/07/2024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7F88B9-FC2B-7301-F2B4-E1ED0B27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7BF318-E299-F463-8D80-11C5CCB9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F60-10E4-4885-9E2D-65B81DAE1F4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28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F56CF2-6608-8B70-581E-79091514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DC454B-71F2-1F67-AA99-F02A101C3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A0E087-9523-8662-C8E8-4CAD0B649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A7D39E-B52B-0262-0ABF-49823DADA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BD4451D-B5FB-80A0-54FC-0F5CECC51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BE27DB-124A-FD8C-320D-EA4B4A40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0768-C447-4D5C-979C-77B12AB5DCCE}" type="datetime1">
              <a:rPr lang="it-IT" smtClean="0"/>
              <a:t>02/07/2024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8237CE1-14CF-A5E3-ABE4-B6DEBA11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5329454-EE1C-C970-9996-2BBE8947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F60-10E4-4885-9E2D-65B81DAE1F4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77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4BEED-54C2-B0FD-0CF8-CAA9CFC1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843FB66-B931-ACE6-250E-999449FB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A831-9B2F-4FAC-A059-9700F6A59366}" type="datetime1">
              <a:rPr lang="it-IT" smtClean="0"/>
              <a:t>02/07/2024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015384-9D28-A865-50CD-FFF409B9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63CF5B-F334-97B6-EEEF-0AC84C85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F60-10E4-4885-9E2D-65B81DAE1F4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27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5A7FCAC-FEB8-F2FF-55A4-3FB1D15F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7486-5625-45B0-8F0E-CCF98CBB48FE}" type="datetime1">
              <a:rPr lang="it-IT" smtClean="0"/>
              <a:t>02/07/2024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9A1CF1-4487-1DAD-98D8-15877368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FAB7A7-59CB-994C-1D26-0BA69469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F60-10E4-4885-9E2D-65B81DAE1F4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95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74A2F-DCA2-E066-47B1-F3B68576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93096B-4751-8375-8FE3-9BAFCE8B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29149F-7C6A-A6A2-29DE-76F9E909B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1A4CAB-CF3B-6E36-E1B7-99B9F2B7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B527-CFD1-4492-A91C-40AAEED295A9}" type="datetime1">
              <a:rPr lang="it-IT" smtClean="0"/>
              <a:t>02/07/2024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E0A725-0555-C771-D0A0-6BB3BDB8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D02AA2-C1A7-5248-CE72-DDC89E21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F60-10E4-4885-9E2D-65B81DAE1F4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51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C33D6A-1915-9F7F-F1EC-94594BA3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DD2173-E033-371B-3B1C-7CBB8C8F4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2D614E-4904-DB3E-C33F-4A006319B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7D3023-B4F5-CBEE-82F6-CAE5713B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BA04-0A2B-4250-B1EF-6658F902DA8F}" type="datetime1">
              <a:rPr lang="it-IT" smtClean="0"/>
              <a:t>02/07/2024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95EF5C-ABDD-62BA-715D-343BD93C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859A75-618C-9DAE-F07B-C48A21E1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F60-10E4-4885-9E2D-65B81DAE1F4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35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4CDAE1-F98C-7609-E1AF-458D9BB0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997EBB-3D49-587C-7333-E7C9E5C5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5EDC45-114C-9281-E6DA-77DAF55A9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CF8B5-104A-4488-A592-612E3FE5EA95}" type="datetime1">
              <a:rPr lang="it-IT" smtClean="0"/>
              <a:t>02/07/2024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0392C4-E816-AA94-CDD9-61CE184D3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Quax - Falferi - Riunione preventivi Gr2 TIFPA 02/07/24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E66A3A-BF24-5E9D-E3B2-895C3BB9C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4F60-10E4-4885-9E2D-65B81DAE1F4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37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0424" y="2130022"/>
            <a:ext cx="4428828" cy="10979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726940">
              <a:spcAft>
                <a:spcPts val="477"/>
              </a:spcAft>
            </a:pPr>
            <a:r>
              <a:rPr lang="it-IT" sz="1113" dirty="0">
                <a:solidFill>
                  <a:prstClr val="black"/>
                </a:solidFill>
                <a:latin typeface="Gill Sans MT" panose="020B0502020104020203" pitchFamily="34" charset="0"/>
              </a:rPr>
              <a:t>Personale afferente 2024 in totale   11 FTE - 25 persone</a:t>
            </a:r>
          </a:p>
          <a:p>
            <a:pPr defTabSz="726940">
              <a:spcBef>
                <a:spcPts val="544"/>
              </a:spcBef>
              <a:spcAft>
                <a:spcPts val="477"/>
              </a:spcAft>
            </a:pPr>
            <a:r>
              <a:rPr lang="it-IT" sz="1113" dirty="0">
                <a:solidFill>
                  <a:prstClr val="black"/>
                </a:solidFill>
                <a:latin typeface="Gill Sans MT" panose="020B0502020104020203" pitchFamily="34" charset="0"/>
              </a:rPr>
              <a:t>Personale afferente 2024 al TIFPA  0,6 FTE – 2 persone</a:t>
            </a:r>
          </a:p>
          <a:p>
            <a:pPr defTabSz="726940">
              <a:spcAft>
                <a:spcPts val="477"/>
              </a:spcAft>
            </a:pPr>
            <a:r>
              <a:rPr lang="it-IT" sz="1113" dirty="0">
                <a:solidFill>
                  <a:prstClr val="black"/>
                </a:solidFill>
                <a:latin typeface="Gill Sans MT" panose="020B0502020104020203" pitchFamily="34" charset="0"/>
              </a:rPr>
              <a:t>P. Falferi 30%, R. Mezzena 30%</a:t>
            </a:r>
          </a:p>
          <a:p>
            <a:pPr defTabSz="726940">
              <a:spcBef>
                <a:spcPts val="544"/>
              </a:spcBef>
              <a:spcAft>
                <a:spcPts val="477"/>
              </a:spcAft>
            </a:pPr>
            <a:r>
              <a:rPr lang="it-IT" sz="1113" dirty="0">
                <a:solidFill>
                  <a:prstClr val="black"/>
                </a:solidFill>
                <a:latin typeface="Gill Sans MT" panose="020B0502020104020203" pitchFamily="34" charset="0"/>
              </a:rPr>
              <a:t>Durata esperimento 	3 (R&amp;D) +3 anni (data </a:t>
            </a:r>
            <a:r>
              <a:rPr lang="it-IT" sz="1113" dirty="0" err="1">
                <a:solidFill>
                  <a:prstClr val="black"/>
                </a:solidFill>
                <a:latin typeface="Gill Sans MT" panose="020B0502020104020203" pitchFamily="34" charset="0"/>
              </a:rPr>
              <a:t>taking</a:t>
            </a:r>
            <a:r>
              <a:rPr lang="it-IT" sz="1113" dirty="0">
                <a:solidFill>
                  <a:prstClr val="black"/>
                </a:solidFill>
                <a:latin typeface="Gill Sans MT" panose="020B0502020104020203" pitchFamily="34" charset="0"/>
              </a:rPr>
              <a:t>) (2021-2026)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764323" y="221043"/>
            <a:ext cx="8511554" cy="1690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6940"/>
            <a:r>
              <a:rPr lang="en-US" sz="3990" dirty="0"/>
              <a:t>QUAX </a:t>
            </a:r>
          </a:p>
          <a:p>
            <a:pPr algn="ctr" defTabSz="726940"/>
            <a:r>
              <a:rPr lang="en-US" sz="3264" dirty="0" err="1"/>
              <a:t>QUaerere</a:t>
            </a:r>
            <a:r>
              <a:rPr lang="en-US" sz="3264" dirty="0"/>
              <a:t> Axion</a:t>
            </a:r>
          </a:p>
          <a:p>
            <a:pPr algn="ctr" defTabSz="472555">
              <a:spcBef>
                <a:spcPct val="20000"/>
              </a:spcBef>
              <a:defRPr/>
            </a:pPr>
            <a:r>
              <a:rPr lang="en-US" sz="1814" dirty="0">
                <a:solidFill>
                  <a:prstClr val="black"/>
                </a:solidFill>
                <a:latin typeface="Calibri"/>
              </a:rPr>
              <a:t>Detection of </a:t>
            </a:r>
            <a:r>
              <a:rPr lang="en-US" sz="1814" b="1" dirty="0">
                <a:solidFill>
                  <a:prstClr val="black"/>
                </a:solidFill>
                <a:latin typeface="Calibri"/>
              </a:rPr>
              <a:t>cosmological axions </a:t>
            </a:r>
            <a:r>
              <a:rPr lang="en-US" sz="1814" dirty="0">
                <a:solidFill>
                  <a:prstClr val="black"/>
                </a:solidFill>
                <a:latin typeface="Calibri"/>
              </a:rPr>
              <a:t>through their </a:t>
            </a:r>
            <a:r>
              <a:rPr lang="en-US" sz="1814" b="1" dirty="0">
                <a:solidFill>
                  <a:prstClr val="black"/>
                </a:solidFill>
                <a:latin typeface="Calibri"/>
              </a:rPr>
              <a:t>coupling to photons</a:t>
            </a:r>
          </a:p>
          <a:p>
            <a:pPr algn="ctr" defTabSz="726940"/>
            <a:endParaRPr lang="en-US" sz="952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75681" y="3485615"/>
            <a:ext cx="3362536" cy="969753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pPr algn="ctr" defTabSz="726940">
              <a:spcAft>
                <a:spcPts val="477"/>
              </a:spcAft>
            </a:pPr>
            <a:r>
              <a:rPr lang="it-IT" sz="1113" dirty="0">
                <a:solidFill>
                  <a:prstClr val="black"/>
                </a:solidFill>
                <a:latin typeface="Gill Sans MT" panose="020B0502020104020203" pitchFamily="34" charset="0"/>
              </a:rPr>
              <a:t>Finanziamento QUAX totale (k€)</a:t>
            </a:r>
          </a:p>
          <a:p>
            <a:pPr defTabSz="726940">
              <a:spcAft>
                <a:spcPts val="477"/>
              </a:spcAft>
            </a:pPr>
            <a:r>
              <a:rPr lang="it-IT" sz="1113" dirty="0">
                <a:solidFill>
                  <a:prstClr val="black"/>
                </a:solidFill>
                <a:latin typeface="Gill Sans MT" panose="020B0502020104020203" pitchFamily="34" charset="0"/>
              </a:rPr>
              <a:t>	  2022	2023	2024</a:t>
            </a:r>
          </a:p>
          <a:p>
            <a:pPr defTabSz="726940">
              <a:spcAft>
                <a:spcPts val="477"/>
              </a:spcAft>
            </a:pPr>
            <a:r>
              <a:rPr lang="it-IT" sz="1113" dirty="0">
                <a:solidFill>
                  <a:prstClr val="black"/>
                </a:solidFill>
                <a:latin typeface="Gill Sans MT" panose="020B0502020104020203" pitchFamily="34" charset="0"/>
              </a:rPr>
              <a:t>Richieste	  530 	250	275</a:t>
            </a:r>
          </a:p>
          <a:p>
            <a:pPr defTabSz="726940">
              <a:spcAft>
                <a:spcPts val="477"/>
              </a:spcAft>
            </a:pPr>
            <a:r>
              <a:rPr lang="it-IT" sz="1113" dirty="0">
                <a:solidFill>
                  <a:prstClr val="black"/>
                </a:solidFill>
                <a:latin typeface="Gill Sans MT" panose="020B0502020104020203" pitchFamily="34" charset="0"/>
              </a:rPr>
              <a:t>Assegnazioni  429	302	174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75681" y="2130022"/>
            <a:ext cx="4327279" cy="11199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726940"/>
            <a:r>
              <a:rPr lang="it-IT" sz="1113" dirty="0">
                <a:solidFill>
                  <a:prstClr val="black"/>
                </a:solidFill>
                <a:latin typeface="Gill Sans MT" panose="020B0502020104020203" pitchFamily="34" charset="0"/>
              </a:rPr>
              <a:t>Sezioni/Centri INFN partecipanti 	</a:t>
            </a:r>
          </a:p>
          <a:p>
            <a:pPr marL="227169" indent="-227169" defTabSz="726940">
              <a:buFont typeface="Arial" panose="020B0604020202020204" pitchFamily="34" charset="0"/>
              <a:buChar char="•"/>
            </a:pPr>
            <a:r>
              <a:rPr lang="fr-FR" sz="1113" dirty="0" err="1">
                <a:solidFill>
                  <a:prstClr val="black"/>
                </a:solidFill>
                <a:latin typeface="Gill Sans MT" panose="020B0502020104020203" pitchFamily="34" charset="0"/>
              </a:rPr>
              <a:t>Laboratori</a:t>
            </a:r>
            <a:r>
              <a:rPr lang="fr-FR" sz="1113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fr-FR" sz="1113" dirty="0" err="1">
                <a:solidFill>
                  <a:prstClr val="black"/>
                </a:solidFill>
                <a:latin typeface="Gill Sans MT" panose="020B0502020104020203" pitchFamily="34" charset="0"/>
              </a:rPr>
              <a:t>Nazionali</a:t>
            </a:r>
            <a:r>
              <a:rPr lang="fr-FR" sz="1113" dirty="0">
                <a:solidFill>
                  <a:prstClr val="black"/>
                </a:solidFill>
                <a:latin typeface="Gill Sans MT" panose="020B0502020104020203" pitchFamily="34" charset="0"/>
              </a:rPr>
              <a:t> di Frascati (LNF)</a:t>
            </a:r>
          </a:p>
          <a:p>
            <a:pPr marL="227169" indent="-227169" defTabSz="726940">
              <a:buFont typeface="Arial" panose="020B0604020202020204" pitchFamily="34" charset="0"/>
              <a:buChar char="•"/>
            </a:pPr>
            <a:r>
              <a:rPr lang="fr-FR" sz="1113" dirty="0" err="1">
                <a:solidFill>
                  <a:prstClr val="black"/>
                </a:solidFill>
                <a:latin typeface="Gill Sans MT" panose="020B0502020104020203" pitchFamily="34" charset="0"/>
              </a:rPr>
              <a:t>Laboratori</a:t>
            </a:r>
            <a:r>
              <a:rPr lang="fr-FR" sz="1113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fr-FR" sz="1113" dirty="0" err="1">
                <a:solidFill>
                  <a:prstClr val="black"/>
                </a:solidFill>
                <a:latin typeface="Gill Sans MT" panose="020B0502020104020203" pitchFamily="34" charset="0"/>
              </a:rPr>
              <a:t>Nazionali</a:t>
            </a:r>
            <a:r>
              <a:rPr lang="fr-FR" sz="1113" dirty="0">
                <a:solidFill>
                  <a:prstClr val="black"/>
                </a:solidFill>
                <a:latin typeface="Gill Sans MT" panose="020B0502020104020203" pitchFamily="34" charset="0"/>
              </a:rPr>
              <a:t> di </a:t>
            </a:r>
            <a:r>
              <a:rPr lang="fr-FR" sz="1113" dirty="0" err="1">
                <a:solidFill>
                  <a:prstClr val="black"/>
                </a:solidFill>
                <a:latin typeface="Gill Sans MT" panose="020B0502020104020203" pitchFamily="34" charset="0"/>
              </a:rPr>
              <a:t>Legnaro</a:t>
            </a:r>
            <a:r>
              <a:rPr lang="fr-FR" sz="1113" dirty="0">
                <a:solidFill>
                  <a:prstClr val="black"/>
                </a:solidFill>
                <a:latin typeface="Gill Sans MT" panose="020B0502020104020203" pitchFamily="34" charset="0"/>
              </a:rPr>
              <a:t> (LNL)</a:t>
            </a:r>
          </a:p>
          <a:p>
            <a:pPr marL="227169" indent="-227169" defTabSz="726940">
              <a:buFont typeface="Arial" panose="020B0604020202020204" pitchFamily="34" charset="0"/>
              <a:buChar char="•"/>
            </a:pPr>
            <a:r>
              <a:rPr lang="fr-FR" sz="1113" dirty="0" err="1">
                <a:solidFill>
                  <a:prstClr val="black"/>
                </a:solidFill>
                <a:latin typeface="Gill Sans MT" panose="020B0502020104020203" pitchFamily="34" charset="0"/>
              </a:rPr>
              <a:t>Sezione</a:t>
            </a:r>
            <a:r>
              <a:rPr lang="fr-FR" sz="1113" dirty="0">
                <a:solidFill>
                  <a:prstClr val="black"/>
                </a:solidFill>
                <a:latin typeface="Gill Sans MT" panose="020B0502020104020203" pitchFamily="34" charset="0"/>
              </a:rPr>
              <a:t> di </a:t>
            </a:r>
            <a:r>
              <a:rPr lang="fr-FR" sz="1113" dirty="0" err="1">
                <a:solidFill>
                  <a:prstClr val="black"/>
                </a:solidFill>
                <a:latin typeface="Gill Sans MT" panose="020B0502020104020203" pitchFamily="34" charset="0"/>
              </a:rPr>
              <a:t>Padova</a:t>
            </a:r>
            <a:r>
              <a:rPr lang="fr-FR" sz="1113" dirty="0">
                <a:solidFill>
                  <a:prstClr val="black"/>
                </a:solidFill>
                <a:latin typeface="Gill Sans MT" panose="020B0502020104020203" pitchFamily="34" charset="0"/>
              </a:rPr>
              <a:t> (PD)</a:t>
            </a:r>
          </a:p>
          <a:p>
            <a:pPr marL="227169" indent="-227169" defTabSz="726940">
              <a:buFont typeface="Arial" panose="020B0604020202020204" pitchFamily="34" charset="0"/>
              <a:buChar char="•"/>
            </a:pPr>
            <a:r>
              <a:rPr lang="fr-FR" sz="1113" dirty="0" err="1">
                <a:solidFill>
                  <a:prstClr val="black"/>
                </a:solidFill>
                <a:latin typeface="Gill Sans MT" panose="020B0502020104020203" pitchFamily="34" charset="0"/>
              </a:rPr>
              <a:t>Sezione</a:t>
            </a:r>
            <a:r>
              <a:rPr lang="fr-FR" sz="1113" dirty="0">
                <a:solidFill>
                  <a:prstClr val="black"/>
                </a:solidFill>
                <a:latin typeface="Gill Sans MT" panose="020B0502020104020203" pitchFamily="34" charset="0"/>
              </a:rPr>
              <a:t> di Napoli, Gruppo </a:t>
            </a:r>
            <a:r>
              <a:rPr lang="fr-FR" sz="1113" dirty="0" err="1">
                <a:solidFill>
                  <a:prstClr val="black"/>
                </a:solidFill>
                <a:latin typeface="Gill Sans MT" panose="020B0502020104020203" pitchFamily="34" charset="0"/>
              </a:rPr>
              <a:t>Collegato</a:t>
            </a:r>
            <a:r>
              <a:rPr lang="fr-FR" sz="1113" dirty="0">
                <a:solidFill>
                  <a:prstClr val="black"/>
                </a:solidFill>
                <a:latin typeface="Gill Sans MT" panose="020B0502020104020203" pitchFamily="34" charset="0"/>
              </a:rPr>
              <a:t> di Salerno (SA) </a:t>
            </a:r>
          </a:p>
          <a:p>
            <a:pPr marL="227169" indent="-227169" defTabSz="726940">
              <a:buFont typeface="Arial" panose="020B0604020202020204" pitchFamily="34" charset="0"/>
              <a:buChar char="•"/>
            </a:pPr>
            <a:r>
              <a:rPr lang="en-US" sz="1113" dirty="0">
                <a:solidFill>
                  <a:prstClr val="black"/>
                </a:solidFill>
                <a:latin typeface="Gill Sans MT" panose="020B0502020104020203" pitchFamily="34" charset="0"/>
              </a:rPr>
              <a:t>Trento Institute for Fundamental Physics and Applications (</a:t>
            </a:r>
            <a:r>
              <a:rPr lang="fr-FR" sz="1113" dirty="0">
                <a:solidFill>
                  <a:prstClr val="black"/>
                </a:solidFill>
                <a:latin typeface="Gill Sans MT" panose="020B0502020104020203" pitchFamily="34" charset="0"/>
              </a:rPr>
              <a:t>TIFPA)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940"/>
            <a:fld id="{679D9F24-07F5-4E87-8C1B-792DAC192E81}" type="slidenum">
              <a:rPr lang="en-US">
                <a:solidFill>
                  <a:prstClr val="black">
                    <a:tint val="75000"/>
                  </a:prstClr>
                </a:solidFill>
                <a:latin typeface="Gill Sans MT" panose="020B0502020104020203" pitchFamily="34" charset="0"/>
              </a:rPr>
              <a:pPr defTabSz="726940"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420424" y="3485615"/>
            <a:ext cx="1787669" cy="19112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726940">
              <a:spcAft>
                <a:spcPts val="477"/>
              </a:spcAft>
            </a:pPr>
            <a:r>
              <a:rPr lang="en-US" sz="1113" dirty="0" err="1">
                <a:solidFill>
                  <a:srgbClr val="FF0000"/>
                </a:solidFill>
                <a:latin typeface="Gill Sans MT" panose="020B0502020104020203" pitchFamily="34" charset="0"/>
              </a:rPr>
              <a:t>Responsabile</a:t>
            </a:r>
            <a:r>
              <a:rPr lang="en-US" sz="1113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sz="1113" dirty="0" err="1">
                <a:solidFill>
                  <a:srgbClr val="FF0000"/>
                </a:solidFill>
                <a:latin typeface="Gill Sans MT" panose="020B0502020104020203" pitchFamily="34" charset="0"/>
              </a:rPr>
              <a:t>nazionale</a:t>
            </a:r>
            <a:endParaRPr lang="en-US" sz="1113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defTabSz="726940">
              <a:spcAft>
                <a:spcPts val="477"/>
              </a:spcAft>
            </a:pPr>
            <a:r>
              <a:rPr lang="en-US" sz="1113" dirty="0">
                <a:solidFill>
                  <a:srgbClr val="FF0000"/>
                </a:solidFill>
                <a:latin typeface="Gill Sans MT" panose="020B0502020104020203" pitchFamily="34" charset="0"/>
              </a:rPr>
              <a:t>Giovanni </a:t>
            </a:r>
            <a:r>
              <a:rPr lang="en-US" sz="1113" dirty="0" err="1">
                <a:solidFill>
                  <a:srgbClr val="FF0000"/>
                </a:solidFill>
                <a:latin typeface="Gill Sans MT" panose="020B0502020104020203" pitchFamily="34" charset="0"/>
              </a:rPr>
              <a:t>Carugno</a:t>
            </a:r>
            <a:r>
              <a:rPr lang="en-US" sz="1113" dirty="0">
                <a:solidFill>
                  <a:srgbClr val="FF0000"/>
                </a:solidFill>
                <a:latin typeface="Gill Sans MT" panose="020B0502020104020203" pitchFamily="34" charset="0"/>
              </a:rPr>
              <a:t> (PD)</a:t>
            </a:r>
          </a:p>
          <a:p>
            <a:pPr defTabSz="726940">
              <a:spcAft>
                <a:spcPts val="477"/>
              </a:spcAft>
            </a:pPr>
            <a:endParaRPr lang="en-US" sz="1113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defTabSz="726940">
              <a:spcAft>
                <a:spcPts val="477"/>
              </a:spcAft>
            </a:pPr>
            <a:r>
              <a:rPr lang="en-US" sz="1113" dirty="0" err="1">
                <a:solidFill>
                  <a:srgbClr val="FF0000"/>
                </a:solidFill>
                <a:latin typeface="Gill Sans MT" panose="020B0502020104020203" pitchFamily="34" charset="0"/>
              </a:rPr>
              <a:t>Responsabili</a:t>
            </a:r>
            <a:r>
              <a:rPr lang="en-US" sz="1113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sz="1113" dirty="0" err="1">
                <a:solidFill>
                  <a:srgbClr val="FF0000"/>
                </a:solidFill>
                <a:latin typeface="Gill Sans MT" panose="020B0502020104020203" pitchFamily="34" charset="0"/>
              </a:rPr>
              <a:t>locali</a:t>
            </a:r>
            <a:endParaRPr lang="en-US" sz="1113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defTabSz="726940">
              <a:spcAft>
                <a:spcPts val="477"/>
              </a:spcAft>
            </a:pPr>
            <a:r>
              <a:rPr lang="en-US" sz="1113" dirty="0">
                <a:solidFill>
                  <a:prstClr val="black"/>
                </a:solidFill>
                <a:latin typeface="Gill Sans MT" panose="020B0502020104020203" pitchFamily="34" charset="0"/>
              </a:rPr>
              <a:t>Giuseppe Ruoso (LNL)</a:t>
            </a:r>
          </a:p>
          <a:p>
            <a:pPr defTabSz="726940">
              <a:spcAft>
                <a:spcPts val="477"/>
              </a:spcAft>
            </a:pPr>
            <a:r>
              <a:rPr lang="en-US" sz="1113" dirty="0">
                <a:solidFill>
                  <a:prstClr val="black"/>
                </a:solidFill>
                <a:latin typeface="Gill Sans MT" panose="020B0502020104020203" pitchFamily="34" charset="0"/>
              </a:rPr>
              <a:t>Claudio </a:t>
            </a:r>
            <a:r>
              <a:rPr lang="en-US" sz="1113" dirty="0" err="1">
                <a:solidFill>
                  <a:prstClr val="black"/>
                </a:solidFill>
                <a:latin typeface="Gill Sans MT" panose="020B0502020104020203" pitchFamily="34" charset="0"/>
              </a:rPr>
              <a:t>Gatti</a:t>
            </a:r>
            <a:r>
              <a:rPr lang="en-US" sz="1113" dirty="0">
                <a:solidFill>
                  <a:prstClr val="black"/>
                </a:solidFill>
                <a:latin typeface="Gill Sans MT" panose="020B0502020104020203" pitchFamily="34" charset="0"/>
              </a:rPr>
              <a:t> (LNF)</a:t>
            </a:r>
          </a:p>
          <a:p>
            <a:pPr defTabSz="726940">
              <a:spcAft>
                <a:spcPts val="477"/>
              </a:spcAft>
            </a:pPr>
            <a:r>
              <a:rPr lang="en-US" sz="1113" dirty="0">
                <a:solidFill>
                  <a:prstClr val="black"/>
                </a:solidFill>
                <a:latin typeface="Gill Sans MT" panose="020B0502020104020203" pitchFamily="34" charset="0"/>
              </a:rPr>
              <a:t>Domenico D’Agostino (SA)</a:t>
            </a:r>
          </a:p>
          <a:p>
            <a:pPr defTabSz="726940">
              <a:spcAft>
                <a:spcPts val="477"/>
              </a:spcAft>
            </a:pPr>
            <a:r>
              <a:rPr lang="en-US" sz="1113" dirty="0">
                <a:solidFill>
                  <a:srgbClr val="FF0000"/>
                </a:solidFill>
                <a:latin typeface="Gill Sans MT" panose="020B0502020104020203" pitchFamily="34" charset="0"/>
              </a:rPr>
              <a:t>Paolo Falferi (TIFPA)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4DA1C32-3774-47C5-B432-55037E2359E5}"/>
              </a:ext>
            </a:extLst>
          </p:cNvPr>
          <p:cNvSpPr txBox="1"/>
          <p:nvPr/>
        </p:nvSpPr>
        <p:spPr>
          <a:xfrm>
            <a:off x="1575681" y="4691039"/>
            <a:ext cx="3362536" cy="969753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pPr algn="ctr" defTabSz="726940">
              <a:spcAft>
                <a:spcPts val="477"/>
              </a:spcAft>
            </a:pPr>
            <a:r>
              <a:rPr lang="it-IT" sz="1113" dirty="0">
                <a:solidFill>
                  <a:prstClr val="black"/>
                </a:solidFill>
                <a:latin typeface="Gill Sans MT" panose="020B0502020104020203" pitchFamily="34" charset="0"/>
              </a:rPr>
              <a:t>Finanziamento QUAX TIFPA (k€)</a:t>
            </a:r>
          </a:p>
          <a:p>
            <a:pPr defTabSz="726940">
              <a:spcAft>
                <a:spcPts val="477"/>
              </a:spcAft>
            </a:pPr>
            <a:r>
              <a:rPr lang="it-IT" sz="1113" dirty="0">
                <a:solidFill>
                  <a:prstClr val="black"/>
                </a:solidFill>
                <a:latin typeface="Gill Sans MT" panose="020B0502020104020203" pitchFamily="34" charset="0"/>
              </a:rPr>
              <a:t>	  2022	2023	2024</a:t>
            </a:r>
          </a:p>
          <a:p>
            <a:pPr defTabSz="726940">
              <a:spcAft>
                <a:spcPts val="477"/>
              </a:spcAft>
            </a:pPr>
            <a:r>
              <a:rPr lang="it-IT" sz="1113" dirty="0">
                <a:solidFill>
                  <a:prstClr val="black"/>
                </a:solidFill>
                <a:latin typeface="Gill Sans MT" panose="020B0502020104020203" pitchFamily="34" charset="0"/>
              </a:rPr>
              <a:t>Richieste	  9 	10	10 </a:t>
            </a:r>
          </a:p>
          <a:p>
            <a:pPr defTabSz="726940">
              <a:spcAft>
                <a:spcPts val="477"/>
              </a:spcAft>
            </a:pPr>
            <a:r>
              <a:rPr lang="it-IT" sz="1113" dirty="0">
                <a:solidFill>
                  <a:prstClr val="black"/>
                </a:solidFill>
                <a:latin typeface="Gill Sans MT" panose="020B0502020104020203" pitchFamily="34" charset="0"/>
              </a:rPr>
              <a:t>Assegnazioni  7	9	5,5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2B6139E-8C55-6C16-7B69-DAD7446B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Quax</a:t>
            </a:r>
            <a:r>
              <a:rPr lang="it-IT" dirty="0"/>
              <a:t> - Falferi - Riunione preventivi Gr2 TIFPA 02/07/24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18F22C5-9C9F-797B-8FA0-C761EFC5EE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7" t="26892" r="31879" b="38003"/>
          <a:stretch/>
        </p:blipFill>
        <p:spPr>
          <a:xfrm>
            <a:off x="10107786" y="104839"/>
            <a:ext cx="848855" cy="830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CDF27A-3011-C7FA-A663-26D467486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83559" cy="1335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9A2CE8-8BA1-A6C4-6FF6-0B89276D7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0747" y="198218"/>
            <a:ext cx="1083559" cy="891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23EA21-E2A9-91FF-EE91-2C05C55E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53" y="288339"/>
            <a:ext cx="848855" cy="4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02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83080C-87C2-ACEF-D284-1353A700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85A451-7247-9D45-63D8-1B7DB994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F60-10E4-4885-9E2D-65B81DAE1F4A}" type="slidenum">
              <a:rPr lang="it-IT" smtClean="0"/>
              <a:t>10</a:t>
            </a:fld>
            <a:endParaRPr lang="it-IT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6CD53-6F30-E46E-F28D-8D6921158D61}"/>
              </a:ext>
            </a:extLst>
          </p:cNvPr>
          <p:cNvGrpSpPr>
            <a:grpSpLocks noChangeAspect="1"/>
          </p:cNvGrpSpPr>
          <p:nvPr/>
        </p:nvGrpSpPr>
        <p:grpSpPr>
          <a:xfrm>
            <a:off x="1395411" y="1213619"/>
            <a:ext cx="3388462" cy="2975465"/>
            <a:chOff x="1228143" y="1375888"/>
            <a:chExt cx="4414374" cy="38763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21B60B-59D0-C060-2B37-35E858665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143" y="1375888"/>
              <a:ext cx="3429959" cy="1637337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pic>
          <p:nvPicPr>
            <p:cNvPr id="6" name="Picture 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B1CCE894-4D4D-182F-3FB2-7E453FCB4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215" y="2770518"/>
              <a:ext cx="2756302" cy="2481705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9A03A6-F555-CA01-C9BD-07A8E16688C5}"/>
                </a:ext>
              </a:extLst>
            </p:cNvPr>
            <p:cNvSpPr/>
            <p:nvPr/>
          </p:nvSpPr>
          <p:spPr>
            <a:xfrm flipV="1">
              <a:off x="3702905" y="1726066"/>
              <a:ext cx="142589" cy="86185"/>
            </a:xfrm>
            <a:prstGeom prst="rect">
              <a:avLst/>
            </a:prstGeom>
            <a:noFill/>
            <a:ln w="25400" cap="flat" cmpd="sng" algn="ctr">
              <a:solidFill>
                <a:srgbClr val="0A091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40B297E-BA78-81C7-5D34-083C5DEA58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3122" y="1812251"/>
              <a:ext cx="759783" cy="953709"/>
            </a:xfrm>
            <a:prstGeom prst="line">
              <a:avLst/>
            </a:prstGeom>
            <a:noFill/>
            <a:ln w="25400" cap="flat" cmpd="sng" algn="ctr">
              <a:solidFill>
                <a:srgbClr val="0A091B"/>
              </a:solidFill>
              <a:prstDash val="soli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6C1249-5379-A481-E4BD-B5C6517C196D}"/>
                </a:ext>
              </a:extLst>
            </p:cNvPr>
            <p:cNvCxnSpPr>
              <a:cxnSpLocks/>
            </p:cNvCxnSpPr>
            <p:nvPr/>
          </p:nvCxnSpPr>
          <p:spPr>
            <a:xfrm>
              <a:off x="3845494" y="1816808"/>
              <a:ext cx="513863" cy="953709"/>
            </a:xfrm>
            <a:prstGeom prst="line">
              <a:avLst/>
            </a:prstGeom>
            <a:noFill/>
            <a:ln w="25400" cap="flat" cmpd="sng" algn="ctr">
              <a:solidFill>
                <a:srgbClr val="0A091B"/>
              </a:solidFill>
              <a:prstDash val="solid"/>
            </a:ln>
            <a:effectLst/>
          </p:spPr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4919ED8-37B0-1686-91AA-B9F4225CD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05" y="4277491"/>
            <a:ext cx="4363844" cy="1964214"/>
          </a:xfrm>
          <a:prstGeom prst="rect">
            <a:avLst/>
          </a:prstGeom>
        </p:spPr>
      </p:pic>
      <p:sp>
        <p:nvSpPr>
          <p:cNvPr id="12" name="Google Shape;604;p11">
            <a:extLst>
              <a:ext uri="{FF2B5EF4-FFF2-40B4-BE49-F238E27FC236}">
                <a16:creationId xmlns:a16="http://schemas.microsoft.com/office/drawing/2014/main" id="{A4D96214-5675-8D0C-A991-BC2DCB8C541D}"/>
              </a:ext>
            </a:extLst>
          </p:cNvPr>
          <p:cNvSpPr txBox="1">
            <a:spLocks/>
          </p:cNvSpPr>
          <p:nvPr/>
        </p:nvSpPr>
        <p:spPr>
          <a:xfrm>
            <a:off x="1150434" y="189217"/>
            <a:ext cx="9891132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Roboto"/>
              <a:buNone/>
            </a:pPr>
            <a:r>
              <a:rPr lang="en-GB" sz="2800" dirty="0">
                <a:solidFill>
                  <a:schemeClr val="accent1"/>
                </a:solidFill>
              </a:rPr>
              <a:t>Kinetic Inductance Traveling Wave Parametric Amplifier – KI-TWPA</a:t>
            </a:r>
            <a:endParaRPr lang="en-GB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C72389-EF91-F237-709E-0C22D5FCE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136" y="1548570"/>
            <a:ext cx="4069155" cy="41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00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9D456F-F3CB-E4B3-079F-1B52D57D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565BAB-1B41-3729-0E79-36E4A03D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F60-10E4-4885-9E2D-65B81DAE1F4A}" type="slidenum">
              <a:rPr lang="it-IT" smtClean="0"/>
              <a:t>11</a:t>
            </a:fld>
            <a:endParaRPr lang="it-I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B8C946-3F97-8784-AF96-E4731FDDA3D4}"/>
              </a:ext>
            </a:extLst>
          </p:cNvPr>
          <p:cNvGrpSpPr/>
          <p:nvPr/>
        </p:nvGrpSpPr>
        <p:grpSpPr>
          <a:xfrm>
            <a:off x="3085651" y="1305048"/>
            <a:ext cx="2638476" cy="2052925"/>
            <a:chOff x="843537" y="5001405"/>
            <a:chExt cx="5788059" cy="46659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AA1804-F0CC-5759-BCEA-62F03EC0A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37" y="5001405"/>
              <a:ext cx="4497309" cy="197085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pic>
          <p:nvPicPr>
            <p:cNvPr id="6" name="Picture 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D08EB5E-4842-A304-7D55-6BEB34452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575" y="6680112"/>
              <a:ext cx="3614021" cy="298721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20304F-7E31-FEAD-043B-9C3169B086B4}"/>
                </a:ext>
              </a:extLst>
            </p:cNvPr>
            <p:cNvSpPr/>
            <p:nvPr/>
          </p:nvSpPr>
          <p:spPr>
            <a:xfrm flipV="1">
              <a:off x="4088407" y="5422912"/>
              <a:ext cx="186960" cy="103740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D870351-5E8A-1782-8A42-4FE7D0010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2191" y="5526652"/>
              <a:ext cx="996216" cy="114797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7787644-1E9F-6B5D-7E41-C007ED54559F}"/>
                </a:ext>
              </a:extLst>
            </p:cNvPr>
            <p:cNvCxnSpPr>
              <a:cxnSpLocks/>
            </p:cNvCxnSpPr>
            <p:nvPr/>
          </p:nvCxnSpPr>
          <p:spPr>
            <a:xfrm>
              <a:off x="4275367" y="5532138"/>
              <a:ext cx="673769" cy="114797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pic>
        <p:nvPicPr>
          <p:cNvPr id="10" name="Picture 9" descr="A close-up of a copper device&#10;&#10;Description automatically generated">
            <a:extLst>
              <a:ext uri="{FF2B5EF4-FFF2-40B4-BE49-F238E27FC236}">
                <a16:creationId xmlns:a16="http://schemas.microsoft.com/office/drawing/2014/main" id="{F1F300CD-7285-0BA3-13B7-6FFCACE64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494" y="1645000"/>
            <a:ext cx="2187359" cy="1648174"/>
          </a:xfrm>
          <a:prstGeom prst="rect">
            <a:avLst/>
          </a:prstGeom>
        </p:spPr>
      </p:pic>
      <p:sp>
        <p:nvSpPr>
          <p:cNvPr id="11" name="Google Shape;385;p21">
            <a:extLst>
              <a:ext uri="{FF2B5EF4-FFF2-40B4-BE49-F238E27FC236}">
                <a16:creationId xmlns:a16="http://schemas.microsoft.com/office/drawing/2014/main" id="{D70958F2-C658-C7D4-EF8D-94D005889B96}"/>
              </a:ext>
            </a:extLst>
          </p:cNvPr>
          <p:cNvSpPr txBox="1"/>
          <p:nvPr/>
        </p:nvSpPr>
        <p:spPr>
          <a:xfrm>
            <a:off x="491007" y="819992"/>
            <a:ext cx="3226001" cy="3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75" rIns="0" bIns="68575" anchor="t" anchorCtr="0">
            <a:noAutofit/>
          </a:bodyPr>
          <a:lstStyle/>
          <a:p>
            <a:pPr indent="-103271">
              <a:lnSpc>
                <a:spcPct val="90000"/>
              </a:lnSpc>
              <a:buClr>
                <a:srgbClr val="1166B3"/>
              </a:buClr>
              <a:buSzPts val="1626"/>
              <a:buFont typeface="Calibri"/>
              <a:buChar char=" "/>
            </a:pPr>
            <a:r>
              <a:rPr lang="en-US" sz="1600" b="1" i="1" dirty="0">
                <a:solidFill>
                  <a:srgbClr val="94165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600" b="1" i="1" baseline="30000" dirty="0">
                <a:solidFill>
                  <a:srgbClr val="941651"/>
                </a:solidFill>
                <a:latin typeface="Roboto"/>
                <a:ea typeface="Roboto"/>
                <a:cs typeface="Roboto"/>
                <a:sym typeface="Roboto"/>
              </a:rPr>
              <a:t>st</a:t>
            </a:r>
            <a:r>
              <a:rPr lang="en-US" sz="1600" b="1" i="1" dirty="0">
                <a:solidFill>
                  <a:srgbClr val="941651"/>
                </a:solidFill>
                <a:latin typeface="Roboto"/>
                <a:ea typeface="Roboto"/>
                <a:cs typeface="Roboto"/>
                <a:sym typeface="Roboto"/>
              </a:rPr>
              <a:t> generation: CPW geometry</a:t>
            </a:r>
            <a:endParaRPr sz="1600" b="1" i="1" dirty="0">
              <a:solidFill>
                <a:srgbClr val="94165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1166B3"/>
              </a:buClr>
              <a:buSzPts val="926"/>
            </a:pPr>
            <a:endParaRPr sz="1600" b="1" i="1" dirty="0">
              <a:solidFill>
                <a:srgbClr val="94165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385;p21">
            <a:extLst>
              <a:ext uri="{FF2B5EF4-FFF2-40B4-BE49-F238E27FC236}">
                <a16:creationId xmlns:a16="http://schemas.microsoft.com/office/drawing/2014/main" id="{107A1DA7-DAFB-D1D0-6A1C-4431674FCBBF}"/>
              </a:ext>
            </a:extLst>
          </p:cNvPr>
          <p:cNvSpPr txBox="1"/>
          <p:nvPr/>
        </p:nvSpPr>
        <p:spPr>
          <a:xfrm>
            <a:off x="489853" y="3800514"/>
            <a:ext cx="5606147" cy="56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75" rIns="0" bIns="68575" anchor="t" anchorCtr="0">
            <a:noAutofit/>
          </a:bodyPr>
          <a:lstStyle/>
          <a:p>
            <a:pPr indent="-103271">
              <a:lnSpc>
                <a:spcPct val="90000"/>
              </a:lnSpc>
              <a:buClr>
                <a:srgbClr val="1166B3"/>
              </a:buClr>
              <a:buSzPts val="1626"/>
              <a:buFont typeface="Calibri"/>
              <a:buChar char=" "/>
            </a:pPr>
            <a:r>
              <a:rPr lang="en-US" sz="1600" b="1" i="1" dirty="0">
                <a:solidFill>
                  <a:srgbClr val="94165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-US" sz="1600" b="1" i="1" baseline="30000" dirty="0">
                <a:solidFill>
                  <a:srgbClr val="941651"/>
                </a:solidFill>
                <a:latin typeface="Roboto"/>
                <a:ea typeface="Roboto"/>
                <a:cs typeface="Roboto"/>
                <a:sym typeface="Roboto"/>
              </a:rPr>
              <a:t>nd</a:t>
            </a:r>
            <a:r>
              <a:rPr lang="en-US" sz="1600" b="1" i="1" dirty="0">
                <a:solidFill>
                  <a:srgbClr val="941651"/>
                </a:solidFill>
                <a:latin typeface="Roboto"/>
                <a:ea typeface="Roboto"/>
                <a:cs typeface="Roboto"/>
                <a:sym typeface="Roboto"/>
              </a:rPr>
              <a:t> generation: inverted microstrip geometry (2025 activity)</a:t>
            </a:r>
            <a:endParaRPr sz="1600" b="1" i="1" dirty="0">
              <a:solidFill>
                <a:srgbClr val="94165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698716-1537-43F4-380B-00B674E44B34}"/>
              </a:ext>
            </a:extLst>
          </p:cNvPr>
          <p:cNvGrpSpPr/>
          <p:nvPr/>
        </p:nvGrpSpPr>
        <p:grpSpPr>
          <a:xfrm>
            <a:off x="809234" y="4585511"/>
            <a:ext cx="4587699" cy="1214588"/>
            <a:chOff x="1738603" y="7790678"/>
            <a:chExt cx="6881548" cy="1821882"/>
          </a:xfrm>
        </p:grpSpPr>
        <p:pic>
          <p:nvPicPr>
            <p:cNvPr id="14" name="Picture 13" descr="A diagram of different colors&#10;&#10;Description automatically generated">
              <a:extLst>
                <a:ext uri="{FF2B5EF4-FFF2-40B4-BE49-F238E27FC236}">
                  <a16:creationId xmlns:a16="http://schemas.microsoft.com/office/drawing/2014/main" id="{0C746CBE-F009-C0F8-384F-20ABF8D48F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689" r="17311" b="14404"/>
            <a:stretch/>
          </p:blipFill>
          <p:spPr>
            <a:xfrm>
              <a:off x="1738603" y="7790678"/>
              <a:ext cx="3618428" cy="1821882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23A38D0-A48C-914B-78C0-7AA2860EC00A}"/>
                </a:ext>
              </a:extLst>
            </p:cNvPr>
            <p:cNvGrpSpPr/>
            <p:nvPr/>
          </p:nvGrpSpPr>
          <p:grpSpPr>
            <a:xfrm>
              <a:off x="5486317" y="7843870"/>
              <a:ext cx="3133834" cy="1411788"/>
              <a:chOff x="1267324" y="6675119"/>
              <a:chExt cx="5322027" cy="2397566"/>
            </a:xfrm>
            <a:scene3d>
              <a:camera prst="isometricTopUp"/>
              <a:lightRig rig="threePt" dir="t"/>
            </a:scene3d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296E66C-393B-85F0-267A-289ED6F5174C}"/>
                  </a:ext>
                </a:extLst>
              </p:cNvPr>
              <p:cNvGrpSpPr/>
              <p:nvPr/>
            </p:nvGrpSpPr>
            <p:grpSpPr>
              <a:xfrm>
                <a:off x="1267324" y="6675120"/>
                <a:ext cx="5322027" cy="2397565"/>
                <a:chOff x="1267324" y="6675120"/>
                <a:chExt cx="5322027" cy="2397565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0BDE46AD-C02B-8076-DC94-497B65E96AFB}"/>
                    </a:ext>
                  </a:extLst>
                </p:cNvPr>
                <p:cNvSpPr/>
                <p:nvPr/>
              </p:nvSpPr>
              <p:spPr>
                <a:xfrm>
                  <a:off x="1267324" y="6675120"/>
                  <a:ext cx="5322027" cy="2397565"/>
                </a:xfrm>
                <a:prstGeom prst="rect">
                  <a:avLst/>
                </a:prstGeom>
                <a:solidFill>
                  <a:srgbClr val="8497B0"/>
                </a:solidFill>
                <a:ln>
                  <a:noFill/>
                </a:ln>
                <a:sp3d extrusionH="635000">
                  <a:bevelT w="0" h="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 dirty="0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20B0FAAC-1868-71D7-1A07-116D3BFB3224}"/>
                    </a:ext>
                  </a:extLst>
                </p:cNvPr>
                <p:cNvGrpSpPr/>
                <p:nvPr/>
              </p:nvGrpSpPr>
              <p:grpSpPr>
                <a:xfrm>
                  <a:off x="1523575" y="7004304"/>
                  <a:ext cx="4773168" cy="1792224"/>
                  <a:chOff x="1280160" y="7004304"/>
                  <a:chExt cx="4773168" cy="1792224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41460354-DA17-3966-B1D8-45A415343FE8}"/>
                      </a:ext>
                    </a:extLst>
                  </p:cNvPr>
                  <p:cNvSpPr/>
                  <p:nvPr/>
                </p:nvSpPr>
                <p:spPr>
                  <a:xfrm>
                    <a:off x="1280160" y="7784206"/>
                    <a:ext cx="4773168" cy="234000"/>
                  </a:xfrm>
                  <a:prstGeom prst="rect">
                    <a:avLst/>
                  </a:prstGeom>
                  <a:solidFill>
                    <a:srgbClr val="548234"/>
                  </a:solidFill>
                  <a:ln>
                    <a:noFill/>
                  </a:ln>
                  <a:sp3d extrusionH="25400">
                    <a:bevelT w="0" h="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837E991E-BCCE-4E67-30F5-368AB9CA9B0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53432" y="7783416"/>
                    <a:ext cx="1792224" cy="234000"/>
                  </a:xfrm>
                  <a:prstGeom prst="rect">
                    <a:avLst/>
                  </a:prstGeom>
                  <a:solidFill>
                    <a:srgbClr val="548234"/>
                  </a:solidFill>
                  <a:ln>
                    <a:noFill/>
                  </a:ln>
                  <a:sp3d extrusionH="25400">
                    <a:bevelT w="0" h="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6EE24FA-6D38-8C9F-A782-6B1DBA8926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42515" y="7783416"/>
                    <a:ext cx="1792224" cy="234000"/>
                  </a:xfrm>
                  <a:prstGeom prst="rect">
                    <a:avLst/>
                  </a:prstGeom>
                  <a:solidFill>
                    <a:srgbClr val="548234"/>
                  </a:solidFill>
                  <a:ln>
                    <a:noFill/>
                  </a:ln>
                  <a:sp3d extrusionH="25400">
                    <a:bevelT w="0" h="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C7CE51D-0A84-09D1-5297-344265A5DC2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431598" y="7783416"/>
                    <a:ext cx="1792224" cy="234000"/>
                  </a:xfrm>
                  <a:prstGeom prst="rect">
                    <a:avLst/>
                  </a:prstGeom>
                  <a:solidFill>
                    <a:srgbClr val="548234"/>
                  </a:solidFill>
                  <a:ln>
                    <a:noFill/>
                  </a:ln>
                  <a:sp3d extrusionH="25400">
                    <a:bevelT w="0" h="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6A8B6D95-AC15-FACC-FB49-2046AB2B271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120681" y="7783416"/>
                    <a:ext cx="1792224" cy="234000"/>
                  </a:xfrm>
                  <a:prstGeom prst="rect">
                    <a:avLst/>
                  </a:prstGeom>
                  <a:solidFill>
                    <a:srgbClr val="548234"/>
                  </a:solidFill>
                  <a:ln>
                    <a:noFill/>
                  </a:ln>
                  <a:sp3d extrusionH="25400">
                    <a:bevelT w="0" h="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ED505EA7-B543-9320-CAA4-055B4B9EE92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09764" y="7783416"/>
                    <a:ext cx="1792224" cy="234000"/>
                  </a:xfrm>
                  <a:prstGeom prst="rect">
                    <a:avLst/>
                  </a:prstGeom>
                  <a:solidFill>
                    <a:srgbClr val="548234"/>
                  </a:solidFill>
                  <a:ln>
                    <a:noFill/>
                  </a:ln>
                  <a:sp3d extrusionH="25400">
                    <a:bevelT w="0" h="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9AFDBF32-709D-8164-1DC9-A61FAD6AE67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498847" y="7783416"/>
                    <a:ext cx="1792224" cy="234000"/>
                  </a:xfrm>
                  <a:prstGeom prst="rect">
                    <a:avLst/>
                  </a:prstGeom>
                  <a:solidFill>
                    <a:srgbClr val="548234"/>
                  </a:solidFill>
                  <a:ln>
                    <a:noFill/>
                  </a:ln>
                  <a:sp3d extrusionH="25400">
                    <a:bevelT w="0" h="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</p:grp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3AECB3D-104C-7E07-EFAD-8F0E02C3B99C}"/>
                    </a:ext>
                  </a:extLst>
                </p:cNvPr>
                <p:cNvSpPr/>
                <p:nvPr/>
              </p:nvSpPr>
              <p:spPr>
                <a:xfrm>
                  <a:off x="1267324" y="6675120"/>
                  <a:ext cx="5322027" cy="239756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>
                  <a:noFill/>
                </a:ln>
                <a:sp3d extrusionH="508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5A7A5F0-8A28-FA9C-F9C2-4E37F7E04553}"/>
                  </a:ext>
                </a:extLst>
              </p:cNvPr>
              <p:cNvSpPr/>
              <p:nvPr/>
            </p:nvSpPr>
            <p:spPr>
              <a:xfrm>
                <a:off x="1267324" y="6675119"/>
                <a:ext cx="5322027" cy="2397565"/>
              </a:xfrm>
              <a:prstGeom prst="rect">
                <a:avLst/>
              </a:prstGeom>
              <a:solidFill>
                <a:srgbClr val="F6B587">
                  <a:alpha val="50000"/>
                </a:srgbClr>
              </a:solidFill>
              <a:ln>
                <a:noFill/>
              </a:ln>
              <a:sp3d z="50800" extrusionH="508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50AF30A-1D53-361A-313E-E0CDABC90D19}"/>
              </a:ext>
            </a:extLst>
          </p:cNvPr>
          <p:cNvSpPr txBox="1"/>
          <p:nvPr/>
        </p:nvSpPr>
        <p:spPr>
          <a:xfrm>
            <a:off x="5809352" y="1043739"/>
            <a:ext cx="3984558" cy="112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 fabrication yield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Long device (33 cm for 20 dB gain)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Difficult grounding</a:t>
            </a:r>
            <a:endParaRPr lang="en-GB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B260CB-362B-14C5-2FEC-6EF939E568B4}"/>
              </a:ext>
            </a:extLst>
          </p:cNvPr>
          <p:cNvSpPr txBox="1"/>
          <p:nvPr/>
        </p:nvSpPr>
        <p:spPr>
          <a:xfrm>
            <a:off x="6312583" y="4527343"/>
            <a:ext cx="2350323" cy="1374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PROS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 fabrication yield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Shorter device 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Easy grounding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compact device</a:t>
            </a:r>
            <a:endParaRPr lang="en-GB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679007-6482-A72F-29F3-B1E7F88D97F2}"/>
              </a:ext>
            </a:extLst>
          </p:cNvPr>
          <p:cNvSpPr txBox="1"/>
          <p:nvPr/>
        </p:nvSpPr>
        <p:spPr>
          <a:xfrm>
            <a:off x="9266205" y="4620972"/>
            <a:ext cx="2674496" cy="84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1333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CHALLENGES</a:t>
            </a:r>
            <a:endParaRPr lang="en-GB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Low-loss dielectric film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Increase </a:t>
            </a:r>
            <a:r>
              <a:rPr lang="en-GB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</a:t>
            </a:r>
            <a:r>
              <a:rPr lang="en-GB" sz="10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</a:t>
            </a:r>
            <a:endParaRPr lang="en-GB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Google Shape;604;p11">
            <a:extLst>
              <a:ext uri="{FF2B5EF4-FFF2-40B4-BE49-F238E27FC236}">
                <a16:creationId xmlns:a16="http://schemas.microsoft.com/office/drawing/2014/main" id="{E3782218-9589-B2FE-B23D-0ABB5539A6BD}"/>
              </a:ext>
            </a:extLst>
          </p:cNvPr>
          <p:cNvSpPr txBox="1">
            <a:spLocks/>
          </p:cNvSpPr>
          <p:nvPr/>
        </p:nvSpPr>
        <p:spPr>
          <a:xfrm>
            <a:off x="1150434" y="189217"/>
            <a:ext cx="9891132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Roboto"/>
              <a:buNone/>
            </a:pPr>
            <a:r>
              <a:rPr lang="en-GB" sz="2800" dirty="0">
                <a:solidFill>
                  <a:schemeClr val="accent1"/>
                </a:solidFill>
              </a:rPr>
              <a:t>Kinetic Inductance Traveling Wave Parametric Amplifier – KI-TWPA</a:t>
            </a:r>
            <a:endParaRPr lang="en-GB" sz="28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BA75C1D-9C22-6348-EF54-0385F5E57A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8408" y="1043739"/>
            <a:ext cx="2050090" cy="20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7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1"/>
          <p:cNvSpPr txBox="1">
            <a:spLocks noGrp="1"/>
          </p:cNvSpPr>
          <p:nvPr>
            <p:ph type="title"/>
          </p:nvPr>
        </p:nvSpPr>
        <p:spPr>
          <a:xfrm>
            <a:off x="609599" y="535857"/>
            <a:ext cx="8217407" cy="5601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3600" dirty="0">
                <a:solidFill>
                  <a:schemeClr val="accent1"/>
                </a:solidFill>
              </a:rPr>
              <a:t>Anatomy of a KI-TWPA</a:t>
            </a:r>
            <a:endParaRPr sz="36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82656D9-D855-CDC4-5D5A-FA0866EBF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1635" y="1511808"/>
            <a:ext cx="5761113" cy="3071595"/>
          </a:xfrm>
          <a:prstGeom prst="rect">
            <a:avLst/>
          </a:prstGeom>
        </p:spPr>
      </p:pic>
      <p:cxnSp>
        <p:nvCxnSpPr>
          <p:cNvPr id="4" name="Google Shape;400;p1">
            <a:extLst>
              <a:ext uri="{FF2B5EF4-FFF2-40B4-BE49-F238E27FC236}">
                <a16:creationId xmlns:a16="http://schemas.microsoft.com/office/drawing/2014/main" id="{4FA22A2C-0A58-3B17-D01C-1FD806331D2C}"/>
              </a:ext>
            </a:extLst>
          </p:cNvPr>
          <p:cNvCxnSpPr/>
          <p:nvPr/>
        </p:nvCxnSpPr>
        <p:spPr>
          <a:xfrm rot="10800000">
            <a:off x="394375" y="327051"/>
            <a:ext cx="0" cy="457200"/>
          </a:xfrm>
          <a:prstGeom prst="straightConnector1">
            <a:avLst/>
          </a:prstGeom>
          <a:solidFill>
            <a:schemeClr val="bg2">
              <a:lumMod val="50000"/>
            </a:schemeClr>
          </a:solidFill>
          <a:ln w="38100" cap="sq" cmpd="sng">
            <a:solidFill>
              <a:srgbClr val="0068B4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5" name="Google Shape;401;p1">
            <a:extLst>
              <a:ext uri="{FF2B5EF4-FFF2-40B4-BE49-F238E27FC236}">
                <a16:creationId xmlns:a16="http://schemas.microsoft.com/office/drawing/2014/main" id="{F46DF708-EB31-4C74-1330-944FB46AB75C}"/>
              </a:ext>
            </a:extLst>
          </p:cNvPr>
          <p:cNvCxnSpPr/>
          <p:nvPr/>
        </p:nvCxnSpPr>
        <p:spPr>
          <a:xfrm>
            <a:off x="394375" y="327051"/>
            <a:ext cx="443948" cy="0"/>
          </a:xfrm>
          <a:prstGeom prst="straightConnector1">
            <a:avLst/>
          </a:prstGeom>
          <a:solidFill>
            <a:schemeClr val="bg2">
              <a:lumMod val="50000"/>
            </a:schemeClr>
          </a:solidFill>
          <a:ln w="38100" cap="sq" cmpd="sng">
            <a:solidFill>
              <a:srgbClr val="0068B4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6" name="Google Shape;403;p1">
            <a:extLst>
              <a:ext uri="{FF2B5EF4-FFF2-40B4-BE49-F238E27FC236}">
                <a16:creationId xmlns:a16="http://schemas.microsoft.com/office/drawing/2014/main" id="{E0F3AFF7-B891-164B-1519-F461F2E5A80D}"/>
              </a:ext>
            </a:extLst>
          </p:cNvPr>
          <p:cNvCxnSpPr/>
          <p:nvPr/>
        </p:nvCxnSpPr>
        <p:spPr>
          <a:xfrm>
            <a:off x="5839969" y="698907"/>
            <a:ext cx="0" cy="457200"/>
          </a:xfrm>
          <a:prstGeom prst="straightConnector1">
            <a:avLst/>
          </a:prstGeom>
          <a:solidFill>
            <a:schemeClr val="bg2">
              <a:lumMod val="50000"/>
            </a:schemeClr>
          </a:solidFill>
          <a:ln w="38100" cap="sq" cmpd="sng">
            <a:solidFill>
              <a:srgbClr val="0068B4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7" name="Google Shape;404;p1">
            <a:extLst>
              <a:ext uri="{FF2B5EF4-FFF2-40B4-BE49-F238E27FC236}">
                <a16:creationId xmlns:a16="http://schemas.microsoft.com/office/drawing/2014/main" id="{2DF2AC3B-EAFB-908D-9F27-EAEF4DD8C68C}"/>
              </a:ext>
            </a:extLst>
          </p:cNvPr>
          <p:cNvCxnSpPr/>
          <p:nvPr/>
        </p:nvCxnSpPr>
        <p:spPr>
          <a:xfrm rot="10800000">
            <a:off x="5396021" y="1156107"/>
            <a:ext cx="443948" cy="0"/>
          </a:xfrm>
          <a:prstGeom prst="straightConnector1">
            <a:avLst/>
          </a:prstGeom>
          <a:solidFill>
            <a:schemeClr val="bg2">
              <a:lumMod val="50000"/>
            </a:schemeClr>
          </a:solidFill>
          <a:ln w="38100" cap="sq" cmpd="sng">
            <a:solidFill>
              <a:srgbClr val="0068B4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AD43F8-947B-C1C1-87F0-FA463D12958C}"/>
              </a:ext>
            </a:extLst>
          </p:cNvPr>
          <p:cNvSpPr txBox="1"/>
          <p:nvPr/>
        </p:nvSpPr>
        <p:spPr>
          <a:xfrm>
            <a:off x="616349" y="1436632"/>
            <a:ext cx="5101699" cy="1939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67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Weakly dispersive artificial transmission line</a:t>
            </a:r>
            <a:r>
              <a:rPr lang="en-GB" sz="18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endParaRPr lang="en-GB" sz="1867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8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Series of CPW sections (</a:t>
            </a:r>
            <a:r>
              <a:rPr lang="en-GB" sz="1867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cells</a:t>
            </a:r>
            <a:r>
              <a:rPr lang="en-GB" sz="18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flanked by </a:t>
            </a:r>
            <a:r>
              <a:rPr lang="en-GB" sz="1867" dirty="0">
                <a:solidFill>
                  <a:srgbClr val="0068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IDC fingers</a:t>
            </a:r>
            <a:r>
              <a:rPr lang="en-GB" sz="18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18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itchFamily="2" charset="2"/>
              </a:rPr>
              <a:t> </a:t>
            </a:r>
            <a:r>
              <a:rPr lang="en-GB" sz="1867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decrease phase velocity</a:t>
            </a:r>
          </a:p>
          <a:p>
            <a:endParaRPr lang="en-GB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8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Phase-matching: </a:t>
            </a:r>
            <a:r>
              <a:rPr lang="en-GB" sz="1867" dirty="0">
                <a:solidFill>
                  <a:srgbClr val="0068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periodic</a:t>
            </a:r>
            <a:r>
              <a:rPr lang="en-GB" sz="18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increasing of the line </a:t>
            </a:r>
            <a:r>
              <a:rPr lang="en-GB" sz="1867" dirty="0">
                <a:solidFill>
                  <a:srgbClr val="0068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impedance </a:t>
            </a:r>
            <a:r>
              <a:rPr lang="en-GB" sz="18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GB" sz="1867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loading</a:t>
            </a:r>
            <a:r>
              <a:rPr lang="en-GB" sz="18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</a:t>
            </a:r>
            <a:r>
              <a:rPr lang="en-GB" sz="18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itchFamily="2" charset="2"/>
              </a:rPr>
              <a:t> </a:t>
            </a:r>
            <a:r>
              <a:rPr lang="en-GB" sz="1867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itchFamily="2" charset="2"/>
              </a:rPr>
              <a:t>stopband</a:t>
            </a:r>
            <a:endParaRPr lang="en-GB" sz="1867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0" name="Gruppo">
            <a:extLst>
              <a:ext uri="{FF2B5EF4-FFF2-40B4-BE49-F238E27FC236}">
                <a16:creationId xmlns:a16="http://schemas.microsoft.com/office/drawing/2014/main" id="{1C77D3D9-9C2F-7463-C61E-86EF0D03BD21}"/>
              </a:ext>
            </a:extLst>
          </p:cNvPr>
          <p:cNvGrpSpPr/>
          <p:nvPr/>
        </p:nvGrpSpPr>
        <p:grpSpPr>
          <a:xfrm>
            <a:off x="152404" y="3519978"/>
            <a:ext cx="5878501" cy="2640294"/>
            <a:chOff x="0" y="0"/>
            <a:chExt cx="13295727" cy="5971696"/>
          </a:xfrm>
        </p:grpSpPr>
        <p:pic>
          <p:nvPicPr>
            <p:cNvPr id="11" name="phasematch.png" descr="phasematch.png">
              <a:extLst>
                <a:ext uri="{FF2B5EF4-FFF2-40B4-BE49-F238E27FC236}">
                  <a16:creationId xmlns:a16="http://schemas.microsoft.com/office/drawing/2014/main" id="{8A1E4E7F-D0A6-592D-7843-2378F648B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9930" y="-1"/>
              <a:ext cx="7405798" cy="59716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line.pdf" descr="line.pdf">
              <a:extLst>
                <a:ext uri="{FF2B5EF4-FFF2-40B4-BE49-F238E27FC236}">
                  <a16:creationId xmlns:a16="http://schemas.microsoft.com/office/drawing/2014/main" id="{B1B2F1C2-D230-421C-9002-34B5DC831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1"/>
              <a:ext cx="5685338" cy="59716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Google Shape;33;p212">
            <a:extLst>
              <a:ext uri="{FF2B5EF4-FFF2-40B4-BE49-F238E27FC236}">
                <a16:creationId xmlns:a16="http://schemas.microsoft.com/office/drawing/2014/main" id="{EAAF5CCB-1B5E-3DB9-44A6-3C94CF25FC1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6815" y="173472"/>
            <a:ext cx="596900" cy="31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EEBEBEBA-4214-ABDA-0358-4C9EB8BD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642" y="129655"/>
            <a:ext cx="776361" cy="3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mplification occurs only when pump, signal and idler are phase matched: dispersion limits bandwidth to chosen range and prevents parasitic processes.">
            <a:extLst>
              <a:ext uri="{FF2B5EF4-FFF2-40B4-BE49-F238E27FC236}">
                <a16:creationId xmlns:a16="http://schemas.microsoft.com/office/drawing/2014/main" id="{138C23BF-4735-500E-BEED-F6CA510BE022}"/>
              </a:ext>
            </a:extLst>
          </p:cNvPr>
          <p:cNvSpPr txBox="1"/>
          <p:nvPr/>
        </p:nvSpPr>
        <p:spPr>
          <a:xfrm>
            <a:off x="6351635" y="4999324"/>
            <a:ext cx="5492888" cy="86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3867" tIns="33867" rIns="33867" bIns="33867" anchor="ctr">
            <a:spAutoFit/>
          </a:bodyPr>
          <a:lstStyle/>
          <a:p>
            <a:pPr>
              <a:spcBef>
                <a:spcPts val="1000"/>
              </a:spcBef>
              <a:buSzPct val="100000"/>
              <a:defRPr sz="3500"/>
            </a:pPr>
            <a:r>
              <a:rPr sz="1733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Amplification occurs only when pump, signal and idler are </a:t>
            </a:r>
            <a:r>
              <a:rPr sz="17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Graphik Semibold"/>
              </a:rPr>
              <a:t>phase matched</a:t>
            </a:r>
            <a:r>
              <a:rPr lang="en-US" sz="17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Graphik Semibold"/>
              </a:rPr>
              <a:t>:</a:t>
            </a:r>
            <a:r>
              <a:rPr sz="1733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dispersion limits bandwidth to chosen range and prevents parasitic processes.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2B4B4C-221A-650A-0E43-7AD906F2ECCF}"/>
              </a:ext>
            </a:extLst>
          </p:cNvPr>
          <p:cNvSpPr txBox="1"/>
          <p:nvPr/>
        </p:nvSpPr>
        <p:spPr>
          <a:xfrm>
            <a:off x="6350481" y="6006667"/>
            <a:ext cx="3289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02124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Phase matching condition (3WM):</a:t>
            </a:r>
          </a:p>
          <a:p>
            <a:r>
              <a:rPr lang="el-GR" sz="1600" dirty="0">
                <a:solidFill>
                  <a:srgbClr val="202124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</a:t>
            </a:r>
            <a:r>
              <a:rPr lang="en-GB" sz="1600" i="1" baseline="-25000" dirty="0"/>
              <a:t>k</a:t>
            </a:r>
            <a:r>
              <a:rPr lang="en-GB" sz="1600" dirty="0"/>
              <a:t> = </a:t>
            </a:r>
            <a:r>
              <a:rPr lang="en-GB" sz="1600" i="1" dirty="0" err="1"/>
              <a:t>k</a:t>
            </a:r>
            <a:r>
              <a:rPr lang="en-GB" sz="1600" baseline="-25000" dirty="0" err="1"/>
              <a:t>p</a:t>
            </a:r>
            <a:r>
              <a:rPr lang="en-GB" sz="1600" dirty="0"/>
              <a:t> – </a:t>
            </a:r>
            <a:r>
              <a:rPr lang="en-GB" sz="1600" i="1" dirty="0" err="1"/>
              <a:t>k</a:t>
            </a:r>
            <a:r>
              <a:rPr lang="en-GB" sz="1600" baseline="-25000" dirty="0" err="1"/>
              <a:t>s</a:t>
            </a:r>
            <a:r>
              <a:rPr lang="en-GB" sz="1600" dirty="0"/>
              <a:t> – </a:t>
            </a:r>
            <a:r>
              <a:rPr lang="en-GB" sz="1600" i="1" dirty="0"/>
              <a:t>k</a:t>
            </a:r>
            <a:r>
              <a:rPr lang="en-GB" sz="1600" baseline="-25000" dirty="0"/>
              <a:t>i </a:t>
            </a:r>
            <a:r>
              <a:rPr lang="en-GB" sz="1600" dirty="0"/>
              <a:t>= 0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4E1AC141-5CD1-A7BD-B1CD-6167E0C991C0}"/>
              </a:ext>
            </a:extLst>
          </p:cNvPr>
          <p:cNvSpPr/>
          <p:nvPr/>
        </p:nvSpPr>
        <p:spPr>
          <a:xfrm flipH="1" flipV="1">
            <a:off x="5456981" y="5474354"/>
            <a:ext cx="1704627" cy="873241"/>
          </a:xfrm>
          <a:prstGeom prst="arc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55F998-716B-CE69-48BD-CD4660EB0D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sz="933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/>
              <a:t>0</a:t>
            </a:r>
            <a:fld id="{00000000-1234-1234-1234-123412341234}" type="slidenum">
              <a:rPr lang="en-US" smtClean="0"/>
              <a:p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62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Rounded Rectangle 586">
            <a:extLst>
              <a:ext uri="{FF2B5EF4-FFF2-40B4-BE49-F238E27FC236}">
                <a16:creationId xmlns:a16="http://schemas.microsoft.com/office/drawing/2014/main" id="{705BCA53-82A4-FE7C-8BA2-57FC94E609C7}"/>
              </a:ext>
            </a:extLst>
          </p:cNvPr>
          <p:cNvSpPr/>
          <p:nvPr/>
        </p:nvSpPr>
        <p:spPr>
          <a:xfrm>
            <a:off x="686983" y="1309150"/>
            <a:ext cx="5006681" cy="4806166"/>
          </a:xfrm>
          <a:prstGeom prst="roundRect">
            <a:avLst>
              <a:gd name="adj" fmla="val 931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604" name="Google Shape;604;p11"/>
          <p:cNvSpPr txBox="1">
            <a:spLocks noGrp="1"/>
          </p:cNvSpPr>
          <p:nvPr>
            <p:ph type="title"/>
          </p:nvPr>
        </p:nvSpPr>
        <p:spPr>
          <a:xfrm>
            <a:off x="609599" y="561661"/>
            <a:ext cx="11876315" cy="5601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3600" dirty="0">
                <a:solidFill>
                  <a:schemeClr val="accent1"/>
                </a:solidFill>
              </a:rPr>
              <a:t>Ingredients to develop a KI-TWPA</a:t>
            </a:r>
            <a:endParaRPr sz="3600" dirty="0"/>
          </a:p>
        </p:txBody>
      </p: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BF692CE4-E639-54BC-D903-D89E9953CF04}"/>
              </a:ext>
            </a:extLst>
          </p:cNvPr>
          <p:cNvGrpSpPr/>
          <p:nvPr/>
        </p:nvGrpSpPr>
        <p:grpSpPr>
          <a:xfrm>
            <a:off x="1402080" y="2619166"/>
            <a:ext cx="3905619" cy="3434853"/>
            <a:chOff x="1426463" y="3343532"/>
            <a:chExt cx="5858429" cy="5152280"/>
          </a:xfrm>
        </p:grpSpPr>
        <p:pic>
          <p:nvPicPr>
            <p:cNvPr id="56" name="Picture 55" descr="A screen shot of a video game&#10;&#10;Description automatically generated">
              <a:extLst>
                <a:ext uri="{FF2B5EF4-FFF2-40B4-BE49-F238E27FC236}">
                  <a16:creationId xmlns:a16="http://schemas.microsoft.com/office/drawing/2014/main" id="{9B070194-11D3-C146-8EB3-1B775B28F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3039" y="3343532"/>
              <a:ext cx="4770022" cy="26911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58AC72F-E9DD-3DD2-EEBF-293D820560F3}"/>
                    </a:ext>
                  </a:extLst>
                </p:cNvPr>
                <p:cNvSpPr txBox="1"/>
                <p:nvPr/>
              </p:nvSpPr>
              <p:spPr>
                <a:xfrm>
                  <a:off x="1426463" y="6321908"/>
                  <a:ext cx="5858429" cy="11152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1867" i="1"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Roboto" panose="02000000000000000000" pitchFamily="2" charset="0"/>
                          </a:rPr>
                          <m:t>⇒   </m:t>
                        </m:r>
                        <m:r>
                          <a:rPr lang="en-GB" sz="1867" i="1"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Roboto" panose="02000000000000000000" pitchFamily="2" charset="0"/>
                          </a:rPr>
                          <m:t>𝐿</m:t>
                        </m:r>
                        <m:d>
                          <m:dPr>
                            <m:ctrlPr>
                              <a:rPr lang="en-GB" sz="1867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  <a:cs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GB" sz="1867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  <a:cs typeface="Roboto" panose="02000000000000000000" pitchFamily="2" charset="0"/>
                              </a:rPr>
                              <m:t>𝐼</m:t>
                            </m:r>
                          </m:e>
                        </m:d>
                        <m:r>
                          <a:rPr lang="en-GB" sz="1867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00000000000000000" pitchFamily="2" charset="0"/>
                          </a:rPr>
                          <m:t>≈</m:t>
                        </m:r>
                        <m:sSub>
                          <m:sSubPr>
                            <m:ctrlPr>
                              <a:rPr lang="en-GB" sz="1867" i="1">
                                <a:solidFill>
                                  <a:srgbClr val="FE02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GB" sz="1867" i="1">
                                <a:solidFill>
                                  <a:srgbClr val="FE02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oboto" panose="02000000000000000000" pitchFamily="2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sz="1867" i="1">
                                <a:solidFill>
                                  <a:srgbClr val="FE02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867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00000000000000000" pitchFamily="2" charset="0"/>
                          </a:rPr>
                          <m:t>∙</m:t>
                        </m:r>
                        <m:d>
                          <m:dPr>
                            <m:ctrlPr>
                              <a:rPr lang="en-GB" sz="1867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GB" sz="1867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oboto" panose="02000000000000000000" pitchFamily="2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GB" sz="1867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1867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oboto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67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oboto" panose="02000000000000000000" pitchFamily="2" charset="0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en-GB" sz="1867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oboto" panose="02000000000000000000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1867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oboto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67" i="1">
                                        <a:solidFill>
                                          <a:srgbClr val="019D0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oboto" panose="02000000000000000000" pitchFamily="2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sz="1867" i="1">
                                        <a:solidFill>
                                          <a:srgbClr val="019D0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oboto" panose="02000000000000000000" pitchFamily="2" charset="0"/>
                                      </a:rPr>
                                      <m:t>∗</m:t>
                                    </m:r>
                                  </m:sub>
                                  <m:sup>
                                    <m:r>
                                      <a:rPr lang="en-GB" sz="1867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oboto" panose="02000000000000000000" pitchFamily="2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58AC72F-E9DD-3DD2-EEBF-293D82056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6463" y="6321908"/>
                  <a:ext cx="5858429" cy="11152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61A2A71-C0A7-6F37-703E-A00BC2E257BA}"/>
                    </a:ext>
                  </a:extLst>
                </p:cNvPr>
                <p:cNvSpPr txBox="1"/>
                <p:nvPr/>
              </p:nvSpPr>
              <p:spPr>
                <a:xfrm>
                  <a:off x="4300813" y="7847588"/>
                  <a:ext cx="1916102" cy="5217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867" i="1">
                                <a:solidFill>
                                  <a:srgbClr val="019D0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67" i="1">
                                <a:solidFill>
                                  <a:srgbClr val="019D0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1867" i="1">
                                <a:solidFill>
                                  <a:srgbClr val="019D0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GB" sz="1867" i="1">
                            <a:latin typeface="Cambria Math" panose="02040503050406030204" pitchFamily="18" charset="0"/>
                          </a:rPr>
                          <m:t>∝1/</m:t>
                        </m:r>
                        <m:rad>
                          <m:radPr>
                            <m:degHide m:val="on"/>
                            <m:ctrlPr>
                              <a:rPr lang="en-GB" sz="1867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GB" sz="1867" i="1">
                                    <a:solidFill>
                                      <a:srgbClr val="1166B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67" i="1">
                                    <a:solidFill>
                                      <a:srgbClr val="1166B3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1867">
                                    <a:solidFill>
                                      <a:srgbClr val="1166B3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rad>
                        <m:r>
                          <a:rPr lang="en-GB" sz="1867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61A2A71-C0A7-6F37-703E-A00BC2E25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813" y="7847588"/>
                  <a:ext cx="1916102" cy="521778"/>
                </a:xfrm>
                <a:prstGeom prst="rect">
                  <a:avLst/>
                </a:prstGeom>
                <a:blipFill>
                  <a:blip r:embed="rId5"/>
                  <a:stretch>
                    <a:fillRect l="-3810" b="-2280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4FBD797-F743-EA24-508D-74877C124A29}"/>
                    </a:ext>
                  </a:extLst>
                </p:cNvPr>
                <p:cNvSpPr txBox="1"/>
                <p:nvPr/>
              </p:nvSpPr>
              <p:spPr>
                <a:xfrm>
                  <a:off x="2002957" y="7678280"/>
                  <a:ext cx="1658436" cy="817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867" i="1">
                                <a:solidFill>
                                  <a:srgbClr val="FE02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67" i="1">
                                <a:solidFill>
                                  <a:srgbClr val="FE02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sz="1867">
                                <a:solidFill>
                                  <a:srgbClr val="FE02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867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GB" sz="1867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1867" i="1">
                                    <a:solidFill>
                                      <a:srgbClr val="1166B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67" i="1">
                                    <a:solidFill>
                                      <a:srgbClr val="1166B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1867">
                                    <a:solidFill>
                                      <a:srgbClr val="1166B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</m:sub>
                            </m:sSub>
                            <m:r>
                              <a:rPr lang="en-GB" sz="1867" i="1">
                                <a:solidFill>
                                  <a:srgbClr val="1166B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67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num>
                          <m:den>
                            <m:r>
                              <a:rPr lang="en-GB" sz="1867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sz="1867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867">
                                <a:solidFill>
                                  <a:srgbClr val="1166B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</m:oMath>
                    </m:oMathPara>
                  </a14:m>
                  <a:endParaRPr lang="en-US" sz="1867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4FBD797-F743-EA24-508D-74877C124A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2957" y="7678280"/>
                  <a:ext cx="1658436" cy="8175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712CB6B-987E-06D5-B6EF-CE60550E28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8300" y="7095744"/>
              <a:ext cx="1010116" cy="914400"/>
            </a:xfrm>
            <a:prstGeom prst="straightConnector1">
              <a:avLst/>
            </a:prstGeom>
            <a:ln w="19050">
              <a:solidFill>
                <a:srgbClr val="FE02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4A83C9B-F50A-DD14-3C5C-4DFF7E484B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1810" y="7391048"/>
              <a:ext cx="307934" cy="537819"/>
            </a:xfrm>
            <a:prstGeom prst="straightConnector1">
              <a:avLst/>
            </a:prstGeom>
            <a:ln w="19050">
              <a:solidFill>
                <a:srgbClr val="019D0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0" name="Google Shape;400;p1">
            <a:extLst>
              <a:ext uri="{FF2B5EF4-FFF2-40B4-BE49-F238E27FC236}">
                <a16:creationId xmlns:a16="http://schemas.microsoft.com/office/drawing/2014/main" id="{98E566D2-CA08-16EB-B53C-AFE511E9F80C}"/>
              </a:ext>
            </a:extLst>
          </p:cNvPr>
          <p:cNvCxnSpPr/>
          <p:nvPr/>
        </p:nvCxnSpPr>
        <p:spPr>
          <a:xfrm rot="10800000">
            <a:off x="394375" y="327051"/>
            <a:ext cx="0" cy="457200"/>
          </a:xfrm>
          <a:prstGeom prst="straightConnector1">
            <a:avLst/>
          </a:prstGeom>
          <a:solidFill>
            <a:schemeClr val="bg2">
              <a:lumMod val="50000"/>
            </a:schemeClr>
          </a:solidFill>
          <a:ln w="38100" cap="sq" cmpd="sng">
            <a:solidFill>
              <a:srgbClr val="0068B4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581" name="Google Shape;401;p1">
            <a:extLst>
              <a:ext uri="{FF2B5EF4-FFF2-40B4-BE49-F238E27FC236}">
                <a16:creationId xmlns:a16="http://schemas.microsoft.com/office/drawing/2014/main" id="{1E725CC9-521F-5F30-4898-94A21AA69D4F}"/>
              </a:ext>
            </a:extLst>
          </p:cNvPr>
          <p:cNvCxnSpPr/>
          <p:nvPr/>
        </p:nvCxnSpPr>
        <p:spPr>
          <a:xfrm>
            <a:off x="394375" y="327051"/>
            <a:ext cx="443948" cy="0"/>
          </a:xfrm>
          <a:prstGeom prst="straightConnector1">
            <a:avLst/>
          </a:prstGeom>
          <a:solidFill>
            <a:schemeClr val="bg2">
              <a:lumMod val="50000"/>
            </a:schemeClr>
          </a:solidFill>
          <a:ln w="38100" cap="sq" cmpd="sng">
            <a:solidFill>
              <a:srgbClr val="0068B4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582" name="Google Shape;403;p1">
            <a:extLst>
              <a:ext uri="{FF2B5EF4-FFF2-40B4-BE49-F238E27FC236}">
                <a16:creationId xmlns:a16="http://schemas.microsoft.com/office/drawing/2014/main" id="{18499BCB-95DF-1ECA-A455-E118DAD1E60E}"/>
              </a:ext>
            </a:extLst>
          </p:cNvPr>
          <p:cNvCxnSpPr/>
          <p:nvPr/>
        </p:nvCxnSpPr>
        <p:spPr>
          <a:xfrm>
            <a:off x="7961377" y="698907"/>
            <a:ext cx="0" cy="457200"/>
          </a:xfrm>
          <a:prstGeom prst="straightConnector1">
            <a:avLst/>
          </a:prstGeom>
          <a:solidFill>
            <a:schemeClr val="bg2">
              <a:lumMod val="50000"/>
            </a:schemeClr>
          </a:solidFill>
          <a:ln w="38100" cap="sq" cmpd="sng">
            <a:solidFill>
              <a:srgbClr val="0068B4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583" name="Google Shape;404;p1">
            <a:extLst>
              <a:ext uri="{FF2B5EF4-FFF2-40B4-BE49-F238E27FC236}">
                <a16:creationId xmlns:a16="http://schemas.microsoft.com/office/drawing/2014/main" id="{3632CBB8-F168-2381-7A20-DF40DF0AF05D}"/>
              </a:ext>
            </a:extLst>
          </p:cNvPr>
          <p:cNvCxnSpPr/>
          <p:nvPr/>
        </p:nvCxnSpPr>
        <p:spPr>
          <a:xfrm rot="10800000">
            <a:off x="7517429" y="1156107"/>
            <a:ext cx="443948" cy="0"/>
          </a:xfrm>
          <a:prstGeom prst="straightConnector1">
            <a:avLst/>
          </a:prstGeom>
          <a:solidFill>
            <a:schemeClr val="bg2">
              <a:lumMod val="50000"/>
            </a:schemeClr>
          </a:solidFill>
          <a:ln w="38100" cap="sq" cmpd="sng">
            <a:solidFill>
              <a:srgbClr val="0068B4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584" name="TextBox 583">
            <a:extLst>
              <a:ext uri="{FF2B5EF4-FFF2-40B4-BE49-F238E27FC236}">
                <a16:creationId xmlns:a16="http://schemas.microsoft.com/office/drawing/2014/main" id="{481671A3-0DAA-DA0F-4D61-41679DA5646C}"/>
              </a:ext>
            </a:extLst>
          </p:cNvPr>
          <p:cNvSpPr txBox="1"/>
          <p:nvPr/>
        </p:nvSpPr>
        <p:spPr>
          <a:xfrm>
            <a:off x="933341" y="1448824"/>
            <a:ext cx="4699363" cy="115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Material with high kinetic inductance</a:t>
            </a:r>
          </a:p>
          <a:p>
            <a:endParaRPr lang="en-GB" sz="1067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867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⟹ </a:t>
            </a:r>
            <a:r>
              <a:rPr lang="en-GB" sz="18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high-resistivity superconductors </a:t>
            </a:r>
          </a:p>
          <a:p>
            <a:r>
              <a:rPr lang="en-GB" sz="18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(</a:t>
            </a:r>
            <a:r>
              <a:rPr lang="en-GB" sz="1867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NbN</a:t>
            </a:r>
            <a:r>
              <a:rPr lang="en-GB" sz="18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GB" sz="1867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NbTiN</a:t>
            </a:r>
            <a:r>
              <a:rPr lang="en-GB" sz="18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…)</a:t>
            </a:r>
          </a:p>
        </p:txBody>
      </p:sp>
      <p:sp>
        <p:nvSpPr>
          <p:cNvPr id="588" name="Rounded Rectangle 587">
            <a:extLst>
              <a:ext uri="{FF2B5EF4-FFF2-40B4-BE49-F238E27FC236}">
                <a16:creationId xmlns:a16="http://schemas.microsoft.com/office/drawing/2014/main" id="{164E3C8A-48B9-706A-1DAE-C42F8427FE3D}"/>
              </a:ext>
            </a:extLst>
          </p:cNvPr>
          <p:cNvSpPr/>
          <p:nvPr/>
        </p:nvSpPr>
        <p:spPr>
          <a:xfrm>
            <a:off x="5994682" y="1309150"/>
            <a:ext cx="5006681" cy="4806166"/>
          </a:xfrm>
          <a:prstGeom prst="roundRect">
            <a:avLst>
              <a:gd name="adj" fmla="val 931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211C8FB2-1945-5DD4-9727-621FFAE5099F}"/>
              </a:ext>
            </a:extLst>
          </p:cNvPr>
          <p:cNvSpPr txBox="1"/>
          <p:nvPr/>
        </p:nvSpPr>
        <p:spPr>
          <a:xfrm>
            <a:off x="6221493" y="1451193"/>
            <a:ext cx="4699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Transmission line design</a:t>
            </a:r>
          </a:p>
          <a:p>
            <a:pPr algn="ctr"/>
            <a:endParaRPr lang="en-GB" sz="1067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90" name="Picture 589">
            <a:extLst>
              <a:ext uri="{FF2B5EF4-FFF2-40B4-BE49-F238E27FC236}">
                <a16:creationId xmlns:a16="http://schemas.microsoft.com/office/drawing/2014/main" id="{4929513B-9BBB-88E6-66E5-DAC64D4BF4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2087859"/>
            <a:ext cx="2650801" cy="1615827"/>
          </a:xfrm>
          <a:prstGeom prst="rect">
            <a:avLst/>
          </a:prstGeom>
        </p:spPr>
      </p:pic>
      <p:sp>
        <p:nvSpPr>
          <p:cNvPr id="592" name="TextBox 591">
            <a:extLst>
              <a:ext uri="{FF2B5EF4-FFF2-40B4-BE49-F238E27FC236}">
                <a16:creationId xmlns:a16="http://schemas.microsoft.com/office/drawing/2014/main" id="{971284E4-C479-4665-6092-54684BDDD556}"/>
              </a:ext>
            </a:extLst>
          </p:cNvPr>
          <p:cNvSpPr txBox="1"/>
          <p:nvPr/>
        </p:nvSpPr>
        <p:spPr>
          <a:xfrm>
            <a:off x="8865304" y="2787437"/>
            <a:ext cx="19855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Supercell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unloaded cells + loaded cells</a:t>
            </a: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0C657B23-282E-BB3C-8C90-88163D2FACF2}"/>
              </a:ext>
            </a:extLst>
          </p:cNvPr>
          <p:cNvSpPr txBox="1"/>
          <p:nvPr/>
        </p:nvSpPr>
        <p:spPr>
          <a:xfrm>
            <a:off x="8865303" y="2086120"/>
            <a:ext cx="1960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3B454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</a:t>
            </a:r>
            <a:r>
              <a:rPr lang="en-GB" sz="1600" baseline="-25000" dirty="0">
                <a:solidFill>
                  <a:srgbClr val="3B454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en-GB" sz="1600" i="1" dirty="0">
                <a:solidFill>
                  <a:srgbClr val="3B454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1600" dirty="0">
                <a:solidFill>
                  <a:srgbClr val="3B454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</a:t>
            </a:r>
            <a:r>
              <a:rPr lang="en-GB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8.5 pH/</a:t>
            </a:r>
            <a:r>
              <a:rPr lang="en-GB" sz="1600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sq</a:t>
            </a:r>
            <a:endParaRPr lang="en-GB" sz="16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 = s = 1</a:t>
            </a:r>
            <a:endParaRPr lang="en-GB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538C173C-4E0B-C354-F1A1-F0FA5A6BBEFC}"/>
              </a:ext>
            </a:extLst>
          </p:cNvPr>
          <p:cNvSpPr txBox="1"/>
          <p:nvPr/>
        </p:nvSpPr>
        <p:spPr>
          <a:xfrm>
            <a:off x="8865304" y="3855138"/>
            <a:ext cx="21998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Transmission line arranged in a </a:t>
            </a:r>
            <a:r>
              <a:rPr lang="en-GB" sz="1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meander-shaped 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geometry</a:t>
            </a:r>
          </a:p>
        </p:txBody>
      </p:sp>
      <p:pic>
        <p:nvPicPr>
          <p:cNvPr id="596" name="Picture 595">
            <a:extLst>
              <a:ext uri="{FF2B5EF4-FFF2-40B4-BE49-F238E27FC236}">
                <a16:creationId xmlns:a16="http://schemas.microsoft.com/office/drawing/2014/main" id="{A77A7136-B92C-3838-EC07-9D4874B6C4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8140" y="3832352"/>
            <a:ext cx="2650801" cy="1623857"/>
          </a:xfrm>
          <a:prstGeom prst="rect">
            <a:avLst/>
          </a:prstGeom>
        </p:spPr>
      </p:pic>
      <p:sp>
        <p:nvSpPr>
          <p:cNvPr id="598" name="TextBox 597">
            <a:extLst>
              <a:ext uri="{FF2B5EF4-FFF2-40B4-BE49-F238E27FC236}">
                <a16:creationId xmlns:a16="http://schemas.microsoft.com/office/drawing/2014/main" id="{EE54D405-3CE5-877C-8A79-22940011BDF6}"/>
              </a:ext>
            </a:extLst>
          </p:cNvPr>
          <p:cNvSpPr txBox="1"/>
          <p:nvPr/>
        </p:nvSpPr>
        <p:spPr>
          <a:xfrm>
            <a:off x="7055778" y="589099"/>
            <a:ext cx="5485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Phys. Scripta 98 (2023) 12, 125921</a:t>
            </a:r>
          </a:p>
          <a:p>
            <a:pPr algn="ctr"/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IEEE Trans. Appl.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Supercond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34,3 (2024) 1700605</a:t>
            </a:r>
          </a:p>
          <a:p>
            <a:pPr algn="ctr"/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Low. Temp. Phys. (2024)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F383D6-02B5-9F63-37FF-9B1C27EE84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sz="933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/>
              <a:t>0</a:t>
            </a:r>
            <a:fld id="{00000000-1234-1234-1234-123412341234}" type="slidenum">
              <a:rPr lang="en-US" smtClean="0"/>
              <a:p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453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C98055-B25A-CA99-751C-5A29F561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5D7B97E-7F50-3DDA-429A-BC23936A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F60-10E4-4885-9E2D-65B81DAE1F4A}" type="slidenum">
              <a:rPr lang="it-IT" smtClean="0"/>
              <a:t>14</a:t>
            </a:fld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A7317B-0CCF-63E2-D6BE-30E4FC93CC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99894" y="3038475"/>
            <a:ext cx="5241925" cy="1127125"/>
            <a:chOff x="874253" y="1974180"/>
            <a:chExt cx="9279953" cy="1993222"/>
          </a:xfrm>
        </p:grpSpPr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218B8DB2-CAFD-8489-9911-38755381E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253" y="1991024"/>
              <a:ext cx="9279953" cy="1976378"/>
            </a:xfrm>
            <a:prstGeom prst="rect">
              <a:avLst/>
            </a:prstGeom>
            <a:solidFill>
              <a:srgbClr val="DCE6F2"/>
            </a:solidFill>
            <a:ln w="9525">
              <a:solidFill>
                <a:srgbClr val="DCE6F2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lIns="104223" tIns="52113" rIns="104223" bIns="52113" anchor="ctr"/>
            <a:lstStyle>
              <a:defPPr>
                <a:defRPr lang="en-US"/>
              </a:defPPr>
              <a:lvl1pPr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20700" indent="-635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041400" indent="-1270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562100" indent="-1905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84388" indent="-255588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altLang="it-IT" sz="1400">
                <a:solidFill>
                  <a:srgbClr val="FFFFFF"/>
                </a:solidFill>
              </a:endParaRPr>
            </a:p>
          </p:txBody>
        </p: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89B61E72-1377-480D-4A69-1DE69B6F8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533" y="1999359"/>
              <a:ext cx="1061656" cy="186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6">
              <a:extLst>
                <a:ext uri="{FF2B5EF4-FFF2-40B4-BE49-F238E27FC236}">
                  <a16:creationId xmlns:a16="http://schemas.microsoft.com/office/drawing/2014/main" id="{33E3B817-6E03-6737-97C6-CC9BA349BE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10327" y="2653560"/>
              <a:ext cx="935864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" name="Straight Arrow Connector 7">
              <a:extLst>
                <a:ext uri="{FF2B5EF4-FFF2-40B4-BE49-F238E27FC236}">
                  <a16:creationId xmlns:a16="http://schemas.microsoft.com/office/drawing/2014/main" id="{7BA97E3C-0D2C-19CC-4B54-C70C077A65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10327" y="2822001"/>
              <a:ext cx="935864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Arrow Connector 8">
              <a:extLst>
                <a:ext uri="{FF2B5EF4-FFF2-40B4-BE49-F238E27FC236}">
                  <a16:creationId xmlns:a16="http://schemas.microsoft.com/office/drawing/2014/main" id="{17CB328B-335C-1371-88AD-771FDF8BA9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10327" y="2990442"/>
              <a:ext cx="935864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Straight Arrow Connector 9">
              <a:extLst>
                <a:ext uri="{FF2B5EF4-FFF2-40B4-BE49-F238E27FC236}">
                  <a16:creationId xmlns:a16="http://schemas.microsoft.com/office/drawing/2014/main" id="{FB974540-D9C7-0204-7C25-8E59D60DF1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10327" y="3158884"/>
              <a:ext cx="935864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18420E19-4F2E-37AB-30F3-0B0617B1C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489" y="2115481"/>
              <a:ext cx="1104747" cy="567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223" tIns="52113" rIns="104223" bIns="52113">
              <a:spAutoFit/>
            </a:bodyPr>
            <a:lstStyle>
              <a:defPPr>
                <a:defRPr lang="en-US"/>
              </a:defPPr>
              <a:lvl1pPr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20700" indent="-635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041400" indent="-1270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562100" indent="-1905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84388" indent="-255588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it-IT" sz="1400">
                  <a:solidFill>
                    <a:srgbClr val="000000"/>
                  </a:solidFill>
                </a:rPr>
                <a:t>Axion</a:t>
              </a: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943B7C06-1308-04D9-4EF0-F718F12F2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956" y="3303710"/>
              <a:ext cx="1065019" cy="567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223" tIns="52113" rIns="104223" bIns="52113">
              <a:spAutoFit/>
            </a:bodyPr>
            <a:lstStyle>
              <a:defPPr>
                <a:defRPr lang="en-US"/>
              </a:defPPr>
              <a:lvl1pPr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20700" indent="-635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041400" indent="-1270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562100" indent="-1905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84388" indent="-255588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it-IT" sz="1400">
                  <a:solidFill>
                    <a:srgbClr val="000000"/>
                  </a:solidFill>
                </a:rPr>
                <a:t>Wind</a:t>
              </a:r>
            </a:p>
          </p:txBody>
        </p:sp>
        <p:cxnSp>
          <p:nvCxnSpPr>
            <p:cNvPr id="16" name="Straight Arrow Connector 12">
              <a:extLst>
                <a:ext uri="{FF2B5EF4-FFF2-40B4-BE49-F238E27FC236}">
                  <a16:creationId xmlns:a16="http://schemas.microsoft.com/office/drawing/2014/main" id="{BD87F378-A59E-548B-A58A-855ACFF8F2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18590" y="2822001"/>
              <a:ext cx="382215" cy="28354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8FB47B04-AB6F-EA3B-E36E-FB403FC6C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722" y="1974180"/>
              <a:ext cx="2918070" cy="48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223" tIns="52113" rIns="104223" bIns="52113">
              <a:spAutoFit/>
            </a:bodyPr>
            <a:lstStyle>
              <a:defPPr>
                <a:defRPr lang="en-US"/>
              </a:defPPr>
              <a:lvl1pPr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20700" indent="-635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041400" indent="-1270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562100" indent="-1905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84388" indent="-255588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it-IT" sz="1100">
                  <a:solidFill>
                    <a:srgbClr val="000000"/>
                  </a:solidFill>
                </a:rPr>
                <a:t>MS – Magnetized sample</a:t>
              </a:r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FC00DDD8-34BE-DC27-7066-DC1D21378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959" y="2760239"/>
              <a:ext cx="376594" cy="3789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20700" indent="-635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041400" indent="-1270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562100" indent="-1905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84388" indent="-255588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altLang="it-IT" sz="1400">
                <a:solidFill>
                  <a:srgbClr val="FFFFFF"/>
                </a:solidFill>
              </a:endParaRPr>
            </a:p>
          </p:txBody>
        </p:sp>
        <p:sp>
          <p:nvSpPr>
            <p:cNvPr id="19" name="Frame 22">
              <a:extLst>
                <a:ext uri="{FF2B5EF4-FFF2-40B4-BE49-F238E27FC236}">
                  <a16:creationId xmlns:a16="http://schemas.microsoft.com/office/drawing/2014/main" id="{F416C4F6-5A1C-B050-F385-177BE40FF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975" y="2532843"/>
              <a:ext cx="559269" cy="814133"/>
            </a:xfrm>
            <a:custGeom>
              <a:avLst/>
              <a:gdLst>
                <a:gd name="T0" fmla="*/ 0 w 559982"/>
                <a:gd name="T1" fmla="*/ 0 h 814973"/>
                <a:gd name="T2" fmla="*/ 559982 w 559982"/>
                <a:gd name="T3" fmla="*/ 0 h 814973"/>
                <a:gd name="T4" fmla="*/ 559982 w 559982"/>
                <a:gd name="T5" fmla="*/ 814973 h 814973"/>
                <a:gd name="T6" fmla="*/ 0 w 559982"/>
                <a:gd name="T7" fmla="*/ 814973 h 814973"/>
                <a:gd name="T8" fmla="*/ 0 w 559982"/>
                <a:gd name="T9" fmla="*/ 0 h 814973"/>
                <a:gd name="T10" fmla="*/ 69998 w 559982"/>
                <a:gd name="T11" fmla="*/ 69998 h 814973"/>
                <a:gd name="T12" fmla="*/ 69998 w 559982"/>
                <a:gd name="T13" fmla="*/ 744975 h 814973"/>
                <a:gd name="T14" fmla="*/ 489984 w 559982"/>
                <a:gd name="T15" fmla="*/ 744975 h 814973"/>
                <a:gd name="T16" fmla="*/ 489984 w 559982"/>
                <a:gd name="T17" fmla="*/ 69998 h 814973"/>
                <a:gd name="T18" fmla="*/ 69998 w 559982"/>
                <a:gd name="T19" fmla="*/ 69998 h 8149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9982" h="814973">
                  <a:moveTo>
                    <a:pt x="0" y="0"/>
                  </a:moveTo>
                  <a:lnTo>
                    <a:pt x="559982" y="0"/>
                  </a:lnTo>
                  <a:lnTo>
                    <a:pt x="559982" y="814973"/>
                  </a:lnTo>
                  <a:lnTo>
                    <a:pt x="0" y="814973"/>
                  </a:lnTo>
                  <a:lnTo>
                    <a:pt x="0" y="0"/>
                  </a:lnTo>
                  <a:close/>
                  <a:moveTo>
                    <a:pt x="69998" y="69998"/>
                  </a:moveTo>
                  <a:lnTo>
                    <a:pt x="69998" y="744975"/>
                  </a:lnTo>
                  <a:lnTo>
                    <a:pt x="489984" y="744975"/>
                  </a:lnTo>
                  <a:lnTo>
                    <a:pt x="489984" y="69998"/>
                  </a:lnTo>
                  <a:lnTo>
                    <a:pt x="69998" y="69998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20700" indent="-635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041400" indent="-1270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562100" indent="-1905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84388" indent="-255588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it-IT"/>
            </a:p>
          </p:txBody>
        </p:sp>
        <p:cxnSp>
          <p:nvCxnSpPr>
            <p:cNvPr id="20" name="Straight Arrow Connector 36">
              <a:extLst>
                <a:ext uri="{FF2B5EF4-FFF2-40B4-BE49-F238E27FC236}">
                  <a16:creationId xmlns:a16="http://schemas.microsoft.com/office/drawing/2014/main" id="{D5C95030-170B-7FE5-3115-29E3BC9364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900553" y="2330713"/>
              <a:ext cx="663255" cy="41829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21" name="Picture 40">
              <a:extLst>
                <a:ext uri="{FF2B5EF4-FFF2-40B4-BE49-F238E27FC236}">
                  <a16:creationId xmlns:a16="http://schemas.microsoft.com/office/drawing/2014/main" id="{093F79B2-97CA-8309-716A-BEAD8AC68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246" y="3104817"/>
              <a:ext cx="6687388" cy="67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43">
              <a:extLst>
                <a:ext uri="{FF2B5EF4-FFF2-40B4-BE49-F238E27FC236}">
                  <a16:creationId xmlns:a16="http://schemas.microsoft.com/office/drawing/2014/main" id="{1D784F52-49D0-C996-A912-08629532D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5715" y="2666982"/>
              <a:ext cx="2688937" cy="54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20700" indent="-635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041400" indent="-1270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562100" indent="-190500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84388" indent="-255588" algn="l" defTabSz="520700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it-IT" sz="1400"/>
                <a:t>Expected rf power</a:t>
              </a:r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22A03A-4B01-43E4-05B5-B288E356A98E}"/>
              </a:ext>
            </a:extLst>
          </p:cNvPr>
          <p:cNvSpPr txBox="1">
            <a:spLocks/>
          </p:cNvSpPr>
          <p:nvPr/>
        </p:nvSpPr>
        <p:spPr>
          <a:xfrm>
            <a:off x="1485106" y="3148012"/>
            <a:ext cx="3879850" cy="938213"/>
          </a:xfrm>
          <a:prstGeom prst="rect">
            <a:avLst/>
          </a:prstGeom>
        </p:spPr>
        <p:txBody>
          <a:bodyPr lIns="104223" tIns="52113" rIns="104223" bIns="52113">
            <a:normAutofit fontScale="92500" lnSpcReduction="10000"/>
          </a:bodyPr>
          <a:lstStyle>
            <a:defPPr>
              <a:defRPr lang="en-US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2100" indent="-190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1800" b="1" dirty="0"/>
              <a:t>Electron coupling</a:t>
            </a:r>
            <a:r>
              <a:rPr lang="en-US" sz="1400" b="1" dirty="0"/>
              <a:t>: </a:t>
            </a:r>
            <a:r>
              <a:rPr lang="en-US" sz="1400" dirty="0"/>
              <a:t>the axion DM cloud acts as an </a:t>
            </a:r>
            <a:r>
              <a:rPr lang="en-US" sz="1400" b="1" dirty="0"/>
              <a:t>effective RF magnetic field </a:t>
            </a:r>
            <a:r>
              <a:rPr lang="en-US" sz="1400" dirty="0"/>
              <a:t>on electron spin exciting magnetic transitions in a magnetized sample and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C00000"/>
                </a:solidFill>
              </a:rPr>
              <a:t>producing rf photons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70B6573-FA86-4BDF-21BA-AC9BAD2A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06" y="2760662"/>
            <a:ext cx="10034588" cy="1573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2100" indent="-190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CasellaDiTesto 65">
            <a:extLst>
              <a:ext uri="{FF2B5EF4-FFF2-40B4-BE49-F238E27FC236}">
                <a16:creationId xmlns:a16="http://schemas.microsoft.com/office/drawing/2014/main" id="{0365A85F-2472-FB42-7D9C-602492907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031" y="2524125"/>
            <a:ext cx="1557338" cy="4159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2100" indent="-190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it-IT" altLang="it-IT"/>
              <a:t>R&amp;D Activity</a:t>
            </a:r>
          </a:p>
        </p:txBody>
      </p:sp>
    </p:spTree>
    <p:extLst>
      <p:ext uri="{BB962C8B-B14F-4D97-AF65-F5344CB8AC3E}">
        <p14:creationId xmlns:p14="http://schemas.microsoft.com/office/powerpoint/2010/main" val="2780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02F10A-B133-4790-AEAD-89DE585C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FBDE-F245-8E46-95A6-8943308335B8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51777" y="143116"/>
            <a:ext cx="5425741" cy="685224"/>
          </a:xfrm>
        </p:spPr>
        <p:txBody>
          <a:bodyPr>
            <a:normAutofit fontScale="90000"/>
          </a:bodyPr>
          <a:lstStyle/>
          <a:p>
            <a:r>
              <a:rPr lang="en-US" dirty="0"/>
              <a:t>QUAX – </a:t>
            </a:r>
            <a:r>
              <a:rPr lang="en-US" dirty="0" err="1"/>
              <a:t>QUaerere</a:t>
            </a:r>
            <a:r>
              <a:rPr lang="en-US" dirty="0"/>
              <a:t> </a:t>
            </a:r>
            <a:r>
              <a:rPr lang="en-US" dirty="0" err="1"/>
              <a:t>AXion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F06FF525-6C75-8A17-F017-A4CABC555129}"/>
              </a:ext>
            </a:extLst>
          </p:cNvPr>
          <p:cNvGrpSpPr/>
          <p:nvPr/>
        </p:nvGrpSpPr>
        <p:grpSpPr>
          <a:xfrm>
            <a:off x="1673627" y="2505384"/>
            <a:ext cx="8826315" cy="2871487"/>
            <a:chOff x="501037" y="942067"/>
            <a:chExt cx="9733464" cy="3166612"/>
          </a:xfrm>
        </p:grpSpPr>
        <p:sp>
          <p:nvSpPr>
            <p:cNvPr id="19" name="TextBox 18"/>
            <p:cNvSpPr txBox="1"/>
            <p:nvPr/>
          </p:nvSpPr>
          <p:spPr>
            <a:xfrm>
              <a:off x="501037" y="942067"/>
              <a:ext cx="9733464" cy="1148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14589" indent="-414589" algn="just">
                <a:buFont typeface="Arial" charset="0"/>
                <a:buChar char="•"/>
              </a:pPr>
              <a:r>
                <a:rPr lang="en-US" sz="2539" b="1" dirty="0"/>
                <a:t>Photon coupling</a:t>
              </a:r>
              <a:r>
                <a:rPr lang="en-US" sz="1814" b="1" dirty="0"/>
                <a:t>: Due to the motion of the solar system in the galaxy, Dark Matter axions </a:t>
              </a:r>
              <a:r>
                <a:rPr lang="en-US" sz="1814" dirty="0"/>
                <a:t>are converted into </a:t>
              </a:r>
              <a:r>
                <a:rPr lang="en-US" sz="1814" b="1" dirty="0">
                  <a:solidFill>
                    <a:srgbClr val="C00000"/>
                  </a:solidFill>
                </a:rPr>
                <a:t>rf photons </a:t>
              </a:r>
              <a:r>
                <a:rPr lang="en-US" sz="1814" dirty="0"/>
                <a:t>inside a </a:t>
              </a:r>
              <a:r>
                <a:rPr lang="en-US" sz="1814" b="1" dirty="0"/>
                <a:t>resonant cavity </a:t>
              </a:r>
              <a:r>
                <a:rPr lang="en-US" sz="1814" dirty="0"/>
                <a:t>immersed in a </a:t>
              </a:r>
              <a:r>
                <a:rPr lang="en-US" sz="1814" b="1" dirty="0"/>
                <a:t>strong magnetic field </a:t>
              </a:r>
              <a:r>
                <a:rPr lang="en-US" sz="1814" dirty="0"/>
                <a:t>(inverse </a:t>
              </a:r>
              <a:r>
                <a:rPr lang="en-US" sz="1814" dirty="0" err="1"/>
                <a:t>Primakoff</a:t>
              </a:r>
              <a:r>
                <a:rPr lang="en-US" sz="1814" dirty="0"/>
                <a:t> effect)</a:t>
              </a:r>
            </a:p>
          </p:txBody>
        </p: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72F8B948-04B4-43F7-89EC-F948E98ED34E}"/>
                </a:ext>
              </a:extLst>
            </p:cNvPr>
            <p:cNvGrpSpPr/>
            <p:nvPr/>
          </p:nvGrpSpPr>
          <p:grpSpPr>
            <a:xfrm>
              <a:off x="1305772" y="2132707"/>
              <a:ext cx="8123994" cy="1975972"/>
              <a:chOff x="802812" y="4962607"/>
              <a:chExt cx="8123994" cy="1975972"/>
            </a:xfrm>
          </p:grpSpPr>
          <p:sp>
            <p:nvSpPr>
              <p:cNvPr id="33" name="Rectangle 21">
                <a:extLst>
                  <a:ext uri="{FF2B5EF4-FFF2-40B4-BE49-F238E27FC236}">
                    <a16:creationId xmlns:a16="http://schemas.microsoft.com/office/drawing/2014/main" id="{1B834043-7CC2-4908-A4D8-7824E9909308}"/>
                  </a:ext>
                </a:extLst>
              </p:cNvPr>
              <p:cNvSpPr/>
              <p:nvPr/>
            </p:nvSpPr>
            <p:spPr>
              <a:xfrm>
                <a:off x="889278" y="4962607"/>
                <a:ext cx="8037528" cy="1975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4510" tIns="47256" rIns="94510" bIns="47256" rtlCol="0" anchor="ctr"/>
              <a:lstStyle/>
              <a:p>
                <a:pPr algn="ctr"/>
                <a:endParaRPr lang="en-US" sz="1632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6" name="Picture 19" descr="Screen shot 2014-04-03 at 12.09.57 PM.jpg">
                <a:extLst>
                  <a:ext uri="{FF2B5EF4-FFF2-40B4-BE49-F238E27FC236}">
                    <a16:creationId xmlns:a16="http://schemas.microsoft.com/office/drawing/2014/main" id="{DC611D4D-68BF-4B25-AACA-30CCA5493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5001" y="5010561"/>
                <a:ext cx="1049110" cy="1842972"/>
              </a:xfrm>
              <a:prstGeom prst="rect">
                <a:avLst/>
              </a:prstGeom>
            </p:spPr>
          </p:pic>
          <p:sp>
            <p:nvSpPr>
              <p:cNvPr id="39" name="TextBox 26">
                <a:extLst>
                  <a:ext uri="{FF2B5EF4-FFF2-40B4-BE49-F238E27FC236}">
                    <a16:creationId xmlns:a16="http://schemas.microsoft.com/office/drawing/2014/main" id="{8E9864F9-FAD7-40EB-93ED-AB32FA2067EE}"/>
                  </a:ext>
                </a:extLst>
              </p:cNvPr>
              <p:cNvSpPr txBox="1"/>
              <p:nvPr/>
            </p:nvSpPr>
            <p:spPr>
              <a:xfrm>
                <a:off x="802812" y="5190187"/>
                <a:ext cx="742577" cy="382216"/>
              </a:xfrm>
              <a:prstGeom prst="rect">
                <a:avLst/>
              </a:prstGeom>
              <a:noFill/>
            </p:spPr>
            <p:txBody>
              <a:bodyPr wrap="none" lIns="94510" tIns="47256" rIns="94510" bIns="47256" rtlCol="0">
                <a:spAutoFit/>
              </a:bodyPr>
              <a:lstStyle/>
              <a:p>
                <a:r>
                  <a:rPr lang="en-US" sz="1632">
                    <a:solidFill>
                      <a:prstClr val="black"/>
                    </a:solidFill>
                    <a:latin typeface="Calibri"/>
                  </a:rPr>
                  <a:t>Axion</a:t>
                </a:r>
              </a:p>
            </p:txBody>
          </p:sp>
          <p:cxnSp>
            <p:nvCxnSpPr>
              <p:cNvPr id="40" name="Straight Arrow Connector 27">
                <a:extLst>
                  <a:ext uri="{FF2B5EF4-FFF2-40B4-BE49-F238E27FC236}">
                    <a16:creationId xmlns:a16="http://schemas.microsoft.com/office/drawing/2014/main" id="{77FD105B-42CF-4B00-8469-9ECE3CF46878}"/>
                  </a:ext>
                </a:extLst>
              </p:cNvPr>
              <p:cNvCxnSpPr/>
              <p:nvPr/>
            </p:nvCxnSpPr>
            <p:spPr>
              <a:xfrm>
                <a:off x="3123746" y="5950593"/>
                <a:ext cx="824650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31">
                <a:extLst>
                  <a:ext uri="{FF2B5EF4-FFF2-40B4-BE49-F238E27FC236}">
                    <a16:creationId xmlns:a16="http://schemas.microsoft.com/office/drawing/2014/main" id="{8A7E6CBB-0502-4D61-B084-0E600F608776}"/>
                  </a:ext>
                </a:extLst>
              </p:cNvPr>
              <p:cNvSpPr txBox="1"/>
              <p:nvPr/>
            </p:nvSpPr>
            <p:spPr>
              <a:xfrm>
                <a:off x="1193449" y="6274586"/>
                <a:ext cx="751987" cy="655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32">
                    <a:solidFill>
                      <a:srgbClr val="C00000"/>
                    </a:solidFill>
                  </a:rPr>
                  <a:t>mw cavity</a:t>
                </a:r>
              </a:p>
            </p:txBody>
          </p:sp>
          <p:cxnSp>
            <p:nvCxnSpPr>
              <p:cNvPr id="43" name="Straight Arrow Connector 33">
                <a:extLst>
                  <a:ext uri="{FF2B5EF4-FFF2-40B4-BE49-F238E27FC236}">
                    <a16:creationId xmlns:a16="http://schemas.microsoft.com/office/drawing/2014/main" id="{4878F782-008F-46A8-9ED5-5B3CFE27157B}"/>
                  </a:ext>
                </a:extLst>
              </p:cNvPr>
              <p:cNvCxnSpPr/>
              <p:nvPr/>
            </p:nvCxnSpPr>
            <p:spPr>
              <a:xfrm flipV="1">
                <a:off x="1807044" y="6274586"/>
                <a:ext cx="480277" cy="32316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6" name="Picture 34">
                <a:extLst>
                  <a:ext uri="{FF2B5EF4-FFF2-40B4-BE49-F238E27FC236}">
                    <a16:creationId xmlns:a16="http://schemas.microsoft.com/office/drawing/2014/main" id="{561B3FAB-2DDD-431B-B06E-CE5B3D556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021" y="5386941"/>
                <a:ext cx="4659159" cy="1452922"/>
              </a:xfrm>
              <a:prstGeom prst="rect">
                <a:avLst/>
              </a:prstGeom>
            </p:spPr>
          </p:pic>
          <p:sp>
            <p:nvSpPr>
              <p:cNvPr id="47" name="TextBox 44">
                <a:extLst>
                  <a:ext uri="{FF2B5EF4-FFF2-40B4-BE49-F238E27FC236}">
                    <a16:creationId xmlns:a16="http://schemas.microsoft.com/office/drawing/2014/main" id="{229B5C02-815C-4519-8F42-DD2E73ED6C76}"/>
                  </a:ext>
                </a:extLst>
              </p:cNvPr>
              <p:cNvSpPr txBox="1"/>
              <p:nvPr/>
            </p:nvSpPr>
            <p:spPr>
              <a:xfrm>
                <a:off x="5328610" y="5010561"/>
                <a:ext cx="1923531" cy="378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2" dirty="0"/>
                  <a:t>Expected rf power</a:t>
                </a:r>
              </a:p>
            </p:txBody>
          </p:sp>
          <p:sp>
            <p:nvSpPr>
              <p:cNvPr id="48" name="Frame 22">
                <a:extLst>
                  <a:ext uri="{FF2B5EF4-FFF2-40B4-BE49-F238E27FC236}">
                    <a16:creationId xmlns:a16="http://schemas.microsoft.com/office/drawing/2014/main" id="{5F2D654B-DCD4-400A-9AA4-D023F4E38D29}"/>
                  </a:ext>
                </a:extLst>
              </p:cNvPr>
              <p:cNvSpPr/>
              <p:nvPr/>
            </p:nvSpPr>
            <p:spPr>
              <a:xfrm>
                <a:off x="2363823" y="5528930"/>
                <a:ext cx="559982" cy="814973"/>
              </a:xfrm>
              <a:prstGeom prst="fram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2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Arrow Connector 24">
                <a:extLst>
                  <a:ext uri="{FF2B5EF4-FFF2-40B4-BE49-F238E27FC236}">
                    <a16:creationId xmlns:a16="http://schemas.microsoft.com/office/drawing/2014/main" id="{1A789847-2FED-42D9-A0CA-9CEF8DA69347}"/>
                  </a:ext>
                </a:extLst>
              </p:cNvPr>
              <p:cNvCxnSpPr/>
              <p:nvPr/>
            </p:nvCxnSpPr>
            <p:spPr>
              <a:xfrm>
                <a:off x="1622038" y="5528930"/>
                <a:ext cx="945274" cy="343096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Rettangolo 24">
            <a:extLst>
              <a:ext uri="{FF2B5EF4-FFF2-40B4-BE49-F238E27FC236}">
                <a16:creationId xmlns:a16="http://schemas.microsoft.com/office/drawing/2014/main" id="{B6D72A5D-E7A6-E9A5-D7BA-AADB9BAA5B52}"/>
              </a:ext>
            </a:extLst>
          </p:cNvPr>
          <p:cNvSpPr/>
          <p:nvPr/>
        </p:nvSpPr>
        <p:spPr>
          <a:xfrm>
            <a:off x="1515947" y="2332591"/>
            <a:ext cx="9099147" cy="32335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2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E4545D-0FBB-4EB7-E4F4-EC0EDCF468B3}"/>
              </a:ext>
            </a:extLst>
          </p:cNvPr>
          <p:cNvSpPr txBox="1"/>
          <p:nvPr/>
        </p:nvSpPr>
        <p:spPr>
          <a:xfrm>
            <a:off x="990502" y="1072945"/>
            <a:ext cx="10331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axion is a hypothetical particle introduced to solve the so-called strong CP problem.</a:t>
            </a:r>
          </a:p>
          <a:p>
            <a:r>
              <a:rPr lang="en-US" dirty="0"/>
              <a:t>It is a neutral, very light (1 µeV &lt; m &lt; 10 </a:t>
            </a:r>
            <a:r>
              <a:rPr lang="en-US" dirty="0" err="1"/>
              <a:t>meV</a:t>
            </a:r>
            <a:r>
              <a:rPr lang="en-US" dirty="0"/>
              <a:t>) particle having negligible interaction with the ordinary matter.</a:t>
            </a:r>
          </a:p>
          <a:p>
            <a:r>
              <a:rPr lang="en-US" dirty="0"/>
              <a:t>It is an interesting candidate as a main component of dark matter.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6F5A8F-3E8A-DB12-D4FE-931E1D95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6AABFC5-FEF3-0B45-75C9-74C02FD369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7" t="26892" r="31879" b="38003"/>
          <a:stretch/>
        </p:blipFill>
        <p:spPr>
          <a:xfrm>
            <a:off x="10107786" y="104839"/>
            <a:ext cx="848855" cy="830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80357-6303-9071-974A-D11E8155C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83559" cy="1335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D52567-E1A5-1467-1723-B67D48CE1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0747" y="198218"/>
            <a:ext cx="1083559" cy="891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668AC-13CA-124D-F4E2-1566FFB6C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53" y="288339"/>
            <a:ext cx="848855" cy="4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9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2E4AC0-D49D-499F-8CA0-FD77A482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FBDE-F245-8E46-95A6-8943308335B8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CCBB8-3F1C-1C49-8B72-C42AD2D931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83126" y="458261"/>
            <a:ext cx="5625748" cy="683784"/>
          </a:xfrm>
        </p:spPr>
        <p:txBody>
          <a:bodyPr>
            <a:normAutofit/>
          </a:bodyPr>
          <a:lstStyle/>
          <a:p>
            <a:r>
              <a:rPr lang="x-none" sz="2902" dirty="0"/>
              <a:t>QUAX </a:t>
            </a:r>
            <a:r>
              <a:rPr lang="it-IT" sz="2902" dirty="0"/>
              <a:t>HALOSCOPES (@LNL @LNF)</a:t>
            </a:r>
            <a:endParaRPr lang="x-none" sz="2902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8769B8D5-BA23-3D4E-8413-34588947E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315" y="1721374"/>
            <a:ext cx="4178038" cy="3239071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B82B3001-EC1D-044D-9EF1-0BF5C4E9F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20" y="1681451"/>
            <a:ext cx="3823804" cy="3712597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CFB562-B935-88BB-2CC6-3F156699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DD2B3BB-ABED-CB0C-8CC2-7DC8AB09C3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7" t="26892" r="31879" b="38003"/>
          <a:stretch/>
        </p:blipFill>
        <p:spPr>
          <a:xfrm>
            <a:off x="10107786" y="104839"/>
            <a:ext cx="848855" cy="830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D4F135-185D-06EF-1A4F-8BCB01F5E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83559" cy="1335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87188-DACE-B4CA-77FB-AABDBC34D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0747" y="198218"/>
            <a:ext cx="1083559" cy="891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19F49C-EEB1-A8C1-147E-8906352A6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53" y="288339"/>
            <a:ext cx="848855" cy="4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6106400-663E-CCC0-0211-9D821001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FBDE-F245-8E46-95A6-8943308335B8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05072DE-1E6E-65C7-2665-5D13E021A43D}"/>
              </a:ext>
            </a:extLst>
          </p:cNvPr>
          <p:cNvSpPr txBox="1"/>
          <p:nvPr/>
        </p:nvSpPr>
        <p:spPr>
          <a:xfrm>
            <a:off x="1899966" y="3297959"/>
            <a:ext cx="83921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/>
              <a:t>LNF</a:t>
            </a:r>
          </a:p>
          <a:p>
            <a:pPr marL="590639" lvl="1" indent="-2271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Data taking with 8.5 GHz Cu cavity at 9 T, Q=10^5, tuning 50 MHz, parametric amplification (TWPA (N. Roch) or wide band JPA (NIST)) </a:t>
            </a:r>
            <a:r>
              <a:rPr lang="en-US" sz="1400" dirty="0">
                <a:solidFill>
                  <a:schemeClr val="accent4"/>
                </a:solidFill>
              </a:rPr>
              <a:t>Tuning 6 MHz @ 8,8 GHz and  8T</a:t>
            </a:r>
          </a:p>
          <a:p>
            <a:pPr marL="590639" lvl="1" indent="-2271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New dilution refrigerator (no magnet) for Quantum Technologies </a:t>
            </a:r>
            <a:r>
              <a:rPr lang="en-US" sz="1400" dirty="0">
                <a:solidFill>
                  <a:schemeClr val="accent4"/>
                </a:solidFill>
              </a:rPr>
              <a:t>order in progress</a:t>
            </a:r>
          </a:p>
          <a:p>
            <a:pPr marL="590639" lvl="1" indent="-2271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Development of superconducting cavities (e.g. Nb3Sn, Q=10^6 at 9T) </a:t>
            </a:r>
            <a:r>
              <a:rPr lang="en-US" sz="1400" dirty="0">
                <a:solidFill>
                  <a:schemeClr val="accent4"/>
                </a:solidFill>
              </a:rPr>
              <a:t>No field Q=20*10^6, in high field 120*10^3k, -&gt; NbTi film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A016A25-FDB1-BDE2-0AC7-B4B451C67E9F}"/>
              </a:ext>
            </a:extLst>
          </p:cNvPr>
          <p:cNvSpPr txBox="1"/>
          <p:nvPr/>
        </p:nvSpPr>
        <p:spPr>
          <a:xfrm>
            <a:off x="1899966" y="1362244"/>
            <a:ext cx="83921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/>
              <a:t>LNL</a:t>
            </a:r>
          </a:p>
          <a:p>
            <a:pPr marL="590639" lvl="1" indent="-2271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2-3 months of data taking with 10.5 GHz, Cu/sapphire cavity at 8 T, Q=2x10^5, tuning 50 MHz, TWPA (N. Roch, Grenoble) </a:t>
            </a:r>
            <a:endParaRPr lang="en-US" b="1" dirty="0">
              <a:solidFill>
                <a:schemeClr val="accent6"/>
              </a:solidFill>
            </a:endParaRPr>
          </a:p>
          <a:p>
            <a:pPr marL="590639" lvl="1" indent="-2271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Acquisition of a new magnet at 14 T, L=0.5 m, Phi=0.1 m: </a:t>
            </a:r>
            <a:r>
              <a:rPr lang="en-US" sz="1400" dirty="0">
                <a:solidFill>
                  <a:schemeClr val="accent4"/>
                </a:solidFill>
              </a:rPr>
              <a:t>under acquisition, in use at the end of 2025</a:t>
            </a:r>
          </a:p>
          <a:p>
            <a:pPr marL="590639" lvl="1" indent="-2271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Completion of automated dilution unit control system and radio frequency system data acquisition </a:t>
            </a:r>
          </a:p>
          <a:p>
            <a:pPr marL="590639" lvl="1" indent="-2271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Development of Single Microwave Photon Detector (E. Florin, Paris), </a:t>
            </a:r>
            <a:r>
              <a:rPr lang="en-US" sz="1400" dirty="0">
                <a:solidFill>
                  <a:schemeClr val="accent4"/>
                </a:solidFill>
              </a:rPr>
              <a:t>arriving in September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CD7B39-685B-A962-D3C7-1D45D9315A3B}"/>
              </a:ext>
            </a:extLst>
          </p:cNvPr>
          <p:cNvSpPr txBox="1"/>
          <p:nvPr/>
        </p:nvSpPr>
        <p:spPr>
          <a:xfrm>
            <a:off x="3018399" y="281084"/>
            <a:ext cx="6071662" cy="538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02" b="1" dirty="0">
                <a:latin typeface="+mj-lt"/>
              </a:rPr>
              <a:t>QUAX ACTIVITY IN 2024 @ LNL AND LNF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F24C51C-38DF-F42F-886F-F323E249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5BB59-3BD6-5EFE-991D-96E79D64D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321" y="1987722"/>
            <a:ext cx="261279" cy="261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61C18D-48F6-465B-AF01-3E7F4A300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556" y="2540161"/>
            <a:ext cx="262151" cy="262151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8868940-E407-C6EF-2571-E84A817AA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7" t="26892" r="31879" b="38003"/>
          <a:stretch/>
        </p:blipFill>
        <p:spPr>
          <a:xfrm>
            <a:off x="10107786" y="104839"/>
            <a:ext cx="848855" cy="830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F2F856-E696-614D-20EB-CFBF70F53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83559" cy="1335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A438D0-D071-D8EB-D8FF-E5D52C1D2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0747" y="198218"/>
            <a:ext cx="1083559" cy="891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A1445A-4F0D-35CD-CA5B-138CACD9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53" y="288339"/>
            <a:ext cx="848855" cy="4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1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6106400-663E-CCC0-0211-9D821001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FBDE-F245-8E46-95A6-8943308335B8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05072DE-1E6E-65C7-2665-5D13E021A43D}"/>
              </a:ext>
            </a:extLst>
          </p:cNvPr>
          <p:cNvSpPr txBox="1"/>
          <p:nvPr/>
        </p:nvSpPr>
        <p:spPr>
          <a:xfrm>
            <a:off x="1899966" y="3398319"/>
            <a:ext cx="839211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/>
              <a:t>LNF</a:t>
            </a:r>
          </a:p>
          <a:p>
            <a:pPr marL="64922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 err="1"/>
              <a:t>Search</a:t>
            </a:r>
            <a:r>
              <a:rPr lang="it-IT" sz="1400" dirty="0"/>
              <a:t> for </a:t>
            </a:r>
            <a:r>
              <a:rPr lang="it-IT" sz="1400" dirty="0" err="1"/>
              <a:t>axions</a:t>
            </a:r>
            <a:r>
              <a:rPr lang="it-IT" sz="1400" dirty="0"/>
              <a:t> (50-100 MHz </a:t>
            </a:r>
            <a:r>
              <a:rPr lang="it-IT" sz="1400" dirty="0" err="1"/>
              <a:t>around</a:t>
            </a:r>
            <a:r>
              <a:rPr lang="it-IT" sz="1400" dirty="0"/>
              <a:t> 9 GHz)</a:t>
            </a:r>
          </a:p>
          <a:p>
            <a:pPr marL="64922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 err="1"/>
              <a:t>Completion</a:t>
            </a:r>
            <a:r>
              <a:rPr lang="it-IT" sz="1400" dirty="0"/>
              <a:t> of </a:t>
            </a:r>
            <a:r>
              <a:rPr lang="it-IT" sz="1400" dirty="0" err="1"/>
              <a:t>equipment</a:t>
            </a:r>
            <a:r>
              <a:rPr lang="it-IT" sz="1400" dirty="0"/>
              <a:t> </a:t>
            </a:r>
            <a:r>
              <a:rPr lang="it-IT" sz="1400" dirty="0" err="1"/>
              <a:t>automation</a:t>
            </a:r>
            <a:endParaRPr lang="it-IT" sz="1400" dirty="0"/>
          </a:p>
          <a:p>
            <a:pPr marL="64922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 err="1"/>
              <a:t>Completion</a:t>
            </a:r>
            <a:r>
              <a:rPr lang="it-IT" sz="1400" dirty="0"/>
              <a:t> of </a:t>
            </a:r>
            <a:r>
              <a:rPr lang="it-IT" sz="1400" dirty="0" err="1"/>
              <a:t>Quax</a:t>
            </a:r>
            <a:r>
              <a:rPr lang="it-IT" sz="1400" dirty="0"/>
              <a:t> computing on INFN Cloud</a:t>
            </a:r>
          </a:p>
          <a:p>
            <a:pPr marL="64922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DAQ </a:t>
            </a:r>
            <a:r>
              <a:rPr lang="it-IT" sz="1400" dirty="0" err="1"/>
              <a:t>improvement</a:t>
            </a:r>
            <a:r>
              <a:rPr lang="it-IT" sz="1400" dirty="0"/>
              <a:t> with FPGA</a:t>
            </a:r>
          </a:p>
          <a:p>
            <a:pPr marL="64922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Development of a </a:t>
            </a:r>
            <a:r>
              <a:rPr lang="it-IT" sz="1400" dirty="0" err="1"/>
              <a:t>cryogenic</a:t>
            </a:r>
            <a:r>
              <a:rPr lang="it-IT" sz="1400" dirty="0"/>
              <a:t> </a:t>
            </a:r>
            <a:r>
              <a:rPr lang="it-IT" sz="1400" dirty="0" err="1"/>
              <a:t>calibrated</a:t>
            </a:r>
            <a:r>
              <a:rPr lang="it-IT" sz="1400" dirty="0"/>
              <a:t> </a:t>
            </a:r>
            <a:r>
              <a:rPr lang="it-IT" sz="1400" dirty="0" err="1"/>
              <a:t>thermal</a:t>
            </a:r>
            <a:r>
              <a:rPr lang="it-IT" sz="1400" dirty="0"/>
              <a:t> </a:t>
            </a:r>
            <a:r>
              <a:rPr lang="it-IT" sz="1400" dirty="0" err="1"/>
              <a:t>noise</a:t>
            </a:r>
            <a:r>
              <a:rPr lang="it-IT" sz="1400" dirty="0"/>
              <a:t> source</a:t>
            </a:r>
          </a:p>
          <a:p>
            <a:pPr marL="64922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YBCO </a:t>
            </a:r>
            <a:r>
              <a:rPr lang="it-IT" sz="1400" dirty="0" err="1"/>
              <a:t>cavity</a:t>
            </a:r>
            <a:endParaRPr lang="it-IT" sz="1400" dirty="0"/>
          </a:p>
          <a:p>
            <a:pPr marL="64922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 err="1"/>
              <a:t>Axion</a:t>
            </a:r>
            <a:r>
              <a:rPr lang="it-IT" sz="1400" dirty="0"/>
              <a:t> </a:t>
            </a:r>
            <a:r>
              <a:rPr lang="it-IT" sz="1400" dirty="0" err="1"/>
              <a:t>detection</a:t>
            </a:r>
            <a:r>
              <a:rPr lang="it-IT" sz="1400" dirty="0"/>
              <a:t> test with the </a:t>
            </a:r>
            <a:r>
              <a:rPr lang="it-IT" sz="1400" dirty="0" err="1"/>
              <a:t>photon</a:t>
            </a:r>
            <a:r>
              <a:rPr lang="it-IT" sz="1400" dirty="0"/>
              <a:t> counter of the </a:t>
            </a:r>
            <a:r>
              <a:rPr lang="it-IT" sz="1400" dirty="0" err="1"/>
              <a:t>Qub</a:t>
            </a:r>
            <a:r>
              <a:rPr lang="it-IT" sz="1400" dirty="0"/>
              <a:t>-IT project (CSNV)</a:t>
            </a:r>
            <a:endParaRPr lang="en-US" sz="1400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A016A25-FDB1-BDE2-0AC7-B4B451C67E9F}"/>
              </a:ext>
            </a:extLst>
          </p:cNvPr>
          <p:cNvSpPr txBox="1"/>
          <p:nvPr/>
        </p:nvSpPr>
        <p:spPr>
          <a:xfrm>
            <a:off x="1899966" y="1206127"/>
            <a:ext cx="839211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/>
              <a:t>LNL</a:t>
            </a:r>
          </a:p>
          <a:p>
            <a:pPr marL="590639" lvl="1" indent="-2271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Dilution Unit Refrigerator to be Implemented via PLC ( Not yet arrived)</a:t>
            </a:r>
          </a:p>
          <a:p>
            <a:pPr marL="590639" lvl="1" indent="-2271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Install New magnet 14 Tesla, 0,5 m Length, 0,1 m inner bore diameter</a:t>
            </a:r>
          </a:p>
          <a:p>
            <a:pPr marL="590639" lvl="1" indent="-2271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Install New Photonic Cavity with tunable frequency</a:t>
            </a:r>
          </a:p>
          <a:p>
            <a:pPr marL="590639" lvl="1" indent="-2271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New Dilution Machine for Quantum Counter based on </a:t>
            </a:r>
            <a:r>
              <a:rPr lang="en-US" sz="1400" dirty="0" err="1"/>
              <a:t>Trasmon</a:t>
            </a:r>
            <a:r>
              <a:rPr lang="en-US" sz="1400" dirty="0"/>
              <a:t> Qubit</a:t>
            </a:r>
          </a:p>
          <a:p>
            <a:pPr marL="590639" lvl="1" indent="-2271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Complete the set up for axion photon coupling high sensitivity search</a:t>
            </a:r>
          </a:p>
          <a:p>
            <a:pPr marL="590639" lvl="1" indent="-2271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Continue R&amp;D on axion electron coupling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CD7B39-685B-A962-D3C7-1D45D9315A3B}"/>
              </a:ext>
            </a:extLst>
          </p:cNvPr>
          <p:cNvSpPr txBox="1"/>
          <p:nvPr/>
        </p:nvSpPr>
        <p:spPr>
          <a:xfrm>
            <a:off x="3018399" y="281084"/>
            <a:ext cx="6071662" cy="538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02" b="1" dirty="0">
                <a:latin typeface="+mj-lt"/>
              </a:rPr>
              <a:t>QUAX ACTIVITY IN 2025 @ LNL AND LNF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F24C51C-38DF-F42F-886F-F323E249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06B3004-6810-09F5-60A7-62CD1931C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7" t="26892" r="31879" b="38003"/>
          <a:stretch/>
        </p:blipFill>
        <p:spPr>
          <a:xfrm>
            <a:off x="10107786" y="104839"/>
            <a:ext cx="848855" cy="830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7BD42B-FA7A-A9FF-F4AA-092E0263C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3559" cy="1335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804F27-2F44-8397-CE7C-E42A8D875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0747" y="198218"/>
            <a:ext cx="1083559" cy="891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AAEE29-DD52-8F50-9FFD-475E9E226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53" y="288339"/>
            <a:ext cx="848855" cy="4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3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D9424C-B822-4C0C-B7E9-F2BE62DD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FBDE-F245-8E46-95A6-8943308335B8}" type="slidenum">
              <a:rPr lang="it-IT" smtClean="0"/>
              <a:pPr/>
              <a:t>6</a:t>
            </a:fld>
            <a:endParaRPr lang="it-IT"/>
          </a:p>
        </p:txBody>
      </p:sp>
      <p:graphicFrame>
        <p:nvGraphicFramePr>
          <p:cNvPr id="6" name="Tabella 4">
            <a:extLst>
              <a:ext uri="{FF2B5EF4-FFF2-40B4-BE49-F238E27FC236}">
                <a16:creationId xmlns:a16="http://schemas.microsoft.com/office/drawing/2014/main" id="{D4D23774-B85D-4120-BECC-5A10CFD39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53540"/>
              </p:ext>
            </p:extLst>
          </p:nvPr>
        </p:nvGraphicFramePr>
        <p:xfrm>
          <a:off x="3431780" y="2880806"/>
          <a:ext cx="5321108" cy="2171988"/>
        </p:xfrm>
        <a:graphic>
          <a:graphicData uri="http://schemas.openxmlformats.org/drawingml/2006/table">
            <a:tbl>
              <a:tblPr firstRow="1" bandRow="1"/>
              <a:tblGrid>
                <a:gridCol w="1207859">
                  <a:extLst>
                    <a:ext uri="{9D8B030D-6E8A-4147-A177-3AD203B41FA5}">
                      <a16:colId xmlns:a16="http://schemas.microsoft.com/office/drawing/2014/main" val="2550251707"/>
                    </a:ext>
                  </a:extLst>
                </a:gridCol>
                <a:gridCol w="3297128">
                  <a:extLst>
                    <a:ext uri="{9D8B030D-6E8A-4147-A177-3AD203B41FA5}">
                      <a16:colId xmlns:a16="http://schemas.microsoft.com/office/drawing/2014/main" val="3984891116"/>
                    </a:ext>
                  </a:extLst>
                </a:gridCol>
                <a:gridCol w="816121">
                  <a:extLst>
                    <a:ext uri="{9D8B030D-6E8A-4147-A177-3AD203B41FA5}">
                      <a16:colId xmlns:a16="http://schemas.microsoft.com/office/drawing/2014/main" val="1620459216"/>
                    </a:ext>
                  </a:extLst>
                </a:gridCol>
              </a:tblGrid>
              <a:tr h="304032">
                <a:tc>
                  <a:txBody>
                    <a:bodyPr/>
                    <a:lstStyle>
                      <a:lvl1pPr marL="0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21124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42246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63370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84491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605614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126738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647858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168984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it-IT" sz="1500" dirty="0"/>
                    </a:p>
                  </a:txBody>
                  <a:tcPr marL="82918" marR="82918" marT="41459" marB="4145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21124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42246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63370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84491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605614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126738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647858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168984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it-IT" sz="1500" dirty="0"/>
                    </a:p>
                  </a:txBody>
                  <a:tcPr marL="82918" marR="82918" marT="41459" marB="4145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21124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42246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63370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84491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605614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126738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647858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168984" algn="l" defTabSz="521124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it-IT" sz="1500" dirty="0"/>
                    </a:p>
                  </a:txBody>
                  <a:tcPr marL="82918" marR="82918" marT="41459" marB="4145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313095"/>
                  </a:ext>
                </a:extLst>
              </a:tr>
              <a:tr h="336278">
                <a:tc>
                  <a:txBody>
                    <a:bodyPr/>
                    <a:lstStyle>
                      <a:lvl1pPr marL="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112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42246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6337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84491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0561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2673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4785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6898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t-IT" sz="1500" dirty="0" err="1"/>
                        <a:t>Expenditures</a:t>
                      </a:r>
                      <a:endParaRPr lang="it-IT" sz="1500" dirty="0"/>
                    </a:p>
                  </a:txBody>
                  <a:tcPr marL="82918" marR="82918" marT="41459" marB="4145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112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42246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6337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84491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0561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2673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4785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6898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t-IT" sz="1500" dirty="0" err="1"/>
                        <a:t>Description</a:t>
                      </a:r>
                      <a:endParaRPr lang="it-IT" sz="1500" dirty="0"/>
                    </a:p>
                  </a:txBody>
                  <a:tcPr marL="82918" marR="82918" marT="41459" marB="4145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112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42246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6337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84491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0561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2673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4785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6898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500" dirty="0"/>
                        <a:t>K€</a:t>
                      </a:r>
                    </a:p>
                  </a:txBody>
                  <a:tcPr marL="82918" marR="82918" marT="41459" marB="414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928488"/>
                  </a:ext>
                </a:extLst>
              </a:tr>
              <a:tr h="525147">
                <a:tc>
                  <a:txBody>
                    <a:bodyPr/>
                    <a:lstStyle>
                      <a:lvl1pPr marL="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112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42246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6337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84491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0561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2673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4785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6898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t-IT" sz="1500" dirty="0" err="1"/>
                        <a:t>Consumables</a:t>
                      </a:r>
                      <a:endParaRPr lang="it-IT" sz="1500" dirty="0"/>
                    </a:p>
                  </a:txBody>
                  <a:tcPr marL="82918" marR="82918" marT="41459" marB="41459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112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42246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6337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84491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0561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2673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4785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6898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t-IT" sz="1500" dirty="0" err="1"/>
                        <a:t>Cryospares</a:t>
                      </a:r>
                      <a:r>
                        <a:rPr lang="it-IT" sz="1500" dirty="0"/>
                        <a:t>, </a:t>
                      </a:r>
                      <a:r>
                        <a:rPr lang="it-IT" sz="1500" dirty="0" err="1"/>
                        <a:t>rf</a:t>
                      </a:r>
                      <a:r>
                        <a:rPr lang="it-IT" sz="1500" dirty="0"/>
                        <a:t> </a:t>
                      </a:r>
                      <a:r>
                        <a:rPr lang="it-IT" sz="1500" dirty="0" err="1"/>
                        <a:t>components</a:t>
                      </a:r>
                      <a:r>
                        <a:rPr lang="it-IT" sz="1500" dirty="0"/>
                        <a:t>, cryoperm </a:t>
                      </a:r>
                      <a:r>
                        <a:rPr lang="it-IT" sz="1500" dirty="0" err="1"/>
                        <a:t>shields</a:t>
                      </a:r>
                      <a:r>
                        <a:rPr lang="it-IT" sz="1500" dirty="0"/>
                        <a:t>, </a:t>
                      </a:r>
                      <a:r>
                        <a:rPr lang="it-IT" sz="1500" dirty="0" err="1"/>
                        <a:t>liquid</a:t>
                      </a:r>
                      <a:r>
                        <a:rPr lang="it-IT" sz="1500" dirty="0"/>
                        <a:t> </a:t>
                      </a:r>
                      <a:r>
                        <a:rPr lang="it-IT" sz="1500" dirty="0" err="1"/>
                        <a:t>helium</a:t>
                      </a:r>
                      <a:endParaRPr lang="it-IT" sz="1500" dirty="0"/>
                    </a:p>
                  </a:txBody>
                  <a:tcPr marL="82918" marR="82918" marT="41459" marB="4145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112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42246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6337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84491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0561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2673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4785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6898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500" dirty="0"/>
                        <a:t>7</a:t>
                      </a:r>
                    </a:p>
                  </a:txBody>
                  <a:tcPr marL="82918" marR="82918" marT="41459" marB="4145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380896"/>
                  </a:ext>
                </a:extLst>
              </a:tr>
              <a:tr h="304032">
                <a:tc>
                  <a:txBody>
                    <a:bodyPr/>
                    <a:lstStyle>
                      <a:lvl1pPr marL="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112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42246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6337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84491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0561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2673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4785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6898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t-IT" sz="1500" dirty="0"/>
                        <a:t>Missions</a:t>
                      </a:r>
                    </a:p>
                  </a:txBody>
                  <a:tcPr marL="82918" marR="82918" marT="41459" marB="4145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112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42246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6337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84491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0561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2673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4785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6898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t-IT" sz="1500" dirty="0" err="1"/>
                        <a:t>Experimental</a:t>
                      </a:r>
                      <a:r>
                        <a:rPr lang="it-IT" sz="1500" dirty="0"/>
                        <a:t> </a:t>
                      </a:r>
                      <a:r>
                        <a:rPr lang="it-IT" sz="1500" dirty="0" err="1"/>
                        <a:t>Runs</a:t>
                      </a:r>
                      <a:endParaRPr lang="it-IT" sz="1500" dirty="0"/>
                    </a:p>
                  </a:txBody>
                  <a:tcPr marL="82918" marR="82918" marT="41459" marB="4145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112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42246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6337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84491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0561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2673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4785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6898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500" dirty="0"/>
                        <a:t>3</a:t>
                      </a:r>
                    </a:p>
                  </a:txBody>
                  <a:tcPr marL="82918" marR="82918" marT="41459" marB="414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492435"/>
                  </a:ext>
                </a:extLst>
              </a:tr>
              <a:tr h="672556">
                <a:tc>
                  <a:txBody>
                    <a:bodyPr/>
                    <a:lstStyle>
                      <a:lvl1pPr marL="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112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42246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6337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84491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0561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2673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4785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6898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it-IT" sz="1500" dirty="0"/>
                    </a:p>
                  </a:txBody>
                  <a:tcPr marL="82918" marR="82918" marT="41459" marB="41459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112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42246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6337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84491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0561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2673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4785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6898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it-IT" sz="1500" dirty="0"/>
                        <a:t>Totale</a:t>
                      </a:r>
                    </a:p>
                  </a:txBody>
                  <a:tcPr marL="82918" marR="82918" marT="41459" marB="4145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112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42246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63370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84491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0561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2673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47858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68984" algn="l" defTabSz="521124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500" dirty="0"/>
                        <a:t>10</a:t>
                      </a:r>
                    </a:p>
                  </a:txBody>
                  <a:tcPr marL="82918" marR="82918" marT="41459" marB="4145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00595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0D3A8A-2F58-45A1-8197-782C35B7221F}"/>
              </a:ext>
            </a:extLst>
          </p:cNvPr>
          <p:cNvSpPr txBox="1"/>
          <p:nvPr/>
        </p:nvSpPr>
        <p:spPr>
          <a:xfrm>
            <a:off x="4099112" y="2395647"/>
            <a:ext cx="4009431" cy="42716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defTabSz="414589">
              <a:defRPr/>
            </a:pPr>
            <a:r>
              <a:rPr lang="it-IT" sz="2176" kern="0" dirty="0">
                <a:solidFill>
                  <a:prstClr val="black"/>
                </a:solidFill>
              </a:rPr>
              <a:t>TIFPA REQUESTS 2025 (Dotazioni)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8ED57A75-978F-479A-AF3D-14C14D856BD8}"/>
              </a:ext>
            </a:extLst>
          </p:cNvPr>
          <p:cNvSpPr txBox="1"/>
          <p:nvPr/>
        </p:nvSpPr>
        <p:spPr>
          <a:xfrm>
            <a:off x="2246486" y="576194"/>
            <a:ext cx="7725180" cy="1488228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14" b="1" dirty="0"/>
              <a:t>Activity at TIFPA in 2025</a:t>
            </a:r>
          </a:p>
          <a:p>
            <a:pPr marL="310942" indent="-310942">
              <a:buFont typeface="Arial" charset="0"/>
              <a:buChar char="•"/>
            </a:pPr>
            <a:r>
              <a:rPr lang="en-US" sz="1814" dirty="0"/>
              <a:t>Development of KI-TWPA (Kinetic Inductance - Traveling Wave Parametric Amplifier) to be applied in Quax </a:t>
            </a:r>
            <a:r>
              <a:rPr lang="en-US" sz="1814" dirty="0" err="1"/>
              <a:t>haloscopes</a:t>
            </a:r>
            <a:endParaRPr lang="en-US" sz="1814" dirty="0"/>
          </a:p>
          <a:p>
            <a:pPr marL="310942" indent="-310942">
              <a:buFont typeface="Arial" charset="0"/>
              <a:buChar char="•"/>
            </a:pPr>
            <a:r>
              <a:rPr lang="en-US" sz="1814" dirty="0"/>
              <a:t>Noise characterization of cryogenic amplifiers</a:t>
            </a:r>
          </a:p>
          <a:p>
            <a:pPr marL="310942" indent="-310942">
              <a:buFont typeface="Arial" charset="0"/>
              <a:buChar char="•"/>
            </a:pPr>
            <a:r>
              <a:rPr lang="en-US" sz="1814" dirty="0"/>
              <a:t>Calibration of thermometers down to 20 mK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DAFCA-C98F-E731-E763-EE0CF148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60930AA-A36D-6285-AF12-06053E2B1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7" t="26892" r="31879" b="38003"/>
          <a:stretch/>
        </p:blipFill>
        <p:spPr>
          <a:xfrm>
            <a:off x="10107786" y="104839"/>
            <a:ext cx="848855" cy="8306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8FAEDE-AC63-FFAE-982A-31EBBFDA2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3559" cy="1335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C57601-9A11-37F6-3D79-690CD640E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0747" y="198218"/>
            <a:ext cx="1083559" cy="891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473F3C-5D78-3923-F56B-DDEA6605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53" y="288339"/>
            <a:ext cx="848855" cy="4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FE619587-E6FB-63B7-CC61-2660033DC5A3}"/>
              </a:ext>
            </a:extLst>
          </p:cNvPr>
          <p:cNvSpPr txBox="1"/>
          <p:nvPr/>
        </p:nvSpPr>
        <p:spPr>
          <a:xfrm>
            <a:off x="3612981" y="5333060"/>
            <a:ext cx="4997619" cy="371512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14" dirty="0"/>
              <a:t>Total Requests 2025: </a:t>
            </a:r>
            <a:r>
              <a:rPr lang="en-US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2024 (275 k€ -&gt; 174 k€)</a:t>
            </a:r>
            <a:endParaRPr lang="en-US" sz="1814" dirty="0"/>
          </a:p>
        </p:txBody>
      </p:sp>
    </p:spTree>
    <p:extLst>
      <p:ext uri="{BB962C8B-B14F-4D97-AF65-F5344CB8AC3E}">
        <p14:creationId xmlns:p14="http://schemas.microsoft.com/office/powerpoint/2010/main" val="422776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0BC48A2-ED60-4283-AA6F-176E985E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FBDE-F245-8E46-95A6-8943308335B8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C4E4AF-A6CD-47A2-957C-AC26F2044055}"/>
              </a:ext>
            </a:extLst>
          </p:cNvPr>
          <p:cNvSpPr txBox="1"/>
          <p:nvPr/>
        </p:nvSpPr>
        <p:spPr>
          <a:xfrm>
            <a:off x="5810254" y="3249715"/>
            <a:ext cx="550151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32" dirty="0"/>
              <a:t>END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6A97984-0F70-FC76-8DEC-EC03DDEF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</p:spTree>
    <p:extLst>
      <p:ext uri="{BB962C8B-B14F-4D97-AF65-F5344CB8AC3E}">
        <p14:creationId xmlns:p14="http://schemas.microsoft.com/office/powerpoint/2010/main" val="324764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0CCF00-1EF8-CE4C-389D-B3DBCD27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36AA8-AFAC-EE13-0765-E9494CFE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F60-10E4-4885-9E2D-65B81DAE1F4A}" type="slidenum">
              <a:rPr lang="it-IT" smtClean="0"/>
              <a:t>8</a:t>
            </a:fld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4CC49-FCC4-FAAD-C24E-800A68610E63}"/>
              </a:ext>
            </a:extLst>
          </p:cNvPr>
          <p:cNvSpPr txBox="1"/>
          <p:nvPr/>
        </p:nvSpPr>
        <p:spPr>
          <a:xfrm>
            <a:off x="5285678" y="3280847"/>
            <a:ext cx="189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EXTRA MATERIALS</a:t>
            </a:r>
          </a:p>
        </p:txBody>
      </p:sp>
    </p:spTree>
    <p:extLst>
      <p:ext uri="{BB962C8B-B14F-4D97-AF65-F5344CB8AC3E}">
        <p14:creationId xmlns:p14="http://schemas.microsoft.com/office/powerpoint/2010/main" val="34901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3F1FAF-ED13-08CD-F16F-07D41129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Quax - Falferi - Riunione preventivi Gr2 TIFPA 02/07/24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10FB6-DDA5-117D-3323-5FAAC9AD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F60-10E4-4885-9E2D-65B81DAE1F4A}" type="slidenum">
              <a:rPr lang="it-IT" smtClean="0"/>
              <a:t>9</a:t>
            </a:fld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E8C90-2448-6EAA-9A2B-6B81F290E9FB}"/>
              </a:ext>
            </a:extLst>
          </p:cNvPr>
          <p:cNvSpPr txBox="1"/>
          <p:nvPr/>
        </p:nvSpPr>
        <p:spPr>
          <a:xfrm>
            <a:off x="533167" y="1486664"/>
            <a:ext cx="111256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* elenco delle pubblicazioni 2024: </a:t>
            </a:r>
            <a:r>
              <a:rPr lang="it-IT" dirty="0">
                <a:solidFill>
                  <a:srgbClr val="FF0000"/>
                </a:solidFill>
              </a:rPr>
              <a:t>"</a:t>
            </a:r>
            <a:r>
              <a:rPr lang="it-IT" dirty="0" err="1">
                <a:solidFill>
                  <a:srgbClr val="FF0000"/>
                </a:solidFill>
              </a:rPr>
              <a:t>Search</a:t>
            </a:r>
            <a:r>
              <a:rPr lang="it-IT" dirty="0">
                <a:solidFill>
                  <a:srgbClr val="FF0000"/>
                </a:solidFill>
              </a:rPr>
              <a:t> for </a:t>
            </a:r>
            <a:r>
              <a:rPr lang="it-IT" dirty="0" err="1">
                <a:solidFill>
                  <a:srgbClr val="FF0000"/>
                </a:solidFill>
              </a:rPr>
              <a:t>Axion</a:t>
            </a:r>
            <a:r>
              <a:rPr lang="it-IT" dirty="0">
                <a:solidFill>
                  <a:srgbClr val="FF0000"/>
                </a:solidFill>
              </a:rPr>
              <a:t> dark </a:t>
            </a:r>
            <a:r>
              <a:rPr lang="it-IT" dirty="0" err="1">
                <a:solidFill>
                  <a:srgbClr val="FF0000"/>
                </a:solidFill>
              </a:rPr>
              <a:t>matter</a:t>
            </a:r>
            <a:r>
              <a:rPr lang="it-IT" dirty="0">
                <a:solidFill>
                  <a:srgbClr val="FF0000"/>
                </a:solidFill>
              </a:rPr>
              <a:t> with the QUAX-LNF </a:t>
            </a:r>
            <a:r>
              <a:rPr lang="it-IT" dirty="0" err="1">
                <a:solidFill>
                  <a:srgbClr val="FF0000"/>
                </a:solidFill>
              </a:rPr>
              <a:t>tunable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haloscope</a:t>
            </a:r>
            <a:r>
              <a:rPr lang="it-IT" dirty="0">
                <a:solidFill>
                  <a:srgbClr val="FF0000"/>
                </a:solidFill>
              </a:rPr>
              <a:t>", A. </a:t>
            </a:r>
            <a:r>
              <a:rPr lang="it-IT" dirty="0" err="1">
                <a:solidFill>
                  <a:srgbClr val="FF0000"/>
                </a:solidFill>
              </a:rPr>
              <a:t>Rettaroli</a:t>
            </a:r>
            <a:r>
              <a:rPr lang="it-IT" dirty="0">
                <a:solidFill>
                  <a:srgbClr val="FF0000"/>
                </a:solidFill>
              </a:rPr>
              <a:t> et al., </a:t>
            </a:r>
            <a:r>
              <a:rPr lang="it-IT" dirty="0" err="1">
                <a:solidFill>
                  <a:srgbClr val="FF0000"/>
                </a:solidFill>
              </a:rPr>
              <a:t>accepted</a:t>
            </a:r>
            <a:r>
              <a:rPr lang="it-IT" dirty="0">
                <a:solidFill>
                  <a:srgbClr val="FF0000"/>
                </a:solidFill>
              </a:rPr>
              <a:t> for </a:t>
            </a:r>
            <a:r>
              <a:rPr lang="it-IT" dirty="0" err="1">
                <a:solidFill>
                  <a:srgbClr val="FF0000"/>
                </a:solidFill>
              </a:rPr>
              <a:t>publication</a:t>
            </a:r>
            <a:r>
              <a:rPr lang="it-IT" dirty="0">
                <a:solidFill>
                  <a:srgbClr val="FF0000"/>
                </a:solidFill>
              </a:rPr>
              <a:t> in PRD</a:t>
            </a:r>
          </a:p>
          <a:p>
            <a:r>
              <a:rPr lang="it-IT" dirty="0"/>
              <a:t>* elenco delle presentazioni a conferenza 2024 </a:t>
            </a:r>
            <a:r>
              <a:rPr lang="it-IT" dirty="0">
                <a:solidFill>
                  <a:srgbClr val="FF0000"/>
                </a:solidFill>
              </a:rPr>
              <a:t>Ci sono da parte dei colleghi di LNL e LNF ma non le ho trovate</a:t>
            </a:r>
          </a:p>
          <a:p>
            <a:r>
              <a:rPr lang="it-IT" dirty="0"/>
              <a:t>* stato degli impegni di spesa 2024 a metà dell'anno. </a:t>
            </a:r>
            <a:r>
              <a:rPr lang="it-IT" dirty="0">
                <a:solidFill>
                  <a:srgbClr val="FF0000"/>
                </a:solidFill>
              </a:rPr>
              <a:t>Assegnati 2.5k missioni, 3k consumo, spesi zero</a:t>
            </a:r>
          </a:p>
          <a:p>
            <a:r>
              <a:rPr lang="it-IT" dirty="0"/>
              <a:t>* stato degli impegni di missione 2024 a metà dell'anno </a:t>
            </a:r>
            <a:r>
              <a:rPr lang="it-IT" dirty="0">
                <a:solidFill>
                  <a:srgbClr val="FF0000"/>
                </a:solidFill>
              </a:rPr>
              <a:t>0€</a:t>
            </a:r>
          </a:p>
          <a:p>
            <a:r>
              <a:rPr lang="it-IT" dirty="0"/>
              <a:t>* indicazione schematica delle attività pianificate per il 2025 </a:t>
            </a:r>
            <a:r>
              <a:rPr lang="it-IT" dirty="0">
                <a:solidFill>
                  <a:srgbClr val="FF0000"/>
                </a:solidFill>
              </a:rPr>
              <a:t>Vedi slide</a:t>
            </a:r>
          </a:p>
          <a:p>
            <a:r>
              <a:rPr lang="it-IT" dirty="0"/>
              <a:t>* dettaglio analitico delle persone coinvolte nella sigla con relativa percentuale 2025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Vedi slide</a:t>
            </a:r>
            <a:endParaRPr lang="it-IT" dirty="0"/>
          </a:p>
          <a:p>
            <a:r>
              <a:rPr lang="it-IT" dirty="0"/>
              <a:t>* dettaglio delle spese preventivare per il 2025 </a:t>
            </a:r>
            <a:r>
              <a:rPr lang="it-IT" dirty="0">
                <a:solidFill>
                  <a:srgbClr val="FF0000"/>
                </a:solidFill>
              </a:rPr>
              <a:t>Vedi slide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6008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11825</TotalTime>
  <Words>1216</Words>
  <Application>Microsoft Office PowerPoint</Application>
  <PresentationFormat>Widescreen</PresentationFormat>
  <Paragraphs>171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Cambria Math</vt:lpstr>
      <vt:lpstr>Gill Sans MT</vt:lpstr>
      <vt:lpstr>Roboto</vt:lpstr>
      <vt:lpstr>Tema di Office</vt:lpstr>
      <vt:lpstr>PowerPoint Presentation</vt:lpstr>
      <vt:lpstr>QUAX – QUaerere AXion</vt:lpstr>
      <vt:lpstr>QUAX HALOSCOPES (@LNL @LNF)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Anatomy of a KI-TWPA</vt:lpstr>
      <vt:lpstr>Ingredients to develop a KI-TWPA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Falferi</dc:creator>
  <cp:lastModifiedBy>Paolo Falferi</cp:lastModifiedBy>
  <cp:revision>53</cp:revision>
  <dcterms:created xsi:type="dcterms:W3CDTF">2023-06-22T06:52:22Z</dcterms:created>
  <dcterms:modified xsi:type="dcterms:W3CDTF">2024-07-02T11:24:27Z</dcterms:modified>
</cp:coreProperties>
</file>