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notesMasterIdLst>
    <p:notesMasterId r:id="rId22"/>
  </p:notesMasterIdLst>
  <p:sldIdLst>
    <p:sldId id="455" r:id="rId5"/>
    <p:sldId id="457" r:id="rId6"/>
    <p:sldId id="256" r:id="rId7"/>
    <p:sldId id="461" r:id="rId8"/>
    <p:sldId id="261" r:id="rId9"/>
    <p:sldId id="259" r:id="rId10"/>
    <p:sldId id="458" r:id="rId11"/>
    <p:sldId id="462" r:id="rId12"/>
    <p:sldId id="594" r:id="rId13"/>
    <p:sldId id="596" r:id="rId14"/>
    <p:sldId id="597" r:id="rId15"/>
    <p:sldId id="460" r:id="rId16"/>
    <p:sldId id="459" r:id="rId17"/>
    <p:sldId id="463" r:id="rId18"/>
    <p:sldId id="456" r:id="rId19"/>
    <p:sldId id="262" r:id="rId20"/>
    <p:sldId id="260"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59" d="100"/>
          <a:sy n="59" d="100"/>
        </p:scale>
        <p:origin x="964" y="52"/>
      </p:cViewPr>
      <p:guideLst>
        <p:guide orient="horz" pos="2183"/>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D87B0-BE2A-4D6F-AAB0-32A7C7E72515}" type="datetimeFigureOut">
              <a:rPr lang="it-IT" smtClean="0"/>
              <a:t>02/07/2024</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78A43-0D1F-4A96-9243-59F7DF3D764C}" type="slidenum">
              <a:rPr lang="it-IT" smtClean="0"/>
              <a:t>‹#›</a:t>
            </a:fld>
            <a:endParaRPr lang="it-IT"/>
          </a:p>
        </p:txBody>
      </p:sp>
    </p:spTree>
    <p:extLst>
      <p:ext uri="{BB962C8B-B14F-4D97-AF65-F5344CB8AC3E}">
        <p14:creationId xmlns:p14="http://schemas.microsoft.com/office/powerpoint/2010/main" val="327704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Tree>
    <p:extLst>
      <p:ext uri="{BB962C8B-B14F-4D97-AF65-F5344CB8AC3E}">
        <p14:creationId xmlns:p14="http://schemas.microsoft.com/office/powerpoint/2010/main" val="275103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2AC0-A2E4-E360-A5CF-FBD3065A6E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2C6D3BD1-41E0-BCCB-7197-B004287E13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294DB098-96F7-4D40-1073-026850C3B4BA}"/>
              </a:ext>
            </a:extLst>
          </p:cNvPr>
          <p:cNvSpPr>
            <a:spLocks noGrp="1"/>
          </p:cNvSpPr>
          <p:nvPr>
            <p:ph type="dt" sz="half" idx="10"/>
          </p:nvPr>
        </p:nvSpPr>
        <p:spPr/>
        <p:txBody>
          <a:bodyPr/>
          <a:lstStyle/>
          <a:p>
            <a:fld id="{49649A53-0CEB-4DF2-861D-AB5B34F8C39A}" type="datetime1">
              <a:rPr lang="it-IT" smtClean="0"/>
              <a:t>02/07/2024</a:t>
            </a:fld>
            <a:endParaRPr lang="it-IT"/>
          </a:p>
        </p:txBody>
      </p:sp>
      <p:sp>
        <p:nvSpPr>
          <p:cNvPr id="5" name="Footer Placeholder 4">
            <a:extLst>
              <a:ext uri="{FF2B5EF4-FFF2-40B4-BE49-F238E27FC236}">
                <a16:creationId xmlns:a16="http://schemas.microsoft.com/office/drawing/2014/main" id="{B236244A-B441-F789-EBE4-0E3F87CEC1CE}"/>
              </a:ext>
            </a:extLst>
          </p:cNvPr>
          <p:cNvSpPr>
            <a:spLocks noGrp="1"/>
          </p:cNvSpPr>
          <p:nvPr>
            <p:ph type="ftr" sz="quarter" idx="11"/>
          </p:nvPr>
        </p:nvSpPr>
        <p:spPr/>
        <p:txBody>
          <a:bodyPr/>
          <a:lstStyle/>
          <a:p>
            <a:r>
              <a:rPr lang="it-IT"/>
              <a:t>Flash - Falferi - Riunione preventivi Gr2 TIFPA 02/07/24</a:t>
            </a:r>
          </a:p>
        </p:txBody>
      </p:sp>
      <p:sp>
        <p:nvSpPr>
          <p:cNvPr id="6" name="Slide Number Placeholder 5">
            <a:extLst>
              <a:ext uri="{FF2B5EF4-FFF2-40B4-BE49-F238E27FC236}">
                <a16:creationId xmlns:a16="http://schemas.microsoft.com/office/drawing/2014/main" id="{0E8D8352-3B6E-B230-901D-F639A44F97C3}"/>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298477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3150-319B-B3E2-36DD-DCA4A611A04C}"/>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D69ECE9B-9EAB-EB2A-D2CB-896E9C12C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E3DAA13-E5E0-C54D-3FE2-024F088A8454}"/>
              </a:ext>
            </a:extLst>
          </p:cNvPr>
          <p:cNvSpPr>
            <a:spLocks noGrp="1"/>
          </p:cNvSpPr>
          <p:nvPr>
            <p:ph type="dt" sz="half" idx="10"/>
          </p:nvPr>
        </p:nvSpPr>
        <p:spPr/>
        <p:txBody>
          <a:bodyPr/>
          <a:lstStyle/>
          <a:p>
            <a:fld id="{1D0ED127-B325-4162-8A9A-C2B1701FB702}" type="datetime1">
              <a:rPr lang="it-IT" smtClean="0"/>
              <a:t>02/07/2024</a:t>
            </a:fld>
            <a:endParaRPr lang="it-IT"/>
          </a:p>
        </p:txBody>
      </p:sp>
      <p:sp>
        <p:nvSpPr>
          <p:cNvPr id="5" name="Footer Placeholder 4">
            <a:extLst>
              <a:ext uri="{FF2B5EF4-FFF2-40B4-BE49-F238E27FC236}">
                <a16:creationId xmlns:a16="http://schemas.microsoft.com/office/drawing/2014/main" id="{4B6BC386-B2B6-A43A-A41F-A86E697E088E}"/>
              </a:ext>
            </a:extLst>
          </p:cNvPr>
          <p:cNvSpPr>
            <a:spLocks noGrp="1"/>
          </p:cNvSpPr>
          <p:nvPr>
            <p:ph type="ftr" sz="quarter" idx="11"/>
          </p:nvPr>
        </p:nvSpPr>
        <p:spPr/>
        <p:txBody>
          <a:bodyPr/>
          <a:lstStyle/>
          <a:p>
            <a:r>
              <a:rPr lang="it-IT"/>
              <a:t>Flash - Falferi - Riunione preventivi Gr2 TIFPA 02/07/24</a:t>
            </a:r>
          </a:p>
        </p:txBody>
      </p:sp>
      <p:sp>
        <p:nvSpPr>
          <p:cNvPr id="6" name="Slide Number Placeholder 5">
            <a:extLst>
              <a:ext uri="{FF2B5EF4-FFF2-40B4-BE49-F238E27FC236}">
                <a16:creationId xmlns:a16="http://schemas.microsoft.com/office/drawing/2014/main" id="{E6AB9599-E88C-1D19-E7E3-03C03C1227F5}"/>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381113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8C65D7-B8FB-9538-DEE5-DCDF09FAA0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A4EBA32F-E203-FAAA-F7F6-2A7CA24A01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7B2BB53B-D6F5-5F6A-BC5B-9E445BBF9C0F}"/>
              </a:ext>
            </a:extLst>
          </p:cNvPr>
          <p:cNvSpPr>
            <a:spLocks noGrp="1"/>
          </p:cNvSpPr>
          <p:nvPr>
            <p:ph type="dt" sz="half" idx="10"/>
          </p:nvPr>
        </p:nvSpPr>
        <p:spPr/>
        <p:txBody>
          <a:bodyPr/>
          <a:lstStyle/>
          <a:p>
            <a:fld id="{BEE1538C-5124-4435-B127-9FDDE7FA028F}" type="datetime1">
              <a:rPr lang="it-IT" smtClean="0"/>
              <a:t>02/07/2024</a:t>
            </a:fld>
            <a:endParaRPr lang="it-IT"/>
          </a:p>
        </p:txBody>
      </p:sp>
      <p:sp>
        <p:nvSpPr>
          <p:cNvPr id="5" name="Footer Placeholder 4">
            <a:extLst>
              <a:ext uri="{FF2B5EF4-FFF2-40B4-BE49-F238E27FC236}">
                <a16:creationId xmlns:a16="http://schemas.microsoft.com/office/drawing/2014/main" id="{C44A66B0-CC7E-C3B9-15C5-66A04C47BAA0}"/>
              </a:ext>
            </a:extLst>
          </p:cNvPr>
          <p:cNvSpPr>
            <a:spLocks noGrp="1"/>
          </p:cNvSpPr>
          <p:nvPr>
            <p:ph type="ftr" sz="quarter" idx="11"/>
          </p:nvPr>
        </p:nvSpPr>
        <p:spPr/>
        <p:txBody>
          <a:bodyPr/>
          <a:lstStyle/>
          <a:p>
            <a:r>
              <a:rPr lang="it-IT"/>
              <a:t>Flash - Falferi - Riunione preventivi Gr2 TIFPA 02/07/24</a:t>
            </a:r>
          </a:p>
        </p:txBody>
      </p:sp>
      <p:sp>
        <p:nvSpPr>
          <p:cNvPr id="6" name="Slide Number Placeholder 5">
            <a:extLst>
              <a:ext uri="{FF2B5EF4-FFF2-40B4-BE49-F238E27FC236}">
                <a16:creationId xmlns:a16="http://schemas.microsoft.com/office/drawing/2014/main" id="{C5BF64D8-B589-43C0-D5F0-6963A7187328}"/>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475759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196A-BA01-1ABE-4A9B-15BCF261C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F45735B5-1AA4-738B-E554-CCF1CD479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FCF95DB2-5545-3514-2667-860554BF560B}"/>
              </a:ext>
            </a:extLst>
          </p:cNvPr>
          <p:cNvSpPr>
            <a:spLocks noGrp="1"/>
          </p:cNvSpPr>
          <p:nvPr>
            <p:ph type="dt" sz="half" idx="10"/>
          </p:nvPr>
        </p:nvSpPr>
        <p:spPr/>
        <p:txBody>
          <a:bodyPr/>
          <a:lstStyle/>
          <a:p>
            <a:fld id="{F0201FBF-DB2D-49BC-A0CC-80BFB6DAF402}" type="datetime1">
              <a:rPr lang="it-IT" smtClean="0"/>
              <a:t>02/07/2024</a:t>
            </a:fld>
            <a:endParaRPr lang="it-IT"/>
          </a:p>
        </p:txBody>
      </p:sp>
      <p:sp>
        <p:nvSpPr>
          <p:cNvPr id="5" name="Footer Placeholder 4">
            <a:extLst>
              <a:ext uri="{FF2B5EF4-FFF2-40B4-BE49-F238E27FC236}">
                <a16:creationId xmlns:a16="http://schemas.microsoft.com/office/drawing/2014/main" id="{8952C6D3-D60A-D8B7-6199-BD6E389E0535}"/>
              </a:ext>
            </a:extLst>
          </p:cNvPr>
          <p:cNvSpPr>
            <a:spLocks noGrp="1"/>
          </p:cNvSpPr>
          <p:nvPr>
            <p:ph type="ftr" sz="quarter" idx="11"/>
          </p:nvPr>
        </p:nvSpPr>
        <p:spPr/>
        <p:txBody>
          <a:bodyPr/>
          <a:lstStyle/>
          <a:p>
            <a:r>
              <a:rPr lang="it-IT"/>
              <a:t>Flash - Falferi - Riunione preventivi Gr2 TIFPA 02/07/24</a:t>
            </a:r>
          </a:p>
        </p:txBody>
      </p:sp>
      <p:sp>
        <p:nvSpPr>
          <p:cNvPr id="6" name="Slide Number Placeholder 5">
            <a:extLst>
              <a:ext uri="{FF2B5EF4-FFF2-40B4-BE49-F238E27FC236}">
                <a16:creationId xmlns:a16="http://schemas.microsoft.com/office/drawing/2014/main" id="{93711793-57ED-CE33-EA32-69523EE7B027}"/>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2427178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9AEE-31E3-9E11-1CBC-1E9E3BB1B463}"/>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D73793F9-0E6E-913B-CDBC-EDF46A0098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75167E78-7EA8-6FA8-5C97-B45B3DCC6BAC}"/>
              </a:ext>
            </a:extLst>
          </p:cNvPr>
          <p:cNvSpPr>
            <a:spLocks noGrp="1"/>
          </p:cNvSpPr>
          <p:nvPr>
            <p:ph type="dt" sz="half" idx="10"/>
          </p:nvPr>
        </p:nvSpPr>
        <p:spPr/>
        <p:txBody>
          <a:bodyPr/>
          <a:lstStyle/>
          <a:p>
            <a:fld id="{BE618BAC-65E7-424A-9EBA-E350617261AC}" type="datetime1">
              <a:rPr lang="it-IT" smtClean="0"/>
              <a:t>02/07/2024</a:t>
            </a:fld>
            <a:endParaRPr lang="it-IT"/>
          </a:p>
        </p:txBody>
      </p:sp>
      <p:sp>
        <p:nvSpPr>
          <p:cNvPr id="5" name="Footer Placeholder 4">
            <a:extLst>
              <a:ext uri="{FF2B5EF4-FFF2-40B4-BE49-F238E27FC236}">
                <a16:creationId xmlns:a16="http://schemas.microsoft.com/office/drawing/2014/main" id="{A990947D-AEAD-8913-C2A4-E0108B55BC31}"/>
              </a:ext>
            </a:extLst>
          </p:cNvPr>
          <p:cNvSpPr>
            <a:spLocks noGrp="1"/>
          </p:cNvSpPr>
          <p:nvPr>
            <p:ph type="ftr" sz="quarter" idx="11"/>
          </p:nvPr>
        </p:nvSpPr>
        <p:spPr/>
        <p:txBody>
          <a:bodyPr/>
          <a:lstStyle/>
          <a:p>
            <a:r>
              <a:rPr lang="it-IT"/>
              <a:t>Flash - Falferi - Riunione preventivi Gr2 TIFPA 02/07/24</a:t>
            </a:r>
          </a:p>
        </p:txBody>
      </p:sp>
      <p:sp>
        <p:nvSpPr>
          <p:cNvPr id="6" name="Slide Number Placeholder 5">
            <a:extLst>
              <a:ext uri="{FF2B5EF4-FFF2-40B4-BE49-F238E27FC236}">
                <a16:creationId xmlns:a16="http://schemas.microsoft.com/office/drawing/2014/main" id="{09CD30AE-A0F9-C292-FBB7-1451BE6EA654}"/>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582863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DA13-B109-DFCD-3FF7-52E355CACE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8B69731F-5329-3942-ECD8-17A9CE9033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8CB5EA-2B86-D569-7691-6C54145FF5DD}"/>
              </a:ext>
            </a:extLst>
          </p:cNvPr>
          <p:cNvSpPr>
            <a:spLocks noGrp="1"/>
          </p:cNvSpPr>
          <p:nvPr>
            <p:ph type="dt" sz="half" idx="10"/>
          </p:nvPr>
        </p:nvSpPr>
        <p:spPr/>
        <p:txBody>
          <a:bodyPr/>
          <a:lstStyle/>
          <a:p>
            <a:fld id="{01D4A4F4-1E64-4CF8-9456-1EF22070BACA}" type="datetime1">
              <a:rPr lang="it-IT" smtClean="0"/>
              <a:t>02/07/2024</a:t>
            </a:fld>
            <a:endParaRPr lang="it-IT"/>
          </a:p>
        </p:txBody>
      </p:sp>
      <p:sp>
        <p:nvSpPr>
          <p:cNvPr id="5" name="Footer Placeholder 4">
            <a:extLst>
              <a:ext uri="{FF2B5EF4-FFF2-40B4-BE49-F238E27FC236}">
                <a16:creationId xmlns:a16="http://schemas.microsoft.com/office/drawing/2014/main" id="{348E980E-A516-10CC-F4E7-0A90F0FC8DB5}"/>
              </a:ext>
            </a:extLst>
          </p:cNvPr>
          <p:cNvSpPr>
            <a:spLocks noGrp="1"/>
          </p:cNvSpPr>
          <p:nvPr>
            <p:ph type="ftr" sz="quarter" idx="11"/>
          </p:nvPr>
        </p:nvSpPr>
        <p:spPr/>
        <p:txBody>
          <a:bodyPr/>
          <a:lstStyle/>
          <a:p>
            <a:r>
              <a:rPr lang="it-IT"/>
              <a:t>Flash - Falferi - Riunione preventivi Gr2 TIFPA 02/07/24</a:t>
            </a:r>
          </a:p>
        </p:txBody>
      </p:sp>
      <p:sp>
        <p:nvSpPr>
          <p:cNvPr id="6" name="Slide Number Placeholder 5">
            <a:extLst>
              <a:ext uri="{FF2B5EF4-FFF2-40B4-BE49-F238E27FC236}">
                <a16:creationId xmlns:a16="http://schemas.microsoft.com/office/drawing/2014/main" id="{C0C0DA20-DFDF-25C6-29E6-87460C928EFA}"/>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3999241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F17F-DEF9-683C-81CE-C819E92F64E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21B4B4CF-AEDE-3FE9-08FA-E53F281699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DA0303BE-4042-D4CD-1FC5-CE9F408DA7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B444105C-F100-24AA-A057-7A255A4F4323}"/>
              </a:ext>
            </a:extLst>
          </p:cNvPr>
          <p:cNvSpPr>
            <a:spLocks noGrp="1"/>
          </p:cNvSpPr>
          <p:nvPr>
            <p:ph type="dt" sz="half" idx="10"/>
          </p:nvPr>
        </p:nvSpPr>
        <p:spPr/>
        <p:txBody>
          <a:bodyPr/>
          <a:lstStyle/>
          <a:p>
            <a:fld id="{6D533321-538D-44B9-8AD2-EB538FCF810B}" type="datetime1">
              <a:rPr lang="it-IT" smtClean="0"/>
              <a:t>02/07/2024</a:t>
            </a:fld>
            <a:endParaRPr lang="it-IT"/>
          </a:p>
        </p:txBody>
      </p:sp>
      <p:sp>
        <p:nvSpPr>
          <p:cNvPr id="6" name="Footer Placeholder 5">
            <a:extLst>
              <a:ext uri="{FF2B5EF4-FFF2-40B4-BE49-F238E27FC236}">
                <a16:creationId xmlns:a16="http://schemas.microsoft.com/office/drawing/2014/main" id="{ABFDD57E-4783-1975-7339-C0F30FB146E2}"/>
              </a:ext>
            </a:extLst>
          </p:cNvPr>
          <p:cNvSpPr>
            <a:spLocks noGrp="1"/>
          </p:cNvSpPr>
          <p:nvPr>
            <p:ph type="ftr" sz="quarter" idx="11"/>
          </p:nvPr>
        </p:nvSpPr>
        <p:spPr/>
        <p:txBody>
          <a:bodyPr/>
          <a:lstStyle/>
          <a:p>
            <a:r>
              <a:rPr lang="it-IT"/>
              <a:t>Flash - Falferi - Riunione preventivi Gr2 TIFPA 02/07/24</a:t>
            </a:r>
          </a:p>
        </p:txBody>
      </p:sp>
      <p:sp>
        <p:nvSpPr>
          <p:cNvPr id="7" name="Slide Number Placeholder 6">
            <a:extLst>
              <a:ext uri="{FF2B5EF4-FFF2-40B4-BE49-F238E27FC236}">
                <a16:creationId xmlns:a16="http://schemas.microsoft.com/office/drawing/2014/main" id="{700D74C0-B267-D593-9FCD-E0FF37C71697}"/>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120612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1D26-1866-774A-326D-825A0D4597E9}"/>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9EC3AEC6-07D5-6A94-9172-A29DC6E5C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BA21C2-190A-D38C-8E04-4E060E5116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BC015561-8375-A293-00FF-4520ACB77F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0E6875-C815-00DF-81A0-149C6D8C06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D5B80C9F-DD27-6368-1966-A33B7194CDFE}"/>
              </a:ext>
            </a:extLst>
          </p:cNvPr>
          <p:cNvSpPr>
            <a:spLocks noGrp="1"/>
          </p:cNvSpPr>
          <p:nvPr>
            <p:ph type="dt" sz="half" idx="10"/>
          </p:nvPr>
        </p:nvSpPr>
        <p:spPr/>
        <p:txBody>
          <a:bodyPr/>
          <a:lstStyle/>
          <a:p>
            <a:fld id="{5E5FCFE7-CB1A-42C6-B7D4-C3651C0F2E8C}" type="datetime1">
              <a:rPr lang="it-IT" smtClean="0"/>
              <a:t>02/07/2024</a:t>
            </a:fld>
            <a:endParaRPr lang="it-IT"/>
          </a:p>
        </p:txBody>
      </p:sp>
      <p:sp>
        <p:nvSpPr>
          <p:cNvPr id="8" name="Footer Placeholder 7">
            <a:extLst>
              <a:ext uri="{FF2B5EF4-FFF2-40B4-BE49-F238E27FC236}">
                <a16:creationId xmlns:a16="http://schemas.microsoft.com/office/drawing/2014/main" id="{C17DD424-DBF6-4E10-44BD-14836BA146F0}"/>
              </a:ext>
            </a:extLst>
          </p:cNvPr>
          <p:cNvSpPr>
            <a:spLocks noGrp="1"/>
          </p:cNvSpPr>
          <p:nvPr>
            <p:ph type="ftr" sz="quarter" idx="11"/>
          </p:nvPr>
        </p:nvSpPr>
        <p:spPr/>
        <p:txBody>
          <a:bodyPr/>
          <a:lstStyle/>
          <a:p>
            <a:r>
              <a:rPr lang="it-IT"/>
              <a:t>Flash - Falferi - Riunione preventivi Gr2 TIFPA 02/07/24</a:t>
            </a:r>
          </a:p>
        </p:txBody>
      </p:sp>
      <p:sp>
        <p:nvSpPr>
          <p:cNvPr id="9" name="Slide Number Placeholder 8">
            <a:extLst>
              <a:ext uri="{FF2B5EF4-FFF2-40B4-BE49-F238E27FC236}">
                <a16:creationId xmlns:a16="http://schemas.microsoft.com/office/drawing/2014/main" id="{4036777B-0100-969E-50AC-2CB8B7748EC9}"/>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80386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C5EA-87A6-C156-9A59-EBF8E62C40ED}"/>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136D82E3-CF25-27D1-98F8-B9BCD3EC0011}"/>
              </a:ext>
            </a:extLst>
          </p:cNvPr>
          <p:cNvSpPr>
            <a:spLocks noGrp="1"/>
          </p:cNvSpPr>
          <p:nvPr>
            <p:ph type="dt" sz="half" idx="10"/>
          </p:nvPr>
        </p:nvSpPr>
        <p:spPr/>
        <p:txBody>
          <a:bodyPr/>
          <a:lstStyle/>
          <a:p>
            <a:fld id="{5F76F7C3-9F71-4D07-B15A-B26DFA799C1A}" type="datetime1">
              <a:rPr lang="it-IT" smtClean="0"/>
              <a:t>02/07/2024</a:t>
            </a:fld>
            <a:endParaRPr lang="it-IT"/>
          </a:p>
        </p:txBody>
      </p:sp>
      <p:sp>
        <p:nvSpPr>
          <p:cNvPr id="4" name="Footer Placeholder 3">
            <a:extLst>
              <a:ext uri="{FF2B5EF4-FFF2-40B4-BE49-F238E27FC236}">
                <a16:creationId xmlns:a16="http://schemas.microsoft.com/office/drawing/2014/main" id="{1D5F744F-71A2-9DE6-2448-AA2DF91DC8D6}"/>
              </a:ext>
            </a:extLst>
          </p:cNvPr>
          <p:cNvSpPr>
            <a:spLocks noGrp="1"/>
          </p:cNvSpPr>
          <p:nvPr>
            <p:ph type="ftr" sz="quarter" idx="11"/>
          </p:nvPr>
        </p:nvSpPr>
        <p:spPr/>
        <p:txBody>
          <a:bodyPr/>
          <a:lstStyle/>
          <a:p>
            <a:r>
              <a:rPr lang="it-IT"/>
              <a:t>Flash - Falferi - Riunione preventivi Gr2 TIFPA 02/07/24</a:t>
            </a:r>
          </a:p>
        </p:txBody>
      </p:sp>
      <p:sp>
        <p:nvSpPr>
          <p:cNvPr id="5" name="Slide Number Placeholder 4">
            <a:extLst>
              <a:ext uri="{FF2B5EF4-FFF2-40B4-BE49-F238E27FC236}">
                <a16:creationId xmlns:a16="http://schemas.microsoft.com/office/drawing/2014/main" id="{98345B83-3BB7-C7E6-4B62-4963159E92E6}"/>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2254933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09E8F2-69EC-10BC-962E-9A80A10808C4}"/>
              </a:ext>
            </a:extLst>
          </p:cNvPr>
          <p:cNvSpPr>
            <a:spLocks noGrp="1"/>
          </p:cNvSpPr>
          <p:nvPr>
            <p:ph type="dt" sz="half" idx="10"/>
          </p:nvPr>
        </p:nvSpPr>
        <p:spPr/>
        <p:txBody>
          <a:bodyPr/>
          <a:lstStyle/>
          <a:p>
            <a:fld id="{B436E44F-E1E3-40BD-BACA-CB2086956E7C}" type="datetime1">
              <a:rPr lang="it-IT" smtClean="0"/>
              <a:t>02/07/2024</a:t>
            </a:fld>
            <a:endParaRPr lang="it-IT"/>
          </a:p>
        </p:txBody>
      </p:sp>
      <p:sp>
        <p:nvSpPr>
          <p:cNvPr id="3" name="Footer Placeholder 2">
            <a:extLst>
              <a:ext uri="{FF2B5EF4-FFF2-40B4-BE49-F238E27FC236}">
                <a16:creationId xmlns:a16="http://schemas.microsoft.com/office/drawing/2014/main" id="{F9BB2993-3460-66B2-7B30-521F9817E13D}"/>
              </a:ext>
            </a:extLst>
          </p:cNvPr>
          <p:cNvSpPr>
            <a:spLocks noGrp="1"/>
          </p:cNvSpPr>
          <p:nvPr>
            <p:ph type="ftr" sz="quarter" idx="11"/>
          </p:nvPr>
        </p:nvSpPr>
        <p:spPr/>
        <p:txBody>
          <a:bodyPr/>
          <a:lstStyle/>
          <a:p>
            <a:r>
              <a:rPr lang="it-IT"/>
              <a:t>Flash - Falferi - Riunione preventivi Gr2 TIFPA 02/07/24</a:t>
            </a:r>
          </a:p>
        </p:txBody>
      </p:sp>
      <p:sp>
        <p:nvSpPr>
          <p:cNvPr id="4" name="Slide Number Placeholder 3">
            <a:extLst>
              <a:ext uri="{FF2B5EF4-FFF2-40B4-BE49-F238E27FC236}">
                <a16:creationId xmlns:a16="http://schemas.microsoft.com/office/drawing/2014/main" id="{28102AC1-F2A3-38A8-3216-BA1D7125CA06}"/>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2961998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EFCF-2C0D-830C-68D5-62D428ED10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1F6BBE77-20DC-2CC0-89C3-9E5D91206A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EC825DD0-10C3-BFBD-537E-B93293367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BDD27-6252-FD6B-66C5-530521CE7AB4}"/>
              </a:ext>
            </a:extLst>
          </p:cNvPr>
          <p:cNvSpPr>
            <a:spLocks noGrp="1"/>
          </p:cNvSpPr>
          <p:nvPr>
            <p:ph type="dt" sz="half" idx="10"/>
          </p:nvPr>
        </p:nvSpPr>
        <p:spPr/>
        <p:txBody>
          <a:bodyPr/>
          <a:lstStyle/>
          <a:p>
            <a:fld id="{A6F526F6-D62B-40FA-B235-69DA50DED5D4}" type="datetime1">
              <a:rPr lang="it-IT" smtClean="0"/>
              <a:t>02/07/2024</a:t>
            </a:fld>
            <a:endParaRPr lang="it-IT"/>
          </a:p>
        </p:txBody>
      </p:sp>
      <p:sp>
        <p:nvSpPr>
          <p:cNvPr id="6" name="Footer Placeholder 5">
            <a:extLst>
              <a:ext uri="{FF2B5EF4-FFF2-40B4-BE49-F238E27FC236}">
                <a16:creationId xmlns:a16="http://schemas.microsoft.com/office/drawing/2014/main" id="{65F1F279-2E38-7E83-73A0-6B4481AF74B3}"/>
              </a:ext>
            </a:extLst>
          </p:cNvPr>
          <p:cNvSpPr>
            <a:spLocks noGrp="1"/>
          </p:cNvSpPr>
          <p:nvPr>
            <p:ph type="ftr" sz="quarter" idx="11"/>
          </p:nvPr>
        </p:nvSpPr>
        <p:spPr/>
        <p:txBody>
          <a:bodyPr/>
          <a:lstStyle/>
          <a:p>
            <a:r>
              <a:rPr lang="it-IT"/>
              <a:t>Flash - Falferi - Riunione preventivi Gr2 TIFPA 02/07/24</a:t>
            </a:r>
          </a:p>
        </p:txBody>
      </p:sp>
      <p:sp>
        <p:nvSpPr>
          <p:cNvPr id="7" name="Slide Number Placeholder 6">
            <a:extLst>
              <a:ext uri="{FF2B5EF4-FFF2-40B4-BE49-F238E27FC236}">
                <a16:creationId xmlns:a16="http://schemas.microsoft.com/office/drawing/2014/main" id="{C8016240-5B29-9EB4-FEFD-48F707B21A15}"/>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65877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91FB-24FA-8041-2A04-57AAB01E229B}"/>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82E8D5F3-149F-3618-A072-AAE11FA05E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66197A68-129E-EA75-6901-2585CBA8A998}"/>
              </a:ext>
            </a:extLst>
          </p:cNvPr>
          <p:cNvSpPr>
            <a:spLocks noGrp="1"/>
          </p:cNvSpPr>
          <p:nvPr>
            <p:ph type="dt" sz="half" idx="10"/>
          </p:nvPr>
        </p:nvSpPr>
        <p:spPr/>
        <p:txBody>
          <a:bodyPr/>
          <a:lstStyle/>
          <a:p>
            <a:fld id="{79068A54-A251-44B2-9587-0CAB96A24E9E}" type="datetime1">
              <a:rPr lang="it-IT" smtClean="0"/>
              <a:t>02/07/2024</a:t>
            </a:fld>
            <a:endParaRPr lang="it-IT"/>
          </a:p>
        </p:txBody>
      </p:sp>
      <p:sp>
        <p:nvSpPr>
          <p:cNvPr id="5" name="Footer Placeholder 4">
            <a:extLst>
              <a:ext uri="{FF2B5EF4-FFF2-40B4-BE49-F238E27FC236}">
                <a16:creationId xmlns:a16="http://schemas.microsoft.com/office/drawing/2014/main" id="{3C7BCECE-B1F6-7A6E-F1C5-C818C8DCBD73}"/>
              </a:ext>
            </a:extLst>
          </p:cNvPr>
          <p:cNvSpPr>
            <a:spLocks noGrp="1"/>
          </p:cNvSpPr>
          <p:nvPr>
            <p:ph type="ftr" sz="quarter" idx="11"/>
          </p:nvPr>
        </p:nvSpPr>
        <p:spPr/>
        <p:txBody>
          <a:bodyPr/>
          <a:lstStyle/>
          <a:p>
            <a:r>
              <a:rPr lang="it-IT"/>
              <a:t>Flash - Falferi - Riunione preventivi Gr2 TIFPA 02/07/24</a:t>
            </a:r>
          </a:p>
        </p:txBody>
      </p:sp>
      <p:sp>
        <p:nvSpPr>
          <p:cNvPr id="6" name="Slide Number Placeholder 5">
            <a:extLst>
              <a:ext uri="{FF2B5EF4-FFF2-40B4-BE49-F238E27FC236}">
                <a16:creationId xmlns:a16="http://schemas.microsoft.com/office/drawing/2014/main" id="{16401C04-A00F-0C47-A33B-84FB1707723F}"/>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3703814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4905-05B1-B47D-F7DA-EF03E58AE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34CAED99-E5D2-59AC-1EA9-03671614C7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D96616A0-D74D-15F3-470E-453069242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38DA40-7A2E-5FDF-BBAA-A108A131BDFF}"/>
              </a:ext>
            </a:extLst>
          </p:cNvPr>
          <p:cNvSpPr>
            <a:spLocks noGrp="1"/>
          </p:cNvSpPr>
          <p:nvPr>
            <p:ph type="dt" sz="half" idx="10"/>
          </p:nvPr>
        </p:nvSpPr>
        <p:spPr/>
        <p:txBody>
          <a:bodyPr/>
          <a:lstStyle/>
          <a:p>
            <a:fld id="{A2686E43-9F0E-4396-BF2A-537C8933D791}" type="datetime1">
              <a:rPr lang="it-IT" smtClean="0"/>
              <a:t>02/07/2024</a:t>
            </a:fld>
            <a:endParaRPr lang="it-IT"/>
          </a:p>
        </p:txBody>
      </p:sp>
      <p:sp>
        <p:nvSpPr>
          <p:cNvPr id="6" name="Footer Placeholder 5">
            <a:extLst>
              <a:ext uri="{FF2B5EF4-FFF2-40B4-BE49-F238E27FC236}">
                <a16:creationId xmlns:a16="http://schemas.microsoft.com/office/drawing/2014/main" id="{27F84B06-B8BC-2032-8E21-C4F7913CF351}"/>
              </a:ext>
            </a:extLst>
          </p:cNvPr>
          <p:cNvSpPr>
            <a:spLocks noGrp="1"/>
          </p:cNvSpPr>
          <p:nvPr>
            <p:ph type="ftr" sz="quarter" idx="11"/>
          </p:nvPr>
        </p:nvSpPr>
        <p:spPr/>
        <p:txBody>
          <a:bodyPr/>
          <a:lstStyle/>
          <a:p>
            <a:r>
              <a:rPr lang="it-IT"/>
              <a:t>Flash - Falferi - Riunione preventivi Gr2 TIFPA 02/07/24</a:t>
            </a:r>
          </a:p>
        </p:txBody>
      </p:sp>
      <p:sp>
        <p:nvSpPr>
          <p:cNvPr id="7" name="Slide Number Placeholder 6">
            <a:extLst>
              <a:ext uri="{FF2B5EF4-FFF2-40B4-BE49-F238E27FC236}">
                <a16:creationId xmlns:a16="http://schemas.microsoft.com/office/drawing/2014/main" id="{375CDE77-DF12-38D8-32D3-3B8EF5D45D97}"/>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3930330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E32A-45F8-282A-9410-EAF658397C3B}"/>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04BBB576-AB55-FA81-2D4C-5551E259F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BCD350F-68B4-BF8C-7E50-C5F254F5ADD6}"/>
              </a:ext>
            </a:extLst>
          </p:cNvPr>
          <p:cNvSpPr>
            <a:spLocks noGrp="1"/>
          </p:cNvSpPr>
          <p:nvPr>
            <p:ph type="dt" sz="half" idx="10"/>
          </p:nvPr>
        </p:nvSpPr>
        <p:spPr/>
        <p:txBody>
          <a:bodyPr/>
          <a:lstStyle/>
          <a:p>
            <a:fld id="{0D39CB2A-EE6B-41B2-82E3-8482ECFC8E36}" type="datetime1">
              <a:rPr lang="it-IT" smtClean="0"/>
              <a:t>02/07/2024</a:t>
            </a:fld>
            <a:endParaRPr lang="it-IT"/>
          </a:p>
        </p:txBody>
      </p:sp>
      <p:sp>
        <p:nvSpPr>
          <p:cNvPr id="5" name="Footer Placeholder 4">
            <a:extLst>
              <a:ext uri="{FF2B5EF4-FFF2-40B4-BE49-F238E27FC236}">
                <a16:creationId xmlns:a16="http://schemas.microsoft.com/office/drawing/2014/main" id="{C6B58272-2493-F158-975D-DEEA3958A879}"/>
              </a:ext>
            </a:extLst>
          </p:cNvPr>
          <p:cNvSpPr>
            <a:spLocks noGrp="1"/>
          </p:cNvSpPr>
          <p:nvPr>
            <p:ph type="ftr" sz="quarter" idx="11"/>
          </p:nvPr>
        </p:nvSpPr>
        <p:spPr/>
        <p:txBody>
          <a:bodyPr/>
          <a:lstStyle/>
          <a:p>
            <a:r>
              <a:rPr lang="it-IT"/>
              <a:t>Flash - Falferi - Riunione preventivi Gr2 TIFPA 02/07/24</a:t>
            </a:r>
          </a:p>
        </p:txBody>
      </p:sp>
      <p:sp>
        <p:nvSpPr>
          <p:cNvPr id="6" name="Slide Number Placeholder 5">
            <a:extLst>
              <a:ext uri="{FF2B5EF4-FFF2-40B4-BE49-F238E27FC236}">
                <a16:creationId xmlns:a16="http://schemas.microsoft.com/office/drawing/2014/main" id="{031BC313-730F-0094-D136-CAF3B6312CAF}"/>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1066738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CF10CE-2DC0-D2D0-07D8-C1E3A9E63F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256A995B-379B-FCD3-BF28-B0FD8EFC71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78355C2-8674-7907-1FEF-5701F9D04DC5}"/>
              </a:ext>
            </a:extLst>
          </p:cNvPr>
          <p:cNvSpPr>
            <a:spLocks noGrp="1"/>
          </p:cNvSpPr>
          <p:nvPr>
            <p:ph type="dt" sz="half" idx="10"/>
          </p:nvPr>
        </p:nvSpPr>
        <p:spPr/>
        <p:txBody>
          <a:bodyPr/>
          <a:lstStyle/>
          <a:p>
            <a:fld id="{A257D7D1-86F5-4F2D-9CEF-7A3343E4902C}" type="datetime1">
              <a:rPr lang="it-IT" smtClean="0"/>
              <a:t>02/07/2024</a:t>
            </a:fld>
            <a:endParaRPr lang="it-IT"/>
          </a:p>
        </p:txBody>
      </p:sp>
      <p:sp>
        <p:nvSpPr>
          <p:cNvPr id="5" name="Footer Placeholder 4">
            <a:extLst>
              <a:ext uri="{FF2B5EF4-FFF2-40B4-BE49-F238E27FC236}">
                <a16:creationId xmlns:a16="http://schemas.microsoft.com/office/drawing/2014/main" id="{7669A8C7-E66F-3E5B-DDAC-8083732B61B3}"/>
              </a:ext>
            </a:extLst>
          </p:cNvPr>
          <p:cNvSpPr>
            <a:spLocks noGrp="1"/>
          </p:cNvSpPr>
          <p:nvPr>
            <p:ph type="ftr" sz="quarter" idx="11"/>
          </p:nvPr>
        </p:nvSpPr>
        <p:spPr/>
        <p:txBody>
          <a:bodyPr/>
          <a:lstStyle/>
          <a:p>
            <a:r>
              <a:rPr lang="it-IT"/>
              <a:t>Flash - Falferi - Riunione preventivi Gr2 TIFPA 02/07/24</a:t>
            </a:r>
          </a:p>
        </p:txBody>
      </p:sp>
      <p:sp>
        <p:nvSpPr>
          <p:cNvPr id="6" name="Slide Number Placeholder 5">
            <a:extLst>
              <a:ext uri="{FF2B5EF4-FFF2-40B4-BE49-F238E27FC236}">
                <a16:creationId xmlns:a16="http://schemas.microsoft.com/office/drawing/2014/main" id="{646F7EA4-0A5B-157B-F131-9D3F5919139C}"/>
              </a:ext>
            </a:extLst>
          </p:cNvPr>
          <p:cNvSpPr>
            <a:spLocks noGrp="1"/>
          </p:cNvSpPr>
          <p:nvPr>
            <p:ph type="sldNum" sz="quarter" idx="12"/>
          </p:nvPr>
        </p:nvSpPr>
        <p:spPr/>
        <p:txBody>
          <a:bodyPr/>
          <a:lstStyle/>
          <a:p>
            <a:fld id="{13542E8B-9B27-463C-A73D-7873FF5169DB}" type="slidenum">
              <a:rPr lang="it-IT" smtClean="0"/>
              <a:t>‹#›</a:t>
            </a:fld>
            <a:endParaRPr lang="it-IT"/>
          </a:p>
        </p:txBody>
      </p:sp>
    </p:spTree>
    <p:extLst>
      <p:ext uri="{BB962C8B-B14F-4D97-AF65-F5344CB8AC3E}">
        <p14:creationId xmlns:p14="http://schemas.microsoft.com/office/powerpoint/2010/main" val="1554654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3641B4-AF17-2030-80C9-B9AFC60A0E5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B3AAB79-658C-7747-E07B-FEE4B4694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06B7596-19C7-6AC8-CD9A-8EFD390EF06B}"/>
              </a:ext>
            </a:extLst>
          </p:cNvPr>
          <p:cNvSpPr>
            <a:spLocks noGrp="1"/>
          </p:cNvSpPr>
          <p:nvPr>
            <p:ph type="dt" sz="half" idx="10"/>
          </p:nvPr>
        </p:nvSpPr>
        <p:spPr/>
        <p:txBody>
          <a:bodyPr/>
          <a:lstStyle/>
          <a:p>
            <a:fld id="{867F2DBD-E6E0-43A9-90EC-5C810B3FC204}" type="datetime1">
              <a:rPr lang="it-IT" smtClean="0"/>
              <a:t>02/07/2024</a:t>
            </a:fld>
            <a:endParaRPr lang="it-IT"/>
          </a:p>
        </p:txBody>
      </p:sp>
      <p:sp>
        <p:nvSpPr>
          <p:cNvPr id="5" name="Segnaposto piè di pagina 4">
            <a:extLst>
              <a:ext uri="{FF2B5EF4-FFF2-40B4-BE49-F238E27FC236}">
                <a16:creationId xmlns:a16="http://schemas.microsoft.com/office/drawing/2014/main" id="{77B03CF6-4947-7DAB-13EE-0E1C206291F7}"/>
              </a:ext>
            </a:extLst>
          </p:cNvPr>
          <p:cNvSpPr>
            <a:spLocks noGrp="1"/>
          </p:cNvSpPr>
          <p:nvPr>
            <p:ph type="ftr" sz="quarter" idx="11"/>
          </p:nvPr>
        </p:nvSpPr>
        <p:spPr/>
        <p:txBody>
          <a:bodyPr/>
          <a:lstStyle/>
          <a:p>
            <a:r>
              <a:rPr lang="it-IT"/>
              <a:t>Flash - Falferi - Riunione preventivi Gr2 TIFPA 02/07/24</a:t>
            </a:r>
          </a:p>
        </p:txBody>
      </p:sp>
      <p:sp>
        <p:nvSpPr>
          <p:cNvPr id="6" name="Segnaposto numero diapositiva 5">
            <a:extLst>
              <a:ext uri="{FF2B5EF4-FFF2-40B4-BE49-F238E27FC236}">
                <a16:creationId xmlns:a16="http://schemas.microsoft.com/office/drawing/2014/main" id="{6D844431-197F-9E9C-22EF-283AA2F02F0B}"/>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640239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326C2-3E96-AF56-2272-D5C8449C278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E33FD1C-C14B-6900-1295-E8F6E3AC7E8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DC5F012-0AD5-98DB-9363-4C8F5B60B150}"/>
              </a:ext>
            </a:extLst>
          </p:cNvPr>
          <p:cNvSpPr>
            <a:spLocks noGrp="1"/>
          </p:cNvSpPr>
          <p:nvPr>
            <p:ph type="dt" sz="half" idx="10"/>
          </p:nvPr>
        </p:nvSpPr>
        <p:spPr/>
        <p:txBody>
          <a:bodyPr/>
          <a:lstStyle/>
          <a:p>
            <a:fld id="{7FF5665D-584B-4845-BBB4-A6F9245AF975}" type="datetime1">
              <a:rPr lang="it-IT" smtClean="0"/>
              <a:t>02/07/2024</a:t>
            </a:fld>
            <a:endParaRPr lang="it-IT"/>
          </a:p>
        </p:txBody>
      </p:sp>
      <p:sp>
        <p:nvSpPr>
          <p:cNvPr id="5" name="Segnaposto piè di pagina 4">
            <a:extLst>
              <a:ext uri="{FF2B5EF4-FFF2-40B4-BE49-F238E27FC236}">
                <a16:creationId xmlns:a16="http://schemas.microsoft.com/office/drawing/2014/main" id="{BED4E755-6C7B-0597-7339-139755FE53A4}"/>
              </a:ext>
            </a:extLst>
          </p:cNvPr>
          <p:cNvSpPr>
            <a:spLocks noGrp="1"/>
          </p:cNvSpPr>
          <p:nvPr>
            <p:ph type="ftr" sz="quarter" idx="11"/>
          </p:nvPr>
        </p:nvSpPr>
        <p:spPr/>
        <p:txBody>
          <a:bodyPr/>
          <a:lstStyle/>
          <a:p>
            <a:r>
              <a:rPr lang="it-IT"/>
              <a:t>Flash - Falferi - Riunione preventivi Gr2 TIFPA 02/07/24</a:t>
            </a:r>
          </a:p>
        </p:txBody>
      </p:sp>
      <p:sp>
        <p:nvSpPr>
          <p:cNvPr id="6" name="Segnaposto numero diapositiva 5">
            <a:extLst>
              <a:ext uri="{FF2B5EF4-FFF2-40B4-BE49-F238E27FC236}">
                <a16:creationId xmlns:a16="http://schemas.microsoft.com/office/drawing/2014/main" id="{3D970EC9-CC77-039E-F2F6-FDC4FB6AAF75}"/>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1028229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5C818A-1634-4A6B-2FC9-52C8F557B25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DAA2A1A-D7ED-8C01-378D-F54F4875E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7376C68-3AF6-364F-8AB5-55FB5AE01A80}"/>
              </a:ext>
            </a:extLst>
          </p:cNvPr>
          <p:cNvSpPr>
            <a:spLocks noGrp="1"/>
          </p:cNvSpPr>
          <p:nvPr>
            <p:ph type="dt" sz="half" idx="10"/>
          </p:nvPr>
        </p:nvSpPr>
        <p:spPr/>
        <p:txBody>
          <a:bodyPr/>
          <a:lstStyle/>
          <a:p>
            <a:fld id="{035AA81C-C09B-4F0D-8631-25AFF7EBC45D}" type="datetime1">
              <a:rPr lang="it-IT" smtClean="0"/>
              <a:t>02/07/2024</a:t>
            </a:fld>
            <a:endParaRPr lang="it-IT"/>
          </a:p>
        </p:txBody>
      </p:sp>
      <p:sp>
        <p:nvSpPr>
          <p:cNvPr id="5" name="Segnaposto piè di pagina 4">
            <a:extLst>
              <a:ext uri="{FF2B5EF4-FFF2-40B4-BE49-F238E27FC236}">
                <a16:creationId xmlns:a16="http://schemas.microsoft.com/office/drawing/2014/main" id="{9EC373BC-DA1E-54B5-FAC6-43464DE43B86}"/>
              </a:ext>
            </a:extLst>
          </p:cNvPr>
          <p:cNvSpPr>
            <a:spLocks noGrp="1"/>
          </p:cNvSpPr>
          <p:nvPr>
            <p:ph type="ftr" sz="quarter" idx="11"/>
          </p:nvPr>
        </p:nvSpPr>
        <p:spPr/>
        <p:txBody>
          <a:bodyPr/>
          <a:lstStyle/>
          <a:p>
            <a:r>
              <a:rPr lang="it-IT"/>
              <a:t>Flash - Falferi - Riunione preventivi Gr2 TIFPA 02/07/24</a:t>
            </a:r>
          </a:p>
        </p:txBody>
      </p:sp>
      <p:sp>
        <p:nvSpPr>
          <p:cNvPr id="6" name="Segnaposto numero diapositiva 5">
            <a:extLst>
              <a:ext uri="{FF2B5EF4-FFF2-40B4-BE49-F238E27FC236}">
                <a16:creationId xmlns:a16="http://schemas.microsoft.com/office/drawing/2014/main" id="{0287B6CC-C1D4-780C-D97F-4563C11B2018}"/>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189736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74AA0-579E-7294-7262-128EBDAFCCB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1CAA922-7C16-FF26-DA52-8B7FD936BCD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7F9C481-3826-8812-150D-C66C93B4C86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436EDE8-B5CA-72BE-1261-4C9BB777E5D5}"/>
              </a:ext>
            </a:extLst>
          </p:cNvPr>
          <p:cNvSpPr>
            <a:spLocks noGrp="1"/>
          </p:cNvSpPr>
          <p:nvPr>
            <p:ph type="dt" sz="half" idx="10"/>
          </p:nvPr>
        </p:nvSpPr>
        <p:spPr/>
        <p:txBody>
          <a:bodyPr/>
          <a:lstStyle/>
          <a:p>
            <a:fld id="{4B948D1C-BCDF-487E-A349-74DCCD7B323E}" type="datetime1">
              <a:rPr lang="it-IT" smtClean="0"/>
              <a:t>02/07/2024</a:t>
            </a:fld>
            <a:endParaRPr lang="it-IT"/>
          </a:p>
        </p:txBody>
      </p:sp>
      <p:sp>
        <p:nvSpPr>
          <p:cNvPr id="6" name="Segnaposto piè di pagina 5">
            <a:extLst>
              <a:ext uri="{FF2B5EF4-FFF2-40B4-BE49-F238E27FC236}">
                <a16:creationId xmlns:a16="http://schemas.microsoft.com/office/drawing/2014/main" id="{707F88B9-FC2B-7301-F2B4-E1ED0B27E912}"/>
              </a:ext>
            </a:extLst>
          </p:cNvPr>
          <p:cNvSpPr>
            <a:spLocks noGrp="1"/>
          </p:cNvSpPr>
          <p:nvPr>
            <p:ph type="ftr" sz="quarter" idx="11"/>
          </p:nvPr>
        </p:nvSpPr>
        <p:spPr/>
        <p:txBody>
          <a:bodyPr/>
          <a:lstStyle/>
          <a:p>
            <a:r>
              <a:rPr lang="it-IT"/>
              <a:t>Flash - Falferi - Riunione preventivi Gr2 TIFPA 02/07/24</a:t>
            </a:r>
          </a:p>
        </p:txBody>
      </p:sp>
      <p:sp>
        <p:nvSpPr>
          <p:cNvPr id="7" name="Segnaposto numero diapositiva 6">
            <a:extLst>
              <a:ext uri="{FF2B5EF4-FFF2-40B4-BE49-F238E27FC236}">
                <a16:creationId xmlns:a16="http://schemas.microsoft.com/office/drawing/2014/main" id="{5F7BF318-E299-F463-8D80-11C5CCB95A43}"/>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172511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F56CF2-6608-8B70-581E-79091514F75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DC454B-71F2-1F67-AA99-F02A101C31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2A0E087-9523-8662-C8E8-4CAD0B649DF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DA7D39E-B52B-0262-0ABF-49823DADAD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BD4451D-B5FB-80A0-54FC-0F5CECC518F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BE27DB-124A-FD8C-320D-EA4B4A4024A5}"/>
              </a:ext>
            </a:extLst>
          </p:cNvPr>
          <p:cNvSpPr>
            <a:spLocks noGrp="1"/>
          </p:cNvSpPr>
          <p:nvPr>
            <p:ph type="dt" sz="half" idx="10"/>
          </p:nvPr>
        </p:nvSpPr>
        <p:spPr/>
        <p:txBody>
          <a:bodyPr/>
          <a:lstStyle/>
          <a:p>
            <a:fld id="{8244B73B-AF16-4A73-A6E7-10799985CEDE}" type="datetime1">
              <a:rPr lang="it-IT" smtClean="0"/>
              <a:t>02/07/2024</a:t>
            </a:fld>
            <a:endParaRPr lang="it-IT"/>
          </a:p>
        </p:txBody>
      </p:sp>
      <p:sp>
        <p:nvSpPr>
          <p:cNvPr id="8" name="Segnaposto piè di pagina 7">
            <a:extLst>
              <a:ext uri="{FF2B5EF4-FFF2-40B4-BE49-F238E27FC236}">
                <a16:creationId xmlns:a16="http://schemas.microsoft.com/office/drawing/2014/main" id="{B8237CE1-14CF-A5E3-ABE4-B6DEBA11AE44}"/>
              </a:ext>
            </a:extLst>
          </p:cNvPr>
          <p:cNvSpPr>
            <a:spLocks noGrp="1"/>
          </p:cNvSpPr>
          <p:nvPr>
            <p:ph type="ftr" sz="quarter" idx="11"/>
          </p:nvPr>
        </p:nvSpPr>
        <p:spPr/>
        <p:txBody>
          <a:bodyPr/>
          <a:lstStyle/>
          <a:p>
            <a:r>
              <a:rPr lang="it-IT"/>
              <a:t>Flash - Falferi - Riunione preventivi Gr2 TIFPA 02/07/24</a:t>
            </a:r>
          </a:p>
        </p:txBody>
      </p:sp>
      <p:sp>
        <p:nvSpPr>
          <p:cNvPr id="9" name="Segnaposto numero diapositiva 8">
            <a:extLst>
              <a:ext uri="{FF2B5EF4-FFF2-40B4-BE49-F238E27FC236}">
                <a16:creationId xmlns:a16="http://schemas.microsoft.com/office/drawing/2014/main" id="{A5329454-EE1C-C970-9996-2BBE8947FBD0}"/>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4271691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F4BEED-54C2-B0FD-0CF8-CAA9CFC195C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843FB66-B931-ACE6-250E-999449FBE780}"/>
              </a:ext>
            </a:extLst>
          </p:cNvPr>
          <p:cNvSpPr>
            <a:spLocks noGrp="1"/>
          </p:cNvSpPr>
          <p:nvPr>
            <p:ph type="dt" sz="half" idx="10"/>
          </p:nvPr>
        </p:nvSpPr>
        <p:spPr/>
        <p:txBody>
          <a:bodyPr/>
          <a:lstStyle/>
          <a:p>
            <a:fld id="{5A4A72ED-F3DD-466D-A6FA-953D04B14AFF}" type="datetime1">
              <a:rPr lang="it-IT" smtClean="0"/>
              <a:t>02/07/2024</a:t>
            </a:fld>
            <a:endParaRPr lang="it-IT"/>
          </a:p>
        </p:txBody>
      </p:sp>
      <p:sp>
        <p:nvSpPr>
          <p:cNvPr id="4" name="Segnaposto piè di pagina 3">
            <a:extLst>
              <a:ext uri="{FF2B5EF4-FFF2-40B4-BE49-F238E27FC236}">
                <a16:creationId xmlns:a16="http://schemas.microsoft.com/office/drawing/2014/main" id="{84015384-9D28-A865-50CD-FFF409B983FC}"/>
              </a:ext>
            </a:extLst>
          </p:cNvPr>
          <p:cNvSpPr>
            <a:spLocks noGrp="1"/>
          </p:cNvSpPr>
          <p:nvPr>
            <p:ph type="ftr" sz="quarter" idx="11"/>
          </p:nvPr>
        </p:nvSpPr>
        <p:spPr/>
        <p:txBody>
          <a:bodyPr/>
          <a:lstStyle/>
          <a:p>
            <a:r>
              <a:rPr lang="it-IT"/>
              <a:t>Flash - Falferi - Riunione preventivi Gr2 TIFPA 02/07/24</a:t>
            </a:r>
          </a:p>
        </p:txBody>
      </p:sp>
      <p:sp>
        <p:nvSpPr>
          <p:cNvPr id="5" name="Segnaposto numero diapositiva 4">
            <a:extLst>
              <a:ext uri="{FF2B5EF4-FFF2-40B4-BE49-F238E27FC236}">
                <a16:creationId xmlns:a16="http://schemas.microsoft.com/office/drawing/2014/main" id="{6F63CF5B-F334-97B6-EEEF-0AC84C85FF50}"/>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851973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5A7FCAC-FEB8-F2FF-55A4-3FB1D15F1348}"/>
              </a:ext>
            </a:extLst>
          </p:cNvPr>
          <p:cNvSpPr>
            <a:spLocks noGrp="1"/>
          </p:cNvSpPr>
          <p:nvPr>
            <p:ph type="dt" sz="half" idx="10"/>
          </p:nvPr>
        </p:nvSpPr>
        <p:spPr/>
        <p:txBody>
          <a:bodyPr/>
          <a:lstStyle/>
          <a:p>
            <a:fld id="{34235A1A-635E-49D1-B213-01E059874B89}" type="datetime1">
              <a:rPr lang="it-IT" smtClean="0"/>
              <a:t>02/07/2024</a:t>
            </a:fld>
            <a:endParaRPr lang="it-IT"/>
          </a:p>
        </p:txBody>
      </p:sp>
      <p:sp>
        <p:nvSpPr>
          <p:cNvPr id="3" name="Segnaposto piè di pagina 2">
            <a:extLst>
              <a:ext uri="{FF2B5EF4-FFF2-40B4-BE49-F238E27FC236}">
                <a16:creationId xmlns:a16="http://schemas.microsoft.com/office/drawing/2014/main" id="{E89A1CF1-4487-1DAD-98D8-15877368A565}"/>
              </a:ext>
            </a:extLst>
          </p:cNvPr>
          <p:cNvSpPr>
            <a:spLocks noGrp="1"/>
          </p:cNvSpPr>
          <p:nvPr>
            <p:ph type="ftr" sz="quarter" idx="11"/>
          </p:nvPr>
        </p:nvSpPr>
        <p:spPr/>
        <p:txBody>
          <a:bodyPr/>
          <a:lstStyle/>
          <a:p>
            <a:r>
              <a:rPr lang="it-IT"/>
              <a:t>Flash - Falferi - Riunione preventivi Gr2 TIFPA 02/07/24</a:t>
            </a:r>
          </a:p>
        </p:txBody>
      </p:sp>
      <p:sp>
        <p:nvSpPr>
          <p:cNvPr id="4" name="Segnaposto numero diapositiva 3">
            <a:extLst>
              <a:ext uri="{FF2B5EF4-FFF2-40B4-BE49-F238E27FC236}">
                <a16:creationId xmlns:a16="http://schemas.microsoft.com/office/drawing/2014/main" id="{17FAB7A7-59CB-994C-1D26-0BA694697E39}"/>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195624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4C6B-FDB4-40A1-425D-13271512B3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D20D000F-E100-145C-CDD7-BCF4DAACB2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64B740-6A88-065A-04AD-58B3213D62FE}"/>
              </a:ext>
            </a:extLst>
          </p:cNvPr>
          <p:cNvSpPr>
            <a:spLocks noGrp="1"/>
          </p:cNvSpPr>
          <p:nvPr>
            <p:ph type="dt" sz="half" idx="10"/>
          </p:nvPr>
        </p:nvSpPr>
        <p:spPr/>
        <p:txBody>
          <a:bodyPr/>
          <a:lstStyle/>
          <a:p>
            <a:fld id="{EE1B6A8C-CB3E-4A5C-89DA-D08FA8600504}" type="datetime1">
              <a:rPr lang="it-IT" smtClean="0"/>
              <a:t>02/07/2024</a:t>
            </a:fld>
            <a:endParaRPr lang="it-IT"/>
          </a:p>
        </p:txBody>
      </p:sp>
      <p:sp>
        <p:nvSpPr>
          <p:cNvPr id="5" name="Footer Placeholder 4">
            <a:extLst>
              <a:ext uri="{FF2B5EF4-FFF2-40B4-BE49-F238E27FC236}">
                <a16:creationId xmlns:a16="http://schemas.microsoft.com/office/drawing/2014/main" id="{A2096AA2-20D0-3E5D-FAA8-7F0BCC2F0FB9}"/>
              </a:ext>
            </a:extLst>
          </p:cNvPr>
          <p:cNvSpPr>
            <a:spLocks noGrp="1"/>
          </p:cNvSpPr>
          <p:nvPr>
            <p:ph type="ftr" sz="quarter" idx="11"/>
          </p:nvPr>
        </p:nvSpPr>
        <p:spPr/>
        <p:txBody>
          <a:bodyPr/>
          <a:lstStyle/>
          <a:p>
            <a:r>
              <a:rPr lang="it-IT"/>
              <a:t>Flash - Falferi - Riunione preventivi Gr2 TIFPA 02/07/24</a:t>
            </a:r>
          </a:p>
        </p:txBody>
      </p:sp>
      <p:sp>
        <p:nvSpPr>
          <p:cNvPr id="6" name="Slide Number Placeholder 5">
            <a:extLst>
              <a:ext uri="{FF2B5EF4-FFF2-40B4-BE49-F238E27FC236}">
                <a16:creationId xmlns:a16="http://schemas.microsoft.com/office/drawing/2014/main" id="{4FB87E13-B785-0EF8-E715-D5FC98131A39}"/>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3095130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174A2F-DCA2-E066-47B1-F3B68576FF3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93096B-4751-8375-8FE3-9BAFCE8B7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D29149F-7C6A-A6A2-29DE-76F9E909B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E1A4CAB-CF3B-6E36-E1B7-99B9F2B782F7}"/>
              </a:ext>
            </a:extLst>
          </p:cNvPr>
          <p:cNvSpPr>
            <a:spLocks noGrp="1"/>
          </p:cNvSpPr>
          <p:nvPr>
            <p:ph type="dt" sz="half" idx="10"/>
          </p:nvPr>
        </p:nvSpPr>
        <p:spPr/>
        <p:txBody>
          <a:bodyPr/>
          <a:lstStyle/>
          <a:p>
            <a:fld id="{4CACC86A-2BC2-4652-B2B8-B2D63C6A0540}" type="datetime1">
              <a:rPr lang="it-IT" smtClean="0"/>
              <a:t>02/07/2024</a:t>
            </a:fld>
            <a:endParaRPr lang="it-IT"/>
          </a:p>
        </p:txBody>
      </p:sp>
      <p:sp>
        <p:nvSpPr>
          <p:cNvPr id="6" name="Segnaposto piè di pagina 5">
            <a:extLst>
              <a:ext uri="{FF2B5EF4-FFF2-40B4-BE49-F238E27FC236}">
                <a16:creationId xmlns:a16="http://schemas.microsoft.com/office/drawing/2014/main" id="{BEE0A725-0555-C771-D0A0-6BB3BDB8F87D}"/>
              </a:ext>
            </a:extLst>
          </p:cNvPr>
          <p:cNvSpPr>
            <a:spLocks noGrp="1"/>
          </p:cNvSpPr>
          <p:nvPr>
            <p:ph type="ftr" sz="quarter" idx="11"/>
          </p:nvPr>
        </p:nvSpPr>
        <p:spPr/>
        <p:txBody>
          <a:bodyPr/>
          <a:lstStyle/>
          <a:p>
            <a:r>
              <a:rPr lang="it-IT"/>
              <a:t>Flash - Falferi - Riunione preventivi Gr2 TIFPA 02/07/24</a:t>
            </a:r>
          </a:p>
        </p:txBody>
      </p:sp>
      <p:sp>
        <p:nvSpPr>
          <p:cNvPr id="7" name="Segnaposto numero diapositiva 6">
            <a:extLst>
              <a:ext uri="{FF2B5EF4-FFF2-40B4-BE49-F238E27FC236}">
                <a16:creationId xmlns:a16="http://schemas.microsoft.com/office/drawing/2014/main" id="{2FD02AA2-C1A7-5248-CE72-DDC89E218F00}"/>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4145772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33D6A-1915-9F7F-F1EC-94594BA3EF2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CDD2173-E033-371B-3B1C-7CBB8C8F4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32D614E-4904-DB3E-C33F-4A006319B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07D3023-B4F5-CBEE-82F6-CAE5713BC7FA}"/>
              </a:ext>
            </a:extLst>
          </p:cNvPr>
          <p:cNvSpPr>
            <a:spLocks noGrp="1"/>
          </p:cNvSpPr>
          <p:nvPr>
            <p:ph type="dt" sz="half" idx="10"/>
          </p:nvPr>
        </p:nvSpPr>
        <p:spPr/>
        <p:txBody>
          <a:bodyPr/>
          <a:lstStyle/>
          <a:p>
            <a:fld id="{3E5CEADD-67C3-4A3B-A426-F3A6530517D1}" type="datetime1">
              <a:rPr lang="it-IT" smtClean="0"/>
              <a:t>02/07/2024</a:t>
            </a:fld>
            <a:endParaRPr lang="it-IT"/>
          </a:p>
        </p:txBody>
      </p:sp>
      <p:sp>
        <p:nvSpPr>
          <p:cNvPr id="6" name="Segnaposto piè di pagina 5">
            <a:extLst>
              <a:ext uri="{FF2B5EF4-FFF2-40B4-BE49-F238E27FC236}">
                <a16:creationId xmlns:a16="http://schemas.microsoft.com/office/drawing/2014/main" id="{8195EF5C-ABDD-62BA-715D-343BD93CA9DC}"/>
              </a:ext>
            </a:extLst>
          </p:cNvPr>
          <p:cNvSpPr>
            <a:spLocks noGrp="1"/>
          </p:cNvSpPr>
          <p:nvPr>
            <p:ph type="ftr" sz="quarter" idx="11"/>
          </p:nvPr>
        </p:nvSpPr>
        <p:spPr/>
        <p:txBody>
          <a:bodyPr/>
          <a:lstStyle/>
          <a:p>
            <a:r>
              <a:rPr lang="it-IT"/>
              <a:t>Flash - Falferi - Riunione preventivi Gr2 TIFPA 02/07/24</a:t>
            </a:r>
          </a:p>
        </p:txBody>
      </p:sp>
      <p:sp>
        <p:nvSpPr>
          <p:cNvPr id="7" name="Segnaposto numero diapositiva 6">
            <a:extLst>
              <a:ext uri="{FF2B5EF4-FFF2-40B4-BE49-F238E27FC236}">
                <a16:creationId xmlns:a16="http://schemas.microsoft.com/office/drawing/2014/main" id="{3C859A75-618C-9DAE-F07B-C48A21E104AD}"/>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318976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546C3-0831-C892-7E06-153D19F2B8F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C5E6CC-3F9C-F497-761C-0877DB7883C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2838DC9-65B1-D056-5396-5E3E1DB72EF3}"/>
              </a:ext>
            </a:extLst>
          </p:cNvPr>
          <p:cNvSpPr>
            <a:spLocks noGrp="1"/>
          </p:cNvSpPr>
          <p:nvPr>
            <p:ph type="dt" sz="half" idx="10"/>
          </p:nvPr>
        </p:nvSpPr>
        <p:spPr/>
        <p:txBody>
          <a:bodyPr/>
          <a:lstStyle/>
          <a:p>
            <a:fld id="{AD857C1B-4763-457E-9283-6EEE46B748AF}" type="datetime1">
              <a:rPr lang="it-IT" smtClean="0"/>
              <a:t>02/07/2024</a:t>
            </a:fld>
            <a:endParaRPr lang="it-IT"/>
          </a:p>
        </p:txBody>
      </p:sp>
      <p:sp>
        <p:nvSpPr>
          <p:cNvPr id="5" name="Segnaposto piè di pagina 4">
            <a:extLst>
              <a:ext uri="{FF2B5EF4-FFF2-40B4-BE49-F238E27FC236}">
                <a16:creationId xmlns:a16="http://schemas.microsoft.com/office/drawing/2014/main" id="{45F0D390-BDCE-30C7-EAEF-A0852399DC34}"/>
              </a:ext>
            </a:extLst>
          </p:cNvPr>
          <p:cNvSpPr>
            <a:spLocks noGrp="1"/>
          </p:cNvSpPr>
          <p:nvPr>
            <p:ph type="ftr" sz="quarter" idx="11"/>
          </p:nvPr>
        </p:nvSpPr>
        <p:spPr/>
        <p:txBody>
          <a:bodyPr/>
          <a:lstStyle/>
          <a:p>
            <a:r>
              <a:rPr lang="it-IT"/>
              <a:t>Flash - Falferi - Riunione preventivi Gr2 TIFPA 02/07/24</a:t>
            </a:r>
          </a:p>
        </p:txBody>
      </p:sp>
      <p:sp>
        <p:nvSpPr>
          <p:cNvPr id="6" name="Segnaposto numero diapositiva 5">
            <a:extLst>
              <a:ext uri="{FF2B5EF4-FFF2-40B4-BE49-F238E27FC236}">
                <a16:creationId xmlns:a16="http://schemas.microsoft.com/office/drawing/2014/main" id="{AEC1EBBC-E15C-045C-09A1-0D569775FABA}"/>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2627786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5745A6B-5E62-C0DF-189F-DD9496ABDC6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E3AC99B-3B06-6D46-0643-7D1836CD6D5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2F346F6-F4EB-189A-8248-8405B58A686D}"/>
              </a:ext>
            </a:extLst>
          </p:cNvPr>
          <p:cNvSpPr>
            <a:spLocks noGrp="1"/>
          </p:cNvSpPr>
          <p:nvPr>
            <p:ph type="dt" sz="half" idx="10"/>
          </p:nvPr>
        </p:nvSpPr>
        <p:spPr/>
        <p:txBody>
          <a:bodyPr/>
          <a:lstStyle/>
          <a:p>
            <a:fld id="{B78D3539-C689-478A-B8AF-86AD0006724B}" type="datetime1">
              <a:rPr lang="it-IT" smtClean="0"/>
              <a:t>02/07/2024</a:t>
            </a:fld>
            <a:endParaRPr lang="it-IT"/>
          </a:p>
        </p:txBody>
      </p:sp>
      <p:sp>
        <p:nvSpPr>
          <p:cNvPr id="5" name="Segnaposto piè di pagina 4">
            <a:extLst>
              <a:ext uri="{FF2B5EF4-FFF2-40B4-BE49-F238E27FC236}">
                <a16:creationId xmlns:a16="http://schemas.microsoft.com/office/drawing/2014/main" id="{C9ACB657-F9A0-481A-C934-0AE5557C5E4C}"/>
              </a:ext>
            </a:extLst>
          </p:cNvPr>
          <p:cNvSpPr>
            <a:spLocks noGrp="1"/>
          </p:cNvSpPr>
          <p:nvPr>
            <p:ph type="ftr" sz="quarter" idx="11"/>
          </p:nvPr>
        </p:nvSpPr>
        <p:spPr/>
        <p:txBody>
          <a:bodyPr/>
          <a:lstStyle/>
          <a:p>
            <a:r>
              <a:rPr lang="it-IT"/>
              <a:t>Flash - Falferi - Riunione preventivi Gr2 TIFPA 02/07/24</a:t>
            </a:r>
          </a:p>
        </p:txBody>
      </p:sp>
      <p:sp>
        <p:nvSpPr>
          <p:cNvPr id="6" name="Segnaposto numero diapositiva 5">
            <a:extLst>
              <a:ext uri="{FF2B5EF4-FFF2-40B4-BE49-F238E27FC236}">
                <a16:creationId xmlns:a16="http://schemas.microsoft.com/office/drawing/2014/main" id="{63DDD4A5-3E28-72A1-1D7F-6AF554A612C5}"/>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434131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3" name="Slide Title"/>
          <p:cNvSpPr txBox="1">
            <a:spLocks noGrp="1"/>
          </p:cNvSpPr>
          <p:nvPr>
            <p:ph type="title" hasCustomPrompt="1"/>
          </p:nvPr>
        </p:nvSpPr>
        <p:spPr>
          <a:prstGeom prst="rect">
            <a:avLst/>
          </a:prstGeom>
        </p:spPr>
        <p:txBody>
          <a:bodyPr/>
          <a:lstStyle/>
          <a:p>
            <a:r>
              <a:t>Slide Title</a:t>
            </a:r>
          </a:p>
        </p:txBody>
      </p:sp>
      <p:sp>
        <p:nvSpPr>
          <p:cNvPr id="44"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5"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51732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3641B4-AF17-2030-80C9-B9AFC60A0E5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B3AAB79-658C-7747-E07B-FEE4B4694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06B7596-19C7-6AC8-CD9A-8EFD390EF06B}"/>
              </a:ext>
            </a:extLst>
          </p:cNvPr>
          <p:cNvSpPr>
            <a:spLocks noGrp="1"/>
          </p:cNvSpPr>
          <p:nvPr>
            <p:ph type="dt" sz="half" idx="10"/>
          </p:nvPr>
        </p:nvSpPr>
        <p:spPr/>
        <p:txBody>
          <a:bodyPr/>
          <a:lstStyle/>
          <a:p>
            <a:fld id="{A964583A-14D1-4640-857B-56A169F051CE}" type="datetime1">
              <a:rPr lang="it-IT" smtClean="0"/>
              <a:t>02/07/2024</a:t>
            </a:fld>
            <a:endParaRPr lang="it-IT"/>
          </a:p>
        </p:txBody>
      </p:sp>
      <p:sp>
        <p:nvSpPr>
          <p:cNvPr id="5" name="Segnaposto piè di pagina 4">
            <a:extLst>
              <a:ext uri="{FF2B5EF4-FFF2-40B4-BE49-F238E27FC236}">
                <a16:creationId xmlns:a16="http://schemas.microsoft.com/office/drawing/2014/main" id="{77B03CF6-4947-7DAB-13EE-0E1C206291F7}"/>
              </a:ext>
            </a:extLst>
          </p:cNvPr>
          <p:cNvSpPr>
            <a:spLocks noGrp="1"/>
          </p:cNvSpPr>
          <p:nvPr>
            <p:ph type="ftr" sz="quarter" idx="11"/>
          </p:nvPr>
        </p:nvSpPr>
        <p:spPr/>
        <p:txBody>
          <a:bodyPr/>
          <a:lstStyle/>
          <a:p>
            <a:r>
              <a:rPr lang="it-IT"/>
              <a:t>Flash - Falferi - Riunione preventivi Gr2 TIFPA 02/07/24</a:t>
            </a:r>
          </a:p>
        </p:txBody>
      </p:sp>
      <p:sp>
        <p:nvSpPr>
          <p:cNvPr id="6" name="Segnaposto numero diapositiva 5">
            <a:extLst>
              <a:ext uri="{FF2B5EF4-FFF2-40B4-BE49-F238E27FC236}">
                <a16:creationId xmlns:a16="http://schemas.microsoft.com/office/drawing/2014/main" id="{6D844431-197F-9E9C-22EF-283AA2F02F0B}"/>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2131585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326C2-3E96-AF56-2272-D5C8449C278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E33FD1C-C14B-6900-1295-E8F6E3AC7E8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DC5F012-0AD5-98DB-9363-4C8F5B60B150}"/>
              </a:ext>
            </a:extLst>
          </p:cNvPr>
          <p:cNvSpPr>
            <a:spLocks noGrp="1"/>
          </p:cNvSpPr>
          <p:nvPr>
            <p:ph type="dt" sz="half" idx="10"/>
          </p:nvPr>
        </p:nvSpPr>
        <p:spPr/>
        <p:txBody>
          <a:bodyPr/>
          <a:lstStyle/>
          <a:p>
            <a:fld id="{FDC50B3E-E248-47A2-941A-AB4815E1F39D}" type="datetime1">
              <a:rPr lang="it-IT" smtClean="0"/>
              <a:t>02/07/2024</a:t>
            </a:fld>
            <a:endParaRPr lang="it-IT"/>
          </a:p>
        </p:txBody>
      </p:sp>
      <p:sp>
        <p:nvSpPr>
          <p:cNvPr id="5" name="Segnaposto piè di pagina 4">
            <a:extLst>
              <a:ext uri="{FF2B5EF4-FFF2-40B4-BE49-F238E27FC236}">
                <a16:creationId xmlns:a16="http://schemas.microsoft.com/office/drawing/2014/main" id="{BED4E755-6C7B-0597-7339-139755FE53A4}"/>
              </a:ext>
            </a:extLst>
          </p:cNvPr>
          <p:cNvSpPr>
            <a:spLocks noGrp="1"/>
          </p:cNvSpPr>
          <p:nvPr>
            <p:ph type="ftr" sz="quarter" idx="11"/>
          </p:nvPr>
        </p:nvSpPr>
        <p:spPr/>
        <p:txBody>
          <a:bodyPr/>
          <a:lstStyle/>
          <a:p>
            <a:r>
              <a:rPr lang="it-IT"/>
              <a:t>Flash - Falferi - Riunione preventivi Gr2 TIFPA 02/07/24</a:t>
            </a:r>
          </a:p>
        </p:txBody>
      </p:sp>
      <p:sp>
        <p:nvSpPr>
          <p:cNvPr id="6" name="Segnaposto numero diapositiva 5">
            <a:extLst>
              <a:ext uri="{FF2B5EF4-FFF2-40B4-BE49-F238E27FC236}">
                <a16:creationId xmlns:a16="http://schemas.microsoft.com/office/drawing/2014/main" id="{3D970EC9-CC77-039E-F2F6-FDC4FB6AAF75}"/>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194352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5C818A-1634-4A6B-2FC9-52C8F557B25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DAA2A1A-D7ED-8C01-378D-F54F4875E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7376C68-3AF6-364F-8AB5-55FB5AE01A80}"/>
              </a:ext>
            </a:extLst>
          </p:cNvPr>
          <p:cNvSpPr>
            <a:spLocks noGrp="1"/>
          </p:cNvSpPr>
          <p:nvPr>
            <p:ph type="dt" sz="half" idx="10"/>
          </p:nvPr>
        </p:nvSpPr>
        <p:spPr/>
        <p:txBody>
          <a:bodyPr/>
          <a:lstStyle/>
          <a:p>
            <a:fld id="{1AFFA8EE-5328-4565-BBA1-B94FD8D95DE0}" type="datetime1">
              <a:rPr lang="it-IT" smtClean="0"/>
              <a:t>02/07/2024</a:t>
            </a:fld>
            <a:endParaRPr lang="it-IT"/>
          </a:p>
        </p:txBody>
      </p:sp>
      <p:sp>
        <p:nvSpPr>
          <p:cNvPr id="5" name="Segnaposto piè di pagina 4">
            <a:extLst>
              <a:ext uri="{FF2B5EF4-FFF2-40B4-BE49-F238E27FC236}">
                <a16:creationId xmlns:a16="http://schemas.microsoft.com/office/drawing/2014/main" id="{9EC373BC-DA1E-54B5-FAC6-43464DE43B86}"/>
              </a:ext>
            </a:extLst>
          </p:cNvPr>
          <p:cNvSpPr>
            <a:spLocks noGrp="1"/>
          </p:cNvSpPr>
          <p:nvPr>
            <p:ph type="ftr" sz="quarter" idx="11"/>
          </p:nvPr>
        </p:nvSpPr>
        <p:spPr/>
        <p:txBody>
          <a:bodyPr/>
          <a:lstStyle/>
          <a:p>
            <a:r>
              <a:rPr lang="it-IT"/>
              <a:t>Flash - Falferi - Riunione preventivi Gr2 TIFPA 02/07/24</a:t>
            </a:r>
          </a:p>
        </p:txBody>
      </p:sp>
      <p:sp>
        <p:nvSpPr>
          <p:cNvPr id="6" name="Segnaposto numero diapositiva 5">
            <a:extLst>
              <a:ext uri="{FF2B5EF4-FFF2-40B4-BE49-F238E27FC236}">
                <a16:creationId xmlns:a16="http://schemas.microsoft.com/office/drawing/2014/main" id="{0287B6CC-C1D4-780C-D97F-4563C11B2018}"/>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2654467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74AA0-579E-7294-7262-128EBDAFCCB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1CAA922-7C16-FF26-DA52-8B7FD936BCD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7F9C481-3826-8812-150D-C66C93B4C86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436EDE8-B5CA-72BE-1261-4C9BB777E5D5}"/>
              </a:ext>
            </a:extLst>
          </p:cNvPr>
          <p:cNvSpPr>
            <a:spLocks noGrp="1"/>
          </p:cNvSpPr>
          <p:nvPr>
            <p:ph type="dt" sz="half" idx="10"/>
          </p:nvPr>
        </p:nvSpPr>
        <p:spPr/>
        <p:txBody>
          <a:bodyPr/>
          <a:lstStyle/>
          <a:p>
            <a:fld id="{1C656EF8-9DC1-4F88-9FAD-0818F41B8622}" type="datetime1">
              <a:rPr lang="it-IT" smtClean="0"/>
              <a:t>02/07/2024</a:t>
            </a:fld>
            <a:endParaRPr lang="it-IT"/>
          </a:p>
        </p:txBody>
      </p:sp>
      <p:sp>
        <p:nvSpPr>
          <p:cNvPr id="6" name="Segnaposto piè di pagina 5">
            <a:extLst>
              <a:ext uri="{FF2B5EF4-FFF2-40B4-BE49-F238E27FC236}">
                <a16:creationId xmlns:a16="http://schemas.microsoft.com/office/drawing/2014/main" id="{707F88B9-FC2B-7301-F2B4-E1ED0B27E912}"/>
              </a:ext>
            </a:extLst>
          </p:cNvPr>
          <p:cNvSpPr>
            <a:spLocks noGrp="1"/>
          </p:cNvSpPr>
          <p:nvPr>
            <p:ph type="ftr" sz="quarter" idx="11"/>
          </p:nvPr>
        </p:nvSpPr>
        <p:spPr/>
        <p:txBody>
          <a:bodyPr/>
          <a:lstStyle/>
          <a:p>
            <a:r>
              <a:rPr lang="it-IT"/>
              <a:t>Flash - Falferi - Riunione preventivi Gr2 TIFPA 02/07/24</a:t>
            </a:r>
          </a:p>
        </p:txBody>
      </p:sp>
      <p:sp>
        <p:nvSpPr>
          <p:cNvPr id="7" name="Segnaposto numero diapositiva 6">
            <a:extLst>
              <a:ext uri="{FF2B5EF4-FFF2-40B4-BE49-F238E27FC236}">
                <a16:creationId xmlns:a16="http://schemas.microsoft.com/office/drawing/2014/main" id="{5F7BF318-E299-F463-8D80-11C5CCB95A43}"/>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2581440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F56CF2-6608-8B70-581E-79091514F75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DC454B-71F2-1F67-AA99-F02A101C31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2A0E087-9523-8662-C8E8-4CAD0B649DF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DA7D39E-B52B-0262-0ABF-49823DADAD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BD4451D-B5FB-80A0-54FC-0F5CECC518F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BE27DB-124A-FD8C-320D-EA4B4A4024A5}"/>
              </a:ext>
            </a:extLst>
          </p:cNvPr>
          <p:cNvSpPr>
            <a:spLocks noGrp="1"/>
          </p:cNvSpPr>
          <p:nvPr>
            <p:ph type="dt" sz="half" idx="10"/>
          </p:nvPr>
        </p:nvSpPr>
        <p:spPr/>
        <p:txBody>
          <a:bodyPr/>
          <a:lstStyle/>
          <a:p>
            <a:fld id="{E418B3B7-BAB0-41C7-B9BA-908B6840D0FE}" type="datetime1">
              <a:rPr lang="it-IT" smtClean="0"/>
              <a:t>02/07/2024</a:t>
            </a:fld>
            <a:endParaRPr lang="it-IT"/>
          </a:p>
        </p:txBody>
      </p:sp>
      <p:sp>
        <p:nvSpPr>
          <p:cNvPr id="8" name="Segnaposto piè di pagina 7">
            <a:extLst>
              <a:ext uri="{FF2B5EF4-FFF2-40B4-BE49-F238E27FC236}">
                <a16:creationId xmlns:a16="http://schemas.microsoft.com/office/drawing/2014/main" id="{B8237CE1-14CF-A5E3-ABE4-B6DEBA11AE44}"/>
              </a:ext>
            </a:extLst>
          </p:cNvPr>
          <p:cNvSpPr>
            <a:spLocks noGrp="1"/>
          </p:cNvSpPr>
          <p:nvPr>
            <p:ph type="ftr" sz="quarter" idx="11"/>
          </p:nvPr>
        </p:nvSpPr>
        <p:spPr/>
        <p:txBody>
          <a:bodyPr/>
          <a:lstStyle/>
          <a:p>
            <a:r>
              <a:rPr lang="it-IT"/>
              <a:t>Flash - Falferi - Riunione preventivi Gr2 TIFPA 02/07/24</a:t>
            </a:r>
          </a:p>
        </p:txBody>
      </p:sp>
      <p:sp>
        <p:nvSpPr>
          <p:cNvPr id="9" name="Segnaposto numero diapositiva 8">
            <a:extLst>
              <a:ext uri="{FF2B5EF4-FFF2-40B4-BE49-F238E27FC236}">
                <a16:creationId xmlns:a16="http://schemas.microsoft.com/office/drawing/2014/main" id="{A5329454-EE1C-C970-9996-2BBE8947FBD0}"/>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79744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F94E-95EA-E96B-7D22-C09BF2A5B38A}"/>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63FBE7EB-D94A-84C9-4CB5-C8DEB0316F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7A026F6F-2CCB-A93A-B6D0-A4CBEF39B1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7CAB850C-151B-431A-C3A6-7267716F8E52}"/>
              </a:ext>
            </a:extLst>
          </p:cNvPr>
          <p:cNvSpPr>
            <a:spLocks noGrp="1"/>
          </p:cNvSpPr>
          <p:nvPr>
            <p:ph type="dt" sz="half" idx="10"/>
          </p:nvPr>
        </p:nvSpPr>
        <p:spPr/>
        <p:txBody>
          <a:bodyPr/>
          <a:lstStyle/>
          <a:p>
            <a:fld id="{F25D838C-500A-4C94-AB9B-EFEEFCD742BC}" type="datetime1">
              <a:rPr lang="it-IT" smtClean="0"/>
              <a:t>02/07/2024</a:t>
            </a:fld>
            <a:endParaRPr lang="it-IT"/>
          </a:p>
        </p:txBody>
      </p:sp>
      <p:sp>
        <p:nvSpPr>
          <p:cNvPr id="6" name="Footer Placeholder 5">
            <a:extLst>
              <a:ext uri="{FF2B5EF4-FFF2-40B4-BE49-F238E27FC236}">
                <a16:creationId xmlns:a16="http://schemas.microsoft.com/office/drawing/2014/main" id="{F538544B-B754-F247-FBD8-94DAA450EE72}"/>
              </a:ext>
            </a:extLst>
          </p:cNvPr>
          <p:cNvSpPr>
            <a:spLocks noGrp="1"/>
          </p:cNvSpPr>
          <p:nvPr>
            <p:ph type="ftr" sz="quarter" idx="11"/>
          </p:nvPr>
        </p:nvSpPr>
        <p:spPr/>
        <p:txBody>
          <a:bodyPr/>
          <a:lstStyle/>
          <a:p>
            <a:r>
              <a:rPr lang="it-IT"/>
              <a:t>Flash - Falferi - Riunione preventivi Gr2 TIFPA 02/07/24</a:t>
            </a:r>
          </a:p>
        </p:txBody>
      </p:sp>
      <p:sp>
        <p:nvSpPr>
          <p:cNvPr id="7" name="Slide Number Placeholder 6">
            <a:extLst>
              <a:ext uri="{FF2B5EF4-FFF2-40B4-BE49-F238E27FC236}">
                <a16:creationId xmlns:a16="http://schemas.microsoft.com/office/drawing/2014/main" id="{20D27B21-8E82-E322-3680-F64EEDF2C3DC}"/>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617643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F4BEED-54C2-B0FD-0CF8-CAA9CFC195C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843FB66-B931-ACE6-250E-999449FBE780}"/>
              </a:ext>
            </a:extLst>
          </p:cNvPr>
          <p:cNvSpPr>
            <a:spLocks noGrp="1"/>
          </p:cNvSpPr>
          <p:nvPr>
            <p:ph type="dt" sz="half" idx="10"/>
          </p:nvPr>
        </p:nvSpPr>
        <p:spPr/>
        <p:txBody>
          <a:bodyPr/>
          <a:lstStyle/>
          <a:p>
            <a:fld id="{65979B8F-C6B9-4EFE-B355-0F49D2FA14F5}" type="datetime1">
              <a:rPr lang="it-IT" smtClean="0"/>
              <a:t>02/07/2024</a:t>
            </a:fld>
            <a:endParaRPr lang="it-IT"/>
          </a:p>
        </p:txBody>
      </p:sp>
      <p:sp>
        <p:nvSpPr>
          <p:cNvPr id="4" name="Segnaposto piè di pagina 3">
            <a:extLst>
              <a:ext uri="{FF2B5EF4-FFF2-40B4-BE49-F238E27FC236}">
                <a16:creationId xmlns:a16="http://schemas.microsoft.com/office/drawing/2014/main" id="{84015384-9D28-A865-50CD-FFF409B983FC}"/>
              </a:ext>
            </a:extLst>
          </p:cNvPr>
          <p:cNvSpPr>
            <a:spLocks noGrp="1"/>
          </p:cNvSpPr>
          <p:nvPr>
            <p:ph type="ftr" sz="quarter" idx="11"/>
          </p:nvPr>
        </p:nvSpPr>
        <p:spPr/>
        <p:txBody>
          <a:bodyPr/>
          <a:lstStyle/>
          <a:p>
            <a:r>
              <a:rPr lang="it-IT"/>
              <a:t>Flash - Falferi - Riunione preventivi Gr2 TIFPA 02/07/24</a:t>
            </a:r>
          </a:p>
        </p:txBody>
      </p:sp>
      <p:sp>
        <p:nvSpPr>
          <p:cNvPr id="5" name="Segnaposto numero diapositiva 4">
            <a:extLst>
              <a:ext uri="{FF2B5EF4-FFF2-40B4-BE49-F238E27FC236}">
                <a16:creationId xmlns:a16="http://schemas.microsoft.com/office/drawing/2014/main" id="{6F63CF5B-F334-97B6-EEEF-0AC84C85FF50}"/>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524278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5A7FCAC-FEB8-F2FF-55A4-3FB1D15F1348}"/>
              </a:ext>
            </a:extLst>
          </p:cNvPr>
          <p:cNvSpPr>
            <a:spLocks noGrp="1"/>
          </p:cNvSpPr>
          <p:nvPr>
            <p:ph type="dt" sz="half" idx="10"/>
          </p:nvPr>
        </p:nvSpPr>
        <p:spPr/>
        <p:txBody>
          <a:bodyPr/>
          <a:lstStyle/>
          <a:p>
            <a:fld id="{71E1B886-EEA1-4F4F-880F-3612164E8EE7}" type="datetime1">
              <a:rPr lang="it-IT" smtClean="0"/>
              <a:t>02/07/2024</a:t>
            </a:fld>
            <a:endParaRPr lang="it-IT"/>
          </a:p>
        </p:txBody>
      </p:sp>
      <p:sp>
        <p:nvSpPr>
          <p:cNvPr id="3" name="Segnaposto piè di pagina 2">
            <a:extLst>
              <a:ext uri="{FF2B5EF4-FFF2-40B4-BE49-F238E27FC236}">
                <a16:creationId xmlns:a16="http://schemas.microsoft.com/office/drawing/2014/main" id="{E89A1CF1-4487-1DAD-98D8-15877368A565}"/>
              </a:ext>
            </a:extLst>
          </p:cNvPr>
          <p:cNvSpPr>
            <a:spLocks noGrp="1"/>
          </p:cNvSpPr>
          <p:nvPr>
            <p:ph type="ftr" sz="quarter" idx="11"/>
          </p:nvPr>
        </p:nvSpPr>
        <p:spPr/>
        <p:txBody>
          <a:bodyPr/>
          <a:lstStyle/>
          <a:p>
            <a:r>
              <a:rPr lang="it-IT"/>
              <a:t>Flash - Falferi - Riunione preventivi Gr2 TIFPA 02/07/24</a:t>
            </a:r>
          </a:p>
        </p:txBody>
      </p:sp>
      <p:sp>
        <p:nvSpPr>
          <p:cNvPr id="4" name="Segnaposto numero diapositiva 3">
            <a:extLst>
              <a:ext uri="{FF2B5EF4-FFF2-40B4-BE49-F238E27FC236}">
                <a16:creationId xmlns:a16="http://schemas.microsoft.com/office/drawing/2014/main" id="{17FAB7A7-59CB-994C-1D26-0BA694697E39}"/>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362829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174A2F-DCA2-E066-47B1-F3B68576FF3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93096B-4751-8375-8FE3-9BAFCE8B7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D29149F-7C6A-A6A2-29DE-76F9E909B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E1A4CAB-CF3B-6E36-E1B7-99B9F2B782F7}"/>
              </a:ext>
            </a:extLst>
          </p:cNvPr>
          <p:cNvSpPr>
            <a:spLocks noGrp="1"/>
          </p:cNvSpPr>
          <p:nvPr>
            <p:ph type="dt" sz="half" idx="10"/>
          </p:nvPr>
        </p:nvSpPr>
        <p:spPr/>
        <p:txBody>
          <a:bodyPr/>
          <a:lstStyle/>
          <a:p>
            <a:fld id="{F0E18571-F27C-4351-B89F-92677E9734B9}" type="datetime1">
              <a:rPr lang="it-IT" smtClean="0"/>
              <a:t>02/07/2024</a:t>
            </a:fld>
            <a:endParaRPr lang="it-IT"/>
          </a:p>
        </p:txBody>
      </p:sp>
      <p:sp>
        <p:nvSpPr>
          <p:cNvPr id="6" name="Segnaposto piè di pagina 5">
            <a:extLst>
              <a:ext uri="{FF2B5EF4-FFF2-40B4-BE49-F238E27FC236}">
                <a16:creationId xmlns:a16="http://schemas.microsoft.com/office/drawing/2014/main" id="{BEE0A725-0555-C771-D0A0-6BB3BDB8F87D}"/>
              </a:ext>
            </a:extLst>
          </p:cNvPr>
          <p:cNvSpPr>
            <a:spLocks noGrp="1"/>
          </p:cNvSpPr>
          <p:nvPr>
            <p:ph type="ftr" sz="quarter" idx="11"/>
          </p:nvPr>
        </p:nvSpPr>
        <p:spPr/>
        <p:txBody>
          <a:bodyPr/>
          <a:lstStyle/>
          <a:p>
            <a:r>
              <a:rPr lang="it-IT"/>
              <a:t>Flash - Falferi - Riunione preventivi Gr2 TIFPA 02/07/24</a:t>
            </a:r>
          </a:p>
        </p:txBody>
      </p:sp>
      <p:sp>
        <p:nvSpPr>
          <p:cNvPr id="7" name="Segnaposto numero diapositiva 6">
            <a:extLst>
              <a:ext uri="{FF2B5EF4-FFF2-40B4-BE49-F238E27FC236}">
                <a16:creationId xmlns:a16="http://schemas.microsoft.com/office/drawing/2014/main" id="{2FD02AA2-C1A7-5248-CE72-DDC89E218F00}"/>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3938805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33D6A-1915-9F7F-F1EC-94594BA3EF2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CDD2173-E033-371B-3B1C-7CBB8C8F4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32D614E-4904-DB3E-C33F-4A006319B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07D3023-B4F5-CBEE-82F6-CAE5713BC7FA}"/>
              </a:ext>
            </a:extLst>
          </p:cNvPr>
          <p:cNvSpPr>
            <a:spLocks noGrp="1"/>
          </p:cNvSpPr>
          <p:nvPr>
            <p:ph type="dt" sz="half" idx="10"/>
          </p:nvPr>
        </p:nvSpPr>
        <p:spPr/>
        <p:txBody>
          <a:bodyPr/>
          <a:lstStyle/>
          <a:p>
            <a:fld id="{2212084E-45E1-440B-8947-E7FF77A33320}" type="datetime1">
              <a:rPr lang="it-IT" smtClean="0"/>
              <a:t>02/07/2024</a:t>
            </a:fld>
            <a:endParaRPr lang="it-IT"/>
          </a:p>
        </p:txBody>
      </p:sp>
      <p:sp>
        <p:nvSpPr>
          <p:cNvPr id="6" name="Segnaposto piè di pagina 5">
            <a:extLst>
              <a:ext uri="{FF2B5EF4-FFF2-40B4-BE49-F238E27FC236}">
                <a16:creationId xmlns:a16="http://schemas.microsoft.com/office/drawing/2014/main" id="{8195EF5C-ABDD-62BA-715D-343BD93CA9DC}"/>
              </a:ext>
            </a:extLst>
          </p:cNvPr>
          <p:cNvSpPr>
            <a:spLocks noGrp="1"/>
          </p:cNvSpPr>
          <p:nvPr>
            <p:ph type="ftr" sz="quarter" idx="11"/>
          </p:nvPr>
        </p:nvSpPr>
        <p:spPr/>
        <p:txBody>
          <a:bodyPr/>
          <a:lstStyle/>
          <a:p>
            <a:r>
              <a:rPr lang="it-IT"/>
              <a:t>Flash - Falferi - Riunione preventivi Gr2 TIFPA 02/07/24</a:t>
            </a:r>
          </a:p>
        </p:txBody>
      </p:sp>
      <p:sp>
        <p:nvSpPr>
          <p:cNvPr id="7" name="Segnaposto numero diapositiva 6">
            <a:extLst>
              <a:ext uri="{FF2B5EF4-FFF2-40B4-BE49-F238E27FC236}">
                <a16:creationId xmlns:a16="http://schemas.microsoft.com/office/drawing/2014/main" id="{3C859A75-618C-9DAE-F07B-C48A21E104AD}"/>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26377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546C3-0831-C892-7E06-153D19F2B8F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C5E6CC-3F9C-F497-761C-0877DB7883C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2838DC9-65B1-D056-5396-5E3E1DB72EF3}"/>
              </a:ext>
            </a:extLst>
          </p:cNvPr>
          <p:cNvSpPr>
            <a:spLocks noGrp="1"/>
          </p:cNvSpPr>
          <p:nvPr>
            <p:ph type="dt" sz="half" idx="10"/>
          </p:nvPr>
        </p:nvSpPr>
        <p:spPr/>
        <p:txBody>
          <a:bodyPr/>
          <a:lstStyle/>
          <a:p>
            <a:fld id="{160EF97F-20DD-421F-895F-CAD4AD552D09}" type="datetime1">
              <a:rPr lang="it-IT" smtClean="0"/>
              <a:t>02/07/2024</a:t>
            </a:fld>
            <a:endParaRPr lang="it-IT"/>
          </a:p>
        </p:txBody>
      </p:sp>
      <p:sp>
        <p:nvSpPr>
          <p:cNvPr id="5" name="Segnaposto piè di pagina 4">
            <a:extLst>
              <a:ext uri="{FF2B5EF4-FFF2-40B4-BE49-F238E27FC236}">
                <a16:creationId xmlns:a16="http://schemas.microsoft.com/office/drawing/2014/main" id="{45F0D390-BDCE-30C7-EAEF-A0852399DC34}"/>
              </a:ext>
            </a:extLst>
          </p:cNvPr>
          <p:cNvSpPr>
            <a:spLocks noGrp="1"/>
          </p:cNvSpPr>
          <p:nvPr>
            <p:ph type="ftr" sz="quarter" idx="11"/>
          </p:nvPr>
        </p:nvSpPr>
        <p:spPr/>
        <p:txBody>
          <a:bodyPr/>
          <a:lstStyle/>
          <a:p>
            <a:r>
              <a:rPr lang="it-IT"/>
              <a:t>Flash - Falferi - Riunione preventivi Gr2 TIFPA 02/07/24</a:t>
            </a:r>
          </a:p>
        </p:txBody>
      </p:sp>
      <p:sp>
        <p:nvSpPr>
          <p:cNvPr id="6" name="Segnaposto numero diapositiva 5">
            <a:extLst>
              <a:ext uri="{FF2B5EF4-FFF2-40B4-BE49-F238E27FC236}">
                <a16:creationId xmlns:a16="http://schemas.microsoft.com/office/drawing/2014/main" id="{AEC1EBBC-E15C-045C-09A1-0D569775FABA}"/>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1345980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5745A6B-5E62-C0DF-189F-DD9496ABDC6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E3AC99B-3B06-6D46-0643-7D1836CD6D5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2F346F6-F4EB-189A-8248-8405B58A686D}"/>
              </a:ext>
            </a:extLst>
          </p:cNvPr>
          <p:cNvSpPr>
            <a:spLocks noGrp="1"/>
          </p:cNvSpPr>
          <p:nvPr>
            <p:ph type="dt" sz="half" idx="10"/>
          </p:nvPr>
        </p:nvSpPr>
        <p:spPr/>
        <p:txBody>
          <a:bodyPr/>
          <a:lstStyle/>
          <a:p>
            <a:fld id="{618AEAA6-6FFB-4CC7-A012-4D3C8A241C14}" type="datetime1">
              <a:rPr lang="it-IT" smtClean="0"/>
              <a:t>02/07/2024</a:t>
            </a:fld>
            <a:endParaRPr lang="it-IT"/>
          </a:p>
        </p:txBody>
      </p:sp>
      <p:sp>
        <p:nvSpPr>
          <p:cNvPr id="5" name="Segnaposto piè di pagina 4">
            <a:extLst>
              <a:ext uri="{FF2B5EF4-FFF2-40B4-BE49-F238E27FC236}">
                <a16:creationId xmlns:a16="http://schemas.microsoft.com/office/drawing/2014/main" id="{C9ACB657-F9A0-481A-C934-0AE5557C5E4C}"/>
              </a:ext>
            </a:extLst>
          </p:cNvPr>
          <p:cNvSpPr>
            <a:spLocks noGrp="1"/>
          </p:cNvSpPr>
          <p:nvPr>
            <p:ph type="ftr" sz="quarter" idx="11"/>
          </p:nvPr>
        </p:nvSpPr>
        <p:spPr/>
        <p:txBody>
          <a:bodyPr/>
          <a:lstStyle/>
          <a:p>
            <a:r>
              <a:rPr lang="it-IT"/>
              <a:t>Flash - Falferi - Riunione preventivi Gr2 TIFPA 02/07/24</a:t>
            </a:r>
          </a:p>
        </p:txBody>
      </p:sp>
      <p:sp>
        <p:nvSpPr>
          <p:cNvPr id="6" name="Segnaposto numero diapositiva 5">
            <a:extLst>
              <a:ext uri="{FF2B5EF4-FFF2-40B4-BE49-F238E27FC236}">
                <a16:creationId xmlns:a16="http://schemas.microsoft.com/office/drawing/2014/main" id="{63DDD4A5-3E28-72A1-1D7F-6AF554A612C5}"/>
              </a:ext>
            </a:extLst>
          </p:cNvPr>
          <p:cNvSpPr>
            <a:spLocks noGrp="1"/>
          </p:cNvSpPr>
          <p:nvPr>
            <p:ph type="sldNum" sz="quarter" idx="12"/>
          </p:nvPr>
        </p:nvSpPr>
        <p:spPr/>
        <p:txBody>
          <a:bodyPr/>
          <a:lstStyle/>
          <a:p>
            <a:fld id="{E6FA4F60-10E4-4885-9E2D-65B81DAE1F4A}" type="slidenum">
              <a:rPr lang="it-IT" smtClean="0"/>
              <a:t>‹#›</a:t>
            </a:fld>
            <a:endParaRPr lang="it-IT"/>
          </a:p>
        </p:txBody>
      </p:sp>
    </p:spTree>
    <p:extLst>
      <p:ext uri="{BB962C8B-B14F-4D97-AF65-F5344CB8AC3E}">
        <p14:creationId xmlns:p14="http://schemas.microsoft.com/office/powerpoint/2010/main" val="725837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3" name="Slide Title"/>
          <p:cNvSpPr txBox="1">
            <a:spLocks noGrp="1"/>
          </p:cNvSpPr>
          <p:nvPr>
            <p:ph type="title" hasCustomPrompt="1"/>
          </p:nvPr>
        </p:nvSpPr>
        <p:spPr>
          <a:prstGeom prst="rect">
            <a:avLst/>
          </a:prstGeom>
        </p:spPr>
        <p:txBody>
          <a:bodyPr/>
          <a:lstStyle/>
          <a:p>
            <a:r>
              <a:t>Slide Title</a:t>
            </a:r>
          </a:p>
        </p:txBody>
      </p:sp>
      <p:sp>
        <p:nvSpPr>
          <p:cNvPr id="44"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5"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4018395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D0B0-BEF0-DB44-EF70-4AC10834A968}"/>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D8F1748C-3ACF-DA12-8A35-8E9DEF8E26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33CE9B-031D-D59D-3980-5505D44CD2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48A96118-E1BF-4A90-B812-F49E73B4C3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F8209A-E9D1-17DA-F86D-1F39CAD03F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4559C706-C4CD-03B8-BF33-6C26052B3B19}"/>
              </a:ext>
            </a:extLst>
          </p:cNvPr>
          <p:cNvSpPr>
            <a:spLocks noGrp="1"/>
          </p:cNvSpPr>
          <p:nvPr>
            <p:ph type="dt" sz="half" idx="10"/>
          </p:nvPr>
        </p:nvSpPr>
        <p:spPr/>
        <p:txBody>
          <a:bodyPr/>
          <a:lstStyle/>
          <a:p>
            <a:fld id="{48FF7718-AF53-4DFF-8E29-987EFA5A405F}" type="datetime1">
              <a:rPr lang="it-IT" smtClean="0"/>
              <a:t>02/07/2024</a:t>
            </a:fld>
            <a:endParaRPr lang="it-IT"/>
          </a:p>
        </p:txBody>
      </p:sp>
      <p:sp>
        <p:nvSpPr>
          <p:cNvPr id="8" name="Footer Placeholder 7">
            <a:extLst>
              <a:ext uri="{FF2B5EF4-FFF2-40B4-BE49-F238E27FC236}">
                <a16:creationId xmlns:a16="http://schemas.microsoft.com/office/drawing/2014/main" id="{CF90991F-96C8-6CEE-474C-71EE393CC86B}"/>
              </a:ext>
            </a:extLst>
          </p:cNvPr>
          <p:cNvSpPr>
            <a:spLocks noGrp="1"/>
          </p:cNvSpPr>
          <p:nvPr>
            <p:ph type="ftr" sz="quarter" idx="11"/>
          </p:nvPr>
        </p:nvSpPr>
        <p:spPr/>
        <p:txBody>
          <a:bodyPr/>
          <a:lstStyle/>
          <a:p>
            <a:r>
              <a:rPr lang="it-IT"/>
              <a:t>Flash - Falferi - Riunione preventivi Gr2 TIFPA 02/07/24</a:t>
            </a:r>
          </a:p>
        </p:txBody>
      </p:sp>
      <p:sp>
        <p:nvSpPr>
          <p:cNvPr id="9" name="Slide Number Placeholder 8">
            <a:extLst>
              <a:ext uri="{FF2B5EF4-FFF2-40B4-BE49-F238E27FC236}">
                <a16:creationId xmlns:a16="http://schemas.microsoft.com/office/drawing/2014/main" id="{D7D7CBC3-BE2D-4E00-E538-36625A3E9553}"/>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116519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CA85-776C-7222-91B2-E36E7A105831}"/>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4E9E3F78-9D0B-17EF-3E76-E2005A2E17C7}"/>
              </a:ext>
            </a:extLst>
          </p:cNvPr>
          <p:cNvSpPr>
            <a:spLocks noGrp="1"/>
          </p:cNvSpPr>
          <p:nvPr>
            <p:ph type="dt" sz="half" idx="10"/>
          </p:nvPr>
        </p:nvSpPr>
        <p:spPr/>
        <p:txBody>
          <a:bodyPr/>
          <a:lstStyle/>
          <a:p>
            <a:fld id="{6D38E038-13E5-4552-BBD5-DD3A1E54B34D}" type="datetime1">
              <a:rPr lang="it-IT" smtClean="0"/>
              <a:t>02/07/2024</a:t>
            </a:fld>
            <a:endParaRPr lang="it-IT"/>
          </a:p>
        </p:txBody>
      </p:sp>
      <p:sp>
        <p:nvSpPr>
          <p:cNvPr id="4" name="Footer Placeholder 3">
            <a:extLst>
              <a:ext uri="{FF2B5EF4-FFF2-40B4-BE49-F238E27FC236}">
                <a16:creationId xmlns:a16="http://schemas.microsoft.com/office/drawing/2014/main" id="{42532AB4-DF2E-4C95-5D0A-A537C9448982}"/>
              </a:ext>
            </a:extLst>
          </p:cNvPr>
          <p:cNvSpPr>
            <a:spLocks noGrp="1"/>
          </p:cNvSpPr>
          <p:nvPr>
            <p:ph type="ftr" sz="quarter" idx="11"/>
          </p:nvPr>
        </p:nvSpPr>
        <p:spPr/>
        <p:txBody>
          <a:bodyPr/>
          <a:lstStyle/>
          <a:p>
            <a:r>
              <a:rPr lang="it-IT"/>
              <a:t>Flash - Falferi - Riunione preventivi Gr2 TIFPA 02/07/24</a:t>
            </a:r>
          </a:p>
        </p:txBody>
      </p:sp>
      <p:sp>
        <p:nvSpPr>
          <p:cNvPr id="5" name="Slide Number Placeholder 4">
            <a:extLst>
              <a:ext uri="{FF2B5EF4-FFF2-40B4-BE49-F238E27FC236}">
                <a16:creationId xmlns:a16="http://schemas.microsoft.com/office/drawing/2014/main" id="{6EEAD21C-8DC4-83B5-3A0D-96C9E5DD1772}"/>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193634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A5B76-39EB-F9F3-E6C5-D32FE71C5664}"/>
              </a:ext>
            </a:extLst>
          </p:cNvPr>
          <p:cNvSpPr>
            <a:spLocks noGrp="1"/>
          </p:cNvSpPr>
          <p:nvPr>
            <p:ph type="dt" sz="half" idx="10"/>
          </p:nvPr>
        </p:nvSpPr>
        <p:spPr/>
        <p:txBody>
          <a:bodyPr/>
          <a:lstStyle/>
          <a:p>
            <a:fld id="{C150DABC-3C31-4E55-90C2-DB14D5C72F14}" type="datetime1">
              <a:rPr lang="it-IT" smtClean="0"/>
              <a:t>02/07/2024</a:t>
            </a:fld>
            <a:endParaRPr lang="it-IT"/>
          </a:p>
        </p:txBody>
      </p:sp>
      <p:sp>
        <p:nvSpPr>
          <p:cNvPr id="3" name="Footer Placeholder 2">
            <a:extLst>
              <a:ext uri="{FF2B5EF4-FFF2-40B4-BE49-F238E27FC236}">
                <a16:creationId xmlns:a16="http://schemas.microsoft.com/office/drawing/2014/main" id="{F5DFEE16-3CC9-378A-0FEB-0A4B44E24D86}"/>
              </a:ext>
            </a:extLst>
          </p:cNvPr>
          <p:cNvSpPr>
            <a:spLocks noGrp="1"/>
          </p:cNvSpPr>
          <p:nvPr>
            <p:ph type="ftr" sz="quarter" idx="11"/>
          </p:nvPr>
        </p:nvSpPr>
        <p:spPr/>
        <p:txBody>
          <a:bodyPr/>
          <a:lstStyle/>
          <a:p>
            <a:r>
              <a:rPr lang="it-IT"/>
              <a:t>Flash - Falferi - Riunione preventivi Gr2 TIFPA 02/07/24</a:t>
            </a:r>
          </a:p>
        </p:txBody>
      </p:sp>
      <p:sp>
        <p:nvSpPr>
          <p:cNvPr id="4" name="Slide Number Placeholder 3">
            <a:extLst>
              <a:ext uri="{FF2B5EF4-FFF2-40B4-BE49-F238E27FC236}">
                <a16:creationId xmlns:a16="http://schemas.microsoft.com/office/drawing/2014/main" id="{E757B2ED-A28A-91DC-2EE1-0ED58D1AC991}"/>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2933872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6270-3218-ED3B-8CC0-272C3B3B5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49A5488E-110A-73F5-6F6D-5A53A185A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B5745E85-8F38-25F4-133D-B6C9E9449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7BD0D-3F9B-B141-BD7F-375A10090E5B}"/>
              </a:ext>
            </a:extLst>
          </p:cNvPr>
          <p:cNvSpPr>
            <a:spLocks noGrp="1"/>
          </p:cNvSpPr>
          <p:nvPr>
            <p:ph type="dt" sz="half" idx="10"/>
          </p:nvPr>
        </p:nvSpPr>
        <p:spPr/>
        <p:txBody>
          <a:bodyPr/>
          <a:lstStyle/>
          <a:p>
            <a:fld id="{280F2969-DB24-4C99-AFAE-E94381AA5AAA}" type="datetime1">
              <a:rPr lang="it-IT" smtClean="0"/>
              <a:t>02/07/2024</a:t>
            </a:fld>
            <a:endParaRPr lang="it-IT"/>
          </a:p>
        </p:txBody>
      </p:sp>
      <p:sp>
        <p:nvSpPr>
          <p:cNvPr id="6" name="Footer Placeholder 5">
            <a:extLst>
              <a:ext uri="{FF2B5EF4-FFF2-40B4-BE49-F238E27FC236}">
                <a16:creationId xmlns:a16="http://schemas.microsoft.com/office/drawing/2014/main" id="{F5F0C160-CDAB-583E-FFCD-98E8073C41AA}"/>
              </a:ext>
            </a:extLst>
          </p:cNvPr>
          <p:cNvSpPr>
            <a:spLocks noGrp="1"/>
          </p:cNvSpPr>
          <p:nvPr>
            <p:ph type="ftr" sz="quarter" idx="11"/>
          </p:nvPr>
        </p:nvSpPr>
        <p:spPr/>
        <p:txBody>
          <a:bodyPr/>
          <a:lstStyle/>
          <a:p>
            <a:r>
              <a:rPr lang="it-IT"/>
              <a:t>Flash - Falferi - Riunione preventivi Gr2 TIFPA 02/07/24</a:t>
            </a:r>
          </a:p>
        </p:txBody>
      </p:sp>
      <p:sp>
        <p:nvSpPr>
          <p:cNvPr id="7" name="Slide Number Placeholder 6">
            <a:extLst>
              <a:ext uri="{FF2B5EF4-FFF2-40B4-BE49-F238E27FC236}">
                <a16:creationId xmlns:a16="http://schemas.microsoft.com/office/drawing/2014/main" id="{D0C3837E-0894-79B7-FC8B-72B997648E48}"/>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138498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346A-84BA-FD55-507F-6C274AAF4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F3B14704-F3EC-D4FF-0522-50288DADC0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1D73AC06-FFC9-A176-0C19-8D2B97C63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546AE2-E4CE-79A6-DA66-6EF55ED1864F}"/>
              </a:ext>
            </a:extLst>
          </p:cNvPr>
          <p:cNvSpPr>
            <a:spLocks noGrp="1"/>
          </p:cNvSpPr>
          <p:nvPr>
            <p:ph type="dt" sz="half" idx="10"/>
          </p:nvPr>
        </p:nvSpPr>
        <p:spPr/>
        <p:txBody>
          <a:bodyPr/>
          <a:lstStyle/>
          <a:p>
            <a:fld id="{E2BB80EF-9A8E-4466-BCBE-976E613AA15A}" type="datetime1">
              <a:rPr lang="it-IT" smtClean="0"/>
              <a:t>02/07/2024</a:t>
            </a:fld>
            <a:endParaRPr lang="it-IT"/>
          </a:p>
        </p:txBody>
      </p:sp>
      <p:sp>
        <p:nvSpPr>
          <p:cNvPr id="6" name="Footer Placeholder 5">
            <a:extLst>
              <a:ext uri="{FF2B5EF4-FFF2-40B4-BE49-F238E27FC236}">
                <a16:creationId xmlns:a16="http://schemas.microsoft.com/office/drawing/2014/main" id="{054C47B5-A222-A634-F654-1B7CEB4FC592}"/>
              </a:ext>
            </a:extLst>
          </p:cNvPr>
          <p:cNvSpPr>
            <a:spLocks noGrp="1"/>
          </p:cNvSpPr>
          <p:nvPr>
            <p:ph type="ftr" sz="quarter" idx="11"/>
          </p:nvPr>
        </p:nvSpPr>
        <p:spPr/>
        <p:txBody>
          <a:bodyPr/>
          <a:lstStyle/>
          <a:p>
            <a:r>
              <a:rPr lang="it-IT"/>
              <a:t>Flash - Falferi - Riunione preventivi Gr2 TIFPA 02/07/24</a:t>
            </a:r>
          </a:p>
        </p:txBody>
      </p:sp>
      <p:sp>
        <p:nvSpPr>
          <p:cNvPr id="7" name="Slide Number Placeholder 6">
            <a:extLst>
              <a:ext uri="{FF2B5EF4-FFF2-40B4-BE49-F238E27FC236}">
                <a16:creationId xmlns:a16="http://schemas.microsoft.com/office/drawing/2014/main" id="{C9AB8469-6DA3-BE7D-3BA5-CEE141F199CC}"/>
              </a:ext>
            </a:extLst>
          </p:cNvPr>
          <p:cNvSpPr>
            <a:spLocks noGrp="1"/>
          </p:cNvSpPr>
          <p:nvPr>
            <p:ph type="sldNum" sz="quarter" idx="12"/>
          </p:nvPr>
        </p:nvSpPr>
        <p:spPr/>
        <p:txBody>
          <a:bodyPr/>
          <a:lstStyle/>
          <a:p>
            <a:fld id="{8891B33B-FEAF-41A7-96BC-ADF588ABC1CA}" type="slidenum">
              <a:rPr lang="it-IT" smtClean="0"/>
              <a:t>‹#›</a:t>
            </a:fld>
            <a:endParaRPr lang="it-IT"/>
          </a:p>
        </p:txBody>
      </p:sp>
    </p:spTree>
    <p:extLst>
      <p:ext uri="{BB962C8B-B14F-4D97-AF65-F5344CB8AC3E}">
        <p14:creationId xmlns:p14="http://schemas.microsoft.com/office/powerpoint/2010/main" val="238301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94B029-F99F-0D33-552D-08CDD7D499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BC5B0D7B-5BE7-1DBA-82B5-33AAC58E9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C4305CE6-EE15-C2F2-D4B4-4AD2360277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D05570-7C59-4C61-B80F-8E77B81AA17B}" type="datetime1">
              <a:rPr lang="it-IT" smtClean="0"/>
              <a:t>02/07/2024</a:t>
            </a:fld>
            <a:endParaRPr lang="it-IT"/>
          </a:p>
        </p:txBody>
      </p:sp>
      <p:sp>
        <p:nvSpPr>
          <p:cNvPr id="5" name="Footer Placeholder 4">
            <a:extLst>
              <a:ext uri="{FF2B5EF4-FFF2-40B4-BE49-F238E27FC236}">
                <a16:creationId xmlns:a16="http://schemas.microsoft.com/office/drawing/2014/main" id="{F7B7AB60-49F1-EBC9-5896-0A872C180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it-IT"/>
              <a:t>Flash - Falferi - Riunione preventivi Gr2 TIFPA 02/07/24</a:t>
            </a:r>
          </a:p>
        </p:txBody>
      </p:sp>
      <p:sp>
        <p:nvSpPr>
          <p:cNvPr id="6" name="Slide Number Placeholder 5">
            <a:extLst>
              <a:ext uri="{FF2B5EF4-FFF2-40B4-BE49-F238E27FC236}">
                <a16:creationId xmlns:a16="http://schemas.microsoft.com/office/drawing/2014/main" id="{D4CE9AFA-9226-8641-3237-08ED41D647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91B33B-FEAF-41A7-96BC-ADF588ABC1CA}" type="slidenum">
              <a:rPr lang="it-IT" smtClean="0"/>
              <a:t>‹#›</a:t>
            </a:fld>
            <a:endParaRPr lang="it-IT"/>
          </a:p>
        </p:txBody>
      </p:sp>
    </p:spTree>
    <p:extLst>
      <p:ext uri="{BB962C8B-B14F-4D97-AF65-F5344CB8AC3E}">
        <p14:creationId xmlns:p14="http://schemas.microsoft.com/office/powerpoint/2010/main" val="4117283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1D16B4-F739-EDA7-0C4C-9760FD0FE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A324B96E-817C-4E7C-2E45-72287DCC0C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3AACD08-BBCF-52CA-F97B-93009D52FB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506C15-EDED-4979-BF51-737910365D02}" type="datetime1">
              <a:rPr lang="it-IT" smtClean="0"/>
              <a:t>02/07/2024</a:t>
            </a:fld>
            <a:endParaRPr lang="it-IT"/>
          </a:p>
        </p:txBody>
      </p:sp>
      <p:sp>
        <p:nvSpPr>
          <p:cNvPr id="5" name="Footer Placeholder 4">
            <a:extLst>
              <a:ext uri="{FF2B5EF4-FFF2-40B4-BE49-F238E27FC236}">
                <a16:creationId xmlns:a16="http://schemas.microsoft.com/office/drawing/2014/main" id="{A0BE2CAA-F4B6-0E8A-DC92-60E693805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it-IT"/>
              <a:t>Flash - Falferi - Riunione preventivi Gr2 TIFPA 02/07/24</a:t>
            </a:r>
          </a:p>
        </p:txBody>
      </p:sp>
      <p:sp>
        <p:nvSpPr>
          <p:cNvPr id="6" name="Slide Number Placeholder 5">
            <a:extLst>
              <a:ext uri="{FF2B5EF4-FFF2-40B4-BE49-F238E27FC236}">
                <a16:creationId xmlns:a16="http://schemas.microsoft.com/office/drawing/2014/main" id="{BCCC12AE-1AD7-60B8-0347-501D8059A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542E8B-9B27-463C-A73D-7873FF5169DB}" type="slidenum">
              <a:rPr lang="it-IT" smtClean="0"/>
              <a:t>‹#›</a:t>
            </a:fld>
            <a:endParaRPr lang="it-IT"/>
          </a:p>
        </p:txBody>
      </p:sp>
    </p:spTree>
    <p:extLst>
      <p:ext uri="{BB962C8B-B14F-4D97-AF65-F5344CB8AC3E}">
        <p14:creationId xmlns:p14="http://schemas.microsoft.com/office/powerpoint/2010/main" val="4254789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24CDAE1-F98C-7609-E1AF-458D9BB01A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2997EBB-3D49-587C-7333-E7C9E5C5E7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5EDC45-114C-9281-E6DA-77DAF55A9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F9714-5D38-4491-923F-0A6E7E574EA6}" type="datetime1">
              <a:rPr lang="it-IT" smtClean="0"/>
              <a:t>02/07/2024</a:t>
            </a:fld>
            <a:endParaRPr lang="it-IT"/>
          </a:p>
        </p:txBody>
      </p:sp>
      <p:sp>
        <p:nvSpPr>
          <p:cNvPr id="5" name="Segnaposto piè di pagina 4">
            <a:extLst>
              <a:ext uri="{FF2B5EF4-FFF2-40B4-BE49-F238E27FC236}">
                <a16:creationId xmlns:a16="http://schemas.microsoft.com/office/drawing/2014/main" id="{A20392C4-E816-AA94-CDD9-61CE184D3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Flash - Falferi - Riunione preventivi Gr2 TIFPA 02/07/24</a:t>
            </a:r>
          </a:p>
        </p:txBody>
      </p:sp>
      <p:sp>
        <p:nvSpPr>
          <p:cNvPr id="6" name="Segnaposto numero diapositiva 5">
            <a:extLst>
              <a:ext uri="{FF2B5EF4-FFF2-40B4-BE49-F238E27FC236}">
                <a16:creationId xmlns:a16="http://schemas.microsoft.com/office/drawing/2014/main" id="{DDE66A3A-BF24-5E9D-E3B2-895C3BB9C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A4F60-10E4-4885-9E2D-65B81DAE1F4A}" type="slidenum">
              <a:rPr lang="it-IT" smtClean="0"/>
              <a:t>‹#›</a:t>
            </a:fld>
            <a:endParaRPr lang="it-IT"/>
          </a:p>
        </p:txBody>
      </p:sp>
    </p:spTree>
    <p:extLst>
      <p:ext uri="{BB962C8B-B14F-4D97-AF65-F5344CB8AC3E}">
        <p14:creationId xmlns:p14="http://schemas.microsoft.com/office/powerpoint/2010/main" val="3662304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24CDAE1-F98C-7609-E1AF-458D9BB01A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2997EBB-3D49-587C-7333-E7C9E5C5E7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5EDC45-114C-9281-E6DA-77DAF55A9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4BA5D-ECAA-4E41-A51F-162A9709FF14}" type="datetime1">
              <a:rPr lang="it-IT" smtClean="0"/>
              <a:t>02/07/2024</a:t>
            </a:fld>
            <a:endParaRPr lang="it-IT"/>
          </a:p>
        </p:txBody>
      </p:sp>
      <p:sp>
        <p:nvSpPr>
          <p:cNvPr id="5" name="Segnaposto piè di pagina 4">
            <a:extLst>
              <a:ext uri="{FF2B5EF4-FFF2-40B4-BE49-F238E27FC236}">
                <a16:creationId xmlns:a16="http://schemas.microsoft.com/office/drawing/2014/main" id="{A20392C4-E816-AA94-CDD9-61CE184D3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Flash - Falferi - Riunione preventivi Gr2 TIFPA 02/07/24</a:t>
            </a:r>
          </a:p>
        </p:txBody>
      </p:sp>
      <p:sp>
        <p:nvSpPr>
          <p:cNvPr id="6" name="Segnaposto numero diapositiva 5">
            <a:extLst>
              <a:ext uri="{FF2B5EF4-FFF2-40B4-BE49-F238E27FC236}">
                <a16:creationId xmlns:a16="http://schemas.microsoft.com/office/drawing/2014/main" id="{DDE66A3A-BF24-5E9D-E3B2-895C3BB9C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A4F60-10E4-4885-9E2D-65B81DAE1F4A}" type="slidenum">
              <a:rPr lang="it-IT" smtClean="0"/>
              <a:t>‹#›</a:t>
            </a:fld>
            <a:endParaRPr lang="it-IT"/>
          </a:p>
        </p:txBody>
      </p:sp>
    </p:spTree>
    <p:extLst>
      <p:ext uri="{BB962C8B-B14F-4D97-AF65-F5344CB8AC3E}">
        <p14:creationId xmlns:p14="http://schemas.microsoft.com/office/powerpoint/2010/main" val="12200426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image" Target="../media/image4.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20424" y="2826709"/>
            <a:ext cx="4428828" cy="1036181"/>
          </a:xfrm>
          <a:prstGeom prst="rect">
            <a:avLst/>
          </a:prstGeom>
          <a:solidFill>
            <a:schemeClr val="accent6">
              <a:lumMod val="60000"/>
              <a:lumOff val="40000"/>
            </a:schemeClr>
          </a:solidFill>
        </p:spPr>
        <p:txBody>
          <a:bodyPr wrap="square" rtlCol="0">
            <a:spAutoFit/>
          </a:bodyPr>
          <a:lstStyle/>
          <a:p>
            <a:pPr marL="0" marR="0" lvl="0" indent="0" algn="l" defTabSz="726940" rtl="0" eaLnBrk="1" fontAlgn="auto" latinLnBrk="0" hangingPunct="1">
              <a:lnSpc>
                <a:spcPct val="100000"/>
              </a:lnSpc>
              <a:spcBef>
                <a:spcPts val="0"/>
              </a:spcBef>
              <a:spcAft>
                <a:spcPts val="60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Personale afferente 202</a:t>
            </a:r>
            <a:r>
              <a:rPr lang="it-IT" sz="1200" dirty="0">
                <a:solidFill>
                  <a:prstClr val="black"/>
                </a:solidFill>
                <a:latin typeface="Gill Sans MT" panose="020B0502020104020203" pitchFamily="34" charset="0"/>
              </a:rPr>
              <a:t>5</a:t>
            </a: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in totale   </a:t>
            </a:r>
            <a:r>
              <a:rPr lang="it-IT" sz="1200" dirty="0">
                <a:solidFill>
                  <a:prstClr val="black"/>
                </a:solidFill>
                <a:latin typeface="Gill Sans MT" panose="020B0502020104020203" pitchFamily="34" charset="0"/>
              </a:rPr>
              <a:t>10,9</a:t>
            </a: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FTE - 43 persone</a:t>
            </a:r>
          </a:p>
          <a:p>
            <a:pPr marL="0" marR="0" lvl="0" indent="0" algn="l" defTabSz="726940" rtl="0" eaLnBrk="1" fontAlgn="auto" latinLnBrk="0" hangingPunct="1">
              <a:lnSpc>
                <a:spcPct val="100000"/>
              </a:lnSpc>
              <a:spcBef>
                <a:spcPts val="544"/>
              </a:spcBef>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Personale afferente 202</a:t>
            </a:r>
            <a:r>
              <a:rPr lang="it-IT" sz="1200" dirty="0">
                <a:solidFill>
                  <a:prstClr val="black"/>
                </a:solidFill>
                <a:latin typeface="Gill Sans MT" panose="020B0502020104020203" pitchFamily="34" charset="0"/>
              </a:rPr>
              <a:t>5</a:t>
            </a: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al TIFPA  0,6 FTE - 2 persone</a:t>
            </a:r>
          </a:p>
          <a:p>
            <a:pPr marL="0" marR="0" lvl="0" indent="0" algn="l" defTabSz="726940" rtl="0" eaLnBrk="1" fontAlgn="auto" latinLnBrk="0" hangingPunct="1">
              <a:lnSpc>
                <a:spcPct val="100000"/>
              </a:lnSpc>
              <a:spcBef>
                <a:spcPts val="0"/>
              </a:spcBef>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 Falferi 30%, A. Vinante 30%</a:t>
            </a:r>
          </a:p>
          <a:p>
            <a:pPr marL="0" marR="0" lvl="0" indent="0" algn="l" defTabSz="726940" rtl="0" eaLnBrk="1" fontAlgn="auto" latinLnBrk="0" hangingPunct="1">
              <a:lnSpc>
                <a:spcPct val="100000"/>
              </a:lnSpc>
              <a:spcBef>
                <a:spcPts val="544"/>
              </a:spcBef>
              <a:spcAft>
                <a:spcPts val="60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Durata esperimento 	2 anni (R&amp;D) (2025-2026) </a:t>
            </a:r>
          </a:p>
        </p:txBody>
      </p:sp>
      <p:sp>
        <p:nvSpPr>
          <p:cNvPr id="11" name="CasellaDiTesto 10"/>
          <p:cNvSpPr txBox="1"/>
          <p:nvPr/>
        </p:nvSpPr>
        <p:spPr>
          <a:xfrm>
            <a:off x="8444567" y="4157309"/>
            <a:ext cx="2404685" cy="1023357"/>
          </a:xfrm>
          <a:prstGeom prst="rect">
            <a:avLst/>
          </a:prstGeom>
          <a:solidFill>
            <a:schemeClr val="accent4"/>
          </a:solidFill>
          <a:effectLst/>
        </p:spPr>
        <p:txBody>
          <a:bodyPr wrap="square" rtlCol="0">
            <a:spAutoFit/>
          </a:bodyPr>
          <a:lstStyle/>
          <a:p>
            <a:pPr marL="0" marR="0" lvl="0" indent="0" algn="ctr" defTabSz="726940" rtl="0" eaLnBrk="1" fontAlgn="auto" latinLnBrk="0" hangingPunct="1">
              <a:lnSpc>
                <a:spcPct val="100000"/>
              </a:lnSpc>
              <a:spcBef>
                <a:spcPts val="0"/>
              </a:spcBef>
              <a:spcAft>
                <a:spcPts val="477"/>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Finanziamento richiesto (k€)</a:t>
            </a:r>
          </a:p>
          <a:p>
            <a:pPr marL="0" marR="0" lvl="0" indent="0" algn="l" defTabSz="726940" rtl="0" eaLnBrk="1" fontAlgn="auto" latinLnBrk="0" hangingPunct="1">
              <a:lnSpc>
                <a:spcPct val="100000"/>
              </a:lnSpc>
              <a:spcBef>
                <a:spcPts val="0"/>
              </a:spcBef>
              <a:spcAft>
                <a:spcPts val="477"/>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202</a:t>
            </a:r>
            <a:r>
              <a:rPr lang="it-IT" sz="1200" dirty="0">
                <a:solidFill>
                  <a:prstClr val="black"/>
                </a:solidFill>
                <a:latin typeface="Gill Sans MT" panose="020B0502020104020203" pitchFamily="34" charset="0"/>
              </a:rPr>
              <a:t>5</a:t>
            </a: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202</a:t>
            </a:r>
            <a:r>
              <a:rPr lang="it-IT" sz="1200" dirty="0">
                <a:solidFill>
                  <a:prstClr val="black"/>
                </a:solidFill>
                <a:latin typeface="Gill Sans MT" panose="020B0502020104020203" pitchFamily="34" charset="0"/>
              </a:rPr>
              <a:t>6</a:t>
            </a:r>
            <a:endPar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726940" rtl="0" eaLnBrk="1" fontAlgn="auto" latinLnBrk="0" hangingPunct="1">
              <a:lnSpc>
                <a:spcPct val="100000"/>
              </a:lnSpc>
              <a:spcBef>
                <a:spcPts val="0"/>
              </a:spcBef>
              <a:spcAft>
                <a:spcPts val="477"/>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Totale</a:t>
            </a:r>
            <a:r>
              <a:rPr lang="it-IT" sz="1200" dirty="0">
                <a:solidFill>
                  <a:prstClr val="black"/>
                </a:solidFill>
                <a:latin typeface="Gill Sans MT" panose="020B0502020104020203" pitchFamily="34" charset="0"/>
              </a:rPr>
              <a:t>	</a:t>
            </a: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162 	7</a:t>
            </a:r>
          </a:p>
          <a:p>
            <a:pPr marL="0" marR="0" lvl="0" indent="0" algn="l" defTabSz="726940" rtl="0" eaLnBrk="1" fontAlgn="auto" latinLnBrk="0" hangingPunct="1">
              <a:lnSpc>
                <a:spcPct val="100000"/>
              </a:lnSpc>
              <a:spcBef>
                <a:spcPts val="0"/>
              </a:spcBef>
              <a:spcAft>
                <a:spcPts val="477"/>
              </a:spcAft>
              <a:buClrTx/>
              <a:buSzTx/>
              <a:buFontTx/>
              <a:buNone/>
              <a:tabLst/>
              <a:defRPr/>
            </a:pPr>
            <a:r>
              <a:rPr lang="it-IT" sz="1200" dirty="0">
                <a:solidFill>
                  <a:prstClr val="black"/>
                </a:solidFill>
                <a:latin typeface="Gill Sans MT" panose="020B0502020104020203" pitchFamily="34" charset="0"/>
              </a:rPr>
              <a:t>TIFPA	34	1</a:t>
            </a:r>
            <a:endPar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8" name="CasellaDiTesto 7"/>
          <p:cNvSpPr txBox="1"/>
          <p:nvPr/>
        </p:nvSpPr>
        <p:spPr>
          <a:xfrm>
            <a:off x="1292649" y="2489251"/>
            <a:ext cx="4798896" cy="2862322"/>
          </a:xfrm>
          <a:prstGeom prst="rect">
            <a:avLst/>
          </a:prstGeom>
          <a:solidFill>
            <a:schemeClr val="accent1">
              <a:lumMod val="40000"/>
              <a:lumOff val="60000"/>
            </a:schemeClr>
          </a:solidFill>
        </p:spPr>
        <p:txBody>
          <a:bodyPr wrap="square" rtlCol="0">
            <a:spAutoFit/>
          </a:bodyPr>
          <a:lstStyle/>
          <a:p>
            <a:pPr marL="0" marR="0" lvl="0" indent="0" algn="l" defTabSz="72694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ISTITUTI PARTECIPANTI 	</a:t>
            </a:r>
          </a:p>
          <a:p>
            <a:pPr marL="171450" marR="0" lvl="0" indent="-171450" algn="l" defTabSz="7269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Laboratori</a:t>
            </a:r>
            <a:r>
              <a:rPr kumimoji="0" lang="fr-FR"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r>
              <a:rPr kumimoji="0" lang="fr-FR"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Nazionali</a:t>
            </a:r>
            <a:r>
              <a:rPr kumimoji="0" lang="fr-FR"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di Frascati (LNF)</a:t>
            </a:r>
          </a:p>
          <a:p>
            <a:pPr marL="171450" marR="0" lvl="0" indent="-171450" algn="l" defTabSz="7269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i="0" dirty="0">
                <a:solidFill>
                  <a:srgbClr val="000000"/>
                </a:solidFill>
                <a:effectLst/>
                <a:latin typeface="Gill Sans MT" panose="020B0502020104020203" pitchFamily="34" charset="0"/>
              </a:rPr>
              <a:t>University of Camerino</a:t>
            </a:r>
            <a:r>
              <a:rPr lang="it-IT" sz="1200" dirty="0">
                <a:latin typeface="Gill Sans MT" panose="020B0502020104020203" pitchFamily="34" charset="0"/>
              </a:rPr>
              <a:t> </a:t>
            </a:r>
            <a:br>
              <a:rPr lang="it-IT" sz="1200" dirty="0"/>
            </a:br>
            <a:r>
              <a:rPr lang="it-IT" sz="1200" i="0" dirty="0">
                <a:solidFill>
                  <a:srgbClr val="000000"/>
                </a:solidFill>
                <a:effectLst/>
                <a:latin typeface="Gill Sans MT" panose="020B0502020104020203" pitchFamily="34" charset="0"/>
              </a:rPr>
              <a:t>Pisa University and INFN</a:t>
            </a:r>
            <a:r>
              <a:rPr lang="it-IT" sz="1200" dirty="0">
                <a:latin typeface="Gill Sans MT" panose="020B0502020104020203" pitchFamily="34" charset="0"/>
              </a:rPr>
              <a:t> </a:t>
            </a:r>
          </a:p>
          <a:p>
            <a:pPr marL="171450" indent="-171450" defTabSz="726940">
              <a:buFont typeface="Arial" panose="020B0604020202020204" pitchFamily="34" charset="0"/>
              <a:buChar char="•"/>
              <a:defRPr/>
            </a:pPr>
            <a:r>
              <a:rPr lang="en-US" sz="1200" dirty="0">
                <a:solidFill>
                  <a:prstClr val="black"/>
                </a:solidFill>
                <a:latin typeface="Gill Sans MT" panose="020B0502020104020203" pitchFamily="34" charset="0"/>
              </a:rPr>
              <a:t>Trento Institute for Fundamental Physics and Applications (</a:t>
            </a:r>
            <a:r>
              <a:rPr lang="fr-FR" sz="1200" dirty="0">
                <a:solidFill>
                  <a:prstClr val="black"/>
                </a:solidFill>
                <a:latin typeface="Gill Sans MT" panose="020B0502020104020203" pitchFamily="34" charset="0"/>
              </a:rPr>
              <a:t>TIFPA)</a:t>
            </a:r>
          </a:p>
          <a:p>
            <a:pPr marL="171450" indent="-171450" defTabSz="726940">
              <a:buFont typeface="Arial" panose="020B0604020202020204" pitchFamily="34" charset="0"/>
              <a:buChar char="•"/>
              <a:defRPr/>
            </a:pPr>
            <a:r>
              <a:rPr lang="en-US" sz="1200" dirty="0">
                <a:solidFill>
                  <a:prstClr val="black"/>
                </a:solidFill>
                <a:latin typeface="Gill Sans MT" panose="020B0502020104020203" pitchFamily="34" charset="0"/>
              </a:rPr>
              <a:t>University of Bonn and University of Mainz</a:t>
            </a:r>
          </a:p>
          <a:p>
            <a:pPr marL="171450" indent="-171450" defTabSz="726940">
              <a:buFont typeface="Arial" panose="020B0604020202020204" pitchFamily="34" charset="0"/>
              <a:buChar char="•"/>
              <a:defRPr/>
            </a:pPr>
            <a:r>
              <a:rPr lang="en-US" sz="1200" dirty="0">
                <a:solidFill>
                  <a:prstClr val="black"/>
                </a:solidFill>
                <a:latin typeface="Gill Sans MT" panose="020B0502020104020203" pitchFamily="34" charset="0"/>
              </a:rPr>
              <a:t>Technical University of Cartagena (UPCT) &amp; IFIC (CSIC-University of Valencia) &amp; IFAE-ICREA</a:t>
            </a:r>
          </a:p>
          <a:p>
            <a:pPr marL="171450" indent="-171450" defTabSz="726940">
              <a:buFont typeface="Arial" panose="020B0604020202020204" pitchFamily="34" charset="0"/>
              <a:buChar char="•"/>
              <a:defRPr/>
            </a:pPr>
            <a:r>
              <a:rPr lang="fr-FR" sz="1200" dirty="0" err="1">
                <a:solidFill>
                  <a:prstClr val="black"/>
                </a:solidFill>
                <a:latin typeface="Gill Sans MT" panose="020B0502020104020203" pitchFamily="34" charset="0"/>
              </a:rPr>
              <a:t>University</a:t>
            </a:r>
            <a:r>
              <a:rPr lang="fr-FR" sz="1200" dirty="0">
                <a:solidFill>
                  <a:prstClr val="black"/>
                </a:solidFill>
                <a:latin typeface="Gill Sans MT" panose="020B0502020104020203" pitchFamily="34" charset="0"/>
              </a:rPr>
              <a:t> of Liverpool</a:t>
            </a:r>
          </a:p>
          <a:p>
            <a:pPr marL="171450" indent="-171450" defTabSz="726940">
              <a:buFont typeface="Arial" panose="020B0604020202020204" pitchFamily="34" charset="0"/>
              <a:buChar char="•"/>
              <a:defRPr/>
            </a:pPr>
            <a:r>
              <a:rPr lang="fr-FR" sz="1200" dirty="0" err="1">
                <a:solidFill>
                  <a:prstClr val="black"/>
                </a:solidFill>
                <a:latin typeface="Gill Sans MT" panose="020B0502020104020203" pitchFamily="34" charset="0"/>
              </a:rPr>
              <a:t>Tsung</a:t>
            </a:r>
            <a:r>
              <a:rPr lang="fr-FR" sz="1200" dirty="0">
                <a:solidFill>
                  <a:prstClr val="black"/>
                </a:solidFill>
                <a:latin typeface="Gill Sans MT" panose="020B0502020104020203" pitchFamily="34" charset="0"/>
              </a:rPr>
              <a:t>-Dao Lee Institute (TDLI), Shanghai</a:t>
            </a:r>
          </a:p>
          <a:p>
            <a:pPr marL="171450" indent="-171450" defTabSz="726940">
              <a:buFont typeface="Arial" panose="020B0604020202020204" pitchFamily="34" charset="0"/>
              <a:buChar char="•"/>
              <a:defRPr/>
            </a:pPr>
            <a:r>
              <a:rPr lang="fr-FR" sz="1200" dirty="0" err="1">
                <a:solidFill>
                  <a:prstClr val="black"/>
                </a:solidFill>
                <a:latin typeface="Gill Sans MT" panose="020B0502020104020203" pitchFamily="34" charset="0"/>
              </a:rPr>
              <a:t>University</a:t>
            </a:r>
            <a:r>
              <a:rPr lang="fr-FR" sz="1200" dirty="0">
                <a:solidFill>
                  <a:prstClr val="black"/>
                </a:solidFill>
                <a:latin typeface="Gill Sans MT" panose="020B0502020104020203" pitchFamily="34" charset="0"/>
              </a:rPr>
              <a:t> of Zaragoza</a:t>
            </a:r>
          </a:p>
          <a:p>
            <a:pPr defTabSz="726940">
              <a:defRPr/>
            </a:pPr>
            <a:endParaRPr lang="fr-FR" sz="1200" dirty="0">
              <a:solidFill>
                <a:prstClr val="black"/>
              </a:solidFill>
              <a:latin typeface="Gill Sans MT" panose="020B0502020104020203" pitchFamily="34" charset="0"/>
            </a:endParaRPr>
          </a:p>
          <a:p>
            <a:pPr defTabSz="726940">
              <a:defRPr/>
            </a:pPr>
            <a:r>
              <a:rPr lang="fr-FR" sz="1200" dirty="0">
                <a:solidFill>
                  <a:prstClr val="black"/>
                </a:solidFill>
                <a:latin typeface="Gill Sans MT" panose="020B0502020104020203" pitchFamily="34" charset="0"/>
              </a:rPr>
              <a:t>ALTRI PARTECIPANTI</a:t>
            </a:r>
          </a:p>
          <a:p>
            <a:pPr marL="171450" indent="-171450" defTabSz="726940">
              <a:buFont typeface="Arial" panose="020B0604020202020204" pitchFamily="34" charset="0"/>
              <a:buChar char="•"/>
              <a:defRPr/>
            </a:pPr>
            <a:r>
              <a:rPr lang="fr-FR" sz="1200" dirty="0" err="1">
                <a:solidFill>
                  <a:prstClr val="black"/>
                </a:solidFill>
                <a:latin typeface="Gill Sans MT" panose="020B0502020104020203" pitchFamily="34" charset="0"/>
              </a:rPr>
              <a:t>ezSQUID</a:t>
            </a:r>
            <a:endParaRPr lang="fr-FR" sz="1200" dirty="0">
              <a:solidFill>
                <a:prstClr val="black"/>
              </a:solidFill>
              <a:latin typeface="Gill Sans MT" panose="020B0502020104020203" pitchFamily="34" charset="0"/>
            </a:endParaRPr>
          </a:p>
          <a:p>
            <a:pPr marL="171450" indent="-171450" defTabSz="726940">
              <a:buFont typeface="Arial" panose="020B0604020202020204" pitchFamily="34" charset="0"/>
              <a:buChar char="•"/>
              <a:defRPr/>
            </a:pPr>
            <a:r>
              <a:rPr lang="en-US" sz="1200" dirty="0">
                <a:solidFill>
                  <a:prstClr val="black"/>
                </a:solidFill>
                <a:latin typeface="Gill Sans MT" panose="020B0502020104020203" pitchFamily="34" charset="0"/>
              </a:rPr>
              <a:t>Technology Working Group of the Physics Beyond Collider</a:t>
            </a:r>
            <a:r>
              <a:rPr lang="fr-FR" sz="1200" dirty="0">
                <a:solidFill>
                  <a:prstClr val="black"/>
                </a:solidFill>
                <a:latin typeface="Gill Sans MT" panose="020B0502020104020203" pitchFamily="34" charset="0"/>
              </a:rPr>
              <a:t>@ CERN</a:t>
            </a:r>
          </a:p>
        </p:txBody>
      </p:sp>
      <p:sp>
        <p:nvSpPr>
          <p:cNvPr id="14" name="Segnaposto numero diapositiva 13"/>
          <p:cNvSpPr>
            <a:spLocks noGrp="1"/>
          </p:cNvSpPr>
          <p:nvPr>
            <p:ph type="sldNum" sz="quarter" idx="12"/>
          </p:nvPr>
        </p:nvSpPr>
        <p:spPr/>
        <p:txBody>
          <a:bodyPr/>
          <a:lstStyle/>
          <a:p>
            <a:pPr marL="0" marR="0" lvl="0" indent="0" algn="r" defTabSz="726940" rtl="0" eaLnBrk="1" fontAlgn="auto" latinLnBrk="0" hangingPunct="1">
              <a:lnSpc>
                <a:spcPct val="100000"/>
              </a:lnSpc>
              <a:spcBef>
                <a:spcPts val="0"/>
              </a:spcBef>
              <a:spcAft>
                <a:spcPts val="0"/>
              </a:spcAft>
              <a:buClrTx/>
              <a:buSzTx/>
              <a:buFontTx/>
              <a:buNone/>
              <a:tabLst/>
              <a:defRPr/>
            </a:pPr>
            <a:fld id="{679D9F24-07F5-4E87-8C1B-792DAC192E81}" type="slidenum">
              <a:rPr kumimoji="0" lang="en-US" sz="1200" b="0" i="0" u="none" strike="noStrike" kern="1200" cap="none" spc="0" normalizeH="0" baseline="0" noProof="0">
                <a:ln>
                  <a:noFill/>
                </a:ln>
                <a:solidFill>
                  <a:prstClr val="black">
                    <a:tint val="75000"/>
                  </a:prstClr>
                </a:solidFill>
                <a:effectLst/>
                <a:uLnTx/>
                <a:uFillTx/>
                <a:latin typeface="Gill Sans MT" panose="020B0502020104020203" pitchFamily="34" charset="0"/>
                <a:ea typeface="+mn-ea"/>
                <a:cs typeface="+mn-cs"/>
              </a:rPr>
              <a:pPr marL="0" marR="0" lvl="0" indent="0" algn="r" defTabSz="72694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Gill Sans MT" panose="020B0502020104020203" pitchFamily="34" charset="0"/>
              <a:ea typeface="+mn-ea"/>
              <a:cs typeface="+mn-cs"/>
            </a:endParaRPr>
          </a:p>
        </p:txBody>
      </p:sp>
      <p:sp>
        <p:nvSpPr>
          <p:cNvPr id="17" name="CasellaDiTesto 16"/>
          <p:cNvSpPr txBox="1"/>
          <p:nvPr/>
        </p:nvSpPr>
        <p:spPr>
          <a:xfrm>
            <a:off x="6426265" y="4159090"/>
            <a:ext cx="1727135" cy="1023357"/>
          </a:xfrm>
          <a:prstGeom prst="rect">
            <a:avLst/>
          </a:prstGeom>
          <a:solidFill>
            <a:schemeClr val="accent2">
              <a:lumMod val="20000"/>
              <a:lumOff val="80000"/>
            </a:schemeClr>
          </a:solidFill>
        </p:spPr>
        <p:txBody>
          <a:bodyPr wrap="square" rtlCol="0">
            <a:spAutoFit/>
          </a:bodyPr>
          <a:lstStyle/>
          <a:p>
            <a:pPr marL="0" marR="0" lvl="0" indent="0" algn="l" defTabSz="726940" rtl="0" eaLnBrk="1" fontAlgn="auto" latinLnBrk="0" hangingPunct="1">
              <a:lnSpc>
                <a:spcPct val="100000"/>
              </a:lnSpc>
              <a:spcBef>
                <a:spcPts val="0"/>
              </a:spcBef>
              <a:spcAft>
                <a:spcPts val="477"/>
              </a:spcAft>
              <a:buClrTx/>
              <a:buSzTx/>
              <a:buFontTx/>
              <a:buNone/>
              <a:tabLst/>
              <a:defRPr/>
            </a:pPr>
            <a:r>
              <a:rPr kumimoji="0" lang="en-US" sz="1200" b="0" i="0" u="none" strike="noStrike" kern="1200" cap="none" spc="0" normalizeH="0" baseline="0" noProof="0" dirty="0" err="1">
                <a:ln>
                  <a:noFill/>
                </a:ln>
                <a:solidFill>
                  <a:srgbClr val="FF0000"/>
                </a:solidFill>
                <a:effectLst/>
                <a:uLnTx/>
                <a:uFillTx/>
                <a:latin typeface="Gill Sans MT" panose="020B0502020104020203" pitchFamily="34" charset="0"/>
                <a:ea typeface="+mn-ea"/>
                <a:cs typeface="+mn-cs"/>
              </a:rPr>
              <a:t>Responsabile</a:t>
            </a:r>
            <a:r>
              <a:rPr kumimoji="0" lang="en-US" sz="12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 </a:t>
            </a:r>
            <a:r>
              <a:rPr kumimoji="0" lang="en-US" sz="1200" b="0" i="0" u="none" strike="noStrike" kern="1200" cap="none" spc="0" normalizeH="0" baseline="0" noProof="0" dirty="0" err="1">
                <a:ln>
                  <a:noFill/>
                </a:ln>
                <a:solidFill>
                  <a:srgbClr val="FF0000"/>
                </a:solidFill>
                <a:effectLst/>
                <a:uLnTx/>
                <a:uFillTx/>
                <a:latin typeface="Gill Sans MT" panose="020B0502020104020203" pitchFamily="34" charset="0"/>
                <a:ea typeface="+mn-ea"/>
                <a:cs typeface="+mn-cs"/>
              </a:rPr>
              <a:t>nazionale</a:t>
            </a:r>
            <a:endParaRPr kumimoji="0" lang="en-US" sz="12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endParaRPr>
          </a:p>
          <a:p>
            <a:pPr marL="0" marR="0" lvl="0" indent="0" algn="l" defTabSz="726940" rtl="0" eaLnBrk="1" fontAlgn="auto" latinLnBrk="0" hangingPunct="1">
              <a:lnSpc>
                <a:spcPct val="100000"/>
              </a:lnSpc>
              <a:spcBef>
                <a:spcPts val="0"/>
              </a:spcBef>
              <a:spcAft>
                <a:spcPts val="477"/>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Claudio </a:t>
            </a:r>
            <a:r>
              <a:rPr kumimoji="0" lang="en-US" sz="1200" b="0" i="0" u="none" strike="noStrike" kern="1200" cap="none" spc="0" normalizeH="0" baseline="0" noProof="0" dirty="0" err="1">
                <a:ln>
                  <a:noFill/>
                </a:ln>
                <a:solidFill>
                  <a:srgbClr val="FF0000"/>
                </a:solidFill>
                <a:effectLst/>
                <a:uLnTx/>
                <a:uFillTx/>
                <a:latin typeface="Gill Sans MT" panose="020B0502020104020203" pitchFamily="34" charset="0"/>
                <a:ea typeface="+mn-ea"/>
                <a:cs typeface="+mn-cs"/>
              </a:rPr>
              <a:t>Gatti</a:t>
            </a:r>
            <a:r>
              <a:rPr kumimoji="0" lang="en-US" sz="12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 (LNF)</a:t>
            </a:r>
          </a:p>
          <a:p>
            <a:pPr marL="0" marR="0" lvl="0" indent="0" algn="l" defTabSz="726940" rtl="0" eaLnBrk="1" fontAlgn="auto" latinLnBrk="0" hangingPunct="1">
              <a:lnSpc>
                <a:spcPct val="100000"/>
              </a:lnSpc>
              <a:spcBef>
                <a:spcPts val="0"/>
              </a:spcBef>
              <a:spcAft>
                <a:spcPts val="477"/>
              </a:spcAft>
              <a:buClrTx/>
              <a:buSzTx/>
              <a:buFontTx/>
              <a:buNone/>
              <a:tabLst/>
              <a:defRPr/>
            </a:pPr>
            <a:r>
              <a:rPr kumimoji="0" lang="en-US" sz="1200" b="0" i="0" u="none" strike="noStrike" kern="1200" cap="none" spc="0" normalizeH="0" baseline="0" noProof="0" dirty="0" err="1">
                <a:ln>
                  <a:noFill/>
                </a:ln>
                <a:solidFill>
                  <a:srgbClr val="FF0000"/>
                </a:solidFill>
                <a:effectLst/>
                <a:uLnTx/>
                <a:uFillTx/>
                <a:latin typeface="Gill Sans MT" panose="020B0502020104020203" pitchFamily="34" charset="0"/>
                <a:ea typeface="+mn-ea"/>
                <a:cs typeface="+mn-cs"/>
              </a:rPr>
              <a:t>Responsabil</a:t>
            </a:r>
            <a:r>
              <a:rPr lang="en-US" sz="1200" dirty="0">
                <a:solidFill>
                  <a:srgbClr val="FF0000"/>
                </a:solidFill>
                <a:latin typeface="Gill Sans MT" panose="020B0502020104020203" pitchFamily="34" charset="0"/>
              </a:rPr>
              <a:t>e</a:t>
            </a:r>
            <a:r>
              <a:rPr kumimoji="0" lang="en-US" sz="12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 locale</a:t>
            </a:r>
          </a:p>
          <a:p>
            <a:pPr marL="0" marR="0" lvl="0" indent="0" algn="l" defTabSz="726940" rtl="0" eaLnBrk="1" fontAlgn="auto" latinLnBrk="0" hangingPunct="1">
              <a:lnSpc>
                <a:spcPct val="100000"/>
              </a:lnSpc>
              <a:spcBef>
                <a:spcPts val="0"/>
              </a:spcBef>
              <a:spcAft>
                <a:spcPts val="477"/>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Paolo Falferi (TIFPA)</a:t>
            </a:r>
          </a:p>
        </p:txBody>
      </p:sp>
      <p:sp>
        <p:nvSpPr>
          <p:cNvPr id="3" name="Segnaposto piè di pagina 2">
            <a:extLst>
              <a:ext uri="{FF2B5EF4-FFF2-40B4-BE49-F238E27FC236}">
                <a16:creationId xmlns:a16="http://schemas.microsoft.com/office/drawing/2014/main" id="{D2B6139E-8C55-6C16-7B69-DAD7446BDA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Flash - Falferi - Riunione preventivi Gr2 TIFPA 02/07/24</a:t>
            </a:r>
          </a:p>
        </p:txBody>
      </p:sp>
      <p:grpSp>
        <p:nvGrpSpPr>
          <p:cNvPr id="15" name="Group 14">
            <a:extLst>
              <a:ext uri="{FF2B5EF4-FFF2-40B4-BE49-F238E27FC236}">
                <a16:creationId xmlns:a16="http://schemas.microsoft.com/office/drawing/2014/main" id="{0ECFC4CF-6C56-6ECB-51A5-8D224517372F}"/>
              </a:ext>
            </a:extLst>
          </p:cNvPr>
          <p:cNvGrpSpPr/>
          <p:nvPr/>
        </p:nvGrpSpPr>
        <p:grpSpPr>
          <a:xfrm>
            <a:off x="1399888" y="289744"/>
            <a:ext cx="8614969" cy="1398774"/>
            <a:chOff x="2930976" y="289744"/>
            <a:chExt cx="8614969" cy="1398774"/>
          </a:xfrm>
        </p:grpSpPr>
        <p:sp>
          <p:nvSpPr>
            <p:cNvPr id="4" name="TextBox 3">
              <a:extLst>
                <a:ext uri="{FF2B5EF4-FFF2-40B4-BE49-F238E27FC236}">
                  <a16:creationId xmlns:a16="http://schemas.microsoft.com/office/drawing/2014/main" id="{9AEDAE78-00A2-8DDB-A923-78FCF81F4002}"/>
                </a:ext>
              </a:extLst>
            </p:cNvPr>
            <p:cNvSpPr txBox="1"/>
            <p:nvPr/>
          </p:nvSpPr>
          <p:spPr>
            <a:xfrm>
              <a:off x="2930976" y="289744"/>
              <a:ext cx="8614969" cy="461665"/>
            </a:xfrm>
            <a:prstGeom prst="rect">
              <a:avLst/>
            </a:prstGeom>
            <a:noFill/>
          </p:spPr>
          <p:txBody>
            <a:bodyPr wrap="square" rtlCol="0">
              <a:spAutoFit/>
            </a:bodyPr>
            <a:lstStyle/>
            <a:p>
              <a:r>
                <a:rPr lang="en-US" sz="2400" dirty="0">
                  <a:solidFill>
                    <a:srgbClr val="FF0000"/>
                  </a:solidFill>
                  <a:latin typeface="Aptos" panose="02110004020202020204"/>
                </a:rPr>
                <a:t>FLASH</a:t>
              </a:r>
              <a:r>
                <a:rPr lang="en-US" sz="2400" dirty="0">
                  <a:solidFill>
                    <a:prstClr val="black"/>
                  </a:solidFill>
                  <a:latin typeface="Aptos" panose="02110004020202020204"/>
                </a:rPr>
                <a:t> </a:t>
              </a:r>
              <a:r>
                <a:rPr lang="en-US" sz="2400" dirty="0">
                  <a:solidFill>
                    <a:schemeClr val="accent1"/>
                  </a:solidFill>
                  <a:latin typeface="Aptos" panose="02110004020202020204"/>
                </a:rPr>
                <a:t>(FINUDA magnet for Light Axion </a:t>
              </a:r>
              <a:r>
                <a:rPr lang="en-US" sz="2400" dirty="0" err="1">
                  <a:solidFill>
                    <a:schemeClr val="accent1"/>
                  </a:solidFill>
                  <a:latin typeface="Aptos" panose="02110004020202020204"/>
                </a:rPr>
                <a:t>SearcH</a:t>
              </a:r>
              <a:r>
                <a:rPr lang="en-US" sz="2400" dirty="0">
                  <a:solidFill>
                    <a:schemeClr val="accent1"/>
                  </a:solidFill>
                  <a:latin typeface="Aptos" panose="02110004020202020204"/>
                </a:rPr>
                <a:t>): R&amp;D for TDR</a:t>
              </a:r>
              <a:endParaRPr lang="it-IT" sz="2400" dirty="0">
                <a:solidFill>
                  <a:schemeClr val="accent1"/>
                </a:solidFill>
                <a:latin typeface="Aptos" panose="02110004020202020204"/>
              </a:endParaRPr>
            </a:p>
          </p:txBody>
        </p:sp>
        <p:sp>
          <p:nvSpPr>
            <p:cNvPr id="5" name="TextBox 4">
              <a:extLst>
                <a:ext uri="{FF2B5EF4-FFF2-40B4-BE49-F238E27FC236}">
                  <a16:creationId xmlns:a16="http://schemas.microsoft.com/office/drawing/2014/main" id="{18C13496-7BAF-C84C-7CB7-3C904B11CB15}"/>
                </a:ext>
              </a:extLst>
            </p:cNvPr>
            <p:cNvSpPr txBox="1"/>
            <p:nvPr/>
          </p:nvSpPr>
          <p:spPr>
            <a:xfrm>
              <a:off x="4273956" y="1411519"/>
              <a:ext cx="3258008" cy="276999"/>
            </a:xfrm>
            <a:prstGeom prst="rect">
              <a:avLst/>
            </a:prstGeom>
            <a:noFill/>
          </p:spPr>
          <p:txBody>
            <a:bodyPr wrap="none" rtlCol="0">
              <a:spAutoFit/>
            </a:bodyPr>
            <a:lstStyle/>
            <a:p>
              <a:r>
                <a:rPr lang="en-US" sz="1200" dirty="0">
                  <a:solidFill>
                    <a:srgbClr val="00B050"/>
                  </a:solidFill>
                  <a:latin typeface="Aptos" panose="02110004020202020204"/>
                </a:rPr>
                <a:t>(Double Annular Factory for Nice Experiments)</a:t>
              </a:r>
              <a:endParaRPr lang="it-IT" sz="1200" dirty="0">
                <a:solidFill>
                  <a:srgbClr val="00B050"/>
                </a:solidFill>
                <a:latin typeface="Aptos" panose="02110004020202020204"/>
              </a:endParaRPr>
            </a:p>
          </p:txBody>
        </p:sp>
        <p:sp>
          <p:nvSpPr>
            <p:cNvPr id="6" name="TextBox 5">
              <a:extLst>
                <a:ext uri="{FF2B5EF4-FFF2-40B4-BE49-F238E27FC236}">
                  <a16:creationId xmlns:a16="http://schemas.microsoft.com/office/drawing/2014/main" id="{CEF0B9DC-09E0-7C9D-2267-0F12455B057F}"/>
                </a:ext>
              </a:extLst>
            </p:cNvPr>
            <p:cNvSpPr txBox="1"/>
            <p:nvPr/>
          </p:nvSpPr>
          <p:spPr>
            <a:xfrm>
              <a:off x="3227379" y="878633"/>
              <a:ext cx="2915093" cy="369332"/>
            </a:xfrm>
            <a:prstGeom prst="rect">
              <a:avLst/>
            </a:prstGeom>
            <a:noFill/>
          </p:spPr>
          <p:txBody>
            <a:bodyPr wrap="none" rtlCol="0">
              <a:spAutoFit/>
            </a:bodyPr>
            <a:lstStyle/>
            <a:p>
              <a:r>
                <a:rPr lang="it-IT" dirty="0">
                  <a:solidFill>
                    <a:schemeClr val="accent2"/>
                  </a:solidFill>
                  <a:latin typeface="Aptos" panose="02110004020202020204"/>
                </a:rPr>
                <a:t>(</a:t>
              </a:r>
              <a:r>
                <a:rPr lang="it-IT" dirty="0" err="1">
                  <a:solidFill>
                    <a:schemeClr val="accent2"/>
                  </a:solidFill>
                  <a:latin typeface="Aptos" panose="02110004020202020204"/>
                </a:rPr>
                <a:t>FIsica</a:t>
              </a:r>
              <a:r>
                <a:rPr lang="it-IT" dirty="0">
                  <a:solidFill>
                    <a:schemeClr val="accent2"/>
                  </a:solidFill>
                  <a:latin typeface="Aptos" panose="02110004020202020204"/>
                </a:rPr>
                <a:t> </a:t>
              </a:r>
              <a:r>
                <a:rPr lang="it-IT" dirty="0" err="1">
                  <a:solidFill>
                    <a:schemeClr val="accent2"/>
                  </a:solidFill>
                  <a:latin typeface="Aptos" panose="02110004020202020204"/>
                </a:rPr>
                <a:t>NUcleare</a:t>
              </a:r>
              <a:r>
                <a:rPr lang="it-IT" dirty="0">
                  <a:solidFill>
                    <a:schemeClr val="accent2"/>
                  </a:solidFill>
                  <a:latin typeface="Aptos" panose="02110004020202020204"/>
                </a:rPr>
                <a:t> a DAΦNE)</a:t>
              </a:r>
              <a:r>
                <a:rPr lang="it-IT" dirty="0">
                  <a:solidFill>
                    <a:prstClr val="black"/>
                  </a:solidFill>
                  <a:latin typeface="Aptos" panose="02110004020202020204"/>
                </a:rPr>
                <a:t> </a:t>
              </a:r>
            </a:p>
          </p:txBody>
        </p:sp>
        <p:sp>
          <p:nvSpPr>
            <p:cNvPr id="7" name="Arrow: Down 6">
              <a:extLst>
                <a:ext uri="{FF2B5EF4-FFF2-40B4-BE49-F238E27FC236}">
                  <a16:creationId xmlns:a16="http://schemas.microsoft.com/office/drawing/2014/main" id="{B4A4A210-7186-E59A-43F9-4151A36286F9}"/>
                </a:ext>
              </a:extLst>
            </p:cNvPr>
            <p:cNvSpPr/>
            <p:nvPr/>
          </p:nvSpPr>
          <p:spPr>
            <a:xfrm>
              <a:off x="4392513" y="727302"/>
              <a:ext cx="228600" cy="1926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rrow: Down 11">
              <a:extLst>
                <a:ext uri="{FF2B5EF4-FFF2-40B4-BE49-F238E27FC236}">
                  <a16:creationId xmlns:a16="http://schemas.microsoft.com/office/drawing/2014/main" id="{7B6D4DF4-45F8-86C6-61A6-3EFB125193DC}"/>
                </a:ext>
              </a:extLst>
            </p:cNvPr>
            <p:cNvSpPr/>
            <p:nvPr/>
          </p:nvSpPr>
          <p:spPr>
            <a:xfrm>
              <a:off x="5452222" y="1227023"/>
              <a:ext cx="228600" cy="1926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 name="TextBox 12">
            <a:extLst>
              <a:ext uri="{FF2B5EF4-FFF2-40B4-BE49-F238E27FC236}">
                <a16:creationId xmlns:a16="http://schemas.microsoft.com/office/drawing/2014/main" id="{399AFA97-7FEC-E590-B810-AE3A0C15E8F5}"/>
              </a:ext>
            </a:extLst>
          </p:cNvPr>
          <p:cNvSpPr txBox="1"/>
          <p:nvPr/>
        </p:nvSpPr>
        <p:spPr>
          <a:xfrm>
            <a:off x="7051265" y="1348165"/>
            <a:ext cx="3943306" cy="1077218"/>
          </a:xfrm>
          <a:prstGeom prst="rect">
            <a:avLst/>
          </a:prstGeom>
          <a:noFill/>
        </p:spPr>
        <p:txBody>
          <a:bodyPr wrap="square" rtlCol="0">
            <a:spAutoFit/>
          </a:bodyPr>
          <a:lstStyle/>
          <a:p>
            <a:pPr algn="just"/>
            <a:r>
              <a:rPr lang="en-US" sz="1600" b="1" dirty="0">
                <a:solidFill>
                  <a:srgbClr val="FF0000"/>
                </a:solidFill>
              </a:rPr>
              <a:t>FLASH will be a new </a:t>
            </a:r>
            <a:r>
              <a:rPr lang="en-US" sz="1600" b="1" dirty="0" err="1">
                <a:solidFill>
                  <a:srgbClr val="FF0000"/>
                </a:solidFill>
              </a:rPr>
              <a:t>haloscope</a:t>
            </a:r>
            <a:r>
              <a:rPr lang="en-US" sz="1600" b="1" dirty="0"/>
              <a:t>: a detector of axions and exotic particles composed of a resonant cavity immersed in a strong magnetic field</a:t>
            </a:r>
            <a:endParaRPr lang="it-IT" sz="1600" b="1" dirty="0"/>
          </a:p>
        </p:txBody>
      </p:sp>
      <p:sp>
        <p:nvSpPr>
          <p:cNvPr id="18" name="Oval 17">
            <a:extLst>
              <a:ext uri="{FF2B5EF4-FFF2-40B4-BE49-F238E27FC236}">
                <a16:creationId xmlns:a16="http://schemas.microsoft.com/office/drawing/2014/main" id="{DBA8679E-EF4D-3AB3-318F-C4377211FCB3}"/>
              </a:ext>
            </a:extLst>
          </p:cNvPr>
          <p:cNvSpPr/>
          <p:nvPr/>
        </p:nvSpPr>
        <p:spPr>
          <a:xfrm>
            <a:off x="6374577" y="1130964"/>
            <a:ext cx="5075588" cy="14587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a:extLst>
              <a:ext uri="{FF2B5EF4-FFF2-40B4-BE49-F238E27FC236}">
                <a16:creationId xmlns:a16="http://schemas.microsoft.com/office/drawing/2014/main" id="{45C4AA9C-298B-BA09-B230-7743B73CA470}"/>
              </a:ext>
            </a:extLst>
          </p:cNvPr>
          <p:cNvPicPr>
            <a:picLocks noChangeAspect="1"/>
          </p:cNvPicPr>
          <p:nvPr/>
        </p:nvPicPr>
        <p:blipFill>
          <a:blip r:embed="rId3"/>
          <a:stretch>
            <a:fillRect/>
          </a:stretch>
        </p:blipFill>
        <p:spPr>
          <a:xfrm>
            <a:off x="222727" y="0"/>
            <a:ext cx="1083559" cy="1335688"/>
          </a:xfrm>
          <a:prstGeom prst="rect">
            <a:avLst/>
          </a:prstGeom>
        </p:spPr>
      </p:pic>
      <p:pic>
        <p:nvPicPr>
          <p:cNvPr id="20" name="Picture 19">
            <a:extLst>
              <a:ext uri="{FF2B5EF4-FFF2-40B4-BE49-F238E27FC236}">
                <a16:creationId xmlns:a16="http://schemas.microsoft.com/office/drawing/2014/main" id="{08603DFA-6698-5925-66C0-A693C9FB4E3C}"/>
              </a:ext>
            </a:extLst>
          </p:cNvPr>
          <p:cNvPicPr>
            <a:picLocks noChangeAspect="1"/>
          </p:cNvPicPr>
          <p:nvPr/>
        </p:nvPicPr>
        <p:blipFill>
          <a:blip r:embed="rId4"/>
          <a:stretch>
            <a:fillRect/>
          </a:stretch>
        </p:blipFill>
        <p:spPr>
          <a:xfrm>
            <a:off x="9576960" y="222075"/>
            <a:ext cx="1083559" cy="891537"/>
          </a:xfrm>
          <a:prstGeom prst="rect">
            <a:avLst/>
          </a:prstGeom>
        </p:spPr>
      </p:pic>
      <p:pic>
        <p:nvPicPr>
          <p:cNvPr id="21" name="Picture 20">
            <a:extLst>
              <a:ext uri="{FF2B5EF4-FFF2-40B4-BE49-F238E27FC236}">
                <a16:creationId xmlns:a16="http://schemas.microsoft.com/office/drawing/2014/main" id="{773E5FA0-D429-F49D-D7AC-B56B490B4A95}"/>
              </a:ext>
            </a:extLst>
          </p:cNvPr>
          <p:cNvPicPr>
            <a:picLocks noChangeAspect="1"/>
          </p:cNvPicPr>
          <p:nvPr/>
        </p:nvPicPr>
        <p:blipFill>
          <a:blip r:embed="rId5"/>
          <a:stretch>
            <a:fillRect/>
          </a:stretch>
        </p:blipFill>
        <p:spPr>
          <a:xfrm>
            <a:off x="10805535" y="278639"/>
            <a:ext cx="912415" cy="533677"/>
          </a:xfrm>
          <a:prstGeom prst="rect">
            <a:avLst/>
          </a:prstGeom>
        </p:spPr>
      </p:pic>
      <p:pic>
        <p:nvPicPr>
          <p:cNvPr id="22" name="Picture 6">
            <a:extLst>
              <a:ext uri="{FF2B5EF4-FFF2-40B4-BE49-F238E27FC236}">
                <a16:creationId xmlns:a16="http://schemas.microsoft.com/office/drawing/2014/main" id="{98F181D5-4BF2-FBA5-1012-03CEB77E67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727" y="1354490"/>
            <a:ext cx="848855" cy="42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02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3F1FAF-ED13-08CD-F16F-07D411291893}"/>
              </a:ext>
            </a:extLst>
          </p:cNvPr>
          <p:cNvSpPr>
            <a:spLocks noGrp="1"/>
          </p:cNvSpPr>
          <p:nvPr>
            <p:ph type="ftr" sz="quarter" idx="11"/>
          </p:nvPr>
        </p:nvSpPr>
        <p:spPr/>
        <p:txBody>
          <a:bodyPr/>
          <a:lstStyle/>
          <a:p>
            <a:r>
              <a:rPr lang="it-IT"/>
              <a:t>Quax - Falferi - Riunione preventivi Gr2 TIFPA 02/07/24</a:t>
            </a:r>
          </a:p>
        </p:txBody>
      </p:sp>
      <p:sp>
        <p:nvSpPr>
          <p:cNvPr id="3" name="Slide Number Placeholder 2">
            <a:extLst>
              <a:ext uri="{FF2B5EF4-FFF2-40B4-BE49-F238E27FC236}">
                <a16:creationId xmlns:a16="http://schemas.microsoft.com/office/drawing/2014/main" id="{21710FB6-DDA5-117D-3323-5FAAC9AD2C89}"/>
              </a:ext>
            </a:extLst>
          </p:cNvPr>
          <p:cNvSpPr>
            <a:spLocks noGrp="1"/>
          </p:cNvSpPr>
          <p:nvPr>
            <p:ph type="sldNum" sz="quarter" idx="12"/>
          </p:nvPr>
        </p:nvSpPr>
        <p:spPr/>
        <p:txBody>
          <a:bodyPr/>
          <a:lstStyle/>
          <a:p>
            <a:fld id="{E6FA4F60-10E4-4885-9E2D-65B81DAE1F4A}" type="slidenum">
              <a:rPr lang="it-IT" smtClean="0"/>
              <a:t>10</a:t>
            </a:fld>
            <a:endParaRPr lang="it-IT"/>
          </a:p>
        </p:txBody>
      </p:sp>
      <p:sp>
        <p:nvSpPr>
          <p:cNvPr id="5" name="TextBox 4">
            <a:extLst>
              <a:ext uri="{FF2B5EF4-FFF2-40B4-BE49-F238E27FC236}">
                <a16:creationId xmlns:a16="http://schemas.microsoft.com/office/drawing/2014/main" id="{019E8C90-2448-6EAA-9A2B-6B81F290E9FB}"/>
              </a:ext>
            </a:extLst>
          </p:cNvPr>
          <p:cNvSpPr txBox="1"/>
          <p:nvPr/>
        </p:nvSpPr>
        <p:spPr>
          <a:xfrm>
            <a:off x="1273512" y="1660835"/>
            <a:ext cx="9644975" cy="2031325"/>
          </a:xfrm>
          <a:prstGeom prst="rect">
            <a:avLst/>
          </a:prstGeom>
          <a:noFill/>
        </p:spPr>
        <p:txBody>
          <a:bodyPr wrap="square">
            <a:spAutoFit/>
          </a:bodyPr>
          <a:lstStyle/>
          <a:p>
            <a:r>
              <a:rPr lang="it-IT" dirty="0"/>
              <a:t>* elenco delle pubblicazioni 2024: </a:t>
            </a:r>
            <a:r>
              <a:rPr lang="it-IT" dirty="0">
                <a:solidFill>
                  <a:srgbClr val="FF0000"/>
                </a:solidFill>
              </a:rPr>
              <a:t>(</a:t>
            </a:r>
            <a:r>
              <a:rPr lang="en-US" dirty="0">
                <a:solidFill>
                  <a:srgbClr val="FF0000"/>
                </a:solidFill>
              </a:rPr>
              <a:t>Physics of the Dark Universe 42 (2023) 101370)</a:t>
            </a:r>
            <a:endParaRPr lang="it-IT" dirty="0">
              <a:solidFill>
                <a:srgbClr val="FF0000"/>
              </a:solidFill>
            </a:endParaRPr>
          </a:p>
          <a:p>
            <a:r>
              <a:rPr lang="it-IT" dirty="0"/>
              <a:t>* elenco delle presentazioni a conferenza 2024 </a:t>
            </a:r>
            <a:r>
              <a:rPr lang="it-IT" dirty="0">
                <a:solidFill>
                  <a:srgbClr val="FF0000"/>
                </a:solidFill>
              </a:rPr>
              <a:t>Ci sono da parte dei colleghi LNF ma non le ho trovate</a:t>
            </a:r>
          </a:p>
          <a:p>
            <a:r>
              <a:rPr lang="it-IT" dirty="0"/>
              <a:t>* stato degli impegni di spesa 2024 a metà dell'anno. </a:t>
            </a:r>
            <a:r>
              <a:rPr lang="it-IT" dirty="0">
                <a:solidFill>
                  <a:srgbClr val="FF0000"/>
                </a:solidFill>
              </a:rPr>
              <a:t>Proposta di nuovo esperimento</a:t>
            </a:r>
          </a:p>
          <a:p>
            <a:r>
              <a:rPr lang="it-IT" dirty="0"/>
              <a:t>* stato degli impegni di missione 2024 a metà dell'anno </a:t>
            </a:r>
            <a:r>
              <a:rPr lang="it-IT" dirty="0">
                <a:solidFill>
                  <a:srgbClr val="FF0000"/>
                </a:solidFill>
              </a:rPr>
              <a:t>Proposta di nuovo esperimento</a:t>
            </a:r>
          </a:p>
          <a:p>
            <a:r>
              <a:rPr lang="it-IT" dirty="0"/>
              <a:t>* indicazione schematica delle attività pianificate per il 2025 </a:t>
            </a:r>
            <a:r>
              <a:rPr lang="it-IT" dirty="0">
                <a:solidFill>
                  <a:srgbClr val="FF0000"/>
                </a:solidFill>
              </a:rPr>
              <a:t>Vedi slide</a:t>
            </a:r>
          </a:p>
          <a:p>
            <a:r>
              <a:rPr lang="it-IT" dirty="0"/>
              <a:t>* dettaglio analitico delle persone coinvolte nella sigla con relativa percentuale 2025 </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rPr>
              <a:t>Vedi slide</a:t>
            </a:r>
            <a:endParaRPr lang="it-IT" dirty="0"/>
          </a:p>
          <a:p>
            <a:r>
              <a:rPr lang="it-IT" dirty="0"/>
              <a:t>* dettaglio delle spese preventivare per il 2025 </a:t>
            </a:r>
            <a:r>
              <a:rPr lang="it-IT" dirty="0">
                <a:solidFill>
                  <a:srgbClr val="FF0000"/>
                </a:solidFill>
              </a:rPr>
              <a:t>Vedi slide</a:t>
            </a:r>
            <a:endParaRPr lang="it-IT" dirty="0"/>
          </a:p>
        </p:txBody>
      </p:sp>
    </p:spTree>
    <p:extLst>
      <p:ext uri="{BB962C8B-B14F-4D97-AF65-F5344CB8AC3E}">
        <p14:creationId xmlns:p14="http://schemas.microsoft.com/office/powerpoint/2010/main" val="2446008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DEBA0C-E796-58E0-4296-8F121051166A}"/>
              </a:ext>
            </a:extLst>
          </p:cNvPr>
          <p:cNvSpPr>
            <a:spLocks noGrp="1"/>
          </p:cNvSpPr>
          <p:nvPr>
            <p:ph type="ftr" sz="quarter" idx="11"/>
          </p:nvPr>
        </p:nvSpPr>
        <p:spPr/>
        <p:txBody>
          <a:bodyPr/>
          <a:lstStyle/>
          <a:p>
            <a:r>
              <a:rPr lang="it-IT"/>
              <a:t>Flash - Falferi - Riunione preventivi Gr2 TIFPA 02/07/24</a:t>
            </a:r>
          </a:p>
        </p:txBody>
      </p:sp>
      <p:sp>
        <p:nvSpPr>
          <p:cNvPr id="3" name="Slide Number Placeholder 2">
            <a:extLst>
              <a:ext uri="{FF2B5EF4-FFF2-40B4-BE49-F238E27FC236}">
                <a16:creationId xmlns:a16="http://schemas.microsoft.com/office/drawing/2014/main" id="{5426301A-BD0F-52AB-D7B2-7512D1207B95}"/>
              </a:ext>
            </a:extLst>
          </p:cNvPr>
          <p:cNvSpPr>
            <a:spLocks noGrp="1"/>
          </p:cNvSpPr>
          <p:nvPr>
            <p:ph type="sldNum" sz="quarter" idx="12"/>
          </p:nvPr>
        </p:nvSpPr>
        <p:spPr/>
        <p:txBody>
          <a:bodyPr/>
          <a:lstStyle/>
          <a:p>
            <a:fld id="{E6FA4F60-10E4-4885-9E2D-65B81DAE1F4A}" type="slidenum">
              <a:rPr lang="it-IT" smtClean="0"/>
              <a:t>11</a:t>
            </a:fld>
            <a:endParaRPr lang="it-IT"/>
          </a:p>
        </p:txBody>
      </p:sp>
      <p:pic>
        <p:nvPicPr>
          <p:cNvPr id="5" name="Picture 4">
            <a:extLst>
              <a:ext uri="{FF2B5EF4-FFF2-40B4-BE49-F238E27FC236}">
                <a16:creationId xmlns:a16="http://schemas.microsoft.com/office/drawing/2014/main" id="{C4B9638C-C00E-7126-FC1A-3E5F9591A653}"/>
              </a:ext>
            </a:extLst>
          </p:cNvPr>
          <p:cNvPicPr>
            <a:picLocks noChangeAspect="1"/>
          </p:cNvPicPr>
          <p:nvPr/>
        </p:nvPicPr>
        <p:blipFill>
          <a:blip r:embed="rId2"/>
          <a:stretch>
            <a:fillRect/>
          </a:stretch>
        </p:blipFill>
        <p:spPr>
          <a:xfrm>
            <a:off x="3273198" y="606197"/>
            <a:ext cx="5645604" cy="5210370"/>
          </a:xfrm>
          <a:prstGeom prst="rect">
            <a:avLst/>
          </a:prstGeom>
        </p:spPr>
      </p:pic>
    </p:spTree>
    <p:extLst>
      <p:ext uri="{BB962C8B-B14F-4D97-AF65-F5344CB8AC3E}">
        <p14:creationId xmlns:p14="http://schemas.microsoft.com/office/powerpoint/2010/main" val="201557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65E6E7-3288-6669-1A4C-8DD3FA5CE056}"/>
              </a:ext>
            </a:extLst>
          </p:cNvPr>
          <p:cNvSpPr>
            <a:spLocks noGrp="1"/>
          </p:cNvSpPr>
          <p:nvPr>
            <p:ph type="ftr" sz="quarter" idx="11"/>
          </p:nvPr>
        </p:nvSpPr>
        <p:spPr/>
        <p:txBody>
          <a:bodyPr/>
          <a:lstStyle/>
          <a:p>
            <a:r>
              <a:rPr lang="it-IT"/>
              <a:t>Flash - Falferi - Riunione preventivi Gr2 TIFPA 02/07/24</a:t>
            </a:r>
          </a:p>
        </p:txBody>
      </p:sp>
      <p:sp>
        <p:nvSpPr>
          <p:cNvPr id="3" name="Slide Number Placeholder 2">
            <a:extLst>
              <a:ext uri="{FF2B5EF4-FFF2-40B4-BE49-F238E27FC236}">
                <a16:creationId xmlns:a16="http://schemas.microsoft.com/office/drawing/2014/main" id="{3E321309-345E-D128-577F-90A0F251B878}"/>
              </a:ext>
            </a:extLst>
          </p:cNvPr>
          <p:cNvSpPr>
            <a:spLocks noGrp="1"/>
          </p:cNvSpPr>
          <p:nvPr>
            <p:ph type="sldNum" sz="quarter" idx="12"/>
          </p:nvPr>
        </p:nvSpPr>
        <p:spPr/>
        <p:txBody>
          <a:bodyPr/>
          <a:lstStyle/>
          <a:p>
            <a:fld id="{13542E8B-9B27-463C-A73D-7873FF5169DB}" type="slidenum">
              <a:rPr lang="it-IT" smtClean="0"/>
              <a:t>12</a:t>
            </a:fld>
            <a:endParaRPr lang="it-IT"/>
          </a:p>
        </p:txBody>
      </p:sp>
      <p:sp>
        <p:nvSpPr>
          <p:cNvPr id="4" name="TextBox 3">
            <a:extLst>
              <a:ext uri="{FF2B5EF4-FFF2-40B4-BE49-F238E27FC236}">
                <a16:creationId xmlns:a16="http://schemas.microsoft.com/office/drawing/2014/main" id="{6B0BCD7F-6989-0267-8B30-0987B2B645DB}"/>
              </a:ext>
            </a:extLst>
          </p:cNvPr>
          <p:cNvSpPr txBox="1"/>
          <p:nvPr/>
        </p:nvSpPr>
        <p:spPr>
          <a:xfrm>
            <a:off x="718457" y="481576"/>
            <a:ext cx="10940143" cy="5478423"/>
          </a:xfrm>
          <a:prstGeom prst="rect">
            <a:avLst/>
          </a:prstGeom>
          <a:noFill/>
        </p:spPr>
        <p:txBody>
          <a:bodyPr wrap="square" rtlCol="0">
            <a:spAutoFit/>
          </a:bodyPr>
          <a:lstStyle/>
          <a:p>
            <a:pPr algn="ctr"/>
            <a:r>
              <a:rPr lang="en-US" sz="1400" b="1" dirty="0">
                <a:solidFill>
                  <a:srgbClr val="FF0000"/>
                </a:solidFill>
              </a:rPr>
              <a:t>WP4 Signal Amplification and Acquisition</a:t>
            </a:r>
          </a:p>
          <a:p>
            <a:pPr algn="just"/>
            <a:r>
              <a:rPr lang="en-US" sz="1050" dirty="0">
                <a:solidFill>
                  <a:schemeClr val="accent4"/>
                </a:solidFill>
              </a:rPr>
              <a:t>Participants: TIFPA/Trento, Pisa, </a:t>
            </a:r>
            <a:r>
              <a:rPr lang="en-US" sz="1050" dirty="0" err="1">
                <a:solidFill>
                  <a:schemeClr val="accent4"/>
                </a:solidFill>
              </a:rPr>
              <a:t>Camerino</a:t>
            </a:r>
            <a:r>
              <a:rPr lang="en-US" sz="1050" dirty="0">
                <a:solidFill>
                  <a:schemeClr val="accent4"/>
                </a:solidFill>
              </a:rPr>
              <a:t>, LNF, Bonn/Mainz</a:t>
            </a:r>
          </a:p>
          <a:p>
            <a:pPr algn="just"/>
            <a:r>
              <a:rPr lang="en-US" sz="1050" dirty="0">
                <a:solidFill>
                  <a:schemeClr val="accent6">
                    <a:lumMod val="75000"/>
                  </a:schemeClr>
                </a:solidFill>
              </a:rPr>
              <a:t>Coordinator: Paolo Falferi (MSA) (TIFPA/Trento), Gianluca </a:t>
            </a:r>
            <a:r>
              <a:rPr lang="en-US" sz="1050" dirty="0" err="1">
                <a:solidFill>
                  <a:schemeClr val="accent6">
                    <a:lumMod val="75000"/>
                  </a:schemeClr>
                </a:solidFill>
              </a:rPr>
              <a:t>Lamanna</a:t>
            </a:r>
            <a:r>
              <a:rPr lang="en-US" sz="1050" dirty="0">
                <a:solidFill>
                  <a:schemeClr val="accent6">
                    <a:lumMod val="75000"/>
                  </a:schemeClr>
                </a:solidFill>
              </a:rPr>
              <a:t> (Amplification/DAQ) (Pisa) WP </a:t>
            </a:r>
          </a:p>
          <a:p>
            <a:pPr algn="just"/>
            <a:r>
              <a:rPr lang="en-US" sz="1050" dirty="0">
                <a:solidFill>
                  <a:srgbClr val="FF0000"/>
                </a:solidFill>
              </a:rPr>
              <a:t>Objective</a:t>
            </a:r>
            <a:r>
              <a:rPr lang="en-US" sz="1050" dirty="0"/>
              <a:t>: The objective of this WP is to acquire some complete commercial MSA amplification systems, characterize them in terms of gain, bandwidth and noise down to temperatures of the order of 300 mK and then operate them in conditions similar to those in Flash as far as concerns operating temperature, ambient magnetic field and resonating input load. It also includes the digitization and acquisition of the signal, and the definition of the calibration procedure.</a:t>
            </a:r>
          </a:p>
          <a:p>
            <a:pPr algn="just"/>
            <a:r>
              <a:rPr lang="en-US" sz="1050" dirty="0">
                <a:solidFill>
                  <a:srgbClr val="FF0000"/>
                </a:solidFill>
              </a:rPr>
              <a:t>Activity description</a:t>
            </a:r>
          </a:p>
          <a:p>
            <a:pPr algn="just"/>
            <a:r>
              <a:rPr lang="en-US" sz="1050" b="1" dirty="0"/>
              <a:t>Task 4.1</a:t>
            </a:r>
            <a:r>
              <a:rPr lang="en-US" sz="1050" dirty="0"/>
              <a:t>: MSA configurations Different MSA configurations will be considered and possibly tested: MSA with varactor diode for the tuning of its resonance frequency, MSA with lower resonance Q for a wider bandwidth, two cascaded MSA tuned to different resonant frequencies for a wider bandwidth. Gain, noise and bandwidth measurements will be carried out as a function of the operating temperature down to </a:t>
            </a:r>
            <a:r>
              <a:rPr lang="en-US" sz="1050" dirty="0" err="1"/>
              <a:t>ultracryogenic</a:t>
            </a:r>
            <a:r>
              <a:rPr lang="en-US" sz="1050" dirty="0"/>
              <a:t> temperatures. For a complete characterization of the noise, tests will be conducted with resonant loads at the input of the MSA.</a:t>
            </a:r>
          </a:p>
          <a:p>
            <a:pPr algn="just"/>
            <a:r>
              <a:rPr lang="en-US" sz="1050" b="1" dirty="0"/>
              <a:t>Task 4.2</a:t>
            </a:r>
            <a:r>
              <a:rPr lang="en-US" sz="1050" dirty="0"/>
              <a:t>: Stability High Q loads at the input of the MSA can lead to system instability. Cold damping networks will therefore be considered and possibly applied for the stabilization of the cavity/MSA system.</a:t>
            </a:r>
          </a:p>
          <a:p>
            <a:pPr algn="just"/>
            <a:r>
              <a:rPr lang="en-US" sz="1050" b="1" dirty="0"/>
              <a:t>Task 4.3</a:t>
            </a:r>
            <a:r>
              <a:rPr lang="en-US" sz="1050" dirty="0"/>
              <a:t>: </a:t>
            </a:r>
            <a:r>
              <a:rPr lang="en-US" sz="1050" dirty="0" err="1"/>
              <a:t>Postamplifier</a:t>
            </a:r>
            <a:r>
              <a:rPr lang="en-US" sz="1050" dirty="0"/>
              <a:t> If the MSA gain is not high enough to allow the use of a room temperature amplifier as </a:t>
            </a:r>
            <a:r>
              <a:rPr lang="en-US" sz="1050" dirty="0" err="1"/>
              <a:t>postamplifier</a:t>
            </a:r>
            <a:r>
              <a:rPr lang="en-US" sz="1050" dirty="0"/>
              <a:t>, low noise </a:t>
            </a:r>
            <a:r>
              <a:rPr lang="en-US" sz="1050" dirty="0" err="1"/>
              <a:t>cryo</a:t>
            </a:r>
            <a:r>
              <a:rPr lang="en-US" sz="1050" dirty="0"/>
              <a:t> amps capable of operating at 4K will be identified and tested.</a:t>
            </a:r>
          </a:p>
          <a:p>
            <a:pPr algn="just"/>
            <a:r>
              <a:rPr lang="en-US" sz="1050" b="1" dirty="0"/>
              <a:t>Task 4.4</a:t>
            </a:r>
            <a:r>
              <a:rPr lang="en-US" sz="1050" dirty="0"/>
              <a:t>: Magnetic shielding The MSA should operate in an environment with a low magnetic field (possibly &lt;&lt; Gauss) and low vibrations so that the flux noise collected by the MSA SQUID loop remains &lt;&lt; Φ0 . In Flash, where the magnetic field reaches 1.1 T, this condition can be satisfied by appropriately shielding the magnetic field around the MSA and/or by moving the MSA sufficiently away. To evaluate whether this is possible, superconductor/cryoperm composite magnetic shields will be realized and tested and in the design of the Flash cryostat we will try to</a:t>
            </a:r>
          </a:p>
          <a:p>
            <a:pPr algn="just"/>
            <a:r>
              <a:rPr lang="en-US" sz="1050" dirty="0"/>
              <a:t>identify areas with a low residual magnetic field where the MSA can be safely housed. Tests of the shielded MSA in a 1.1 T magnetic field will be done.</a:t>
            </a:r>
          </a:p>
          <a:p>
            <a:pPr algn="just"/>
            <a:r>
              <a:rPr lang="en-US" sz="1050" b="1" dirty="0"/>
              <a:t>Task 4.5</a:t>
            </a:r>
            <a:r>
              <a:rPr lang="en-US" sz="1050" dirty="0"/>
              <a:t>: Multiplexing The possibility of operating two or more MSAs connected to the same antenna will be evaluated to simultaneously detect higher harmonics of the cavity but avoiding the MSAs interfering with each other.</a:t>
            </a:r>
          </a:p>
          <a:p>
            <a:pPr algn="just"/>
            <a:r>
              <a:rPr lang="en-US" sz="1050" b="1" dirty="0"/>
              <a:t>Task 4.6</a:t>
            </a:r>
            <a:r>
              <a:rPr lang="en-US" sz="1050" dirty="0"/>
              <a:t>: Replacement of the MSA In defining the design of the Flash cryostat and with prototype tests, the possibility of replacing the MSA without warming up the entire Flash cryostat to room temperature will be evaluated. In this way it would be possible to cover the entire range of Flash operating frequencies using some “bayonet design” MSAs optimized to operate on reduced frequency bandwidth.</a:t>
            </a:r>
          </a:p>
          <a:p>
            <a:pPr algn="just"/>
            <a:r>
              <a:rPr lang="en-US" sz="1050" b="1" dirty="0"/>
              <a:t>Task 4.7</a:t>
            </a:r>
            <a:r>
              <a:rPr lang="en-US" sz="1050" dirty="0"/>
              <a:t>: Secondary amplification and down conversion chain The RF amplification at room temperature will depend on the gain obtained in the cold stage and on the requirements of the digitization stage. Considering the non exceedingly high operating frequency (hundreds of MHz), the need for a potential down-conversion stage will be evaluated, based on noise control and acquisition bandwidth considerations.</a:t>
            </a:r>
          </a:p>
          <a:p>
            <a:pPr algn="just"/>
            <a:r>
              <a:rPr lang="en-US" sz="1050" b="1" dirty="0"/>
              <a:t>Task 4.8</a:t>
            </a:r>
            <a:r>
              <a:rPr lang="en-US" sz="1050" dirty="0"/>
              <a:t>: Digitization and data acquisition The Digitization and data acquisition stage will be defined according to the previous stage requirements. In addition, both commercial solutions (such as commercial fast FFT or a commercial digitizer) and custom-made solution based on RFSoc FPGA with high-end digitizer on board, will be considered. The second solution, although more complex, will offer greater flexibility and the possibility of applying data reduction and control algorithms directly in real-time.</a:t>
            </a:r>
          </a:p>
          <a:p>
            <a:pPr algn="just"/>
            <a:r>
              <a:rPr lang="en-US" sz="1050" b="1" dirty="0"/>
              <a:t>Task 4.9</a:t>
            </a:r>
            <a:r>
              <a:rPr lang="en-US" sz="1050" dirty="0"/>
              <a:t>: Full test of amplification chain with a BAW resonator Test of amplification and DAQ chain with a 100 MHz mode of a BAW in a cryogenic system to simulate the presence of the FLASH cavity. A full calibration procedure as in the real experiment will be implemented by measuring scattering parameters through ancillary lines and by means of calibrated thermal sources</a:t>
            </a:r>
            <a:endParaRPr lang="it-IT" sz="1050" dirty="0"/>
          </a:p>
        </p:txBody>
      </p:sp>
    </p:spTree>
    <p:extLst>
      <p:ext uri="{BB962C8B-B14F-4D97-AF65-F5344CB8AC3E}">
        <p14:creationId xmlns:p14="http://schemas.microsoft.com/office/powerpoint/2010/main" val="145720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E9E3C2-948B-4A85-8A96-AB1682A34A95}"/>
              </a:ext>
            </a:extLst>
          </p:cNvPr>
          <p:cNvSpPr>
            <a:spLocks noGrp="1"/>
          </p:cNvSpPr>
          <p:nvPr>
            <p:ph type="ftr" sz="quarter" idx="11"/>
          </p:nvPr>
        </p:nvSpPr>
        <p:spPr/>
        <p:txBody>
          <a:bodyPr/>
          <a:lstStyle/>
          <a:p>
            <a:r>
              <a:rPr lang="it-IT"/>
              <a:t>Flash - Falferi - Riunione preventivi Gr2 TIFPA 02/07/24</a:t>
            </a:r>
          </a:p>
        </p:txBody>
      </p:sp>
      <p:sp>
        <p:nvSpPr>
          <p:cNvPr id="3" name="Slide Number Placeholder 2">
            <a:extLst>
              <a:ext uri="{FF2B5EF4-FFF2-40B4-BE49-F238E27FC236}">
                <a16:creationId xmlns:a16="http://schemas.microsoft.com/office/drawing/2014/main" id="{D7D66A92-6B95-2628-0FE5-05D94BE4A105}"/>
              </a:ext>
            </a:extLst>
          </p:cNvPr>
          <p:cNvSpPr>
            <a:spLocks noGrp="1"/>
          </p:cNvSpPr>
          <p:nvPr>
            <p:ph type="sldNum" sz="quarter" idx="12"/>
          </p:nvPr>
        </p:nvSpPr>
        <p:spPr/>
        <p:txBody>
          <a:bodyPr/>
          <a:lstStyle/>
          <a:p>
            <a:fld id="{13542E8B-9B27-463C-A73D-7873FF5169DB}" type="slidenum">
              <a:rPr lang="it-IT" smtClean="0"/>
              <a:t>13</a:t>
            </a:fld>
            <a:endParaRPr lang="it-IT"/>
          </a:p>
        </p:txBody>
      </p:sp>
      <p:sp>
        <p:nvSpPr>
          <p:cNvPr id="4" name="TextBox 3">
            <a:extLst>
              <a:ext uri="{FF2B5EF4-FFF2-40B4-BE49-F238E27FC236}">
                <a16:creationId xmlns:a16="http://schemas.microsoft.com/office/drawing/2014/main" id="{2EBDC471-8645-3991-1FFE-9787C98EB880}"/>
              </a:ext>
            </a:extLst>
          </p:cNvPr>
          <p:cNvSpPr txBox="1"/>
          <p:nvPr/>
        </p:nvSpPr>
        <p:spPr>
          <a:xfrm>
            <a:off x="2240303" y="837496"/>
            <a:ext cx="7711394" cy="4031873"/>
          </a:xfrm>
          <a:prstGeom prst="rect">
            <a:avLst/>
          </a:prstGeom>
          <a:noFill/>
        </p:spPr>
        <p:txBody>
          <a:bodyPr wrap="square" rtlCol="0">
            <a:spAutoFit/>
          </a:bodyPr>
          <a:lstStyle/>
          <a:p>
            <a:pPr algn="ctr"/>
            <a:r>
              <a:rPr lang="en-US" sz="2000" dirty="0">
                <a:solidFill>
                  <a:prstClr val="black"/>
                </a:solidFill>
                <a:latin typeface="Calibri" panose="020F0502020204030204"/>
              </a:rPr>
              <a:t>Synergistic projects</a:t>
            </a:r>
          </a:p>
          <a:p>
            <a:endParaRPr lang="en-US" sz="1400" dirty="0">
              <a:solidFill>
                <a:prstClr val="black"/>
              </a:solidFill>
              <a:latin typeface="Calibri" panose="020F0502020204030204"/>
            </a:endParaRPr>
          </a:p>
          <a:p>
            <a:pPr algn="just"/>
            <a:r>
              <a:rPr lang="en-US" sz="1400" dirty="0">
                <a:solidFill>
                  <a:prstClr val="black"/>
                </a:solidFill>
                <a:latin typeface="Calibri" panose="020F0502020204030204"/>
              </a:rPr>
              <a:t>• </a:t>
            </a:r>
            <a:r>
              <a:rPr lang="en-US" sz="1400" dirty="0">
                <a:solidFill>
                  <a:srgbClr val="FF0000"/>
                </a:solidFill>
                <a:latin typeface="Calibri" panose="020F0502020204030204"/>
              </a:rPr>
              <a:t>QUAX</a:t>
            </a:r>
            <a:r>
              <a:rPr lang="en-US" sz="1400" dirty="0">
                <a:solidFill>
                  <a:prstClr val="black"/>
                </a:solidFill>
                <a:latin typeface="Calibri" panose="020F0502020204030204"/>
              </a:rPr>
              <a:t>: QUAX is a CSN2 experiment looking for galactic axions with mass about 40 µeV. One ff the two </a:t>
            </a:r>
            <a:r>
              <a:rPr lang="en-US" sz="1400" dirty="0" err="1">
                <a:solidFill>
                  <a:prstClr val="black"/>
                </a:solidFill>
                <a:latin typeface="Calibri" panose="020F0502020204030204"/>
              </a:rPr>
              <a:t>haloscopes</a:t>
            </a:r>
            <a:r>
              <a:rPr lang="en-US" sz="1400" dirty="0">
                <a:solidFill>
                  <a:prstClr val="black"/>
                </a:solidFill>
                <a:latin typeface="Calibri" panose="020F0502020204030204"/>
              </a:rPr>
              <a:t> of the experiment is located in the COLD laboratory of LNF (https://coldlab.lnf.infn.it).</a:t>
            </a:r>
          </a:p>
          <a:p>
            <a:pPr algn="just"/>
            <a:r>
              <a:rPr lang="en-US" sz="1400" dirty="0">
                <a:solidFill>
                  <a:prstClr val="black"/>
                </a:solidFill>
                <a:latin typeface="Calibri" panose="020F0502020204030204"/>
              </a:rPr>
              <a:t>• </a:t>
            </a:r>
            <a:r>
              <a:rPr lang="en-US" sz="1400" dirty="0">
                <a:solidFill>
                  <a:srgbClr val="FF0000"/>
                </a:solidFill>
                <a:latin typeface="Calibri" panose="020F0502020204030204"/>
              </a:rPr>
              <a:t>BAUSCIA</a:t>
            </a:r>
            <a:r>
              <a:rPr lang="en-US" sz="1400" dirty="0">
                <a:solidFill>
                  <a:prstClr val="black"/>
                </a:solidFill>
                <a:latin typeface="Calibri" panose="020F0502020204030204"/>
              </a:rPr>
              <a:t> Project in Milano Bicocca with the objective of detecting HFGW with BAWs. Because of the strong synergies with the FLASH physics and involved technologies, the MiB team expressed a strong interest in collaborating with FLASH in the future, for searches at lower frequencies but also extending to the higher frequencies of FLASH.</a:t>
            </a:r>
          </a:p>
          <a:p>
            <a:pPr algn="just"/>
            <a:r>
              <a:rPr lang="en-US" sz="1400" dirty="0">
                <a:solidFill>
                  <a:prstClr val="black"/>
                </a:solidFill>
                <a:latin typeface="Calibri" panose="020F0502020204030204"/>
              </a:rPr>
              <a:t>• </a:t>
            </a:r>
            <a:r>
              <a:rPr lang="en-US" sz="1400" dirty="0">
                <a:solidFill>
                  <a:srgbClr val="FF0000"/>
                </a:solidFill>
                <a:latin typeface="Calibri" panose="020F0502020204030204"/>
              </a:rPr>
              <a:t>PNRR-NQSTI</a:t>
            </a:r>
            <a:r>
              <a:rPr lang="en-US" sz="1400" dirty="0">
                <a:solidFill>
                  <a:prstClr val="black"/>
                </a:solidFill>
                <a:latin typeface="Calibri" panose="020F0502020204030204"/>
              </a:rPr>
              <a:t>: The objective of the PNRR project NQSTI is the development of quantum technologies, including superconducting quantum devices. The LNF, Trento and Pisa teams are involved in this project.</a:t>
            </a:r>
          </a:p>
          <a:p>
            <a:pPr algn="just"/>
            <a:r>
              <a:rPr lang="en-US" sz="1400" dirty="0">
                <a:solidFill>
                  <a:prstClr val="black"/>
                </a:solidFill>
                <a:latin typeface="Calibri" panose="020F0502020204030204"/>
              </a:rPr>
              <a:t>• </a:t>
            </a:r>
            <a:r>
              <a:rPr lang="en-US" sz="1400" dirty="0">
                <a:solidFill>
                  <a:srgbClr val="FF0000"/>
                </a:solidFill>
                <a:latin typeface="Calibri" panose="020F0502020204030204"/>
              </a:rPr>
              <a:t>PNRR-ICSC</a:t>
            </a:r>
            <a:r>
              <a:rPr lang="en-US" sz="1400" dirty="0">
                <a:solidFill>
                  <a:prstClr val="black"/>
                </a:solidFill>
                <a:latin typeface="Calibri" panose="020F0502020204030204"/>
              </a:rPr>
              <a:t>: One of the objective of the PNRR project ICSC is to develop the infrastructure for scientific computing. The QUAX cloud computing is developed also within this project.</a:t>
            </a:r>
          </a:p>
          <a:p>
            <a:pPr algn="just"/>
            <a:r>
              <a:rPr lang="en-US" sz="1400" dirty="0">
                <a:solidFill>
                  <a:prstClr val="black"/>
                </a:solidFill>
                <a:latin typeface="Calibri" panose="020F0502020204030204"/>
              </a:rPr>
              <a:t>• </a:t>
            </a:r>
            <a:r>
              <a:rPr lang="en-US" sz="1400" dirty="0">
                <a:solidFill>
                  <a:srgbClr val="FF0000"/>
                </a:solidFill>
                <a:latin typeface="Calibri" panose="020F0502020204030204"/>
              </a:rPr>
              <a:t>Samara/</a:t>
            </a:r>
            <a:r>
              <a:rPr lang="en-US" sz="1400" dirty="0" err="1">
                <a:solidFill>
                  <a:srgbClr val="FF0000"/>
                </a:solidFill>
                <a:latin typeface="Calibri" panose="020F0502020204030204"/>
              </a:rPr>
              <a:t>SuperMad</a:t>
            </a:r>
            <a:r>
              <a:rPr lang="en-US" sz="1400" dirty="0">
                <a:solidFill>
                  <a:prstClr val="black"/>
                </a:solidFill>
                <a:latin typeface="Calibri" panose="020F0502020204030204"/>
              </a:rPr>
              <a:t>: The objective of this project in CSN5 are superconducting materials for axion cavities such as NbTi and </a:t>
            </a:r>
            <a:r>
              <a:rPr lang="en-US" sz="1400" dirty="0" err="1">
                <a:solidFill>
                  <a:prstClr val="black"/>
                </a:solidFill>
                <a:latin typeface="Calibri" panose="020F0502020204030204"/>
              </a:rPr>
              <a:t>Ybco</a:t>
            </a:r>
            <a:r>
              <a:rPr lang="en-US" sz="1400" dirty="0">
                <a:solidFill>
                  <a:prstClr val="black"/>
                </a:solidFill>
                <a:latin typeface="Calibri" panose="020F0502020204030204"/>
              </a:rPr>
              <a:t>. The LNF team is involved in this project. Solutions for sputtering the FLASH cavity with NbTi will be studied within </a:t>
            </a:r>
            <a:r>
              <a:rPr lang="en-US" sz="1400" dirty="0" err="1">
                <a:solidFill>
                  <a:prstClr val="black"/>
                </a:solidFill>
                <a:latin typeface="Calibri" panose="020F0502020204030204"/>
              </a:rPr>
              <a:t>SuperMAD</a:t>
            </a:r>
            <a:r>
              <a:rPr lang="en-US" sz="1400" dirty="0">
                <a:solidFill>
                  <a:prstClr val="black"/>
                </a:solidFill>
                <a:latin typeface="Calibri" panose="020F0502020204030204"/>
              </a:rPr>
              <a:t> if approved.</a:t>
            </a:r>
          </a:p>
          <a:p>
            <a:pPr algn="just"/>
            <a:r>
              <a:rPr lang="en-US" sz="1400" dirty="0">
                <a:solidFill>
                  <a:prstClr val="black"/>
                </a:solidFill>
                <a:latin typeface="Calibri" panose="020F0502020204030204"/>
              </a:rPr>
              <a:t>• </a:t>
            </a:r>
            <a:r>
              <a:rPr lang="en-US" sz="1400" dirty="0">
                <a:solidFill>
                  <a:srgbClr val="FF0000"/>
                </a:solidFill>
                <a:latin typeface="Calibri" panose="020F0502020204030204"/>
              </a:rPr>
              <a:t>Qubit/QUARTET</a:t>
            </a:r>
            <a:r>
              <a:rPr lang="en-US" sz="1400" dirty="0">
                <a:solidFill>
                  <a:prstClr val="black"/>
                </a:solidFill>
                <a:latin typeface="Calibri" panose="020F0502020204030204"/>
              </a:rPr>
              <a:t>: Superconducting devices. The LNF, Pisa and Trento teams are involved in this project.</a:t>
            </a:r>
          </a:p>
          <a:p>
            <a:pPr algn="just"/>
            <a:r>
              <a:rPr lang="en-US" sz="1400" dirty="0">
                <a:solidFill>
                  <a:prstClr val="black"/>
                </a:solidFill>
                <a:latin typeface="Calibri" panose="020F0502020204030204"/>
              </a:rPr>
              <a:t>• </a:t>
            </a:r>
            <a:r>
              <a:rPr lang="en-US" sz="1400" dirty="0">
                <a:solidFill>
                  <a:srgbClr val="FF0000"/>
                </a:solidFill>
                <a:latin typeface="Calibri" panose="020F0502020204030204"/>
              </a:rPr>
              <a:t>PRIN-2022bpjl2l (IRONMOON</a:t>
            </a:r>
            <a:r>
              <a:rPr lang="en-US" sz="1400" dirty="0">
                <a:solidFill>
                  <a:prstClr val="black"/>
                </a:solidFill>
                <a:latin typeface="Calibri" panose="020F0502020204030204"/>
              </a:rPr>
              <a:t>): The objective of the PRIN project IRONMOON is the study of superconducting materials for axion RF cavities. The LNF team is involved in this project.</a:t>
            </a:r>
            <a:endParaRPr lang="it-IT" sz="1400" dirty="0">
              <a:solidFill>
                <a:prstClr val="black"/>
              </a:solidFill>
              <a:latin typeface="Calibri" panose="020F0502020204030204"/>
            </a:endParaRPr>
          </a:p>
        </p:txBody>
      </p:sp>
    </p:spTree>
    <p:extLst>
      <p:ext uri="{BB962C8B-B14F-4D97-AF65-F5344CB8AC3E}">
        <p14:creationId xmlns:p14="http://schemas.microsoft.com/office/powerpoint/2010/main" val="176458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95CF90-06E1-F7CC-A84D-347231E4160F}"/>
              </a:ext>
            </a:extLst>
          </p:cNvPr>
          <p:cNvSpPr>
            <a:spLocks noGrp="1"/>
          </p:cNvSpPr>
          <p:nvPr>
            <p:ph type="ftr" sz="quarter" idx="11"/>
          </p:nvPr>
        </p:nvSpPr>
        <p:spPr/>
        <p:txBody>
          <a:bodyPr/>
          <a:lstStyle/>
          <a:p>
            <a:r>
              <a:rPr lang="it-IT"/>
              <a:t>Flash - Falferi - Riunione preventivi Gr2 TIFPA 02/07/24</a:t>
            </a:r>
          </a:p>
        </p:txBody>
      </p:sp>
      <p:sp>
        <p:nvSpPr>
          <p:cNvPr id="3" name="Slide Number Placeholder 2">
            <a:extLst>
              <a:ext uri="{FF2B5EF4-FFF2-40B4-BE49-F238E27FC236}">
                <a16:creationId xmlns:a16="http://schemas.microsoft.com/office/drawing/2014/main" id="{250EC840-E540-1E6D-FFE1-4A8B21CC5219}"/>
              </a:ext>
            </a:extLst>
          </p:cNvPr>
          <p:cNvSpPr>
            <a:spLocks noGrp="1"/>
          </p:cNvSpPr>
          <p:nvPr>
            <p:ph type="sldNum" sz="quarter" idx="12"/>
          </p:nvPr>
        </p:nvSpPr>
        <p:spPr/>
        <p:txBody>
          <a:bodyPr/>
          <a:lstStyle/>
          <a:p>
            <a:fld id="{13542E8B-9B27-463C-A73D-7873FF5169DB}" type="slidenum">
              <a:rPr lang="it-IT" smtClean="0"/>
              <a:t>14</a:t>
            </a:fld>
            <a:endParaRPr lang="it-IT"/>
          </a:p>
        </p:txBody>
      </p:sp>
      <p:sp>
        <p:nvSpPr>
          <p:cNvPr id="7" name="TextBox 6">
            <a:extLst>
              <a:ext uri="{FF2B5EF4-FFF2-40B4-BE49-F238E27FC236}">
                <a16:creationId xmlns:a16="http://schemas.microsoft.com/office/drawing/2014/main" id="{22AEB60D-F988-E428-38A8-0B12C2E1D721}"/>
              </a:ext>
            </a:extLst>
          </p:cNvPr>
          <p:cNvSpPr txBox="1"/>
          <p:nvPr/>
        </p:nvSpPr>
        <p:spPr>
          <a:xfrm>
            <a:off x="1948543" y="1926103"/>
            <a:ext cx="3657601" cy="2631490"/>
          </a:xfrm>
          <a:prstGeom prst="rect">
            <a:avLst/>
          </a:prstGeom>
          <a:noFill/>
          <a:ln>
            <a:solidFill>
              <a:sysClr val="windowText" lastClr="000000"/>
            </a:solidFill>
          </a:ln>
        </p:spPr>
        <p:txBody>
          <a:bodyPr wrap="square" rtlCol="0">
            <a:spAutoFit/>
          </a:bodyPr>
          <a:lstStyle/>
          <a:p>
            <a:pPr>
              <a:spcAft>
                <a:spcPts val="600"/>
              </a:spcAft>
            </a:pPr>
            <a:r>
              <a:rPr lang="it-IT" sz="1600" dirty="0"/>
              <a:t>Istituti                         personale       FTE</a:t>
            </a:r>
          </a:p>
          <a:p>
            <a:r>
              <a:rPr lang="it-IT" sz="1600" dirty="0"/>
              <a:t>LNF		10	2.6</a:t>
            </a:r>
          </a:p>
          <a:p>
            <a:r>
              <a:rPr lang="it-IT" sz="1600" dirty="0"/>
              <a:t>Camerino		4	1.3</a:t>
            </a:r>
          </a:p>
          <a:p>
            <a:r>
              <a:rPr lang="it-IT" sz="1600" dirty="0"/>
              <a:t>Pisa		12	2.3</a:t>
            </a:r>
          </a:p>
          <a:p>
            <a:r>
              <a:rPr lang="it-IT" sz="1600" dirty="0"/>
              <a:t>TIFPA		2	0.6</a:t>
            </a:r>
          </a:p>
          <a:p>
            <a:r>
              <a:rPr lang="it-IT" sz="1600" dirty="0"/>
              <a:t>Bonn/Mainz	5	2.1</a:t>
            </a:r>
          </a:p>
          <a:p>
            <a:r>
              <a:rPr lang="it-IT" sz="1600" dirty="0"/>
              <a:t>Cartagena/Valencia	7	1.4</a:t>
            </a:r>
          </a:p>
          <a:p>
            <a:r>
              <a:rPr lang="it-IT" sz="1600" dirty="0"/>
              <a:t>Shanghai		2	0.4</a:t>
            </a:r>
          </a:p>
          <a:p>
            <a:r>
              <a:rPr lang="it-IT" sz="1600" dirty="0"/>
              <a:t>Zaragoza		1	0.2</a:t>
            </a:r>
          </a:p>
          <a:p>
            <a:r>
              <a:rPr lang="it-IT" sz="1600" dirty="0"/>
              <a:t>TOT		43	10.9</a:t>
            </a:r>
          </a:p>
        </p:txBody>
      </p:sp>
      <p:sp>
        <p:nvSpPr>
          <p:cNvPr id="4" name="TextBox 3">
            <a:extLst>
              <a:ext uri="{FF2B5EF4-FFF2-40B4-BE49-F238E27FC236}">
                <a16:creationId xmlns:a16="http://schemas.microsoft.com/office/drawing/2014/main" id="{8B93D6B0-735B-E0E5-5999-073A09A1AF9C}"/>
              </a:ext>
            </a:extLst>
          </p:cNvPr>
          <p:cNvSpPr txBox="1"/>
          <p:nvPr/>
        </p:nvSpPr>
        <p:spPr>
          <a:xfrm>
            <a:off x="6585857" y="1926103"/>
            <a:ext cx="3875316" cy="1892826"/>
          </a:xfrm>
          <a:prstGeom prst="rect">
            <a:avLst/>
          </a:prstGeom>
          <a:noFill/>
          <a:ln>
            <a:solidFill>
              <a:sysClr val="windowText" lastClr="000000"/>
            </a:solidFill>
          </a:ln>
        </p:spPr>
        <p:txBody>
          <a:bodyPr wrap="square" rtlCol="0">
            <a:spAutoFit/>
          </a:bodyPr>
          <a:lstStyle/>
          <a:p>
            <a:pPr>
              <a:spcAft>
                <a:spcPts val="600"/>
              </a:spcAft>
            </a:pPr>
            <a:r>
              <a:rPr lang="it-IT" sz="1600" dirty="0" err="1"/>
              <a:t>Possible</a:t>
            </a:r>
            <a:r>
              <a:rPr lang="it-IT" sz="1600" dirty="0"/>
              <a:t> FLASH </a:t>
            </a:r>
            <a:r>
              <a:rPr lang="it-IT" sz="1600" dirty="0" err="1"/>
              <a:t>detection</a:t>
            </a:r>
            <a:r>
              <a:rPr lang="it-IT" sz="1600" dirty="0"/>
              <a:t>:</a:t>
            </a:r>
          </a:p>
          <a:p>
            <a:pPr marL="285750" indent="-285750">
              <a:buFont typeface="Arial" panose="020B0604020202020204" pitchFamily="34" charset="0"/>
              <a:buChar char="•"/>
            </a:pPr>
            <a:r>
              <a:rPr lang="it-IT" sz="1600" dirty="0"/>
              <a:t>QCD </a:t>
            </a:r>
            <a:r>
              <a:rPr lang="it-IT" sz="1600" dirty="0" err="1"/>
              <a:t>axion</a:t>
            </a:r>
            <a:endParaRPr lang="it-IT" sz="1600" dirty="0"/>
          </a:p>
          <a:p>
            <a:pPr marL="285750" indent="-285750">
              <a:buFont typeface="Arial" panose="020B0604020202020204" pitchFamily="34" charset="0"/>
              <a:buChar char="•"/>
            </a:pPr>
            <a:r>
              <a:rPr lang="it-IT" sz="1600" dirty="0" err="1"/>
              <a:t>Axion</a:t>
            </a:r>
            <a:r>
              <a:rPr lang="it-IT" sz="1600" dirty="0"/>
              <a:t>-like </a:t>
            </a:r>
            <a:r>
              <a:rPr lang="it-IT" sz="1600" dirty="0" err="1"/>
              <a:t>particles</a:t>
            </a:r>
            <a:endParaRPr lang="it-IT" sz="1600" dirty="0"/>
          </a:p>
          <a:p>
            <a:pPr marL="285750" indent="-285750">
              <a:buFont typeface="Arial" panose="020B0604020202020204" pitchFamily="34" charset="0"/>
              <a:buChar char="•"/>
            </a:pPr>
            <a:r>
              <a:rPr lang="it-IT" sz="1600" dirty="0"/>
              <a:t>Scalar dark </a:t>
            </a:r>
            <a:r>
              <a:rPr lang="it-IT" sz="1600" dirty="0" err="1"/>
              <a:t>matter</a:t>
            </a:r>
            <a:endParaRPr lang="it-IT" sz="1600" dirty="0"/>
          </a:p>
          <a:p>
            <a:pPr marL="285750" indent="-285750">
              <a:buFont typeface="Arial" panose="020B0604020202020204" pitchFamily="34" charset="0"/>
              <a:buChar char="•"/>
            </a:pPr>
            <a:r>
              <a:rPr lang="it-IT" sz="1600" dirty="0" err="1"/>
              <a:t>Chameleons</a:t>
            </a:r>
            <a:endParaRPr lang="it-IT" sz="1600" dirty="0"/>
          </a:p>
          <a:p>
            <a:pPr marL="285750" indent="-285750">
              <a:buFont typeface="Arial" panose="020B0604020202020204" pitchFamily="34" charset="0"/>
              <a:buChar char="•"/>
            </a:pPr>
            <a:r>
              <a:rPr lang="it-IT" sz="1600" dirty="0" err="1"/>
              <a:t>Hidden</a:t>
            </a:r>
            <a:r>
              <a:rPr lang="it-IT" sz="1600" dirty="0"/>
              <a:t> (dark) </a:t>
            </a:r>
            <a:r>
              <a:rPr lang="it-IT" sz="1600" dirty="0" err="1"/>
              <a:t>photons</a:t>
            </a:r>
            <a:endParaRPr lang="it-IT" sz="1600" dirty="0"/>
          </a:p>
          <a:p>
            <a:pPr marL="285750" indent="-285750">
              <a:buFont typeface="Arial" panose="020B0604020202020204" pitchFamily="34" charset="0"/>
              <a:buChar char="•"/>
            </a:pPr>
            <a:r>
              <a:rPr lang="it-IT" sz="1600" dirty="0"/>
              <a:t>High frequency </a:t>
            </a:r>
            <a:r>
              <a:rPr lang="it-IT" sz="1600" dirty="0" err="1"/>
              <a:t>gravitational</a:t>
            </a:r>
            <a:r>
              <a:rPr lang="it-IT" sz="1600" dirty="0"/>
              <a:t> </a:t>
            </a:r>
            <a:r>
              <a:rPr lang="it-IT" sz="1600" dirty="0" err="1"/>
              <a:t>waves</a:t>
            </a:r>
            <a:r>
              <a:rPr lang="it-IT" sz="1600" dirty="0"/>
              <a:t> </a:t>
            </a:r>
          </a:p>
        </p:txBody>
      </p:sp>
    </p:spTree>
    <p:extLst>
      <p:ext uri="{BB962C8B-B14F-4D97-AF65-F5344CB8AC3E}">
        <p14:creationId xmlns:p14="http://schemas.microsoft.com/office/powerpoint/2010/main" val="1249044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897BDE-18B8-49CE-A70E-74BB39795732}"/>
              </a:ext>
            </a:extLst>
          </p:cNvPr>
          <p:cNvSpPr>
            <a:spLocks noGrp="1"/>
          </p:cNvSpPr>
          <p:nvPr>
            <p:ph type="ftr" sz="quarter" idx="11"/>
          </p:nvPr>
        </p:nvSpPr>
        <p:spPr/>
        <p:txBody>
          <a:bodyPr/>
          <a:lstStyle/>
          <a:p>
            <a:r>
              <a:rPr lang="it-IT"/>
              <a:t>Flash - Falferi - Riunione preventivi Gr2 TIFPA 02/07/24</a:t>
            </a:r>
          </a:p>
        </p:txBody>
      </p:sp>
      <p:sp>
        <p:nvSpPr>
          <p:cNvPr id="3" name="Slide Number Placeholder 2">
            <a:extLst>
              <a:ext uri="{FF2B5EF4-FFF2-40B4-BE49-F238E27FC236}">
                <a16:creationId xmlns:a16="http://schemas.microsoft.com/office/drawing/2014/main" id="{E1E978D1-D1E0-49C7-A304-5B84B46BCB8B}"/>
              </a:ext>
            </a:extLst>
          </p:cNvPr>
          <p:cNvSpPr>
            <a:spLocks noGrp="1"/>
          </p:cNvSpPr>
          <p:nvPr>
            <p:ph type="sldNum" sz="quarter" idx="12"/>
          </p:nvPr>
        </p:nvSpPr>
        <p:spPr/>
        <p:txBody>
          <a:bodyPr/>
          <a:lstStyle/>
          <a:p>
            <a:fld id="{13542E8B-9B27-463C-A73D-7873FF5169DB}" type="slidenum">
              <a:rPr lang="it-IT" smtClean="0"/>
              <a:t>15</a:t>
            </a:fld>
            <a:endParaRPr lang="it-IT"/>
          </a:p>
        </p:txBody>
      </p:sp>
      <p:sp>
        <p:nvSpPr>
          <p:cNvPr id="10" name="TextBox 9">
            <a:extLst>
              <a:ext uri="{FF2B5EF4-FFF2-40B4-BE49-F238E27FC236}">
                <a16:creationId xmlns:a16="http://schemas.microsoft.com/office/drawing/2014/main" id="{F839F5FD-3431-F369-163A-485CB9072001}"/>
              </a:ext>
            </a:extLst>
          </p:cNvPr>
          <p:cNvSpPr txBox="1"/>
          <p:nvPr/>
        </p:nvSpPr>
        <p:spPr>
          <a:xfrm>
            <a:off x="1178576" y="379303"/>
            <a:ext cx="9383486" cy="5493812"/>
          </a:xfrm>
          <a:prstGeom prst="rect">
            <a:avLst/>
          </a:prstGeom>
          <a:noFill/>
        </p:spPr>
        <p:txBody>
          <a:bodyPr wrap="square">
            <a:spAutoFit/>
          </a:bodyPr>
          <a:lstStyle/>
          <a:p>
            <a:pPr algn="ctr"/>
            <a:r>
              <a:rPr lang="en-US" sz="1600" dirty="0"/>
              <a:t>Axion</a:t>
            </a:r>
          </a:p>
          <a:p>
            <a:r>
              <a:rPr lang="en-US" sz="1600" dirty="0"/>
              <a:t>An axion is a hypothetical elementary particle originally theorized in 1978 by </a:t>
            </a:r>
            <a:r>
              <a:rPr lang="en-US" sz="1600" dirty="0" err="1"/>
              <a:t>Wilczek</a:t>
            </a:r>
            <a:r>
              <a:rPr lang="en-US" sz="1600" dirty="0"/>
              <a:t> and Weinberg as a consequence of the Peccei–Quinn mechanism for solving the strong CP problem posed by quantum chromodynamics (QCD). If axions exist and have low mass within a specific range, they are of interest as a possible component of cold dark matter.</a:t>
            </a:r>
          </a:p>
          <a:p>
            <a:pPr algn="ctr">
              <a:spcBef>
                <a:spcPts val="600"/>
              </a:spcBef>
            </a:pPr>
            <a:r>
              <a:rPr lang="en-US" sz="1600" dirty="0"/>
              <a:t>Strong CP problem</a:t>
            </a:r>
          </a:p>
          <a:p>
            <a:r>
              <a:rPr lang="en-US" sz="1600" dirty="0"/>
              <a:t>According to the current mathematical formulation of quantum chromodynamics, a violation of Charge Parity-symmetry in strong interactions could occur. However, no violation of the CP-symmetry has ever been seen in any experiment involving only the strong interaction. As there is no known reason in QCD for it to necessarily be conserved, this is a "fine tuning" problem known as the strong CP problem</a:t>
            </a:r>
          </a:p>
          <a:p>
            <a:pPr algn="ctr">
              <a:spcBef>
                <a:spcPts val="600"/>
              </a:spcBef>
            </a:pPr>
            <a:r>
              <a:rPr lang="en-US" sz="1600" dirty="0"/>
              <a:t>Axion Models</a:t>
            </a:r>
          </a:p>
          <a:p>
            <a:r>
              <a:rPr lang="en-US" sz="1600" dirty="0"/>
              <a:t>Models in which the axion feebly couples to the Standard Model degrees of freedom:</a:t>
            </a:r>
          </a:p>
          <a:p>
            <a:r>
              <a:rPr lang="en-US" sz="1600" dirty="0"/>
              <a:t>Kim-</a:t>
            </a:r>
            <a:r>
              <a:rPr lang="en-US" sz="1600" dirty="0" err="1"/>
              <a:t>Shifman</a:t>
            </a:r>
            <a:r>
              <a:rPr lang="en-US" sz="1600" dirty="0"/>
              <a:t>-</a:t>
            </a:r>
            <a:r>
              <a:rPr lang="en-US" sz="1600" dirty="0" err="1"/>
              <a:t>Vainshtein</a:t>
            </a:r>
            <a:r>
              <a:rPr lang="en-US" sz="1600" dirty="0"/>
              <a:t>-Zakharov (KSVZ) model (1979/80)</a:t>
            </a:r>
          </a:p>
          <a:p>
            <a:r>
              <a:rPr lang="en-US" sz="1600" dirty="0"/>
              <a:t>Dine-</a:t>
            </a:r>
            <a:r>
              <a:rPr lang="en-US" sz="1600" dirty="0" err="1"/>
              <a:t>Fischler</a:t>
            </a:r>
            <a:r>
              <a:rPr lang="en-US" sz="1600" dirty="0"/>
              <a:t>-</a:t>
            </a:r>
            <a:r>
              <a:rPr lang="en-US" sz="1600" dirty="0" err="1"/>
              <a:t>SrednickiZhitnitsky</a:t>
            </a:r>
            <a:r>
              <a:rPr lang="en-US" sz="1600" dirty="0"/>
              <a:t> (DFSZ) model (1980/81)</a:t>
            </a:r>
          </a:p>
          <a:p>
            <a:r>
              <a:rPr lang="en-US" sz="1600" dirty="0"/>
              <a:t>These benchmark models belong to a larger class which is referred to as the “invisible” axion models.</a:t>
            </a:r>
          </a:p>
          <a:p>
            <a:pPr algn="ctr">
              <a:spcBef>
                <a:spcPts val="600"/>
              </a:spcBef>
            </a:pPr>
            <a:r>
              <a:rPr lang="en-US" sz="1600" dirty="0"/>
              <a:t>Axion Experiments with </a:t>
            </a:r>
            <a:r>
              <a:rPr lang="en-US" sz="1600" dirty="0" err="1"/>
              <a:t>haloscopes</a:t>
            </a:r>
            <a:endParaRPr lang="en-US" sz="1600" dirty="0"/>
          </a:p>
          <a:p>
            <a:r>
              <a:rPr lang="it-IT" sz="1600" dirty="0" err="1"/>
              <a:t>Currently</a:t>
            </a:r>
            <a:r>
              <a:rPr lang="it-IT" sz="1600" dirty="0"/>
              <a:t> </a:t>
            </a:r>
            <a:r>
              <a:rPr lang="it-IT" sz="1600" dirty="0" err="1"/>
              <a:t>operating</a:t>
            </a:r>
            <a:r>
              <a:rPr lang="it-IT" sz="1600" dirty="0"/>
              <a:t> </a:t>
            </a:r>
            <a:r>
              <a:rPr lang="it-IT" sz="1600" dirty="0" err="1"/>
              <a:t>haloscopes</a:t>
            </a:r>
            <a:r>
              <a:rPr lang="it-IT" sz="1600" dirty="0"/>
              <a:t>: ADMX, HAYSTAC, ORGAN, CAPP-8T, CAPP-9T, CAPP-PACE, CAPP-18T, CAST-CAPP, CAPP-12TB, </a:t>
            </a:r>
            <a:r>
              <a:rPr lang="it-IT" sz="1600" dirty="0" err="1"/>
              <a:t>GrAHal</a:t>
            </a:r>
            <a:r>
              <a:rPr lang="it-IT" sz="1600" dirty="0"/>
              <a:t>, RADES, QUAX, and TASEH </a:t>
            </a:r>
          </a:p>
          <a:p>
            <a:r>
              <a:rPr lang="it-IT" sz="1600" dirty="0" err="1"/>
              <a:t>Proposed</a:t>
            </a:r>
            <a:r>
              <a:rPr lang="it-IT" sz="1600" dirty="0"/>
              <a:t> </a:t>
            </a:r>
            <a:r>
              <a:rPr lang="it-IT" sz="1600" dirty="0" err="1"/>
              <a:t>haloscopes</a:t>
            </a:r>
            <a:r>
              <a:rPr lang="it-IT" sz="1600" dirty="0"/>
              <a:t>: FLASH, </a:t>
            </a:r>
            <a:r>
              <a:rPr lang="it-IT" sz="1600" dirty="0" err="1"/>
              <a:t>BabyIAXO</a:t>
            </a:r>
            <a:r>
              <a:rPr lang="it-IT" sz="1600" dirty="0"/>
              <a:t>/RADES, ABRACADABRA, DM-Radio, </a:t>
            </a:r>
            <a:r>
              <a:rPr lang="it-IT" sz="1600" dirty="0" err="1"/>
              <a:t>CADEx</a:t>
            </a:r>
            <a:r>
              <a:rPr lang="it-IT" sz="1600" dirty="0"/>
              <a:t>, MADMAX , ALPHA, WISPLC, DALI, BRASS, BREAD and SUPAX</a:t>
            </a:r>
          </a:p>
          <a:p>
            <a:endParaRPr lang="it-IT" sz="1600" dirty="0"/>
          </a:p>
        </p:txBody>
      </p:sp>
    </p:spTree>
    <p:extLst>
      <p:ext uri="{BB962C8B-B14F-4D97-AF65-F5344CB8AC3E}">
        <p14:creationId xmlns:p14="http://schemas.microsoft.com/office/powerpoint/2010/main" val="146954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81DF3C-CD82-03FC-112F-DB9288B185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42E8B-9B27-463C-A73D-7873FF5169DB}" type="slidenum">
              <a:rPr kumimoji="0" lang="it-I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D8A7ACE6-8A50-07A0-CF2B-86F6B912836C}"/>
              </a:ext>
            </a:extLst>
          </p:cNvPr>
          <p:cNvPicPr>
            <a:picLocks noChangeAspect="1"/>
          </p:cNvPicPr>
          <p:nvPr/>
        </p:nvPicPr>
        <p:blipFill>
          <a:blip r:embed="rId2"/>
          <a:stretch>
            <a:fillRect/>
          </a:stretch>
        </p:blipFill>
        <p:spPr>
          <a:xfrm>
            <a:off x="1017814" y="847725"/>
            <a:ext cx="4800600" cy="3790950"/>
          </a:xfrm>
          <a:prstGeom prst="rect">
            <a:avLst/>
          </a:prstGeom>
        </p:spPr>
      </p:pic>
      <p:pic>
        <p:nvPicPr>
          <p:cNvPr id="7" name="Picture 6">
            <a:extLst>
              <a:ext uri="{FF2B5EF4-FFF2-40B4-BE49-F238E27FC236}">
                <a16:creationId xmlns:a16="http://schemas.microsoft.com/office/drawing/2014/main" id="{A039DB87-8539-C9CC-EFC9-40122E5B6E9A}"/>
              </a:ext>
            </a:extLst>
          </p:cNvPr>
          <p:cNvPicPr>
            <a:picLocks noChangeAspect="1"/>
          </p:cNvPicPr>
          <p:nvPr/>
        </p:nvPicPr>
        <p:blipFill>
          <a:blip r:embed="rId3"/>
          <a:stretch>
            <a:fillRect/>
          </a:stretch>
        </p:blipFill>
        <p:spPr>
          <a:xfrm>
            <a:off x="6534150" y="847725"/>
            <a:ext cx="4640036" cy="3957678"/>
          </a:xfrm>
          <a:prstGeom prst="rect">
            <a:avLst/>
          </a:prstGeom>
        </p:spPr>
      </p:pic>
      <p:sp>
        <p:nvSpPr>
          <p:cNvPr id="9" name="TextBox 8">
            <a:extLst>
              <a:ext uri="{FF2B5EF4-FFF2-40B4-BE49-F238E27FC236}">
                <a16:creationId xmlns:a16="http://schemas.microsoft.com/office/drawing/2014/main" id="{EEF6D3FA-20B2-9E87-3FE0-11CD74B13B6E}"/>
              </a:ext>
            </a:extLst>
          </p:cNvPr>
          <p:cNvSpPr txBox="1"/>
          <p:nvPr/>
        </p:nvSpPr>
        <p:spPr>
          <a:xfrm>
            <a:off x="7680960" y="5188461"/>
            <a:ext cx="297942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Aptos" panose="02110004020202020204"/>
                <a:ea typeface="+mn-ea"/>
                <a:cs typeface="+mn-cs"/>
              </a:rPr>
              <a:t>Mück</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et al., </a:t>
            </a:r>
            <a:r>
              <a:rPr kumimoji="0" lang="fr-FR" sz="1100" b="0" i="0" u="none" strike="noStrike" kern="1200" cap="none" spc="0" normalizeH="0" baseline="0" noProof="0" dirty="0" err="1">
                <a:ln>
                  <a:noFill/>
                </a:ln>
                <a:solidFill>
                  <a:prstClr val="black"/>
                </a:solidFill>
                <a:effectLst/>
                <a:uLnTx/>
                <a:uFillTx/>
                <a:latin typeface="Aptos" panose="02110004020202020204"/>
                <a:ea typeface="+mn-ea"/>
                <a:cs typeface="+mn-cs"/>
              </a:rPr>
              <a:t>Appl</a:t>
            </a:r>
            <a:r>
              <a:rPr kumimoji="0" lang="fr-FR" sz="1100" b="0" i="0" u="none" strike="noStrike" kern="1200" cap="none" spc="0" normalizeH="0" baseline="0" noProof="0" dirty="0">
                <a:ln>
                  <a:noFill/>
                </a:ln>
                <a:solidFill>
                  <a:prstClr val="black"/>
                </a:solidFill>
                <a:effectLst/>
                <a:uLnTx/>
                <a:uFillTx/>
                <a:latin typeface="Aptos" panose="02110004020202020204"/>
                <a:ea typeface="+mn-ea"/>
                <a:cs typeface="+mn-cs"/>
              </a:rPr>
              <a:t>. Phys. </a:t>
            </a:r>
            <a:r>
              <a:rPr kumimoji="0" lang="fr-FR" sz="1100" b="0" i="0" u="none" strike="noStrike" kern="1200" cap="none" spc="0" normalizeH="0" baseline="0" noProof="0" dirty="0" err="1">
                <a:ln>
                  <a:noFill/>
                </a:ln>
                <a:solidFill>
                  <a:prstClr val="black"/>
                </a:solidFill>
                <a:effectLst/>
                <a:uLnTx/>
                <a:uFillTx/>
                <a:latin typeface="Aptos" panose="02110004020202020204"/>
                <a:ea typeface="+mn-ea"/>
                <a:cs typeface="+mn-cs"/>
              </a:rPr>
              <a:t>Lett</a:t>
            </a:r>
            <a:r>
              <a:rPr kumimoji="0" lang="fr-FR" sz="1100" b="0" i="0" u="none" strike="noStrike" kern="1200" cap="none" spc="0" normalizeH="0" baseline="0" noProof="0" dirty="0">
                <a:ln>
                  <a:noFill/>
                </a:ln>
                <a:solidFill>
                  <a:prstClr val="black"/>
                </a:solidFill>
                <a:effectLst/>
                <a:uLnTx/>
                <a:uFillTx/>
                <a:latin typeface="Aptos" panose="02110004020202020204"/>
                <a:ea typeface="+mn-ea"/>
                <a:cs typeface="+mn-cs"/>
              </a:rPr>
              <a:t>. 78, 967 (2001)</a:t>
            </a:r>
            <a:endParaRPr kumimoji="0" lang="it-IT"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id="{68287422-13A4-8571-6319-745619F3EC13}"/>
              </a:ext>
            </a:extLst>
          </p:cNvPr>
          <p:cNvSpPr>
            <a:spLocks noGrp="1"/>
          </p:cNvSpPr>
          <p:nvPr>
            <p:ph type="ftr" sz="quarter" idx="11"/>
          </p:nvPr>
        </p:nvSpPr>
        <p:spPr/>
        <p:txBody>
          <a:bodyPr/>
          <a:lstStyle/>
          <a:p>
            <a:r>
              <a:rPr lang="it-IT"/>
              <a:t>Flash - Falferi - Riunione preventivi Gr2 TIFPA 02/07/24</a:t>
            </a:r>
          </a:p>
        </p:txBody>
      </p:sp>
      <p:pic>
        <p:nvPicPr>
          <p:cNvPr id="6" name="Picture 5">
            <a:extLst>
              <a:ext uri="{FF2B5EF4-FFF2-40B4-BE49-F238E27FC236}">
                <a16:creationId xmlns:a16="http://schemas.microsoft.com/office/drawing/2014/main" id="{9DDD9404-33B2-00FF-E3F6-CB88299C7CFA}"/>
              </a:ext>
            </a:extLst>
          </p:cNvPr>
          <p:cNvPicPr>
            <a:picLocks noChangeAspect="1"/>
          </p:cNvPicPr>
          <p:nvPr/>
        </p:nvPicPr>
        <p:blipFill>
          <a:blip r:embed="rId4"/>
          <a:stretch>
            <a:fillRect/>
          </a:stretch>
        </p:blipFill>
        <p:spPr>
          <a:xfrm>
            <a:off x="222727" y="0"/>
            <a:ext cx="1083559" cy="1335688"/>
          </a:xfrm>
          <a:prstGeom prst="rect">
            <a:avLst/>
          </a:prstGeom>
        </p:spPr>
      </p:pic>
      <p:pic>
        <p:nvPicPr>
          <p:cNvPr id="8" name="Picture 7">
            <a:extLst>
              <a:ext uri="{FF2B5EF4-FFF2-40B4-BE49-F238E27FC236}">
                <a16:creationId xmlns:a16="http://schemas.microsoft.com/office/drawing/2014/main" id="{C33FDE15-071A-F87F-E226-7BCE46510977}"/>
              </a:ext>
            </a:extLst>
          </p:cNvPr>
          <p:cNvPicPr>
            <a:picLocks noChangeAspect="1"/>
          </p:cNvPicPr>
          <p:nvPr/>
        </p:nvPicPr>
        <p:blipFill>
          <a:blip r:embed="rId5"/>
          <a:stretch>
            <a:fillRect/>
          </a:stretch>
        </p:blipFill>
        <p:spPr>
          <a:xfrm>
            <a:off x="9576960" y="222075"/>
            <a:ext cx="1083559" cy="891537"/>
          </a:xfrm>
          <a:prstGeom prst="rect">
            <a:avLst/>
          </a:prstGeom>
        </p:spPr>
      </p:pic>
      <p:pic>
        <p:nvPicPr>
          <p:cNvPr id="10" name="Picture 9">
            <a:extLst>
              <a:ext uri="{FF2B5EF4-FFF2-40B4-BE49-F238E27FC236}">
                <a16:creationId xmlns:a16="http://schemas.microsoft.com/office/drawing/2014/main" id="{2801F959-2637-681E-FE15-FF325F4DAB01}"/>
              </a:ext>
            </a:extLst>
          </p:cNvPr>
          <p:cNvPicPr>
            <a:picLocks noChangeAspect="1"/>
          </p:cNvPicPr>
          <p:nvPr/>
        </p:nvPicPr>
        <p:blipFill>
          <a:blip r:embed="rId6"/>
          <a:stretch>
            <a:fillRect/>
          </a:stretch>
        </p:blipFill>
        <p:spPr>
          <a:xfrm>
            <a:off x="10805535" y="278639"/>
            <a:ext cx="912415" cy="533677"/>
          </a:xfrm>
          <a:prstGeom prst="rect">
            <a:avLst/>
          </a:prstGeom>
        </p:spPr>
      </p:pic>
    </p:spTree>
    <p:extLst>
      <p:ext uri="{BB962C8B-B14F-4D97-AF65-F5344CB8AC3E}">
        <p14:creationId xmlns:p14="http://schemas.microsoft.com/office/powerpoint/2010/main" val="3276822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768562-B273-1AE1-EFB0-DB8184507DCD}"/>
              </a:ext>
            </a:extLst>
          </p:cNvPr>
          <p:cNvSpPr txBox="1"/>
          <p:nvPr/>
        </p:nvSpPr>
        <p:spPr>
          <a:xfrm>
            <a:off x="222727" y="3937768"/>
            <a:ext cx="560113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Purchases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MSAs (4 k€ each)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Low noise cryogenic and room temperature RF amplifiers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Microwave-cryo-spares (filters, power splitters, cables, connectors...)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Liquid helium</a:t>
            </a:r>
            <a:endPar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28682B88-C801-F1CA-5D62-648BCB1863C0}"/>
              </a:ext>
            </a:extLst>
          </p:cNvPr>
          <p:cNvPicPr>
            <a:picLocks noChangeAspect="1"/>
          </p:cNvPicPr>
          <p:nvPr/>
        </p:nvPicPr>
        <p:blipFill>
          <a:blip r:embed="rId2"/>
          <a:stretch>
            <a:fillRect/>
          </a:stretch>
        </p:blipFill>
        <p:spPr>
          <a:xfrm>
            <a:off x="6646716" y="1571148"/>
            <a:ext cx="1941346" cy="3554933"/>
          </a:xfrm>
          <a:prstGeom prst="rect">
            <a:avLst/>
          </a:prstGeom>
        </p:spPr>
      </p:pic>
      <p:pic>
        <p:nvPicPr>
          <p:cNvPr id="10" name="Picture 9" descr="A clear plastic bottle with a red band&#10;&#10;Description automatically generated">
            <a:extLst>
              <a:ext uri="{FF2B5EF4-FFF2-40B4-BE49-F238E27FC236}">
                <a16:creationId xmlns:a16="http://schemas.microsoft.com/office/drawing/2014/main" id="{D705E0D5-1559-4BAD-A251-BB9EC56A3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783" y="1234024"/>
            <a:ext cx="1941345" cy="4229180"/>
          </a:xfrm>
          <a:prstGeom prst="rect">
            <a:avLst/>
          </a:prstGeom>
        </p:spPr>
      </p:pic>
      <p:sp>
        <p:nvSpPr>
          <p:cNvPr id="11" name="TextBox 10">
            <a:extLst>
              <a:ext uri="{FF2B5EF4-FFF2-40B4-BE49-F238E27FC236}">
                <a16:creationId xmlns:a16="http://schemas.microsoft.com/office/drawing/2014/main" id="{250BC9F6-0901-1870-E765-DB9453E9934B}"/>
              </a:ext>
            </a:extLst>
          </p:cNvPr>
          <p:cNvSpPr txBox="1"/>
          <p:nvPr/>
        </p:nvSpPr>
        <p:spPr>
          <a:xfrm>
            <a:off x="9576960" y="5237480"/>
            <a:ext cx="19413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Helium</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liquifiers</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with gas recovery system</a:t>
            </a:r>
          </a:p>
        </p:txBody>
      </p:sp>
      <p:sp>
        <p:nvSpPr>
          <p:cNvPr id="12" name="TextBox 11">
            <a:extLst>
              <a:ext uri="{FF2B5EF4-FFF2-40B4-BE49-F238E27FC236}">
                <a16:creationId xmlns:a16="http://schemas.microsoft.com/office/drawing/2014/main" id="{BBBE1BB8-F9D8-1965-3E08-0B30596D6590}"/>
              </a:ext>
            </a:extLst>
          </p:cNvPr>
          <p:cNvSpPr txBox="1"/>
          <p:nvPr/>
        </p:nvSpPr>
        <p:spPr>
          <a:xfrm>
            <a:off x="6790463" y="5237480"/>
            <a:ext cx="16538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Dilution</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Refrigerator</a:t>
            </a:r>
            <a:endPar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6C0A99E8-DD6F-BDB3-E599-6829A2191CD4}"/>
              </a:ext>
            </a:extLst>
          </p:cNvPr>
          <p:cNvSpPr txBox="1"/>
          <p:nvPr/>
        </p:nvSpPr>
        <p:spPr>
          <a:xfrm>
            <a:off x="222727" y="1918457"/>
            <a:ext cx="609763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Equipment</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available</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Dilution</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refrigerator</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-&gt; MSA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tests</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down to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T</a:t>
            </a:r>
            <a:r>
              <a:rPr kumimoji="0" lang="it-IT" sz="1400" b="0" i="0" u="none" strike="noStrike" kern="1200" cap="none" spc="0" normalizeH="0" baseline="-2500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base</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 20 mK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Liquid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helium</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transport</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and lab dewars -&gt;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MSAs</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-antenna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tests</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at</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1-4.2K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Helium</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liquefier</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with gas recovery system -&gt;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liquid</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helium</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at</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affordable</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prices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Electronics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Signal</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generators</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VNA,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oscilloscope</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spectrum</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analyzer</a:t>
            </a: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500 MHz)</a:t>
            </a:r>
          </a:p>
        </p:txBody>
      </p:sp>
      <p:sp>
        <p:nvSpPr>
          <p:cNvPr id="15" name="TextBox 14">
            <a:extLst>
              <a:ext uri="{FF2B5EF4-FFF2-40B4-BE49-F238E27FC236}">
                <a16:creationId xmlns:a16="http://schemas.microsoft.com/office/drawing/2014/main" id="{E6FA38EF-23A5-FCC5-655C-A584050AF5AA}"/>
              </a:ext>
            </a:extLst>
          </p:cNvPr>
          <p:cNvSpPr txBox="1"/>
          <p:nvPr/>
        </p:nvSpPr>
        <p:spPr>
          <a:xfrm>
            <a:off x="222727" y="3348615"/>
            <a:ext cx="41472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FTE: Paolo Falferi 30%, Andrea Vinante 30%</a:t>
            </a:r>
          </a:p>
        </p:txBody>
      </p:sp>
      <p:sp>
        <p:nvSpPr>
          <p:cNvPr id="4" name="Slide Number Placeholder 3">
            <a:extLst>
              <a:ext uri="{FF2B5EF4-FFF2-40B4-BE49-F238E27FC236}">
                <a16:creationId xmlns:a16="http://schemas.microsoft.com/office/drawing/2014/main" id="{F103B08B-2AC8-50A8-88F5-2EB076F68A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42E8B-9B27-463C-A73D-7873FF5169DB}" type="slidenum">
              <a:rPr kumimoji="0" lang="it-I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4DCE8E43-B09B-F0E8-BB91-6D13465731A0}"/>
              </a:ext>
            </a:extLst>
          </p:cNvPr>
          <p:cNvPicPr>
            <a:picLocks noChangeAspect="1"/>
          </p:cNvPicPr>
          <p:nvPr/>
        </p:nvPicPr>
        <p:blipFill>
          <a:blip r:embed="rId4"/>
          <a:stretch>
            <a:fillRect/>
          </a:stretch>
        </p:blipFill>
        <p:spPr>
          <a:xfrm>
            <a:off x="222727" y="0"/>
            <a:ext cx="1083559" cy="1335688"/>
          </a:xfrm>
          <a:prstGeom prst="rect">
            <a:avLst/>
          </a:prstGeom>
        </p:spPr>
      </p:pic>
      <p:pic>
        <p:nvPicPr>
          <p:cNvPr id="6" name="Picture 5">
            <a:extLst>
              <a:ext uri="{FF2B5EF4-FFF2-40B4-BE49-F238E27FC236}">
                <a16:creationId xmlns:a16="http://schemas.microsoft.com/office/drawing/2014/main" id="{0065FD2C-7DFE-7D51-46B9-E63363E93EAF}"/>
              </a:ext>
            </a:extLst>
          </p:cNvPr>
          <p:cNvPicPr>
            <a:picLocks noChangeAspect="1"/>
          </p:cNvPicPr>
          <p:nvPr/>
        </p:nvPicPr>
        <p:blipFill>
          <a:blip r:embed="rId5"/>
          <a:stretch>
            <a:fillRect/>
          </a:stretch>
        </p:blipFill>
        <p:spPr>
          <a:xfrm>
            <a:off x="9576960" y="222075"/>
            <a:ext cx="1083559" cy="891537"/>
          </a:xfrm>
          <a:prstGeom prst="rect">
            <a:avLst/>
          </a:prstGeom>
        </p:spPr>
      </p:pic>
      <p:pic>
        <p:nvPicPr>
          <p:cNvPr id="8" name="Picture 7">
            <a:extLst>
              <a:ext uri="{FF2B5EF4-FFF2-40B4-BE49-F238E27FC236}">
                <a16:creationId xmlns:a16="http://schemas.microsoft.com/office/drawing/2014/main" id="{537A206E-19AF-4F89-864D-4797E0C45BAB}"/>
              </a:ext>
            </a:extLst>
          </p:cNvPr>
          <p:cNvPicPr>
            <a:picLocks noChangeAspect="1"/>
          </p:cNvPicPr>
          <p:nvPr/>
        </p:nvPicPr>
        <p:blipFill>
          <a:blip r:embed="rId6"/>
          <a:stretch>
            <a:fillRect/>
          </a:stretch>
        </p:blipFill>
        <p:spPr>
          <a:xfrm>
            <a:off x="10805535" y="278639"/>
            <a:ext cx="912415" cy="533677"/>
          </a:xfrm>
          <a:prstGeom prst="rect">
            <a:avLst/>
          </a:prstGeom>
        </p:spPr>
      </p:pic>
      <p:sp>
        <p:nvSpPr>
          <p:cNvPr id="9" name="TextBox 8">
            <a:extLst>
              <a:ext uri="{FF2B5EF4-FFF2-40B4-BE49-F238E27FC236}">
                <a16:creationId xmlns:a16="http://schemas.microsoft.com/office/drawing/2014/main" id="{C844ABBD-B4DE-BAF9-14D4-6AA9E8904918}"/>
              </a:ext>
            </a:extLst>
          </p:cNvPr>
          <p:cNvSpPr txBox="1"/>
          <p:nvPr/>
        </p:nvSpPr>
        <p:spPr>
          <a:xfrm>
            <a:off x="3687777" y="545477"/>
            <a:ext cx="35076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FLASH – Trento Activity</a:t>
            </a:r>
          </a:p>
        </p:txBody>
      </p:sp>
      <p:sp>
        <p:nvSpPr>
          <p:cNvPr id="14" name="Footer Placeholder 13">
            <a:extLst>
              <a:ext uri="{FF2B5EF4-FFF2-40B4-BE49-F238E27FC236}">
                <a16:creationId xmlns:a16="http://schemas.microsoft.com/office/drawing/2014/main" id="{8ABBB8A4-928D-F0D3-E696-0D1CE7347BEE}"/>
              </a:ext>
            </a:extLst>
          </p:cNvPr>
          <p:cNvSpPr>
            <a:spLocks noGrp="1"/>
          </p:cNvSpPr>
          <p:nvPr>
            <p:ph type="ftr" sz="quarter" idx="11"/>
          </p:nvPr>
        </p:nvSpPr>
        <p:spPr/>
        <p:txBody>
          <a:bodyPr/>
          <a:lstStyle/>
          <a:p>
            <a:r>
              <a:rPr lang="it-IT"/>
              <a:t>Flash - Falferi - Riunione preventivi Gr2 TIFPA 02/07/24</a:t>
            </a:r>
          </a:p>
        </p:txBody>
      </p:sp>
    </p:spTree>
    <p:extLst>
      <p:ext uri="{BB962C8B-B14F-4D97-AF65-F5344CB8AC3E}">
        <p14:creationId xmlns:p14="http://schemas.microsoft.com/office/powerpoint/2010/main" val="397517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44040-6FF5-42A5-7D73-C401F2056F73}"/>
              </a:ext>
            </a:extLst>
          </p:cNvPr>
          <p:cNvSpPr>
            <a:spLocks noGrp="1"/>
          </p:cNvSpPr>
          <p:nvPr>
            <p:ph type="ftr" sz="quarter" idx="11"/>
          </p:nvPr>
        </p:nvSpPr>
        <p:spPr/>
        <p:txBody>
          <a:bodyPr/>
          <a:lstStyle/>
          <a:p>
            <a:r>
              <a:rPr lang="it-IT"/>
              <a:t>Flash - Falferi - Riunione preventivi Gr2 TIFPA 02/07/24</a:t>
            </a:r>
          </a:p>
        </p:txBody>
      </p:sp>
      <p:sp>
        <p:nvSpPr>
          <p:cNvPr id="3" name="Slide Number Placeholder 2">
            <a:extLst>
              <a:ext uri="{FF2B5EF4-FFF2-40B4-BE49-F238E27FC236}">
                <a16:creationId xmlns:a16="http://schemas.microsoft.com/office/drawing/2014/main" id="{693D0D3C-2BCC-7863-4133-F4EB36946E6D}"/>
              </a:ext>
            </a:extLst>
          </p:cNvPr>
          <p:cNvSpPr>
            <a:spLocks noGrp="1"/>
          </p:cNvSpPr>
          <p:nvPr>
            <p:ph type="sldNum" sz="quarter" idx="12"/>
          </p:nvPr>
        </p:nvSpPr>
        <p:spPr/>
        <p:txBody>
          <a:bodyPr/>
          <a:lstStyle/>
          <a:p>
            <a:fld id="{8891B33B-FEAF-41A7-96BC-ADF588ABC1CA}" type="slidenum">
              <a:rPr lang="it-IT" smtClean="0"/>
              <a:t>2</a:t>
            </a:fld>
            <a:endParaRPr lang="it-IT"/>
          </a:p>
        </p:txBody>
      </p:sp>
      <p:sp>
        <p:nvSpPr>
          <p:cNvPr id="5" name="TextBox 4">
            <a:extLst>
              <a:ext uri="{FF2B5EF4-FFF2-40B4-BE49-F238E27FC236}">
                <a16:creationId xmlns:a16="http://schemas.microsoft.com/office/drawing/2014/main" id="{7306691D-7FAB-5A55-6A71-CFF4A4FEAB7D}"/>
              </a:ext>
            </a:extLst>
          </p:cNvPr>
          <p:cNvSpPr txBox="1"/>
          <p:nvPr/>
        </p:nvSpPr>
        <p:spPr>
          <a:xfrm>
            <a:off x="6096000" y="1095276"/>
            <a:ext cx="4239986" cy="1323439"/>
          </a:xfrm>
          <a:prstGeom prst="rect">
            <a:avLst/>
          </a:prstGeom>
          <a:noFill/>
        </p:spPr>
        <p:txBody>
          <a:bodyPr wrap="square">
            <a:spAutoFit/>
          </a:bodyPr>
          <a:lstStyle/>
          <a:p>
            <a:pPr algn="just"/>
            <a:r>
              <a:rPr lang="en-US" sz="2000" dirty="0"/>
              <a:t>Idea: exploit FINUDA's cryogenic volume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6 m</a:t>
            </a:r>
            <a:r>
              <a:rPr lang="en-US" sz="2000" baseline="30000" dirty="0"/>
              <a:t>3</a:t>
            </a:r>
            <a:r>
              <a:rPr lang="en-US" sz="2000" dirty="0"/>
              <a:t>) and superconducting magnet (1.1 T over 15 m</a:t>
            </a:r>
            <a:r>
              <a:rPr lang="en-US" sz="2000" baseline="30000" dirty="0"/>
              <a:t>3</a:t>
            </a:r>
            <a:r>
              <a:rPr lang="en-US" sz="2000" dirty="0"/>
              <a:t>) to create a new </a:t>
            </a:r>
            <a:r>
              <a:rPr lang="en-US" sz="2000" dirty="0" err="1"/>
              <a:t>haloscope</a:t>
            </a:r>
            <a:r>
              <a:rPr lang="en-US" sz="2000" dirty="0"/>
              <a:t> @ LNF</a:t>
            </a:r>
            <a:endParaRPr lang="it-IT" sz="2000" dirty="0"/>
          </a:p>
        </p:txBody>
      </p:sp>
      <p:grpSp>
        <p:nvGrpSpPr>
          <p:cNvPr id="12" name="Group 11">
            <a:extLst>
              <a:ext uri="{FF2B5EF4-FFF2-40B4-BE49-F238E27FC236}">
                <a16:creationId xmlns:a16="http://schemas.microsoft.com/office/drawing/2014/main" id="{5E08110A-3D08-829B-D6B8-C8B4CEBBCECA}"/>
              </a:ext>
            </a:extLst>
          </p:cNvPr>
          <p:cNvGrpSpPr/>
          <p:nvPr/>
        </p:nvGrpSpPr>
        <p:grpSpPr>
          <a:xfrm>
            <a:off x="1361580" y="453216"/>
            <a:ext cx="4024563" cy="5784298"/>
            <a:chOff x="1078549" y="453216"/>
            <a:chExt cx="4024563" cy="5784298"/>
          </a:xfrm>
        </p:grpSpPr>
        <p:pic>
          <p:nvPicPr>
            <p:cNvPr id="6" name="Picture 5">
              <a:extLst>
                <a:ext uri="{FF2B5EF4-FFF2-40B4-BE49-F238E27FC236}">
                  <a16:creationId xmlns:a16="http://schemas.microsoft.com/office/drawing/2014/main" id="{9558A713-603F-ECC2-B6F2-9A11D8A2C283}"/>
                </a:ext>
              </a:extLst>
            </p:cNvPr>
            <p:cNvPicPr>
              <a:picLocks noChangeAspect="1"/>
            </p:cNvPicPr>
            <p:nvPr/>
          </p:nvPicPr>
          <p:blipFill>
            <a:blip r:embed="rId2"/>
            <a:stretch>
              <a:fillRect/>
            </a:stretch>
          </p:blipFill>
          <p:spPr>
            <a:xfrm>
              <a:off x="1366493" y="1138777"/>
              <a:ext cx="3448676" cy="2106061"/>
            </a:xfrm>
            <a:prstGeom prst="rect">
              <a:avLst/>
            </a:prstGeom>
          </p:spPr>
        </p:pic>
        <p:sp>
          <p:nvSpPr>
            <p:cNvPr id="9" name="TextBox 8">
              <a:extLst>
                <a:ext uri="{FF2B5EF4-FFF2-40B4-BE49-F238E27FC236}">
                  <a16:creationId xmlns:a16="http://schemas.microsoft.com/office/drawing/2014/main" id="{4EF4B1CB-8620-ABA5-86E7-B0E05AF7F60E}"/>
                </a:ext>
              </a:extLst>
            </p:cNvPr>
            <p:cNvSpPr txBox="1"/>
            <p:nvPr/>
          </p:nvSpPr>
          <p:spPr>
            <a:xfrm>
              <a:off x="1078549" y="453216"/>
              <a:ext cx="4024563" cy="584775"/>
            </a:xfrm>
            <a:prstGeom prst="rect">
              <a:avLst/>
            </a:prstGeom>
            <a:noFill/>
          </p:spPr>
          <p:txBody>
            <a:bodyPr wrap="none" rtlCol="0">
              <a:spAutoFit/>
            </a:bodyPr>
            <a:lstStyle/>
            <a:p>
              <a:r>
                <a:rPr lang="en-US" sz="1600" dirty="0"/>
                <a:t>FINUDA was (data tacking  stopped in 2007)</a:t>
              </a:r>
            </a:p>
            <a:p>
              <a:r>
                <a:rPr lang="en-US" sz="1600" dirty="0"/>
                <a:t>a non-</a:t>
              </a:r>
              <a:r>
                <a:rPr lang="en-US" sz="1600" dirty="0" err="1"/>
                <a:t>focussing</a:t>
              </a:r>
              <a:r>
                <a:rPr lang="en-US" sz="1600" dirty="0"/>
                <a:t> magnetic spectrometer </a:t>
              </a:r>
            </a:p>
          </p:txBody>
        </p:sp>
        <p:pic>
          <p:nvPicPr>
            <p:cNvPr id="10" name="Picture 9">
              <a:extLst>
                <a:ext uri="{FF2B5EF4-FFF2-40B4-BE49-F238E27FC236}">
                  <a16:creationId xmlns:a16="http://schemas.microsoft.com/office/drawing/2014/main" id="{FD32100B-1D19-451D-C019-7AA49C03FC60}"/>
                </a:ext>
              </a:extLst>
            </p:cNvPr>
            <p:cNvPicPr>
              <a:picLocks noChangeAspect="1"/>
            </p:cNvPicPr>
            <p:nvPr/>
          </p:nvPicPr>
          <p:blipFill>
            <a:blip r:embed="rId3"/>
            <a:stretch>
              <a:fillRect/>
            </a:stretch>
          </p:blipFill>
          <p:spPr>
            <a:xfrm>
              <a:off x="1419356" y="3200849"/>
              <a:ext cx="3186113" cy="2911547"/>
            </a:xfrm>
            <a:prstGeom prst="rect">
              <a:avLst/>
            </a:prstGeom>
          </p:spPr>
        </p:pic>
        <p:sp>
          <p:nvSpPr>
            <p:cNvPr id="11" name="Rectangle 10">
              <a:extLst>
                <a:ext uri="{FF2B5EF4-FFF2-40B4-BE49-F238E27FC236}">
                  <a16:creationId xmlns:a16="http://schemas.microsoft.com/office/drawing/2014/main" id="{61404AF5-B578-761D-CAE4-DE3EEEF0CB3C}"/>
                </a:ext>
              </a:extLst>
            </p:cNvPr>
            <p:cNvSpPr/>
            <p:nvPr/>
          </p:nvSpPr>
          <p:spPr>
            <a:xfrm>
              <a:off x="1078549" y="453216"/>
              <a:ext cx="4024563" cy="578429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4" name="Group 13">
            <a:extLst>
              <a:ext uri="{FF2B5EF4-FFF2-40B4-BE49-F238E27FC236}">
                <a16:creationId xmlns:a16="http://schemas.microsoft.com/office/drawing/2014/main" id="{2D7E4AB0-B076-4F5C-93F9-3AD35296A5B8}"/>
              </a:ext>
            </a:extLst>
          </p:cNvPr>
          <p:cNvGrpSpPr/>
          <p:nvPr/>
        </p:nvGrpSpPr>
        <p:grpSpPr>
          <a:xfrm>
            <a:off x="5834743" y="2873829"/>
            <a:ext cx="5138057" cy="3363685"/>
            <a:chOff x="5834743" y="2873829"/>
            <a:chExt cx="5138057" cy="3363685"/>
          </a:xfrm>
        </p:grpSpPr>
        <p:pic>
          <p:nvPicPr>
            <p:cNvPr id="7" name="Picture 6">
              <a:extLst>
                <a:ext uri="{FF2B5EF4-FFF2-40B4-BE49-F238E27FC236}">
                  <a16:creationId xmlns:a16="http://schemas.microsoft.com/office/drawing/2014/main" id="{F83EDB30-5C9E-737D-9C6C-60F916FDA4A5}"/>
                </a:ext>
              </a:extLst>
            </p:cNvPr>
            <p:cNvPicPr>
              <a:picLocks noChangeAspect="1"/>
            </p:cNvPicPr>
            <p:nvPr/>
          </p:nvPicPr>
          <p:blipFill>
            <a:blip r:embed="rId4"/>
            <a:stretch>
              <a:fillRect/>
            </a:stretch>
          </p:blipFill>
          <p:spPr>
            <a:xfrm>
              <a:off x="5971417" y="3004906"/>
              <a:ext cx="4801227" cy="3155501"/>
            </a:xfrm>
            <a:prstGeom prst="rect">
              <a:avLst/>
            </a:prstGeom>
          </p:spPr>
        </p:pic>
        <p:sp>
          <p:nvSpPr>
            <p:cNvPr id="13" name="Rectangle 12">
              <a:extLst>
                <a:ext uri="{FF2B5EF4-FFF2-40B4-BE49-F238E27FC236}">
                  <a16:creationId xmlns:a16="http://schemas.microsoft.com/office/drawing/2014/main" id="{3F8A785C-3EAC-269D-09B5-F2F180425D53}"/>
                </a:ext>
              </a:extLst>
            </p:cNvPr>
            <p:cNvSpPr/>
            <p:nvPr/>
          </p:nvSpPr>
          <p:spPr>
            <a:xfrm>
              <a:off x="5834743" y="2873829"/>
              <a:ext cx="5138057" cy="336368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5" name="Picture 14">
            <a:extLst>
              <a:ext uri="{FF2B5EF4-FFF2-40B4-BE49-F238E27FC236}">
                <a16:creationId xmlns:a16="http://schemas.microsoft.com/office/drawing/2014/main" id="{4C32FEB4-9199-ECE7-35D4-F41A85885C12}"/>
              </a:ext>
            </a:extLst>
          </p:cNvPr>
          <p:cNvPicPr>
            <a:picLocks noChangeAspect="1"/>
          </p:cNvPicPr>
          <p:nvPr/>
        </p:nvPicPr>
        <p:blipFill>
          <a:blip r:embed="rId5"/>
          <a:stretch>
            <a:fillRect/>
          </a:stretch>
        </p:blipFill>
        <p:spPr>
          <a:xfrm>
            <a:off x="222727" y="0"/>
            <a:ext cx="1083559" cy="1335688"/>
          </a:xfrm>
          <a:prstGeom prst="rect">
            <a:avLst/>
          </a:prstGeom>
        </p:spPr>
      </p:pic>
      <p:pic>
        <p:nvPicPr>
          <p:cNvPr id="16" name="Picture 15">
            <a:extLst>
              <a:ext uri="{FF2B5EF4-FFF2-40B4-BE49-F238E27FC236}">
                <a16:creationId xmlns:a16="http://schemas.microsoft.com/office/drawing/2014/main" id="{81554035-A710-7A0E-D32A-2F25620839EA}"/>
              </a:ext>
            </a:extLst>
          </p:cNvPr>
          <p:cNvPicPr>
            <a:picLocks noChangeAspect="1"/>
          </p:cNvPicPr>
          <p:nvPr/>
        </p:nvPicPr>
        <p:blipFill>
          <a:blip r:embed="rId6"/>
          <a:stretch>
            <a:fillRect/>
          </a:stretch>
        </p:blipFill>
        <p:spPr>
          <a:xfrm>
            <a:off x="9576960" y="222075"/>
            <a:ext cx="1083559" cy="891537"/>
          </a:xfrm>
          <a:prstGeom prst="rect">
            <a:avLst/>
          </a:prstGeom>
        </p:spPr>
      </p:pic>
      <p:pic>
        <p:nvPicPr>
          <p:cNvPr id="17" name="Picture 16">
            <a:extLst>
              <a:ext uri="{FF2B5EF4-FFF2-40B4-BE49-F238E27FC236}">
                <a16:creationId xmlns:a16="http://schemas.microsoft.com/office/drawing/2014/main" id="{F1D068C9-10FE-87D6-FF4C-6B3C2E386815}"/>
              </a:ext>
            </a:extLst>
          </p:cNvPr>
          <p:cNvPicPr>
            <a:picLocks noChangeAspect="1"/>
          </p:cNvPicPr>
          <p:nvPr/>
        </p:nvPicPr>
        <p:blipFill>
          <a:blip r:embed="rId7"/>
          <a:stretch>
            <a:fillRect/>
          </a:stretch>
        </p:blipFill>
        <p:spPr>
          <a:xfrm>
            <a:off x="10805535" y="278639"/>
            <a:ext cx="912415" cy="533677"/>
          </a:xfrm>
          <a:prstGeom prst="rect">
            <a:avLst/>
          </a:prstGeom>
        </p:spPr>
      </p:pic>
      <p:pic>
        <p:nvPicPr>
          <p:cNvPr id="18" name="Picture 6">
            <a:extLst>
              <a:ext uri="{FF2B5EF4-FFF2-40B4-BE49-F238E27FC236}">
                <a16:creationId xmlns:a16="http://schemas.microsoft.com/office/drawing/2014/main" id="{A51BB636-3BE4-AB8E-11E7-71E5F3DB8C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727" y="1354490"/>
            <a:ext cx="848855" cy="42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80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C8529E-38FF-A3D5-924F-97D65D2C783A}"/>
              </a:ext>
            </a:extLst>
          </p:cNvPr>
          <p:cNvPicPr>
            <a:picLocks noChangeAspect="1"/>
          </p:cNvPicPr>
          <p:nvPr/>
        </p:nvPicPr>
        <p:blipFill>
          <a:blip r:embed="rId2"/>
          <a:stretch>
            <a:fillRect/>
          </a:stretch>
        </p:blipFill>
        <p:spPr>
          <a:xfrm>
            <a:off x="5333999" y="492549"/>
            <a:ext cx="4354286" cy="3216789"/>
          </a:xfrm>
          <a:prstGeom prst="rect">
            <a:avLst/>
          </a:prstGeom>
        </p:spPr>
      </p:pic>
      <p:pic>
        <p:nvPicPr>
          <p:cNvPr id="15" name="Picture 14">
            <a:extLst>
              <a:ext uri="{FF2B5EF4-FFF2-40B4-BE49-F238E27FC236}">
                <a16:creationId xmlns:a16="http://schemas.microsoft.com/office/drawing/2014/main" id="{41EF2442-8DB9-E151-1228-CE23C51C005B}"/>
              </a:ext>
            </a:extLst>
          </p:cNvPr>
          <p:cNvPicPr>
            <a:picLocks noChangeAspect="1"/>
          </p:cNvPicPr>
          <p:nvPr/>
        </p:nvPicPr>
        <p:blipFill>
          <a:blip r:embed="rId3"/>
          <a:stretch>
            <a:fillRect/>
          </a:stretch>
        </p:blipFill>
        <p:spPr>
          <a:xfrm>
            <a:off x="8044544" y="4032637"/>
            <a:ext cx="3124202" cy="1619409"/>
          </a:xfrm>
          <a:prstGeom prst="rect">
            <a:avLst/>
          </a:prstGeom>
        </p:spPr>
      </p:pic>
      <p:sp>
        <p:nvSpPr>
          <p:cNvPr id="2" name="Slide Number Placeholder 1">
            <a:extLst>
              <a:ext uri="{FF2B5EF4-FFF2-40B4-BE49-F238E27FC236}">
                <a16:creationId xmlns:a16="http://schemas.microsoft.com/office/drawing/2014/main" id="{8A9AAABC-5359-D55D-25EC-881F11615FD7}"/>
              </a:ext>
            </a:extLst>
          </p:cNvPr>
          <p:cNvSpPr>
            <a:spLocks noGrp="1"/>
          </p:cNvSpPr>
          <p:nvPr>
            <p:ph type="sldNum" sz="quarter" idx="12"/>
          </p:nvPr>
        </p:nvSpPr>
        <p:spPr/>
        <p:txBody>
          <a:bodyPr/>
          <a:lstStyle/>
          <a:p>
            <a:fld id="{8891B33B-FEAF-41A7-96BC-ADF588ABC1CA}" type="slidenum">
              <a:rPr lang="it-IT" smtClean="0"/>
              <a:t>3</a:t>
            </a:fld>
            <a:endParaRPr lang="it-IT"/>
          </a:p>
        </p:txBody>
      </p:sp>
      <p:sp>
        <p:nvSpPr>
          <p:cNvPr id="3" name="Footer Placeholder 2">
            <a:extLst>
              <a:ext uri="{FF2B5EF4-FFF2-40B4-BE49-F238E27FC236}">
                <a16:creationId xmlns:a16="http://schemas.microsoft.com/office/drawing/2014/main" id="{EE07A544-E048-9128-DB14-B26E189F0FCA}"/>
              </a:ext>
            </a:extLst>
          </p:cNvPr>
          <p:cNvSpPr>
            <a:spLocks noGrp="1"/>
          </p:cNvSpPr>
          <p:nvPr>
            <p:ph type="ftr" sz="quarter" idx="11"/>
          </p:nvPr>
        </p:nvSpPr>
        <p:spPr/>
        <p:txBody>
          <a:bodyPr/>
          <a:lstStyle/>
          <a:p>
            <a:r>
              <a:rPr lang="it-IT"/>
              <a:t>Flash - Falferi - Riunione preventivi Gr2 TIFPA 02/07/24</a:t>
            </a:r>
          </a:p>
        </p:txBody>
      </p:sp>
      <p:sp>
        <p:nvSpPr>
          <p:cNvPr id="8" name="TextBox 7">
            <a:extLst>
              <a:ext uri="{FF2B5EF4-FFF2-40B4-BE49-F238E27FC236}">
                <a16:creationId xmlns:a16="http://schemas.microsoft.com/office/drawing/2014/main" id="{4CA3ADBE-95F7-F6EB-9B97-902233A0A505}"/>
              </a:ext>
            </a:extLst>
          </p:cNvPr>
          <p:cNvSpPr txBox="1"/>
          <p:nvPr/>
        </p:nvSpPr>
        <p:spPr>
          <a:xfrm>
            <a:off x="1295400" y="777505"/>
            <a:ext cx="3668486" cy="1569660"/>
          </a:xfrm>
          <a:prstGeom prst="rect">
            <a:avLst/>
          </a:prstGeom>
          <a:noFill/>
        </p:spPr>
        <p:txBody>
          <a:bodyPr wrap="square" rtlCol="0">
            <a:spAutoFit/>
          </a:bodyPr>
          <a:lstStyle/>
          <a:p>
            <a:pPr algn="just"/>
            <a:r>
              <a:rPr lang="en-US" sz="1600" dirty="0"/>
              <a:t>FLASH experiment: a new </a:t>
            </a:r>
            <a:r>
              <a:rPr lang="en-US" sz="1600" dirty="0" err="1"/>
              <a:t>haloscope</a:t>
            </a:r>
            <a:r>
              <a:rPr lang="en-US" sz="1600" dirty="0"/>
              <a:t> @ LNF to detect cosmic axions of masses around 10</a:t>
            </a:r>
            <a:r>
              <a:rPr lang="en-US" sz="1600" baseline="30000" dirty="0"/>
              <a:t>−6</a:t>
            </a:r>
            <a:r>
              <a:rPr lang="en-US" sz="1600" dirty="0"/>
              <a:t> eV, an unexplored mass window between the mass ranges of the experiments ADMX, </a:t>
            </a:r>
            <a:r>
              <a:rPr lang="en-US" sz="1600" dirty="0" err="1"/>
              <a:t>BabyIAXO</a:t>
            </a:r>
            <a:r>
              <a:rPr lang="en-US" sz="1600" dirty="0"/>
              <a:t> and </a:t>
            </a:r>
            <a:r>
              <a:rPr lang="en-US" sz="1600" dirty="0" err="1"/>
              <a:t>DMRadio</a:t>
            </a:r>
            <a:endParaRPr lang="it-IT" sz="1600" dirty="0"/>
          </a:p>
        </p:txBody>
      </p:sp>
      <p:sp>
        <p:nvSpPr>
          <p:cNvPr id="12" name="TextBox 11">
            <a:extLst>
              <a:ext uri="{FF2B5EF4-FFF2-40B4-BE49-F238E27FC236}">
                <a16:creationId xmlns:a16="http://schemas.microsoft.com/office/drawing/2014/main" id="{23BA48DB-66FA-90BF-BD1F-5863B56D6C21}"/>
              </a:ext>
            </a:extLst>
          </p:cNvPr>
          <p:cNvSpPr txBox="1"/>
          <p:nvPr/>
        </p:nvSpPr>
        <p:spPr>
          <a:xfrm>
            <a:off x="595057" y="4163442"/>
            <a:ext cx="3439885" cy="1323439"/>
          </a:xfrm>
          <a:prstGeom prst="rect">
            <a:avLst/>
          </a:prstGeom>
          <a:noFill/>
        </p:spPr>
        <p:txBody>
          <a:bodyPr wrap="square">
            <a:spAutoFit/>
          </a:bodyPr>
          <a:lstStyle/>
          <a:p>
            <a:pPr algn="just"/>
            <a:r>
              <a:rPr lang="en-US" sz="1600" dirty="0"/>
              <a:t>The goal of the FLASH experiment is to cover the range 117-360 MHz by tuning with metallic movable rods the resonant frequency of the mode TM010 of two cavities.</a:t>
            </a:r>
          </a:p>
        </p:txBody>
      </p:sp>
      <p:grpSp>
        <p:nvGrpSpPr>
          <p:cNvPr id="20" name="Group 19">
            <a:extLst>
              <a:ext uri="{FF2B5EF4-FFF2-40B4-BE49-F238E27FC236}">
                <a16:creationId xmlns:a16="http://schemas.microsoft.com/office/drawing/2014/main" id="{D9F780AF-08B6-B8A1-85FF-E7043FA9603A}"/>
              </a:ext>
            </a:extLst>
          </p:cNvPr>
          <p:cNvGrpSpPr/>
          <p:nvPr/>
        </p:nvGrpSpPr>
        <p:grpSpPr>
          <a:xfrm>
            <a:off x="4704904" y="4032637"/>
            <a:ext cx="2782191" cy="1587060"/>
            <a:chOff x="4321627" y="4032637"/>
            <a:chExt cx="2782191" cy="1587060"/>
          </a:xfrm>
        </p:grpSpPr>
        <p:pic>
          <p:nvPicPr>
            <p:cNvPr id="14" name="Picture 13">
              <a:extLst>
                <a:ext uri="{FF2B5EF4-FFF2-40B4-BE49-F238E27FC236}">
                  <a16:creationId xmlns:a16="http://schemas.microsoft.com/office/drawing/2014/main" id="{FD1D4992-221C-1BF6-FE55-702121FF5D5D}"/>
                </a:ext>
              </a:extLst>
            </p:cNvPr>
            <p:cNvPicPr>
              <a:picLocks noChangeAspect="1"/>
            </p:cNvPicPr>
            <p:nvPr/>
          </p:nvPicPr>
          <p:blipFill>
            <a:blip r:embed="rId4"/>
            <a:stretch>
              <a:fillRect/>
            </a:stretch>
          </p:blipFill>
          <p:spPr>
            <a:xfrm>
              <a:off x="4321627" y="4207328"/>
              <a:ext cx="2669721" cy="1412369"/>
            </a:xfrm>
            <a:prstGeom prst="rect">
              <a:avLst/>
            </a:prstGeom>
          </p:spPr>
        </p:pic>
        <p:sp>
          <p:nvSpPr>
            <p:cNvPr id="17" name="TextBox 16">
              <a:extLst>
                <a:ext uri="{FF2B5EF4-FFF2-40B4-BE49-F238E27FC236}">
                  <a16:creationId xmlns:a16="http://schemas.microsoft.com/office/drawing/2014/main" id="{12E48D09-CBC8-2F13-2557-041822FE7990}"/>
                </a:ext>
              </a:extLst>
            </p:cNvPr>
            <p:cNvSpPr txBox="1"/>
            <p:nvPr/>
          </p:nvSpPr>
          <p:spPr>
            <a:xfrm>
              <a:off x="4674608" y="4032637"/>
              <a:ext cx="1127097" cy="261610"/>
            </a:xfrm>
            <a:prstGeom prst="rect">
              <a:avLst/>
            </a:prstGeom>
            <a:noFill/>
          </p:spPr>
          <p:txBody>
            <a:bodyPr wrap="square">
              <a:spAutoFit/>
            </a:bodyPr>
            <a:lstStyle/>
            <a:p>
              <a:r>
                <a:rPr lang="it-IT" sz="1050" dirty="0"/>
                <a:t>117–206 MHz</a:t>
              </a:r>
            </a:p>
          </p:txBody>
        </p:sp>
        <p:sp>
          <p:nvSpPr>
            <p:cNvPr id="19" name="TextBox 18">
              <a:extLst>
                <a:ext uri="{FF2B5EF4-FFF2-40B4-BE49-F238E27FC236}">
                  <a16:creationId xmlns:a16="http://schemas.microsoft.com/office/drawing/2014/main" id="{6669DC8B-A763-33F8-5566-A71AC465F455}"/>
                </a:ext>
              </a:extLst>
            </p:cNvPr>
            <p:cNvSpPr txBox="1"/>
            <p:nvPr/>
          </p:nvSpPr>
          <p:spPr>
            <a:xfrm>
              <a:off x="5921062" y="4032637"/>
              <a:ext cx="1182756" cy="261610"/>
            </a:xfrm>
            <a:prstGeom prst="rect">
              <a:avLst/>
            </a:prstGeom>
            <a:noFill/>
          </p:spPr>
          <p:txBody>
            <a:bodyPr wrap="square">
              <a:spAutoFit/>
            </a:bodyPr>
            <a:lstStyle/>
            <a:p>
              <a:r>
                <a:rPr lang="it-IT" sz="1050" dirty="0"/>
                <a:t>206-360 MHz</a:t>
              </a:r>
            </a:p>
          </p:txBody>
        </p:sp>
      </p:grpSp>
      <p:pic>
        <p:nvPicPr>
          <p:cNvPr id="21" name="Picture 20">
            <a:extLst>
              <a:ext uri="{FF2B5EF4-FFF2-40B4-BE49-F238E27FC236}">
                <a16:creationId xmlns:a16="http://schemas.microsoft.com/office/drawing/2014/main" id="{66872B8D-2F20-C3AF-3FC0-9E3E17F52C98}"/>
              </a:ext>
            </a:extLst>
          </p:cNvPr>
          <p:cNvPicPr>
            <a:picLocks noChangeAspect="1"/>
          </p:cNvPicPr>
          <p:nvPr/>
        </p:nvPicPr>
        <p:blipFill>
          <a:blip r:embed="rId5"/>
          <a:stretch>
            <a:fillRect/>
          </a:stretch>
        </p:blipFill>
        <p:spPr>
          <a:xfrm>
            <a:off x="222727" y="0"/>
            <a:ext cx="1083559" cy="1335688"/>
          </a:xfrm>
          <a:prstGeom prst="rect">
            <a:avLst/>
          </a:prstGeom>
        </p:spPr>
      </p:pic>
      <p:pic>
        <p:nvPicPr>
          <p:cNvPr id="22" name="Picture 21">
            <a:extLst>
              <a:ext uri="{FF2B5EF4-FFF2-40B4-BE49-F238E27FC236}">
                <a16:creationId xmlns:a16="http://schemas.microsoft.com/office/drawing/2014/main" id="{53485F01-EF5E-D3A1-9BD8-AB30330786CD}"/>
              </a:ext>
            </a:extLst>
          </p:cNvPr>
          <p:cNvPicPr>
            <a:picLocks noChangeAspect="1"/>
          </p:cNvPicPr>
          <p:nvPr/>
        </p:nvPicPr>
        <p:blipFill>
          <a:blip r:embed="rId6"/>
          <a:stretch>
            <a:fillRect/>
          </a:stretch>
        </p:blipFill>
        <p:spPr>
          <a:xfrm>
            <a:off x="9576960" y="222075"/>
            <a:ext cx="1083559" cy="891537"/>
          </a:xfrm>
          <a:prstGeom prst="rect">
            <a:avLst/>
          </a:prstGeom>
        </p:spPr>
      </p:pic>
      <p:pic>
        <p:nvPicPr>
          <p:cNvPr id="23" name="Picture 22">
            <a:extLst>
              <a:ext uri="{FF2B5EF4-FFF2-40B4-BE49-F238E27FC236}">
                <a16:creationId xmlns:a16="http://schemas.microsoft.com/office/drawing/2014/main" id="{A2529C4D-8695-3752-011F-68590D85F81E}"/>
              </a:ext>
            </a:extLst>
          </p:cNvPr>
          <p:cNvPicPr>
            <a:picLocks noChangeAspect="1"/>
          </p:cNvPicPr>
          <p:nvPr/>
        </p:nvPicPr>
        <p:blipFill>
          <a:blip r:embed="rId7"/>
          <a:stretch>
            <a:fillRect/>
          </a:stretch>
        </p:blipFill>
        <p:spPr>
          <a:xfrm>
            <a:off x="10805535" y="278639"/>
            <a:ext cx="912415" cy="533677"/>
          </a:xfrm>
          <a:prstGeom prst="rect">
            <a:avLst/>
          </a:prstGeom>
        </p:spPr>
      </p:pic>
      <p:sp>
        <p:nvSpPr>
          <p:cNvPr id="24" name="TextBox 23">
            <a:extLst>
              <a:ext uri="{FF2B5EF4-FFF2-40B4-BE49-F238E27FC236}">
                <a16:creationId xmlns:a16="http://schemas.microsoft.com/office/drawing/2014/main" id="{71537C64-9FBE-52BB-4E10-9B07110F81F6}"/>
              </a:ext>
            </a:extLst>
          </p:cNvPr>
          <p:cNvSpPr txBox="1"/>
          <p:nvPr/>
        </p:nvSpPr>
        <p:spPr>
          <a:xfrm>
            <a:off x="5411739" y="5606013"/>
            <a:ext cx="1256049" cy="338554"/>
          </a:xfrm>
          <a:prstGeom prst="rect">
            <a:avLst/>
          </a:prstGeom>
          <a:noFill/>
        </p:spPr>
        <p:txBody>
          <a:bodyPr wrap="none" rtlCol="0">
            <a:spAutoFit/>
          </a:bodyPr>
          <a:lstStyle/>
          <a:p>
            <a:r>
              <a:rPr lang="it-IT" sz="1600" dirty="0"/>
              <a:t>Two </a:t>
            </a:r>
            <a:r>
              <a:rPr lang="it-IT" sz="1600" dirty="0" err="1"/>
              <a:t>cavities</a:t>
            </a:r>
            <a:endParaRPr lang="it-IT" sz="1600" dirty="0"/>
          </a:p>
        </p:txBody>
      </p:sp>
      <p:sp>
        <p:nvSpPr>
          <p:cNvPr id="25" name="TextBox 24">
            <a:extLst>
              <a:ext uri="{FF2B5EF4-FFF2-40B4-BE49-F238E27FC236}">
                <a16:creationId xmlns:a16="http://schemas.microsoft.com/office/drawing/2014/main" id="{AA9D526B-95D5-20D3-82F4-DCD26518CA99}"/>
              </a:ext>
            </a:extLst>
          </p:cNvPr>
          <p:cNvSpPr txBox="1"/>
          <p:nvPr/>
        </p:nvSpPr>
        <p:spPr>
          <a:xfrm>
            <a:off x="7982682" y="5516942"/>
            <a:ext cx="3999035" cy="338554"/>
          </a:xfrm>
          <a:prstGeom prst="rect">
            <a:avLst/>
          </a:prstGeom>
          <a:noFill/>
        </p:spPr>
        <p:txBody>
          <a:bodyPr wrap="square" rtlCol="0">
            <a:spAutoFit/>
          </a:bodyPr>
          <a:lstStyle/>
          <a:p>
            <a:r>
              <a:rPr lang="en-US" sz="1600" dirty="0"/>
              <a:t>Resonance tuning with movable rods </a:t>
            </a:r>
            <a:endParaRPr lang="it-IT" sz="1600" dirty="0"/>
          </a:p>
        </p:txBody>
      </p:sp>
      <p:pic>
        <p:nvPicPr>
          <p:cNvPr id="26" name="Picture 6">
            <a:extLst>
              <a:ext uri="{FF2B5EF4-FFF2-40B4-BE49-F238E27FC236}">
                <a16:creationId xmlns:a16="http://schemas.microsoft.com/office/drawing/2014/main" id="{3E0FED2C-B4F3-2124-B95E-C612C632D1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727" y="1354490"/>
            <a:ext cx="848855" cy="42923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D7B8CC98-14E3-3DDA-47BF-9A20592EA094}"/>
              </a:ext>
            </a:extLst>
          </p:cNvPr>
          <p:cNvSpPr txBox="1"/>
          <p:nvPr/>
        </p:nvSpPr>
        <p:spPr>
          <a:xfrm>
            <a:off x="5114080" y="5093976"/>
            <a:ext cx="879676" cy="261610"/>
          </a:xfrm>
          <a:prstGeom prst="rect">
            <a:avLst/>
          </a:prstGeom>
          <a:noFill/>
        </p:spPr>
        <p:txBody>
          <a:bodyPr wrap="square" rtlCol="0">
            <a:spAutoFit/>
          </a:bodyPr>
          <a:lstStyle/>
          <a:p>
            <a:r>
              <a:rPr lang="it-IT" sz="1050" dirty="0"/>
              <a:t>V = 4156 L</a:t>
            </a:r>
          </a:p>
        </p:txBody>
      </p:sp>
      <p:sp>
        <p:nvSpPr>
          <p:cNvPr id="28" name="TextBox 27">
            <a:extLst>
              <a:ext uri="{FF2B5EF4-FFF2-40B4-BE49-F238E27FC236}">
                <a16:creationId xmlns:a16="http://schemas.microsoft.com/office/drawing/2014/main" id="{4CBD20D7-A020-A5CB-BB55-D5B5FC1D34AA}"/>
              </a:ext>
            </a:extLst>
          </p:cNvPr>
          <p:cNvSpPr txBox="1"/>
          <p:nvPr/>
        </p:nvSpPr>
        <p:spPr>
          <a:xfrm>
            <a:off x="6351897" y="5088385"/>
            <a:ext cx="879676" cy="261610"/>
          </a:xfrm>
          <a:prstGeom prst="rect">
            <a:avLst/>
          </a:prstGeom>
          <a:noFill/>
        </p:spPr>
        <p:txBody>
          <a:bodyPr wrap="square" rtlCol="0">
            <a:spAutoFit/>
          </a:bodyPr>
          <a:lstStyle/>
          <a:p>
            <a:r>
              <a:rPr lang="it-IT" sz="1050" dirty="0"/>
              <a:t>V = 1312 L</a:t>
            </a:r>
          </a:p>
        </p:txBody>
      </p:sp>
    </p:spTree>
    <p:extLst>
      <p:ext uri="{BB962C8B-B14F-4D97-AF65-F5344CB8AC3E}">
        <p14:creationId xmlns:p14="http://schemas.microsoft.com/office/powerpoint/2010/main" val="228013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2F6244-D054-6DDD-6C18-D8F8DEABCD64}"/>
              </a:ext>
            </a:extLst>
          </p:cNvPr>
          <p:cNvSpPr>
            <a:spLocks noGrp="1"/>
          </p:cNvSpPr>
          <p:nvPr>
            <p:ph type="ftr" sz="quarter" idx="11"/>
          </p:nvPr>
        </p:nvSpPr>
        <p:spPr/>
        <p:txBody>
          <a:bodyPr/>
          <a:lstStyle/>
          <a:p>
            <a:r>
              <a:rPr lang="it-IT"/>
              <a:t>Flash - Falferi - Riunione preventivi Gr2 TIFPA 02/07/24</a:t>
            </a:r>
          </a:p>
        </p:txBody>
      </p:sp>
      <p:sp>
        <p:nvSpPr>
          <p:cNvPr id="3" name="Slide Number Placeholder 2">
            <a:extLst>
              <a:ext uri="{FF2B5EF4-FFF2-40B4-BE49-F238E27FC236}">
                <a16:creationId xmlns:a16="http://schemas.microsoft.com/office/drawing/2014/main" id="{8EC0E7CD-D3E6-FF12-982D-B6B92ACDCBF0}"/>
              </a:ext>
            </a:extLst>
          </p:cNvPr>
          <p:cNvSpPr>
            <a:spLocks noGrp="1"/>
          </p:cNvSpPr>
          <p:nvPr>
            <p:ph type="sldNum" sz="quarter" idx="12"/>
          </p:nvPr>
        </p:nvSpPr>
        <p:spPr/>
        <p:txBody>
          <a:bodyPr/>
          <a:lstStyle/>
          <a:p>
            <a:fld id="{8891B33B-FEAF-41A7-96BC-ADF588ABC1CA}" type="slidenum">
              <a:rPr lang="it-IT" smtClean="0"/>
              <a:t>4</a:t>
            </a:fld>
            <a:endParaRPr lang="it-IT"/>
          </a:p>
        </p:txBody>
      </p:sp>
      <p:pic>
        <p:nvPicPr>
          <p:cNvPr id="5" name="Picture 4">
            <a:extLst>
              <a:ext uri="{FF2B5EF4-FFF2-40B4-BE49-F238E27FC236}">
                <a16:creationId xmlns:a16="http://schemas.microsoft.com/office/drawing/2014/main" id="{A1E21498-A63F-0CD7-F5CB-69E3B4F35425}"/>
              </a:ext>
            </a:extLst>
          </p:cNvPr>
          <p:cNvPicPr>
            <a:picLocks noChangeAspect="1"/>
          </p:cNvPicPr>
          <p:nvPr/>
        </p:nvPicPr>
        <p:blipFill>
          <a:blip r:embed="rId2"/>
          <a:stretch>
            <a:fillRect/>
          </a:stretch>
        </p:blipFill>
        <p:spPr>
          <a:xfrm>
            <a:off x="644829" y="1462316"/>
            <a:ext cx="10902341" cy="2984046"/>
          </a:xfrm>
          <a:prstGeom prst="rect">
            <a:avLst/>
          </a:prstGeom>
        </p:spPr>
      </p:pic>
      <p:sp>
        <p:nvSpPr>
          <p:cNvPr id="7" name="TextBox 6">
            <a:extLst>
              <a:ext uri="{FF2B5EF4-FFF2-40B4-BE49-F238E27FC236}">
                <a16:creationId xmlns:a16="http://schemas.microsoft.com/office/drawing/2014/main" id="{219463D2-B32A-743A-9EB9-098B3DC2AE00}"/>
              </a:ext>
            </a:extLst>
          </p:cNvPr>
          <p:cNvSpPr txBox="1"/>
          <p:nvPr/>
        </p:nvSpPr>
        <p:spPr>
          <a:xfrm>
            <a:off x="3614057" y="928946"/>
            <a:ext cx="4996543" cy="369332"/>
          </a:xfrm>
          <a:prstGeom prst="rect">
            <a:avLst/>
          </a:prstGeom>
          <a:noFill/>
        </p:spPr>
        <p:txBody>
          <a:bodyPr wrap="square">
            <a:spAutoFit/>
          </a:bodyPr>
          <a:lstStyle/>
          <a:p>
            <a:r>
              <a:rPr lang="en-US" dirty="0"/>
              <a:t>Gantt Chart for the FLASH-TDR preparation</a:t>
            </a:r>
            <a:endParaRPr lang="it-IT" dirty="0"/>
          </a:p>
        </p:txBody>
      </p:sp>
      <p:pic>
        <p:nvPicPr>
          <p:cNvPr id="9" name="Picture 8">
            <a:extLst>
              <a:ext uri="{FF2B5EF4-FFF2-40B4-BE49-F238E27FC236}">
                <a16:creationId xmlns:a16="http://schemas.microsoft.com/office/drawing/2014/main" id="{7F144A9B-B000-6035-4FAD-1F8DE3587C46}"/>
              </a:ext>
            </a:extLst>
          </p:cNvPr>
          <p:cNvPicPr>
            <a:picLocks noChangeAspect="1"/>
          </p:cNvPicPr>
          <p:nvPr/>
        </p:nvPicPr>
        <p:blipFill>
          <a:blip r:embed="rId3"/>
          <a:stretch>
            <a:fillRect/>
          </a:stretch>
        </p:blipFill>
        <p:spPr>
          <a:xfrm>
            <a:off x="845003" y="4689086"/>
            <a:ext cx="10534650" cy="1400175"/>
          </a:xfrm>
          <a:prstGeom prst="rect">
            <a:avLst/>
          </a:prstGeom>
        </p:spPr>
      </p:pic>
      <p:pic>
        <p:nvPicPr>
          <p:cNvPr id="10" name="Picture 9">
            <a:extLst>
              <a:ext uri="{FF2B5EF4-FFF2-40B4-BE49-F238E27FC236}">
                <a16:creationId xmlns:a16="http://schemas.microsoft.com/office/drawing/2014/main" id="{093D6A24-9F0E-81AD-4AE3-14BF99D2B52C}"/>
              </a:ext>
            </a:extLst>
          </p:cNvPr>
          <p:cNvPicPr>
            <a:picLocks noChangeAspect="1"/>
          </p:cNvPicPr>
          <p:nvPr/>
        </p:nvPicPr>
        <p:blipFill>
          <a:blip r:embed="rId4"/>
          <a:stretch>
            <a:fillRect/>
          </a:stretch>
        </p:blipFill>
        <p:spPr>
          <a:xfrm>
            <a:off x="222727" y="0"/>
            <a:ext cx="1083559" cy="1335688"/>
          </a:xfrm>
          <a:prstGeom prst="rect">
            <a:avLst/>
          </a:prstGeom>
        </p:spPr>
      </p:pic>
      <p:pic>
        <p:nvPicPr>
          <p:cNvPr id="11" name="Picture 10">
            <a:extLst>
              <a:ext uri="{FF2B5EF4-FFF2-40B4-BE49-F238E27FC236}">
                <a16:creationId xmlns:a16="http://schemas.microsoft.com/office/drawing/2014/main" id="{120AB4B0-2DBE-BA35-5B9A-F8B9C38109BE}"/>
              </a:ext>
            </a:extLst>
          </p:cNvPr>
          <p:cNvPicPr>
            <a:picLocks noChangeAspect="1"/>
          </p:cNvPicPr>
          <p:nvPr/>
        </p:nvPicPr>
        <p:blipFill>
          <a:blip r:embed="rId5"/>
          <a:stretch>
            <a:fillRect/>
          </a:stretch>
        </p:blipFill>
        <p:spPr>
          <a:xfrm>
            <a:off x="9576960" y="222075"/>
            <a:ext cx="1083559" cy="891537"/>
          </a:xfrm>
          <a:prstGeom prst="rect">
            <a:avLst/>
          </a:prstGeom>
        </p:spPr>
      </p:pic>
      <p:pic>
        <p:nvPicPr>
          <p:cNvPr id="12" name="Picture 11">
            <a:extLst>
              <a:ext uri="{FF2B5EF4-FFF2-40B4-BE49-F238E27FC236}">
                <a16:creationId xmlns:a16="http://schemas.microsoft.com/office/drawing/2014/main" id="{0B3FDFA0-3606-C8CC-D61C-E0D59907D819}"/>
              </a:ext>
            </a:extLst>
          </p:cNvPr>
          <p:cNvPicPr>
            <a:picLocks noChangeAspect="1"/>
          </p:cNvPicPr>
          <p:nvPr/>
        </p:nvPicPr>
        <p:blipFill>
          <a:blip r:embed="rId6"/>
          <a:stretch>
            <a:fillRect/>
          </a:stretch>
        </p:blipFill>
        <p:spPr>
          <a:xfrm>
            <a:off x="10805535" y="278639"/>
            <a:ext cx="912415" cy="533677"/>
          </a:xfrm>
          <a:prstGeom prst="rect">
            <a:avLst/>
          </a:prstGeom>
        </p:spPr>
      </p:pic>
      <p:pic>
        <p:nvPicPr>
          <p:cNvPr id="13" name="Picture 6">
            <a:extLst>
              <a:ext uri="{FF2B5EF4-FFF2-40B4-BE49-F238E27FC236}">
                <a16:creationId xmlns:a16="http://schemas.microsoft.com/office/drawing/2014/main" id="{F583BE41-F4E1-E3F2-217F-1652F605F7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858" y="278639"/>
            <a:ext cx="848855" cy="42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6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03DC4-2844-043D-7861-9C378827F61F}"/>
              </a:ext>
            </a:extLst>
          </p:cNvPr>
          <p:cNvSpPr txBox="1"/>
          <p:nvPr/>
        </p:nvSpPr>
        <p:spPr>
          <a:xfrm>
            <a:off x="8489295" y="2358516"/>
            <a:ext cx="223988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Input coil and SQUID washer form a capacitor in parallel to the input coil inductance -&gt; Resonant circuit (typically </a:t>
            </a:r>
            <a:r>
              <a:rPr kumimoji="0" lang="el-G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ν</a:t>
            </a:r>
            <a:r>
              <a:rPr kumimoji="0" lang="it-IT" sz="1100" b="0" i="0" u="none" strike="noStrike" kern="1200" cap="none" spc="0" normalizeH="0" baseline="-25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a:t>
            </a:r>
            <a:r>
              <a:rPr kumimoji="0" lang="it-IT"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40 MHz)</a:t>
            </a:r>
            <a:endParaRPr kumimoji="0" lang="it-IT"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8B80C335-6931-944B-CAF6-656914059811}"/>
              </a:ext>
            </a:extLst>
          </p:cNvPr>
          <p:cNvPicPr>
            <a:picLocks noChangeAspect="1"/>
          </p:cNvPicPr>
          <p:nvPr/>
        </p:nvPicPr>
        <p:blipFill>
          <a:blip r:embed="rId2"/>
          <a:stretch>
            <a:fillRect/>
          </a:stretch>
        </p:blipFill>
        <p:spPr>
          <a:xfrm>
            <a:off x="2839433" y="1958654"/>
            <a:ext cx="2367755" cy="1793180"/>
          </a:xfrm>
          <a:prstGeom prst="rect">
            <a:avLst/>
          </a:prstGeom>
        </p:spPr>
      </p:pic>
      <p:pic>
        <p:nvPicPr>
          <p:cNvPr id="11" name="Picture 10">
            <a:extLst>
              <a:ext uri="{FF2B5EF4-FFF2-40B4-BE49-F238E27FC236}">
                <a16:creationId xmlns:a16="http://schemas.microsoft.com/office/drawing/2014/main" id="{E432DAEB-6FA1-6E26-BFB2-8057FD1C5CB7}"/>
              </a:ext>
            </a:extLst>
          </p:cNvPr>
          <p:cNvPicPr>
            <a:picLocks noChangeAspect="1"/>
          </p:cNvPicPr>
          <p:nvPr/>
        </p:nvPicPr>
        <p:blipFill>
          <a:blip r:embed="rId3"/>
          <a:stretch>
            <a:fillRect/>
          </a:stretch>
        </p:blipFill>
        <p:spPr>
          <a:xfrm>
            <a:off x="5571768" y="2086875"/>
            <a:ext cx="2629191" cy="1638425"/>
          </a:xfrm>
          <a:prstGeom prst="rect">
            <a:avLst/>
          </a:prstGeom>
        </p:spPr>
      </p:pic>
      <p:pic>
        <p:nvPicPr>
          <p:cNvPr id="16" name="Picture 15">
            <a:extLst>
              <a:ext uri="{FF2B5EF4-FFF2-40B4-BE49-F238E27FC236}">
                <a16:creationId xmlns:a16="http://schemas.microsoft.com/office/drawing/2014/main" id="{538C08FB-D8B0-91A4-2315-AB042911AAEE}"/>
              </a:ext>
            </a:extLst>
          </p:cNvPr>
          <p:cNvPicPr>
            <a:picLocks noChangeAspect="1"/>
          </p:cNvPicPr>
          <p:nvPr/>
        </p:nvPicPr>
        <p:blipFill>
          <a:blip r:embed="rId4"/>
          <a:stretch>
            <a:fillRect/>
          </a:stretch>
        </p:blipFill>
        <p:spPr>
          <a:xfrm>
            <a:off x="457349" y="2052351"/>
            <a:ext cx="2382084" cy="1793180"/>
          </a:xfrm>
          <a:prstGeom prst="rect">
            <a:avLst/>
          </a:prstGeom>
        </p:spPr>
      </p:pic>
      <p:sp>
        <p:nvSpPr>
          <p:cNvPr id="20" name="Slide Number Placeholder 19">
            <a:extLst>
              <a:ext uri="{FF2B5EF4-FFF2-40B4-BE49-F238E27FC236}">
                <a16:creationId xmlns:a16="http://schemas.microsoft.com/office/drawing/2014/main" id="{0B8187D3-23D6-A63D-FF06-3CA1C12610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42E8B-9B27-463C-A73D-7873FF5169DB}" type="slidenum">
              <a:rPr kumimoji="0" lang="it-I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BAD2B55-73F9-E70E-C024-748B6A2FB408}"/>
              </a:ext>
            </a:extLst>
          </p:cNvPr>
          <p:cNvSpPr/>
          <p:nvPr/>
        </p:nvSpPr>
        <p:spPr>
          <a:xfrm>
            <a:off x="359227" y="4039979"/>
            <a:ext cx="10980000" cy="23141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072D5382-CD07-000A-F24D-A5D97E467216}"/>
              </a:ext>
            </a:extLst>
          </p:cNvPr>
          <p:cNvSpPr txBox="1"/>
          <p:nvPr/>
        </p:nvSpPr>
        <p:spPr>
          <a:xfrm>
            <a:off x="8177767" y="4508907"/>
            <a:ext cx="2862943"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The effect of the parasitic capacitance between input coil and SQUID washer can be exploited to operate the input coil as a transmission line resonator</a:t>
            </a:r>
            <a:endParaRPr kumimoji="0" lang="it-IT"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3" name="Picture 12">
            <a:extLst>
              <a:ext uri="{FF2B5EF4-FFF2-40B4-BE49-F238E27FC236}">
                <a16:creationId xmlns:a16="http://schemas.microsoft.com/office/drawing/2014/main" id="{C38EC3BA-49F0-666F-21BC-101FAF728C92}"/>
              </a:ext>
            </a:extLst>
          </p:cNvPr>
          <p:cNvPicPr>
            <a:picLocks noChangeAspect="1"/>
          </p:cNvPicPr>
          <p:nvPr/>
        </p:nvPicPr>
        <p:blipFill>
          <a:blip r:embed="rId5"/>
          <a:stretch>
            <a:fillRect/>
          </a:stretch>
        </p:blipFill>
        <p:spPr>
          <a:xfrm>
            <a:off x="2795740" y="4487169"/>
            <a:ext cx="2104060" cy="1570286"/>
          </a:xfrm>
          <a:prstGeom prst="rect">
            <a:avLst/>
          </a:prstGeom>
        </p:spPr>
      </p:pic>
      <p:pic>
        <p:nvPicPr>
          <p:cNvPr id="18" name="Picture 17">
            <a:extLst>
              <a:ext uri="{FF2B5EF4-FFF2-40B4-BE49-F238E27FC236}">
                <a16:creationId xmlns:a16="http://schemas.microsoft.com/office/drawing/2014/main" id="{3EBDB711-525E-4927-DB3E-CB0973BA51A4}"/>
              </a:ext>
            </a:extLst>
          </p:cNvPr>
          <p:cNvPicPr>
            <a:picLocks noChangeAspect="1"/>
          </p:cNvPicPr>
          <p:nvPr/>
        </p:nvPicPr>
        <p:blipFill>
          <a:blip r:embed="rId6"/>
          <a:stretch>
            <a:fillRect/>
          </a:stretch>
        </p:blipFill>
        <p:spPr>
          <a:xfrm>
            <a:off x="686618" y="4641378"/>
            <a:ext cx="1666875" cy="1457325"/>
          </a:xfrm>
          <a:prstGeom prst="rect">
            <a:avLst/>
          </a:prstGeom>
        </p:spPr>
      </p:pic>
      <p:sp>
        <p:nvSpPr>
          <p:cNvPr id="22" name="TextBox 21">
            <a:extLst>
              <a:ext uri="{FF2B5EF4-FFF2-40B4-BE49-F238E27FC236}">
                <a16:creationId xmlns:a16="http://schemas.microsoft.com/office/drawing/2014/main" id="{63137DEF-7267-6236-8B55-66B25FB35B4E}"/>
              </a:ext>
            </a:extLst>
          </p:cNvPr>
          <p:cNvSpPr txBox="1"/>
          <p:nvPr/>
        </p:nvSpPr>
        <p:spPr>
          <a:xfrm>
            <a:off x="4667404" y="4092972"/>
            <a:ext cx="28571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Aptos" panose="02110004020202020204"/>
                <a:ea typeface="+mn-ea"/>
                <a:cs typeface="+mn-cs"/>
              </a:rPr>
              <a:t>Microstrip</a:t>
            </a: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 SQUID </a:t>
            </a:r>
            <a:r>
              <a:rPr kumimoji="0" lang="it-IT" sz="1800" b="0" i="0" u="none" strike="noStrike" kern="1200" cap="none" spc="0" normalizeH="0" baseline="0" noProof="0" dirty="0" err="1">
                <a:ln>
                  <a:noFill/>
                </a:ln>
                <a:solidFill>
                  <a:prstClr val="black"/>
                </a:solidFill>
                <a:effectLst/>
                <a:uLnTx/>
                <a:uFillTx/>
                <a:latin typeface="Aptos" panose="02110004020202020204"/>
                <a:ea typeface="+mn-ea"/>
                <a:cs typeface="+mn-cs"/>
              </a:rPr>
              <a:t>Amplifier</a:t>
            </a:r>
            <a:endPar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DD967B02-077B-ABFB-4E08-0980AD44D377}"/>
              </a:ext>
            </a:extLst>
          </p:cNvPr>
          <p:cNvSpPr/>
          <p:nvPr/>
        </p:nvSpPr>
        <p:spPr>
          <a:xfrm>
            <a:off x="357753" y="1643586"/>
            <a:ext cx="10980000" cy="22019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AAF20598-6D29-5F8F-B77C-E62FB873F1FF}"/>
              </a:ext>
            </a:extLst>
          </p:cNvPr>
          <p:cNvSpPr txBox="1"/>
          <p:nvPr/>
        </p:nvSpPr>
        <p:spPr>
          <a:xfrm>
            <a:off x="4304319" y="1708001"/>
            <a:ext cx="36111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«Standard» </a:t>
            </a:r>
            <a:r>
              <a:rPr kumimoji="0" lang="it-IT" sz="1800" b="0" i="0" u="none" strike="noStrike" kern="1200" cap="none" spc="0" normalizeH="0" baseline="0" noProof="0" dirty="0" err="1">
                <a:ln>
                  <a:noFill/>
                </a:ln>
                <a:solidFill>
                  <a:prstClr val="black"/>
                </a:solidFill>
                <a:effectLst/>
                <a:uLnTx/>
                <a:uFillTx/>
                <a:latin typeface="Aptos" panose="02110004020202020204"/>
                <a:ea typeface="+mn-ea"/>
                <a:cs typeface="+mn-cs"/>
              </a:rPr>
              <a:t>Square</a:t>
            </a: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prstClr val="black"/>
                </a:solidFill>
                <a:effectLst/>
                <a:uLnTx/>
                <a:uFillTx/>
                <a:latin typeface="Aptos" panose="02110004020202020204"/>
                <a:ea typeface="+mn-ea"/>
                <a:cs typeface="+mn-cs"/>
              </a:rPr>
              <a:t>Washer</a:t>
            </a: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 SQUID</a:t>
            </a:r>
          </a:p>
        </p:txBody>
      </p:sp>
      <p:sp>
        <p:nvSpPr>
          <p:cNvPr id="26" name="TextBox 25">
            <a:extLst>
              <a:ext uri="{FF2B5EF4-FFF2-40B4-BE49-F238E27FC236}">
                <a16:creationId xmlns:a16="http://schemas.microsoft.com/office/drawing/2014/main" id="{2547BA70-0381-EF80-FC86-B38AA38D3703}"/>
              </a:ext>
            </a:extLst>
          </p:cNvPr>
          <p:cNvSpPr txBox="1"/>
          <p:nvPr/>
        </p:nvSpPr>
        <p:spPr>
          <a:xfrm>
            <a:off x="2286088" y="1142338"/>
            <a:ext cx="76476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Main differences between dc SQUID and Microstrip SQUID Amplifier (MSA)</a:t>
            </a:r>
          </a:p>
        </p:txBody>
      </p:sp>
      <p:pic>
        <p:nvPicPr>
          <p:cNvPr id="28" name="Picture 27">
            <a:extLst>
              <a:ext uri="{FF2B5EF4-FFF2-40B4-BE49-F238E27FC236}">
                <a16:creationId xmlns:a16="http://schemas.microsoft.com/office/drawing/2014/main" id="{142A60BF-EE11-1859-5447-1ACE4D54D397}"/>
              </a:ext>
            </a:extLst>
          </p:cNvPr>
          <p:cNvPicPr>
            <a:picLocks noChangeAspect="1"/>
          </p:cNvPicPr>
          <p:nvPr/>
        </p:nvPicPr>
        <p:blipFill>
          <a:blip r:embed="rId7"/>
          <a:stretch>
            <a:fillRect/>
          </a:stretch>
        </p:blipFill>
        <p:spPr>
          <a:xfrm>
            <a:off x="5458628" y="4487169"/>
            <a:ext cx="2569613" cy="1731696"/>
          </a:xfrm>
          <a:prstGeom prst="rect">
            <a:avLst/>
          </a:prstGeom>
        </p:spPr>
      </p:pic>
      <p:sp>
        <p:nvSpPr>
          <p:cNvPr id="30" name="TextBox 29">
            <a:extLst>
              <a:ext uri="{FF2B5EF4-FFF2-40B4-BE49-F238E27FC236}">
                <a16:creationId xmlns:a16="http://schemas.microsoft.com/office/drawing/2014/main" id="{EB5D0343-7F66-2FF6-DCA2-AD3C5FD36220}"/>
              </a:ext>
            </a:extLst>
          </p:cNvPr>
          <p:cNvSpPr txBox="1"/>
          <p:nvPr/>
        </p:nvSpPr>
        <p:spPr>
          <a:xfrm>
            <a:off x="8098175" y="5990981"/>
            <a:ext cx="3166725"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Aptos" panose="02110004020202020204"/>
                <a:ea typeface="+mn-ea"/>
                <a:cs typeface="+mn-cs"/>
              </a:rPr>
              <a:t>Mück</a:t>
            </a: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 and McDermott, </a:t>
            </a:r>
            <a:r>
              <a:rPr kumimoji="0" lang="en-US" sz="800" b="0" i="0" u="none" strike="noStrike" kern="1200" cap="none" spc="0" normalizeH="0" baseline="0" noProof="0" dirty="0" err="1">
                <a:ln>
                  <a:noFill/>
                </a:ln>
                <a:solidFill>
                  <a:prstClr val="black"/>
                </a:solidFill>
                <a:effectLst/>
                <a:uLnTx/>
                <a:uFillTx/>
                <a:latin typeface="Aptos" panose="02110004020202020204"/>
                <a:ea typeface="+mn-ea"/>
                <a:cs typeface="+mn-cs"/>
              </a:rPr>
              <a:t>Supercond</a:t>
            </a: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 Sci. Technol. 23 093001 (2010)</a:t>
            </a:r>
            <a:endParaRPr kumimoji="0" lang="it-IT" sz="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2" name="TextBox 31">
            <a:extLst>
              <a:ext uri="{FF2B5EF4-FFF2-40B4-BE49-F238E27FC236}">
                <a16:creationId xmlns:a16="http://schemas.microsoft.com/office/drawing/2014/main" id="{26EF315D-B176-FB08-90AF-042D83C9597F}"/>
              </a:ext>
            </a:extLst>
          </p:cNvPr>
          <p:cNvSpPr txBox="1"/>
          <p:nvPr/>
        </p:nvSpPr>
        <p:spPr>
          <a:xfrm>
            <a:off x="8177767" y="5329613"/>
            <a:ext cx="2862943" cy="6001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Amplifiers based on this principle have shown gains of 20 dB at frequencies below 1 GHz and up to 10 dB at 5 GHz</a:t>
            </a:r>
            <a:endParaRPr kumimoji="0" lang="it-IT"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Footer Placeholder 1">
            <a:extLst>
              <a:ext uri="{FF2B5EF4-FFF2-40B4-BE49-F238E27FC236}">
                <a16:creationId xmlns:a16="http://schemas.microsoft.com/office/drawing/2014/main" id="{1E249108-7986-2009-DB92-EC5FA84ADAF7}"/>
              </a:ext>
            </a:extLst>
          </p:cNvPr>
          <p:cNvSpPr>
            <a:spLocks noGrp="1"/>
          </p:cNvSpPr>
          <p:nvPr>
            <p:ph type="ftr" sz="quarter" idx="11"/>
          </p:nvPr>
        </p:nvSpPr>
        <p:spPr/>
        <p:txBody>
          <a:bodyPr/>
          <a:lstStyle/>
          <a:p>
            <a:r>
              <a:rPr lang="it-IT"/>
              <a:t>Flash - Falferi - Riunione preventivi Gr2 TIFPA 02/07/24</a:t>
            </a:r>
          </a:p>
        </p:txBody>
      </p:sp>
      <p:pic>
        <p:nvPicPr>
          <p:cNvPr id="3" name="Picture 2">
            <a:extLst>
              <a:ext uri="{FF2B5EF4-FFF2-40B4-BE49-F238E27FC236}">
                <a16:creationId xmlns:a16="http://schemas.microsoft.com/office/drawing/2014/main" id="{6C79D2C3-44CD-FBED-83B9-DB173FED9AA7}"/>
              </a:ext>
            </a:extLst>
          </p:cNvPr>
          <p:cNvPicPr>
            <a:picLocks noChangeAspect="1"/>
          </p:cNvPicPr>
          <p:nvPr/>
        </p:nvPicPr>
        <p:blipFill>
          <a:blip r:embed="rId8"/>
          <a:stretch>
            <a:fillRect/>
          </a:stretch>
        </p:blipFill>
        <p:spPr>
          <a:xfrm>
            <a:off x="102981" y="0"/>
            <a:ext cx="1083559" cy="1335688"/>
          </a:xfrm>
          <a:prstGeom prst="rect">
            <a:avLst/>
          </a:prstGeom>
        </p:spPr>
      </p:pic>
      <p:pic>
        <p:nvPicPr>
          <p:cNvPr id="6" name="Picture 5">
            <a:extLst>
              <a:ext uri="{FF2B5EF4-FFF2-40B4-BE49-F238E27FC236}">
                <a16:creationId xmlns:a16="http://schemas.microsoft.com/office/drawing/2014/main" id="{9FA82AD3-7BA7-026F-2EE4-C4C11F8201D1}"/>
              </a:ext>
            </a:extLst>
          </p:cNvPr>
          <p:cNvPicPr>
            <a:picLocks noChangeAspect="1"/>
          </p:cNvPicPr>
          <p:nvPr/>
        </p:nvPicPr>
        <p:blipFill>
          <a:blip r:embed="rId9"/>
          <a:stretch>
            <a:fillRect/>
          </a:stretch>
        </p:blipFill>
        <p:spPr>
          <a:xfrm>
            <a:off x="10756970" y="789582"/>
            <a:ext cx="964137" cy="793278"/>
          </a:xfrm>
          <a:prstGeom prst="rect">
            <a:avLst/>
          </a:prstGeom>
        </p:spPr>
      </p:pic>
      <p:pic>
        <p:nvPicPr>
          <p:cNvPr id="8" name="Picture 7">
            <a:extLst>
              <a:ext uri="{FF2B5EF4-FFF2-40B4-BE49-F238E27FC236}">
                <a16:creationId xmlns:a16="http://schemas.microsoft.com/office/drawing/2014/main" id="{E8AC3E99-B8DD-EA2D-A15E-9D3D81956DA2}"/>
              </a:ext>
            </a:extLst>
          </p:cNvPr>
          <p:cNvPicPr>
            <a:picLocks noChangeAspect="1"/>
          </p:cNvPicPr>
          <p:nvPr/>
        </p:nvPicPr>
        <p:blipFill>
          <a:blip r:embed="rId10"/>
          <a:stretch>
            <a:fillRect/>
          </a:stretch>
        </p:blipFill>
        <p:spPr>
          <a:xfrm>
            <a:off x="10808692" y="156729"/>
            <a:ext cx="912415" cy="533677"/>
          </a:xfrm>
          <a:prstGeom prst="rect">
            <a:avLst/>
          </a:prstGeom>
        </p:spPr>
      </p:pic>
      <p:sp>
        <p:nvSpPr>
          <p:cNvPr id="9" name="TextBox 8">
            <a:extLst>
              <a:ext uri="{FF2B5EF4-FFF2-40B4-BE49-F238E27FC236}">
                <a16:creationId xmlns:a16="http://schemas.microsoft.com/office/drawing/2014/main" id="{C7F4D68B-381B-AE16-5127-3DE7913CC198}"/>
              </a:ext>
            </a:extLst>
          </p:cNvPr>
          <p:cNvSpPr txBox="1"/>
          <p:nvPr/>
        </p:nvSpPr>
        <p:spPr>
          <a:xfrm>
            <a:off x="2063453" y="440820"/>
            <a:ext cx="8524193" cy="369332"/>
          </a:xfrm>
          <a:prstGeom prst="rect">
            <a:avLst/>
          </a:prstGeom>
          <a:noFill/>
          <a:ln w="25400">
            <a:solidFill>
              <a:srgbClr val="FF0000"/>
            </a:solidFill>
          </a:ln>
        </p:spPr>
        <p:txBody>
          <a:bodyPr wrap="none" rtlCol="0">
            <a:spAutoFit/>
          </a:bodyPr>
          <a:lstStyle/>
          <a:p>
            <a:r>
              <a:rPr lang="en-US" dirty="0">
                <a:solidFill>
                  <a:srgbClr val="FF0000"/>
                </a:solidFill>
              </a:rPr>
              <a:t>Given the operating frequency range the most suitable low noise amplifier is the MSA</a:t>
            </a:r>
            <a:endParaRPr lang="it-IT" dirty="0">
              <a:solidFill>
                <a:srgbClr val="FF0000"/>
              </a:solidFill>
            </a:endParaRPr>
          </a:p>
        </p:txBody>
      </p:sp>
      <p:pic>
        <p:nvPicPr>
          <p:cNvPr id="10" name="Picture 6">
            <a:extLst>
              <a:ext uri="{FF2B5EF4-FFF2-40B4-BE49-F238E27FC236}">
                <a16:creationId xmlns:a16="http://schemas.microsoft.com/office/drawing/2014/main" id="{711D3AE4-B5A5-E8DC-2631-D9F3385D47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2647" y="330065"/>
            <a:ext cx="848855" cy="4292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BF329D3-124A-6D07-0F69-63AF73228E82}"/>
              </a:ext>
            </a:extLst>
          </p:cNvPr>
          <p:cNvSpPr txBox="1"/>
          <p:nvPr/>
        </p:nvSpPr>
        <p:spPr>
          <a:xfrm>
            <a:off x="8489295" y="3086810"/>
            <a:ext cx="2430110" cy="261610"/>
          </a:xfrm>
          <a:prstGeom prst="rect">
            <a:avLst/>
          </a:prstGeom>
          <a:noFill/>
        </p:spPr>
        <p:txBody>
          <a:bodyPr wrap="square" rtlCol="0">
            <a:spAutoFit/>
          </a:bodyPr>
          <a:lstStyle/>
          <a:p>
            <a:r>
              <a:rPr lang="en-US" sz="1100" dirty="0"/>
              <a:t>(a) negative and (b) positive V</a:t>
            </a:r>
            <a:r>
              <a:rPr lang="el-GR" sz="1100" baseline="-25000" dirty="0"/>
              <a:t>φ</a:t>
            </a:r>
            <a:endParaRPr lang="it-IT" sz="1100" baseline="-25000" dirty="0"/>
          </a:p>
        </p:txBody>
      </p:sp>
    </p:spTree>
    <p:extLst>
      <p:ext uri="{BB962C8B-B14F-4D97-AF65-F5344CB8AC3E}">
        <p14:creationId xmlns:p14="http://schemas.microsoft.com/office/powerpoint/2010/main" val="223124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F9EF1A-2830-2E84-D45D-59B05AFA10D3}"/>
              </a:ext>
            </a:extLst>
          </p:cNvPr>
          <p:cNvSpPr txBox="1"/>
          <p:nvPr/>
        </p:nvSpPr>
        <p:spPr>
          <a:xfrm>
            <a:off x="7506892" y="1692224"/>
            <a:ext cx="2935399"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It is possible to tune the resonant frequency of the MSA by terminating the microstrip resonator with a varactor diode.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The varactor doesn’t change the noise temperature of the MSA (here 0.9K @ 200 MHz, 4.2K)</a:t>
            </a:r>
            <a:endParaRPr kumimoji="0" lang="it-IT"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4708932B-A8E8-01F0-AB8C-F449D5C50F6B}"/>
              </a:ext>
            </a:extLst>
          </p:cNvPr>
          <p:cNvPicPr>
            <a:picLocks noChangeAspect="1"/>
          </p:cNvPicPr>
          <p:nvPr/>
        </p:nvPicPr>
        <p:blipFill>
          <a:blip r:embed="rId2"/>
          <a:stretch>
            <a:fillRect/>
          </a:stretch>
        </p:blipFill>
        <p:spPr>
          <a:xfrm>
            <a:off x="1023258" y="1643778"/>
            <a:ext cx="3352799" cy="1764275"/>
          </a:xfrm>
          <a:prstGeom prst="rect">
            <a:avLst/>
          </a:prstGeom>
        </p:spPr>
      </p:pic>
      <p:pic>
        <p:nvPicPr>
          <p:cNvPr id="7" name="Picture 6">
            <a:extLst>
              <a:ext uri="{FF2B5EF4-FFF2-40B4-BE49-F238E27FC236}">
                <a16:creationId xmlns:a16="http://schemas.microsoft.com/office/drawing/2014/main" id="{3FC38860-D80C-C7EF-384A-66060F8C74A3}"/>
              </a:ext>
            </a:extLst>
          </p:cNvPr>
          <p:cNvPicPr>
            <a:picLocks noChangeAspect="1"/>
          </p:cNvPicPr>
          <p:nvPr/>
        </p:nvPicPr>
        <p:blipFill>
          <a:blip r:embed="rId3"/>
          <a:stretch>
            <a:fillRect/>
          </a:stretch>
        </p:blipFill>
        <p:spPr>
          <a:xfrm>
            <a:off x="4717363" y="1643778"/>
            <a:ext cx="2385565" cy="1764275"/>
          </a:xfrm>
          <a:prstGeom prst="rect">
            <a:avLst/>
          </a:prstGeom>
        </p:spPr>
      </p:pic>
      <p:pic>
        <p:nvPicPr>
          <p:cNvPr id="9" name="Picture 8">
            <a:extLst>
              <a:ext uri="{FF2B5EF4-FFF2-40B4-BE49-F238E27FC236}">
                <a16:creationId xmlns:a16="http://schemas.microsoft.com/office/drawing/2014/main" id="{3DB392A0-A016-063E-4D8A-5E824AEB1552}"/>
              </a:ext>
            </a:extLst>
          </p:cNvPr>
          <p:cNvPicPr>
            <a:picLocks noChangeAspect="1"/>
          </p:cNvPicPr>
          <p:nvPr/>
        </p:nvPicPr>
        <p:blipFill>
          <a:blip r:embed="rId4"/>
          <a:stretch>
            <a:fillRect/>
          </a:stretch>
        </p:blipFill>
        <p:spPr>
          <a:xfrm>
            <a:off x="904557" y="4430617"/>
            <a:ext cx="2263186" cy="1523878"/>
          </a:xfrm>
          <a:prstGeom prst="rect">
            <a:avLst/>
          </a:prstGeom>
        </p:spPr>
      </p:pic>
      <p:sp>
        <p:nvSpPr>
          <p:cNvPr id="10" name="TextBox 9">
            <a:extLst>
              <a:ext uri="{FF2B5EF4-FFF2-40B4-BE49-F238E27FC236}">
                <a16:creationId xmlns:a16="http://schemas.microsoft.com/office/drawing/2014/main" id="{B858EF4C-D2DA-4599-6838-133B78DCFC12}"/>
              </a:ext>
            </a:extLst>
          </p:cNvPr>
          <p:cNvSpPr txBox="1"/>
          <p:nvPr/>
        </p:nvSpPr>
        <p:spPr>
          <a:xfrm>
            <a:off x="8807496" y="4509618"/>
            <a:ext cx="2333704"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A broad bandwidth can be obtained with a second MSA as a </a:t>
            </a:r>
            <a:r>
              <a:rPr kumimoji="0" lang="en-US" sz="1100" b="0" i="0" u="none" strike="noStrike" kern="1200" cap="none" spc="0" normalizeH="0" baseline="0" noProof="0" dirty="0" err="1">
                <a:ln>
                  <a:noFill/>
                </a:ln>
                <a:solidFill>
                  <a:prstClr val="black"/>
                </a:solidFill>
                <a:effectLst/>
                <a:uLnTx/>
                <a:uFillTx/>
                <a:latin typeface="Aptos" panose="02110004020202020204"/>
                <a:ea typeface="+mn-ea"/>
                <a:cs typeface="+mn-cs"/>
              </a:rPr>
              <a:t>postamplifier</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Here the resonance frequencies of the first and second amplifiers were about 280 and 400 MHz, respectively. </a:t>
            </a:r>
            <a:endParaRPr kumimoji="0" lang="it-IT"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58577685-81F0-99A9-E1D7-CCEA4BCFA60B}"/>
              </a:ext>
            </a:extLst>
          </p:cNvPr>
          <p:cNvGrpSpPr>
            <a:grpSpLocks noChangeAspect="1"/>
          </p:cNvGrpSpPr>
          <p:nvPr/>
        </p:nvGrpSpPr>
        <p:grpSpPr>
          <a:xfrm>
            <a:off x="6179822" y="4367476"/>
            <a:ext cx="2455811" cy="1750284"/>
            <a:chOff x="3952875" y="1962150"/>
            <a:chExt cx="4286250" cy="2933700"/>
          </a:xfrm>
        </p:grpSpPr>
        <p:pic>
          <p:nvPicPr>
            <p:cNvPr id="12" name="Picture 11">
              <a:extLst>
                <a:ext uri="{FF2B5EF4-FFF2-40B4-BE49-F238E27FC236}">
                  <a16:creationId xmlns:a16="http://schemas.microsoft.com/office/drawing/2014/main" id="{D92EABEA-E528-D8EA-E045-EA3657EA9472}"/>
                </a:ext>
              </a:extLst>
            </p:cNvPr>
            <p:cNvPicPr>
              <a:picLocks noChangeAspect="1"/>
            </p:cNvPicPr>
            <p:nvPr/>
          </p:nvPicPr>
          <p:blipFill>
            <a:blip r:embed="rId5"/>
            <a:stretch>
              <a:fillRect/>
            </a:stretch>
          </p:blipFill>
          <p:spPr>
            <a:xfrm>
              <a:off x="3952875" y="1962150"/>
              <a:ext cx="4286250" cy="2933700"/>
            </a:xfrm>
            <a:prstGeom prst="rect">
              <a:avLst/>
            </a:prstGeom>
          </p:spPr>
        </p:pic>
        <p:sp>
          <p:nvSpPr>
            <p:cNvPr id="13" name="Rectangle 12">
              <a:extLst>
                <a:ext uri="{FF2B5EF4-FFF2-40B4-BE49-F238E27FC236}">
                  <a16:creationId xmlns:a16="http://schemas.microsoft.com/office/drawing/2014/main" id="{F929EE3E-147A-5FF7-0C38-D0B4FD8F2E1C}"/>
                </a:ext>
              </a:extLst>
            </p:cNvPr>
            <p:cNvSpPr/>
            <p:nvPr/>
          </p:nvSpPr>
          <p:spPr>
            <a:xfrm>
              <a:off x="5090809" y="3122579"/>
              <a:ext cx="2365905" cy="11772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7" name="TextBox 16">
            <a:extLst>
              <a:ext uri="{FF2B5EF4-FFF2-40B4-BE49-F238E27FC236}">
                <a16:creationId xmlns:a16="http://schemas.microsoft.com/office/drawing/2014/main" id="{AF248605-D0D7-40A3-D5FD-AF7EED452667}"/>
              </a:ext>
            </a:extLst>
          </p:cNvPr>
          <p:cNvSpPr txBox="1"/>
          <p:nvPr/>
        </p:nvSpPr>
        <p:spPr>
          <a:xfrm>
            <a:off x="7769563" y="3125103"/>
            <a:ext cx="274603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prstClr val="black"/>
                </a:solidFill>
                <a:effectLst/>
                <a:uLnTx/>
                <a:uFillTx/>
                <a:latin typeface="Aptos" panose="02110004020202020204"/>
                <a:ea typeface="+mn-ea"/>
                <a:cs typeface="+mn-cs"/>
              </a:rPr>
              <a:t>Mück</a:t>
            </a:r>
            <a:r>
              <a:rPr kumimoji="0" lang="it-IT" sz="1050" b="0" i="0" u="none" strike="noStrike" kern="1200" cap="none" spc="0" normalizeH="0" baseline="0" noProof="0" dirty="0">
                <a:ln>
                  <a:noFill/>
                </a:ln>
                <a:solidFill>
                  <a:prstClr val="black"/>
                </a:solidFill>
                <a:effectLst/>
                <a:uLnTx/>
                <a:uFillTx/>
                <a:latin typeface="Aptos" panose="02110004020202020204"/>
                <a:ea typeface="+mn-ea"/>
                <a:cs typeface="+mn-cs"/>
              </a:rPr>
              <a:t> et al. </a:t>
            </a:r>
            <a:r>
              <a:rPr kumimoji="0" lang="it-IT" sz="1050" b="0" i="0" u="none" strike="noStrike" kern="1200" cap="none" spc="0" normalizeH="0" baseline="0" noProof="0" dirty="0" err="1">
                <a:ln>
                  <a:noFill/>
                </a:ln>
                <a:solidFill>
                  <a:prstClr val="black"/>
                </a:solidFill>
                <a:effectLst/>
                <a:uLnTx/>
                <a:uFillTx/>
                <a:latin typeface="Aptos" panose="02110004020202020204"/>
                <a:ea typeface="+mn-ea"/>
                <a:cs typeface="+mn-cs"/>
              </a:rPr>
              <a:t>Appl</a:t>
            </a:r>
            <a:r>
              <a:rPr kumimoji="0" lang="it-IT" sz="105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it-IT" sz="1050" b="0" i="0" u="none" strike="noStrike" kern="1200" cap="none" spc="0" normalizeH="0" baseline="0" noProof="0" dirty="0" err="1">
                <a:ln>
                  <a:noFill/>
                </a:ln>
                <a:solidFill>
                  <a:prstClr val="black"/>
                </a:solidFill>
                <a:effectLst/>
                <a:uLnTx/>
                <a:uFillTx/>
                <a:latin typeface="Aptos" panose="02110004020202020204"/>
                <a:ea typeface="+mn-ea"/>
                <a:cs typeface="+mn-cs"/>
              </a:rPr>
              <a:t>Phys</a:t>
            </a:r>
            <a:r>
              <a:rPr kumimoji="0" lang="it-IT" sz="1050" b="0" i="0" u="none" strike="noStrike" kern="1200" cap="none" spc="0" normalizeH="0" baseline="0" noProof="0" dirty="0">
                <a:ln>
                  <a:noFill/>
                </a:ln>
                <a:solidFill>
                  <a:prstClr val="black"/>
                </a:solidFill>
                <a:effectLst/>
                <a:uLnTx/>
                <a:uFillTx/>
                <a:latin typeface="Aptos" panose="02110004020202020204"/>
                <a:ea typeface="+mn-ea"/>
                <a:cs typeface="+mn-cs"/>
              </a:rPr>
              <a:t>. Lett., 75, 3545,1999</a:t>
            </a:r>
          </a:p>
        </p:txBody>
      </p:sp>
      <p:sp>
        <p:nvSpPr>
          <p:cNvPr id="25" name="Slide Number Placeholder 24">
            <a:extLst>
              <a:ext uri="{FF2B5EF4-FFF2-40B4-BE49-F238E27FC236}">
                <a16:creationId xmlns:a16="http://schemas.microsoft.com/office/drawing/2014/main" id="{B167C623-12CA-3DA3-50DF-44F6E7C36D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42E8B-9B27-463C-A73D-7873FF5169DB}" type="slidenum">
              <a:rPr kumimoji="0" lang="it-I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F9EC958B-5E1E-9273-2029-DCA39CAE66B9}"/>
              </a:ext>
            </a:extLst>
          </p:cNvPr>
          <p:cNvSpPr txBox="1"/>
          <p:nvPr/>
        </p:nvSpPr>
        <p:spPr>
          <a:xfrm>
            <a:off x="2819399" y="448362"/>
            <a:ext cx="6567824" cy="369332"/>
          </a:xfrm>
          <a:prstGeom prst="rect">
            <a:avLst/>
          </a:prstGeom>
          <a:noFill/>
          <a:ln w="25400">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Matching the Flash cavity bandwidth (117–206 and 206-360 MHz)</a:t>
            </a:r>
          </a:p>
        </p:txBody>
      </p:sp>
      <p:sp>
        <p:nvSpPr>
          <p:cNvPr id="28" name="TextBox 27">
            <a:extLst>
              <a:ext uri="{FF2B5EF4-FFF2-40B4-BE49-F238E27FC236}">
                <a16:creationId xmlns:a16="http://schemas.microsoft.com/office/drawing/2014/main" id="{E9D3F0B6-B80D-A8A4-2A2C-E14B4B3603CF}"/>
              </a:ext>
            </a:extLst>
          </p:cNvPr>
          <p:cNvSpPr txBox="1"/>
          <p:nvPr/>
        </p:nvSpPr>
        <p:spPr>
          <a:xfrm>
            <a:off x="631373" y="1280480"/>
            <a:ext cx="4604656" cy="3078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Tuning the microstrip resonator with a varactor diode</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5D543DC6-A793-AC70-57DF-F95D76BAAE5F}"/>
              </a:ext>
            </a:extLst>
          </p:cNvPr>
          <p:cNvSpPr/>
          <p:nvPr/>
        </p:nvSpPr>
        <p:spPr>
          <a:xfrm>
            <a:off x="631372" y="1241292"/>
            <a:ext cx="10776857" cy="23183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B0C71548-9B35-AA48-AF39-834DBA546D37}"/>
              </a:ext>
            </a:extLst>
          </p:cNvPr>
          <p:cNvSpPr/>
          <p:nvPr/>
        </p:nvSpPr>
        <p:spPr>
          <a:xfrm>
            <a:off x="631372" y="3904440"/>
            <a:ext cx="10776857" cy="23183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TextBox 30">
            <a:extLst>
              <a:ext uri="{FF2B5EF4-FFF2-40B4-BE49-F238E27FC236}">
                <a16:creationId xmlns:a16="http://schemas.microsoft.com/office/drawing/2014/main" id="{01F4FA6B-8DBC-DE4C-4A6A-F304D249FF4E}"/>
              </a:ext>
            </a:extLst>
          </p:cNvPr>
          <p:cNvSpPr txBox="1"/>
          <p:nvPr/>
        </p:nvSpPr>
        <p:spPr>
          <a:xfrm>
            <a:off x="6344254" y="4023365"/>
            <a:ext cx="492648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Two cascaded MSA tuned to different resonant frequencies</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2" name="TextBox 31">
            <a:extLst>
              <a:ext uri="{FF2B5EF4-FFF2-40B4-BE49-F238E27FC236}">
                <a16:creationId xmlns:a16="http://schemas.microsoft.com/office/drawing/2014/main" id="{188F407E-6B8D-BF37-1E2C-FD30847086EE}"/>
              </a:ext>
            </a:extLst>
          </p:cNvPr>
          <p:cNvSpPr txBox="1"/>
          <p:nvPr/>
        </p:nvSpPr>
        <p:spPr>
          <a:xfrm>
            <a:off x="1000734" y="4023364"/>
            <a:ext cx="49741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Lower MSA resonator Q -&gt; wider bandwidth (but lower gain)</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3" name="TextBox 32">
            <a:extLst>
              <a:ext uri="{FF2B5EF4-FFF2-40B4-BE49-F238E27FC236}">
                <a16:creationId xmlns:a16="http://schemas.microsoft.com/office/drawing/2014/main" id="{B99BB319-4910-5340-5FEB-30ACBE34F8E4}"/>
              </a:ext>
            </a:extLst>
          </p:cNvPr>
          <p:cNvSpPr txBox="1"/>
          <p:nvPr/>
        </p:nvSpPr>
        <p:spPr>
          <a:xfrm>
            <a:off x="3343512" y="4632728"/>
            <a:ext cx="2333704"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A broad bandwidth can be obtained with a lower quality factor of the resonator but at the expense of a lower gain</a:t>
            </a:r>
            <a:endParaRPr kumimoji="0" lang="it-IT"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Footer Placeholder 2">
            <a:extLst>
              <a:ext uri="{FF2B5EF4-FFF2-40B4-BE49-F238E27FC236}">
                <a16:creationId xmlns:a16="http://schemas.microsoft.com/office/drawing/2014/main" id="{706E57B0-5685-8133-AD2B-E9C73E3B5B5B}"/>
              </a:ext>
            </a:extLst>
          </p:cNvPr>
          <p:cNvSpPr>
            <a:spLocks noGrp="1"/>
          </p:cNvSpPr>
          <p:nvPr>
            <p:ph type="ftr" sz="quarter" idx="11"/>
          </p:nvPr>
        </p:nvSpPr>
        <p:spPr/>
        <p:txBody>
          <a:bodyPr/>
          <a:lstStyle/>
          <a:p>
            <a:r>
              <a:rPr lang="it-IT"/>
              <a:t>Flash - Falferi - Riunione preventivi Gr2 TIFPA 02/07/24</a:t>
            </a:r>
          </a:p>
        </p:txBody>
      </p:sp>
      <p:pic>
        <p:nvPicPr>
          <p:cNvPr id="5" name="Picture 4">
            <a:extLst>
              <a:ext uri="{FF2B5EF4-FFF2-40B4-BE49-F238E27FC236}">
                <a16:creationId xmlns:a16="http://schemas.microsoft.com/office/drawing/2014/main" id="{089962BF-B330-EF5F-4EDE-66BBCDFC774E}"/>
              </a:ext>
            </a:extLst>
          </p:cNvPr>
          <p:cNvPicPr>
            <a:picLocks noChangeAspect="1"/>
          </p:cNvPicPr>
          <p:nvPr/>
        </p:nvPicPr>
        <p:blipFill>
          <a:blip r:embed="rId6"/>
          <a:stretch>
            <a:fillRect/>
          </a:stretch>
        </p:blipFill>
        <p:spPr>
          <a:xfrm>
            <a:off x="222727" y="0"/>
            <a:ext cx="1083559" cy="1335688"/>
          </a:xfrm>
          <a:prstGeom prst="rect">
            <a:avLst/>
          </a:prstGeom>
        </p:spPr>
      </p:pic>
      <p:pic>
        <p:nvPicPr>
          <p:cNvPr id="6" name="Picture 5">
            <a:extLst>
              <a:ext uri="{FF2B5EF4-FFF2-40B4-BE49-F238E27FC236}">
                <a16:creationId xmlns:a16="http://schemas.microsoft.com/office/drawing/2014/main" id="{E54B8B47-EE10-1B2E-E01C-45177EAA923A}"/>
              </a:ext>
            </a:extLst>
          </p:cNvPr>
          <p:cNvPicPr>
            <a:picLocks noChangeAspect="1"/>
          </p:cNvPicPr>
          <p:nvPr/>
        </p:nvPicPr>
        <p:blipFill>
          <a:blip r:embed="rId7"/>
          <a:stretch>
            <a:fillRect/>
          </a:stretch>
        </p:blipFill>
        <p:spPr>
          <a:xfrm>
            <a:off x="9576960" y="222075"/>
            <a:ext cx="1083559" cy="891537"/>
          </a:xfrm>
          <a:prstGeom prst="rect">
            <a:avLst/>
          </a:prstGeom>
        </p:spPr>
      </p:pic>
      <p:pic>
        <p:nvPicPr>
          <p:cNvPr id="8" name="Picture 7">
            <a:extLst>
              <a:ext uri="{FF2B5EF4-FFF2-40B4-BE49-F238E27FC236}">
                <a16:creationId xmlns:a16="http://schemas.microsoft.com/office/drawing/2014/main" id="{173A00C7-D3DF-9EB2-2856-D5C7E9A1443F}"/>
              </a:ext>
            </a:extLst>
          </p:cNvPr>
          <p:cNvPicPr>
            <a:picLocks noChangeAspect="1"/>
          </p:cNvPicPr>
          <p:nvPr/>
        </p:nvPicPr>
        <p:blipFill>
          <a:blip r:embed="rId8"/>
          <a:stretch>
            <a:fillRect/>
          </a:stretch>
        </p:blipFill>
        <p:spPr>
          <a:xfrm>
            <a:off x="10805535" y="278639"/>
            <a:ext cx="912415" cy="533677"/>
          </a:xfrm>
          <a:prstGeom prst="rect">
            <a:avLst/>
          </a:prstGeom>
        </p:spPr>
      </p:pic>
      <p:pic>
        <p:nvPicPr>
          <p:cNvPr id="11" name="Picture 6">
            <a:extLst>
              <a:ext uri="{FF2B5EF4-FFF2-40B4-BE49-F238E27FC236}">
                <a16:creationId xmlns:a16="http://schemas.microsoft.com/office/drawing/2014/main" id="{B9DC6EE7-E5CB-06C8-D7CA-F197EEA752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3987" y="334356"/>
            <a:ext cx="848855" cy="42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45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2FD9424C-B822-4C0C-B7E9-F2BE62DD92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E9FBDE-F245-8E46-95A6-8943308335B8}"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Tabella 4">
            <a:extLst>
              <a:ext uri="{FF2B5EF4-FFF2-40B4-BE49-F238E27FC236}">
                <a16:creationId xmlns:a16="http://schemas.microsoft.com/office/drawing/2014/main" id="{D4D23774-B85D-4120-BECC-5A10CFD393AF}"/>
              </a:ext>
            </a:extLst>
          </p:cNvPr>
          <p:cNvGraphicFramePr>
            <a:graphicFrameLocks noGrp="1"/>
          </p:cNvGraphicFramePr>
          <p:nvPr>
            <p:extLst>
              <p:ext uri="{D42A27DB-BD31-4B8C-83A1-F6EECF244321}">
                <p14:modId xmlns:p14="http://schemas.microsoft.com/office/powerpoint/2010/main" val="1621378589"/>
              </p:ext>
            </p:extLst>
          </p:nvPr>
        </p:nvGraphicFramePr>
        <p:xfrm>
          <a:off x="1189325" y="3125591"/>
          <a:ext cx="5321107" cy="2915946"/>
        </p:xfrm>
        <a:graphic>
          <a:graphicData uri="http://schemas.openxmlformats.org/drawingml/2006/table">
            <a:tbl>
              <a:tblPr firstRow="1" bandRow="1"/>
              <a:tblGrid>
                <a:gridCol w="1296477">
                  <a:extLst>
                    <a:ext uri="{9D8B030D-6E8A-4147-A177-3AD203B41FA5}">
                      <a16:colId xmlns:a16="http://schemas.microsoft.com/office/drawing/2014/main" val="2550251707"/>
                    </a:ext>
                  </a:extLst>
                </a:gridCol>
                <a:gridCol w="2609442">
                  <a:extLst>
                    <a:ext uri="{9D8B030D-6E8A-4147-A177-3AD203B41FA5}">
                      <a16:colId xmlns:a16="http://schemas.microsoft.com/office/drawing/2014/main" val="3984891116"/>
                    </a:ext>
                  </a:extLst>
                </a:gridCol>
                <a:gridCol w="707594">
                  <a:extLst>
                    <a:ext uri="{9D8B030D-6E8A-4147-A177-3AD203B41FA5}">
                      <a16:colId xmlns:a16="http://schemas.microsoft.com/office/drawing/2014/main" val="1620459216"/>
                    </a:ext>
                  </a:extLst>
                </a:gridCol>
                <a:gridCol w="707594">
                  <a:extLst>
                    <a:ext uri="{9D8B030D-6E8A-4147-A177-3AD203B41FA5}">
                      <a16:colId xmlns:a16="http://schemas.microsoft.com/office/drawing/2014/main" val="1683837322"/>
                    </a:ext>
                  </a:extLst>
                </a:gridCol>
              </a:tblGrid>
              <a:tr h="304032">
                <a:tc>
                  <a:txBody>
                    <a:bodyPr/>
                    <a:lstStyle>
                      <a:lvl1pPr marL="0" algn="l" defTabSz="521124" rtl="0" eaLnBrk="1" latinLnBrk="0" hangingPunct="1">
                        <a:defRPr sz="2100" b="1" kern="1200">
                          <a:solidFill>
                            <a:schemeClr val="lt1"/>
                          </a:solidFill>
                          <a:latin typeface="Calibri" panose="020F0502020204030204"/>
                        </a:defRPr>
                      </a:lvl1pPr>
                      <a:lvl2pPr marL="521124" algn="l" defTabSz="521124" rtl="0" eaLnBrk="1" latinLnBrk="0" hangingPunct="1">
                        <a:defRPr sz="2100" b="1" kern="1200">
                          <a:solidFill>
                            <a:schemeClr val="lt1"/>
                          </a:solidFill>
                          <a:latin typeface="Calibri" panose="020F0502020204030204"/>
                        </a:defRPr>
                      </a:lvl2pPr>
                      <a:lvl3pPr marL="1042246" algn="l" defTabSz="521124" rtl="0" eaLnBrk="1" latinLnBrk="0" hangingPunct="1">
                        <a:defRPr sz="2100" b="1" kern="1200">
                          <a:solidFill>
                            <a:schemeClr val="lt1"/>
                          </a:solidFill>
                          <a:latin typeface="Calibri" panose="020F0502020204030204"/>
                        </a:defRPr>
                      </a:lvl3pPr>
                      <a:lvl4pPr marL="1563370" algn="l" defTabSz="521124" rtl="0" eaLnBrk="1" latinLnBrk="0" hangingPunct="1">
                        <a:defRPr sz="2100" b="1" kern="1200">
                          <a:solidFill>
                            <a:schemeClr val="lt1"/>
                          </a:solidFill>
                          <a:latin typeface="Calibri" panose="020F0502020204030204"/>
                        </a:defRPr>
                      </a:lvl4pPr>
                      <a:lvl5pPr marL="2084491" algn="l" defTabSz="521124" rtl="0" eaLnBrk="1" latinLnBrk="0" hangingPunct="1">
                        <a:defRPr sz="2100" b="1" kern="1200">
                          <a:solidFill>
                            <a:schemeClr val="lt1"/>
                          </a:solidFill>
                          <a:latin typeface="Calibri" panose="020F0502020204030204"/>
                        </a:defRPr>
                      </a:lvl5pPr>
                      <a:lvl6pPr marL="2605614" algn="l" defTabSz="521124" rtl="0" eaLnBrk="1" latinLnBrk="0" hangingPunct="1">
                        <a:defRPr sz="2100" b="1" kern="1200">
                          <a:solidFill>
                            <a:schemeClr val="lt1"/>
                          </a:solidFill>
                          <a:latin typeface="Calibri" panose="020F0502020204030204"/>
                        </a:defRPr>
                      </a:lvl6pPr>
                      <a:lvl7pPr marL="3126738" algn="l" defTabSz="521124" rtl="0" eaLnBrk="1" latinLnBrk="0" hangingPunct="1">
                        <a:defRPr sz="2100" b="1" kern="1200">
                          <a:solidFill>
                            <a:schemeClr val="lt1"/>
                          </a:solidFill>
                          <a:latin typeface="Calibri" panose="020F0502020204030204"/>
                        </a:defRPr>
                      </a:lvl7pPr>
                      <a:lvl8pPr marL="3647858" algn="l" defTabSz="521124" rtl="0" eaLnBrk="1" latinLnBrk="0" hangingPunct="1">
                        <a:defRPr sz="2100" b="1" kern="1200">
                          <a:solidFill>
                            <a:schemeClr val="lt1"/>
                          </a:solidFill>
                          <a:latin typeface="Calibri" panose="020F0502020204030204"/>
                        </a:defRPr>
                      </a:lvl8pPr>
                      <a:lvl9pPr marL="4168984" algn="l" defTabSz="521124" rtl="0" eaLnBrk="1" latinLnBrk="0" hangingPunct="1">
                        <a:defRPr sz="2100" b="1" kern="1200">
                          <a:solidFill>
                            <a:schemeClr val="lt1"/>
                          </a:solidFill>
                          <a:latin typeface="Calibri" panose="020F0502020204030204"/>
                        </a:defRPr>
                      </a:lvl9pPr>
                    </a:lstStyle>
                    <a:p>
                      <a:endParaRPr lang="it-IT" sz="1500" dirty="0"/>
                    </a:p>
                  </a:txBody>
                  <a:tcPr marL="82918" marR="82918" marT="41459" marB="4145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521124" rtl="0" eaLnBrk="1" latinLnBrk="0" hangingPunct="1">
                        <a:defRPr sz="2100" b="1" kern="1200">
                          <a:solidFill>
                            <a:schemeClr val="lt1"/>
                          </a:solidFill>
                          <a:latin typeface="Calibri" panose="020F0502020204030204"/>
                        </a:defRPr>
                      </a:lvl1pPr>
                      <a:lvl2pPr marL="521124" algn="l" defTabSz="521124" rtl="0" eaLnBrk="1" latinLnBrk="0" hangingPunct="1">
                        <a:defRPr sz="2100" b="1" kern="1200">
                          <a:solidFill>
                            <a:schemeClr val="lt1"/>
                          </a:solidFill>
                          <a:latin typeface="Calibri" panose="020F0502020204030204"/>
                        </a:defRPr>
                      </a:lvl2pPr>
                      <a:lvl3pPr marL="1042246" algn="l" defTabSz="521124" rtl="0" eaLnBrk="1" latinLnBrk="0" hangingPunct="1">
                        <a:defRPr sz="2100" b="1" kern="1200">
                          <a:solidFill>
                            <a:schemeClr val="lt1"/>
                          </a:solidFill>
                          <a:latin typeface="Calibri" panose="020F0502020204030204"/>
                        </a:defRPr>
                      </a:lvl3pPr>
                      <a:lvl4pPr marL="1563370" algn="l" defTabSz="521124" rtl="0" eaLnBrk="1" latinLnBrk="0" hangingPunct="1">
                        <a:defRPr sz="2100" b="1" kern="1200">
                          <a:solidFill>
                            <a:schemeClr val="lt1"/>
                          </a:solidFill>
                          <a:latin typeface="Calibri" panose="020F0502020204030204"/>
                        </a:defRPr>
                      </a:lvl4pPr>
                      <a:lvl5pPr marL="2084491" algn="l" defTabSz="521124" rtl="0" eaLnBrk="1" latinLnBrk="0" hangingPunct="1">
                        <a:defRPr sz="2100" b="1" kern="1200">
                          <a:solidFill>
                            <a:schemeClr val="lt1"/>
                          </a:solidFill>
                          <a:latin typeface="Calibri" panose="020F0502020204030204"/>
                        </a:defRPr>
                      </a:lvl5pPr>
                      <a:lvl6pPr marL="2605614" algn="l" defTabSz="521124" rtl="0" eaLnBrk="1" latinLnBrk="0" hangingPunct="1">
                        <a:defRPr sz="2100" b="1" kern="1200">
                          <a:solidFill>
                            <a:schemeClr val="lt1"/>
                          </a:solidFill>
                          <a:latin typeface="Calibri" panose="020F0502020204030204"/>
                        </a:defRPr>
                      </a:lvl6pPr>
                      <a:lvl7pPr marL="3126738" algn="l" defTabSz="521124" rtl="0" eaLnBrk="1" latinLnBrk="0" hangingPunct="1">
                        <a:defRPr sz="2100" b="1" kern="1200">
                          <a:solidFill>
                            <a:schemeClr val="lt1"/>
                          </a:solidFill>
                          <a:latin typeface="Calibri" panose="020F0502020204030204"/>
                        </a:defRPr>
                      </a:lvl7pPr>
                      <a:lvl8pPr marL="3647858" algn="l" defTabSz="521124" rtl="0" eaLnBrk="1" latinLnBrk="0" hangingPunct="1">
                        <a:defRPr sz="2100" b="1" kern="1200">
                          <a:solidFill>
                            <a:schemeClr val="lt1"/>
                          </a:solidFill>
                          <a:latin typeface="Calibri" panose="020F0502020204030204"/>
                        </a:defRPr>
                      </a:lvl8pPr>
                      <a:lvl9pPr marL="4168984" algn="l" defTabSz="521124" rtl="0" eaLnBrk="1" latinLnBrk="0" hangingPunct="1">
                        <a:defRPr sz="2100" b="1" kern="1200">
                          <a:solidFill>
                            <a:schemeClr val="lt1"/>
                          </a:solidFill>
                          <a:latin typeface="Calibri" panose="020F0502020204030204"/>
                        </a:defRPr>
                      </a:lvl9pPr>
                    </a:lstStyle>
                    <a:p>
                      <a:endParaRPr lang="it-IT" sz="1500" dirty="0"/>
                    </a:p>
                  </a:txBody>
                  <a:tcPr marL="82918" marR="82918" marT="41459" marB="4145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521124" rtl="0" eaLnBrk="1" latinLnBrk="0" hangingPunct="1">
                        <a:defRPr sz="2100" b="1" kern="1200">
                          <a:solidFill>
                            <a:schemeClr val="lt1"/>
                          </a:solidFill>
                          <a:latin typeface="Calibri" panose="020F0502020204030204"/>
                        </a:defRPr>
                      </a:lvl1pPr>
                      <a:lvl2pPr marL="521124" algn="l" defTabSz="521124" rtl="0" eaLnBrk="1" latinLnBrk="0" hangingPunct="1">
                        <a:defRPr sz="2100" b="1" kern="1200">
                          <a:solidFill>
                            <a:schemeClr val="lt1"/>
                          </a:solidFill>
                          <a:latin typeface="Calibri" panose="020F0502020204030204"/>
                        </a:defRPr>
                      </a:lvl2pPr>
                      <a:lvl3pPr marL="1042246" algn="l" defTabSz="521124" rtl="0" eaLnBrk="1" latinLnBrk="0" hangingPunct="1">
                        <a:defRPr sz="2100" b="1" kern="1200">
                          <a:solidFill>
                            <a:schemeClr val="lt1"/>
                          </a:solidFill>
                          <a:latin typeface="Calibri" panose="020F0502020204030204"/>
                        </a:defRPr>
                      </a:lvl3pPr>
                      <a:lvl4pPr marL="1563370" algn="l" defTabSz="521124" rtl="0" eaLnBrk="1" latinLnBrk="0" hangingPunct="1">
                        <a:defRPr sz="2100" b="1" kern="1200">
                          <a:solidFill>
                            <a:schemeClr val="lt1"/>
                          </a:solidFill>
                          <a:latin typeface="Calibri" panose="020F0502020204030204"/>
                        </a:defRPr>
                      </a:lvl4pPr>
                      <a:lvl5pPr marL="2084491" algn="l" defTabSz="521124" rtl="0" eaLnBrk="1" latinLnBrk="0" hangingPunct="1">
                        <a:defRPr sz="2100" b="1" kern="1200">
                          <a:solidFill>
                            <a:schemeClr val="lt1"/>
                          </a:solidFill>
                          <a:latin typeface="Calibri" panose="020F0502020204030204"/>
                        </a:defRPr>
                      </a:lvl5pPr>
                      <a:lvl6pPr marL="2605614" algn="l" defTabSz="521124" rtl="0" eaLnBrk="1" latinLnBrk="0" hangingPunct="1">
                        <a:defRPr sz="2100" b="1" kern="1200">
                          <a:solidFill>
                            <a:schemeClr val="lt1"/>
                          </a:solidFill>
                          <a:latin typeface="Calibri" panose="020F0502020204030204"/>
                        </a:defRPr>
                      </a:lvl6pPr>
                      <a:lvl7pPr marL="3126738" algn="l" defTabSz="521124" rtl="0" eaLnBrk="1" latinLnBrk="0" hangingPunct="1">
                        <a:defRPr sz="2100" b="1" kern="1200">
                          <a:solidFill>
                            <a:schemeClr val="lt1"/>
                          </a:solidFill>
                          <a:latin typeface="Calibri" panose="020F0502020204030204"/>
                        </a:defRPr>
                      </a:lvl7pPr>
                      <a:lvl8pPr marL="3647858" algn="l" defTabSz="521124" rtl="0" eaLnBrk="1" latinLnBrk="0" hangingPunct="1">
                        <a:defRPr sz="2100" b="1" kern="1200">
                          <a:solidFill>
                            <a:schemeClr val="lt1"/>
                          </a:solidFill>
                          <a:latin typeface="Calibri" panose="020F0502020204030204"/>
                        </a:defRPr>
                      </a:lvl8pPr>
                      <a:lvl9pPr marL="4168984" algn="l" defTabSz="521124" rtl="0" eaLnBrk="1" latinLnBrk="0" hangingPunct="1">
                        <a:defRPr sz="2100" b="1" kern="1200">
                          <a:solidFill>
                            <a:schemeClr val="lt1"/>
                          </a:solidFill>
                          <a:latin typeface="Calibri" panose="020F0502020204030204"/>
                        </a:defRPr>
                      </a:lvl9pPr>
                    </a:lstStyle>
                    <a:p>
                      <a:endParaRPr lang="it-IT" sz="1500" dirty="0"/>
                    </a:p>
                  </a:txBody>
                  <a:tcPr marL="82918" marR="82918" marT="41459" marB="4145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endParaRPr lang="it-IT" sz="1500" dirty="0"/>
                    </a:p>
                  </a:txBody>
                  <a:tcPr marL="82918" marR="82918" marT="41459" marB="41459">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995313095"/>
                  </a:ext>
                </a:extLst>
              </a:tr>
              <a:tr h="336278">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500" dirty="0"/>
                        <a:t>Capitolo di spesa</a:t>
                      </a:r>
                    </a:p>
                  </a:txBody>
                  <a:tcPr marL="82918" marR="82918" marT="41459" marB="41459"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500" dirty="0"/>
                        <a:t>Descrizione</a:t>
                      </a:r>
                    </a:p>
                  </a:txBody>
                  <a:tcPr marL="82918" marR="82918" marT="41459" marB="41459"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500" dirty="0"/>
                        <a:t>2025</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500" dirty="0"/>
                        <a:t>2026</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724928488"/>
                  </a:ext>
                </a:extLst>
              </a:tr>
              <a:tr h="525147">
                <a:tc>
                  <a:txBody>
                    <a:bodyPr/>
                    <a:lstStyle/>
                    <a:p>
                      <a:pPr algn="ctr"/>
                      <a:r>
                        <a:rPr lang="it-IT" sz="1500" dirty="0"/>
                        <a:t>Inventario</a:t>
                      </a:r>
                    </a:p>
                  </a:txBody>
                  <a:tcPr marL="82918" marR="82918" marT="41459" marB="4145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it-IT" sz="1500" dirty="0"/>
                        <a:t>4 sistemi completi MSA (per Tn, Pi, LNF, Camerino)</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500" dirty="0"/>
                        <a:t>25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500" dirty="0"/>
                        <a:t>0 k€</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800594867"/>
                  </a:ext>
                </a:extLst>
              </a:tr>
              <a:tr h="525147">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500" dirty="0"/>
                        <a:t>Consumo</a:t>
                      </a:r>
                    </a:p>
                  </a:txBody>
                  <a:tcPr marL="82918" marR="82918" marT="41459" marB="4145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r>
                        <a:rPr lang="it-IT" sz="1500" dirty="0"/>
                        <a:t>Componenti RF e criogenici, liquidi criogenici</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500" dirty="0"/>
                        <a:t>7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500" dirty="0"/>
                        <a:t>0 k€</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009380896"/>
                  </a:ext>
                </a:extLst>
              </a:tr>
              <a:tr h="304032">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500" dirty="0"/>
                        <a:t>Missioni</a:t>
                      </a:r>
                    </a:p>
                  </a:txBody>
                  <a:tcPr marL="82918" marR="82918" marT="41459" marB="41459"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r>
                        <a:rPr lang="it-IT" sz="1500" dirty="0"/>
                        <a:t>Run sperimentali</a:t>
                      </a:r>
                    </a:p>
                  </a:txBody>
                  <a:tcPr marL="82918" marR="82918" marT="41459" marB="41459"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500" dirty="0"/>
                        <a:t>2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t-IT" sz="1500" dirty="0"/>
                        <a:t>1 k€</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622492435"/>
                  </a:ext>
                </a:extLst>
              </a:tr>
              <a:tr h="672556">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endParaRPr lang="it-IT" sz="1500" dirty="0"/>
                    </a:p>
                  </a:txBody>
                  <a:tcPr marL="82918" marR="82918" marT="41459" marB="41459">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r"/>
                      <a:r>
                        <a:rPr lang="it-IT" sz="1500" dirty="0"/>
                        <a:t>Totale</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ctr"/>
                      <a:r>
                        <a:rPr lang="it-IT" sz="1500" dirty="0"/>
                        <a:t>34 k€</a:t>
                      </a:r>
                    </a:p>
                  </a:txBody>
                  <a:tcPr marL="82918" marR="82918" marT="41459" marB="4145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it-IT" sz="1500" dirty="0"/>
                        <a:t>1 k€</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784000595"/>
                  </a:ext>
                </a:extLst>
              </a:tr>
            </a:tbl>
          </a:graphicData>
        </a:graphic>
      </p:graphicFrame>
      <p:sp>
        <p:nvSpPr>
          <p:cNvPr id="7" name="CasellaDiTesto 6">
            <a:extLst>
              <a:ext uri="{FF2B5EF4-FFF2-40B4-BE49-F238E27FC236}">
                <a16:creationId xmlns:a16="http://schemas.microsoft.com/office/drawing/2014/main" id="{AF0D3A8A-2F58-45A1-8197-782C35B7221F}"/>
              </a:ext>
            </a:extLst>
          </p:cNvPr>
          <p:cNvSpPr txBox="1"/>
          <p:nvPr/>
        </p:nvSpPr>
        <p:spPr>
          <a:xfrm>
            <a:off x="1523764" y="2608549"/>
            <a:ext cx="4681090" cy="427168"/>
          </a:xfrm>
          <a:prstGeom prst="rect">
            <a:avLst/>
          </a:prstGeom>
          <a:solidFill>
            <a:srgbClr val="5B9BD5">
              <a:lumMod val="40000"/>
              <a:lumOff val="60000"/>
            </a:srgbClr>
          </a:solidFill>
          <a:ln w="12700">
            <a:solidFill>
              <a:sysClr val="windowText" lastClr="000000"/>
            </a:solidFill>
          </a:ln>
        </p:spPr>
        <p:txBody>
          <a:bodyPr wrap="none" rtlCol="0">
            <a:spAutoFit/>
          </a:bodyPr>
          <a:lstStyle/>
          <a:p>
            <a:pPr marL="0" marR="0" lvl="0" indent="0" algn="l" defTabSz="414589" rtl="0" eaLnBrk="1" fontAlgn="auto" latinLnBrk="0" hangingPunct="1">
              <a:lnSpc>
                <a:spcPct val="100000"/>
              </a:lnSpc>
              <a:spcBef>
                <a:spcPts val="0"/>
              </a:spcBef>
              <a:spcAft>
                <a:spcPts val="0"/>
              </a:spcAft>
              <a:buClrTx/>
              <a:buSzTx/>
              <a:buFontTx/>
              <a:buNone/>
              <a:tabLst/>
              <a:defRPr/>
            </a:pPr>
            <a:r>
              <a:rPr kumimoji="0" lang="it-IT" sz="2176" b="0" i="0" u="none" strike="noStrike" kern="0" cap="none" spc="0" normalizeH="0" baseline="0" noProof="0" dirty="0">
                <a:ln>
                  <a:noFill/>
                </a:ln>
                <a:solidFill>
                  <a:prstClr val="black"/>
                </a:solidFill>
                <a:effectLst/>
                <a:uLnTx/>
                <a:uFillTx/>
                <a:latin typeface="Calibri" panose="020F0502020204030204"/>
                <a:ea typeface="+mn-ea"/>
                <a:cs typeface="+mn-cs"/>
              </a:rPr>
              <a:t>TIFPA REQUESTS 2025/2026 (Dotazioni)</a:t>
            </a:r>
          </a:p>
        </p:txBody>
      </p:sp>
      <p:sp>
        <p:nvSpPr>
          <p:cNvPr id="8" name="TextBox 2">
            <a:extLst>
              <a:ext uri="{FF2B5EF4-FFF2-40B4-BE49-F238E27FC236}">
                <a16:creationId xmlns:a16="http://schemas.microsoft.com/office/drawing/2014/main" id="{8ED57A75-978F-479A-AF3D-14C14D856BD8}"/>
              </a:ext>
            </a:extLst>
          </p:cNvPr>
          <p:cNvSpPr txBox="1"/>
          <p:nvPr/>
        </p:nvSpPr>
        <p:spPr>
          <a:xfrm>
            <a:off x="1340827" y="1131077"/>
            <a:ext cx="8260364" cy="1006814"/>
          </a:xfrm>
          <a:prstGeom prst="rect">
            <a:avLst/>
          </a:prstGeom>
          <a:solidFill>
            <a:schemeClr val="accent1">
              <a:lumMod val="40000"/>
              <a:lumOff val="60000"/>
              <a:alpha val="37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14" b="1" i="0" u="none" strike="noStrike" kern="1200" cap="none" spc="0" normalizeH="0" baseline="0" noProof="0" dirty="0">
                <a:ln>
                  <a:noFill/>
                </a:ln>
                <a:solidFill>
                  <a:prstClr val="black"/>
                </a:solidFill>
                <a:effectLst/>
                <a:uLnTx/>
                <a:uFillTx/>
                <a:latin typeface="Calibri" panose="020F0502020204030204"/>
                <a:ea typeface="+mn-ea"/>
                <a:cs typeface="+mn-cs"/>
              </a:rPr>
              <a:t>Activity at TIFPA in 2025/2026</a:t>
            </a:r>
          </a:p>
          <a:p>
            <a:pPr marR="0" lvl="0" algn="l" defTabSz="914400" rtl="0" eaLnBrk="1" fontAlgn="auto" latinLnBrk="0" hangingPunct="1">
              <a:lnSpc>
                <a:spcPct val="100000"/>
              </a:lnSpc>
              <a:spcBef>
                <a:spcPts val="0"/>
              </a:spcBef>
              <a:spcAft>
                <a:spcPts val="0"/>
              </a:spcAft>
              <a:buClrTx/>
              <a:buSzTx/>
              <a:tabLst/>
              <a:defRPr/>
            </a:pPr>
            <a:r>
              <a:rPr lang="en-US" sz="1814" dirty="0">
                <a:solidFill>
                  <a:prstClr val="black"/>
                </a:solidFill>
                <a:latin typeface="Calibri" panose="020F0502020204030204"/>
              </a:rPr>
              <a:t>C</a:t>
            </a:r>
            <a:r>
              <a:rPr kumimoji="0" lang="en-US" sz="1814" b="0" i="0" u="none" strike="noStrike" kern="1200" cap="none" spc="0" normalizeH="0" baseline="0" noProof="0" dirty="0" err="1">
                <a:ln>
                  <a:noFill/>
                </a:ln>
                <a:solidFill>
                  <a:prstClr val="black"/>
                </a:solidFill>
                <a:effectLst/>
                <a:uLnTx/>
                <a:uFillTx/>
                <a:latin typeface="Calibri" panose="020F0502020204030204"/>
                <a:ea typeface="+mn-ea"/>
                <a:cs typeface="+mn-cs"/>
              </a:rPr>
              <a:t>haracterize</a:t>
            </a:r>
            <a:r>
              <a:rPr kumimoji="0" lang="en-US" sz="1814" b="0" i="0" u="none" strike="noStrike" kern="1200" cap="none" spc="0" normalizeH="0" baseline="0" noProof="0" dirty="0">
                <a:ln>
                  <a:noFill/>
                </a:ln>
                <a:solidFill>
                  <a:prstClr val="black"/>
                </a:solidFill>
                <a:effectLst/>
                <a:uLnTx/>
                <a:uFillTx/>
                <a:latin typeface="Calibri" panose="020F0502020204030204"/>
                <a:ea typeface="+mn-ea"/>
                <a:cs typeface="+mn-cs"/>
              </a:rPr>
              <a:t> a commercial MSA amplification system in terms of gain, bandwidth and noise down to </a:t>
            </a:r>
            <a:r>
              <a:rPr kumimoji="0" lang="en-US" sz="1814" b="0" i="0" u="none" strike="noStrike" kern="1200" cap="none" spc="0" normalizeH="0" baseline="0" noProof="0" dirty="0" err="1">
                <a:ln>
                  <a:noFill/>
                </a:ln>
                <a:solidFill>
                  <a:prstClr val="black"/>
                </a:solidFill>
                <a:effectLst/>
                <a:uLnTx/>
                <a:uFillTx/>
                <a:latin typeface="Calibri" panose="020F0502020204030204"/>
                <a:ea typeface="+mn-ea"/>
                <a:cs typeface="+mn-cs"/>
              </a:rPr>
              <a:t>ultracriogenic</a:t>
            </a:r>
            <a:r>
              <a:rPr kumimoji="0" lang="en-US" sz="1814" b="0" i="0" u="none" strike="noStrike" kern="1200" cap="none" spc="0" normalizeH="0" baseline="0" noProof="0" dirty="0">
                <a:ln>
                  <a:noFill/>
                </a:ln>
                <a:solidFill>
                  <a:prstClr val="black"/>
                </a:solidFill>
                <a:effectLst/>
                <a:uLnTx/>
                <a:uFillTx/>
                <a:latin typeface="Calibri" panose="020F0502020204030204"/>
                <a:ea typeface="+mn-ea"/>
                <a:cs typeface="+mn-cs"/>
              </a:rPr>
              <a:t> temperatures</a:t>
            </a:r>
          </a:p>
        </p:txBody>
      </p:sp>
      <p:sp>
        <p:nvSpPr>
          <p:cNvPr id="4" name="Segnaposto piè di pagina 3">
            <a:extLst>
              <a:ext uri="{FF2B5EF4-FFF2-40B4-BE49-F238E27FC236}">
                <a16:creationId xmlns:a16="http://schemas.microsoft.com/office/drawing/2014/main" id="{58BDAFCA-C98F-E731-E763-EE0CF148A5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Flash - Falferi - Riunione preventivi Gr2 TIFPA 02/07/24</a:t>
            </a:r>
          </a:p>
        </p:txBody>
      </p:sp>
      <p:pic>
        <p:nvPicPr>
          <p:cNvPr id="2" name="Picture 1">
            <a:extLst>
              <a:ext uri="{FF2B5EF4-FFF2-40B4-BE49-F238E27FC236}">
                <a16:creationId xmlns:a16="http://schemas.microsoft.com/office/drawing/2014/main" id="{3F989D02-313E-9B01-B19C-460345614113}"/>
              </a:ext>
            </a:extLst>
          </p:cNvPr>
          <p:cNvPicPr>
            <a:picLocks noChangeAspect="1"/>
          </p:cNvPicPr>
          <p:nvPr/>
        </p:nvPicPr>
        <p:blipFill>
          <a:blip r:embed="rId2"/>
          <a:stretch>
            <a:fillRect/>
          </a:stretch>
        </p:blipFill>
        <p:spPr>
          <a:xfrm>
            <a:off x="222727" y="0"/>
            <a:ext cx="1083559" cy="1335688"/>
          </a:xfrm>
          <a:prstGeom prst="rect">
            <a:avLst/>
          </a:prstGeom>
        </p:spPr>
      </p:pic>
      <p:pic>
        <p:nvPicPr>
          <p:cNvPr id="3" name="Picture 2">
            <a:extLst>
              <a:ext uri="{FF2B5EF4-FFF2-40B4-BE49-F238E27FC236}">
                <a16:creationId xmlns:a16="http://schemas.microsoft.com/office/drawing/2014/main" id="{4B6CEDBE-6E0F-D15F-413D-6A560828BDA4}"/>
              </a:ext>
            </a:extLst>
          </p:cNvPr>
          <p:cNvPicPr>
            <a:picLocks noChangeAspect="1"/>
          </p:cNvPicPr>
          <p:nvPr/>
        </p:nvPicPr>
        <p:blipFill>
          <a:blip r:embed="rId3"/>
          <a:stretch>
            <a:fillRect/>
          </a:stretch>
        </p:blipFill>
        <p:spPr>
          <a:xfrm>
            <a:off x="9576960" y="222075"/>
            <a:ext cx="1083559" cy="891537"/>
          </a:xfrm>
          <a:prstGeom prst="rect">
            <a:avLst/>
          </a:prstGeom>
        </p:spPr>
      </p:pic>
      <p:pic>
        <p:nvPicPr>
          <p:cNvPr id="9" name="Picture 8">
            <a:extLst>
              <a:ext uri="{FF2B5EF4-FFF2-40B4-BE49-F238E27FC236}">
                <a16:creationId xmlns:a16="http://schemas.microsoft.com/office/drawing/2014/main" id="{4B0A0EF4-0737-AB2F-6544-D3D5027E960F}"/>
              </a:ext>
            </a:extLst>
          </p:cNvPr>
          <p:cNvPicPr>
            <a:picLocks noChangeAspect="1"/>
          </p:cNvPicPr>
          <p:nvPr/>
        </p:nvPicPr>
        <p:blipFill>
          <a:blip r:embed="rId4"/>
          <a:stretch>
            <a:fillRect/>
          </a:stretch>
        </p:blipFill>
        <p:spPr>
          <a:xfrm>
            <a:off x="10805535" y="278639"/>
            <a:ext cx="912415" cy="533677"/>
          </a:xfrm>
          <a:prstGeom prst="rect">
            <a:avLst/>
          </a:prstGeom>
        </p:spPr>
      </p:pic>
      <p:pic>
        <p:nvPicPr>
          <p:cNvPr id="10" name="Picture 6">
            <a:extLst>
              <a:ext uri="{FF2B5EF4-FFF2-40B4-BE49-F238E27FC236}">
                <a16:creationId xmlns:a16="http://schemas.microsoft.com/office/drawing/2014/main" id="{8F33FFF2-7400-E39E-2644-C6709348CD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286" y="274009"/>
            <a:ext cx="848855" cy="4292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5684F6E-D505-D384-6837-C5B7C9CE168E}"/>
              </a:ext>
            </a:extLst>
          </p:cNvPr>
          <p:cNvPicPr>
            <a:picLocks noChangeAspect="1"/>
          </p:cNvPicPr>
          <p:nvPr/>
        </p:nvPicPr>
        <p:blipFill>
          <a:blip r:embed="rId6"/>
          <a:stretch>
            <a:fillRect/>
          </a:stretch>
        </p:blipFill>
        <p:spPr>
          <a:xfrm>
            <a:off x="9690563" y="1040220"/>
            <a:ext cx="2278710" cy="1097671"/>
          </a:xfrm>
          <a:prstGeom prst="rect">
            <a:avLst/>
          </a:prstGeom>
        </p:spPr>
      </p:pic>
      <p:graphicFrame>
        <p:nvGraphicFramePr>
          <p:cNvPr id="12" name="Tabella 4">
            <a:extLst>
              <a:ext uri="{FF2B5EF4-FFF2-40B4-BE49-F238E27FC236}">
                <a16:creationId xmlns:a16="http://schemas.microsoft.com/office/drawing/2014/main" id="{4AB05809-E194-83D0-D6A0-980C63DF9419}"/>
              </a:ext>
            </a:extLst>
          </p:cNvPr>
          <p:cNvGraphicFramePr>
            <a:graphicFrameLocks noGrp="1"/>
          </p:cNvGraphicFramePr>
          <p:nvPr>
            <p:extLst>
              <p:ext uri="{D42A27DB-BD31-4B8C-83A1-F6EECF244321}">
                <p14:modId xmlns:p14="http://schemas.microsoft.com/office/powerpoint/2010/main" val="3690937334"/>
              </p:ext>
            </p:extLst>
          </p:nvPr>
        </p:nvGraphicFramePr>
        <p:xfrm>
          <a:off x="7542909" y="3125591"/>
          <a:ext cx="2058282" cy="2195998"/>
        </p:xfrm>
        <a:graphic>
          <a:graphicData uri="http://schemas.openxmlformats.org/drawingml/2006/table">
            <a:tbl>
              <a:tblPr firstRow="1" bandRow="1"/>
              <a:tblGrid>
                <a:gridCol w="1242161">
                  <a:extLst>
                    <a:ext uri="{9D8B030D-6E8A-4147-A177-3AD203B41FA5}">
                      <a16:colId xmlns:a16="http://schemas.microsoft.com/office/drawing/2014/main" val="2550251707"/>
                    </a:ext>
                  </a:extLst>
                </a:gridCol>
                <a:gridCol w="816121">
                  <a:extLst>
                    <a:ext uri="{9D8B030D-6E8A-4147-A177-3AD203B41FA5}">
                      <a16:colId xmlns:a16="http://schemas.microsoft.com/office/drawing/2014/main" val="1620459216"/>
                    </a:ext>
                  </a:extLst>
                </a:gridCol>
              </a:tblGrid>
              <a:tr h="313714">
                <a:tc>
                  <a:txBody>
                    <a:bodyPr/>
                    <a:lstStyle>
                      <a:lvl1pPr marL="0" algn="l" defTabSz="521124" rtl="0" eaLnBrk="1" latinLnBrk="0" hangingPunct="1">
                        <a:defRPr sz="2100" b="1" kern="1200">
                          <a:solidFill>
                            <a:schemeClr val="lt1"/>
                          </a:solidFill>
                          <a:latin typeface="Calibri" panose="020F0502020204030204"/>
                        </a:defRPr>
                      </a:lvl1pPr>
                      <a:lvl2pPr marL="521124" algn="l" defTabSz="521124" rtl="0" eaLnBrk="1" latinLnBrk="0" hangingPunct="1">
                        <a:defRPr sz="2100" b="1" kern="1200">
                          <a:solidFill>
                            <a:schemeClr val="lt1"/>
                          </a:solidFill>
                          <a:latin typeface="Calibri" panose="020F0502020204030204"/>
                        </a:defRPr>
                      </a:lvl2pPr>
                      <a:lvl3pPr marL="1042246" algn="l" defTabSz="521124" rtl="0" eaLnBrk="1" latinLnBrk="0" hangingPunct="1">
                        <a:defRPr sz="2100" b="1" kern="1200">
                          <a:solidFill>
                            <a:schemeClr val="lt1"/>
                          </a:solidFill>
                          <a:latin typeface="Calibri" panose="020F0502020204030204"/>
                        </a:defRPr>
                      </a:lvl3pPr>
                      <a:lvl4pPr marL="1563370" algn="l" defTabSz="521124" rtl="0" eaLnBrk="1" latinLnBrk="0" hangingPunct="1">
                        <a:defRPr sz="2100" b="1" kern="1200">
                          <a:solidFill>
                            <a:schemeClr val="lt1"/>
                          </a:solidFill>
                          <a:latin typeface="Calibri" panose="020F0502020204030204"/>
                        </a:defRPr>
                      </a:lvl4pPr>
                      <a:lvl5pPr marL="2084491" algn="l" defTabSz="521124" rtl="0" eaLnBrk="1" latinLnBrk="0" hangingPunct="1">
                        <a:defRPr sz="2100" b="1" kern="1200">
                          <a:solidFill>
                            <a:schemeClr val="lt1"/>
                          </a:solidFill>
                          <a:latin typeface="Calibri" panose="020F0502020204030204"/>
                        </a:defRPr>
                      </a:lvl5pPr>
                      <a:lvl6pPr marL="2605614" algn="l" defTabSz="521124" rtl="0" eaLnBrk="1" latinLnBrk="0" hangingPunct="1">
                        <a:defRPr sz="2100" b="1" kern="1200">
                          <a:solidFill>
                            <a:schemeClr val="lt1"/>
                          </a:solidFill>
                          <a:latin typeface="Calibri" panose="020F0502020204030204"/>
                        </a:defRPr>
                      </a:lvl6pPr>
                      <a:lvl7pPr marL="3126738" algn="l" defTabSz="521124" rtl="0" eaLnBrk="1" latinLnBrk="0" hangingPunct="1">
                        <a:defRPr sz="2100" b="1" kern="1200">
                          <a:solidFill>
                            <a:schemeClr val="lt1"/>
                          </a:solidFill>
                          <a:latin typeface="Calibri" panose="020F0502020204030204"/>
                        </a:defRPr>
                      </a:lvl7pPr>
                      <a:lvl8pPr marL="3647858" algn="l" defTabSz="521124" rtl="0" eaLnBrk="1" latinLnBrk="0" hangingPunct="1">
                        <a:defRPr sz="2100" b="1" kern="1200">
                          <a:solidFill>
                            <a:schemeClr val="lt1"/>
                          </a:solidFill>
                          <a:latin typeface="Calibri" panose="020F0502020204030204"/>
                        </a:defRPr>
                      </a:lvl8pPr>
                      <a:lvl9pPr marL="4168984" algn="l" defTabSz="521124" rtl="0" eaLnBrk="1" latinLnBrk="0" hangingPunct="1">
                        <a:defRPr sz="2100" b="1" kern="1200">
                          <a:solidFill>
                            <a:schemeClr val="lt1"/>
                          </a:solidFill>
                          <a:latin typeface="Calibri" panose="020F0502020204030204"/>
                        </a:defRPr>
                      </a:lvl9pPr>
                    </a:lstStyle>
                    <a:p>
                      <a:endParaRPr lang="it-IT" sz="1500" dirty="0"/>
                    </a:p>
                  </a:txBody>
                  <a:tcPr marL="82918" marR="82918" marT="41459" marB="4145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521124" rtl="0" eaLnBrk="1" latinLnBrk="0" hangingPunct="1">
                        <a:defRPr sz="2100" b="1" kern="1200">
                          <a:solidFill>
                            <a:schemeClr val="lt1"/>
                          </a:solidFill>
                          <a:latin typeface="Calibri" panose="020F0502020204030204"/>
                        </a:defRPr>
                      </a:lvl1pPr>
                      <a:lvl2pPr marL="521124" algn="l" defTabSz="521124" rtl="0" eaLnBrk="1" latinLnBrk="0" hangingPunct="1">
                        <a:defRPr sz="2100" b="1" kern="1200">
                          <a:solidFill>
                            <a:schemeClr val="lt1"/>
                          </a:solidFill>
                          <a:latin typeface="Calibri" panose="020F0502020204030204"/>
                        </a:defRPr>
                      </a:lvl2pPr>
                      <a:lvl3pPr marL="1042246" algn="l" defTabSz="521124" rtl="0" eaLnBrk="1" latinLnBrk="0" hangingPunct="1">
                        <a:defRPr sz="2100" b="1" kern="1200">
                          <a:solidFill>
                            <a:schemeClr val="lt1"/>
                          </a:solidFill>
                          <a:latin typeface="Calibri" panose="020F0502020204030204"/>
                        </a:defRPr>
                      </a:lvl3pPr>
                      <a:lvl4pPr marL="1563370" algn="l" defTabSz="521124" rtl="0" eaLnBrk="1" latinLnBrk="0" hangingPunct="1">
                        <a:defRPr sz="2100" b="1" kern="1200">
                          <a:solidFill>
                            <a:schemeClr val="lt1"/>
                          </a:solidFill>
                          <a:latin typeface="Calibri" panose="020F0502020204030204"/>
                        </a:defRPr>
                      </a:lvl4pPr>
                      <a:lvl5pPr marL="2084491" algn="l" defTabSz="521124" rtl="0" eaLnBrk="1" latinLnBrk="0" hangingPunct="1">
                        <a:defRPr sz="2100" b="1" kern="1200">
                          <a:solidFill>
                            <a:schemeClr val="lt1"/>
                          </a:solidFill>
                          <a:latin typeface="Calibri" panose="020F0502020204030204"/>
                        </a:defRPr>
                      </a:lvl5pPr>
                      <a:lvl6pPr marL="2605614" algn="l" defTabSz="521124" rtl="0" eaLnBrk="1" latinLnBrk="0" hangingPunct="1">
                        <a:defRPr sz="2100" b="1" kern="1200">
                          <a:solidFill>
                            <a:schemeClr val="lt1"/>
                          </a:solidFill>
                          <a:latin typeface="Calibri" panose="020F0502020204030204"/>
                        </a:defRPr>
                      </a:lvl6pPr>
                      <a:lvl7pPr marL="3126738" algn="l" defTabSz="521124" rtl="0" eaLnBrk="1" latinLnBrk="0" hangingPunct="1">
                        <a:defRPr sz="2100" b="1" kern="1200">
                          <a:solidFill>
                            <a:schemeClr val="lt1"/>
                          </a:solidFill>
                          <a:latin typeface="Calibri" panose="020F0502020204030204"/>
                        </a:defRPr>
                      </a:lvl7pPr>
                      <a:lvl8pPr marL="3647858" algn="l" defTabSz="521124" rtl="0" eaLnBrk="1" latinLnBrk="0" hangingPunct="1">
                        <a:defRPr sz="2100" b="1" kern="1200">
                          <a:solidFill>
                            <a:schemeClr val="lt1"/>
                          </a:solidFill>
                          <a:latin typeface="Calibri" panose="020F0502020204030204"/>
                        </a:defRPr>
                      </a:lvl8pPr>
                      <a:lvl9pPr marL="4168984" algn="l" defTabSz="521124" rtl="0" eaLnBrk="1" latinLnBrk="0" hangingPunct="1">
                        <a:defRPr sz="2100" b="1" kern="1200">
                          <a:solidFill>
                            <a:schemeClr val="lt1"/>
                          </a:solidFill>
                          <a:latin typeface="Calibri" panose="020F0502020204030204"/>
                        </a:defRPr>
                      </a:lvl9pPr>
                    </a:lstStyle>
                    <a:p>
                      <a:endParaRPr lang="it-IT" sz="1500" dirty="0"/>
                    </a:p>
                  </a:txBody>
                  <a:tcPr marL="82918" marR="82918" marT="41459" marB="41459">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995313095"/>
                  </a:ext>
                </a:extLst>
              </a:tr>
              <a:tr h="313714">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l"/>
                      <a:r>
                        <a:rPr lang="it-IT" sz="1500" dirty="0"/>
                        <a:t>Capitolo</a:t>
                      </a:r>
                    </a:p>
                  </a:txBody>
                  <a:tcPr marL="82918" marR="82918" marT="41459" marB="41459"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l"/>
                      <a:r>
                        <a:rPr lang="it-IT" sz="1500" dirty="0"/>
                        <a:t>K€</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724928488"/>
                  </a:ext>
                </a:extLst>
              </a:tr>
              <a:tr h="313714">
                <a:tc>
                  <a:txBody>
                    <a:bodyPr/>
                    <a:lstStyle/>
                    <a:p>
                      <a:pPr algn="l"/>
                      <a:r>
                        <a:rPr lang="it-IT" sz="1500" dirty="0"/>
                        <a:t>Inventario</a:t>
                      </a:r>
                    </a:p>
                  </a:txBody>
                  <a:tcPr marL="82918" marR="82918" marT="41459" marB="4145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l"/>
                      <a:r>
                        <a:rPr lang="it-IT" sz="1500" dirty="0"/>
                        <a:t>64</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60715049"/>
                  </a:ext>
                </a:extLst>
              </a:tr>
              <a:tr h="313714">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l"/>
                      <a:r>
                        <a:rPr lang="it-IT" sz="1500" dirty="0"/>
                        <a:t>Consumo</a:t>
                      </a:r>
                    </a:p>
                  </a:txBody>
                  <a:tcPr marL="82918" marR="82918" marT="41459" marB="4145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l"/>
                      <a:r>
                        <a:rPr lang="it-IT" sz="1500" dirty="0"/>
                        <a:t>64</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009380896"/>
                  </a:ext>
                </a:extLst>
              </a:tr>
              <a:tr h="313714">
                <a:tc>
                  <a:txBody>
                    <a:bodyPr/>
                    <a:lstStyle/>
                    <a:p>
                      <a:pPr algn="l"/>
                      <a:r>
                        <a:rPr lang="it-IT" sz="1500" dirty="0"/>
                        <a:t>Licenze</a:t>
                      </a:r>
                    </a:p>
                  </a:txBody>
                  <a:tcPr marL="82918" marR="82918" marT="41459" marB="4145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l"/>
                      <a:r>
                        <a:rPr lang="it-IT" sz="1500" dirty="0"/>
                        <a:t>5</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105803943"/>
                  </a:ext>
                </a:extLst>
              </a:tr>
              <a:tr h="313714">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l"/>
                      <a:r>
                        <a:rPr lang="it-IT" sz="1500" dirty="0"/>
                        <a:t>Missioni</a:t>
                      </a:r>
                    </a:p>
                  </a:txBody>
                  <a:tcPr marL="82918" marR="82918" marT="41459" marB="41459"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l"/>
                      <a:r>
                        <a:rPr lang="it-IT" sz="1500" dirty="0"/>
                        <a:t>36</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622492435"/>
                  </a:ext>
                </a:extLst>
              </a:tr>
              <a:tr h="313714">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l"/>
                      <a:r>
                        <a:rPr lang="it-IT" sz="1500" dirty="0"/>
                        <a:t>TOT</a:t>
                      </a:r>
                    </a:p>
                  </a:txBody>
                  <a:tcPr marL="82918" marR="82918" marT="41459" marB="4145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521124" rtl="0" eaLnBrk="1" latinLnBrk="0" hangingPunct="1">
                        <a:defRPr sz="2100" kern="1200">
                          <a:solidFill>
                            <a:schemeClr val="dk1"/>
                          </a:solidFill>
                          <a:latin typeface="Calibri" panose="020F0502020204030204"/>
                        </a:defRPr>
                      </a:lvl1pPr>
                      <a:lvl2pPr marL="521124" algn="l" defTabSz="521124" rtl="0" eaLnBrk="1" latinLnBrk="0" hangingPunct="1">
                        <a:defRPr sz="2100" kern="1200">
                          <a:solidFill>
                            <a:schemeClr val="dk1"/>
                          </a:solidFill>
                          <a:latin typeface="Calibri" panose="020F0502020204030204"/>
                        </a:defRPr>
                      </a:lvl2pPr>
                      <a:lvl3pPr marL="1042246" algn="l" defTabSz="521124" rtl="0" eaLnBrk="1" latinLnBrk="0" hangingPunct="1">
                        <a:defRPr sz="2100" kern="1200">
                          <a:solidFill>
                            <a:schemeClr val="dk1"/>
                          </a:solidFill>
                          <a:latin typeface="Calibri" panose="020F0502020204030204"/>
                        </a:defRPr>
                      </a:lvl3pPr>
                      <a:lvl4pPr marL="1563370" algn="l" defTabSz="521124" rtl="0" eaLnBrk="1" latinLnBrk="0" hangingPunct="1">
                        <a:defRPr sz="2100" kern="1200">
                          <a:solidFill>
                            <a:schemeClr val="dk1"/>
                          </a:solidFill>
                          <a:latin typeface="Calibri" panose="020F0502020204030204"/>
                        </a:defRPr>
                      </a:lvl4pPr>
                      <a:lvl5pPr marL="2084491" algn="l" defTabSz="521124" rtl="0" eaLnBrk="1" latinLnBrk="0" hangingPunct="1">
                        <a:defRPr sz="2100" kern="1200">
                          <a:solidFill>
                            <a:schemeClr val="dk1"/>
                          </a:solidFill>
                          <a:latin typeface="Calibri" panose="020F0502020204030204"/>
                        </a:defRPr>
                      </a:lvl5pPr>
                      <a:lvl6pPr marL="2605614" algn="l" defTabSz="521124" rtl="0" eaLnBrk="1" latinLnBrk="0" hangingPunct="1">
                        <a:defRPr sz="2100" kern="1200">
                          <a:solidFill>
                            <a:schemeClr val="dk1"/>
                          </a:solidFill>
                          <a:latin typeface="Calibri" panose="020F0502020204030204"/>
                        </a:defRPr>
                      </a:lvl6pPr>
                      <a:lvl7pPr marL="3126738" algn="l" defTabSz="521124" rtl="0" eaLnBrk="1" latinLnBrk="0" hangingPunct="1">
                        <a:defRPr sz="2100" kern="1200">
                          <a:solidFill>
                            <a:schemeClr val="dk1"/>
                          </a:solidFill>
                          <a:latin typeface="Calibri" panose="020F0502020204030204"/>
                        </a:defRPr>
                      </a:lvl7pPr>
                      <a:lvl8pPr marL="3647858" algn="l" defTabSz="521124" rtl="0" eaLnBrk="1" latinLnBrk="0" hangingPunct="1">
                        <a:defRPr sz="2100" kern="1200">
                          <a:solidFill>
                            <a:schemeClr val="dk1"/>
                          </a:solidFill>
                          <a:latin typeface="Calibri" panose="020F0502020204030204"/>
                        </a:defRPr>
                      </a:lvl8pPr>
                      <a:lvl9pPr marL="4168984" algn="l" defTabSz="521124" rtl="0" eaLnBrk="1" latinLnBrk="0" hangingPunct="1">
                        <a:defRPr sz="2100" kern="1200">
                          <a:solidFill>
                            <a:schemeClr val="dk1"/>
                          </a:solidFill>
                          <a:latin typeface="Calibri" panose="020F0502020204030204"/>
                        </a:defRPr>
                      </a:lvl9pPr>
                    </a:lstStyle>
                    <a:p>
                      <a:pPr algn="l"/>
                      <a:r>
                        <a:rPr lang="it-IT" sz="1500" dirty="0"/>
                        <a:t>169</a:t>
                      </a:r>
                    </a:p>
                  </a:txBody>
                  <a:tcPr marL="82918" marR="82918" marT="41459" marB="4145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784000595"/>
                  </a:ext>
                </a:extLst>
              </a:tr>
            </a:tbl>
          </a:graphicData>
        </a:graphic>
      </p:graphicFrame>
      <p:sp>
        <p:nvSpPr>
          <p:cNvPr id="13" name="CasellaDiTesto 6">
            <a:extLst>
              <a:ext uri="{FF2B5EF4-FFF2-40B4-BE49-F238E27FC236}">
                <a16:creationId xmlns:a16="http://schemas.microsoft.com/office/drawing/2014/main" id="{21DEF698-753E-F80A-32F4-CD4D94F5C215}"/>
              </a:ext>
            </a:extLst>
          </p:cNvPr>
          <p:cNvSpPr txBox="1"/>
          <p:nvPr/>
        </p:nvSpPr>
        <p:spPr>
          <a:xfrm>
            <a:off x="7018657" y="2608549"/>
            <a:ext cx="3183885" cy="427168"/>
          </a:xfrm>
          <a:prstGeom prst="rect">
            <a:avLst/>
          </a:prstGeom>
          <a:solidFill>
            <a:srgbClr val="5B9BD5">
              <a:lumMod val="40000"/>
              <a:lumOff val="60000"/>
            </a:srgbClr>
          </a:solidFill>
          <a:ln w="12700">
            <a:solidFill>
              <a:sysClr val="windowText" lastClr="000000"/>
            </a:solidFill>
          </a:ln>
        </p:spPr>
        <p:txBody>
          <a:bodyPr wrap="none" rtlCol="0">
            <a:spAutoFit/>
          </a:bodyPr>
          <a:lstStyle/>
          <a:p>
            <a:pPr defTabSz="414589">
              <a:defRPr/>
            </a:pPr>
            <a:r>
              <a:rPr lang="it-IT" sz="2176" kern="0" dirty="0">
                <a:solidFill>
                  <a:prstClr val="black"/>
                </a:solidFill>
              </a:rPr>
              <a:t>TOTAL REQUESTS 2025/26</a:t>
            </a:r>
          </a:p>
        </p:txBody>
      </p:sp>
    </p:spTree>
    <p:extLst>
      <p:ext uri="{BB962C8B-B14F-4D97-AF65-F5344CB8AC3E}">
        <p14:creationId xmlns:p14="http://schemas.microsoft.com/office/powerpoint/2010/main" val="422776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B00C90-8814-FDEB-36EC-40D0435549CC}"/>
              </a:ext>
            </a:extLst>
          </p:cNvPr>
          <p:cNvSpPr>
            <a:spLocks noGrp="1"/>
          </p:cNvSpPr>
          <p:nvPr>
            <p:ph type="ftr" sz="quarter" idx="11"/>
          </p:nvPr>
        </p:nvSpPr>
        <p:spPr/>
        <p:txBody>
          <a:bodyPr/>
          <a:lstStyle/>
          <a:p>
            <a:r>
              <a:rPr lang="it-IT"/>
              <a:t>Flash - Falferi - Riunione preventivi Gr2 TIFPA 02/07/24</a:t>
            </a:r>
          </a:p>
        </p:txBody>
      </p:sp>
      <p:sp>
        <p:nvSpPr>
          <p:cNvPr id="3" name="Slide Number Placeholder 2">
            <a:extLst>
              <a:ext uri="{FF2B5EF4-FFF2-40B4-BE49-F238E27FC236}">
                <a16:creationId xmlns:a16="http://schemas.microsoft.com/office/drawing/2014/main" id="{E3819E31-E5CF-66E6-FC73-1BE5A0C0DB04}"/>
              </a:ext>
            </a:extLst>
          </p:cNvPr>
          <p:cNvSpPr>
            <a:spLocks noGrp="1"/>
          </p:cNvSpPr>
          <p:nvPr>
            <p:ph type="sldNum" sz="quarter" idx="12"/>
          </p:nvPr>
        </p:nvSpPr>
        <p:spPr/>
        <p:txBody>
          <a:bodyPr/>
          <a:lstStyle/>
          <a:p>
            <a:fld id="{E6FA4F60-10E4-4885-9E2D-65B81DAE1F4A}" type="slidenum">
              <a:rPr lang="it-IT" smtClean="0"/>
              <a:t>8</a:t>
            </a:fld>
            <a:endParaRPr lang="it-IT"/>
          </a:p>
        </p:txBody>
      </p:sp>
      <p:sp>
        <p:nvSpPr>
          <p:cNvPr id="4" name="TextBox 3">
            <a:extLst>
              <a:ext uri="{FF2B5EF4-FFF2-40B4-BE49-F238E27FC236}">
                <a16:creationId xmlns:a16="http://schemas.microsoft.com/office/drawing/2014/main" id="{F6A326F2-1248-EB91-FE7E-DA8492A93246}"/>
              </a:ext>
            </a:extLst>
          </p:cNvPr>
          <p:cNvSpPr txBox="1"/>
          <p:nvPr/>
        </p:nvSpPr>
        <p:spPr>
          <a:xfrm>
            <a:off x="5801688" y="3244334"/>
            <a:ext cx="588623" cy="369332"/>
          </a:xfrm>
          <a:prstGeom prst="rect">
            <a:avLst/>
          </a:prstGeom>
          <a:noFill/>
        </p:spPr>
        <p:txBody>
          <a:bodyPr wrap="none" rtlCol="0">
            <a:spAutoFit/>
          </a:bodyPr>
          <a:lstStyle/>
          <a:p>
            <a:r>
              <a:rPr lang="it-IT" dirty="0"/>
              <a:t>END</a:t>
            </a:r>
          </a:p>
        </p:txBody>
      </p:sp>
    </p:spTree>
    <p:extLst>
      <p:ext uri="{BB962C8B-B14F-4D97-AF65-F5344CB8AC3E}">
        <p14:creationId xmlns:p14="http://schemas.microsoft.com/office/powerpoint/2010/main" val="355706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0CCF00-1EF8-CE4C-389D-B3DBCD27CB94}"/>
              </a:ext>
            </a:extLst>
          </p:cNvPr>
          <p:cNvSpPr>
            <a:spLocks noGrp="1"/>
          </p:cNvSpPr>
          <p:nvPr>
            <p:ph type="ftr" sz="quarter" idx="11"/>
          </p:nvPr>
        </p:nvSpPr>
        <p:spPr/>
        <p:txBody>
          <a:bodyPr/>
          <a:lstStyle/>
          <a:p>
            <a:r>
              <a:rPr lang="it-IT"/>
              <a:t>Quax - Falferi - Riunione preventivi Gr2 TIFPA 02/07/24</a:t>
            </a:r>
          </a:p>
        </p:txBody>
      </p:sp>
      <p:sp>
        <p:nvSpPr>
          <p:cNvPr id="3" name="Slide Number Placeholder 2">
            <a:extLst>
              <a:ext uri="{FF2B5EF4-FFF2-40B4-BE49-F238E27FC236}">
                <a16:creationId xmlns:a16="http://schemas.microsoft.com/office/drawing/2014/main" id="{F9836AA8-AFAC-EE13-0765-E9494CFE162F}"/>
              </a:ext>
            </a:extLst>
          </p:cNvPr>
          <p:cNvSpPr>
            <a:spLocks noGrp="1"/>
          </p:cNvSpPr>
          <p:nvPr>
            <p:ph type="sldNum" sz="quarter" idx="12"/>
          </p:nvPr>
        </p:nvSpPr>
        <p:spPr/>
        <p:txBody>
          <a:bodyPr/>
          <a:lstStyle/>
          <a:p>
            <a:fld id="{E6FA4F60-10E4-4885-9E2D-65B81DAE1F4A}" type="slidenum">
              <a:rPr lang="it-IT" smtClean="0"/>
              <a:t>9</a:t>
            </a:fld>
            <a:endParaRPr lang="it-IT"/>
          </a:p>
        </p:txBody>
      </p:sp>
      <p:sp>
        <p:nvSpPr>
          <p:cNvPr id="4" name="TextBox 3">
            <a:extLst>
              <a:ext uri="{FF2B5EF4-FFF2-40B4-BE49-F238E27FC236}">
                <a16:creationId xmlns:a16="http://schemas.microsoft.com/office/drawing/2014/main" id="{83A4CC49-FCC4-FAAD-C24E-800A68610E63}"/>
              </a:ext>
            </a:extLst>
          </p:cNvPr>
          <p:cNvSpPr txBox="1"/>
          <p:nvPr/>
        </p:nvSpPr>
        <p:spPr>
          <a:xfrm>
            <a:off x="5285678" y="3280847"/>
            <a:ext cx="1896288" cy="369332"/>
          </a:xfrm>
          <a:prstGeom prst="rect">
            <a:avLst/>
          </a:prstGeom>
          <a:noFill/>
        </p:spPr>
        <p:txBody>
          <a:bodyPr wrap="none" rtlCol="0">
            <a:spAutoFit/>
          </a:bodyPr>
          <a:lstStyle/>
          <a:p>
            <a:r>
              <a:rPr lang="it-IT" dirty="0"/>
              <a:t>EXTRA MATERIALS</a:t>
            </a:r>
          </a:p>
        </p:txBody>
      </p:sp>
    </p:spTree>
    <p:extLst>
      <p:ext uri="{BB962C8B-B14F-4D97-AF65-F5344CB8AC3E}">
        <p14:creationId xmlns:p14="http://schemas.microsoft.com/office/powerpoint/2010/main" val="349014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6028</TotalTime>
  <Words>2478</Words>
  <Application>Microsoft Office PowerPoint</Application>
  <PresentationFormat>Widescreen</PresentationFormat>
  <Paragraphs>205</Paragraphs>
  <Slides>17</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Aptos</vt:lpstr>
      <vt:lpstr>Aptos Display</vt:lpstr>
      <vt:lpstr>Arial</vt:lpstr>
      <vt:lpstr>Calibri</vt:lpstr>
      <vt:lpstr>Calibri Light</vt:lpstr>
      <vt:lpstr>Gill Sans MT</vt:lpstr>
      <vt:lpstr>Office Theme</vt:lpstr>
      <vt:lpstr>1_Office Theme</vt:lpstr>
      <vt:lpstr>Tema di Office</vt:lpstr>
      <vt:lpstr>1_Tema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Paolo Falferi</dc:creator>
  <cp:lastModifiedBy>Paolo Falferi</cp:lastModifiedBy>
  <cp:revision>56</cp:revision>
  <dcterms:created xsi:type="dcterms:W3CDTF">2024-06-27T12:59:14Z</dcterms:created>
  <dcterms:modified xsi:type="dcterms:W3CDTF">2024-07-02T11:24:33Z</dcterms:modified>
</cp:coreProperties>
</file>