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301" r:id="rId4"/>
    <p:sldId id="692" r:id="rId5"/>
    <p:sldId id="691" r:id="rId6"/>
    <p:sldId id="689" r:id="rId7"/>
    <p:sldId id="6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7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49D4-11D0-B74E-B258-5E0C2DF10A3C}" type="datetimeFigureOut">
              <a:rPr lang="en-IT" smtClean="0"/>
              <a:t>02/07/24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FB3B5-84A9-BF44-9F01-FED80E1B8B9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5814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FB3B5-84A9-BF44-9F01-FED80E1B8B90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6794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FB3B5-84A9-BF44-9F01-FED80E1B8B90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2959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29/06/2023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XRO_Irina Rashevskaya_TIFPA CSN2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D4DB-CB37-4EF6-A729-78B8BC8E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29/06/2023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XRO_Irina Rashevskaya_TIFPA CSN2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D4DB-CB37-4EF6-A729-78B8BC8E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29/06/2023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XRO_Irina Rashevskaya_TIFPA CSN2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D4DB-CB37-4EF6-A729-78B8BC8E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29/06/2023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XRO_Irina Rashevskaya_TIFPA CSN2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4D4DB-CB37-4EF6-A729-78B8BC8E8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6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031" y="5237855"/>
            <a:ext cx="6832358" cy="1185074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Irina Rashevskaya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 CSN2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D2A548-B856-0249-86F1-A4B149D0A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688" y="215036"/>
            <a:ext cx="5237722" cy="3074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10" y="3289351"/>
            <a:ext cx="7772400" cy="1655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cap="sm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XRO</a:t>
            </a:r>
            <a:br>
              <a:rPr lang="en-US" cap="sm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sm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X-Ray Observatories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tifpa.infn.it/images/logopieno.png">
            <a:extLst>
              <a:ext uri="{FF2B5EF4-FFF2-40B4-BE49-F238E27FC236}">
                <a16:creationId xmlns:a16="http://schemas.microsoft.com/office/drawing/2014/main" id="{79183597-BD70-EC49-A055-7BB187DE9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78" y="238061"/>
            <a:ext cx="2961139" cy="1102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79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557"/>
            <a:ext cx="7886700" cy="101510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93" y="1296913"/>
            <a:ext cx="8133213" cy="480218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Sigla CSN2 da 2021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IXPE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 X-Ray Polarimetry Explorer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L.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Baldini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(PI)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X-ray Timing and Polarimetry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V. Bonvicini (TS)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2023 Gianluigi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Zampa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Chiediamo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prolungamento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un anno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Strutture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partecipanti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TS, PI, TO, MI, PV, BO, TIFPA, PG, RM2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30 FTE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complessivi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di TIFPA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focalizzata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Silicon Drift Detector  per LAD e WFM</a:t>
            </a:r>
          </a:p>
          <a:p>
            <a:endParaRPr lang="en-US" dirty="0"/>
          </a:p>
        </p:txBody>
      </p:sp>
      <p:pic>
        <p:nvPicPr>
          <p:cNvPr id="4" name="Picture 2" descr="http://www.tifpa.infn.it/images/logopieno.png">
            <a:extLst>
              <a:ext uri="{FF2B5EF4-FFF2-40B4-BE49-F238E27FC236}">
                <a16:creationId xmlns:a16="http://schemas.microsoft.com/office/drawing/2014/main" id="{39E35C92-24F6-E048-B3BE-14AEB275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05" y="24556"/>
            <a:ext cx="2274650" cy="847124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53E04-8A24-9F4D-8870-2B83122E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02/07/2024c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FCA54-FBB0-1F45-B7D3-6FD1D917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XRO_Irina</a:t>
            </a:r>
            <a:r>
              <a:rPr lang="en-US" dirty="0"/>
              <a:t> </a:t>
            </a:r>
            <a:r>
              <a:rPr lang="en-US" dirty="0" err="1"/>
              <a:t>Rashevskaya_TIFPA</a:t>
            </a:r>
            <a:r>
              <a:rPr lang="en-US" dirty="0"/>
              <a:t> CSN2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25E46-DA8F-7947-A330-FAF9DB8B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D4DB-CB37-4EF6-A729-78B8BC8E86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5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XRO_Irina</a:t>
            </a:r>
            <a:r>
              <a:rPr lang="en-US" dirty="0"/>
              <a:t> </a:t>
            </a:r>
            <a:r>
              <a:rPr lang="en-US" dirty="0" err="1"/>
              <a:t>Rashevskaya_TIFPA</a:t>
            </a:r>
            <a:r>
              <a:rPr lang="en-US" dirty="0"/>
              <a:t> CSN2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F652-3C16-4525-BCA9-C70F944522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6441" y="278965"/>
            <a:ext cx="629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WFM 231 (November 2023)</a:t>
            </a:r>
            <a:r>
              <a:rPr lang="en-US" sz="2400" b="1" dirty="0">
                <a:solidFill>
                  <a:srgbClr val="000090"/>
                </a:solidFill>
                <a:latin typeface="Times New Roman"/>
                <a:cs typeface="Times New Roman"/>
              </a:rPr>
              <a:t>  TEST  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19 </a:t>
            </a:r>
            <a:r>
              <a:rPr lang="en-US" sz="2400" dirty="0" err="1">
                <a:solidFill>
                  <a:srgbClr val="000090"/>
                </a:solidFill>
                <a:latin typeface="Times New Roman"/>
                <a:cs typeface="Times New Roman"/>
              </a:rPr>
              <a:t>sensori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A picture containing text, indoor, shelf, office&#10;&#10;Description automatically generated">
            <a:extLst>
              <a:ext uri="{FF2B5EF4-FFF2-40B4-BE49-F238E27FC236}">
                <a16:creationId xmlns:a16="http://schemas.microsoft.com/office/drawing/2014/main" id="{6714FCF6-BB3C-039A-5C75-5EA3C0C4E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6" y="707662"/>
            <a:ext cx="3284598" cy="2463448"/>
          </a:xfrm>
          <a:prstGeom prst="rect">
            <a:avLst/>
          </a:prstGeom>
        </p:spPr>
      </p:pic>
      <p:pic>
        <p:nvPicPr>
          <p:cNvPr id="6" name="Picture 5" descr="A close-up of a piano&#10;&#10;Description automatically generated with low confidence">
            <a:extLst>
              <a:ext uri="{FF2B5EF4-FFF2-40B4-BE49-F238E27FC236}">
                <a16:creationId xmlns:a16="http://schemas.microsoft.com/office/drawing/2014/main" id="{AF3EB4C3-78BF-6DE4-B036-3957C7B74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7" y="3361969"/>
            <a:ext cx="3284598" cy="2463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6B2CBA-CA40-E5E6-D320-C8FF753FC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46" y="953713"/>
            <a:ext cx="5587283" cy="1940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81B54D-6D02-9D7D-124F-6E42A7BB4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281" y="3172489"/>
            <a:ext cx="5394681" cy="1929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967CE6-1313-D4CE-03B1-CCBEFF9A598D}"/>
              </a:ext>
            </a:extLst>
          </p:cNvPr>
          <p:cNvSpPr txBox="1"/>
          <p:nvPr/>
        </p:nvSpPr>
        <p:spPr>
          <a:xfrm>
            <a:off x="3881960" y="5444239"/>
            <a:ext cx="47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Yeld</a:t>
            </a:r>
            <a:r>
              <a:rPr lang="en-GB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98%  of Anodes    &lt;    600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pA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/cm2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6189B9-5C56-E788-F456-60C12D5968F9}"/>
              </a:ext>
            </a:extLst>
          </p:cNvPr>
          <p:cNvSpPr txBox="1"/>
          <p:nvPr/>
        </p:nvSpPr>
        <p:spPr>
          <a:xfrm>
            <a:off x="4629543" y="3228529"/>
            <a:ext cx="1485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HALF34</a:t>
            </a:r>
            <a:endParaRPr lang="en-IT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A08883-14B8-1401-8BC6-9191FF124B33}"/>
              </a:ext>
            </a:extLst>
          </p:cNvPr>
          <p:cNvSpPr txBox="1"/>
          <p:nvPr/>
        </p:nvSpPr>
        <p:spPr>
          <a:xfrm>
            <a:off x="4566135" y="1229095"/>
            <a:ext cx="1123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HALF12</a:t>
            </a:r>
            <a:endParaRPr lang="en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5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F652-3C16-4525-BCA9-C70F944522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CC63C-1DCB-1274-6F56-6F8334FD1B2A}"/>
              </a:ext>
            </a:extLst>
          </p:cNvPr>
          <p:cNvSpPr txBox="1"/>
          <p:nvPr/>
        </p:nvSpPr>
        <p:spPr>
          <a:xfrm>
            <a:off x="2286000" y="5003720"/>
            <a:ext cx="502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0" i="0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lasse</a:t>
            </a:r>
            <a:r>
              <a:rPr lang="en-GB" b="0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0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    </a:t>
            </a:r>
            <a:r>
              <a:rPr lang="en-GB" b="1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b="0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sensors    </a:t>
            </a:r>
            <a:r>
              <a:rPr lang="en-GB" b="0" i="0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b="1" i="0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yeld</a:t>
            </a:r>
            <a:r>
              <a:rPr lang="en-GB" b="1" i="0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40%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0" i="0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en-GB" b="1" i="0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0" i="0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lasse</a:t>
            </a:r>
            <a:r>
              <a:rPr lang="en-GB" b="0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 </a:t>
            </a:r>
            <a:r>
              <a:rPr lang="en-GB" b="0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b="0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sensors                       </a:t>
            </a:r>
            <a:endParaRPr lang="en-GB" b="1" i="0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0" i="0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lasse</a:t>
            </a:r>
            <a:r>
              <a:rPr lang="en-GB" b="0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       2</a:t>
            </a:r>
            <a:r>
              <a:rPr lang="en-GB" b="0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sensors                   </a:t>
            </a:r>
            <a:b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800" b="0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echanical grade</a:t>
            </a:r>
            <a:r>
              <a:rPr lang="en-GB" b="0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b="0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sensor </a:t>
            </a:r>
            <a:endParaRPr lang="en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7DFED-C7A4-A6B9-9D51-7DC05F99CDB5}"/>
              </a:ext>
            </a:extLst>
          </p:cNvPr>
          <p:cNvSpPr txBox="1"/>
          <p:nvPr/>
        </p:nvSpPr>
        <p:spPr>
          <a:xfrm>
            <a:off x="449749" y="38202"/>
            <a:ext cx="7681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Sensors Production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– Batch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WFM 231 ( 2023) 20 sensors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65B5C7-B227-53E7-5ABA-78299CD0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20" y="653951"/>
            <a:ext cx="7924800" cy="4241161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ED53CB2-352F-5E2A-A4CC-2BFAB314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 err="1"/>
              <a:t>XRO_Irina</a:t>
            </a:r>
            <a:r>
              <a:rPr lang="en-US" dirty="0"/>
              <a:t> </a:t>
            </a:r>
            <a:r>
              <a:rPr lang="en-US" dirty="0" err="1"/>
              <a:t>Rashevskaya_TIFPA</a:t>
            </a:r>
            <a:r>
              <a:rPr lang="en-US" dirty="0"/>
              <a:t> CSN2</a:t>
            </a:r>
          </a:p>
        </p:txBody>
      </p:sp>
    </p:spTree>
    <p:extLst>
      <p:ext uri="{BB962C8B-B14F-4D97-AF65-F5344CB8AC3E}">
        <p14:creationId xmlns:p14="http://schemas.microsoft.com/office/powerpoint/2010/main" val="310923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012" y="193732"/>
            <a:ext cx="6767484" cy="7328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XRO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TIFPA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79295-4021-D347-BCC2-7E41F236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XRO_Irina Rashevskaya_TIFPA CSN2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4FE7E-6FF4-2C45-85E0-A12C09F3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D4DB-CB37-4EF6-A729-78B8BC8E86B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 descr="http://www.tifpa.infn.it/images/logopieno.png">
            <a:extLst>
              <a:ext uri="{FF2B5EF4-FFF2-40B4-BE49-F238E27FC236}">
                <a16:creationId xmlns:a16="http://schemas.microsoft.com/office/drawing/2014/main" id="{C089E5C6-9D9A-8647-89E7-7A698260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05" y="24556"/>
            <a:ext cx="2274650" cy="847124"/>
          </a:xfrm>
          <a:prstGeom prst="rect">
            <a:avLst/>
          </a:prstGeo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BBD366-ABA5-BE44-BE1F-6175DF23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71680"/>
            <a:ext cx="9144000" cy="34658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e la caratterizzazione eletrica di WFM </a:t>
            </a:r>
          </a:p>
          <a:p>
            <a:pPr marL="0" indent="0">
              <a:buNone/>
            </a:pPr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(Lotto </a:t>
            </a:r>
            <a:r>
              <a:rPr lang="en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WFM231</a:t>
            </a:r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november 2023)</a:t>
            </a:r>
          </a:p>
          <a:p>
            <a:pPr marL="0" indent="0">
              <a:buNone/>
            </a:pPr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Presentazione dei resultati alla conferenza </a:t>
            </a:r>
            <a:r>
              <a:rPr lang="en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IWORID 2 luglio 2024 </a:t>
            </a:r>
          </a:p>
          <a:p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 dei difetti e Studio di resa</a:t>
            </a:r>
          </a:p>
          <a:p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e la caratterizzazione eletrica  LADino  WFMino </a:t>
            </a:r>
          </a:p>
          <a:p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e la caratterizzazione eletrica  LADino irragiati</a:t>
            </a:r>
          </a:p>
          <a:p>
            <a:endParaRPr lang="en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Irina\Desktop\Foto_LAB\Drift-6inch\RedSoX2_W2.bmp">
            <a:extLst>
              <a:ext uri="{FF2B5EF4-FFF2-40B4-BE49-F238E27FC236}">
                <a16:creationId xmlns:a16="http://schemas.microsoft.com/office/drawing/2014/main" id="{2BA436A0-2AB3-2542-801B-98C10EED4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6080" y="4457151"/>
            <a:ext cx="2372813" cy="1779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98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012" y="193732"/>
            <a:ext cx="6767484" cy="7328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XRO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TIFPA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79295-4021-D347-BCC2-7E41F236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XRO_Irina Rashevskaya_TIFPA CSN2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4FE7E-6FF4-2C45-85E0-A12C09F3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D4DB-CB37-4EF6-A729-78B8BC8E86B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 descr="http://www.tifpa.infn.it/images/logopieno.png">
            <a:extLst>
              <a:ext uri="{FF2B5EF4-FFF2-40B4-BE49-F238E27FC236}">
                <a16:creationId xmlns:a16="http://schemas.microsoft.com/office/drawing/2014/main" id="{C089E5C6-9D9A-8647-89E7-7A698260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05" y="24556"/>
            <a:ext cx="2274650" cy="847124"/>
          </a:xfrm>
          <a:prstGeom prst="rect">
            <a:avLst/>
          </a:prstGeo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BBD366-ABA5-BE44-BE1F-6175DF23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927827"/>
            <a:ext cx="8438321" cy="50023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e la caratterizzazione eletrica di WFM                             (Lotto </a:t>
            </a:r>
            <a:r>
              <a:rPr lang="en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WFM241  </a:t>
            </a:r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dicembre (?) 2024)</a:t>
            </a:r>
          </a:p>
          <a:p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Ispezione ottica dei sensori LAD WFM LADino WFMino</a:t>
            </a:r>
          </a:p>
          <a:p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 dei difetti e Studio di resa</a:t>
            </a:r>
          </a:p>
          <a:p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Definizione dei parametri di processo e del materiale attraverso la caratterizzazione delle strutture di test </a:t>
            </a:r>
            <a:endParaRPr lang="en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Partecipazione al d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 </a:t>
            </a:r>
          </a:p>
          <a:p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e la caratterizzazione eletrica  LADino  WFMino</a:t>
            </a:r>
          </a:p>
          <a:p>
            <a:r>
              <a:rPr 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e la caratterizzazione eletrica Lotto LAD </a:t>
            </a:r>
            <a:r>
              <a:rPr lang="en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2025?</a:t>
            </a:r>
            <a:endParaRPr lang="en-IT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6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442" y="37822"/>
            <a:ext cx="5893104" cy="90096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TIFPA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Spese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79295-4021-D347-BCC2-7E41F236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XRO_Irina Rashevskaya_TIFPA CSN2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4FE7E-6FF4-2C45-85E0-A12C09F3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D4DB-CB37-4EF6-A729-78B8BC8E86B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 descr="http://www.tifpa.infn.it/images/logopieno.png">
            <a:extLst>
              <a:ext uri="{FF2B5EF4-FFF2-40B4-BE49-F238E27FC236}">
                <a16:creationId xmlns:a16="http://schemas.microsoft.com/office/drawing/2014/main" id="{C089E5C6-9D9A-8647-89E7-7A698260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05" y="24556"/>
            <a:ext cx="2274650" cy="847124"/>
          </a:xfrm>
          <a:prstGeom prst="rect">
            <a:avLst/>
          </a:prstGeom>
          <a:noFill/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4EFF1CD7-4326-7245-9446-3BDD2BA7E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270" y="15277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T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5862203-CAC4-7082-89CA-6B61D79CE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738"/>
            <a:ext cx="8686675" cy="2040317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84A6BBC-8F02-063E-847B-AC579CF3EA96}"/>
              </a:ext>
            </a:extLst>
          </p:cNvPr>
          <p:cNvSpPr txBox="1">
            <a:spLocks/>
          </p:cNvSpPr>
          <p:nvPr/>
        </p:nvSpPr>
        <p:spPr>
          <a:xfrm>
            <a:off x="450029" y="3455530"/>
            <a:ext cx="7660095" cy="58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Missioni</a:t>
            </a:r>
            <a:r>
              <a:rPr lang="en-GB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di </a:t>
            </a:r>
            <a:r>
              <a:rPr lang="en-GB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sensori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lab a Trieste. Solo </a:t>
            </a:r>
            <a:r>
              <a:rPr lang="en-GB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viaggio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2.50 </a:t>
            </a:r>
            <a:r>
              <a:rPr lang="en-GB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endParaRPr lang="en-GB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2172D-3A12-FB23-9009-9C4DDDB2FE79}"/>
              </a:ext>
            </a:extLst>
          </p:cNvPr>
          <p:cNvSpPr txBox="1"/>
          <p:nvPr/>
        </p:nvSpPr>
        <p:spPr>
          <a:xfrm>
            <a:off x="509664" y="4270976"/>
            <a:ext cx="722398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Irina Rashevskaya         </a:t>
            </a:r>
            <a:r>
              <a:rPr lang="en-GB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Tecnologo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TIFPA       70%       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Antonino </a:t>
            </a:r>
            <a:r>
              <a:rPr lang="en-GB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Picciotto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FBK        20%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Mateo </a:t>
            </a:r>
            <a:r>
              <a:rPr lang="en-GB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Centis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Vignali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FBK        20%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Francesco </a:t>
            </a:r>
            <a:r>
              <a:rPr lang="en-GB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Ficorella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FBK        20%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Nicola </a:t>
            </a:r>
            <a:r>
              <a:rPr lang="en-GB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Zorzi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FBK        20% 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TOTALE   1.5 FTE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89AF3-05BC-1240-8AD4-20113FADBB44}"/>
              </a:ext>
            </a:extLst>
          </p:cNvPr>
          <p:cNvSpPr/>
          <p:nvPr/>
        </p:nvSpPr>
        <p:spPr>
          <a:xfrm>
            <a:off x="1864294" y="2699905"/>
            <a:ext cx="4381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Richeste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finanziarie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84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2583</TotalTime>
  <Words>374</Words>
  <Application>Microsoft Macintosh PowerPoint</Application>
  <PresentationFormat>On-screen Show (4:3)</PresentationFormat>
  <Paragraphs>64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XRO  X-Ray Observatories</vt:lpstr>
      <vt:lpstr>XRO</vt:lpstr>
      <vt:lpstr>PowerPoint Presentation</vt:lpstr>
      <vt:lpstr>PowerPoint Presentation</vt:lpstr>
      <vt:lpstr>XRO eXTP TIFPA contributo 2024 </vt:lpstr>
      <vt:lpstr>XRO eXTP TIFPA obiettivi 2025  </vt:lpstr>
      <vt:lpstr>eXTP   TIFPA Spese 2024 </vt:lpstr>
    </vt:vector>
  </TitlesOfParts>
  <Company>Sezione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enhanced X-ray Timing and Polarimetry (eXTP) mission</dc:title>
  <dc:creator>Valter Bonvicini</dc:creator>
  <cp:lastModifiedBy>Irina Rashevskaya</cp:lastModifiedBy>
  <cp:revision>212</cp:revision>
  <cp:lastPrinted>2023-06-26T12:21:01Z</cp:lastPrinted>
  <dcterms:created xsi:type="dcterms:W3CDTF">2020-06-29T07:42:14Z</dcterms:created>
  <dcterms:modified xsi:type="dcterms:W3CDTF">2024-07-02T07:07:45Z</dcterms:modified>
</cp:coreProperties>
</file>