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324" r:id="rId3"/>
    <p:sldId id="284" r:id="rId4"/>
    <p:sldId id="310" r:id="rId5"/>
    <p:sldId id="328" r:id="rId6"/>
    <p:sldId id="315" r:id="rId7"/>
    <p:sldId id="329" r:id="rId8"/>
    <p:sldId id="319" r:id="rId9"/>
    <p:sldId id="320" r:id="rId10"/>
    <p:sldId id="330" r:id="rId11"/>
    <p:sldId id="322" r:id="rId12"/>
    <p:sldId id="331" r:id="rId13"/>
    <p:sldId id="323" r:id="rId14"/>
    <p:sldId id="321" r:id="rId15"/>
    <p:sldId id="325" r:id="rId16"/>
    <p:sldId id="334" r:id="rId17"/>
    <p:sldId id="333" r:id="rId18"/>
    <p:sldId id="302" r:id="rId19"/>
    <p:sldId id="260" r:id="rId20"/>
    <p:sldId id="282" r:id="rId21"/>
    <p:sldId id="306" r:id="rId22"/>
    <p:sldId id="335" r:id="rId23"/>
    <p:sldId id="287" r:id="rId24"/>
    <p:sldId id="326" r:id="rId25"/>
    <p:sldId id="332" r:id="rId26"/>
    <p:sldId id="281" r:id="rId27"/>
    <p:sldId id="336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34675"/>
    <a:srgbClr val="D3E100"/>
    <a:srgbClr val="C0385C"/>
    <a:srgbClr val="707070"/>
    <a:srgbClr val="E95125"/>
    <a:srgbClr val="F37C23"/>
    <a:srgbClr val="3C5A77"/>
    <a:srgbClr val="BC5F2B"/>
    <a:srgbClr val="32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 autoAdjust="0"/>
    <p:restoredTop sz="81719"/>
  </p:normalViewPr>
  <p:slideViewPr>
    <p:cSldViewPr snapToGrid="0" snapToObjects="1">
      <p:cViewPr varScale="1">
        <p:scale>
          <a:sx n="85" d="100"/>
          <a:sy n="85" d="100"/>
        </p:scale>
        <p:origin x="1696" y="160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L’ho scritto 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Luca Stanco, Claudio Montanari, PB, Laura Patrizii</a:t>
            </a:r>
          </a:p>
          <a:p>
            <a:endParaRPr lang="en-IT" dirty="0"/>
          </a:p>
          <a:p>
            <a:r>
              <a:rPr lang="en-IT" dirty="0"/>
              <a:t>I&amp;I  Gianluigi PIAZZA + Gordon CLINE</a:t>
            </a:r>
          </a:p>
          <a:p>
            <a:r>
              <a:rPr lang="en-GB" dirty="0"/>
              <a:t>Jonathan Lewis &lt;</a:t>
            </a:r>
            <a:r>
              <a:rPr lang="en-GB" dirty="0" err="1"/>
              <a:t>jdl@fnal.gov</a:t>
            </a:r>
            <a:r>
              <a:rPr lang="en-GB" dirty="0"/>
              <a:t>&gt;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Evitare che l’ultimo punto ritardi la pubblicazione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Mia disponibilità a dare una mano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IT" dirty="0"/>
              <a:t>ower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IT" dirty="0"/>
              <a:t>urly brackets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3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Possibili rinvii</a:t>
            </a:r>
          </a:p>
          <a:p>
            <a:r>
              <a:rPr lang="en-IT" dirty="0"/>
              <a:t>	I&amp;I          Gennaio 2025</a:t>
            </a:r>
          </a:p>
          <a:p>
            <a:r>
              <a:rPr lang="en-IT" dirty="0"/>
              <a:t>	GRAIN   Febbraio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Took place in July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5825-4199-30AC-9E76-CD679068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9EF94E-29C3-390E-E269-F95F1762A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4A9A5-19A6-802B-DE11-6812FCD02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Possibili rinvii</a:t>
            </a:r>
          </a:p>
          <a:p>
            <a:r>
              <a:rPr lang="en-IT" dirty="0"/>
              <a:t>	I&amp;I          Gennaio 2025</a:t>
            </a:r>
          </a:p>
          <a:p>
            <a:r>
              <a:rPr lang="en-IT" dirty="0"/>
              <a:t>	GRAIN   Febbraio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3379A-AA13-A7EA-C1D6-9050B52CD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Antonio Di Domenico, Danilo Domenici</a:t>
            </a:r>
          </a:p>
          <a:p>
            <a:endParaRPr lang="en-IT" dirty="0"/>
          </a:p>
          <a:p>
            <a:r>
              <a:rPr lang="en-IT" dirty="0"/>
              <a:t>Endcap / Francesco Noto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1.3.6 Milestones (presenti anche in ECAL Section)</a:t>
            </a:r>
          </a:p>
          <a:p>
            <a:r>
              <a:rPr lang="en-IT" dirty="0"/>
              <a:t>Vannozzi, Delle Monache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Sintetizzare 3D recnstruction e metterla alla fine, articolo in preparazione da citare</a:t>
            </a:r>
          </a:p>
          <a:p>
            <a:r>
              <a:rPr lang="en-IT" dirty="0"/>
              <a:t>Possibile spostamento dei paragrafi sulla ricostruzione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1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Contatto con Roberto PETTI</a:t>
            </a:r>
          </a:p>
          <a:p>
            <a:r>
              <a:rPr lang="en-IT" dirty="0"/>
              <a:t>Sirri, Di Falco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Sergio Di </a:t>
            </a:r>
            <a:r>
              <a:rPr lang="en-GB" dirty="0" err="1"/>
              <a:t>Domizio</a:t>
            </a:r>
            <a:r>
              <a:rPr lang="en-GB" dirty="0"/>
              <a:t> – GE, Camillo </a:t>
            </a:r>
            <a:r>
              <a:rPr lang="en-GB" dirty="0" err="1"/>
              <a:t>Mariani</a:t>
            </a:r>
            <a:r>
              <a:rPr lang="en-GB" dirty="0"/>
              <a:t> - Virginia Tech, </a:t>
            </a:r>
            <a:r>
              <a:rPr lang="en-GB" dirty="0" err="1"/>
              <a:t>Nicolò</a:t>
            </a:r>
            <a:r>
              <a:rPr lang="en-GB" dirty="0"/>
              <a:t> Tosi - BO</a:t>
            </a:r>
          </a:p>
          <a:p>
            <a:r>
              <a:rPr lang="en-IT" dirty="0"/>
              <a:t>ECAL, STT, GRAIN – DAQ interfaces, DAQ– DCS interfaces</a:t>
            </a:r>
          </a:p>
          <a:p>
            <a:endParaRPr lang="en-IT" dirty="0"/>
          </a:p>
          <a:p>
            <a:r>
              <a:rPr lang="en-IT" dirty="0"/>
              <a:t>ICD utilizzabile per il TDR 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Matteo Tenti, Valerio Pia, Denise Casazza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0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IT" dirty="0"/>
              <a:t>ocument 2021</a:t>
            </a:r>
          </a:p>
          <a:p>
            <a:r>
              <a:rPr lang="en-IT" dirty="0"/>
              <a:t>Matteo Tenti, Antonio Surdo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Autore: Roberto Petti</a:t>
            </a:r>
          </a:p>
          <a:p>
            <a:r>
              <a:rPr lang="en-IT" dirty="0"/>
              <a:t>Antonio Surdo, Matteo Tenti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78140D14-F5F0-4D55-4500-A436EAE35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2097" y="5866962"/>
            <a:ext cx="1713123" cy="950783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45FD57A-FD81-6ADA-9C1F-FFDA2A693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368" y="5866962"/>
            <a:ext cx="219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427351" cy="58654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P. Bernardini  -  October 30th,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  <p:pic>
        <p:nvPicPr>
          <p:cNvPr id="3" name="Picture 2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17DE5259-D0C5-CD20-D505-519B13CF4D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97289" y="6420039"/>
            <a:ext cx="724831" cy="402281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5FFC793E-9648-CF2C-6B66-3DFDB30EE98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787627" y="6426495"/>
            <a:ext cx="951080" cy="395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une.bnl.gov/docs/guidanc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une.bnl.gov/docs/technical-proposal/dune-words.pdf" TargetMode="External"/><Relationship Id="rId7" Type="http://schemas.openxmlformats.org/officeDocument/2006/relationships/image" Target="../media/image50.png"/><Relationship Id="rId2" Type="http://schemas.openxmlformats.org/officeDocument/2006/relationships/hyperlink" Target="https://ctan.mirror.garr.it/mirrors/ctan/macros/latex/contrib/siunitx/siunitx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dune.bnl.gov/docs/guidance.pdf" TargetMode="External"/><Relationship Id="rId4" Type="http://schemas.openxmlformats.org/officeDocument/2006/relationships/hyperlink" Target="https://ctan.mirror.garr.it/mirrors/ctan/macros/latex/contrib/glossaries/glossaries-user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Technical Design Report (TDR) </a:t>
            </a:r>
            <a:br>
              <a:rPr lang="en-GB" dirty="0"/>
            </a:br>
            <a:r>
              <a:rPr lang="en-GB" dirty="0"/>
              <a:t>for SAND in the ND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4891" y="3273937"/>
            <a:ext cx="10962217" cy="1143000"/>
          </a:xfrm>
        </p:spPr>
        <p:txBody>
          <a:bodyPr/>
          <a:lstStyle/>
          <a:p>
            <a:r>
              <a:rPr lang="en-GB" dirty="0"/>
              <a:t>Paolo Bernardini, Lecce</a:t>
            </a:r>
          </a:p>
          <a:p>
            <a:r>
              <a:rPr lang="en-GB" dirty="0"/>
              <a:t>DUNE, Italian Collaboration Meeting</a:t>
            </a:r>
          </a:p>
          <a:p>
            <a:r>
              <a:rPr lang="en-GB" dirty="0"/>
              <a:t>October 30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6959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7C2546-160C-7832-0192-D57BEC65282A}"/>
              </a:ext>
            </a:extLst>
          </p:cNvPr>
          <p:cNvSpPr txBox="1"/>
          <p:nvPr/>
        </p:nvSpPr>
        <p:spPr>
          <a:xfrm>
            <a:off x="605368" y="3003380"/>
            <a:ext cx="85395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	- GRAIN simulation		- ECAL simulation &amp; clustering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Kalman filter (with B)	- </a:t>
            </a:r>
            <a:r>
              <a:rPr lang="en-GB" sz="2000" b="1" dirty="0" err="1">
                <a:solidFill>
                  <a:srgbClr val="0070C0"/>
                </a:solidFill>
                <a:latin typeface="Comic Sans MS" panose="030F0902030302020204" pitchFamily="66" charset="0"/>
              </a:rPr>
              <a:t>edep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-sim output</a:t>
            </a:r>
          </a:p>
          <a:p>
            <a:endParaRPr lang="en-GB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Missing 	- simulation of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fluxes, geometries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reconstruction in GRAIN</a:t>
            </a:r>
            <a:r>
              <a:rPr lang="en-GB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*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 ECAL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Common Analysis Files 	- computing architecture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event display				- integration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</a:t>
            </a:r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								Complete draft:   December 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E002-6C7A-16CC-A1A1-35D6358C4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9E0C6F-061D-1E0A-AB92-3818FA3AD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5A0F8-2929-47FB-98B9-D539CEC8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946" y="482113"/>
            <a:ext cx="3934492" cy="2482194"/>
          </a:xfrm>
          <a:prstGeom prst="rect">
            <a:avLst/>
          </a:prstGeom>
        </p:spPr>
      </p:pic>
      <p:pic>
        <p:nvPicPr>
          <p:cNvPr id="3" name="Picture 2" descr="A paper with dots and words&#10;&#10;Description automatically generated">
            <a:extLst>
              <a:ext uri="{FF2B5EF4-FFF2-40B4-BE49-F238E27FC236}">
                <a16:creationId xmlns:a16="http://schemas.microsoft.com/office/drawing/2014/main" id="{2A6D5C71-CEED-0E76-43A7-EC860ABBC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02" y="344727"/>
            <a:ext cx="8085613" cy="19725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CD56E-20C5-A5BA-763F-BE067B6409A9}"/>
              </a:ext>
            </a:extLst>
          </p:cNvPr>
          <p:cNvSpPr txBox="1"/>
          <p:nvPr/>
        </p:nvSpPr>
        <p:spPr>
          <a:xfrm rot="535581">
            <a:off x="5413010" y="918260"/>
            <a:ext cx="128977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25 pages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FB760-C17F-7665-EB26-423B52B49052}"/>
              </a:ext>
            </a:extLst>
          </p:cNvPr>
          <p:cNvSpPr txBox="1"/>
          <p:nvPr/>
        </p:nvSpPr>
        <p:spPr>
          <a:xfrm rot="928765">
            <a:off x="9955309" y="4332157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902030302020204" pitchFamily="66" charset="0"/>
              </a:rPr>
              <a:t>* another section ?</a:t>
            </a:r>
            <a:endParaRPr lang="en-IT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0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E9B64-A016-E55F-1B80-B0634584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166F77-3105-E3F0-9557-C993F2333541}"/>
              </a:ext>
            </a:extLst>
          </p:cNvPr>
          <p:cNvSpPr txBox="1"/>
          <p:nvPr/>
        </p:nvSpPr>
        <p:spPr>
          <a:xfrm>
            <a:off x="650338" y="2922564"/>
            <a:ext cx="70503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	- single particle reconstruction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   e,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p</a:t>
            </a:r>
            <a:r>
              <a:rPr lang="en-GB" sz="2000" b="1" baseline="30000" dirty="0">
                <a:solidFill>
                  <a:srgbClr val="0070C0"/>
                </a:solidFill>
                <a:latin typeface="Comic Sans MS" panose="030F0902030302020204" pitchFamily="66" charset="0"/>
              </a:rPr>
              <a:t>0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g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p, n, K</a:t>
            </a:r>
            <a:r>
              <a:rPr lang="en-GB" sz="2000" b="1" baseline="30000" dirty="0">
                <a:solidFill>
                  <a:srgbClr val="0070C0"/>
                </a:solidFill>
                <a:latin typeface="Comic Sans MS" panose="030F0902030302020204" pitchFamily="66" charset="0"/>
              </a:rPr>
              <a:t>0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L</a:t>
            </a:r>
            <a:r>
              <a:rPr lang="en-GB" sz="2000" b="1" baseline="30000" dirty="0">
                <a:solidFill>
                  <a:srgbClr val="0070C0"/>
                </a:solidFill>
                <a:latin typeface="Comic Sans MS" panose="030F0902030302020204" pitchFamily="66" charset="0"/>
              </a:rPr>
              <a:t>0</a:t>
            </a:r>
            <a:endParaRPr lang="en-GB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   helix 3D fit in STT and </a:t>
            </a:r>
            <a:r>
              <a:rPr lang="en-GB" sz="2000" b="1" dirty="0" err="1">
                <a:solidFill>
                  <a:srgbClr val="0070C0"/>
                </a:solidFill>
                <a:latin typeface="Comic Sans MS" panose="030F0902030302020204" pitchFamily="66" charset="0"/>
              </a:rPr>
              <a:t>ToF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method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particle ID (e, p,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p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) 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neutrino energy reconstruction</a:t>
            </a:r>
          </a:p>
          <a:p>
            <a:endParaRPr lang="en-GB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write	- reconstruction in GRAIN</a:t>
            </a:r>
            <a:r>
              <a:rPr lang="en-GB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*</a:t>
            </a:r>
          </a:p>
          <a:p>
            <a:endParaRPr lang="en-GB" sz="20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Future 		- identification of neutrino event in the spill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24B1DB-84B2-5EA4-A215-0116379CC9AE}"/>
              </a:ext>
            </a:extLst>
          </p:cNvPr>
          <p:cNvSpPr txBox="1"/>
          <p:nvPr/>
        </p:nvSpPr>
        <p:spPr>
          <a:xfrm rot="584718">
            <a:off x="8495019" y="3398406"/>
            <a:ext cx="3323346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T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Mainly from the document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DUNE-doc-13262-v7</a:t>
            </a:r>
          </a:p>
          <a:p>
            <a:pPr algn="ctr"/>
            <a:endParaRPr lang="en-IT" sz="20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“A Proposal to Enhance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the DUNE Near-Detector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Complex”</a:t>
            </a:r>
          </a:p>
          <a:p>
            <a:pPr algn="ctr"/>
            <a:endParaRPr lang="en-GB" sz="20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GEANT &amp; FLUKA</a:t>
            </a:r>
            <a:endParaRPr lang="en-GB" sz="2000" dirty="0">
              <a:solidFill>
                <a:srgbClr val="FF0000"/>
              </a:solidFill>
              <a:effectLst/>
              <a:latin typeface="Comic Sans MS" panose="030F09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EC79-B37D-7B5F-C108-892EFBA1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A42FD8-94FB-CE55-645B-713B29E72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C95E6-92F5-DBD1-2875-4A5DBB1CF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6" y="378551"/>
            <a:ext cx="8611377" cy="20903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275F0-1632-4A48-B9F5-4955FA3FB418}"/>
              </a:ext>
            </a:extLst>
          </p:cNvPr>
          <p:cNvSpPr txBox="1"/>
          <p:nvPr/>
        </p:nvSpPr>
        <p:spPr>
          <a:xfrm rot="535581">
            <a:off x="5755910" y="1043213"/>
            <a:ext cx="128977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52 pages</a:t>
            </a:r>
          </a:p>
        </p:txBody>
      </p:sp>
      <p:pic>
        <p:nvPicPr>
          <p:cNvPr id="13" name="Picture 12" descr="A diagram of a circle with a line&#10;&#10;Description automatically generated with medium confidence">
            <a:extLst>
              <a:ext uri="{FF2B5EF4-FFF2-40B4-BE49-F238E27FC236}">
                <a16:creationId xmlns:a16="http://schemas.microsoft.com/office/drawing/2014/main" id="{60137EF2-2B2D-DCDF-8FCE-E038C793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387" y="408531"/>
            <a:ext cx="2831492" cy="26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09E0AF-FC64-F1F2-6434-579448320F65}"/>
              </a:ext>
            </a:extLst>
          </p:cNvPr>
          <p:cNvSpPr txBox="1"/>
          <p:nvPr/>
        </p:nvSpPr>
        <p:spPr>
          <a:xfrm>
            <a:off x="221053" y="3429000"/>
            <a:ext cx="8697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	- selection of CC interactions (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baseline="-25000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anti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baseline="-25000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baseline="-25000" dirty="0">
                <a:solidFill>
                  <a:srgbClr val="0070C0"/>
                </a:solidFill>
                <a:latin typeface="Comic Sans MS" panose="030F0902030302020204" pitchFamily="66" charset="0"/>
              </a:rPr>
              <a:t>e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, anti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baseline="-25000" dirty="0">
                <a:solidFill>
                  <a:srgbClr val="0070C0"/>
                </a:solidFill>
                <a:latin typeface="Comic Sans MS" panose="030F0902030302020204" pitchFamily="66" charset="0"/>
              </a:rPr>
              <a:t>e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)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-H interactions			- measurement of fluxes	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	</a:t>
            </a:r>
          </a:p>
          <a:p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			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- nuclear smearing in </a:t>
            </a:r>
            <a:r>
              <a:rPr lang="en-GB" sz="2000" b="1" dirty="0" err="1">
                <a:solidFill>
                  <a:srgbClr val="0070C0"/>
                </a:solidFill>
                <a:latin typeface="Comic Sans MS" panose="030F0902030302020204" pitchFamily="66" charset="0"/>
              </a:rPr>
              <a:t>Ar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-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-e scattering							- coherent 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p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production	- on-axis beam monitoring					-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 n</a:t>
            </a:r>
            <a:r>
              <a:rPr lang="en-GB" sz="2000" b="1" baseline="-25000" dirty="0">
                <a:solidFill>
                  <a:srgbClr val="0070C0"/>
                </a:solidFill>
                <a:latin typeface="Comic Sans MS" panose="030F0902030302020204" pitchFamily="66" charset="0"/>
              </a:rPr>
              <a:t>e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/</a:t>
            </a:r>
            <a:r>
              <a:rPr lang="en-GB" sz="2000" b="1" dirty="0">
                <a:solidFill>
                  <a:srgbClr val="0070C0"/>
                </a:solidFill>
                <a:latin typeface="Symbol" pitchFamily="2" charset="2"/>
              </a:rPr>
              <a:t>n</a:t>
            </a:r>
            <a:r>
              <a:rPr lang="en-GB" sz="2000" b="1" baseline="-25000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ratio				- external backgrounds</a:t>
            </a:r>
          </a:p>
          <a:p>
            <a:endParaRPr lang="en-GB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do		- careful reading and corrections (volunteers ?)</a:t>
            </a:r>
          </a:p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possible new topics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42AAE-E17D-9C4E-8765-89CE2A2B00D6}"/>
              </a:ext>
            </a:extLst>
          </p:cNvPr>
          <p:cNvSpPr txBox="1"/>
          <p:nvPr/>
        </p:nvSpPr>
        <p:spPr>
          <a:xfrm rot="376101">
            <a:off x="8632973" y="3891711"/>
            <a:ext cx="32912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From the document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DUNE-doc-13262-v7</a:t>
            </a:r>
          </a:p>
          <a:p>
            <a:pPr algn="ctr"/>
            <a:endParaRPr lang="en-IT" sz="20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“A Proposal to Enhance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the DUNE Near-Detector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Complex”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4519-D4FC-6E35-D90F-26F1BD317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79EAB7-A816-11A2-60AD-829969D1C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E89393-B9BD-5945-4012-F837D816437C}"/>
              </a:ext>
            </a:extLst>
          </p:cNvPr>
          <p:cNvGrpSpPr/>
          <p:nvPr/>
        </p:nvGrpSpPr>
        <p:grpSpPr>
          <a:xfrm>
            <a:off x="298987" y="331587"/>
            <a:ext cx="8101772" cy="2808585"/>
            <a:chOff x="419376" y="331587"/>
            <a:chExt cx="7772400" cy="23469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CAF423-2750-ACA4-5B50-4D530BE40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376" y="331587"/>
              <a:ext cx="7772400" cy="209703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B71B1D-D4BD-2F04-878E-08582EECB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376" y="2411009"/>
              <a:ext cx="7772400" cy="26755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FAD3C65-0959-7EDE-9C94-3D06496A1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523" y="218856"/>
            <a:ext cx="3425751" cy="32101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1A9545-2352-5626-95A0-2D2970D3F298}"/>
              </a:ext>
            </a:extLst>
          </p:cNvPr>
          <p:cNvSpPr txBox="1"/>
          <p:nvPr/>
        </p:nvSpPr>
        <p:spPr>
          <a:xfrm rot="535581">
            <a:off x="5755910" y="1043213"/>
            <a:ext cx="128977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80 pages</a:t>
            </a:r>
          </a:p>
        </p:txBody>
      </p:sp>
    </p:spTree>
    <p:extLst>
      <p:ext uri="{BB962C8B-B14F-4D97-AF65-F5344CB8AC3E}">
        <p14:creationId xmlns:p14="http://schemas.microsoft.com/office/powerpoint/2010/main" val="347648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3543C-4504-F777-3180-77AAEA7EA9F0}"/>
              </a:ext>
            </a:extLst>
          </p:cNvPr>
          <p:cNvSpPr txBox="1"/>
          <p:nvPr/>
        </p:nvSpPr>
        <p:spPr>
          <a:xfrm>
            <a:off x="210317" y="154142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be written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724B-E2F0-331B-FB4D-E8B328EEC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A7A3-AEAE-1AEE-9D6B-C650D00C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57963-DED0-9919-5381-408553648A9E}"/>
              </a:ext>
            </a:extLst>
          </p:cNvPr>
          <p:cNvSpPr txBox="1"/>
          <p:nvPr/>
        </p:nvSpPr>
        <p:spPr>
          <a:xfrm>
            <a:off x="1685996" y="5933917"/>
            <a:ext cx="8002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800" b="1" dirty="0">
                <a:solidFill>
                  <a:srgbClr val="0070C0"/>
                </a:solidFill>
                <a:latin typeface="Comic Sans MS" panose="030F0902030302020204" pitchFamily="66" charset="0"/>
              </a:rPr>
              <a:t>Next check:  November 30 		Complete draft: December 2024</a:t>
            </a:r>
          </a:p>
        </p:txBody>
      </p:sp>
      <p:pic>
        <p:nvPicPr>
          <p:cNvPr id="15" name="Picture 14" descr="A list of tasks with text&#10;&#10;Description automatically generated with medium confidence">
            <a:extLst>
              <a:ext uri="{FF2B5EF4-FFF2-40B4-BE49-F238E27FC236}">
                <a16:creationId xmlns:a16="http://schemas.microsoft.com/office/drawing/2014/main" id="{8A6B89D5-79E7-2D58-D00A-A4365A97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43" y="958151"/>
            <a:ext cx="5784530" cy="4773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A5E73E-7A9F-3F25-6572-0CB2E6D931C5}"/>
              </a:ext>
            </a:extLst>
          </p:cNvPr>
          <p:cNvSpPr txBox="1"/>
          <p:nvPr/>
        </p:nvSpPr>
        <p:spPr>
          <a:xfrm>
            <a:off x="7523948" y="808311"/>
            <a:ext cx="3778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Present: tables about sizes, </a:t>
            </a:r>
          </a:p>
          <a:p>
            <a:pPr algn="ctr"/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weights and storage @ FNAL</a:t>
            </a: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o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f yoke, coil and calorimeter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28BF6-7508-4A0A-654D-B7379A02C0F3}"/>
              </a:ext>
            </a:extLst>
          </p:cNvPr>
          <p:cNvSpPr txBox="1"/>
          <p:nvPr/>
        </p:nvSpPr>
        <p:spPr>
          <a:xfrm>
            <a:off x="7641768" y="3943414"/>
            <a:ext cx="318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Present: 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ime schedule </a:t>
            </a: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from the single sections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F64C01-2A4D-0BF7-17B7-C117DF07EB64}"/>
              </a:ext>
            </a:extLst>
          </p:cNvPr>
          <p:cNvCxnSpPr>
            <a:cxnSpLocks/>
          </p:cNvCxnSpPr>
          <p:nvPr/>
        </p:nvCxnSpPr>
        <p:spPr>
          <a:xfrm flipH="1">
            <a:off x="5076027" y="1271173"/>
            <a:ext cx="2432931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3E4573-3104-74B6-9897-FDCD16056813}"/>
              </a:ext>
            </a:extLst>
          </p:cNvPr>
          <p:cNvCxnSpPr>
            <a:cxnSpLocks/>
          </p:cNvCxnSpPr>
          <p:nvPr/>
        </p:nvCxnSpPr>
        <p:spPr>
          <a:xfrm flipH="1">
            <a:off x="5076027" y="4293017"/>
            <a:ext cx="2432931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42DD02B-6BC2-3284-C2C5-9CCD9963CB78}"/>
              </a:ext>
            </a:extLst>
          </p:cNvPr>
          <p:cNvSpPr txBox="1"/>
          <p:nvPr/>
        </p:nvSpPr>
        <p:spPr>
          <a:xfrm rot="501472">
            <a:off x="8346535" y="2506782"/>
            <a:ext cx="2925801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Expected: November 31</a:t>
            </a:r>
          </a:p>
          <a:p>
            <a:pPr algn="ctr"/>
            <a:endParaRPr lang="en-IT" sz="11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See talk by C. Montanari</a:t>
            </a:r>
          </a:p>
        </p:txBody>
      </p:sp>
    </p:spTree>
    <p:extLst>
      <p:ext uri="{BB962C8B-B14F-4D97-AF65-F5344CB8AC3E}">
        <p14:creationId xmlns:p14="http://schemas.microsoft.com/office/powerpoint/2010/main" val="420790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C00A4D-44B7-BED8-8D46-BBACBAB31847}"/>
              </a:ext>
            </a:extLst>
          </p:cNvPr>
          <p:cNvSpPr txBox="1"/>
          <p:nvPr/>
        </p:nvSpPr>
        <p:spPr>
          <a:xfrm>
            <a:off x="2285539" y="293281"/>
            <a:ext cx="9704395" cy="62940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Overview     </a:t>
            </a:r>
            <a:r>
              <a:rPr lang="en-GB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7 pages – to be checked</a:t>
            </a:r>
          </a:p>
          <a:p>
            <a:pPr marL="914400" lvl="1" indent="-457200">
              <a:buFont typeface="+mj-lt"/>
              <a:buAutoNum type="arabicPeriod"/>
            </a:pP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Lead/Scintillating-Fiber Calorimeter (ECAL)</a:t>
            </a: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914400" lvl="1" indent="-457200">
              <a:buFont typeface="+mj-lt"/>
              <a:buAutoNum type="arabicPeriod" startAt="3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Superconducting Magnet</a:t>
            </a:r>
          </a:p>
          <a:p>
            <a:pPr lvl="1"/>
            <a:r>
              <a:rPr lang="en-GB" sz="900" dirty="0">
                <a:solidFill>
                  <a:schemeClr val="accent1"/>
                </a:solidFill>
                <a:latin typeface="Comic Sans MS" panose="030F0902030302020204" pitchFamily="66" charset="0"/>
              </a:rPr>
              <a:t> 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Liquid Argon Active Target (GRAIN)	</a:t>
            </a:r>
            <a:r>
              <a:rPr lang="en-GB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 28 pages – in progress</a:t>
            </a:r>
          </a:p>
          <a:p>
            <a:pPr marL="914400" lvl="1" indent="-457200">
              <a:buFont typeface="+mj-lt"/>
              <a:buAutoNum type="arabicPeriod" startAt="4"/>
            </a:pP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Tracker</a:t>
            </a:r>
            <a:r>
              <a:rPr lang="en-GB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      6 pages – at the beginning</a:t>
            </a:r>
            <a:endParaRPr lang="en-GB" sz="20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 startAt="4"/>
            </a:pP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Data Acquisition (DAQ) Architecture       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Detector Control (DCS)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Detector Safety System (DSS)</a:t>
            </a:r>
          </a:p>
          <a:p>
            <a:pPr marL="800100" lvl="1" indent="-342900">
              <a:buFont typeface="+mj-lt"/>
              <a:buAutoNum type="arabicPeriod" startAt="4"/>
            </a:pP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Software &amp; Computing    </a:t>
            </a:r>
            <a:r>
              <a:rPr lang="en-GB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25</a:t>
            </a:r>
            <a:r>
              <a:rPr lang="en-GB" dirty="0">
                <a:solidFill>
                  <a:srgbClr val="FF0000"/>
                </a:solidFill>
                <a:latin typeface="Comic Sans MS" panose="030F0902030302020204" pitchFamily="66" charset="0"/>
              </a:rPr>
              <a:t> pages – at the beginning</a:t>
            </a:r>
          </a:p>
          <a:p>
            <a:pPr marL="800100" lvl="1" indent="-342900">
              <a:buFont typeface="+mj-lt"/>
              <a:buAutoNum type="arabicPeriod" startAt="4"/>
            </a:pP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Event Reconstruction</a:t>
            </a:r>
          </a:p>
          <a:p>
            <a:pPr marL="800100" lvl="1" indent="-342900">
              <a:buFont typeface="+mj-lt"/>
              <a:buAutoNum type="arabicPeriod" startAt="4"/>
            </a:pPr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Analysis</a:t>
            </a:r>
          </a:p>
          <a:p>
            <a:pPr lvl="1"/>
            <a:endParaRPr lang="en-GB" sz="900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marL="914400" lvl="1" indent="-457200">
              <a:buFont typeface="+mj-lt"/>
              <a:buAutoNum type="arabicPeriod" startAt="12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Installation &amp; Integration</a:t>
            </a:r>
          </a:p>
          <a:p>
            <a:pPr marL="800100" lvl="1" indent="-342900">
              <a:buFont typeface="+mj-lt"/>
              <a:buAutoNum type="arabicPeriod" startAt="12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Safety</a:t>
            </a:r>
          </a:p>
          <a:p>
            <a:pPr marL="800100" lvl="1" indent="-342900">
              <a:buFont typeface="+mj-lt"/>
              <a:buAutoNum type="arabicPeriod" startAt="12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Organization &amp; Management</a:t>
            </a:r>
          </a:p>
          <a:p>
            <a:pPr marL="800100" lvl="1" indent="-342900">
              <a:buFont typeface="+mj-lt"/>
              <a:buAutoNum type="arabicPeriod" startAt="12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Time Schedule</a:t>
            </a:r>
          </a:p>
          <a:p>
            <a:pPr marL="800100" lvl="1" indent="-342900">
              <a:buFont typeface="+mj-lt"/>
              <a:buAutoNum type="arabicPeriod" startAt="12"/>
            </a:pPr>
            <a:r>
              <a:rPr lang="en-GB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Possible Upgrades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31184-DBC5-0306-DD5D-8C16BB00AC43}"/>
              </a:ext>
            </a:extLst>
          </p:cNvPr>
          <p:cNvSpPr txBox="1"/>
          <p:nvPr/>
        </p:nvSpPr>
        <p:spPr>
          <a:xfrm>
            <a:off x="345781" y="140666"/>
            <a:ext cx="19335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Present:</a:t>
            </a:r>
          </a:p>
          <a:p>
            <a:pPr algn="ctr"/>
            <a:r>
              <a:rPr lang="en-IT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316 pages</a:t>
            </a:r>
          </a:p>
          <a:p>
            <a:pPr algn="ctr"/>
            <a:endParaRPr lang="en-IT" sz="2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259 figures</a:t>
            </a:r>
          </a:p>
          <a:p>
            <a:pPr algn="ctr"/>
            <a:r>
              <a:rPr lang="en-IT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65 tables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5C66D-23E3-E611-6893-26D33D39F7CB}"/>
              </a:ext>
            </a:extLst>
          </p:cNvPr>
          <p:cNvSpPr txBox="1"/>
          <p:nvPr/>
        </p:nvSpPr>
        <p:spPr>
          <a:xfrm>
            <a:off x="8801367" y="831219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91 pages – to be updated</a:t>
            </a:r>
            <a:endParaRPr lang="en-IT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5DC48-5A50-7BC1-2C9F-51F910622BB6}"/>
              </a:ext>
            </a:extLst>
          </p:cNvPr>
          <p:cNvSpPr txBox="1"/>
          <p:nvPr/>
        </p:nvSpPr>
        <p:spPr>
          <a:xfrm>
            <a:off x="8517304" y="631165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4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7640D-8FC2-8642-3EB4-4ACB836ED345}"/>
              </a:ext>
            </a:extLst>
          </p:cNvPr>
          <p:cNvSpPr txBox="1"/>
          <p:nvPr/>
        </p:nvSpPr>
        <p:spPr>
          <a:xfrm>
            <a:off x="7622783" y="2236300"/>
            <a:ext cx="506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80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C7EDC-6F5C-8598-7B7E-1561D49AE7BD}"/>
              </a:ext>
            </a:extLst>
          </p:cNvPr>
          <p:cNvSpPr txBox="1"/>
          <p:nvPr/>
        </p:nvSpPr>
        <p:spPr>
          <a:xfrm>
            <a:off x="6151485" y="3904071"/>
            <a:ext cx="321273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52 pages – to be completed</a:t>
            </a:r>
          </a:p>
          <a:p>
            <a:endParaRPr lang="en-GB" sz="9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80 pages – to be checked</a:t>
            </a:r>
            <a:endParaRPr lang="en-IT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463AEA-7F98-F5BC-05E1-9DCBA15F9E90}"/>
              </a:ext>
            </a:extLst>
          </p:cNvPr>
          <p:cNvSpPr txBox="1"/>
          <p:nvPr/>
        </p:nvSpPr>
        <p:spPr>
          <a:xfrm>
            <a:off x="6343400" y="4299456"/>
            <a:ext cx="74090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3800" dirty="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59BF57-D688-A606-7332-7B9F9D87DCBC}"/>
              </a:ext>
            </a:extLst>
          </p:cNvPr>
          <p:cNvSpPr txBox="1"/>
          <p:nvPr/>
        </p:nvSpPr>
        <p:spPr>
          <a:xfrm>
            <a:off x="8129653" y="2762090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8 pages – to be completed</a:t>
            </a:r>
            <a:endParaRPr lang="en-IT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78917F-4C63-D8B3-54E0-27957F953CA0}"/>
              </a:ext>
            </a:extLst>
          </p:cNvPr>
          <p:cNvSpPr txBox="1"/>
          <p:nvPr/>
        </p:nvSpPr>
        <p:spPr>
          <a:xfrm>
            <a:off x="7092094" y="5056270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At the very beginning (some tables)</a:t>
            </a:r>
            <a:endParaRPr lang="en-IT" b="1" dirty="0"/>
          </a:p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1-2 pages for each section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Indexes and keywords are defined</a:t>
            </a:r>
          </a:p>
        </p:txBody>
      </p:sp>
    </p:spTree>
    <p:extLst>
      <p:ext uri="{BB962C8B-B14F-4D97-AF65-F5344CB8AC3E}">
        <p14:creationId xmlns:p14="http://schemas.microsoft.com/office/powerpoint/2010/main" val="215539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4AF93-8EFD-B993-9775-0E2C0C106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9A20E-9690-F918-9B14-C86A21C2C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6E932-2F9B-E9DD-D3C0-0F2EBB1C5614}"/>
              </a:ext>
            </a:extLst>
          </p:cNvPr>
          <p:cNvSpPr txBox="1"/>
          <p:nvPr/>
        </p:nvSpPr>
        <p:spPr>
          <a:xfrm>
            <a:off x="349186" y="582141"/>
            <a:ext cx="564449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Long todo-list</a:t>
            </a:r>
          </a:p>
          <a:p>
            <a:endParaRPr lang="en-IT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IT" dirty="0">
                <a:latin typeface="Comic Sans MS" panose="030F0902030302020204" pitchFamily="66" charset="0"/>
              </a:rPr>
              <a:t>		Essentialy missing or wrong references</a:t>
            </a:r>
          </a:p>
          <a:p>
            <a:endParaRPr lang="en-IT" dirty="0">
              <a:latin typeface="Comic Sans MS" panose="030F0902030302020204" pitchFamily="66" charset="0"/>
            </a:endParaRPr>
          </a:p>
          <a:p>
            <a:r>
              <a:rPr lang="en-IT" dirty="0">
                <a:latin typeface="Comic Sans MS" panose="030F0902030302020204" pitchFamily="66" charset="0"/>
              </a:rPr>
              <a:t>		Standardize (as possible) quantity names,</a:t>
            </a:r>
          </a:p>
          <a:p>
            <a:r>
              <a:rPr lang="en-IT" dirty="0">
                <a:latin typeface="Comic Sans MS" panose="030F0902030302020204" pitchFamily="66" charset="0"/>
              </a:rPr>
              <a:t>		reference systems and so on</a:t>
            </a:r>
          </a:p>
          <a:p>
            <a:endParaRPr lang="en-IT" dirty="0">
              <a:latin typeface="Comic Sans MS" panose="030F0902030302020204" pitchFamily="66" charset="0"/>
            </a:endParaRPr>
          </a:p>
          <a:p>
            <a:r>
              <a:rPr lang="en-IT" dirty="0">
                <a:latin typeface="Comic Sans MS" panose="030F0902030302020204" pitchFamily="66" charset="0"/>
              </a:rPr>
              <a:t>		Each author responsible his/her section</a:t>
            </a:r>
          </a:p>
          <a:p>
            <a:r>
              <a:rPr lang="en-IT" dirty="0">
                <a:latin typeface="Comic Sans MS" panose="030F0902030302020204" pitchFamily="66" charset="0"/>
              </a:rPr>
              <a:t>		introduces update when necessary</a:t>
            </a:r>
          </a:p>
          <a:p>
            <a:endParaRPr lang="en-IT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endParaRPr lang="en-IT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IT" dirty="0">
                <a:solidFill>
                  <a:srgbClr val="FF0000"/>
                </a:solidFill>
                <a:latin typeface="Comic Sans MS" panose="030F0902030302020204" pitchFamily="66" charset="0"/>
              </a:rPr>
              <a:t>Check priorities</a:t>
            </a:r>
          </a:p>
          <a:p>
            <a:endParaRPr lang="en-IT" dirty="0">
              <a:latin typeface="Comic Sans MS" panose="030F0902030302020204" pitchFamily="66" charset="0"/>
            </a:endParaRPr>
          </a:p>
          <a:p>
            <a:r>
              <a:rPr lang="en-IT" dirty="0">
                <a:latin typeface="Comic Sans MS" panose="030F0902030302020204" pitchFamily="66" charset="0"/>
              </a:rPr>
              <a:t>		Physics and coherence</a:t>
            </a:r>
          </a:p>
          <a:p>
            <a:r>
              <a:rPr lang="en-IT" dirty="0">
                <a:latin typeface="Comic Sans MS" panose="030F0902030302020204" pitchFamily="66" charset="0"/>
              </a:rPr>
              <a:t>		English language</a:t>
            </a:r>
          </a:p>
          <a:p>
            <a:r>
              <a:rPr lang="en-IT" dirty="0">
                <a:latin typeface="Comic Sans MS" panose="030F0902030302020204" pitchFamily="66" charset="0"/>
              </a:rPr>
              <a:t>		Rules of the DUNE documents</a:t>
            </a:r>
          </a:p>
          <a:p>
            <a:endParaRPr lang="en-IT" dirty="0">
              <a:latin typeface="Comic Sans MS" panose="030F0902030302020204" pitchFamily="66" charset="0"/>
            </a:endParaRPr>
          </a:p>
          <a:p>
            <a:r>
              <a:rPr lang="en-IT" dirty="0">
                <a:latin typeface="Comic Sans MS" panose="030F0902030302020204" pitchFamily="66" charset="0"/>
              </a:rPr>
              <a:t>		but ...</a:t>
            </a:r>
          </a:p>
        </p:txBody>
      </p:sp>
      <p:pic>
        <p:nvPicPr>
          <p:cNvPr id="9" name="Picture 8" descr="A paper with a list of words&#10;&#10;Description automatically generated with medium confidence">
            <a:extLst>
              <a:ext uri="{FF2B5EF4-FFF2-40B4-BE49-F238E27FC236}">
                <a16:creationId xmlns:a16="http://schemas.microsoft.com/office/drawing/2014/main" id="{49D27E99-53F8-7262-7D06-35689AC9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603" y="269425"/>
            <a:ext cx="5048741" cy="58529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5919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BA655-A1A5-E020-7922-9849FC7C0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BEB9B-81A8-B3C5-43B5-A2A3C4522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5F5B1-673E-6676-DC60-DBE612AA8E58}"/>
              </a:ext>
            </a:extLst>
          </p:cNvPr>
          <p:cNvSpPr txBox="1"/>
          <p:nvPr/>
        </p:nvSpPr>
        <p:spPr>
          <a:xfrm>
            <a:off x="1099118" y="1213929"/>
            <a:ext cx="10147330" cy="4548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Insert the reference in the bibliography (bibitex format)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Check if some word is present in the glossary and use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Insert new words in the glossary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Check the reference to equations, figures, tables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Write your name in the text 	%% author 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Take into account the DUNE editing rules</a:t>
            </a:r>
          </a:p>
          <a:p>
            <a:pPr>
              <a:lnSpc>
                <a:spcPct val="150000"/>
              </a:lnSpc>
            </a:pPr>
            <a:r>
              <a:rPr lang="en-IT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				</a:t>
            </a:r>
            <a:r>
              <a:rPr lang="en-GB" sz="2800" dirty="0">
                <a:hlinkClick r:id="rId3"/>
              </a:rPr>
              <a:t>https://dune.bnl.gov/docs/guidance.pdf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F3C2C-1746-D7D2-CBCE-4120DDBB0629}"/>
              </a:ext>
            </a:extLst>
          </p:cNvPr>
          <p:cNvSpPr txBox="1"/>
          <p:nvPr/>
        </p:nvSpPr>
        <p:spPr>
          <a:xfrm>
            <a:off x="2115513" y="353683"/>
            <a:ext cx="660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Instructions for the authors</a:t>
            </a:r>
          </a:p>
        </p:txBody>
      </p:sp>
    </p:spTree>
    <p:extLst>
      <p:ext uri="{BB962C8B-B14F-4D97-AF65-F5344CB8AC3E}">
        <p14:creationId xmlns:p14="http://schemas.microsoft.com/office/powerpoint/2010/main" val="306668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EA116C0-72D1-54D0-1DC6-33074710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6" y="567346"/>
            <a:ext cx="3021067" cy="633158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0DE95E6-DE13-9544-C6E8-277CF074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9" y="4815182"/>
            <a:ext cx="3129280" cy="693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6A9130-5A4C-A46E-D749-F1CD327C7301}"/>
              </a:ext>
            </a:extLst>
          </p:cNvPr>
          <p:cNvSpPr txBox="1"/>
          <p:nvPr/>
        </p:nvSpPr>
        <p:spPr>
          <a:xfrm>
            <a:off x="3745642" y="577847"/>
            <a:ext cx="5382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Insert new DUNE words and new DUNE abbreviations </a:t>
            </a:r>
            <a:r>
              <a:rPr lang="en-IT" b="1" u="sng" dirty="0">
                <a:solidFill>
                  <a:schemeClr val="accent1"/>
                </a:solidFill>
              </a:rPr>
              <a:t>at the end</a:t>
            </a:r>
            <a:r>
              <a:rPr lang="en-IT" b="1" dirty="0">
                <a:solidFill>
                  <a:schemeClr val="accent1"/>
                </a:solidFill>
              </a:rPr>
              <a:t> </a:t>
            </a:r>
            <a:r>
              <a:rPr lang="en-IT" b="1" dirty="0">
                <a:solidFill>
                  <a:srgbClr val="FF0000"/>
                </a:solidFill>
              </a:rPr>
              <a:t>of this </a:t>
            </a:r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IT" b="1" dirty="0">
                <a:solidFill>
                  <a:srgbClr val="FF0000"/>
                </a:solidFill>
              </a:rPr>
              <a:t>ile</a:t>
            </a:r>
          </a:p>
          <a:p>
            <a:endParaRPr lang="en-IT" b="1" dirty="0">
              <a:solidFill>
                <a:srgbClr val="FF0000"/>
              </a:solidFill>
            </a:endParaRPr>
          </a:p>
          <a:p>
            <a:r>
              <a:rPr lang="en-IT" b="1" dirty="0">
                <a:solidFill>
                  <a:srgbClr val="FF0000"/>
                </a:solidFill>
              </a:rPr>
              <a:t>Check if the word is already present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85E30-A98E-CB9B-2A25-45602DE0E22E}"/>
              </a:ext>
            </a:extLst>
          </p:cNvPr>
          <p:cNvSpPr txBox="1"/>
          <p:nvPr/>
        </p:nvSpPr>
        <p:spPr>
          <a:xfrm>
            <a:off x="3963082" y="4870267"/>
            <a:ext cx="5382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Insert references (bibtex format) </a:t>
            </a:r>
            <a:r>
              <a:rPr lang="en-IT" b="1" u="sng" dirty="0">
                <a:solidFill>
                  <a:schemeClr val="accent1"/>
                </a:solidFill>
              </a:rPr>
              <a:t>at the end</a:t>
            </a:r>
            <a:r>
              <a:rPr lang="en-IT" b="1" dirty="0">
                <a:solidFill>
                  <a:srgbClr val="FF0000"/>
                </a:solidFill>
              </a:rPr>
              <a:t> of this </a:t>
            </a:r>
            <a:r>
              <a:rPr lang="en-GB" b="1" dirty="0">
                <a:solidFill>
                  <a:srgbClr val="FF0000"/>
                </a:solidFill>
              </a:rPr>
              <a:t>f</a:t>
            </a:r>
            <a:r>
              <a:rPr lang="en-IT" b="1" dirty="0">
                <a:solidFill>
                  <a:srgbClr val="FF0000"/>
                </a:solidFill>
              </a:rPr>
              <a:t>ile</a:t>
            </a:r>
          </a:p>
          <a:p>
            <a:endParaRPr lang="en-IT" b="1" dirty="0">
              <a:solidFill>
                <a:srgbClr val="FF0000"/>
              </a:solidFill>
            </a:endParaRPr>
          </a:p>
          <a:p>
            <a:r>
              <a:rPr lang="en-IT" b="1" dirty="0">
                <a:solidFill>
                  <a:srgbClr val="FF0000"/>
                </a:solidFill>
              </a:rPr>
              <a:t>Check if the reference is already present</a:t>
            </a:r>
          </a:p>
        </p:txBody>
      </p:sp>
      <p:pic>
        <p:nvPicPr>
          <p:cNvPr id="16" name="Picture 15" descr="A close-up of a code&#10;&#10;Description automatically generated">
            <a:extLst>
              <a:ext uri="{FF2B5EF4-FFF2-40B4-BE49-F238E27FC236}">
                <a16:creationId xmlns:a16="http://schemas.microsoft.com/office/drawing/2014/main" id="{FE35D9BC-7C83-BB42-8D58-67E22C0DE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" y="1929862"/>
            <a:ext cx="4756607" cy="14991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7405AA-AFF6-D548-8B50-97A999855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483" y="3171629"/>
            <a:ext cx="6163970" cy="6155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075FBE-A5E8-4CE1-D12F-710A7344C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83" y="2437149"/>
            <a:ext cx="6232624" cy="6935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311D4B-3ADB-18FF-F3D7-7944A99445BE}"/>
              </a:ext>
            </a:extLst>
          </p:cNvPr>
          <p:cNvSpPr txBox="1"/>
          <p:nvPr/>
        </p:nvSpPr>
        <p:spPr>
          <a:xfrm>
            <a:off x="5186483" y="2067817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54D66-8EA4-81B3-118C-25F04EB33CEB}"/>
              </a:ext>
            </a:extLst>
          </p:cNvPr>
          <p:cNvSpPr txBox="1"/>
          <p:nvPr/>
        </p:nvSpPr>
        <p:spPr>
          <a:xfrm>
            <a:off x="209812" y="4423084"/>
            <a:ext cx="17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b="1" dirty="0"/>
              <a:t>Bibliography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FC4CD-D544-DDD6-EB50-5A343B5B0260}"/>
              </a:ext>
            </a:extLst>
          </p:cNvPr>
          <p:cNvSpPr txBox="1"/>
          <p:nvPr/>
        </p:nvSpPr>
        <p:spPr>
          <a:xfrm>
            <a:off x="215908" y="186364"/>
            <a:ext cx="127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b="1" dirty="0"/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405051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49578-622B-9875-C36C-1C1DF7958894}"/>
              </a:ext>
            </a:extLst>
          </p:cNvPr>
          <p:cNvSpPr txBox="1"/>
          <p:nvPr/>
        </p:nvSpPr>
        <p:spPr>
          <a:xfrm>
            <a:off x="408353" y="248115"/>
            <a:ext cx="6750566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>
                <a:solidFill>
                  <a:schemeClr val="accent1"/>
                </a:solidFill>
                <a:latin typeface="Helvetica" pitchFamily="2" charset="0"/>
              </a:rPr>
              <a:t>DUNE Words from the </a:t>
            </a:r>
            <a:r>
              <a:rPr lang="en-IT" sz="2000" b="1" u="sng" dirty="0">
                <a:solidFill>
                  <a:schemeClr val="accent1"/>
                </a:solidFill>
                <a:latin typeface="Helvetica" pitchFamily="2" charset="0"/>
              </a:rPr>
              <a:t>glossary</a:t>
            </a:r>
          </a:p>
          <a:p>
            <a:endParaRPr lang="en-IT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\dfirst{fnal}		first time</a:t>
            </a: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\dword{fnal}		following times</a:t>
            </a: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More informations in the glossary</a:t>
            </a: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\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dfirst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{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nd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}		</a:t>
            </a:r>
            <a:r>
              <a:rPr lang="en-GB" dirty="0">
                <a:effectLst/>
                <a:latin typeface="Arial" panose="020B0604020202020204" pitchFamily="34" charset="0"/>
              </a:rPr>
              <a:t>near detector (ND)</a:t>
            </a:r>
            <a:r>
              <a:rPr lang="en-GB" dirty="0">
                <a:latin typeface="Arial" panose="020B0604020202020204" pitchFamily="34" charset="0"/>
              </a:rPr>
              <a:t>	</a:t>
            </a:r>
            <a:r>
              <a:rPr lang="en-GB" i="1" dirty="0">
                <a:latin typeface="Arial" panose="020B0604020202020204" pitchFamily="34" charset="0"/>
              </a:rPr>
              <a:t>with link</a:t>
            </a:r>
            <a:endParaRPr lang="en-GB" i="1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\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dword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{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nd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}		</a:t>
            </a:r>
            <a:r>
              <a:rPr lang="en-GB" dirty="0">
                <a:effectLst/>
                <a:latin typeface="Arial" panose="020B0604020202020204" pitchFamily="34" charset="0"/>
              </a:rPr>
              <a:t>ND					</a:t>
            </a:r>
            <a:r>
              <a:rPr lang="en-GB" i="1" dirty="0">
                <a:latin typeface="Arial" panose="020B0604020202020204" pitchFamily="34" charset="0"/>
              </a:rPr>
              <a:t>with link</a:t>
            </a:r>
            <a:endParaRPr lang="en-GB" i="1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\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dlong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{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nd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}		</a:t>
            </a:r>
            <a:r>
              <a:rPr lang="en-GB" dirty="0">
                <a:effectLst/>
                <a:latin typeface="Arial" panose="020B0604020202020204" pitchFamily="34" charset="0"/>
              </a:rPr>
              <a:t>near detector			</a:t>
            </a:r>
            <a:r>
              <a:rPr lang="en-GB" i="1" dirty="0">
                <a:effectLst/>
                <a:latin typeface="Arial" panose="020B0604020202020204" pitchFamily="34" charset="0"/>
              </a:rPr>
              <a:t>w/o link</a:t>
            </a:r>
            <a:endParaRPr lang="en-GB" i="1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\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dshort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{</a:t>
            </a:r>
            <a:r>
              <a:rPr lang="en-GB" dirty="0" err="1">
                <a:solidFill>
                  <a:srgbClr val="FF0000"/>
                </a:solidFill>
                <a:latin typeface="Helvetica" pitchFamily="2" charset="0"/>
              </a:rPr>
              <a:t>nd</a:t>
            </a:r>
            <a:r>
              <a:rPr lang="en-GB" dirty="0">
                <a:solidFill>
                  <a:srgbClr val="FF0000"/>
                </a:solidFill>
                <a:latin typeface="Helvetica" pitchFamily="2" charset="0"/>
              </a:rPr>
              <a:t>}		</a:t>
            </a:r>
            <a:r>
              <a:rPr lang="en-GB" dirty="0">
                <a:effectLst/>
                <a:latin typeface="Arial" panose="020B0604020202020204" pitchFamily="34" charset="0"/>
              </a:rPr>
              <a:t>ND					</a:t>
            </a:r>
            <a:r>
              <a:rPr lang="en-GB" i="1" dirty="0">
                <a:effectLst/>
                <a:latin typeface="Arial" panose="020B0604020202020204" pitchFamily="34" charset="0"/>
              </a:rPr>
              <a:t>w/o link</a:t>
            </a:r>
            <a:endParaRPr lang="en-GB" i="1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endParaRPr lang="en-IT" dirty="0">
              <a:solidFill>
                <a:srgbClr val="FF0000"/>
              </a:solidFill>
              <a:latin typeface="Helvetica" pitchFamily="2" charset="0"/>
            </a:endParaRPr>
          </a:p>
          <a:p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\dword		</a:t>
            </a:r>
            <a:r>
              <a:rPr lang="en-IT" dirty="0">
                <a:solidFill>
                  <a:srgbClr val="0070C0"/>
                </a:solidFill>
                <a:latin typeface="Helvetica" pitchFamily="2" charset="0"/>
              </a:rPr>
              <a:t>singular</a:t>
            </a:r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			\dwords		</a:t>
            </a:r>
            <a:r>
              <a:rPr lang="en-IT" dirty="0">
                <a:solidFill>
                  <a:srgbClr val="0070C0"/>
                </a:solidFill>
                <a:latin typeface="Helvetica" pitchFamily="2" charset="0"/>
              </a:rPr>
              <a:t>lower case &amp; plural</a:t>
            </a:r>
          </a:p>
          <a:p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\Dword		</a:t>
            </a:r>
            <a:r>
              <a:rPr lang="en-IT" dirty="0">
                <a:solidFill>
                  <a:srgbClr val="0070C0"/>
                </a:solidFill>
                <a:latin typeface="Helvetica" pitchFamily="2" charset="0"/>
              </a:rPr>
              <a:t>capital</a:t>
            </a:r>
            <a:r>
              <a:rPr lang="en-IT" dirty="0">
                <a:solidFill>
                  <a:srgbClr val="FF0000"/>
                </a:solidFill>
                <a:latin typeface="Helvetica" pitchFamily="2" charset="0"/>
              </a:rPr>
              <a:t>			\Dwords		</a:t>
            </a:r>
            <a:r>
              <a:rPr lang="en-IT" dirty="0">
                <a:solidFill>
                  <a:srgbClr val="0070C0"/>
                </a:solidFill>
                <a:latin typeface="Helvetica" pitchFamily="2" charset="0"/>
              </a:rPr>
              <a:t>capital &amp; plural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FFA2E-1064-69AA-DC0F-DED2F9BD4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360" y="752815"/>
            <a:ext cx="5803900" cy="457200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61BA9A16-7567-1CB0-CFFA-FF75F63D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028" y="1352747"/>
            <a:ext cx="10922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E8B02-4D90-1EB6-05C8-80E38CA05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78" y="2611314"/>
            <a:ext cx="9759848" cy="9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9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12370-6497-6AA1-6F2D-44497A13D6FF}"/>
              </a:ext>
            </a:extLst>
          </p:cNvPr>
          <p:cNvSpPr txBox="1"/>
          <p:nvPr/>
        </p:nvSpPr>
        <p:spPr>
          <a:xfrm>
            <a:off x="659410" y="542956"/>
            <a:ext cx="6631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IT" sz="2400" dirty="0">
                <a:solidFill>
                  <a:srgbClr val="FF0000"/>
                </a:solidFill>
              </a:rPr>
              <a:t>ommon/units.tex</a:t>
            </a:r>
            <a:r>
              <a:rPr lang="en-IT" sz="2400" dirty="0"/>
              <a:t>		to define commands for units</a:t>
            </a:r>
          </a:p>
          <a:p>
            <a:endParaRPr lang="en-IT" sz="2400" dirty="0"/>
          </a:p>
          <a:p>
            <a:r>
              <a:rPr lang="en-GB" sz="2400" dirty="0"/>
              <a:t>Examples</a:t>
            </a:r>
          </a:p>
        </p:txBody>
      </p:sp>
      <p:pic>
        <p:nvPicPr>
          <p:cNvPr id="5" name="Picture 4" descr="A close up of words&#10;&#10;Description automatically generated">
            <a:extLst>
              <a:ext uri="{FF2B5EF4-FFF2-40B4-BE49-F238E27FC236}">
                <a16:creationId xmlns:a16="http://schemas.microsoft.com/office/drawing/2014/main" id="{D6CDDFFC-D56A-65AF-4555-C863C38BB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66" y="4920585"/>
            <a:ext cx="5029200" cy="1257300"/>
          </a:xfrm>
          <a:prstGeom prst="rect">
            <a:avLst/>
          </a:prstGeom>
        </p:spPr>
      </p:pic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C28543F-5C61-378D-387B-489CB73A6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82" y="2273440"/>
            <a:ext cx="4673600" cy="2425700"/>
          </a:xfrm>
          <a:prstGeom prst="rect">
            <a:avLst/>
          </a:prstGeom>
        </p:spPr>
      </p:pic>
      <p:pic>
        <p:nvPicPr>
          <p:cNvPr id="15" name="Picture 14" descr="A close up of a word&#10;&#10;Description automatically generated">
            <a:extLst>
              <a:ext uri="{FF2B5EF4-FFF2-40B4-BE49-F238E27FC236}">
                <a16:creationId xmlns:a16="http://schemas.microsoft.com/office/drawing/2014/main" id="{77D8E049-F330-1298-31BB-712A02414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282" y="1230599"/>
            <a:ext cx="3378200" cy="533400"/>
          </a:xfrm>
          <a:prstGeom prst="rect">
            <a:avLst/>
          </a:prstGeom>
        </p:spPr>
      </p:pic>
      <p:pic>
        <p:nvPicPr>
          <p:cNvPr id="17" name="Picture 16" descr="A close up of a word&#10;&#10;Description automatically generated">
            <a:extLst>
              <a:ext uri="{FF2B5EF4-FFF2-40B4-BE49-F238E27FC236}">
                <a16:creationId xmlns:a16="http://schemas.microsoft.com/office/drawing/2014/main" id="{5FD8540F-E600-D0CF-5673-2098AD972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182" y="1752364"/>
            <a:ext cx="3416300" cy="495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D731C6-D6EF-CCB8-A8CA-7E35D34DE161}"/>
              </a:ext>
            </a:extLst>
          </p:cNvPr>
          <p:cNvSpPr txBox="1"/>
          <p:nvPr/>
        </p:nvSpPr>
        <p:spPr>
          <a:xfrm>
            <a:off x="7690866" y="1340327"/>
            <a:ext cx="196919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IT" b="1" dirty="0">
                <a:solidFill>
                  <a:srgbClr val="FF0000"/>
                </a:solidFill>
              </a:rPr>
              <a:t>are units</a:t>
            </a: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sz="2800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IT" b="1" dirty="0">
                <a:solidFill>
                  <a:srgbClr val="FF0000"/>
                </a:solidFill>
              </a:rPr>
              <a:t>are numbers</a:t>
            </a: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b="1" dirty="0">
              <a:solidFill>
                <a:srgbClr val="FF0000"/>
              </a:solidFill>
            </a:endParaRPr>
          </a:p>
          <a:p>
            <a:endParaRPr lang="en-IT" sz="2800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IT" b="1" dirty="0">
                <a:solidFill>
                  <a:srgbClr val="FF0000"/>
                </a:solidFill>
              </a:rPr>
              <a:t>umbers and units</a:t>
            </a:r>
          </a:p>
        </p:txBody>
      </p:sp>
    </p:spTree>
    <p:extLst>
      <p:ext uri="{BB962C8B-B14F-4D97-AF65-F5344CB8AC3E}">
        <p14:creationId xmlns:p14="http://schemas.microsoft.com/office/powerpoint/2010/main" val="35505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95894E-A213-7E62-2A1A-AE9E1061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6" y="149754"/>
            <a:ext cx="4000989" cy="6068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021D8-B802-8A01-5E79-C8ACC763405E}"/>
              </a:ext>
            </a:extLst>
          </p:cNvPr>
          <p:cNvSpPr txBox="1"/>
          <p:nvPr/>
        </p:nvSpPr>
        <p:spPr>
          <a:xfrm>
            <a:off x="4988077" y="858395"/>
            <a:ext cx="6420347" cy="2100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An overleaf is adopted according to</a:t>
            </a:r>
          </a:p>
          <a:p>
            <a:endParaRPr lang="en-GB" sz="105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effectLst/>
                <a:latin typeface="Comic Sans MS" panose="030F0902030302020204" pitchFamily="66" charset="0"/>
              </a:rPr>
              <a:t>LATEX conventions for LBNF/DUNE documents</a:t>
            </a:r>
          </a:p>
          <a:p>
            <a:endParaRPr lang="en-GB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shared with 	SAND people</a:t>
            </a:r>
          </a:p>
          <a:p>
            <a:r>
              <a:rPr lang="en-GB" sz="20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				H.A. Tanaka (ND tech. coordinator)</a:t>
            </a:r>
          </a:p>
          <a:p>
            <a:r>
              <a:rPr lang="en-GB" sz="20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				A.E. </a:t>
            </a:r>
            <a:r>
              <a:rPr lang="en-GB" sz="2000" b="1" dirty="0" err="1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Heavey</a:t>
            </a:r>
            <a:r>
              <a:rPr lang="en-GB" sz="2000" b="1" dirty="0">
                <a:solidFill>
                  <a:srgbClr val="0070C0"/>
                </a:solidFill>
                <a:effectLst/>
                <a:latin typeface="Comic Sans MS" panose="030F0902030302020204" pitchFamily="66" charset="0"/>
              </a:rPr>
              <a:t> (scientific editor) </a:t>
            </a:r>
            <a:endParaRPr lang="en-GB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6D4EDE-2D04-5D82-42F6-306FDF3B63FC}"/>
              </a:ext>
            </a:extLst>
          </p:cNvPr>
          <p:cNvCxnSpPr>
            <a:cxnSpLocks/>
          </p:cNvCxnSpPr>
          <p:nvPr/>
        </p:nvCxnSpPr>
        <p:spPr>
          <a:xfrm flipH="1">
            <a:off x="2398816" y="4013860"/>
            <a:ext cx="31944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C29B65-7692-4962-54CD-84000A6EE770}"/>
              </a:ext>
            </a:extLst>
          </p:cNvPr>
          <p:cNvCxnSpPr>
            <a:cxnSpLocks/>
          </p:cNvCxnSpPr>
          <p:nvPr/>
        </p:nvCxnSpPr>
        <p:spPr>
          <a:xfrm flipH="1">
            <a:off x="2006930" y="4120738"/>
            <a:ext cx="3586348" cy="3681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3052B9-2E1D-2EFD-AB91-6F2B69F15343}"/>
              </a:ext>
            </a:extLst>
          </p:cNvPr>
          <p:cNvSpPr txBox="1"/>
          <p:nvPr/>
        </p:nvSpPr>
        <p:spPr>
          <a:xfrm>
            <a:off x="5355773" y="3882766"/>
            <a:ext cx="6234544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0070C0"/>
                </a:solidFill>
                <a:latin typeface="Comic Sans MS" panose="030F0902030302020204" pitchFamily="66" charset="0"/>
              </a:rPr>
              <a:t>The figures in </a:t>
            </a:r>
            <a:r>
              <a:rPr lang="en-IT" dirty="0">
                <a:solidFill>
                  <a:srgbClr val="FF0000"/>
                </a:solidFill>
                <a:latin typeface="Comic Sans MS" panose="030F0902030302020204" pitchFamily="66" charset="0"/>
              </a:rPr>
              <a:t>sand-figure</a:t>
            </a:r>
            <a:r>
              <a:rPr lang="en-IT" dirty="0">
                <a:solidFill>
                  <a:srgbClr val="0070C0"/>
                </a:solidFill>
                <a:latin typeface="Comic Sans MS" panose="030F0902030302020204" pitchFamily="66" charset="0"/>
              </a:rPr>
              <a:t> and the files in </a:t>
            </a:r>
            <a:r>
              <a:rPr lang="en-IT" dirty="0">
                <a:solidFill>
                  <a:srgbClr val="FF0000"/>
                </a:solidFill>
                <a:latin typeface="Comic Sans MS" panose="030F0902030302020204" pitchFamily="66" charset="0"/>
              </a:rPr>
              <a:t>sand-tdr</a:t>
            </a:r>
          </a:p>
          <a:p>
            <a:pPr algn="ctr"/>
            <a:endParaRPr lang="en-IT" sz="10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a</a:t>
            </a:r>
            <a:r>
              <a:rPr lang="en-IT" dirty="0">
                <a:solidFill>
                  <a:srgbClr val="0070C0"/>
                </a:solidFill>
                <a:latin typeface="Comic Sans MS" panose="030F0902030302020204" pitchFamily="66" charset="0"/>
              </a:rPr>
              <a:t>re input for </a:t>
            </a:r>
            <a:r>
              <a:rPr lang="en-IT" dirty="0">
                <a:solidFill>
                  <a:srgbClr val="00B050"/>
                </a:solidFill>
                <a:latin typeface="Comic Sans MS" panose="030F0902030302020204" pitchFamily="66" charset="0"/>
              </a:rPr>
              <a:t>sand-main.tex</a:t>
            </a:r>
          </a:p>
          <a:p>
            <a:pPr algn="ctr"/>
            <a:endParaRPr lang="en-IT" dirty="0">
              <a:solidFill>
                <a:srgbClr val="00B050"/>
              </a:solidFill>
              <a:latin typeface="Comic Sans MS" panose="030F0902030302020204" pitchFamily="66" charset="0"/>
            </a:endParaRPr>
          </a:p>
          <a:p>
            <a:pPr algn="ctr"/>
            <a:endParaRPr lang="en-IT" dirty="0">
              <a:solidFill>
                <a:schemeClr val="bg2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902030302020204" pitchFamily="66" charset="0"/>
              </a:rPr>
              <a:t>Dedicated overleaf for GRAIN</a:t>
            </a:r>
          </a:p>
          <a:p>
            <a:pPr algn="ctr"/>
            <a:r>
              <a:rPr lang="en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902030302020204" pitchFamily="66" charset="0"/>
              </a:rPr>
              <a:t>and SOFTWARE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902030302020204" pitchFamily="66" charset="0"/>
              </a:rPr>
              <a:t>W</a:t>
            </a:r>
            <a:r>
              <a:rPr lang="en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902030302020204" pitchFamily="66" charset="0"/>
              </a:rPr>
              <a:t>orking Groups,</a:t>
            </a:r>
          </a:p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902030302020204" pitchFamily="66" charset="0"/>
              </a:rPr>
              <a:t>p</a:t>
            </a:r>
            <a:r>
              <a:rPr lang="en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902030302020204" pitchFamily="66" charset="0"/>
              </a:rPr>
              <a:t>eriodically copied in main overleaf</a:t>
            </a:r>
          </a:p>
        </p:txBody>
      </p:sp>
    </p:spTree>
    <p:extLst>
      <p:ext uri="{BB962C8B-B14F-4D97-AF65-F5344CB8AC3E}">
        <p14:creationId xmlns:p14="http://schemas.microsoft.com/office/powerpoint/2010/main" val="32490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7C65AE7B-8858-F84A-C9AA-FFD1B782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69" y="1196384"/>
            <a:ext cx="7200957" cy="1347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4D54B1-7954-F614-E67E-C1A181251247}"/>
              </a:ext>
            </a:extLst>
          </p:cNvPr>
          <p:cNvSpPr txBox="1"/>
          <p:nvPr/>
        </p:nvSpPr>
        <p:spPr>
          <a:xfrm>
            <a:off x="1367369" y="397952"/>
            <a:ext cx="1706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b="1" dirty="0">
                <a:solidFill>
                  <a:srgbClr val="FF0000"/>
                </a:solidFill>
              </a:rPr>
              <a:t>Figures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893C2-54B8-E2DA-2502-1C6D091A6541}"/>
              </a:ext>
            </a:extLst>
          </p:cNvPr>
          <p:cNvSpPr txBox="1"/>
          <p:nvPr/>
        </p:nvSpPr>
        <p:spPr>
          <a:xfrm>
            <a:off x="1349081" y="3432856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b="1" dirty="0">
                <a:solidFill>
                  <a:srgbClr val="FF0000"/>
                </a:solidFill>
              </a:rPr>
              <a:t>English</a:t>
            </a:r>
          </a:p>
        </p:txBody>
      </p:sp>
      <p:pic>
        <p:nvPicPr>
          <p:cNvPr id="19" name="Picture 1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94B6334-D26F-2E93-21B6-B51797A9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829" y="4285054"/>
            <a:ext cx="8670209" cy="176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D1EFD-E192-B272-60B0-4D6C4A4F7C66}"/>
              </a:ext>
            </a:extLst>
          </p:cNvPr>
          <p:cNvSpPr txBox="1"/>
          <p:nvPr/>
        </p:nvSpPr>
        <p:spPr>
          <a:xfrm>
            <a:off x="1349081" y="2671792"/>
            <a:ext cx="653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Please, complete the plots with axis labels and measurement units</a:t>
            </a:r>
          </a:p>
        </p:txBody>
      </p:sp>
    </p:spTree>
    <p:extLst>
      <p:ext uri="{BB962C8B-B14F-4D97-AF65-F5344CB8AC3E}">
        <p14:creationId xmlns:p14="http://schemas.microsoft.com/office/powerpoint/2010/main" val="78343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56F94-7562-B18D-7805-4AA86B3EC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03E38-066E-E151-26B4-7CDBD3DC3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0650346-ED62-3612-E0A4-9D0E4E256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4" y="119774"/>
            <a:ext cx="6730223" cy="3281282"/>
          </a:xfrm>
          <a:prstGeom prst="rect">
            <a:avLst/>
          </a:prstGeom>
        </p:spPr>
      </p:pic>
      <p:pic>
        <p:nvPicPr>
          <p:cNvPr id="10" name="Picture 9" descr="A close-up of a list&#10;&#10;Description automatically generated">
            <a:extLst>
              <a:ext uri="{FF2B5EF4-FFF2-40B4-BE49-F238E27FC236}">
                <a16:creationId xmlns:a16="http://schemas.microsoft.com/office/drawing/2014/main" id="{5B0B2E25-4BD6-051B-3DCA-5C72CA97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05" y="3515019"/>
            <a:ext cx="6603167" cy="2757689"/>
          </a:xfrm>
          <a:prstGeom prst="rect">
            <a:avLst/>
          </a:prstGeom>
        </p:spPr>
      </p:pic>
      <p:pic>
        <p:nvPicPr>
          <p:cNvPr id="12" name="Picture 11" descr="A close up of text&#10;&#10;Description automatically generated">
            <a:extLst>
              <a:ext uri="{FF2B5EF4-FFF2-40B4-BE49-F238E27FC236}">
                <a16:creationId xmlns:a16="http://schemas.microsoft.com/office/drawing/2014/main" id="{A39541E6-1EB9-8A26-9CE5-0517BBB08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8336">
            <a:off x="7960088" y="1068264"/>
            <a:ext cx="35687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54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411246-EEB4-417C-43F4-5061751A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0" y="5756531"/>
            <a:ext cx="8799486" cy="464384"/>
          </a:xfrm>
          <a:prstGeom prst="rect">
            <a:avLst/>
          </a:prstGeom>
        </p:spPr>
      </p:pic>
      <p:pic>
        <p:nvPicPr>
          <p:cNvPr id="5" name="Picture 4" descr="A table with a blue and white text&#10;&#10;Description automatically generated with medium confidence">
            <a:extLst>
              <a:ext uri="{FF2B5EF4-FFF2-40B4-BE49-F238E27FC236}">
                <a16:creationId xmlns:a16="http://schemas.microsoft.com/office/drawing/2014/main" id="{B886734A-5061-AD73-8623-61E063626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85" y="939695"/>
            <a:ext cx="10586972" cy="4839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D3A9C3-EB26-1DAF-F749-05AF7F65AB79}"/>
              </a:ext>
            </a:extLst>
          </p:cNvPr>
          <p:cNvSpPr txBox="1"/>
          <p:nvPr/>
        </p:nvSpPr>
        <p:spPr>
          <a:xfrm rot="21326836">
            <a:off x="342396" y="388801"/>
            <a:ext cx="3907421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Hiro Tanaka, September 9, 2024</a:t>
            </a:r>
          </a:p>
          <a:p>
            <a:pPr algn="ctr"/>
            <a:r>
              <a:rPr lang="en-GB" sz="2000" b="1" dirty="0"/>
              <a:t>Collaboration Meeting </a:t>
            </a:r>
          </a:p>
        </p:txBody>
      </p:sp>
    </p:spTree>
    <p:extLst>
      <p:ext uri="{BB962C8B-B14F-4D97-AF65-F5344CB8AC3E}">
        <p14:creationId xmlns:p14="http://schemas.microsoft.com/office/powerpoint/2010/main" val="2953946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56BD66-A769-263D-3756-402578921993}"/>
              </a:ext>
            </a:extLst>
          </p:cNvPr>
          <p:cNvSpPr txBox="1"/>
          <p:nvPr/>
        </p:nvSpPr>
        <p:spPr>
          <a:xfrm>
            <a:off x="888830" y="49045"/>
            <a:ext cx="100707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200" b="1" dirty="0">
                <a:solidFill>
                  <a:srgbClr val="FF0000"/>
                </a:solidFill>
                <a:latin typeface="Comic Sans MS" panose="030F0902030302020204" pitchFamily="66" charset="0"/>
              </a:rPr>
              <a:t>Final remarks</a:t>
            </a:r>
            <a:endParaRPr lang="en-IT" sz="20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endParaRPr lang="en-IT" sz="20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T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Write-up of SAND-TDR has started (February 2024) and is going on</a:t>
            </a:r>
          </a:p>
          <a:p>
            <a:pPr marL="342900" indent="-342900">
              <a:buFont typeface="Wingdings" pitchFamily="2" charset="2"/>
              <a:buChar char="v"/>
            </a:pPr>
            <a:endParaRPr lang="en-IT" sz="2000" b="1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GB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Main part of data are available, it's just a matter of writing</a:t>
            </a:r>
          </a:p>
          <a:p>
            <a:endParaRPr lang="en-IT" sz="20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T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First review about ECAL+magnet in July 2024</a:t>
            </a:r>
          </a:p>
          <a:p>
            <a:pPr marL="342900" indent="-342900">
              <a:buFont typeface="Wingdings" pitchFamily="2" charset="2"/>
              <a:buChar char="v"/>
            </a:pPr>
            <a:endParaRPr lang="en-IT" sz="2000" b="1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T" sz="20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902030302020204" pitchFamily="66" charset="0"/>
              </a:rPr>
              <a:t>2024 end as deadline for a first complete draft</a:t>
            </a:r>
          </a:p>
          <a:p>
            <a:pPr marL="342900" indent="-342900">
              <a:buFont typeface="Wingdings" pitchFamily="2" charset="2"/>
              <a:buChar char="v"/>
            </a:pPr>
            <a:endParaRPr lang="en-IT" sz="20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T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What measurement to evaluate the TDR progress ?</a:t>
            </a:r>
          </a:p>
          <a:p>
            <a:r>
              <a:rPr lang="en-IT" sz="1200" b="1" dirty="0">
                <a:solidFill>
                  <a:schemeClr val="tx2"/>
                </a:solidFill>
                <a:latin typeface="Comic Sans MS" panose="030F0902030302020204" pitchFamily="66" charset="0"/>
              </a:rPr>
              <a:t>				</a:t>
            </a:r>
            <a:r>
              <a:rPr lang="en-IT" sz="400" b="1" dirty="0">
                <a:solidFill>
                  <a:schemeClr val="tx2"/>
                </a:solidFill>
                <a:latin typeface="Comic Sans MS" panose="030F0902030302020204" pitchFamily="66" charset="0"/>
              </a:rPr>
              <a:t>	</a:t>
            </a:r>
            <a:endParaRPr lang="en-IT" sz="1200" b="1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r>
              <a:rPr lang="en-IT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										Number of pages:	315 !</a:t>
            </a:r>
          </a:p>
          <a:p>
            <a:r>
              <a:rPr lang="en-IT" sz="2000" b="1" dirty="0">
                <a:solidFill>
                  <a:schemeClr val="tx2"/>
                </a:solidFill>
                <a:latin typeface="Comic Sans MS" panose="030F0902030302020204" pitchFamily="66" charset="0"/>
              </a:rPr>
              <a:t>										Text quality ? Difficult answer</a:t>
            </a:r>
          </a:p>
          <a:p>
            <a:pPr marL="342900" indent="-342900">
              <a:buFont typeface="Wingdings" pitchFamily="2" charset="2"/>
              <a:buChar char="v"/>
            </a:pPr>
            <a:endParaRPr lang="en-IT" sz="20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To do: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Some sections to be written and completed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en-GB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Editing according to DUNE rules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SAND internal reading to “measure” the text quality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When a first draft in DUNE-docdb ? Soon 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2F0B-1687-3329-EFA6-F29DED208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9E712-2860-F87A-2E7B-B702B1CF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9C764-24D5-5800-02FC-4687B27C1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93280-7689-53C0-7735-35C158C45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3CFF-3B86-CAFB-35EA-5C712A70FE64}"/>
              </a:ext>
            </a:extLst>
          </p:cNvPr>
          <p:cNvSpPr txBox="1"/>
          <p:nvPr/>
        </p:nvSpPr>
        <p:spPr>
          <a:xfrm>
            <a:off x="3707141" y="2321004"/>
            <a:ext cx="47777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66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091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9C959-BE27-C800-7D3C-086965DD55EB}"/>
              </a:ext>
            </a:extLst>
          </p:cNvPr>
          <p:cNvSpPr txBox="1"/>
          <p:nvPr/>
        </p:nvSpPr>
        <p:spPr>
          <a:xfrm>
            <a:off x="605368" y="159352"/>
            <a:ext cx="103564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Many many rules/instructions in the writing of DUNE documents :</a:t>
            </a:r>
          </a:p>
          <a:p>
            <a:endParaRPr lang="en-GB" dirty="0">
              <a:hlinkClick r:id="" action="ppaction://noaction"/>
            </a:endParaRPr>
          </a:p>
          <a:p>
            <a:r>
              <a:rPr lang="en-GB" dirty="0">
                <a:hlinkClick r:id="" action="ppaction://noaction"/>
              </a:rPr>
              <a:t>https://github.com/DUNE/document-guidance/releases/</a:t>
            </a:r>
            <a:r>
              <a:rPr lang="en-GB" dirty="0"/>
              <a:t>								Latex structure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https://ctan.mirror.garr.it/mirrors/ctan/macros/latex/contrib/siunitx/siunitx.pdf</a:t>
            </a:r>
            <a:r>
              <a:rPr lang="en-GB" dirty="0"/>
              <a:t>			units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https://dune.bnl.gov/docs/technical-proposal/dune-words.pdf</a:t>
            </a:r>
            <a:r>
              <a:rPr lang="en-GB" dirty="0"/>
              <a:t>							DUNE words</a:t>
            </a:r>
          </a:p>
          <a:p>
            <a:endParaRPr lang="en-IT" dirty="0"/>
          </a:p>
          <a:p>
            <a:r>
              <a:rPr lang="en-GB" dirty="0">
                <a:hlinkClick r:id="rId4"/>
              </a:rPr>
              <a:t>https://ctan.mirror.garr.it/mirrors/ctan/macros/latex/contrib/glossaries/glossaries-user.pdf</a:t>
            </a:r>
            <a:r>
              <a:rPr lang="en-GB" dirty="0"/>
              <a:t>	glossary</a:t>
            </a:r>
          </a:p>
          <a:p>
            <a:endParaRPr lang="en-GB" dirty="0"/>
          </a:p>
          <a:p>
            <a:endParaRPr lang="en-IT" dirty="0"/>
          </a:p>
          <a:p>
            <a:endParaRPr lang="en-IT" dirty="0"/>
          </a:p>
          <a:p>
            <a:r>
              <a:rPr lang="en-IT" b="1" dirty="0">
                <a:solidFill>
                  <a:srgbClr val="FF0000"/>
                </a:solidFill>
              </a:rPr>
              <a:t>An almost synthetic guidance (49 pages)	</a:t>
            </a:r>
            <a:r>
              <a:rPr lang="en-IT" dirty="0"/>
              <a:t>	</a:t>
            </a:r>
            <a:r>
              <a:rPr lang="en-GB" dirty="0">
                <a:hlinkClick r:id="rId5"/>
              </a:rPr>
              <a:t>https://dune.bnl.gov/docs/guidance.pdf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Help by Anne </a:t>
            </a:r>
            <a:r>
              <a:rPr lang="en-GB" b="1" dirty="0" err="1">
                <a:solidFill>
                  <a:srgbClr val="FF0000"/>
                </a:solidFill>
              </a:rPr>
              <a:t>Heavey</a:t>
            </a:r>
            <a:r>
              <a:rPr lang="en-GB" b="1" dirty="0">
                <a:solidFill>
                  <a:srgbClr val="FF0000"/>
                </a:solidFill>
              </a:rPr>
              <a:t>, scientific editor at FNAL</a:t>
            </a:r>
          </a:p>
        </p:txBody>
      </p:sp>
      <p:pic>
        <p:nvPicPr>
          <p:cNvPr id="4" name="Picture 3" descr="A person with glasses and curly hair&#10;&#10;Description automatically generated">
            <a:extLst>
              <a:ext uri="{FF2B5EF4-FFF2-40B4-BE49-F238E27FC236}">
                <a16:creationId xmlns:a16="http://schemas.microsoft.com/office/drawing/2014/main" id="{F6A31AF4-96D8-42AE-1BA5-AD7A9415E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718" y="4067994"/>
            <a:ext cx="1861180" cy="204763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A098CAA-D4A6-E320-915B-D1F8534C9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542" y="5474208"/>
            <a:ext cx="1284717" cy="79860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1531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C286D-1707-1D68-EC24-E3FB66C97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BD1D69-C781-8094-8878-207B7199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4092626"/>
            <a:ext cx="5596128" cy="295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E1A71F-B160-6ACE-77BE-08CD1145745D}"/>
              </a:ext>
            </a:extLst>
          </p:cNvPr>
          <p:cNvSpPr txBox="1"/>
          <p:nvPr/>
        </p:nvSpPr>
        <p:spPr>
          <a:xfrm>
            <a:off x="7021774" y="1742976"/>
            <a:ext cx="483145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400" b="1" dirty="0">
                <a:solidFill>
                  <a:srgbClr val="FF0000"/>
                </a:solidFill>
              </a:rPr>
              <a:t>More details for SAND</a:t>
            </a:r>
          </a:p>
          <a:p>
            <a:endParaRPr lang="en-IT" b="1" dirty="0"/>
          </a:p>
          <a:p>
            <a:r>
              <a:rPr lang="en-IT" b="1" dirty="0"/>
              <a:t>Preliminary Design Review</a:t>
            </a:r>
          </a:p>
          <a:p>
            <a:r>
              <a:rPr lang="en-IT" b="1" dirty="0"/>
              <a:t>						</a:t>
            </a:r>
            <a:r>
              <a:rPr lang="en-IT" b="1" dirty="0">
                <a:solidFill>
                  <a:srgbClr val="FF0000"/>
                </a:solidFill>
              </a:rPr>
              <a:t>topics</a:t>
            </a:r>
            <a:endParaRPr lang="en-IT" b="1" dirty="0"/>
          </a:p>
          <a:p>
            <a:r>
              <a:rPr lang="en-IT" b="1" dirty="0"/>
              <a:t>	Jul 2024				ECAL + magnet</a:t>
            </a:r>
          </a:p>
          <a:p>
            <a:r>
              <a:rPr lang="en-IT" b="1" dirty="0"/>
              <a:t>	Nov 2024				I &amp; I</a:t>
            </a:r>
          </a:p>
          <a:p>
            <a:r>
              <a:rPr lang="en-IT" b="1" dirty="0"/>
              <a:t>	Dec 2024/Jan 2025		GRAIN</a:t>
            </a:r>
          </a:p>
          <a:p>
            <a:r>
              <a:rPr lang="en-IT" b="1" dirty="0"/>
              <a:t>	Mar 2025				Tracker</a:t>
            </a:r>
          </a:p>
          <a:p>
            <a:endParaRPr lang="en-IT" b="1" dirty="0"/>
          </a:p>
          <a:p>
            <a:r>
              <a:rPr lang="en-IT" b="1" dirty="0"/>
              <a:t>Review of TDR chapter draft</a:t>
            </a:r>
          </a:p>
          <a:p>
            <a:r>
              <a:rPr lang="en-IT" b="1" dirty="0"/>
              <a:t>						</a:t>
            </a:r>
            <a:r>
              <a:rPr lang="en-IT" b="1" dirty="0">
                <a:solidFill>
                  <a:srgbClr val="FF0000"/>
                </a:solidFill>
              </a:rPr>
              <a:t>reviewer</a:t>
            </a:r>
          </a:p>
          <a:p>
            <a:r>
              <a:rPr lang="en-IT" b="1" dirty="0"/>
              <a:t>	Jan 2025				SAND consortium</a:t>
            </a:r>
          </a:p>
          <a:p>
            <a:r>
              <a:rPr lang="en-IT" b="1" dirty="0"/>
              <a:t>	Feb 2025				DUNE collaboration</a:t>
            </a:r>
          </a:p>
          <a:p>
            <a:r>
              <a:rPr lang="en-IT" b="1" dirty="0"/>
              <a:t>	Mar 2025				LBNC</a:t>
            </a:r>
          </a:p>
        </p:txBody>
      </p:sp>
      <p:pic>
        <p:nvPicPr>
          <p:cNvPr id="5" name="Picture 4" descr="A table with a blue and white text&#10;&#10;Description automatically generated with medium confidence">
            <a:extLst>
              <a:ext uri="{FF2B5EF4-FFF2-40B4-BE49-F238E27FC236}">
                <a16:creationId xmlns:a16="http://schemas.microsoft.com/office/drawing/2014/main" id="{EB6485D6-6584-0E36-F0A0-CF7A9E20C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5" y="1044626"/>
            <a:ext cx="6667500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0D09C8-9FF9-A260-DACA-F0AC0F9981A7}"/>
              </a:ext>
            </a:extLst>
          </p:cNvPr>
          <p:cNvSpPr txBox="1"/>
          <p:nvPr/>
        </p:nvSpPr>
        <p:spPr>
          <a:xfrm rot="21326836">
            <a:off x="343136" y="438192"/>
            <a:ext cx="343844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Hiro Tanaka, September 9, 2024</a:t>
            </a:r>
          </a:p>
          <a:p>
            <a:pPr algn="ctr"/>
            <a:r>
              <a:rPr lang="en-GB" b="1" dirty="0"/>
              <a:t>Collaboration Meeting </a:t>
            </a:r>
          </a:p>
        </p:txBody>
      </p:sp>
      <p:pic>
        <p:nvPicPr>
          <p:cNvPr id="15" name="Picture 1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68A06F32-EC35-A7C8-CB2C-412B472FD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726" y="3022600"/>
            <a:ext cx="159618" cy="1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C00A4D-44B7-BED8-8D46-BBACBAB31847}"/>
              </a:ext>
            </a:extLst>
          </p:cNvPr>
          <p:cNvSpPr txBox="1"/>
          <p:nvPr/>
        </p:nvSpPr>
        <p:spPr>
          <a:xfrm>
            <a:off x="3277591" y="225316"/>
            <a:ext cx="581281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Sections in the SAND chapter</a:t>
            </a:r>
          </a:p>
          <a:p>
            <a:endParaRPr lang="en-GB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mic Sans MS" panose="030F0902030302020204" pitchFamily="66" charset="0"/>
              </a:rPr>
              <a:t> Overview (requirements &amp; opportunities)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mic Sans MS" panose="030F0902030302020204" pitchFamily="66" charset="0"/>
              </a:rPr>
              <a:t> Lead/Scintillating-</a:t>
            </a:r>
            <a:r>
              <a:rPr lang="en-GB" dirty="0" err="1">
                <a:solidFill>
                  <a:schemeClr val="accent1"/>
                </a:solidFill>
                <a:latin typeface="Comic Sans MS" panose="030F0902030302020204" pitchFamily="66" charset="0"/>
              </a:rPr>
              <a:t>Fiber</a:t>
            </a:r>
            <a:r>
              <a:rPr lang="en-GB" dirty="0">
                <a:solidFill>
                  <a:schemeClr val="accent1"/>
                </a:solidFill>
                <a:latin typeface="Comic Sans MS" panose="030F0902030302020204" pitchFamily="66" charset="0"/>
              </a:rPr>
              <a:t> Calorimeter (ECAL)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  <a:latin typeface="Comic Sans MS" panose="030F0902030302020204" pitchFamily="66" charset="0"/>
              </a:rPr>
              <a:t> Superconducting Magnet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Liquid Argon Active Target (GRAIN)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Tracker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Data Acquisition (DAQ) Architecture     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Detector Control (DCS)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Detector Safety System (DSS)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Software &amp; Computing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Event Reconstruction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Analysis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Installation &amp; Integration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Safety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Organization &amp;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Time Schedule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  <a:latin typeface="Comic Sans MS" panose="030F0902030302020204" pitchFamily="66" charset="0"/>
              </a:rPr>
              <a:t> Possible Upgrades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lvl="1"/>
            <a:r>
              <a:rPr lang="en-GB" dirty="0" err="1">
                <a:solidFill>
                  <a:srgbClr val="F34675"/>
                </a:solidFill>
                <a:latin typeface="Comic Sans MS" panose="030F0902030302020204" pitchFamily="66" charset="0"/>
              </a:rPr>
              <a:t>my_glossary.tex</a:t>
            </a:r>
            <a:endParaRPr lang="en-GB" dirty="0">
              <a:solidFill>
                <a:srgbClr val="F34675"/>
              </a:solidFill>
              <a:latin typeface="Comic Sans MS" panose="030F0902030302020204" pitchFamily="66" charset="0"/>
            </a:endParaRPr>
          </a:p>
          <a:p>
            <a:pPr lvl="1"/>
            <a:r>
              <a:rPr lang="en-GB" dirty="0" err="1">
                <a:solidFill>
                  <a:srgbClr val="F34675"/>
                </a:solidFill>
                <a:latin typeface="Comic Sans MS" panose="030F0902030302020204" pitchFamily="66" charset="0"/>
              </a:rPr>
              <a:t>my_citedb.bib</a:t>
            </a:r>
            <a:endParaRPr lang="en-GB" dirty="0">
              <a:solidFill>
                <a:srgbClr val="F34675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EFF1C-E901-D9D5-D956-4FF075D4E95C}"/>
              </a:ext>
            </a:extLst>
          </p:cNvPr>
          <p:cNvSpPr txBox="1"/>
          <p:nvPr/>
        </p:nvSpPr>
        <p:spPr>
          <a:xfrm>
            <a:off x="7559396" y="5299885"/>
            <a:ext cx="3693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600" dirty="0">
                <a:solidFill>
                  <a:srgbClr val="F34675"/>
                </a:solidFill>
                <a:latin typeface="Helvetica" pitchFamily="2" charset="0"/>
                <a:cs typeface="Calibri" panose="020F0502020204030204" pitchFamily="34" charset="0"/>
              </a:rPr>
              <a:t>New DUNE words and new references</a:t>
            </a:r>
          </a:p>
          <a:p>
            <a:pPr algn="ctr"/>
            <a:r>
              <a:rPr lang="en-IT" sz="1600" dirty="0">
                <a:solidFill>
                  <a:srgbClr val="F34675"/>
                </a:solidFill>
                <a:latin typeface="Helvetica" pitchFamily="2" charset="0"/>
                <a:cs typeface="Calibri" panose="020F0502020204030204" pitchFamily="34" charset="0"/>
              </a:rPr>
              <a:t>in evidence (at the file end)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4C42B6-ABB4-983C-C5D6-3FFF5BE54726}"/>
              </a:ext>
            </a:extLst>
          </p:cNvPr>
          <p:cNvCxnSpPr>
            <a:cxnSpLocks/>
          </p:cNvCxnSpPr>
          <p:nvPr/>
        </p:nvCxnSpPr>
        <p:spPr>
          <a:xfrm flipH="1" flipV="1">
            <a:off x="5653377" y="5683348"/>
            <a:ext cx="2298814" cy="363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432D51-4456-67D8-C399-6C54D033FEAE}"/>
              </a:ext>
            </a:extLst>
          </p:cNvPr>
          <p:cNvCxnSpPr>
            <a:cxnSpLocks/>
          </p:cNvCxnSpPr>
          <p:nvPr/>
        </p:nvCxnSpPr>
        <p:spPr>
          <a:xfrm flipH="1">
            <a:off x="5704959" y="5719703"/>
            <a:ext cx="2247232" cy="207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AB9F96E5-E342-1B01-8ACA-A3746E77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3" y="108447"/>
            <a:ext cx="2155273" cy="61430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ADF43-539C-344C-D926-C78CC510EF04}"/>
              </a:ext>
            </a:extLst>
          </p:cNvPr>
          <p:cNvSpPr txBox="1"/>
          <p:nvPr/>
        </p:nvSpPr>
        <p:spPr>
          <a:xfrm rot="704531">
            <a:off x="9001559" y="3105834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Calibration spread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902030302020204" pitchFamily="66" charset="0"/>
              </a:rPr>
              <a:t>i</a:t>
            </a:r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n several sections</a:t>
            </a:r>
          </a:p>
        </p:txBody>
      </p:sp>
    </p:spTree>
    <p:extLst>
      <p:ext uri="{BB962C8B-B14F-4D97-AF65-F5344CB8AC3E}">
        <p14:creationId xmlns:p14="http://schemas.microsoft.com/office/powerpoint/2010/main" val="29088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of black dots&#10;&#10;Description automatically generated">
            <a:extLst>
              <a:ext uri="{FF2B5EF4-FFF2-40B4-BE49-F238E27FC236}">
                <a16:creationId xmlns:a16="http://schemas.microsoft.com/office/drawing/2014/main" id="{DCE77F8F-FE7B-7FB4-C6E3-48808224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56" y="499993"/>
            <a:ext cx="10642153" cy="1567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6C079A-4B47-1090-8684-43FECDD5A4A1}"/>
              </a:ext>
            </a:extLst>
          </p:cNvPr>
          <p:cNvSpPr txBox="1"/>
          <p:nvPr/>
        </p:nvSpPr>
        <p:spPr>
          <a:xfrm>
            <a:off x="4456842" y="2979747"/>
            <a:ext cx="6311343" cy="265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Updated according to the task-force document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(approved in DUNE general meeting, May 2024)</a:t>
            </a:r>
          </a:p>
          <a:p>
            <a:pPr>
              <a:lnSpc>
                <a:spcPct val="150000"/>
              </a:lnSpc>
            </a:pPr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do: 	careful reading and corrections (LS e CM)</a:t>
            </a:r>
          </a:p>
          <a:p>
            <a:pPr>
              <a:lnSpc>
                <a:spcPct val="150000"/>
              </a:lnSpc>
            </a:pPr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Possible improvements (mainly in Sec. 1.1.4)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AF7E5F-C8B9-693D-FDBD-BA12992B6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36E42F-5A96-C71E-B016-D74AF69E4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2786D-AF92-7582-05B3-0CF553FC5129}"/>
              </a:ext>
            </a:extLst>
          </p:cNvPr>
          <p:cNvSpPr txBox="1"/>
          <p:nvPr/>
        </p:nvSpPr>
        <p:spPr>
          <a:xfrm rot="170865">
            <a:off x="7562844" y="990026"/>
            <a:ext cx="113428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7 pages</a:t>
            </a:r>
          </a:p>
        </p:txBody>
      </p:sp>
    </p:spTree>
    <p:extLst>
      <p:ext uri="{BB962C8B-B14F-4D97-AF65-F5344CB8AC3E}">
        <p14:creationId xmlns:p14="http://schemas.microsoft.com/office/powerpoint/2010/main" val="271710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18D9B4-2D35-E810-0392-9CC5B6EC430B}"/>
              </a:ext>
            </a:extLst>
          </p:cNvPr>
          <p:cNvSpPr txBox="1"/>
          <p:nvPr/>
        </p:nvSpPr>
        <p:spPr>
          <a:xfrm>
            <a:off x="713160" y="3257583"/>
            <a:ext cx="11478840" cy="290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Draft available in time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July 22-23, 2024 - Preliminary Design Review (PDR)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be updated according to PDR recommendations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Expand hazard &amp; risk analysis, shipping details, resources loaded schedule </a:t>
            </a:r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a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nd cost analysis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Gantt &amp; milestones to be updated</a:t>
            </a:r>
          </a:p>
          <a:p>
            <a:pPr>
              <a:lnSpc>
                <a:spcPct val="150000"/>
              </a:lnSpc>
            </a:pPr>
            <a:endParaRPr lang="en-IT" sz="400" b="1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Refinements expected within October 31</a:t>
            </a:r>
          </a:p>
        </p:txBody>
      </p:sp>
      <p:pic>
        <p:nvPicPr>
          <p:cNvPr id="12" name="Picture 11" descr="A stack of metal shelves in a room&#10;&#10;Description automatically generated">
            <a:extLst>
              <a:ext uri="{FF2B5EF4-FFF2-40B4-BE49-F238E27FC236}">
                <a16:creationId xmlns:a16="http://schemas.microsoft.com/office/drawing/2014/main" id="{9E0BAB80-780C-D70E-8EF8-26FF5237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494" y="224197"/>
            <a:ext cx="3078780" cy="3059537"/>
          </a:xfrm>
          <a:prstGeom prst="rect">
            <a:avLst/>
          </a:prstGeom>
        </p:spPr>
      </p:pic>
      <p:pic>
        <p:nvPicPr>
          <p:cNvPr id="14" name="Picture 13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E0030F28-5DBB-C5E5-58AD-F3EC62A36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73" y="3468757"/>
            <a:ext cx="350005" cy="350005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55D5E42D-52CB-8329-9F7D-27759855E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05" y="3925957"/>
            <a:ext cx="350005" cy="350005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51AF6D-2C41-1842-E5C1-05A78792A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714" y="6524149"/>
            <a:ext cx="5799081" cy="158697"/>
          </a:xfrm>
        </p:spPr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DAD57AF-D29A-E1AB-77DB-C29CDDD7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5368" y="6524149"/>
            <a:ext cx="566925" cy="158697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 descr="A list of scientific experiments&#10;&#10;Description automatically generated with medium confidence">
            <a:extLst>
              <a:ext uri="{FF2B5EF4-FFF2-40B4-BE49-F238E27FC236}">
                <a16:creationId xmlns:a16="http://schemas.microsoft.com/office/drawing/2014/main" id="{AFB2D9F5-A447-4FDA-A194-6D5C5BB88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25" y="224197"/>
            <a:ext cx="8436493" cy="28089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EEDF3-446A-C3BD-10DC-1EEAEE86064A}"/>
              </a:ext>
            </a:extLst>
          </p:cNvPr>
          <p:cNvSpPr txBox="1"/>
          <p:nvPr/>
        </p:nvSpPr>
        <p:spPr>
          <a:xfrm rot="535581">
            <a:off x="6096000" y="1214619"/>
            <a:ext cx="128977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66 pages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5A66F-21E1-B9DB-F7F4-1DCD7C4D0FA6}"/>
              </a:ext>
            </a:extLst>
          </p:cNvPr>
          <p:cNvSpPr txBox="1"/>
          <p:nvPr/>
        </p:nvSpPr>
        <p:spPr>
          <a:xfrm>
            <a:off x="1400596" y="1218950"/>
            <a:ext cx="906017" cy="307777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n-IT" sz="1400" dirty="0">
                <a:highlight>
                  <a:srgbClr val="FFFF00"/>
                </a:highlight>
              </a:rPr>
              <a:t>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0EDC2-F31E-0C75-04CA-EF58F1821D62}"/>
              </a:ext>
            </a:extLst>
          </p:cNvPr>
          <p:cNvSpPr txBox="1"/>
          <p:nvPr/>
        </p:nvSpPr>
        <p:spPr>
          <a:xfrm rot="241735">
            <a:off x="10423894" y="5125170"/>
            <a:ext cx="137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>
                <a:solidFill>
                  <a:srgbClr val="FF0000"/>
                </a:solidFill>
              </a:rPr>
              <a:t>Talk by</a:t>
            </a:r>
          </a:p>
          <a:p>
            <a:pPr algn="ctr"/>
            <a:r>
              <a:rPr lang="en-IT" dirty="0">
                <a:solidFill>
                  <a:srgbClr val="FF0000"/>
                </a:solidFill>
              </a:rPr>
              <a:t>Antonio D.D.</a:t>
            </a:r>
          </a:p>
        </p:txBody>
      </p:sp>
    </p:spTree>
    <p:extLst>
      <p:ext uri="{BB962C8B-B14F-4D97-AF65-F5344CB8AC3E}">
        <p14:creationId xmlns:p14="http://schemas.microsoft.com/office/powerpoint/2010/main" val="92244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E7B7D-0CC9-D5C8-6F71-88A820A44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86EF15-D5A7-2DDF-7D70-4C25B96EDF8C}"/>
              </a:ext>
            </a:extLst>
          </p:cNvPr>
          <p:cNvSpPr txBox="1"/>
          <p:nvPr/>
        </p:nvSpPr>
        <p:spPr>
          <a:xfrm>
            <a:off x="923388" y="2576868"/>
            <a:ext cx="7180171" cy="3042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Draft available in time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July 22-23, 2024 - Preliminary Design Review (PDR)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be updated according to recommendations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Update of design, dismounting and shipping of the yoke</a:t>
            </a: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Possible improvements (mainly in Sec.s 1.3.4, 1.3.5, 1.3.6)</a:t>
            </a:r>
          </a:p>
          <a:p>
            <a:pPr>
              <a:lnSpc>
                <a:spcPct val="150000"/>
              </a:lnSpc>
            </a:pPr>
            <a:endParaRPr lang="en-IT" sz="1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Refinements expected within October 31</a:t>
            </a:r>
          </a:p>
        </p:txBody>
      </p:sp>
      <p:pic>
        <p:nvPicPr>
          <p:cNvPr id="14" name="Picture 13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70956AD4-5E9C-2803-BA70-6CC0EFB2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51" y="2740920"/>
            <a:ext cx="350005" cy="350005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BB84CA6B-41BC-1D9A-98DC-AD815425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83" y="3198120"/>
            <a:ext cx="350005" cy="350005"/>
          </a:xfrm>
          <a:prstGeom prst="rect">
            <a:avLst/>
          </a:prstGeom>
        </p:spPr>
      </p:pic>
      <p:pic>
        <p:nvPicPr>
          <p:cNvPr id="3" name="Picture 2" descr="A metal roll on a yellow frame&#10;&#10;Description automatically generated">
            <a:extLst>
              <a:ext uri="{FF2B5EF4-FFF2-40B4-BE49-F238E27FC236}">
                <a16:creationId xmlns:a16="http://schemas.microsoft.com/office/drawing/2014/main" id="{F72D59CC-886F-6339-998D-7D75D293C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30" y="118408"/>
            <a:ext cx="3636343" cy="310104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5F301FE-83CC-8984-05CB-8D0E03176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1077F99-9935-A2D2-96DD-BA2E1801B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6EB0810B-7E89-F3A8-A9D6-28C17E400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27" y="328509"/>
            <a:ext cx="8103484" cy="17172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89AC8-D8F6-E044-BE7D-4B71507DE45D}"/>
              </a:ext>
            </a:extLst>
          </p:cNvPr>
          <p:cNvSpPr txBox="1"/>
          <p:nvPr/>
        </p:nvSpPr>
        <p:spPr>
          <a:xfrm rot="535581">
            <a:off x="5870713" y="724721"/>
            <a:ext cx="128977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25 pages</a:t>
            </a:r>
          </a:p>
        </p:txBody>
      </p:sp>
    </p:spTree>
    <p:extLst>
      <p:ext uri="{BB962C8B-B14F-4D97-AF65-F5344CB8AC3E}">
        <p14:creationId xmlns:p14="http://schemas.microsoft.com/office/powerpoint/2010/main" val="137211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18D9B4-2D35-E810-0392-9CC5B6EC430B}"/>
              </a:ext>
            </a:extLst>
          </p:cNvPr>
          <p:cNvSpPr txBox="1"/>
          <p:nvPr/>
        </p:nvSpPr>
        <p:spPr>
          <a:xfrm>
            <a:off x="586106" y="3440271"/>
            <a:ext cx="10162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</a:t>
            </a:r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		- physics requirements		- mechanics				- lens description</a:t>
            </a:r>
          </a:p>
          <a:p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- SiPM arrays				- ASIC requirements	</a:t>
            </a:r>
          </a:p>
          <a:p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</a:t>
            </a:r>
          </a:p>
          <a:p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be completed		- coded mask description	- reconstruction with voxels</a:t>
            </a:r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*</a:t>
            </a:r>
            <a:endParaRPr lang="en-IT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		- 3D reconstruction</a:t>
            </a:r>
            <a:r>
              <a:rPr lang="en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*</a:t>
            </a:r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		- performances		</a:t>
            </a:r>
          </a:p>
          <a:p>
            <a:endParaRPr lang="en-IT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be written	- prototypes		- DAQ &amp; slow control	- calorimetry</a:t>
            </a:r>
          </a:p>
          <a:p>
            <a:r>
              <a:rPr lang="en-IT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	- calibration			- cryogenics				- integration &amp; installation</a:t>
            </a:r>
          </a:p>
          <a:p>
            <a:endParaRPr lang="en-IT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sz="1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Next check:	  November 15			Complete draft:  November 30</a:t>
            </a:r>
          </a:p>
        </p:txBody>
      </p:sp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A07D57EF-72E0-6CFA-364C-49CBC35A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749" y="278666"/>
            <a:ext cx="3111882" cy="29146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9F41-8B30-D275-BE2D-0EB840B84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B8D8C-560F-0F0F-F691-CDB6C547E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05F1A1-519E-EBDB-D036-8FA11742170E}"/>
              </a:ext>
            </a:extLst>
          </p:cNvPr>
          <p:cNvGrpSpPr/>
          <p:nvPr/>
        </p:nvGrpSpPr>
        <p:grpSpPr>
          <a:xfrm>
            <a:off x="266975" y="149754"/>
            <a:ext cx="7697581" cy="3043562"/>
            <a:chOff x="266976" y="149754"/>
            <a:chExt cx="7127910" cy="2407915"/>
          </a:xfrm>
        </p:grpSpPr>
        <p:pic>
          <p:nvPicPr>
            <p:cNvPr id="11" name="Picture 10" descr="A diagram of requirements&#10;&#10;Description automatically generated with medium confidence">
              <a:extLst>
                <a:ext uri="{FF2B5EF4-FFF2-40B4-BE49-F238E27FC236}">
                  <a16:creationId xmlns:a16="http://schemas.microsoft.com/office/drawing/2014/main" id="{9E2D5022-C468-9CF0-9837-0B8576814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976" y="149754"/>
              <a:ext cx="7127910" cy="13462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Picture 13" descr="A black and white text on a white background&#10;&#10;Description automatically generated">
              <a:extLst>
                <a:ext uri="{FF2B5EF4-FFF2-40B4-BE49-F238E27FC236}">
                  <a16:creationId xmlns:a16="http://schemas.microsoft.com/office/drawing/2014/main" id="{44B8DE63-C866-181B-71CE-8CA187AD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976" y="1453164"/>
              <a:ext cx="7127910" cy="110450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083215F-042E-73CA-9CCA-D00C0C5D2169}"/>
              </a:ext>
            </a:extLst>
          </p:cNvPr>
          <p:cNvSpPr txBox="1"/>
          <p:nvPr/>
        </p:nvSpPr>
        <p:spPr>
          <a:xfrm rot="535581">
            <a:off x="5724939" y="1566408"/>
            <a:ext cx="128977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28 pages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AFA71-902A-20DD-14B2-878AFB9A06E3}"/>
              </a:ext>
            </a:extLst>
          </p:cNvPr>
          <p:cNvSpPr txBox="1"/>
          <p:nvPr/>
        </p:nvSpPr>
        <p:spPr>
          <a:xfrm>
            <a:off x="1298996" y="2082550"/>
            <a:ext cx="906017" cy="307777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en-IT" sz="1400" dirty="0">
                <a:highlight>
                  <a:srgbClr val="FFFF00"/>
                </a:highlight>
              </a:rPr>
              <a:t>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BF8AC-500A-76D7-9440-39D6D7F6C59C}"/>
              </a:ext>
            </a:extLst>
          </p:cNvPr>
          <p:cNvSpPr txBox="1"/>
          <p:nvPr/>
        </p:nvSpPr>
        <p:spPr>
          <a:xfrm rot="928765">
            <a:off x="9955309" y="4302177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902030302020204" pitchFamily="66" charset="0"/>
              </a:rPr>
              <a:t>* another section ?</a:t>
            </a:r>
            <a:endParaRPr lang="en-IT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1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2709CA-D19C-48EB-1454-5702F1D67131}"/>
              </a:ext>
            </a:extLst>
          </p:cNvPr>
          <p:cNvSpPr txBox="1"/>
          <p:nvPr/>
        </p:nvSpPr>
        <p:spPr>
          <a:xfrm>
            <a:off x="1107411" y="2443316"/>
            <a:ext cx="94564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Present 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- figures and tables about STT geometry</a:t>
            </a: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Missing – </a:t>
            </a: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14 subsub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sections about STT</a:t>
            </a: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 - </a:t>
            </a: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sub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section about Drift Chamber</a:t>
            </a: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 - </a:t>
            </a:r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sub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section about Gas System</a:t>
            </a: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Next check:   November 31 				Complete draft:   December 2024</a:t>
            </a:r>
          </a:p>
        </p:txBody>
      </p:sp>
      <p:pic>
        <p:nvPicPr>
          <p:cNvPr id="7" name="Picture 6" descr="A close-up of several metal panels&#10;&#10;Description automatically generated">
            <a:extLst>
              <a:ext uri="{FF2B5EF4-FFF2-40B4-BE49-F238E27FC236}">
                <a16:creationId xmlns:a16="http://schemas.microsoft.com/office/drawing/2014/main" id="{3B5256FF-6F3B-51B3-D2A0-90C8BA74E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11" y="267685"/>
            <a:ext cx="3501935" cy="22877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0D9E-FCF5-728D-A8CE-B01C7965A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6D9D-2EA0-1842-7D24-3678BB411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8BDDA5-A964-C7BB-F393-5A05D1CB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53" y="443357"/>
            <a:ext cx="8143235" cy="10143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57F5BC-60BA-0FC5-303D-1958542ABB98}"/>
              </a:ext>
            </a:extLst>
          </p:cNvPr>
          <p:cNvSpPr txBox="1"/>
          <p:nvPr/>
        </p:nvSpPr>
        <p:spPr>
          <a:xfrm rot="535581">
            <a:off x="5802685" y="731521"/>
            <a:ext cx="113428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6 pages</a:t>
            </a:r>
          </a:p>
        </p:txBody>
      </p:sp>
    </p:spTree>
    <p:extLst>
      <p:ext uri="{BB962C8B-B14F-4D97-AF65-F5344CB8AC3E}">
        <p14:creationId xmlns:p14="http://schemas.microsoft.com/office/powerpoint/2010/main" val="428581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7A25-984C-2E20-A3FE-AAB5819F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EE17DF-1D02-A337-D98F-8882EDF78FFF}"/>
              </a:ext>
            </a:extLst>
          </p:cNvPr>
          <p:cNvSpPr txBox="1"/>
          <p:nvPr/>
        </p:nvSpPr>
        <p:spPr>
          <a:xfrm>
            <a:off x="724330" y="3820961"/>
            <a:ext cx="79367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Ready draft </a:t>
            </a:r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- DSS</a:t>
            </a: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To be completed	- DAQ	(expected data rates, interfaces)</a:t>
            </a: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					- DCS   (preliminary layout, DAQ interfaces)</a:t>
            </a:r>
          </a:p>
          <a:p>
            <a:r>
              <a:rPr lang="en-IT" sz="20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</a:p>
          <a:p>
            <a:endParaRPr lang="en-IT" sz="2000" b="1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n-IT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Next check:   ?? 				Complete draft:   ??</a:t>
            </a:r>
          </a:p>
        </p:txBody>
      </p:sp>
      <p:pic>
        <p:nvPicPr>
          <p:cNvPr id="13" name="Picture 12" descr="A computer diagram of a computer system&#10;&#10;Description automatically generated with medium confidence">
            <a:extLst>
              <a:ext uri="{FF2B5EF4-FFF2-40B4-BE49-F238E27FC236}">
                <a16:creationId xmlns:a16="http://schemas.microsoft.com/office/drawing/2014/main" id="{D6A02C46-92C2-2815-3A04-970D8C118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39" y="1855349"/>
            <a:ext cx="3908827" cy="267736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593F-739B-22E2-5828-9131BFCAD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Bernardini  -  October 30th,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5D42F-F4DC-EDEF-11E8-799358763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7CCEA-0747-8E98-A0BF-ED797977F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35" y="318547"/>
            <a:ext cx="7772400" cy="30205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A64F9-7747-9066-8A7F-B15BF6A75FDD}"/>
              </a:ext>
            </a:extLst>
          </p:cNvPr>
          <p:cNvSpPr txBox="1"/>
          <p:nvPr/>
        </p:nvSpPr>
        <p:spPr>
          <a:xfrm rot="535581">
            <a:off x="5802685" y="731521"/>
            <a:ext cx="113428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rgbClr val="FF0000"/>
                </a:solidFill>
              </a:rPr>
              <a:t>8 pages</a:t>
            </a:r>
          </a:p>
        </p:txBody>
      </p:sp>
    </p:spTree>
    <p:extLst>
      <p:ext uri="{BB962C8B-B14F-4D97-AF65-F5344CB8AC3E}">
        <p14:creationId xmlns:p14="http://schemas.microsoft.com/office/powerpoint/2010/main" val="929500585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41807</TotalTime>
  <Words>2134</Words>
  <Application>Microsoft Macintosh PowerPoint</Application>
  <PresentationFormat>Widescreen</PresentationFormat>
  <Paragraphs>405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Comic Sans MS</vt:lpstr>
      <vt:lpstr>Helvetica</vt:lpstr>
      <vt:lpstr>Lucida Grande</vt:lpstr>
      <vt:lpstr>Symbol</vt:lpstr>
      <vt:lpstr>Wingdings</vt:lpstr>
      <vt:lpstr>Dune Template_051215</vt:lpstr>
      <vt:lpstr>LBNF Content-Footer Theme</vt:lpstr>
      <vt:lpstr>The Technical Design Report (TDR)  for SAND in the ND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Paolo Bernardini</cp:lastModifiedBy>
  <cp:revision>163</cp:revision>
  <cp:lastPrinted>2024-09-30T10:49:21Z</cp:lastPrinted>
  <dcterms:created xsi:type="dcterms:W3CDTF">2015-04-30T14:29:22Z</dcterms:created>
  <dcterms:modified xsi:type="dcterms:W3CDTF">2024-10-30T11:33:41Z</dcterms:modified>
  <cp:category/>
</cp:coreProperties>
</file>