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31"/>
  </p:notesMasterIdLst>
  <p:handoutMasterIdLst>
    <p:handoutMasterId r:id="rId32"/>
  </p:handoutMasterIdLst>
  <p:sldIdLst>
    <p:sldId id="256" r:id="rId6"/>
    <p:sldId id="265" r:id="rId7"/>
    <p:sldId id="259" r:id="rId8"/>
    <p:sldId id="268" r:id="rId9"/>
    <p:sldId id="260" r:id="rId10"/>
    <p:sldId id="262" r:id="rId11"/>
    <p:sldId id="263" r:id="rId12"/>
    <p:sldId id="264" r:id="rId13"/>
    <p:sldId id="261" r:id="rId14"/>
    <p:sldId id="267" r:id="rId15"/>
    <p:sldId id="266" r:id="rId16"/>
    <p:sldId id="269" r:id="rId17"/>
    <p:sldId id="272" r:id="rId18"/>
    <p:sldId id="273" r:id="rId19"/>
    <p:sldId id="275" r:id="rId20"/>
    <p:sldId id="274" r:id="rId21"/>
    <p:sldId id="276" r:id="rId22"/>
    <p:sldId id="277" r:id="rId23"/>
    <p:sldId id="284" r:id="rId24"/>
    <p:sldId id="270" r:id="rId25"/>
    <p:sldId id="282" r:id="rId26"/>
    <p:sldId id="271" r:id="rId27"/>
    <p:sldId id="278" r:id="rId28"/>
    <p:sldId id="283" r:id="rId29"/>
    <p:sldId id="281" r:id="rId3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 userDrawn="1">
          <p15:clr>
            <a:srgbClr val="A4A3A4"/>
          </p15:clr>
        </p15:guide>
        <p15:guide id="2" orient="horz" pos="476" userDrawn="1">
          <p15:clr>
            <a:srgbClr val="A4A3A4"/>
          </p15:clr>
        </p15:guide>
        <p15:guide id="3" orient="horz" pos="1443" userDrawn="1">
          <p15:clr>
            <a:srgbClr val="A4A3A4"/>
          </p15:clr>
        </p15:guide>
        <p15:guide id="4" orient="horz" pos="966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16" userDrawn="1">
          <p15:clr>
            <a:srgbClr val="A4A3A4"/>
          </p15:clr>
        </p15:guide>
        <p15:guide id="7" pos="2920" userDrawn="1">
          <p15:clr>
            <a:srgbClr val="A4A3A4"/>
          </p15:clr>
        </p15:guide>
        <p15:guide id="8" pos="2917" userDrawn="1">
          <p15:clr>
            <a:srgbClr val="A4A3A4"/>
          </p15:clr>
        </p15:guide>
        <p15:guide id="9" pos="6701" userDrawn="1">
          <p15:clr>
            <a:srgbClr val="A4A3A4"/>
          </p15:clr>
        </p15:guide>
        <p15:guide id="10" pos="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C23"/>
    <a:srgbClr val="D26E6E"/>
    <a:srgbClr val="3C5A77"/>
    <a:srgbClr val="E95125"/>
    <a:srgbClr val="BC5F2B"/>
    <a:srgbClr val="32547A"/>
    <a:srgbClr val="B8561A"/>
    <a:srgbClr val="B65A1F"/>
    <a:srgbClr val="5680AB"/>
    <a:srgbClr val="7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5" autoAdjust="0"/>
    <p:restoredTop sz="94648"/>
  </p:normalViewPr>
  <p:slideViewPr>
    <p:cSldViewPr snapToGrid="0" snapToObjects="1">
      <p:cViewPr>
        <p:scale>
          <a:sx n="76" d="100"/>
          <a:sy n="76" d="100"/>
        </p:scale>
        <p:origin x="581" y="101"/>
      </p:cViewPr>
      <p:guideLst>
        <p:guide orient="horz" pos="4204"/>
        <p:guide orient="horz" pos="476"/>
        <p:guide orient="horz" pos="1443"/>
        <p:guide orient="horz" pos="966"/>
        <p:guide orient="horz" pos="1865"/>
        <p:guide orient="horz" pos="3616"/>
        <p:guide pos="2920"/>
        <p:guide pos="2917"/>
        <p:guide pos="6701"/>
        <p:guide pos="376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Drift Chamber e </a:t>
            </a:r>
            <a:r>
              <a:rPr lang="en-US" dirty="0" err="1"/>
              <a:t>composta</a:t>
            </a:r>
            <a:endParaRPr lang="en-US" dirty="0"/>
          </a:p>
          <a:p>
            <a:r>
              <a:rPr lang="en-US" dirty="0"/>
              <a:t>per </a:t>
            </a:r>
            <a:r>
              <a:rPr lang="en-US" dirty="0" err="1"/>
              <a:t>irrigidire</a:t>
            </a:r>
            <a:r>
              <a:rPr lang="en-US" dirty="0"/>
              <a:t> la </a:t>
            </a:r>
            <a:r>
              <a:rPr lang="en-US" dirty="0" err="1"/>
              <a:t>struttura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0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Superficie</a:t>
            </a:r>
            <a:r>
              <a:rPr lang="en-US" dirty="0"/>
              <a:t> di </a:t>
            </a:r>
            <a:r>
              <a:rPr lang="en-US" dirty="0" err="1"/>
              <a:t>misura</a:t>
            </a:r>
            <a:r>
              <a:rPr lang="en-US" dirty="0"/>
              <a:t> </a:t>
            </a:r>
            <a:r>
              <a:rPr lang="en-US" dirty="0" err="1"/>
              <a:t>efficace</a:t>
            </a:r>
            <a:endParaRPr lang="en-US" dirty="0"/>
          </a:p>
          <a:p>
            <a:r>
              <a:rPr lang="it-IT" dirty="0"/>
              <a:t>Distanza tra gli strati alternati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0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Foglio rivestite su entrambi i lati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3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 mylar e </a:t>
            </a:r>
            <a:r>
              <a:rPr lang="en-US" dirty="0" err="1"/>
              <a:t>collegato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9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piatto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62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Nella componente trasversale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30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0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8" y="2696828"/>
            <a:ext cx="10962217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black and blue logo&#10;&#10;Description automatically generated">
            <a:extLst>
              <a:ext uri="{FF2B5EF4-FFF2-40B4-BE49-F238E27FC236}">
                <a16:creationId xmlns:a16="http://schemas.microsoft.com/office/drawing/2014/main" id="{7ACDBD39-EB09-9E78-F04A-D0C7952C1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4189" y="5870309"/>
            <a:ext cx="1316100" cy="9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2" name="Picture 1" descr="A black and blue logo&#10;&#10;Description automatically generated">
            <a:extLst>
              <a:ext uri="{FF2B5EF4-FFF2-40B4-BE49-F238E27FC236}">
                <a16:creationId xmlns:a16="http://schemas.microsoft.com/office/drawing/2014/main" id="{3FE23416-88F5-E6AC-5CDA-F03B2AE244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4189" y="5870309"/>
            <a:ext cx="1316100" cy="9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76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26745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261400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340612"/>
            <a:ext cx="402336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08366"/>
            <a:ext cx="6613023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26746" y="1206941"/>
            <a:ext cx="4006220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7" y="1227137"/>
            <a:ext cx="109728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839748"/>
            <a:ext cx="10972795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58988"/>
            <a:ext cx="109728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5760720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472239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4110" y="5953374"/>
            <a:ext cx="1427351" cy="586543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750863" y="200562"/>
            <a:ext cx="3831537" cy="231951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7" r:id="rId2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3" y="6549548"/>
            <a:ext cx="6523352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Presenter Name | Presentation Title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357635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9149975" y="6499786"/>
            <a:ext cx="1468093" cy="2204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You </a:t>
            </a:r>
            <a:r>
              <a:rPr lang="en-US" sz="1100" dirty="0" err="1"/>
              <a:t>Inst</a:t>
            </a:r>
            <a:r>
              <a:rPr lang="en-US" sz="1100" dirty="0"/>
              <a:t> 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6A3AFF-646B-5740-ADD0-C375F9F838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978" y="6431056"/>
            <a:ext cx="871051" cy="3579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466412"/>
          </a:xfrm>
        </p:spPr>
        <p:txBody>
          <a:bodyPr/>
          <a:lstStyle/>
          <a:p>
            <a:r>
              <a:rPr lang="en-GB" dirty="0"/>
              <a:t>A Drift Chamber Tracker for SAND –</a:t>
            </a:r>
            <a:br>
              <a:rPr lang="en-GB" dirty="0"/>
            </a:br>
            <a:br>
              <a:rPr lang="en-GB" dirty="0"/>
            </a:br>
            <a:r>
              <a:rPr lang="en-GB" dirty="0"/>
              <a:t>Mechanical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anchor="t"/>
          <a:lstStyle/>
          <a:p>
            <a:endParaRPr lang="en-GB" dirty="0"/>
          </a:p>
          <a:p>
            <a:r>
              <a:rPr lang="en-GB" dirty="0"/>
              <a:t>DUNE-Italia Collaboration Meeting, Ferrara</a:t>
            </a:r>
          </a:p>
          <a:p>
            <a:r>
              <a:rPr lang="en-GB" dirty="0"/>
              <a:t>29/10/2024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Marco </a:t>
            </a:r>
            <a:r>
              <a:rPr lang="en-GB" dirty="0" err="1"/>
              <a:t>Guerzoni</a:t>
            </a:r>
            <a:r>
              <a:rPr lang="en-GB" dirty="0"/>
              <a:t> &amp; Emilie Savin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8B8C6-7CD0-B45F-08F0-79018B519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457ECF2-8FE9-B0A2-E9D5-4B412EA7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Mylar Layer – Pre-tensioning in vertical setup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2BB34-D5B9-DF7B-728A-419BCEC8A7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6741E-A578-4473-FBC3-E1AEAE696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36EE9-CE3E-F18F-5A97-7C4328B0E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53E81202-E96C-5F78-2DA9-2205CE3F3B05}"/>
              </a:ext>
            </a:extLst>
          </p:cNvPr>
          <p:cNvSpPr txBox="1">
            <a:spLocks/>
          </p:cNvSpPr>
          <p:nvPr/>
        </p:nvSpPr>
        <p:spPr>
          <a:xfrm>
            <a:off x="605368" y="1370464"/>
            <a:ext cx="6364096" cy="5070302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When the clamping device is positioned vertically, </a:t>
            </a:r>
            <a:r>
              <a:rPr lang="en-US" b="0" i="0" dirty="0">
                <a:solidFill>
                  <a:srgbClr val="F37C23"/>
                </a:solidFill>
                <a:effectLst/>
                <a:latin typeface="-apple-system"/>
              </a:rPr>
              <a:t>no bulging occurs 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in the material, and it</a:t>
            </a:r>
            <a:r>
              <a:rPr lang="en-US" dirty="0">
                <a:solidFill>
                  <a:srgbClr val="111111"/>
                </a:solidFill>
                <a:latin typeface="-apple-system"/>
              </a:rPr>
              <a:t>. remains flat</a:t>
            </a:r>
          </a:p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Based on this observation, it will be tested whether the</a:t>
            </a:r>
            <a:r>
              <a:rPr lang="en-US" b="0" i="0" dirty="0">
                <a:solidFill>
                  <a:srgbClr val="F37C23"/>
                </a:solidFill>
                <a:effectLst/>
                <a:latin typeface="-apple-system"/>
              </a:rPr>
              <a:t> pre-tensioning 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of the Mylar can be achieved </a:t>
            </a:r>
            <a:r>
              <a:rPr lang="en-US" b="0" i="0" dirty="0">
                <a:solidFill>
                  <a:srgbClr val="F37C23"/>
                </a:solidFill>
                <a:effectLst/>
                <a:latin typeface="-apple-system"/>
              </a:rPr>
              <a:t>solely through gravitational force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11111"/>
                </a:solidFill>
                <a:latin typeface="-apple-system"/>
              </a:rPr>
              <a:t>Until then, the prototype should be constructed so that the Mylar is </a:t>
            </a:r>
            <a:r>
              <a:rPr lang="en-US" dirty="0">
                <a:solidFill>
                  <a:srgbClr val="F37C23"/>
                </a:solidFill>
                <a:latin typeface="-apple-system"/>
              </a:rPr>
              <a:t>tensioned to a fixed distance</a:t>
            </a:r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endParaRPr lang="en-US" sz="24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ADC6900-BA9B-6C9B-511F-AAA4EE11A536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0263600" y="1550776"/>
            <a:ext cx="1801400" cy="3842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BAAD58-1660-C55D-8A03-6A01E6C6C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254" y="1550776"/>
            <a:ext cx="1567292" cy="36455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9EE605-0ED7-E4E6-D8D8-BC33A302F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820" y="1628354"/>
            <a:ext cx="1483380" cy="37231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7D69DC0-472C-DAE1-D7FE-6D030C573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1992" y="4153531"/>
            <a:ext cx="1788348" cy="20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20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5A3D7-7ADB-C77A-7868-E02E31461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F52AEDD-C2F6-DE5E-6232-3B704AA9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Mylar Layer – Vertical </a:t>
            </a:r>
            <a:r>
              <a:rPr lang="en-GB" dirty="0" err="1"/>
              <a:t>CreepTest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81354-0242-70A8-83EA-F1011C9E63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78568-0A74-6022-DD44-3DBCB864F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B0CE9-7A34-C75F-E5E0-5A5CFEEF2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686F8B7A-A806-5201-8A31-A060841C3A5C}"/>
              </a:ext>
            </a:extLst>
          </p:cNvPr>
          <p:cNvSpPr txBox="1">
            <a:spLocks/>
          </p:cNvSpPr>
          <p:nvPr/>
        </p:nvSpPr>
        <p:spPr>
          <a:xfrm>
            <a:off x="754512" y="1294433"/>
            <a:ext cx="6364096" cy="5070302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Since the film is now under constant tension, it will experience creep over time. Creep refers to the </a:t>
            </a:r>
            <a:r>
              <a:rPr lang="en-US" dirty="0">
                <a:solidFill>
                  <a:srgbClr val="F37C23"/>
                </a:solidFill>
              </a:rPr>
              <a:t>permanent deformation of a material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A creep test will be conducted in the near future.</a:t>
            </a:r>
          </a:p>
          <a:p>
            <a:pPr>
              <a:lnSpc>
                <a:spcPct val="150000"/>
              </a:lnSpc>
            </a:pPr>
            <a:r>
              <a:rPr lang="en-US" dirty="0"/>
              <a:t>The clamping device with the film will be hung vertically, and its </a:t>
            </a:r>
            <a:r>
              <a:rPr lang="en-US" dirty="0">
                <a:solidFill>
                  <a:srgbClr val="F37C23"/>
                </a:solidFill>
              </a:rPr>
              <a:t>deformation will be measured at regular intervals</a:t>
            </a:r>
            <a:r>
              <a:rPr lang="en-US" dirty="0"/>
              <a:t>.</a:t>
            </a:r>
          </a:p>
          <a:p>
            <a:pPr marL="255905" indent="-264795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6CF7568-A0A5-CBD4-025F-6B9EA4954BC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8676874" y="1499923"/>
            <a:ext cx="2118126" cy="3858154"/>
          </a:xfrm>
        </p:spPr>
      </p:pic>
    </p:spTree>
    <p:extLst>
      <p:ext uri="{BB962C8B-B14F-4D97-AF65-F5344CB8AC3E}">
        <p14:creationId xmlns:p14="http://schemas.microsoft.com/office/powerpoint/2010/main" val="4266014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44858-8079-2AAE-55EE-675BDC1A3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088A-0F29-F31C-AE68-813F0063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466412"/>
          </a:xfrm>
        </p:spPr>
        <p:txBody>
          <a:bodyPr/>
          <a:lstStyle/>
          <a:p>
            <a:r>
              <a:rPr lang="en-GB" dirty="0"/>
              <a:t>WIRE LAYER</a:t>
            </a:r>
          </a:p>
        </p:txBody>
      </p:sp>
    </p:spTree>
    <p:extLst>
      <p:ext uri="{BB962C8B-B14F-4D97-AF65-F5344CB8AC3E}">
        <p14:creationId xmlns:p14="http://schemas.microsoft.com/office/powerpoint/2010/main" val="1032619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892F0-4B1C-0DA7-35A1-34480ABD2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6717EE-E3B4-03B8-4014-39D5EE68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Wires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5155B-1042-DB02-D7ED-98E6EC76AE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D9DE7-B104-F532-615B-A4F1E59FE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197A5-71C5-6A3F-989E-C9569B129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7501173-6D0E-6427-A349-A2E93FDBCF57}"/>
              </a:ext>
            </a:extLst>
          </p:cNvPr>
          <p:cNvSpPr txBox="1">
            <a:spLocks/>
          </p:cNvSpPr>
          <p:nvPr/>
        </p:nvSpPr>
        <p:spPr>
          <a:xfrm>
            <a:off x="426719" y="2234233"/>
            <a:ext cx="7119490" cy="5070302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AT" dirty="0"/>
              <a:t>Ø </a:t>
            </a:r>
            <a:r>
              <a:rPr lang="en-US" dirty="0"/>
              <a:t>100 µm </a:t>
            </a:r>
            <a:r>
              <a:rPr lang="en-US" dirty="0">
                <a:solidFill>
                  <a:srgbClr val="F37C23"/>
                </a:solidFill>
              </a:rPr>
              <a:t>Field Wire</a:t>
            </a:r>
            <a:r>
              <a:rPr lang="en-US" dirty="0"/>
              <a:t>  (FW) of a Copper Beryllium Alloy</a:t>
            </a:r>
          </a:p>
          <a:p>
            <a:pPr>
              <a:lnSpc>
                <a:spcPct val="150000"/>
              </a:lnSpc>
            </a:pPr>
            <a:r>
              <a:rPr lang="de-AT" dirty="0"/>
              <a:t>Ø </a:t>
            </a:r>
            <a:r>
              <a:rPr lang="en-US" dirty="0"/>
              <a:t>20 µm </a:t>
            </a:r>
            <a:r>
              <a:rPr lang="en-US" dirty="0">
                <a:solidFill>
                  <a:srgbClr val="F37C23"/>
                </a:solidFill>
              </a:rPr>
              <a:t>Sens Wire</a:t>
            </a:r>
            <a:r>
              <a:rPr lang="en-US" dirty="0"/>
              <a:t> (SW) of gold-plated Tungsten</a:t>
            </a:r>
          </a:p>
          <a:p>
            <a:pPr marL="255905" indent="-264795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59E1405-2422-E1E9-7CA1-B533F7000B0C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rcRect t="970"/>
          <a:stretch/>
        </p:blipFill>
        <p:spPr>
          <a:xfrm>
            <a:off x="9879189" y="1476153"/>
            <a:ext cx="2160000" cy="3051931"/>
          </a:xfr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2BFF8A-5548-6DC9-5EFE-1D191FF2B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699" y="1971069"/>
            <a:ext cx="2160000" cy="206209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2732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EBD69-FA35-90E5-D035-ABA4FE4EC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AE4EB8F-4AED-636E-40ED-09834E73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Wires – Pre-tensioning in Horizontal Setup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1DDBB-FD80-6B57-84AA-15C1A588CC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FD609-1644-8EA9-E7CA-F71FA8F9F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C50BE-50A2-658A-E877-0AF994CDC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E8A7F89-3864-4B3F-D3F9-0D231AF79D83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989138" y="1350019"/>
            <a:ext cx="7739062" cy="2078981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6F8F0212-B5A8-9576-FFBA-F3947E93526A}"/>
              </a:ext>
            </a:extLst>
          </p:cNvPr>
          <p:cNvSpPr txBox="1">
            <a:spLocks/>
          </p:cNvSpPr>
          <p:nvPr/>
        </p:nvSpPr>
        <p:spPr>
          <a:xfrm>
            <a:off x="888830" y="2861860"/>
            <a:ext cx="6364096" cy="2736618"/>
          </a:xfrm>
          <a:prstGeom prst="rect">
            <a:avLst/>
          </a:prstGeom>
        </p:spPr>
        <p:txBody>
          <a:bodyPr lIns="0" tIns="45720" rIns="0" bIns="45720" anchor="t">
            <a:normAutofit lnSpcReduction="10000"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Vertical deformations of the </a:t>
            </a:r>
            <a:r>
              <a:rPr lang="en-US" dirty="0">
                <a:solidFill>
                  <a:srgbClr val="F37C23"/>
                </a:solidFill>
              </a:rPr>
              <a:t>Field wire:</a:t>
            </a:r>
          </a:p>
          <a:p>
            <a:pPr lvl="1"/>
            <a:r>
              <a:rPr lang="en-US" dirty="0"/>
              <a:t>160-180 µm @ 150g </a:t>
            </a:r>
          </a:p>
          <a:p>
            <a:pPr lvl="1"/>
            <a:r>
              <a:rPr lang="en-US" dirty="0"/>
              <a:t>100-110 µm @ 320 g</a:t>
            </a:r>
          </a:p>
          <a:p>
            <a:r>
              <a:rPr lang="en-US" dirty="0"/>
              <a:t>Vertical deformations of the </a:t>
            </a:r>
            <a:r>
              <a:rPr lang="en-US" dirty="0">
                <a:solidFill>
                  <a:srgbClr val="F37C23"/>
                </a:solidFill>
              </a:rPr>
              <a:t>Sens wire:</a:t>
            </a:r>
          </a:p>
          <a:p>
            <a:pPr lvl="1"/>
            <a:r>
              <a:rPr lang="en-US" dirty="0"/>
              <a:t>86-88 µm @ 50g </a:t>
            </a:r>
          </a:p>
          <a:p>
            <a:pPr lvl="1"/>
            <a:r>
              <a:rPr lang="en-US" dirty="0"/>
              <a:t>61-63 µm @ 70g</a:t>
            </a:r>
          </a:p>
          <a:p>
            <a:pPr marL="255905" indent="-264795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2F56FD7E-D36C-FB6E-A06A-0A2C859356AB}"/>
              </a:ext>
            </a:extLst>
          </p:cNvPr>
          <p:cNvSpPr txBox="1">
            <a:spLocks/>
          </p:cNvSpPr>
          <p:nvPr/>
        </p:nvSpPr>
        <p:spPr>
          <a:xfrm>
            <a:off x="6736632" y="3659462"/>
            <a:ext cx="5235232" cy="5070302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a future analysis:</a:t>
            </a:r>
          </a:p>
          <a:p>
            <a:pPr lvl="1"/>
            <a:r>
              <a:rPr lang="en-US" dirty="0"/>
              <a:t>necessary pre-tension for the sensor wire to achieve the same deformation as the field wire under vertical loading.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55905" indent="-264795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778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B0B63-51C4-5154-C206-6B8943163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3230E0-637E-772A-FC15-59B5738E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Wire Layers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8EC0B-F5A7-BF1F-6988-24B29564B8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B1E94-3ED4-8771-8326-46C0A263C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BE7DD-E1CC-7902-0564-14D60DB36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CB7E9750-D19D-355F-0906-27180752BF49}"/>
              </a:ext>
            </a:extLst>
          </p:cNvPr>
          <p:cNvSpPr txBox="1">
            <a:spLocks/>
          </p:cNvSpPr>
          <p:nvPr/>
        </p:nvSpPr>
        <p:spPr>
          <a:xfrm>
            <a:off x="602333" y="1908753"/>
            <a:ext cx="7434346" cy="5070302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37C23"/>
                </a:solidFill>
              </a:rPr>
              <a:t>horizontal distance </a:t>
            </a:r>
            <a:r>
              <a:rPr lang="en-US" dirty="0"/>
              <a:t>between the wires is </a:t>
            </a:r>
            <a:r>
              <a:rPr lang="en-US" dirty="0">
                <a:solidFill>
                  <a:srgbClr val="F37C23"/>
                </a:solidFill>
              </a:rPr>
              <a:t>7 mm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/>
              <a:t>Each layer contains </a:t>
            </a:r>
            <a:r>
              <a:rPr lang="en-US" dirty="0">
                <a:solidFill>
                  <a:srgbClr val="F37C23"/>
                </a:solidFill>
              </a:rPr>
              <a:t>113 wires</a:t>
            </a:r>
            <a:r>
              <a:rPr lang="en-US" dirty="0"/>
              <a:t> (57 FW, 56 SW),</a:t>
            </a:r>
          </a:p>
          <a:p>
            <a:pPr>
              <a:lnSpc>
                <a:spcPct val="150000"/>
              </a:lnSpc>
            </a:pPr>
            <a:r>
              <a:rPr lang="en-US" dirty="0"/>
              <a:t>There are </a:t>
            </a:r>
            <a:r>
              <a:rPr lang="en-US" dirty="0">
                <a:solidFill>
                  <a:srgbClr val="F37C23"/>
                </a:solidFill>
              </a:rPr>
              <a:t>four different types of PCBs</a:t>
            </a:r>
            <a:r>
              <a:rPr lang="en-US" dirty="0"/>
              <a:t>, with two of them being mirrored.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3463331-048D-FDFF-C5A0-5801278CD5FE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8259196" y="786069"/>
            <a:ext cx="3600000" cy="4766822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C3A0EC-0C1F-F6DE-EB12-51250C3F8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196" y="772067"/>
            <a:ext cx="3389312" cy="48545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109052-E901-C53E-0A83-0C36D59B8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795" y="837839"/>
            <a:ext cx="3277766" cy="466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6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3F0A1-93CA-DE6A-12DC-D4F013C50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5A26AA1-A9C6-B13C-49F2-15F8BF3E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Wire Layers - Positioning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FE493-9F1C-1C81-199E-898E45FBA5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734BC-7F32-09C7-F2F1-AA5CC92A3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C304C-A3EB-8FC3-12E4-94C23DBA9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86FBCC31-7A8C-5A74-8F8E-D029668ECC58}"/>
              </a:ext>
            </a:extLst>
          </p:cNvPr>
          <p:cNvSpPr txBox="1">
            <a:spLocks/>
          </p:cNvSpPr>
          <p:nvPr/>
        </p:nvSpPr>
        <p:spPr>
          <a:xfrm>
            <a:off x="754510" y="1779718"/>
            <a:ext cx="4909690" cy="5070302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Each wires is positioned using two </a:t>
            </a:r>
            <a:r>
              <a:rPr lang="en-US" dirty="0">
                <a:solidFill>
                  <a:srgbClr val="F37C23"/>
                </a:solidFill>
              </a:rPr>
              <a:t>cylindrical pins </a:t>
            </a:r>
            <a:r>
              <a:rPr lang="en-US" dirty="0"/>
              <a:t>each. </a:t>
            </a:r>
          </a:p>
          <a:p>
            <a:pPr>
              <a:lnSpc>
                <a:spcPct val="150000"/>
              </a:lnSpc>
            </a:pPr>
            <a:r>
              <a:rPr lang="en-US" dirty="0"/>
              <a:t>Each wire is </a:t>
            </a:r>
            <a:r>
              <a:rPr lang="en-US" dirty="0">
                <a:solidFill>
                  <a:srgbClr val="F37C23"/>
                </a:solidFill>
              </a:rPr>
              <a:t>soldered</a:t>
            </a:r>
            <a:r>
              <a:rPr lang="en-US" dirty="0"/>
              <a:t> to the corresponding PCB. 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EF981813-5CE3-F242-B76D-7BF7BA13A91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5638410" y="1312572"/>
            <a:ext cx="4959762" cy="2794972"/>
          </a:xfr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83C5FE-C7BE-D1C7-9245-A4FAB8F22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410" y="4475780"/>
            <a:ext cx="5667937" cy="9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8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0B15B-3BD4-7291-CC34-3CF7B2D88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E09D8D-9EF8-2ACD-7BF4-7F8D19F7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Wire Layers - Frame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9B72FB-4B39-9FFC-3F4C-610BD3CBE7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DE5ED-83B5-72F1-5583-DE2CEF3EE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838A1-0F8C-F18E-E554-04EB01834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007CE586-C02D-9A4F-4905-C05210EA9088}"/>
              </a:ext>
            </a:extLst>
          </p:cNvPr>
          <p:cNvSpPr txBox="1">
            <a:spLocks/>
          </p:cNvSpPr>
          <p:nvPr/>
        </p:nvSpPr>
        <p:spPr>
          <a:xfrm>
            <a:off x="754510" y="1779718"/>
            <a:ext cx="4909690" cy="5070302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The frame consists out of separate </a:t>
            </a:r>
            <a:r>
              <a:rPr lang="en-US" dirty="0">
                <a:solidFill>
                  <a:srgbClr val="F37C23"/>
                </a:solidFill>
              </a:rPr>
              <a:t>Stesalite plates </a:t>
            </a:r>
            <a:r>
              <a:rPr lang="en-US" dirty="0"/>
              <a:t>that are screwed together.</a:t>
            </a:r>
          </a:p>
          <a:p>
            <a:pPr>
              <a:lnSpc>
                <a:spcPct val="150000"/>
              </a:lnSpc>
            </a:pPr>
            <a:r>
              <a:rPr lang="en-US" dirty="0"/>
              <a:t>There are </a:t>
            </a:r>
            <a:r>
              <a:rPr lang="en-US" dirty="0">
                <a:solidFill>
                  <a:srgbClr val="F37C23"/>
                </a:solidFill>
              </a:rPr>
              <a:t>six different types of Stesalite plates</a:t>
            </a:r>
            <a:r>
              <a:rPr lang="en-US" dirty="0"/>
              <a:t>, and a total of 10 plates.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8022EE4-7EBB-9D32-87EF-B1439053896C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6756443" y="1109619"/>
            <a:ext cx="1800000" cy="128418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503252-56C2-6A5B-6518-81A61E237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558" y="1109620"/>
            <a:ext cx="2313494" cy="16527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0C9C72-2FB3-8BF3-03E2-1D6264885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43" y="2537603"/>
            <a:ext cx="1800000" cy="25839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E65B8B-4EBA-3380-F389-3F6A7AD82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613" y="3039136"/>
            <a:ext cx="2776555" cy="197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67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4C055-AAEB-6ED7-EC2F-0F93829A1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EEF2740-A592-FD78-91FE-211AE0E6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Wire Layers – Structural Support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CC400-7479-69BE-8086-0E88402422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8A503-BB8C-FEAA-D86F-A9ADE8E2D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AE35-E1BC-100A-2614-46F9FEAC5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42D2F58-723A-E1C0-6F0E-F0D3F32E4ADF}"/>
              </a:ext>
            </a:extLst>
          </p:cNvPr>
          <p:cNvSpPr txBox="1">
            <a:spLocks/>
          </p:cNvSpPr>
          <p:nvPr/>
        </p:nvSpPr>
        <p:spPr>
          <a:xfrm>
            <a:off x="754509" y="1779718"/>
            <a:ext cx="5486633" cy="5070302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To </a:t>
            </a:r>
            <a:r>
              <a:rPr lang="en-US" dirty="0">
                <a:solidFill>
                  <a:srgbClr val="F37C23"/>
                </a:solidFill>
              </a:rPr>
              <a:t>prevent deformations </a:t>
            </a:r>
            <a:r>
              <a:rPr lang="en-US" dirty="0"/>
              <a:t>structural supports are added.</a:t>
            </a:r>
          </a:p>
          <a:p>
            <a:pPr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37C23"/>
                </a:solidFill>
              </a:rPr>
              <a:t>longer plates </a:t>
            </a:r>
            <a:r>
              <a:rPr lang="en-US" dirty="0"/>
              <a:t>will be held </a:t>
            </a:r>
            <a:r>
              <a:rPr lang="en-US" dirty="0">
                <a:solidFill>
                  <a:srgbClr val="F37C23"/>
                </a:solidFill>
              </a:rPr>
              <a:t>laterally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37C23"/>
                </a:solidFill>
              </a:rPr>
              <a:t>shorter plates </a:t>
            </a:r>
            <a:r>
              <a:rPr lang="en-US" dirty="0"/>
              <a:t>will </a:t>
            </a:r>
            <a:r>
              <a:rPr lang="en-US" dirty="0">
                <a:solidFill>
                  <a:schemeClr val="tx2"/>
                </a:solidFill>
              </a:rPr>
              <a:t>be held </a:t>
            </a:r>
            <a:r>
              <a:rPr lang="en-US" dirty="0">
                <a:solidFill>
                  <a:srgbClr val="F37C23"/>
                </a:solidFill>
              </a:rPr>
              <a:t>vertically</a:t>
            </a:r>
            <a:r>
              <a:rPr lang="en-US" dirty="0"/>
              <a:t>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7E0DD49-DA77-6878-9220-F98F6646A07C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6091768" y="1779718"/>
            <a:ext cx="3126970" cy="2583963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962902-5B68-3316-24A7-B19236881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882" y="1547873"/>
            <a:ext cx="2072286" cy="376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23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24836-D49B-DAE5-B88F-A13E27B07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6ABD7A-EC72-AFEB-6C9F-AE9B2DEA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Wire Layers – Structural Support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AAE21-83E2-7853-8AD6-6A8DB55B01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8E72A-CD5C-79CB-37B8-36DC48369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F6084-35D3-F2DB-273D-6C7525F5D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E0272741-AEBC-01B3-23C7-513088ED1D84}"/>
              </a:ext>
            </a:extLst>
          </p:cNvPr>
          <p:cNvSpPr txBox="1">
            <a:spLocks/>
          </p:cNvSpPr>
          <p:nvPr/>
        </p:nvSpPr>
        <p:spPr>
          <a:xfrm>
            <a:off x="1478948" y="4554393"/>
            <a:ext cx="8424333" cy="5070302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In the horizontal setup the </a:t>
            </a:r>
            <a:r>
              <a:rPr lang="en-US" dirty="0">
                <a:solidFill>
                  <a:srgbClr val="F37C23"/>
                </a:solidFill>
              </a:rPr>
              <a:t>vertical deformation</a:t>
            </a:r>
            <a:r>
              <a:rPr lang="en-US" dirty="0"/>
              <a:t> could be reduced from </a:t>
            </a:r>
            <a:r>
              <a:rPr lang="en-US" dirty="0">
                <a:solidFill>
                  <a:srgbClr val="F37C23"/>
                </a:solidFill>
              </a:rPr>
              <a:t>1.35 mm to 0.25 mm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233A851-FC12-5979-EC1F-A69DE49A1F97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443900" y="1453677"/>
            <a:ext cx="8459381" cy="15527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F24699-56FE-0476-059A-851BD7BFA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393" y="3066624"/>
            <a:ext cx="7291442" cy="12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3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18AD4-784B-070A-17BD-239FCBB87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9970FD4-4D37-CA2F-D8A9-E7EA96B0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Cross-section of the complete Drift Chamber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ACC50-1CA1-40A3-A320-FFD31E15D8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09C42-FE77-58B5-993E-8B56536B5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D828A-BFC5-2A74-866B-49A6D138A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ABAFAEC-0ED9-CA53-B5DA-B61DEE163683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2124094" y="1437239"/>
            <a:ext cx="8937606" cy="4006897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000C51-EFE4-4B26-E63D-4B4DCA46A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160" y="1451964"/>
            <a:ext cx="3685635" cy="4061720"/>
          </a:xfrm>
          <a:prstGeom prst="rect">
            <a:avLst/>
          </a:prstGeom>
        </p:spPr>
      </p:pic>
      <p:sp>
        <p:nvSpPr>
          <p:cNvPr id="20" name="Call-out: Bent Line 19">
            <a:extLst>
              <a:ext uri="{FF2B5EF4-FFF2-40B4-BE49-F238E27FC236}">
                <a16:creationId xmlns:a16="http://schemas.microsoft.com/office/drawing/2014/main" id="{FCE11C17-7A0B-FB63-D2EE-6552B9EB8CFB}"/>
              </a:ext>
            </a:extLst>
          </p:cNvPr>
          <p:cNvSpPr/>
          <p:nvPr/>
        </p:nvSpPr>
        <p:spPr>
          <a:xfrm>
            <a:off x="1473484" y="1367691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Cover</a:t>
            </a:r>
          </a:p>
        </p:txBody>
      </p:sp>
      <p:sp>
        <p:nvSpPr>
          <p:cNvPr id="30" name="Call-out: Bent Line 29">
            <a:extLst>
              <a:ext uri="{FF2B5EF4-FFF2-40B4-BE49-F238E27FC236}">
                <a16:creationId xmlns:a16="http://schemas.microsoft.com/office/drawing/2014/main" id="{99988229-0CAA-9E16-DB06-8D5838A14ADB}"/>
              </a:ext>
            </a:extLst>
          </p:cNvPr>
          <p:cNvSpPr/>
          <p:nvPr/>
        </p:nvSpPr>
        <p:spPr>
          <a:xfrm>
            <a:off x="1476678" y="3386955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204666"/>
              <a:gd name="adj6" fmla="val 16855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Base</a:t>
            </a:r>
          </a:p>
        </p:txBody>
      </p:sp>
      <p:sp>
        <p:nvSpPr>
          <p:cNvPr id="31" name="Call-out: Bent Line 30">
            <a:extLst>
              <a:ext uri="{FF2B5EF4-FFF2-40B4-BE49-F238E27FC236}">
                <a16:creationId xmlns:a16="http://schemas.microsoft.com/office/drawing/2014/main" id="{5A31BD85-15E1-0432-6470-59262FAE2393}"/>
              </a:ext>
            </a:extLst>
          </p:cNvPr>
          <p:cNvSpPr/>
          <p:nvPr/>
        </p:nvSpPr>
        <p:spPr>
          <a:xfrm>
            <a:off x="1473484" y="3953384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Cover</a:t>
            </a:r>
          </a:p>
        </p:txBody>
      </p:sp>
      <p:sp>
        <p:nvSpPr>
          <p:cNvPr id="36" name="Call-out: Bent Line 35">
            <a:extLst>
              <a:ext uri="{FF2B5EF4-FFF2-40B4-BE49-F238E27FC236}">
                <a16:creationId xmlns:a16="http://schemas.microsoft.com/office/drawing/2014/main" id="{DDC44727-E335-0222-4BF8-697D520A563F}"/>
              </a:ext>
            </a:extLst>
          </p:cNvPr>
          <p:cNvSpPr/>
          <p:nvPr/>
        </p:nvSpPr>
        <p:spPr>
          <a:xfrm flipH="1">
            <a:off x="8759994" y="2131883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Housing</a:t>
            </a:r>
          </a:p>
        </p:txBody>
      </p:sp>
      <p:sp>
        <p:nvSpPr>
          <p:cNvPr id="38" name="Call-out: Bent Line 37">
            <a:extLst>
              <a:ext uri="{FF2B5EF4-FFF2-40B4-BE49-F238E27FC236}">
                <a16:creationId xmlns:a16="http://schemas.microsoft.com/office/drawing/2014/main" id="{FDDD0AD7-AF77-4698-AA8E-4E1D26D693D6}"/>
              </a:ext>
            </a:extLst>
          </p:cNvPr>
          <p:cNvSpPr/>
          <p:nvPr/>
        </p:nvSpPr>
        <p:spPr>
          <a:xfrm flipH="1">
            <a:off x="8855914" y="3006034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Structural Support</a:t>
            </a:r>
          </a:p>
        </p:txBody>
      </p:sp>
      <p:sp>
        <p:nvSpPr>
          <p:cNvPr id="40" name="Call-out: Bent Line 39">
            <a:extLst>
              <a:ext uri="{FF2B5EF4-FFF2-40B4-BE49-F238E27FC236}">
                <a16:creationId xmlns:a16="http://schemas.microsoft.com/office/drawing/2014/main" id="{F668D687-0E8A-8FC3-18EA-F6476B92B7DF}"/>
              </a:ext>
            </a:extLst>
          </p:cNvPr>
          <p:cNvSpPr/>
          <p:nvPr/>
        </p:nvSpPr>
        <p:spPr>
          <a:xfrm>
            <a:off x="2576375" y="2663941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Gas Input</a:t>
            </a:r>
          </a:p>
        </p:txBody>
      </p:sp>
      <p:sp>
        <p:nvSpPr>
          <p:cNvPr id="41" name="Call-out: Bent Line 40">
            <a:extLst>
              <a:ext uri="{FF2B5EF4-FFF2-40B4-BE49-F238E27FC236}">
                <a16:creationId xmlns:a16="http://schemas.microsoft.com/office/drawing/2014/main" id="{B70D3819-B2FC-94BD-6147-65F4294AAEDF}"/>
              </a:ext>
            </a:extLst>
          </p:cNvPr>
          <p:cNvSpPr/>
          <p:nvPr/>
        </p:nvSpPr>
        <p:spPr>
          <a:xfrm flipH="1">
            <a:off x="7729762" y="2548306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High Voltage Input</a:t>
            </a:r>
          </a:p>
        </p:txBody>
      </p:sp>
      <p:sp>
        <p:nvSpPr>
          <p:cNvPr id="43" name="Call-out: Bent Line 42">
            <a:extLst>
              <a:ext uri="{FF2B5EF4-FFF2-40B4-BE49-F238E27FC236}">
                <a16:creationId xmlns:a16="http://schemas.microsoft.com/office/drawing/2014/main" id="{61C163F9-A3E7-1CAC-87E4-7E6B7D449210}"/>
              </a:ext>
            </a:extLst>
          </p:cNvPr>
          <p:cNvSpPr/>
          <p:nvPr/>
        </p:nvSpPr>
        <p:spPr>
          <a:xfrm>
            <a:off x="1709704" y="2780977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Structural Support</a:t>
            </a:r>
          </a:p>
        </p:txBody>
      </p:sp>
      <p:sp>
        <p:nvSpPr>
          <p:cNvPr id="44" name="Call-out: Bent Line 43">
            <a:extLst>
              <a:ext uri="{FF2B5EF4-FFF2-40B4-BE49-F238E27FC236}">
                <a16:creationId xmlns:a16="http://schemas.microsoft.com/office/drawing/2014/main" id="{845A61B8-0DE3-2D55-3FA4-20F6E9CEC7A5}"/>
              </a:ext>
            </a:extLst>
          </p:cNvPr>
          <p:cNvSpPr/>
          <p:nvPr/>
        </p:nvSpPr>
        <p:spPr>
          <a:xfrm flipH="1">
            <a:off x="9037674" y="3190539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Layer Setup</a:t>
            </a:r>
          </a:p>
        </p:txBody>
      </p:sp>
    </p:spTree>
    <p:extLst>
      <p:ext uri="{BB962C8B-B14F-4D97-AF65-F5344CB8AC3E}">
        <p14:creationId xmlns:p14="http://schemas.microsoft.com/office/powerpoint/2010/main" val="21883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31" grpId="0" animBg="1"/>
      <p:bldP spid="36" grpId="0" animBg="1"/>
      <p:bldP spid="38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CDAE3-96AE-1453-5A8F-CDE2E0E0E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EA3B-397C-48DB-0C7B-6CC014E6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466412"/>
          </a:xfrm>
        </p:spPr>
        <p:txBody>
          <a:bodyPr/>
          <a:lstStyle/>
          <a:p>
            <a:r>
              <a:rPr lang="en-GB" dirty="0"/>
              <a:t>Gas In- and Output, Electronics, and High Voltage </a:t>
            </a:r>
          </a:p>
        </p:txBody>
      </p:sp>
    </p:spTree>
    <p:extLst>
      <p:ext uri="{BB962C8B-B14F-4D97-AF65-F5344CB8AC3E}">
        <p14:creationId xmlns:p14="http://schemas.microsoft.com/office/powerpoint/2010/main" val="3243182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66065-0776-E264-0D37-E0F46221C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54A365B-9702-4D81-5425-0FACC21A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defined…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34191-37E7-4B91-AC43-435B12CFB7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40D5D-F695-7480-3F41-EE04721D0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69332-ABB5-6814-80E5-FEE9FB674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C7DCDF6-B4D7-78C1-BC49-FBC8470CEF51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3019939" y="1261073"/>
            <a:ext cx="5621141" cy="4376068"/>
          </a:xfrm>
        </p:spPr>
      </p:pic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358431D7-C311-C5A5-25D7-0470A16DC7E6}"/>
              </a:ext>
            </a:extLst>
          </p:cNvPr>
          <p:cNvSpPr txBox="1">
            <a:spLocks/>
          </p:cNvSpPr>
          <p:nvPr/>
        </p:nvSpPr>
        <p:spPr>
          <a:xfrm>
            <a:off x="3271399" y="1102317"/>
            <a:ext cx="3015101" cy="919711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D26E6E"/>
                </a:solidFill>
              </a:rPr>
              <a:t>Gas Input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7BF0A63-4B9B-0889-A1D9-35DCC9096F2F}"/>
              </a:ext>
            </a:extLst>
          </p:cNvPr>
          <p:cNvSpPr txBox="1">
            <a:spLocks/>
          </p:cNvSpPr>
          <p:nvPr/>
        </p:nvSpPr>
        <p:spPr>
          <a:xfrm>
            <a:off x="8433527" y="5180908"/>
            <a:ext cx="3015101" cy="919711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D26E6E"/>
                </a:solidFill>
              </a:rPr>
              <a:t>Gas Output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5B7B309-A3CB-6A83-ECE9-66568D33E60E}"/>
              </a:ext>
            </a:extLst>
          </p:cNvPr>
          <p:cNvSpPr txBox="1">
            <a:spLocks/>
          </p:cNvSpPr>
          <p:nvPr/>
        </p:nvSpPr>
        <p:spPr>
          <a:xfrm>
            <a:off x="8110099" y="1114974"/>
            <a:ext cx="3015101" cy="919711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tx2"/>
                </a:solidFill>
              </a:rPr>
              <a:t>High Voltage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19F8B210-50C1-3A91-972E-8E8916887FED}"/>
              </a:ext>
            </a:extLst>
          </p:cNvPr>
          <p:cNvSpPr txBox="1">
            <a:spLocks/>
          </p:cNvSpPr>
          <p:nvPr/>
        </p:nvSpPr>
        <p:spPr>
          <a:xfrm>
            <a:off x="6692779" y="5180908"/>
            <a:ext cx="3015101" cy="919711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tx2"/>
                </a:solidFill>
              </a:rPr>
              <a:t>High Voltage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2816111B-2CBB-8FD9-11E2-D8B2A7FD53EC}"/>
              </a:ext>
            </a:extLst>
          </p:cNvPr>
          <p:cNvSpPr txBox="1">
            <a:spLocks/>
          </p:cNvSpPr>
          <p:nvPr/>
        </p:nvSpPr>
        <p:spPr>
          <a:xfrm>
            <a:off x="8433526" y="3154594"/>
            <a:ext cx="3015101" cy="919711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F37C23"/>
                </a:solidFill>
              </a:rPr>
              <a:t>Electronics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50EBA70C-1976-4F36-B617-FFFD04AC5AF1}"/>
              </a:ext>
            </a:extLst>
          </p:cNvPr>
          <p:cNvSpPr txBox="1">
            <a:spLocks/>
          </p:cNvSpPr>
          <p:nvPr/>
        </p:nvSpPr>
        <p:spPr>
          <a:xfrm>
            <a:off x="2078446" y="2989251"/>
            <a:ext cx="3015101" cy="919711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F37C23"/>
                </a:solidFill>
              </a:rPr>
              <a:t>Electronics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23E916-E360-4FFA-15A3-1B6F3A79D991}"/>
              </a:ext>
            </a:extLst>
          </p:cNvPr>
          <p:cNvSpPr/>
          <p:nvPr/>
        </p:nvSpPr>
        <p:spPr>
          <a:xfrm>
            <a:off x="3337560" y="1672251"/>
            <a:ext cx="144780" cy="3508657"/>
          </a:xfrm>
          <a:prstGeom prst="rect">
            <a:avLst/>
          </a:prstGeom>
          <a:solidFill>
            <a:srgbClr val="F37C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FF10AB-1A10-1D19-3F1B-B7365BD2545A}"/>
              </a:ext>
            </a:extLst>
          </p:cNvPr>
          <p:cNvSpPr/>
          <p:nvPr/>
        </p:nvSpPr>
        <p:spPr>
          <a:xfrm>
            <a:off x="8140154" y="1631756"/>
            <a:ext cx="99062" cy="3508657"/>
          </a:xfrm>
          <a:prstGeom prst="rect">
            <a:avLst/>
          </a:prstGeom>
          <a:solidFill>
            <a:srgbClr val="F37C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3935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20255-21AC-EE63-D6E9-4314A0EF9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001DA-7864-B077-14D5-723CD222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466412"/>
          </a:xfrm>
        </p:spPr>
        <p:txBody>
          <a:bodyPr/>
          <a:lstStyle/>
          <a:p>
            <a:r>
              <a:rPr lang="en-GB" dirty="0"/>
              <a:t>Mounting and Transport</a:t>
            </a:r>
          </a:p>
        </p:txBody>
      </p:sp>
    </p:spTree>
    <p:extLst>
      <p:ext uri="{BB962C8B-B14F-4D97-AF65-F5344CB8AC3E}">
        <p14:creationId xmlns:p14="http://schemas.microsoft.com/office/powerpoint/2010/main" val="1287635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79FD9-A088-5871-B0B7-03FA805DB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E059763-04E6-C0F4-7D55-C99E3778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Wire Layers – Mounting Frame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339C8-3168-017F-5728-F7597E177F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FA0F3-B397-56A4-0E54-643D0947C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A1F98-79FF-9435-28C2-E71C88BCC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8840889F-0A62-9FAA-0069-6993E805DEE3}"/>
              </a:ext>
            </a:extLst>
          </p:cNvPr>
          <p:cNvSpPr txBox="1">
            <a:spLocks/>
          </p:cNvSpPr>
          <p:nvPr/>
        </p:nvSpPr>
        <p:spPr>
          <a:xfrm>
            <a:off x="754510" y="1779718"/>
            <a:ext cx="4909690" cy="5070302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The frame consists </a:t>
            </a:r>
            <a:r>
              <a:rPr lang="en-US" dirty="0">
                <a:solidFill>
                  <a:srgbClr val="F37C23"/>
                </a:solidFill>
              </a:rPr>
              <a:t>of separate Aluminum alloy</a:t>
            </a:r>
            <a:r>
              <a:rPr lang="en-US" dirty="0"/>
              <a:t> </a:t>
            </a:r>
            <a:r>
              <a:rPr lang="en-US" dirty="0">
                <a:solidFill>
                  <a:srgbClr val="F37C23"/>
                </a:solidFill>
              </a:rPr>
              <a:t>plates </a:t>
            </a:r>
            <a:r>
              <a:rPr lang="en-US" dirty="0"/>
              <a:t>that are screwed together.</a:t>
            </a:r>
          </a:p>
          <a:p>
            <a:pPr>
              <a:lnSpc>
                <a:spcPct val="150000"/>
              </a:lnSpc>
            </a:pPr>
            <a:r>
              <a:rPr lang="en-US" dirty="0"/>
              <a:t>Here the Wire Layers will be mounted completely.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5FB6887A-FEF5-D6B3-AB13-40D447ABE80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5813342" y="1261716"/>
            <a:ext cx="6101989" cy="4166627"/>
          </a:xfrm>
        </p:spPr>
      </p:pic>
    </p:spTree>
    <p:extLst>
      <p:ext uri="{BB962C8B-B14F-4D97-AF65-F5344CB8AC3E}">
        <p14:creationId xmlns:p14="http://schemas.microsoft.com/office/powerpoint/2010/main" val="793537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D150A-4988-CF95-B2D9-CB9FDEFD4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1C9DB6-9583-01FF-4C72-E7991BF3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10DE9-52F6-C58F-06B8-9490032789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94E7C-E7BC-20AD-C5F6-C17C7B8C1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D0A06-1268-031E-F90B-46E2A9151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1CE8DBB-9DA1-C477-833D-27F2ACD5A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845" y="1272805"/>
            <a:ext cx="8229600" cy="3981305"/>
          </a:xfrm>
          <a:prstGeom prst="rect">
            <a:avLst/>
          </a:prstGeom>
        </p:spPr>
      </p:pic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3D434FEF-D8E3-D78B-F8FE-5611A78CED5B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4"/>
          <a:stretch>
            <a:fillRect/>
          </a:stretch>
        </p:blipFill>
        <p:spPr>
          <a:xfrm>
            <a:off x="1819349" y="1262815"/>
            <a:ext cx="8229600" cy="42157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3FE9E54-6145-85B2-3722-6162779485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2508"/>
          <a:stretch/>
        </p:blipFill>
        <p:spPr>
          <a:xfrm>
            <a:off x="1838004" y="1272805"/>
            <a:ext cx="8229600" cy="408857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F107FED-CC58-3369-E328-B3AB749C8D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2442"/>
          <a:stretch/>
        </p:blipFill>
        <p:spPr>
          <a:xfrm>
            <a:off x="1758761" y="1596080"/>
            <a:ext cx="8229600" cy="37533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CB1D893-5D99-567A-FB28-F927828CE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2368" y="1302801"/>
            <a:ext cx="8229600" cy="42119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E89814D-CF1C-6D04-DD18-27DBECD82B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3426" y="1302801"/>
            <a:ext cx="5458587" cy="435353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1706635-7257-7086-EB0D-B9B00628DA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7566" y="1531787"/>
            <a:ext cx="3940473" cy="405054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4A04DA5-ADAF-8950-A0FE-3D71F41665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0929" y="1892328"/>
            <a:ext cx="8229600" cy="31017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D630EF4-CE08-8A77-68EA-00EC56C543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6657" y="1778817"/>
            <a:ext cx="8383170" cy="37533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2619AAF-9E3D-9143-7EC1-3FC7F7C834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8761" y="1508545"/>
            <a:ext cx="8392696" cy="367716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9B64B9D-A565-A763-B02F-15FE272098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0940" y="1276049"/>
            <a:ext cx="9450119" cy="430590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B67AEF1-BDB9-F3B8-0E7B-A62107D713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51861" y="1247470"/>
            <a:ext cx="9688277" cy="436305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A92E0BD-3754-2326-7E64-B6C2E35F7C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7572" y="1342734"/>
            <a:ext cx="9716856" cy="417253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1B789F-E2FE-05F5-FB4C-24DFEB37041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70914" y="1357023"/>
            <a:ext cx="9650172" cy="414395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38EB870-6A79-E544-3B8D-220604B393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41426" y="1137850"/>
            <a:ext cx="8836526" cy="425651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B26DCBD-FCEE-7758-F4B5-9CCD95F344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00342" y="1152782"/>
            <a:ext cx="8982851" cy="42957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B180F58-1F59-F23A-9A9A-DF4C86B401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91516" y="1121149"/>
            <a:ext cx="9123464" cy="45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B36A6-6C46-9283-4A29-4709221D5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20ED-B064-ED9F-803D-96D905DA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466412"/>
          </a:xfrm>
        </p:spPr>
        <p:txBody>
          <a:bodyPr/>
          <a:lstStyle/>
          <a:p>
            <a:r>
              <a:rPr lang="en-GB" dirty="0"/>
              <a:t>Thank you for your attention!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25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61CF4-B3C8-A0CD-344B-B9A4A00DE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CAA632-BD5D-0736-9A06-2B888605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Layer Setup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D0776-757B-3F73-7CD0-5FC13E896B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66657-9142-EFDC-139B-B9D210C0C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B892A-1AC0-7D38-8939-0DA204D25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C179859-BFE9-33EC-296E-2EBE928AB88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3397761" y="2007518"/>
            <a:ext cx="5760000" cy="3033464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3707E1-D472-A92E-82C5-A5EF9B74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618"/>
          <a:stretch/>
        </p:blipFill>
        <p:spPr>
          <a:xfrm>
            <a:off x="3397761" y="1854158"/>
            <a:ext cx="5760000" cy="3794167"/>
          </a:xfrm>
          <a:prstGeom prst="rect">
            <a:avLst/>
          </a:prstGeom>
        </p:spPr>
      </p:pic>
      <p:sp>
        <p:nvSpPr>
          <p:cNvPr id="16" name="Call-out: Bent Line 15">
            <a:extLst>
              <a:ext uri="{FF2B5EF4-FFF2-40B4-BE49-F238E27FC236}">
                <a16:creationId xmlns:a16="http://schemas.microsoft.com/office/drawing/2014/main" id="{AC236BB5-BAAE-8064-9DCD-78E9EBA4AA58}"/>
              </a:ext>
            </a:extLst>
          </p:cNvPr>
          <p:cNvSpPr/>
          <p:nvPr/>
        </p:nvSpPr>
        <p:spPr>
          <a:xfrm>
            <a:off x="605368" y="1854158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Mylar Layer</a:t>
            </a:r>
          </a:p>
        </p:txBody>
      </p:sp>
      <p:sp>
        <p:nvSpPr>
          <p:cNvPr id="21" name="Call-out: Bent Line 20">
            <a:extLst>
              <a:ext uri="{FF2B5EF4-FFF2-40B4-BE49-F238E27FC236}">
                <a16:creationId xmlns:a16="http://schemas.microsoft.com/office/drawing/2014/main" id="{47FBD2BC-D20E-38D7-AD36-70BCA3AB3B62}"/>
              </a:ext>
            </a:extLst>
          </p:cNvPr>
          <p:cNvSpPr/>
          <p:nvPr/>
        </p:nvSpPr>
        <p:spPr>
          <a:xfrm>
            <a:off x="605368" y="2531393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Mylar Layer</a:t>
            </a:r>
          </a:p>
        </p:txBody>
      </p:sp>
      <p:sp>
        <p:nvSpPr>
          <p:cNvPr id="24" name="Call-out: Bent Line 23">
            <a:extLst>
              <a:ext uri="{FF2B5EF4-FFF2-40B4-BE49-F238E27FC236}">
                <a16:creationId xmlns:a16="http://schemas.microsoft.com/office/drawing/2014/main" id="{D58FC0C2-7AAF-5DB7-FF27-3347C26915DD}"/>
              </a:ext>
            </a:extLst>
          </p:cNvPr>
          <p:cNvSpPr/>
          <p:nvPr/>
        </p:nvSpPr>
        <p:spPr>
          <a:xfrm flipH="1">
            <a:off x="9889690" y="4078843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5° Wire Layer</a:t>
            </a:r>
          </a:p>
        </p:txBody>
      </p:sp>
      <p:sp>
        <p:nvSpPr>
          <p:cNvPr id="25" name="Call-out: Bent Line 24">
            <a:extLst>
              <a:ext uri="{FF2B5EF4-FFF2-40B4-BE49-F238E27FC236}">
                <a16:creationId xmlns:a16="http://schemas.microsoft.com/office/drawing/2014/main" id="{8CA05F5C-646B-CC02-5DA4-BC97009E2C9F}"/>
              </a:ext>
            </a:extLst>
          </p:cNvPr>
          <p:cNvSpPr/>
          <p:nvPr/>
        </p:nvSpPr>
        <p:spPr>
          <a:xfrm flipH="1">
            <a:off x="9889691" y="3332646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0° Wire Layer</a:t>
            </a:r>
          </a:p>
        </p:txBody>
      </p:sp>
      <p:sp>
        <p:nvSpPr>
          <p:cNvPr id="26" name="Call-out: Bent Line 25">
            <a:extLst>
              <a:ext uri="{FF2B5EF4-FFF2-40B4-BE49-F238E27FC236}">
                <a16:creationId xmlns:a16="http://schemas.microsoft.com/office/drawing/2014/main" id="{353B68FB-7E7D-562C-28E7-B96CD4590511}"/>
              </a:ext>
            </a:extLst>
          </p:cNvPr>
          <p:cNvSpPr/>
          <p:nvPr/>
        </p:nvSpPr>
        <p:spPr>
          <a:xfrm flipH="1">
            <a:off x="9880166" y="2544330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86528"/>
              <a:gd name="adj6" fmla="val 1670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-5° Wire Layer</a:t>
            </a:r>
          </a:p>
        </p:txBody>
      </p:sp>
      <p:sp>
        <p:nvSpPr>
          <p:cNvPr id="28" name="Call-out: Bent Line 27">
            <a:extLst>
              <a:ext uri="{FF2B5EF4-FFF2-40B4-BE49-F238E27FC236}">
                <a16:creationId xmlns:a16="http://schemas.microsoft.com/office/drawing/2014/main" id="{3E943D20-54FC-4926-FD90-2413D1D0386C}"/>
              </a:ext>
            </a:extLst>
          </p:cNvPr>
          <p:cNvSpPr/>
          <p:nvPr/>
        </p:nvSpPr>
        <p:spPr>
          <a:xfrm>
            <a:off x="605367" y="3179514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Mylar Layer</a:t>
            </a:r>
          </a:p>
        </p:txBody>
      </p:sp>
      <p:sp>
        <p:nvSpPr>
          <p:cNvPr id="29" name="Call-out: Bent Line 28">
            <a:extLst>
              <a:ext uri="{FF2B5EF4-FFF2-40B4-BE49-F238E27FC236}">
                <a16:creationId xmlns:a16="http://schemas.microsoft.com/office/drawing/2014/main" id="{3EA37577-770C-3F48-9EA7-19696F3515F0}"/>
              </a:ext>
            </a:extLst>
          </p:cNvPr>
          <p:cNvSpPr/>
          <p:nvPr/>
        </p:nvSpPr>
        <p:spPr>
          <a:xfrm>
            <a:off x="605366" y="3931762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Mylar Layer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86F149-D637-6BCE-73BD-F95B2AA3A9C2}"/>
              </a:ext>
            </a:extLst>
          </p:cNvPr>
          <p:cNvSpPr txBox="1"/>
          <p:nvPr/>
        </p:nvSpPr>
        <p:spPr>
          <a:xfrm>
            <a:off x="865931" y="1239324"/>
            <a:ext cx="15393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4 Mylar </a:t>
            </a:r>
            <a:r>
              <a:rPr lang="it-IT" dirty="0" err="1"/>
              <a:t>Layers</a:t>
            </a:r>
            <a:endParaRPr lang="de-AT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05BD3E-2FE8-F66A-DDC1-A2F8130BAD2A}"/>
              </a:ext>
            </a:extLst>
          </p:cNvPr>
          <p:cNvSpPr txBox="1"/>
          <p:nvPr/>
        </p:nvSpPr>
        <p:spPr>
          <a:xfrm>
            <a:off x="4072670" y="800803"/>
            <a:ext cx="44101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Effective</a:t>
            </a:r>
            <a:r>
              <a:rPr lang="it-IT" dirty="0"/>
              <a:t> </a:t>
            </a:r>
            <a:r>
              <a:rPr lang="it-IT" dirty="0" err="1"/>
              <a:t>Measurement</a:t>
            </a:r>
            <a:r>
              <a:rPr lang="it-IT" dirty="0"/>
              <a:t> Area: 1200 x 800 mm</a:t>
            </a:r>
            <a:endParaRPr lang="de-AT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C217B5-513E-77F6-0F42-19DB045344C9}"/>
              </a:ext>
            </a:extLst>
          </p:cNvPr>
          <p:cNvSpPr txBox="1"/>
          <p:nvPr/>
        </p:nvSpPr>
        <p:spPr>
          <a:xfrm>
            <a:off x="10140731" y="1239324"/>
            <a:ext cx="14449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3 </a:t>
            </a:r>
            <a:r>
              <a:rPr lang="it-IT" dirty="0" err="1"/>
              <a:t>Wire</a:t>
            </a:r>
            <a:r>
              <a:rPr lang="it-IT" dirty="0"/>
              <a:t> </a:t>
            </a:r>
            <a:r>
              <a:rPr lang="it-IT" dirty="0" err="1"/>
              <a:t>Layers</a:t>
            </a:r>
            <a:endParaRPr lang="it-IT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E613B8-4B0A-37DA-D189-7ED671D80CB9}"/>
              </a:ext>
            </a:extLst>
          </p:cNvPr>
          <p:cNvSpPr txBox="1"/>
          <p:nvPr/>
        </p:nvSpPr>
        <p:spPr>
          <a:xfrm>
            <a:off x="4108716" y="1246815"/>
            <a:ext cx="42479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Distance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alternating</a:t>
            </a:r>
            <a:r>
              <a:rPr lang="it-IT" dirty="0"/>
              <a:t>  </a:t>
            </a:r>
            <a:r>
              <a:rPr lang="it-IT" dirty="0" err="1"/>
              <a:t>layers</a:t>
            </a:r>
            <a:r>
              <a:rPr lang="it-IT" dirty="0"/>
              <a:t>: 6 mm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643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3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5065E-0D50-777C-7BDD-51FE96F1F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29BB-924D-098E-67FA-33AED2F4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466412"/>
          </a:xfrm>
        </p:spPr>
        <p:txBody>
          <a:bodyPr/>
          <a:lstStyle/>
          <a:p>
            <a:r>
              <a:rPr lang="en-GB" dirty="0"/>
              <a:t>MYLAR LAYER</a:t>
            </a:r>
          </a:p>
        </p:txBody>
      </p:sp>
    </p:spTree>
    <p:extLst>
      <p:ext uri="{BB962C8B-B14F-4D97-AF65-F5344CB8AC3E}">
        <p14:creationId xmlns:p14="http://schemas.microsoft.com/office/powerpoint/2010/main" val="96696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168AC-826C-6A9E-4B47-BDDC2D1C2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E11A58B-323B-2087-3CE7-030A35C0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Mylar Layer – Foil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E38CE-A214-9DE5-EC11-ADE545D5DD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2D647-B405-EBD6-6713-A180ACEEC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0B37B-9FB8-C2CD-C4F0-F6936786D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03E771FA-14A0-C488-AE33-AB67A04E5E59}"/>
              </a:ext>
            </a:extLst>
          </p:cNvPr>
          <p:cNvSpPr txBox="1">
            <a:spLocks/>
          </p:cNvSpPr>
          <p:nvPr/>
        </p:nvSpPr>
        <p:spPr>
          <a:xfrm>
            <a:off x="741554" y="1663531"/>
            <a:ext cx="6364096" cy="5070302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5905" indent="-264795">
              <a:lnSpc>
                <a:spcPct val="150000"/>
              </a:lnSpc>
            </a:pPr>
            <a:r>
              <a:rPr lang="en-US" dirty="0"/>
              <a:t>The Mylar films provided by Fraunhofer are 19 µm thick </a:t>
            </a:r>
            <a:r>
              <a:rPr lang="en-US" dirty="0">
                <a:solidFill>
                  <a:srgbClr val="F37C23"/>
                </a:solidFill>
              </a:rPr>
              <a:t>PET films</a:t>
            </a:r>
            <a:r>
              <a:rPr lang="en-US" dirty="0"/>
              <a:t>, </a:t>
            </a:r>
            <a:r>
              <a:rPr lang="en-US" dirty="0">
                <a:solidFill>
                  <a:srgbClr val="F37C23"/>
                </a:solidFill>
              </a:rPr>
              <a:t>coated</a:t>
            </a:r>
            <a:r>
              <a:rPr lang="en-US" dirty="0"/>
              <a:t> on both sides </a:t>
            </a:r>
            <a:r>
              <a:rPr lang="en-US" dirty="0">
                <a:solidFill>
                  <a:srgbClr val="F37C23"/>
                </a:solidFill>
              </a:rPr>
              <a:t>with</a:t>
            </a:r>
            <a:r>
              <a:rPr lang="en-US" dirty="0"/>
              <a:t> an approximately 70 nm thick layer of </a:t>
            </a:r>
            <a:r>
              <a:rPr lang="en-US" dirty="0">
                <a:solidFill>
                  <a:srgbClr val="F37C23"/>
                </a:solidFill>
              </a:rPr>
              <a:t>aluminum</a:t>
            </a:r>
            <a:r>
              <a:rPr lang="en-US" dirty="0"/>
              <a:t>. </a:t>
            </a:r>
          </a:p>
          <a:p>
            <a:pPr marL="255905" indent="-264795">
              <a:lnSpc>
                <a:spcPct val="150000"/>
              </a:lnSpc>
            </a:pPr>
            <a:r>
              <a:rPr lang="en-US" dirty="0"/>
              <a:t>Since the roll is about 0.4 meters wide, </a:t>
            </a:r>
            <a:r>
              <a:rPr lang="en-US" dirty="0">
                <a:solidFill>
                  <a:srgbClr val="F37C23"/>
                </a:solidFill>
              </a:rPr>
              <a:t>three films are required</a:t>
            </a:r>
            <a:r>
              <a:rPr lang="en-US" dirty="0"/>
              <a:t> to cover the measurement area.</a:t>
            </a:r>
            <a:endParaRPr lang="en-US" sz="2400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D10ECD23-EADF-A9A0-E348-45352ABAE9B8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7458774" y="1897312"/>
            <a:ext cx="3991672" cy="3063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60148E-C31F-5343-30E3-4116F961C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4291" y="4552189"/>
            <a:ext cx="1246155" cy="4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0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DA7D5-98A6-B3E6-F4C8-1C3B6DDB0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51C40DB-5302-2C82-9105-CCC668D1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Mylar Layer - Setup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A547BB-DDD1-7ACD-1A9A-11BE02F98D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53C73-4E3C-80AF-9A25-ED4867611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F5817-0EFD-59E2-CCB4-82BA5D533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9E8EA09D-AF29-9CB7-5F55-1537A77083F7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3373997" y="2239660"/>
            <a:ext cx="5760000" cy="3200610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28266AD2-DB77-0E6F-5803-82DD5CC185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56"/>
          <a:stretch/>
        </p:blipFill>
        <p:spPr>
          <a:xfrm>
            <a:off x="3373997" y="2000250"/>
            <a:ext cx="5760000" cy="3440020"/>
          </a:xfrm>
          <a:prstGeom prst="rect">
            <a:avLst/>
          </a:prstGeom>
        </p:spPr>
      </p:pic>
      <p:sp>
        <p:nvSpPr>
          <p:cNvPr id="22" name="Call-out: Bent Line 21">
            <a:extLst>
              <a:ext uri="{FF2B5EF4-FFF2-40B4-BE49-F238E27FC236}">
                <a16:creationId xmlns:a16="http://schemas.microsoft.com/office/drawing/2014/main" id="{18AF6192-86A9-47F7-2FEC-B47D29E7EAA0}"/>
              </a:ext>
            </a:extLst>
          </p:cNvPr>
          <p:cNvSpPr/>
          <p:nvPr/>
        </p:nvSpPr>
        <p:spPr>
          <a:xfrm flipH="1">
            <a:off x="9365766" y="1707800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6x Bolts</a:t>
            </a:r>
          </a:p>
        </p:txBody>
      </p:sp>
      <p:sp>
        <p:nvSpPr>
          <p:cNvPr id="23" name="Call-out: Bent Line 22">
            <a:extLst>
              <a:ext uri="{FF2B5EF4-FFF2-40B4-BE49-F238E27FC236}">
                <a16:creationId xmlns:a16="http://schemas.microsoft.com/office/drawing/2014/main" id="{269C1519-ACD6-482B-F298-F89216D26A42}"/>
              </a:ext>
            </a:extLst>
          </p:cNvPr>
          <p:cNvSpPr/>
          <p:nvPr/>
        </p:nvSpPr>
        <p:spPr>
          <a:xfrm>
            <a:off x="443253" y="3227690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Aluminium</a:t>
            </a:r>
            <a:r>
              <a:rPr lang="en-US" sz="1200" dirty="0"/>
              <a:t> Alloy Plate</a:t>
            </a:r>
          </a:p>
        </p:txBody>
      </p:sp>
      <p:sp>
        <p:nvSpPr>
          <p:cNvPr id="27" name="Call-out: Bent Line 26">
            <a:extLst>
              <a:ext uri="{FF2B5EF4-FFF2-40B4-BE49-F238E27FC236}">
                <a16:creationId xmlns:a16="http://schemas.microsoft.com/office/drawing/2014/main" id="{C87179C5-EF22-77D3-C6F2-2CA2F41626E5}"/>
              </a:ext>
            </a:extLst>
          </p:cNvPr>
          <p:cNvSpPr/>
          <p:nvPr/>
        </p:nvSpPr>
        <p:spPr>
          <a:xfrm>
            <a:off x="443251" y="3940886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L-shaped Stesalite Plate</a:t>
            </a:r>
          </a:p>
        </p:txBody>
      </p:sp>
      <p:sp>
        <p:nvSpPr>
          <p:cNvPr id="30" name="Call-out: Bent Line 29">
            <a:extLst>
              <a:ext uri="{FF2B5EF4-FFF2-40B4-BE49-F238E27FC236}">
                <a16:creationId xmlns:a16="http://schemas.microsoft.com/office/drawing/2014/main" id="{3B448444-47FF-9E27-D14E-7B6B8D7ED922}"/>
              </a:ext>
            </a:extLst>
          </p:cNvPr>
          <p:cNvSpPr/>
          <p:nvPr/>
        </p:nvSpPr>
        <p:spPr>
          <a:xfrm flipH="1">
            <a:off x="9365764" y="3263655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78492"/>
              <a:gd name="adj6" fmla="val 1266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Double-sided </a:t>
            </a:r>
            <a:r>
              <a:rPr lang="en-US" sz="1200" dirty="0" err="1"/>
              <a:t>Adesive</a:t>
            </a:r>
            <a:r>
              <a:rPr lang="en-US" sz="1200" dirty="0"/>
              <a:t> Tape</a:t>
            </a:r>
          </a:p>
        </p:txBody>
      </p:sp>
      <p:sp>
        <p:nvSpPr>
          <p:cNvPr id="31" name="Call-out: Bent Line 30">
            <a:extLst>
              <a:ext uri="{FF2B5EF4-FFF2-40B4-BE49-F238E27FC236}">
                <a16:creationId xmlns:a16="http://schemas.microsoft.com/office/drawing/2014/main" id="{9284721F-C297-5971-27C6-90A32D1A8617}"/>
              </a:ext>
            </a:extLst>
          </p:cNvPr>
          <p:cNvSpPr/>
          <p:nvPr/>
        </p:nvSpPr>
        <p:spPr>
          <a:xfrm flipH="1">
            <a:off x="9365765" y="2519989"/>
            <a:ext cx="2060463" cy="402619"/>
          </a:xfrm>
          <a:prstGeom prst="borderCallout2">
            <a:avLst>
              <a:gd name="adj1" fmla="val 48757"/>
              <a:gd name="adj2" fmla="val 100753"/>
              <a:gd name="adj3" fmla="val 48290"/>
              <a:gd name="adj4" fmla="val 113153"/>
              <a:gd name="adj5" fmla="val 169968"/>
              <a:gd name="adj6" fmla="val 1605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400 mm - Mylar Foil</a:t>
            </a:r>
          </a:p>
        </p:txBody>
      </p:sp>
    </p:spTree>
    <p:extLst>
      <p:ext uri="{BB962C8B-B14F-4D97-AF65-F5344CB8AC3E}">
        <p14:creationId xmlns:p14="http://schemas.microsoft.com/office/powerpoint/2010/main" val="398306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81D55-F4F4-64AB-B70D-EAEF5D47E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258BE5A-6DD8-EDC3-34B2-14A882AD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Mylar Layer – Foil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72DA8-2E98-43E2-6484-77388A1984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6CE83-BD59-5AC6-9C0F-9D8C01713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11A18-5E3C-DF0B-1A38-A1D76682F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6A377703-D956-7D3B-F2B5-9C5E473F79F4}"/>
              </a:ext>
            </a:extLst>
          </p:cNvPr>
          <p:cNvSpPr txBox="1">
            <a:spLocks/>
          </p:cNvSpPr>
          <p:nvPr/>
        </p:nvSpPr>
        <p:spPr>
          <a:xfrm>
            <a:off x="605368" y="1370464"/>
            <a:ext cx="6364096" cy="5070302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The foil is attached to the lower plate of the clamping device </a:t>
            </a:r>
            <a:r>
              <a:rPr lang="en-US" dirty="0">
                <a:solidFill>
                  <a:srgbClr val="F37C23"/>
                </a:solidFill>
              </a:rPr>
              <a:t>using double-sided tape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/>
              <a:t>Next, an aluminum alloy plate is screwed in place, through which </a:t>
            </a:r>
            <a:r>
              <a:rPr lang="en-US" dirty="0">
                <a:solidFill>
                  <a:srgbClr val="F37C23"/>
                </a:solidFill>
              </a:rPr>
              <a:t>high voltage </a:t>
            </a:r>
            <a:r>
              <a:rPr lang="en-US" dirty="0"/>
              <a:t>is applied.</a:t>
            </a:r>
          </a:p>
          <a:p>
            <a:pPr>
              <a:lnSpc>
                <a:spcPct val="150000"/>
              </a:lnSpc>
            </a:pPr>
            <a:r>
              <a:rPr lang="en-US" dirty="0"/>
              <a:t>To apply voltage to both sides of the film, the </a:t>
            </a:r>
            <a:r>
              <a:rPr lang="en-US" dirty="0">
                <a:solidFill>
                  <a:srgbClr val="F37C23"/>
                </a:solidFill>
              </a:rPr>
              <a:t>Mylar is folded over </a:t>
            </a:r>
            <a:r>
              <a:rPr lang="en-US" dirty="0"/>
              <a:t>and adhered to the aluminum alloy plate.</a:t>
            </a:r>
          </a:p>
          <a:p>
            <a:pPr marL="255905" indent="-264795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783D443-3962-E773-9B0C-4C61590B5030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7238089" y="1700353"/>
            <a:ext cx="4500339" cy="3430447"/>
          </a:xfrm>
        </p:spPr>
      </p:pic>
    </p:spTree>
    <p:extLst>
      <p:ext uri="{BB962C8B-B14F-4D97-AF65-F5344CB8AC3E}">
        <p14:creationId xmlns:p14="http://schemas.microsoft.com/office/powerpoint/2010/main" val="30882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B598E-467A-4A86-7F8F-96EC7437A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A1D1B81-1002-1169-4A44-97B2417E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Mylar Layer – Pre-tensioning in horizontal setup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BAAFF-4E65-6B97-78F6-96F8CD0A99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A037E-0F05-D140-7F01-3E60D7948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690C1-1E18-5F70-D06A-7BE72E23C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A465E19D-B59C-815B-7675-077520025AC8}"/>
              </a:ext>
            </a:extLst>
          </p:cNvPr>
          <p:cNvSpPr txBox="1">
            <a:spLocks/>
          </p:cNvSpPr>
          <p:nvPr/>
        </p:nvSpPr>
        <p:spPr>
          <a:xfrm>
            <a:off x="605368" y="1370464"/>
            <a:ext cx="6364096" cy="5070302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To achieve a </a:t>
            </a:r>
            <a:r>
              <a:rPr lang="en-US" dirty="0">
                <a:solidFill>
                  <a:srgbClr val="F37C23"/>
                </a:solidFill>
              </a:rPr>
              <a:t>plane foil</a:t>
            </a:r>
            <a:r>
              <a:rPr lang="en-US" dirty="0"/>
              <a:t>, it must be pre-tensioned. </a:t>
            </a:r>
          </a:p>
          <a:p>
            <a:pPr>
              <a:lnSpc>
                <a:spcPct val="150000"/>
              </a:lnSpc>
            </a:pPr>
            <a:r>
              <a:rPr lang="en-US" dirty="0"/>
              <a:t>In the horizontal setup gravitational forces cause </a:t>
            </a:r>
            <a:r>
              <a:rPr lang="en-US" dirty="0">
                <a:solidFill>
                  <a:srgbClr val="F37C23"/>
                </a:solidFill>
              </a:rPr>
              <a:t>bulging at the free edges and in the center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By stretching these bulges are reduced </a:t>
            </a:r>
            <a:r>
              <a:rPr lang="en-US" dirty="0">
                <a:solidFill>
                  <a:srgbClr val="F37C23"/>
                </a:solidFill>
              </a:rPr>
              <a:t>a few µm in depth</a:t>
            </a:r>
            <a:r>
              <a:rPr lang="en-US" dirty="0"/>
              <a:t> .</a:t>
            </a:r>
            <a:endParaRPr lang="en-US" dirty="0">
              <a:solidFill>
                <a:srgbClr val="F37C23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However, if the Mylar is over-tensioned, the </a:t>
            </a:r>
            <a:r>
              <a:rPr lang="en-US" dirty="0">
                <a:solidFill>
                  <a:srgbClr val="F37C23"/>
                </a:solidFill>
              </a:rPr>
              <a:t>material begins to wrinkle.</a:t>
            </a:r>
          </a:p>
          <a:p>
            <a:pPr marL="255905" indent="-264795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8100C684-5CC3-8D12-6EC0-B6B79B72CCB3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6922426" y="2071431"/>
            <a:ext cx="5040000" cy="26128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12A17B6-7063-D4D6-B161-1BE0484AEC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600"/>
          <a:stretch/>
        </p:blipFill>
        <p:spPr>
          <a:xfrm>
            <a:off x="6982164" y="2046031"/>
            <a:ext cx="5040000" cy="28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10D9D-E7A9-6009-B6CB-72A244FB9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9225131-F4D2-7EA0-D974-055E849D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Mylar Layer – Horizontal Pretension Test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FA849-7BFC-6E24-B500-8C845EB5EE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29/10/2024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6D45F-C100-4B7A-96AB-A8BFF4180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Marco </a:t>
            </a:r>
            <a:r>
              <a:rPr lang="de-DE" dirty="0" err="1"/>
              <a:t>Guerzoni</a:t>
            </a:r>
            <a:r>
              <a:rPr lang="de-DE" dirty="0"/>
              <a:t> | Emilie Savin | A Drift Chamber Tracker </a:t>
            </a:r>
            <a:r>
              <a:rPr lang="de-DE" dirty="0" err="1"/>
              <a:t>for</a:t>
            </a:r>
            <a:r>
              <a:rPr lang="de-DE" dirty="0"/>
              <a:t> SAND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E4F88-B805-29F3-C382-79F510368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86AB0489-D67F-526A-9CF3-72E49FB3E073}"/>
              </a:ext>
            </a:extLst>
          </p:cNvPr>
          <p:cNvSpPr txBox="1">
            <a:spLocks/>
          </p:cNvSpPr>
          <p:nvPr/>
        </p:nvSpPr>
        <p:spPr>
          <a:xfrm>
            <a:off x="741554" y="1663531"/>
            <a:ext cx="6364096" cy="5070302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5905" indent="-264795">
              <a:lnSpc>
                <a:spcPct val="150000"/>
              </a:lnSpc>
            </a:pPr>
            <a:r>
              <a:rPr lang="en-US" dirty="0"/>
              <a:t>In a test setup, </a:t>
            </a:r>
            <a:r>
              <a:rPr lang="en-US" dirty="0">
                <a:solidFill>
                  <a:srgbClr val="F37C23"/>
                </a:solidFill>
              </a:rPr>
              <a:t>the assembly process </a:t>
            </a:r>
            <a:r>
              <a:rPr lang="en-US" dirty="0"/>
              <a:t>was evaluated.</a:t>
            </a:r>
          </a:p>
          <a:p>
            <a:pPr marL="255905" indent="-264795">
              <a:lnSpc>
                <a:spcPct val="150000"/>
              </a:lnSpc>
            </a:pPr>
            <a:r>
              <a:rPr lang="en-US" dirty="0"/>
              <a:t>Additionally, the </a:t>
            </a:r>
            <a:r>
              <a:rPr lang="en-US" dirty="0">
                <a:solidFill>
                  <a:srgbClr val="F37C23"/>
                </a:solidFill>
              </a:rPr>
              <a:t>pretension distance </a:t>
            </a:r>
            <a:r>
              <a:rPr lang="en-US" dirty="0"/>
              <a:t>required for foil to achieve flatness was determined. </a:t>
            </a:r>
          </a:p>
          <a:p>
            <a:pPr marL="255905" indent="-264795">
              <a:lnSpc>
                <a:spcPct val="150000"/>
              </a:lnSpc>
            </a:pPr>
            <a:r>
              <a:rPr lang="en-US" dirty="0"/>
              <a:t>The results indicated that a pre-tensioning distance of </a:t>
            </a:r>
            <a:r>
              <a:rPr lang="en-US" dirty="0">
                <a:solidFill>
                  <a:srgbClr val="F37C23"/>
                </a:solidFill>
              </a:rPr>
              <a:t>approximately 2 mm </a:t>
            </a:r>
            <a:r>
              <a:rPr lang="en-US" dirty="0"/>
              <a:t>was ideal.</a:t>
            </a:r>
            <a:endParaRPr lang="en-US" sz="2400" dirty="0"/>
          </a:p>
        </p:txBody>
      </p:sp>
      <p:pic>
        <p:nvPicPr>
          <p:cNvPr id="11" name="Content Placeholder 10" descr="A metal piece of metal with a reflection of a reflection of a person&#10;&#10;Description automatically generated">
            <a:extLst>
              <a:ext uri="{FF2B5EF4-FFF2-40B4-BE49-F238E27FC236}">
                <a16:creationId xmlns:a16="http://schemas.microsoft.com/office/drawing/2014/main" id="{30B991FE-6C20-554C-C9A7-5516DE609EE8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8127743" y="1479635"/>
            <a:ext cx="3322703" cy="386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16539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642db6-1756-4f75-967f-cef542309484">
      <Terms xmlns="http://schemas.microsoft.com/office/infopath/2007/PartnerControls"/>
    </lcf76f155ced4ddcb4097134ff3c332f>
    <TaxCatchAll xmlns="88a84e3e-8480-4505-ba74-e8f178fd99f1" xsi:nil="true"/>
    <bskw xmlns="6a642db6-1756-4f75-967f-cef54230948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4E3AA5235E44DA5CE1B92BE1A4358" ma:contentTypeVersion="19" ma:contentTypeDescription="Create a new document." ma:contentTypeScope="" ma:versionID="e4a2f56588cd2365c1dbbc81a7e4af42">
  <xsd:schema xmlns:xsd="http://www.w3.org/2001/XMLSchema" xmlns:xs="http://www.w3.org/2001/XMLSchema" xmlns:p="http://schemas.microsoft.com/office/2006/metadata/properties" xmlns:ns2="6a642db6-1756-4f75-967f-cef542309484" xmlns:ns3="88a84e3e-8480-4505-ba74-e8f178fd99f1" targetNamespace="http://schemas.microsoft.com/office/2006/metadata/properties" ma:root="true" ma:fieldsID="5851a4c2ad478cf073205aac3e5a19c2" ns2:_="" ns3:_="">
    <xsd:import namespace="6a642db6-1756-4f75-967f-cef542309484"/>
    <xsd:import namespace="88a84e3e-8480-4505-ba74-e8f178fd99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bskw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42db6-1756-4f75-967f-cef542309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bskw" ma:index="17" nillable="true" ma:displayName="Testo" ma:internalName="bskw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84e3e-8480-4505-ba74-e8f178fd99f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cd10c97-4207-40b9-bf3c-eaa0d523cb9b}" ma:internalName="TaxCatchAll" ma:showField="CatchAllData" ma:web="88a84e3e-8480-4505-ba74-e8f178fd99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934442-81A0-4106-93B9-C63E6B943C52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6a642db6-1756-4f75-967f-cef542309484"/>
    <ds:schemaRef ds:uri="88a84e3e-8480-4505-ba74-e8f178fd99f1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E025C6-AA72-4E1E-8E30-48D7EB272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642db6-1756-4f75-967f-cef542309484"/>
    <ds:schemaRef ds:uri="88a84e3e-8480-4505-ba74-e8f178fd9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6FD8AE-538C-45B6-888D-15F44136F0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1061</Words>
  <Application>Microsoft Office PowerPoint</Application>
  <PresentationFormat>Widescreen</PresentationFormat>
  <Paragraphs>175</Paragraphs>
  <Slides>25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Dune Template_051215</vt:lpstr>
      <vt:lpstr>LBNF Content-Footer Theme</vt:lpstr>
      <vt:lpstr>A Drift Chamber Tracker for SAND –  Mechanical Design</vt:lpstr>
      <vt:lpstr>Cross-section of the complete Drift Chamber</vt:lpstr>
      <vt:lpstr>Layer Setup</vt:lpstr>
      <vt:lpstr>MYLAR LAYER</vt:lpstr>
      <vt:lpstr>Mylar Layer – Foil </vt:lpstr>
      <vt:lpstr>Mylar Layer - Setup</vt:lpstr>
      <vt:lpstr>Mylar Layer – Foil </vt:lpstr>
      <vt:lpstr>Mylar Layer – Pre-tensioning in horizontal setup</vt:lpstr>
      <vt:lpstr>Mylar Layer – Horizontal Pretension Test</vt:lpstr>
      <vt:lpstr>Mylar Layer – Pre-tensioning in vertical setup</vt:lpstr>
      <vt:lpstr>Mylar Layer – Vertical CreepTest</vt:lpstr>
      <vt:lpstr>WIRE LAYER</vt:lpstr>
      <vt:lpstr>Wires</vt:lpstr>
      <vt:lpstr>Wires – Pre-tensioning in Horizontal Setup</vt:lpstr>
      <vt:lpstr>Wire Layers</vt:lpstr>
      <vt:lpstr>Wire Layers - Positioning</vt:lpstr>
      <vt:lpstr>Wire Layers - Frame</vt:lpstr>
      <vt:lpstr>Wire Layers – Structural Support</vt:lpstr>
      <vt:lpstr>Wire Layers – Structural Support</vt:lpstr>
      <vt:lpstr>Gas In- and Output, Electronics, and High Voltage </vt:lpstr>
      <vt:lpstr>To be defined…</vt:lpstr>
      <vt:lpstr>Mounting and Transport</vt:lpstr>
      <vt:lpstr>Wire Layers – Mounting Frame</vt:lpstr>
      <vt:lpstr>Mounting</vt:lpstr>
      <vt:lpstr>Thank you for your attention! 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cp:keywords/>
  <dc:description>Modified by A. Weber</dc:description>
  <cp:lastModifiedBy>Emilie Savin</cp:lastModifiedBy>
  <cp:revision>134</cp:revision>
  <dcterms:created xsi:type="dcterms:W3CDTF">2015-04-30T14:29:22Z</dcterms:created>
  <dcterms:modified xsi:type="dcterms:W3CDTF">2024-10-29T15:31:43Z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0x0101003B74E3AA5235E44DA5CE1B92BE1A4358</vt:lpwstr>
  </property>
  <property fmtid="{D5CDD505-2E9C-101B-9397-08002B2CF9AE}" pid="3" name="MediaServiceImageTags">
    <vt:lpwstr/>
  </property>
</Properties>
</file>