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61" r:id="rId2"/>
    <p:sldId id="352" r:id="rId3"/>
    <p:sldId id="260" r:id="rId4"/>
    <p:sldId id="343" r:id="rId5"/>
    <p:sldId id="345" r:id="rId6"/>
    <p:sldId id="336" r:id="rId7"/>
    <p:sldId id="347" r:id="rId8"/>
    <p:sldId id="348" r:id="rId9"/>
    <p:sldId id="356" r:id="rId10"/>
    <p:sldId id="264" r:id="rId11"/>
    <p:sldId id="353" r:id="rId12"/>
    <p:sldId id="344" r:id="rId13"/>
    <p:sldId id="354" r:id="rId14"/>
    <p:sldId id="355" r:id="rId15"/>
    <p:sldId id="358" r:id="rId16"/>
    <p:sldId id="357" r:id="rId17"/>
    <p:sldId id="359" r:id="rId18"/>
    <p:sldId id="361" r:id="rId19"/>
    <p:sldId id="349" r:id="rId20"/>
    <p:sldId id="325" r:id="rId21"/>
    <p:sldId id="326" r:id="rId22"/>
    <p:sldId id="328" r:id="rId23"/>
    <p:sldId id="327" r:id="rId24"/>
    <p:sldId id="334" r:id="rId25"/>
    <p:sldId id="329" r:id="rId26"/>
    <p:sldId id="330" r:id="rId27"/>
    <p:sldId id="331" r:id="rId28"/>
    <p:sldId id="365" r:id="rId29"/>
    <p:sldId id="351" r:id="rId30"/>
    <p:sldId id="360" r:id="rId31"/>
    <p:sldId id="362" r:id="rId32"/>
    <p:sldId id="363" r:id="rId33"/>
    <p:sldId id="364" r:id="rId34"/>
    <p:sldId id="368" r:id="rId35"/>
    <p:sldId id="366" r:id="rId36"/>
    <p:sldId id="34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61" autoAdjust="0"/>
    <p:restoredTop sz="94660"/>
  </p:normalViewPr>
  <p:slideViewPr>
    <p:cSldViewPr snapToGrid="0">
      <p:cViewPr varScale="1">
        <p:scale>
          <a:sx n="96" d="100"/>
          <a:sy n="96" d="100"/>
        </p:scale>
        <p:origin x="158"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308D4F-5A82-4FDA-9F44-48CB4186CC66}" type="datetimeFigureOut">
              <a:rPr lang="en-GB" smtClean="0"/>
              <a:t>28/10/2024</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28905A-707A-4E02-8134-6FD6E6D87191}" type="slidenum">
              <a:rPr lang="en-GB" smtClean="0"/>
              <a:t>‹#›</a:t>
            </a:fld>
            <a:endParaRPr lang="en-GB"/>
          </a:p>
        </p:txBody>
      </p:sp>
    </p:spTree>
    <p:extLst>
      <p:ext uri="{BB962C8B-B14F-4D97-AF65-F5344CB8AC3E}">
        <p14:creationId xmlns:p14="http://schemas.microsoft.com/office/powerpoint/2010/main" val="1815374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C15A56-BAAC-6C74-534B-30CC3E2E3435}"/>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GB"/>
          </a:p>
        </p:txBody>
      </p:sp>
      <p:sp>
        <p:nvSpPr>
          <p:cNvPr id="3" name="Sottotitolo 2">
            <a:extLst>
              <a:ext uri="{FF2B5EF4-FFF2-40B4-BE49-F238E27FC236}">
                <a16:creationId xmlns:a16="http://schemas.microsoft.com/office/drawing/2014/main" id="{26FABEC5-E6E0-C569-EA23-7A8773D7ED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GB"/>
          </a:p>
        </p:txBody>
      </p:sp>
      <p:sp>
        <p:nvSpPr>
          <p:cNvPr id="4" name="Segnaposto data 3">
            <a:extLst>
              <a:ext uri="{FF2B5EF4-FFF2-40B4-BE49-F238E27FC236}">
                <a16:creationId xmlns:a16="http://schemas.microsoft.com/office/drawing/2014/main" id="{0556B790-D4B8-136E-150F-80CF33310AAA}"/>
              </a:ext>
            </a:extLst>
          </p:cNvPr>
          <p:cNvSpPr>
            <a:spLocks noGrp="1"/>
          </p:cNvSpPr>
          <p:nvPr>
            <p:ph type="dt" sz="half" idx="10"/>
          </p:nvPr>
        </p:nvSpPr>
        <p:spPr/>
        <p:txBody>
          <a:bodyPr/>
          <a:lstStyle/>
          <a:p>
            <a:fld id="{045C4BAE-0B1B-4E45-A4D1-AA59D9372371}" type="datetime1">
              <a:rPr lang="en-GB" smtClean="0"/>
              <a:t>28/10/2024</a:t>
            </a:fld>
            <a:endParaRPr lang="en-GB"/>
          </a:p>
        </p:txBody>
      </p:sp>
      <p:sp>
        <p:nvSpPr>
          <p:cNvPr id="5" name="Segnaposto piè di pagina 4">
            <a:extLst>
              <a:ext uri="{FF2B5EF4-FFF2-40B4-BE49-F238E27FC236}">
                <a16:creationId xmlns:a16="http://schemas.microsoft.com/office/drawing/2014/main" id="{B2F43828-0F29-9B73-D099-722D27FD3761}"/>
              </a:ext>
            </a:extLst>
          </p:cNvPr>
          <p:cNvSpPr>
            <a:spLocks noGrp="1"/>
          </p:cNvSpPr>
          <p:nvPr>
            <p:ph type="ftr" sz="quarter" idx="11"/>
          </p:nvPr>
        </p:nvSpPr>
        <p:spPr/>
        <p:txBody>
          <a:bodyPr/>
          <a:lstStyle/>
          <a:p>
            <a:r>
              <a:rPr lang="it-IT"/>
              <a:t>S. Mameli, D. Pasciuto, F. Raffaelli Coll. Meeting Ferrara</a:t>
            </a:r>
            <a:endParaRPr lang="en-GB"/>
          </a:p>
        </p:txBody>
      </p:sp>
      <p:sp>
        <p:nvSpPr>
          <p:cNvPr id="6" name="Segnaposto numero diapositiva 5">
            <a:extLst>
              <a:ext uri="{FF2B5EF4-FFF2-40B4-BE49-F238E27FC236}">
                <a16:creationId xmlns:a16="http://schemas.microsoft.com/office/drawing/2014/main" id="{60D2D7E0-C1B6-6FAF-B3D9-4D9B81949D1B}"/>
              </a:ext>
            </a:extLst>
          </p:cNvPr>
          <p:cNvSpPr>
            <a:spLocks noGrp="1"/>
          </p:cNvSpPr>
          <p:nvPr>
            <p:ph type="sldNum" sz="quarter" idx="12"/>
          </p:nvPr>
        </p:nvSpPr>
        <p:spPr/>
        <p:txBody>
          <a:bodyPr/>
          <a:lstStyle/>
          <a:p>
            <a:fld id="{2EBA6EE9-6154-4B60-9C3B-6F5F996B2447}" type="slidenum">
              <a:rPr lang="en-GB" smtClean="0"/>
              <a:t>‹#›</a:t>
            </a:fld>
            <a:endParaRPr lang="en-GB"/>
          </a:p>
        </p:txBody>
      </p:sp>
    </p:spTree>
    <p:extLst>
      <p:ext uri="{BB962C8B-B14F-4D97-AF65-F5344CB8AC3E}">
        <p14:creationId xmlns:p14="http://schemas.microsoft.com/office/powerpoint/2010/main" val="2364058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9591F5-0DBB-CAB8-88B3-34580460CA57}"/>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testo verticale 2">
            <a:extLst>
              <a:ext uri="{FF2B5EF4-FFF2-40B4-BE49-F238E27FC236}">
                <a16:creationId xmlns:a16="http://schemas.microsoft.com/office/drawing/2014/main" id="{929A2615-1352-C5CE-D5EB-FF07E86ECB2D}"/>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CE837F3D-6473-A168-0B90-B34573C81317}"/>
              </a:ext>
            </a:extLst>
          </p:cNvPr>
          <p:cNvSpPr>
            <a:spLocks noGrp="1"/>
          </p:cNvSpPr>
          <p:nvPr>
            <p:ph type="dt" sz="half" idx="10"/>
          </p:nvPr>
        </p:nvSpPr>
        <p:spPr/>
        <p:txBody>
          <a:bodyPr/>
          <a:lstStyle/>
          <a:p>
            <a:fld id="{795B581C-F665-49BE-B681-6D1B3DAB2994}" type="datetime1">
              <a:rPr lang="en-GB" smtClean="0"/>
              <a:t>28/10/2024</a:t>
            </a:fld>
            <a:endParaRPr lang="en-GB"/>
          </a:p>
        </p:txBody>
      </p:sp>
      <p:sp>
        <p:nvSpPr>
          <p:cNvPr id="5" name="Segnaposto piè di pagina 4">
            <a:extLst>
              <a:ext uri="{FF2B5EF4-FFF2-40B4-BE49-F238E27FC236}">
                <a16:creationId xmlns:a16="http://schemas.microsoft.com/office/drawing/2014/main" id="{1F86BF18-9AA0-5A08-24BE-771424A125C2}"/>
              </a:ext>
            </a:extLst>
          </p:cNvPr>
          <p:cNvSpPr>
            <a:spLocks noGrp="1"/>
          </p:cNvSpPr>
          <p:nvPr>
            <p:ph type="ftr" sz="quarter" idx="11"/>
          </p:nvPr>
        </p:nvSpPr>
        <p:spPr/>
        <p:txBody>
          <a:bodyPr/>
          <a:lstStyle/>
          <a:p>
            <a:r>
              <a:rPr lang="it-IT"/>
              <a:t>S. Mameli, D. Pasciuto, F. Raffaelli Coll. Meeting Ferrara</a:t>
            </a:r>
            <a:endParaRPr lang="en-GB"/>
          </a:p>
        </p:txBody>
      </p:sp>
      <p:sp>
        <p:nvSpPr>
          <p:cNvPr id="6" name="Segnaposto numero diapositiva 5">
            <a:extLst>
              <a:ext uri="{FF2B5EF4-FFF2-40B4-BE49-F238E27FC236}">
                <a16:creationId xmlns:a16="http://schemas.microsoft.com/office/drawing/2014/main" id="{B8449728-F810-AC6B-F8A4-2EC64BEE8221}"/>
              </a:ext>
            </a:extLst>
          </p:cNvPr>
          <p:cNvSpPr>
            <a:spLocks noGrp="1"/>
          </p:cNvSpPr>
          <p:nvPr>
            <p:ph type="sldNum" sz="quarter" idx="12"/>
          </p:nvPr>
        </p:nvSpPr>
        <p:spPr/>
        <p:txBody>
          <a:bodyPr/>
          <a:lstStyle/>
          <a:p>
            <a:fld id="{2EBA6EE9-6154-4B60-9C3B-6F5F996B2447}" type="slidenum">
              <a:rPr lang="en-GB" smtClean="0"/>
              <a:t>‹#›</a:t>
            </a:fld>
            <a:endParaRPr lang="en-GB"/>
          </a:p>
        </p:txBody>
      </p:sp>
    </p:spTree>
    <p:extLst>
      <p:ext uri="{BB962C8B-B14F-4D97-AF65-F5344CB8AC3E}">
        <p14:creationId xmlns:p14="http://schemas.microsoft.com/office/powerpoint/2010/main" val="1279621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DC7E3623-0515-DDAE-E6DA-E0DC4E8C8A03}"/>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GB"/>
          </a:p>
        </p:txBody>
      </p:sp>
      <p:sp>
        <p:nvSpPr>
          <p:cNvPr id="3" name="Segnaposto testo verticale 2">
            <a:extLst>
              <a:ext uri="{FF2B5EF4-FFF2-40B4-BE49-F238E27FC236}">
                <a16:creationId xmlns:a16="http://schemas.microsoft.com/office/drawing/2014/main" id="{3EBA05F4-9176-BF47-B298-4F70EE3100ED}"/>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C20699E4-1ABB-8E90-72C6-973000EB05E5}"/>
              </a:ext>
            </a:extLst>
          </p:cNvPr>
          <p:cNvSpPr>
            <a:spLocks noGrp="1"/>
          </p:cNvSpPr>
          <p:nvPr>
            <p:ph type="dt" sz="half" idx="10"/>
          </p:nvPr>
        </p:nvSpPr>
        <p:spPr/>
        <p:txBody>
          <a:bodyPr/>
          <a:lstStyle/>
          <a:p>
            <a:fld id="{2F3C20C9-5D74-4B0C-BCE2-71DD507E12DB}" type="datetime1">
              <a:rPr lang="en-GB" smtClean="0"/>
              <a:t>28/10/2024</a:t>
            </a:fld>
            <a:endParaRPr lang="en-GB"/>
          </a:p>
        </p:txBody>
      </p:sp>
      <p:sp>
        <p:nvSpPr>
          <p:cNvPr id="5" name="Segnaposto piè di pagina 4">
            <a:extLst>
              <a:ext uri="{FF2B5EF4-FFF2-40B4-BE49-F238E27FC236}">
                <a16:creationId xmlns:a16="http://schemas.microsoft.com/office/drawing/2014/main" id="{F32B8427-56B6-CD22-DAD2-553AF2481A6B}"/>
              </a:ext>
            </a:extLst>
          </p:cNvPr>
          <p:cNvSpPr>
            <a:spLocks noGrp="1"/>
          </p:cNvSpPr>
          <p:nvPr>
            <p:ph type="ftr" sz="quarter" idx="11"/>
          </p:nvPr>
        </p:nvSpPr>
        <p:spPr/>
        <p:txBody>
          <a:bodyPr/>
          <a:lstStyle/>
          <a:p>
            <a:r>
              <a:rPr lang="it-IT"/>
              <a:t>S. Mameli, D. Pasciuto, F. Raffaelli Coll. Meeting Ferrara</a:t>
            </a:r>
            <a:endParaRPr lang="en-GB"/>
          </a:p>
        </p:txBody>
      </p:sp>
      <p:sp>
        <p:nvSpPr>
          <p:cNvPr id="6" name="Segnaposto numero diapositiva 5">
            <a:extLst>
              <a:ext uri="{FF2B5EF4-FFF2-40B4-BE49-F238E27FC236}">
                <a16:creationId xmlns:a16="http://schemas.microsoft.com/office/drawing/2014/main" id="{37E40FEA-F6AA-E426-AC32-40EE88690C06}"/>
              </a:ext>
            </a:extLst>
          </p:cNvPr>
          <p:cNvSpPr>
            <a:spLocks noGrp="1"/>
          </p:cNvSpPr>
          <p:nvPr>
            <p:ph type="sldNum" sz="quarter" idx="12"/>
          </p:nvPr>
        </p:nvSpPr>
        <p:spPr/>
        <p:txBody>
          <a:bodyPr/>
          <a:lstStyle/>
          <a:p>
            <a:fld id="{2EBA6EE9-6154-4B60-9C3B-6F5F996B2447}" type="slidenum">
              <a:rPr lang="en-GB" smtClean="0"/>
              <a:t>‹#›</a:t>
            </a:fld>
            <a:endParaRPr lang="en-GB"/>
          </a:p>
        </p:txBody>
      </p:sp>
    </p:spTree>
    <p:extLst>
      <p:ext uri="{BB962C8B-B14F-4D97-AF65-F5344CB8AC3E}">
        <p14:creationId xmlns:p14="http://schemas.microsoft.com/office/powerpoint/2010/main" val="3625830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D3CF53-0C11-FA04-C83A-E7FF5233BBC3}"/>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CE1B52BC-327C-F7A1-BE3B-529BE1944137}"/>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7299B2AB-F040-BB98-7876-A6873F5DF80B}"/>
              </a:ext>
            </a:extLst>
          </p:cNvPr>
          <p:cNvSpPr>
            <a:spLocks noGrp="1"/>
          </p:cNvSpPr>
          <p:nvPr>
            <p:ph type="dt" sz="half" idx="10"/>
          </p:nvPr>
        </p:nvSpPr>
        <p:spPr/>
        <p:txBody>
          <a:bodyPr/>
          <a:lstStyle/>
          <a:p>
            <a:fld id="{3EC468FF-CE1C-4825-9B86-5F2F1A7907E5}" type="datetime1">
              <a:rPr lang="en-GB" smtClean="0"/>
              <a:t>28/10/2024</a:t>
            </a:fld>
            <a:endParaRPr lang="en-GB"/>
          </a:p>
        </p:txBody>
      </p:sp>
      <p:sp>
        <p:nvSpPr>
          <p:cNvPr id="5" name="Segnaposto piè di pagina 4">
            <a:extLst>
              <a:ext uri="{FF2B5EF4-FFF2-40B4-BE49-F238E27FC236}">
                <a16:creationId xmlns:a16="http://schemas.microsoft.com/office/drawing/2014/main" id="{8CC19082-AC41-CD75-96A2-A15603AC0888}"/>
              </a:ext>
            </a:extLst>
          </p:cNvPr>
          <p:cNvSpPr>
            <a:spLocks noGrp="1"/>
          </p:cNvSpPr>
          <p:nvPr>
            <p:ph type="ftr" sz="quarter" idx="11"/>
          </p:nvPr>
        </p:nvSpPr>
        <p:spPr/>
        <p:txBody>
          <a:bodyPr/>
          <a:lstStyle/>
          <a:p>
            <a:r>
              <a:rPr lang="it-IT"/>
              <a:t>S. Mameli, D. Pasciuto, F. Raffaelli Coll. Meeting Ferrara</a:t>
            </a:r>
            <a:endParaRPr lang="en-GB"/>
          </a:p>
        </p:txBody>
      </p:sp>
      <p:sp>
        <p:nvSpPr>
          <p:cNvPr id="6" name="Segnaposto numero diapositiva 5">
            <a:extLst>
              <a:ext uri="{FF2B5EF4-FFF2-40B4-BE49-F238E27FC236}">
                <a16:creationId xmlns:a16="http://schemas.microsoft.com/office/drawing/2014/main" id="{66ED89EE-AC66-A287-0C49-B19536483CCA}"/>
              </a:ext>
            </a:extLst>
          </p:cNvPr>
          <p:cNvSpPr>
            <a:spLocks noGrp="1"/>
          </p:cNvSpPr>
          <p:nvPr>
            <p:ph type="sldNum" sz="quarter" idx="12"/>
          </p:nvPr>
        </p:nvSpPr>
        <p:spPr/>
        <p:txBody>
          <a:bodyPr/>
          <a:lstStyle/>
          <a:p>
            <a:fld id="{2EBA6EE9-6154-4B60-9C3B-6F5F996B2447}" type="slidenum">
              <a:rPr lang="en-GB" smtClean="0"/>
              <a:t>‹#›</a:t>
            </a:fld>
            <a:endParaRPr lang="en-GB"/>
          </a:p>
        </p:txBody>
      </p:sp>
    </p:spTree>
    <p:extLst>
      <p:ext uri="{BB962C8B-B14F-4D97-AF65-F5344CB8AC3E}">
        <p14:creationId xmlns:p14="http://schemas.microsoft.com/office/powerpoint/2010/main" val="75769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366EA78-E671-6F68-37A9-6399D12A29C1}"/>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8031C090-CF0D-117A-2A9A-D226474409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403DCEE5-EC0C-108E-DE05-B7404BB02882}"/>
              </a:ext>
            </a:extLst>
          </p:cNvPr>
          <p:cNvSpPr>
            <a:spLocks noGrp="1"/>
          </p:cNvSpPr>
          <p:nvPr>
            <p:ph type="dt" sz="half" idx="10"/>
          </p:nvPr>
        </p:nvSpPr>
        <p:spPr/>
        <p:txBody>
          <a:bodyPr/>
          <a:lstStyle/>
          <a:p>
            <a:fld id="{10DCFF6C-DB1F-4BD8-B515-C28A9F32D7A4}" type="datetime1">
              <a:rPr lang="en-GB" smtClean="0"/>
              <a:t>28/10/2024</a:t>
            </a:fld>
            <a:endParaRPr lang="en-GB"/>
          </a:p>
        </p:txBody>
      </p:sp>
      <p:sp>
        <p:nvSpPr>
          <p:cNvPr id="5" name="Segnaposto piè di pagina 4">
            <a:extLst>
              <a:ext uri="{FF2B5EF4-FFF2-40B4-BE49-F238E27FC236}">
                <a16:creationId xmlns:a16="http://schemas.microsoft.com/office/drawing/2014/main" id="{812CAFAE-C472-E016-F84C-D081F34B9235}"/>
              </a:ext>
            </a:extLst>
          </p:cNvPr>
          <p:cNvSpPr>
            <a:spLocks noGrp="1"/>
          </p:cNvSpPr>
          <p:nvPr>
            <p:ph type="ftr" sz="quarter" idx="11"/>
          </p:nvPr>
        </p:nvSpPr>
        <p:spPr/>
        <p:txBody>
          <a:bodyPr/>
          <a:lstStyle/>
          <a:p>
            <a:r>
              <a:rPr lang="it-IT"/>
              <a:t>S. Mameli, D. Pasciuto, F. Raffaelli Coll. Meeting Ferrara</a:t>
            </a:r>
            <a:endParaRPr lang="en-GB"/>
          </a:p>
        </p:txBody>
      </p:sp>
      <p:sp>
        <p:nvSpPr>
          <p:cNvPr id="6" name="Segnaposto numero diapositiva 5">
            <a:extLst>
              <a:ext uri="{FF2B5EF4-FFF2-40B4-BE49-F238E27FC236}">
                <a16:creationId xmlns:a16="http://schemas.microsoft.com/office/drawing/2014/main" id="{99E438DA-47BB-5959-2DB7-24BC24CD5BB2}"/>
              </a:ext>
            </a:extLst>
          </p:cNvPr>
          <p:cNvSpPr>
            <a:spLocks noGrp="1"/>
          </p:cNvSpPr>
          <p:nvPr>
            <p:ph type="sldNum" sz="quarter" idx="12"/>
          </p:nvPr>
        </p:nvSpPr>
        <p:spPr/>
        <p:txBody>
          <a:bodyPr/>
          <a:lstStyle/>
          <a:p>
            <a:fld id="{2EBA6EE9-6154-4B60-9C3B-6F5F996B2447}" type="slidenum">
              <a:rPr lang="en-GB" smtClean="0"/>
              <a:t>‹#›</a:t>
            </a:fld>
            <a:endParaRPr lang="en-GB"/>
          </a:p>
        </p:txBody>
      </p:sp>
    </p:spTree>
    <p:extLst>
      <p:ext uri="{BB962C8B-B14F-4D97-AF65-F5344CB8AC3E}">
        <p14:creationId xmlns:p14="http://schemas.microsoft.com/office/powerpoint/2010/main" val="4244815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35C7A09-A93B-74F3-AB41-FCA93A8198F6}"/>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1CC352BD-9C29-DB40-09AD-5384EDFED7DE}"/>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contenuto 3">
            <a:extLst>
              <a:ext uri="{FF2B5EF4-FFF2-40B4-BE49-F238E27FC236}">
                <a16:creationId xmlns:a16="http://schemas.microsoft.com/office/drawing/2014/main" id="{8DFAB7B0-894F-A4C0-99B8-60C802E1F97E}"/>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data 4">
            <a:extLst>
              <a:ext uri="{FF2B5EF4-FFF2-40B4-BE49-F238E27FC236}">
                <a16:creationId xmlns:a16="http://schemas.microsoft.com/office/drawing/2014/main" id="{9A0A91A6-770B-F3A2-9770-9D28DDF344D3}"/>
              </a:ext>
            </a:extLst>
          </p:cNvPr>
          <p:cNvSpPr>
            <a:spLocks noGrp="1"/>
          </p:cNvSpPr>
          <p:nvPr>
            <p:ph type="dt" sz="half" idx="10"/>
          </p:nvPr>
        </p:nvSpPr>
        <p:spPr/>
        <p:txBody>
          <a:bodyPr/>
          <a:lstStyle/>
          <a:p>
            <a:fld id="{5F74F52C-BE3E-4435-9BFF-8B518771A4D5}" type="datetime1">
              <a:rPr lang="en-GB" smtClean="0"/>
              <a:t>28/10/2024</a:t>
            </a:fld>
            <a:endParaRPr lang="en-GB"/>
          </a:p>
        </p:txBody>
      </p:sp>
      <p:sp>
        <p:nvSpPr>
          <p:cNvPr id="6" name="Segnaposto piè di pagina 5">
            <a:extLst>
              <a:ext uri="{FF2B5EF4-FFF2-40B4-BE49-F238E27FC236}">
                <a16:creationId xmlns:a16="http://schemas.microsoft.com/office/drawing/2014/main" id="{4EFF6831-55F5-3E1C-4D77-2EE152B631CE}"/>
              </a:ext>
            </a:extLst>
          </p:cNvPr>
          <p:cNvSpPr>
            <a:spLocks noGrp="1"/>
          </p:cNvSpPr>
          <p:nvPr>
            <p:ph type="ftr" sz="quarter" idx="11"/>
          </p:nvPr>
        </p:nvSpPr>
        <p:spPr/>
        <p:txBody>
          <a:bodyPr/>
          <a:lstStyle/>
          <a:p>
            <a:r>
              <a:rPr lang="it-IT"/>
              <a:t>S. Mameli, D. Pasciuto, F. Raffaelli Coll. Meeting Ferrara</a:t>
            </a:r>
            <a:endParaRPr lang="en-GB"/>
          </a:p>
        </p:txBody>
      </p:sp>
      <p:sp>
        <p:nvSpPr>
          <p:cNvPr id="7" name="Segnaposto numero diapositiva 6">
            <a:extLst>
              <a:ext uri="{FF2B5EF4-FFF2-40B4-BE49-F238E27FC236}">
                <a16:creationId xmlns:a16="http://schemas.microsoft.com/office/drawing/2014/main" id="{D3199B53-EAB6-347F-1951-3170378F004B}"/>
              </a:ext>
            </a:extLst>
          </p:cNvPr>
          <p:cNvSpPr>
            <a:spLocks noGrp="1"/>
          </p:cNvSpPr>
          <p:nvPr>
            <p:ph type="sldNum" sz="quarter" idx="12"/>
          </p:nvPr>
        </p:nvSpPr>
        <p:spPr/>
        <p:txBody>
          <a:bodyPr/>
          <a:lstStyle/>
          <a:p>
            <a:fld id="{2EBA6EE9-6154-4B60-9C3B-6F5F996B2447}" type="slidenum">
              <a:rPr lang="en-GB" smtClean="0"/>
              <a:t>‹#›</a:t>
            </a:fld>
            <a:endParaRPr lang="en-GB"/>
          </a:p>
        </p:txBody>
      </p:sp>
    </p:spTree>
    <p:extLst>
      <p:ext uri="{BB962C8B-B14F-4D97-AF65-F5344CB8AC3E}">
        <p14:creationId xmlns:p14="http://schemas.microsoft.com/office/powerpoint/2010/main" val="3514699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6498ED6-5336-2072-3BD2-FB2E15398D87}"/>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5EAE8CB0-3C0F-C1BE-963D-9392D5BE7A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ED6FB7E8-7C46-5964-C219-72B6B8D617A1}"/>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testo 4">
            <a:extLst>
              <a:ext uri="{FF2B5EF4-FFF2-40B4-BE49-F238E27FC236}">
                <a16:creationId xmlns:a16="http://schemas.microsoft.com/office/drawing/2014/main" id="{6B88BCD1-E83B-B86E-E615-0173D58472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93CA1933-C361-C226-2E91-7B7457B8CDF0}"/>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7" name="Segnaposto data 6">
            <a:extLst>
              <a:ext uri="{FF2B5EF4-FFF2-40B4-BE49-F238E27FC236}">
                <a16:creationId xmlns:a16="http://schemas.microsoft.com/office/drawing/2014/main" id="{E1F1763F-6B00-6FE9-76FC-AAB5A11D1FA0}"/>
              </a:ext>
            </a:extLst>
          </p:cNvPr>
          <p:cNvSpPr>
            <a:spLocks noGrp="1"/>
          </p:cNvSpPr>
          <p:nvPr>
            <p:ph type="dt" sz="half" idx="10"/>
          </p:nvPr>
        </p:nvSpPr>
        <p:spPr/>
        <p:txBody>
          <a:bodyPr/>
          <a:lstStyle/>
          <a:p>
            <a:fld id="{A81CE96B-7D3E-40A7-8440-974E532088C1}" type="datetime1">
              <a:rPr lang="en-GB" smtClean="0"/>
              <a:t>28/10/2024</a:t>
            </a:fld>
            <a:endParaRPr lang="en-GB"/>
          </a:p>
        </p:txBody>
      </p:sp>
      <p:sp>
        <p:nvSpPr>
          <p:cNvPr id="8" name="Segnaposto piè di pagina 7">
            <a:extLst>
              <a:ext uri="{FF2B5EF4-FFF2-40B4-BE49-F238E27FC236}">
                <a16:creationId xmlns:a16="http://schemas.microsoft.com/office/drawing/2014/main" id="{843D5B38-F10F-4AB5-A321-12A83965423F}"/>
              </a:ext>
            </a:extLst>
          </p:cNvPr>
          <p:cNvSpPr>
            <a:spLocks noGrp="1"/>
          </p:cNvSpPr>
          <p:nvPr>
            <p:ph type="ftr" sz="quarter" idx="11"/>
          </p:nvPr>
        </p:nvSpPr>
        <p:spPr/>
        <p:txBody>
          <a:bodyPr/>
          <a:lstStyle/>
          <a:p>
            <a:r>
              <a:rPr lang="it-IT"/>
              <a:t>S. Mameli, D. Pasciuto, F. Raffaelli Coll. Meeting Ferrara</a:t>
            </a:r>
            <a:endParaRPr lang="en-GB"/>
          </a:p>
        </p:txBody>
      </p:sp>
      <p:sp>
        <p:nvSpPr>
          <p:cNvPr id="9" name="Segnaposto numero diapositiva 8">
            <a:extLst>
              <a:ext uri="{FF2B5EF4-FFF2-40B4-BE49-F238E27FC236}">
                <a16:creationId xmlns:a16="http://schemas.microsoft.com/office/drawing/2014/main" id="{7759183B-9C8B-12A4-B016-53C3D1C9069E}"/>
              </a:ext>
            </a:extLst>
          </p:cNvPr>
          <p:cNvSpPr>
            <a:spLocks noGrp="1"/>
          </p:cNvSpPr>
          <p:nvPr>
            <p:ph type="sldNum" sz="quarter" idx="12"/>
          </p:nvPr>
        </p:nvSpPr>
        <p:spPr/>
        <p:txBody>
          <a:bodyPr/>
          <a:lstStyle/>
          <a:p>
            <a:fld id="{2EBA6EE9-6154-4B60-9C3B-6F5F996B2447}" type="slidenum">
              <a:rPr lang="en-GB" smtClean="0"/>
              <a:t>‹#›</a:t>
            </a:fld>
            <a:endParaRPr lang="en-GB"/>
          </a:p>
        </p:txBody>
      </p:sp>
    </p:spTree>
    <p:extLst>
      <p:ext uri="{BB962C8B-B14F-4D97-AF65-F5344CB8AC3E}">
        <p14:creationId xmlns:p14="http://schemas.microsoft.com/office/powerpoint/2010/main" val="3183789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4F77C27-4C73-64D9-DF3D-16E0A673421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data 2">
            <a:extLst>
              <a:ext uri="{FF2B5EF4-FFF2-40B4-BE49-F238E27FC236}">
                <a16:creationId xmlns:a16="http://schemas.microsoft.com/office/drawing/2014/main" id="{7430F7D0-572D-3FDA-6419-8163928A44BB}"/>
              </a:ext>
            </a:extLst>
          </p:cNvPr>
          <p:cNvSpPr>
            <a:spLocks noGrp="1"/>
          </p:cNvSpPr>
          <p:nvPr>
            <p:ph type="dt" sz="half" idx="10"/>
          </p:nvPr>
        </p:nvSpPr>
        <p:spPr/>
        <p:txBody>
          <a:bodyPr/>
          <a:lstStyle/>
          <a:p>
            <a:fld id="{27A4CD7A-A13D-4A2E-96DE-78B792415093}" type="datetime1">
              <a:rPr lang="en-GB" smtClean="0"/>
              <a:t>28/10/2024</a:t>
            </a:fld>
            <a:endParaRPr lang="en-GB"/>
          </a:p>
        </p:txBody>
      </p:sp>
      <p:sp>
        <p:nvSpPr>
          <p:cNvPr id="4" name="Segnaposto piè di pagina 3">
            <a:extLst>
              <a:ext uri="{FF2B5EF4-FFF2-40B4-BE49-F238E27FC236}">
                <a16:creationId xmlns:a16="http://schemas.microsoft.com/office/drawing/2014/main" id="{62DA9CEC-F894-B0EF-AFD2-731E0D2E3AFF}"/>
              </a:ext>
            </a:extLst>
          </p:cNvPr>
          <p:cNvSpPr>
            <a:spLocks noGrp="1"/>
          </p:cNvSpPr>
          <p:nvPr>
            <p:ph type="ftr" sz="quarter" idx="11"/>
          </p:nvPr>
        </p:nvSpPr>
        <p:spPr/>
        <p:txBody>
          <a:bodyPr/>
          <a:lstStyle/>
          <a:p>
            <a:r>
              <a:rPr lang="it-IT"/>
              <a:t>S. Mameli, D. Pasciuto, F. Raffaelli Coll. Meeting Ferrara</a:t>
            </a:r>
            <a:endParaRPr lang="en-GB"/>
          </a:p>
        </p:txBody>
      </p:sp>
      <p:sp>
        <p:nvSpPr>
          <p:cNvPr id="5" name="Segnaposto numero diapositiva 4">
            <a:extLst>
              <a:ext uri="{FF2B5EF4-FFF2-40B4-BE49-F238E27FC236}">
                <a16:creationId xmlns:a16="http://schemas.microsoft.com/office/drawing/2014/main" id="{52A6243D-A11E-C33A-1386-EB70DC011B68}"/>
              </a:ext>
            </a:extLst>
          </p:cNvPr>
          <p:cNvSpPr>
            <a:spLocks noGrp="1"/>
          </p:cNvSpPr>
          <p:nvPr>
            <p:ph type="sldNum" sz="quarter" idx="12"/>
          </p:nvPr>
        </p:nvSpPr>
        <p:spPr/>
        <p:txBody>
          <a:bodyPr/>
          <a:lstStyle/>
          <a:p>
            <a:fld id="{2EBA6EE9-6154-4B60-9C3B-6F5F996B2447}" type="slidenum">
              <a:rPr lang="en-GB" smtClean="0"/>
              <a:t>‹#›</a:t>
            </a:fld>
            <a:endParaRPr lang="en-GB"/>
          </a:p>
        </p:txBody>
      </p:sp>
    </p:spTree>
    <p:extLst>
      <p:ext uri="{BB962C8B-B14F-4D97-AF65-F5344CB8AC3E}">
        <p14:creationId xmlns:p14="http://schemas.microsoft.com/office/powerpoint/2010/main" val="256011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29471436-271E-AFFF-60ED-8BF0328B74EF}"/>
              </a:ext>
            </a:extLst>
          </p:cNvPr>
          <p:cNvSpPr>
            <a:spLocks noGrp="1"/>
          </p:cNvSpPr>
          <p:nvPr>
            <p:ph type="dt" sz="half" idx="10"/>
          </p:nvPr>
        </p:nvSpPr>
        <p:spPr/>
        <p:txBody>
          <a:bodyPr/>
          <a:lstStyle/>
          <a:p>
            <a:fld id="{511B6967-9203-4B59-BBB4-0B7FBBB4C099}" type="datetime1">
              <a:rPr lang="en-GB" smtClean="0"/>
              <a:t>28/10/2024</a:t>
            </a:fld>
            <a:endParaRPr lang="en-GB"/>
          </a:p>
        </p:txBody>
      </p:sp>
      <p:sp>
        <p:nvSpPr>
          <p:cNvPr id="3" name="Segnaposto piè di pagina 2">
            <a:extLst>
              <a:ext uri="{FF2B5EF4-FFF2-40B4-BE49-F238E27FC236}">
                <a16:creationId xmlns:a16="http://schemas.microsoft.com/office/drawing/2014/main" id="{97DE9EFE-B6E9-AB1D-109F-FB56FEB22FFF}"/>
              </a:ext>
            </a:extLst>
          </p:cNvPr>
          <p:cNvSpPr>
            <a:spLocks noGrp="1"/>
          </p:cNvSpPr>
          <p:nvPr>
            <p:ph type="ftr" sz="quarter" idx="11"/>
          </p:nvPr>
        </p:nvSpPr>
        <p:spPr/>
        <p:txBody>
          <a:bodyPr/>
          <a:lstStyle/>
          <a:p>
            <a:r>
              <a:rPr lang="it-IT"/>
              <a:t>S. Mameli, D. Pasciuto, F. Raffaelli Coll. Meeting Ferrara</a:t>
            </a:r>
            <a:endParaRPr lang="en-GB"/>
          </a:p>
        </p:txBody>
      </p:sp>
      <p:sp>
        <p:nvSpPr>
          <p:cNvPr id="4" name="Segnaposto numero diapositiva 3">
            <a:extLst>
              <a:ext uri="{FF2B5EF4-FFF2-40B4-BE49-F238E27FC236}">
                <a16:creationId xmlns:a16="http://schemas.microsoft.com/office/drawing/2014/main" id="{578F1D6F-25B1-E3FE-86E4-0608F530081D}"/>
              </a:ext>
            </a:extLst>
          </p:cNvPr>
          <p:cNvSpPr>
            <a:spLocks noGrp="1"/>
          </p:cNvSpPr>
          <p:nvPr>
            <p:ph type="sldNum" sz="quarter" idx="12"/>
          </p:nvPr>
        </p:nvSpPr>
        <p:spPr/>
        <p:txBody>
          <a:bodyPr/>
          <a:lstStyle/>
          <a:p>
            <a:fld id="{2EBA6EE9-6154-4B60-9C3B-6F5F996B2447}" type="slidenum">
              <a:rPr lang="en-GB" smtClean="0"/>
              <a:t>‹#›</a:t>
            </a:fld>
            <a:endParaRPr lang="en-GB"/>
          </a:p>
        </p:txBody>
      </p:sp>
    </p:spTree>
    <p:extLst>
      <p:ext uri="{BB962C8B-B14F-4D97-AF65-F5344CB8AC3E}">
        <p14:creationId xmlns:p14="http://schemas.microsoft.com/office/powerpoint/2010/main" val="3522702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92AE80D-BA7E-EBA4-8187-EC08DB2DD64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8AB5A9BD-1C48-7B53-4A23-78F05ABD6B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testo 3">
            <a:extLst>
              <a:ext uri="{FF2B5EF4-FFF2-40B4-BE49-F238E27FC236}">
                <a16:creationId xmlns:a16="http://schemas.microsoft.com/office/drawing/2014/main" id="{5B7894D4-BF15-8808-747B-A53306D2E1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57DFB470-7F19-5DD2-1F33-0091C16D01D3}"/>
              </a:ext>
            </a:extLst>
          </p:cNvPr>
          <p:cNvSpPr>
            <a:spLocks noGrp="1"/>
          </p:cNvSpPr>
          <p:nvPr>
            <p:ph type="dt" sz="half" idx="10"/>
          </p:nvPr>
        </p:nvSpPr>
        <p:spPr/>
        <p:txBody>
          <a:bodyPr/>
          <a:lstStyle/>
          <a:p>
            <a:fld id="{FDC409DF-2901-4F1E-B87D-FE406D1B8A26}" type="datetime1">
              <a:rPr lang="en-GB" smtClean="0"/>
              <a:t>28/10/2024</a:t>
            </a:fld>
            <a:endParaRPr lang="en-GB"/>
          </a:p>
        </p:txBody>
      </p:sp>
      <p:sp>
        <p:nvSpPr>
          <p:cNvPr id="6" name="Segnaposto piè di pagina 5">
            <a:extLst>
              <a:ext uri="{FF2B5EF4-FFF2-40B4-BE49-F238E27FC236}">
                <a16:creationId xmlns:a16="http://schemas.microsoft.com/office/drawing/2014/main" id="{C89D39B6-A5D4-0FE5-142A-BD338F8B5302}"/>
              </a:ext>
            </a:extLst>
          </p:cNvPr>
          <p:cNvSpPr>
            <a:spLocks noGrp="1"/>
          </p:cNvSpPr>
          <p:nvPr>
            <p:ph type="ftr" sz="quarter" idx="11"/>
          </p:nvPr>
        </p:nvSpPr>
        <p:spPr/>
        <p:txBody>
          <a:bodyPr/>
          <a:lstStyle/>
          <a:p>
            <a:r>
              <a:rPr lang="it-IT"/>
              <a:t>S. Mameli, D. Pasciuto, F. Raffaelli Coll. Meeting Ferrara</a:t>
            </a:r>
            <a:endParaRPr lang="en-GB"/>
          </a:p>
        </p:txBody>
      </p:sp>
      <p:sp>
        <p:nvSpPr>
          <p:cNvPr id="7" name="Segnaposto numero diapositiva 6">
            <a:extLst>
              <a:ext uri="{FF2B5EF4-FFF2-40B4-BE49-F238E27FC236}">
                <a16:creationId xmlns:a16="http://schemas.microsoft.com/office/drawing/2014/main" id="{BF5FF697-52CF-DF87-12CD-D99EB39EBC6F}"/>
              </a:ext>
            </a:extLst>
          </p:cNvPr>
          <p:cNvSpPr>
            <a:spLocks noGrp="1"/>
          </p:cNvSpPr>
          <p:nvPr>
            <p:ph type="sldNum" sz="quarter" idx="12"/>
          </p:nvPr>
        </p:nvSpPr>
        <p:spPr/>
        <p:txBody>
          <a:bodyPr/>
          <a:lstStyle/>
          <a:p>
            <a:fld id="{2EBA6EE9-6154-4B60-9C3B-6F5F996B2447}" type="slidenum">
              <a:rPr lang="en-GB" smtClean="0"/>
              <a:t>‹#›</a:t>
            </a:fld>
            <a:endParaRPr lang="en-GB"/>
          </a:p>
        </p:txBody>
      </p:sp>
    </p:spTree>
    <p:extLst>
      <p:ext uri="{BB962C8B-B14F-4D97-AF65-F5344CB8AC3E}">
        <p14:creationId xmlns:p14="http://schemas.microsoft.com/office/powerpoint/2010/main" val="1733169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B067D5-029D-9D9A-D35A-FFA624D5D11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GB"/>
          </a:p>
        </p:txBody>
      </p:sp>
      <p:sp>
        <p:nvSpPr>
          <p:cNvPr id="3" name="Segnaposto immagine 2">
            <a:extLst>
              <a:ext uri="{FF2B5EF4-FFF2-40B4-BE49-F238E27FC236}">
                <a16:creationId xmlns:a16="http://schemas.microsoft.com/office/drawing/2014/main" id="{DF6038E1-9867-46D8-F9F3-622836FAC1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egnaposto testo 3">
            <a:extLst>
              <a:ext uri="{FF2B5EF4-FFF2-40B4-BE49-F238E27FC236}">
                <a16:creationId xmlns:a16="http://schemas.microsoft.com/office/drawing/2014/main" id="{8F8A3836-0186-7F4D-489F-294AAD4260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B326C425-6F46-B0D1-B144-49909A5110AD}"/>
              </a:ext>
            </a:extLst>
          </p:cNvPr>
          <p:cNvSpPr>
            <a:spLocks noGrp="1"/>
          </p:cNvSpPr>
          <p:nvPr>
            <p:ph type="dt" sz="half" idx="10"/>
          </p:nvPr>
        </p:nvSpPr>
        <p:spPr/>
        <p:txBody>
          <a:bodyPr/>
          <a:lstStyle/>
          <a:p>
            <a:fld id="{547B27FF-D272-4A93-B145-85C24206E52C}" type="datetime1">
              <a:rPr lang="en-GB" smtClean="0"/>
              <a:t>28/10/2024</a:t>
            </a:fld>
            <a:endParaRPr lang="en-GB"/>
          </a:p>
        </p:txBody>
      </p:sp>
      <p:sp>
        <p:nvSpPr>
          <p:cNvPr id="6" name="Segnaposto piè di pagina 5">
            <a:extLst>
              <a:ext uri="{FF2B5EF4-FFF2-40B4-BE49-F238E27FC236}">
                <a16:creationId xmlns:a16="http://schemas.microsoft.com/office/drawing/2014/main" id="{21F34989-7FDA-96C8-238B-DEADA192D27B}"/>
              </a:ext>
            </a:extLst>
          </p:cNvPr>
          <p:cNvSpPr>
            <a:spLocks noGrp="1"/>
          </p:cNvSpPr>
          <p:nvPr>
            <p:ph type="ftr" sz="quarter" idx="11"/>
          </p:nvPr>
        </p:nvSpPr>
        <p:spPr/>
        <p:txBody>
          <a:bodyPr/>
          <a:lstStyle/>
          <a:p>
            <a:r>
              <a:rPr lang="it-IT"/>
              <a:t>S. Mameli, D. Pasciuto, F. Raffaelli Coll. Meeting Ferrara</a:t>
            </a:r>
            <a:endParaRPr lang="en-GB"/>
          </a:p>
        </p:txBody>
      </p:sp>
      <p:sp>
        <p:nvSpPr>
          <p:cNvPr id="7" name="Segnaposto numero diapositiva 6">
            <a:extLst>
              <a:ext uri="{FF2B5EF4-FFF2-40B4-BE49-F238E27FC236}">
                <a16:creationId xmlns:a16="http://schemas.microsoft.com/office/drawing/2014/main" id="{6658D76C-F00D-8E5D-D5DC-CC071F0D9F03}"/>
              </a:ext>
            </a:extLst>
          </p:cNvPr>
          <p:cNvSpPr>
            <a:spLocks noGrp="1"/>
          </p:cNvSpPr>
          <p:nvPr>
            <p:ph type="sldNum" sz="quarter" idx="12"/>
          </p:nvPr>
        </p:nvSpPr>
        <p:spPr/>
        <p:txBody>
          <a:bodyPr/>
          <a:lstStyle/>
          <a:p>
            <a:fld id="{2EBA6EE9-6154-4B60-9C3B-6F5F996B2447}" type="slidenum">
              <a:rPr lang="en-GB" smtClean="0"/>
              <a:t>‹#›</a:t>
            </a:fld>
            <a:endParaRPr lang="en-GB"/>
          </a:p>
        </p:txBody>
      </p:sp>
    </p:spTree>
    <p:extLst>
      <p:ext uri="{BB962C8B-B14F-4D97-AF65-F5344CB8AC3E}">
        <p14:creationId xmlns:p14="http://schemas.microsoft.com/office/powerpoint/2010/main" val="1553358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E7ACCA4D-58B3-5BF9-27E4-04BC8026AE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240A753C-24DD-55C1-972E-22649D0694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EBD01E5F-8EA0-D53E-91D7-D547B12110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CEABB0-5771-4228-88FD-BCC96D7A2758}" type="datetime1">
              <a:rPr lang="en-GB" smtClean="0"/>
              <a:t>28/10/2024</a:t>
            </a:fld>
            <a:endParaRPr lang="en-GB"/>
          </a:p>
        </p:txBody>
      </p:sp>
      <p:sp>
        <p:nvSpPr>
          <p:cNvPr id="5" name="Segnaposto piè di pagina 4">
            <a:extLst>
              <a:ext uri="{FF2B5EF4-FFF2-40B4-BE49-F238E27FC236}">
                <a16:creationId xmlns:a16="http://schemas.microsoft.com/office/drawing/2014/main" id="{7FB22F4A-EB3C-A447-06E0-18DEDF2D89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a:t>S. Mameli, D. Pasciuto, F. Raffaelli Coll. Meeting Ferrara</a:t>
            </a:r>
            <a:endParaRPr lang="en-GB"/>
          </a:p>
        </p:txBody>
      </p:sp>
      <p:sp>
        <p:nvSpPr>
          <p:cNvPr id="6" name="Segnaposto numero diapositiva 5">
            <a:extLst>
              <a:ext uri="{FF2B5EF4-FFF2-40B4-BE49-F238E27FC236}">
                <a16:creationId xmlns:a16="http://schemas.microsoft.com/office/drawing/2014/main" id="{15C48AE1-76E4-129D-1339-988A179E78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BA6EE9-6154-4B60-9C3B-6F5F996B2447}" type="slidenum">
              <a:rPr lang="en-GB" smtClean="0"/>
              <a:t>‹#›</a:t>
            </a:fld>
            <a:endParaRPr lang="en-GB"/>
          </a:p>
        </p:txBody>
      </p:sp>
    </p:spTree>
    <p:extLst>
      <p:ext uri="{BB962C8B-B14F-4D97-AF65-F5344CB8AC3E}">
        <p14:creationId xmlns:p14="http://schemas.microsoft.com/office/powerpoint/2010/main" val="35807566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6.emf"/><Relationship Id="rId7" Type="http://schemas.openxmlformats.org/officeDocument/2006/relationships/image" Target="../media/image30.emf"/><Relationship Id="rId2" Type="http://schemas.openxmlformats.org/officeDocument/2006/relationships/image" Target="../media/image25.emf"/><Relationship Id="rId1" Type="http://schemas.openxmlformats.org/officeDocument/2006/relationships/slideLayout" Target="../slideLayouts/slideLayout2.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 Id="rId9" Type="http://schemas.openxmlformats.org/officeDocument/2006/relationships/image" Target="../media/image32.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png"/></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AEC6FBC5-03E5-3116-915D-5522806D8131}"/>
              </a:ext>
            </a:extLst>
          </p:cNvPr>
          <p:cNvSpPr txBox="1"/>
          <p:nvPr/>
        </p:nvSpPr>
        <p:spPr>
          <a:xfrm>
            <a:off x="964768" y="1092329"/>
            <a:ext cx="10116845" cy="2431435"/>
          </a:xfrm>
          <a:prstGeom prst="rect">
            <a:avLst/>
          </a:prstGeom>
          <a:noFill/>
        </p:spPr>
        <p:txBody>
          <a:bodyPr wrap="square">
            <a:spAutoFit/>
          </a:bodyPr>
          <a:lstStyle/>
          <a:p>
            <a:pPr algn="ctr"/>
            <a:r>
              <a:rPr lang="en-US" sz="4000" dirty="0">
                <a:latin typeface="Times New Roman" panose="02020603050405020304" pitchFamily="18" charset="0"/>
                <a:cs typeface="Times New Roman" panose="02020603050405020304" pitchFamily="18" charset="0"/>
              </a:rPr>
              <a:t>Summary</a:t>
            </a:r>
            <a:endParaRPr lang="en-US" sz="24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2800" dirty="0"/>
              <a:t>Status of STT mechanical Design.</a:t>
            </a:r>
          </a:p>
          <a:p>
            <a:pPr marL="457200" indent="-457200">
              <a:buFont typeface="Arial" panose="020B0604020202020204" pitchFamily="34" charset="0"/>
              <a:buChar char="•"/>
            </a:pPr>
            <a:r>
              <a:rPr lang="en-US" sz="2800" dirty="0"/>
              <a:t>Pisa Prototype 1200x800mm.</a:t>
            </a:r>
          </a:p>
          <a:p>
            <a:pPr marL="457200" indent="-457200">
              <a:buFont typeface="Arial" panose="020B0604020202020204" pitchFamily="34" charset="0"/>
              <a:buChar char="•"/>
            </a:pPr>
            <a:r>
              <a:rPr lang="en-US" sz="2800" dirty="0"/>
              <a:t>Resources for development of STT design.</a:t>
            </a:r>
          </a:p>
          <a:p>
            <a:pPr marL="457200" indent="-457200">
              <a:buFont typeface="Arial" panose="020B0604020202020204" pitchFamily="34" charset="0"/>
              <a:buChar char="•"/>
            </a:pPr>
            <a:r>
              <a:rPr lang="en-US" sz="2800" dirty="0"/>
              <a:t>Conclusions. </a:t>
            </a:r>
          </a:p>
        </p:txBody>
      </p:sp>
      <p:sp>
        <p:nvSpPr>
          <p:cNvPr id="3" name="Date Placeholder 2">
            <a:extLst>
              <a:ext uri="{FF2B5EF4-FFF2-40B4-BE49-F238E27FC236}">
                <a16:creationId xmlns:a16="http://schemas.microsoft.com/office/drawing/2014/main" id="{BF3547CD-4179-668F-B093-BEE11566AF0F}"/>
              </a:ext>
            </a:extLst>
          </p:cNvPr>
          <p:cNvSpPr>
            <a:spLocks noGrp="1"/>
          </p:cNvSpPr>
          <p:nvPr>
            <p:ph type="dt" sz="half" idx="10"/>
          </p:nvPr>
        </p:nvSpPr>
        <p:spPr/>
        <p:txBody>
          <a:bodyPr/>
          <a:lstStyle/>
          <a:p>
            <a:fld id="{6B211EC1-6BF7-4DD4-A6B5-D5D729721F74}" type="datetime1">
              <a:rPr lang="en-GB" smtClean="0"/>
              <a:t>28/10/2024</a:t>
            </a:fld>
            <a:endParaRPr lang="en-GB"/>
          </a:p>
        </p:txBody>
      </p:sp>
      <p:sp>
        <p:nvSpPr>
          <p:cNvPr id="5" name="Footer Placeholder 4">
            <a:extLst>
              <a:ext uri="{FF2B5EF4-FFF2-40B4-BE49-F238E27FC236}">
                <a16:creationId xmlns:a16="http://schemas.microsoft.com/office/drawing/2014/main" id="{7D478051-A7B3-D7C3-B3D3-6EEBACBA72FB}"/>
              </a:ext>
            </a:extLst>
          </p:cNvPr>
          <p:cNvSpPr>
            <a:spLocks noGrp="1"/>
          </p:cNvSpPr>
          <p:nvPr>
            <p:ph type="ftr" sz="quarter" idx="11"/>
          </p:nvPr>
        </p:nvSpPr>
        <p:spPr/>
        <p:txBody>
          <a:bodyPr/>
          <a:lstStyle/>
          <a:p>
            <a:r>
              <a:rPr lang="it-IT"/>
              <a:t>S. Mameli, D. Pasciuto, F. Raffaelli Coll. Meeting Ferrara</a:t>
            </a:r>
            <a:endParaRPr lang="en-GB"/>
          </a:p>
        </p:txBody>
      </p:sp>
    </p:spTree>
    <p:extLst>
      <p:ext uri="{BB962C8B-B14F-4D97-AF65-F5344CB8AC3E}">
        <p14:creationId xmlns:p14="http://schemas.microsoft.com/office/powerpoint/2010/main" val="2051147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5403D29-9D61-CC40-DD7C-5B733A587920}"/>
              </a:ext>
            </a:extLst>
          </p:cNvPr>
          <p:cNvSpPr txBox="1"/>
          <p:nvPr/>
        </p:nvSpPr>
        <p:spPr>
          <a:xfrm>
            <a:off x="46672" y="-42733"/>
            <a:ext cx="5470989" cy="369332"/>
          </a:xfrm>
          <a:prstGeom prst="rect">
            <a:avLst/>
          </a:prstGeom>
          <a:noFill/>
        </p:spPr>
        <p:txBody>
          <a:bodyPr wrap="square" rtlCol="0">
            <a:spAutoFit/>
          </a:bodyPr>
          <a:lstStyle/>
          <a:p>
            <a:r>
              <a:rPr lang="en-US" dirty="0">
                <a:solidFill>
                  <a:schemeClr val="accent1"/>
                </a:solidFill>
              </a:rPr>
              <a:t>6. Construction phases of a prototype 1200x800mm</a:t>
            </a:r>
          </a:p>
        </p:txBody>
      </p:sp>
      <p:pic>
        <p:nvPicPr>
          <p:cNvPr id="6" name="Picture 5">
            <a:extLst>
              <a:ext uri="{FF2B5EF4-FFF2-40B4-BE49-F238E27FC236}">
                <a16:creationId xmlns:a16="http://schemas.microsoft.com/office/drawing/2014/main" id="{12879822-8EFA-25E6-2AB5-9C2EA1868A4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643524" y="482303"/>
            <a:ext cx="4562083" cy="3446066"/>
          </a:xfrm>
          <a:prstGeom prst="rect">
            <a:avLst/>
          </a:prstGeom>
        </p:spPr>
      </p:pic>
      <p:pic>
        <p:nvPicPr>
          <p:cNvPr id="8" name="Picture 7">
            <a:extLst>
              <a:ext uri="{FF2B5EF4-FFF2-40B4-BE49-F238E27FC236}">
                <a16:creationId xmlns:a16="http://schemas.microsoft.com/office/drawing/2014/main" id="{B8FE7A52-04B1-EE22-13CC-6E589246283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8929" y="555850"/>
            <a:ext cx="2277756" cy="3037007"/>
          </a:xfrm>
          <a:prstGeom prst="rect">
            <a:avLst/>
          </a:prstGeom>
        </p:spPr>
      </p:pic>
      <p:pic>
        <p:nvPicPr>
          <p:cNvPr id="10" name="Picture 9">
            <a:extLst>
              <a:ext uri="{FF2B5EF4-FFF2-40B4-BE49-F238E27FC236}">
                <a16:creationId xmlns:a16="http://schemas.microsoft.com/office/drawing/2014/main" id="{0FF77EFD-EBAE-3BEF-1350-5EF736AC9B2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1604" y="3864833"/>
            <a:ext cx="2133970" cy="2845293"/>
          </a:xfrm>
          <a:prstGeom prst="rect">
            <a:avLst/>
          </a:prstGeom>
        </p:spPr>
      </p:pic>
      <p:sp>
        <p:nvSpPr>
          <p:cNvPr id="11" name="TextBox 10">
            <a:extLst>
              <a:ext uri="{FF2B5EF4-FFF2-40B4-BE49-F238E27FC236}">
                <a16:creationId xmlns:a16="http://schemas.microsoft.com/office/drawing/2014/main" id="{FF00EA31-C15E-945C-C179-DD0B26B685B6}"/>
              </a:ext>
            </a:extLst>
          </p:cNvPr>
          <p:cNvSpPr txBox="1"/>
          <p:nvPr/>
        </p:nvSpPr>
        <p:spPr>
          <a:xfrm>
            <a:off x="-5022" y="3545108"/>
            <a:ext cx="2648546" cy="369332"/>
          </a:xfrm>
          <a:prstGeom prst="rect">
            <a:avLst/>
          </a:prstGeom>
          <a:noFill/>
        </p:spPr>
        <p:txBody>
          <a:bodyPr wrap="none" rtlCol="0">
            <a:spAutoFit/>
          </a:bodyPr>
          <a:lstStyle/>
          <a:p>
            <a:r>
              <a:rPr lang="en-US" dirty="0">
                <a:solidFill>
                  <a:schemeClr val="accent1"/>
                </a:solidFill>
              </a:rPr>
              <a:t>Gluing a Supporting frame</a:t>
            </a:r>
          </a:p>
        </p:txBody>
      </p:sp>
      <p:pic>
        <p:nvPicPr>
          <p:cNvPr id="14" name="Picture 13">
            <a:extLst>
              <a:ext uri="{FF2B5EF4-FFF2-40B4-BE49-F238E27FC236}">
                <a16:creationId xmlns:a16="http://schemas.microsoft.com/office/drawing/2014/main" id="{F0658F2A-000B-B669-A728-7679551510E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630727" y="3685894"/>
            <a:ext cx="2973826" cy="2230370"/>
          </a:xfrm>
          <a:prstGeom prst="rect">
            <a:avLst/>
          </a:prstGeom>
        </p:spPr>
      </p:pic>
      <p:pic>
        <p:nvPicPr>
          <p:cNvPr id="18" name="Picture 17">
            <a:extLst>
              <a:ext uri="{FF2B5EF4-FFF2-40B4-BE49-F238E27FC236}">
                <a16:creationId xmlns:a16="http://schemas.microsoft.com/office/drawing/2014/main" id="{7C28FCF9-BFA6-8F7E-B4BC-42ECCF53A17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838831" y="395164"/>
            <a:ext cx="4306496" cy="2422405"/>
          </a:xfrm>
          <a:prstGeom prst="rect">
            <a:avLst/>
          </a:prstGeom>
        </p:spPr>
      </p:pic>
      <p:sp>
        <p:nvSpPr>
          <p:cNvPr id="19" name="TextBox 18">
            <a:extLst>
              <a:ext uri="{FF2B5EF4-FFF2-40B4-BE49-F238E27FC236}">
                <a16:creationId xmlns:a16="http://schemas.microsoft.com/office/drawing/2014/main" id="{EA6012C0-7D99-424E-C8F8-330F0957B71D}"/>
              </a:ext>
            </a:extLst>
          </p:cNvPr>
          <p:cNvSpPr txBox="1"/>
          <p:nvPr/>
        </p:nvSpPr>
        <p:spPr>
          <a:xfrm>
            <a:off x="2643524" y="5964858"/>
            <a:ext cx="3171350" cy="646331"/>
          </a:xfrm>
          <a:prstGeom prst="rect">
            <a:avLst/>
          </a:prstGeom>
          <a:noFill/>
        </p:spPr>
        <p:txBody>
          <a:bodyPr wrap="square" rtlCol="0">
            <a:spAutoFit/>
          </a:bodyPr>
          <a:lstStyle/>
          <a:p>
            <a:r>
              <a:rPr lang="en-US" dirty="0">
                <a:solidFill>
                  <a:schemeClr val="accent1"/>
                </a:solidFill>
              </a:rPr>
              <a:t>Straw are cut at the end of the CF frame</a:t>
            </a:r>
          </a:p>
        </p:txBody>
      </p:sp>
      <p:sp>
        <p:nvSpPr>
          <p:cNvPr id="20" name="TextBox 19">
            <a:extLst>
              <a:ext uri="{FF2B5EF4-FFF2-40B4-BE49-F238E27FC236}">
                <a16:creationId xmlns:a16="http://schemas.microsoft.com/office/drawing/2014/main" id="{BC9ABDEB-76D8-69C4-9353-54C3600AB1DB}"/>
              </a:ext>
            </a:extLst>
          </p:cNvPr>
          <p:cNvSpPr txBox="1"/>
          <p:nvPr/>
        </p:nvSpPr>
        <p:spPr>
          <a:xfrm>
            <a:off x="7492678" y="2702068"/>
            <a:ext cx="4692951" cy="369332"/>
          </a:xfrm>
          <a:prstGeom prst="rect">
            <a:avLst/>
          </a:prstGeom>
          <a:noFill/>
        </p:spPr>
        <p:txBody>
          <a:bodyPr wrap="none" rtlCol="0">
            <a:spAutoFit/>
          </a:bodyPr>
          <a:lstStyle/>
          <a:p>
            <a:r>
              <a:rPr lang="en-US" dirty="0">
                <a:solidFill>
                  <a:schemeClr val="accent1"/>
                </a:solidFill>
              </a:rPr>
              <a:t>End plug are kept temporarily for wire insertion.</a:t>
            </a:r>
          </a:p>
        </p:txBody>
      </p:sp>
      <p:pic>
        <p:nvPicPr>
          <p:cNvPr id="22" name="Picture 21">
            <a:extLst>
              <a:ext uri="{FF2B5EF4-FFF2-40B4-BE49-F238E27FC236}">
                <a16:creationId xmlns:a16="http://schemas.microsoft.com/office/drawing/2014/main" id="{A431F173-ABA0-A06F-AA11-C6708884F51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452680" y="3071400"/>
            <a:ext cx="1269355" cy="2256631"/>
          </a:xfrm>
          <a:prstGeom prst="rect">
            <a:avLst/>
          </a:prstGeom>
        </p:spPr>
      </p:pic>
      <p:pic>
        <p:nvPicPr>
          <p:cNvPr id="24" name="Picture 23">
            <a:extLst>
              <a:ext uri="{FF2B5EF4-FFF2-40B4-BE49-F238E27FC236}">
                <a16:creationId xmlns:a16="http://schemas.microsoft.com/office/drawing/2014/main" id="{F30C712E-9F09-085D-3C9A-BB6766507DE7}"/>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24320" t="3599" r="20266" b="-1"/>
          <a:stretch/>
        </p:blipFill>
        <p:spPr>
          <a:xfrm>
            <a:off x="5613070" y="3013315"/>
            <a:ext cx="2817617" cy="2757260"/>
          </a:xfrm>
          <a:prstGeom prst="rect">
            <a:avLst/>
          </a:prstGeom>
        </p:spPr>
      </p:pic>
      <p:sp>
        <p:nvSpPr>
          <p:cNvPr id="25" name="TextBox 24">
            <a:extLst>
              <a:ext uri="{FF2B5EF4-FFF2-40B4-BE49-F238E27FC236}">
                <a16:creationId xmlns:a16="http://schemas.microsoft.com/office/drawing/2014/main" id="{840775AC-7CCC-0131-ACA3-3D62B69C3C7D}"/>
              </a:ext>
            </a:extLst>
          </p:cNvPr>
          <p:cNvSpPr txBox="1"/>
          <p:nvPr/>
        </p:nvSpPr>
        <p:spPr>
          <a:xfrm>
            <a:off x="5635062" y="5826358"/>
            <a:ext cx="3540191" cy="646331"/>
          </a:xfrm>
          <a:prstGeom prst="rect">
            <a:avLst/>
          </a:prstGeom>
          <a:noFill/>
        </p:spPr>
        <p:txBody>
          <a:bodyPr wrap="square" rtlCol="0">
            <a:spAutoFit/>
          </a:bodyPr>
          <a:lstStyle/>
          <a:p>
            <a:r>
              <a:rPr lang="en-US" sz="1800" b="0" u="none" strike="noStrike" baseline="0" dirty="0">
                <a:solidFill>
                  <a:schemeClr val="accent1"/>
                </a:solidFill>
              </a:rPr>
              <a:t>Wiring of the short straws with the table in the vertical position.</a:t>
            </a:r>
            <a:endParaRPr lang="en-US" dirty="0">
              <a:solidFill>
                <a:schemeClr val="accent1"/>
              </a:solidFill>
            </a:endParaRPr>
          </a:p>
        </p:txBody>
      </p:sp>
      <p:pic>
        <p:nvPicPr>
          <p:cNvPr id="27" name="Picture 26">
            <a:extLst>
              <a:ext uri="{FF2B5EF4-FFF2-40B4-BE49-F238E27FC236}">
                <a16:creationId xmlns:a16="http://schemas.microsoft.com/office/drawing/2014/main" id="{A5542F71-4718-3471-58DA-55FBE7A5BDA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839154" y="3785833"/>
            <a:ext cx="2258327" cy="1270309"/>
          </a:xfrm>
          <a:prstGeom prst="rect">
            <a:avLst/>
          </a:prstGeom>
        </p:spPr>
      </p:pic>
      <p:sp>
        <p:nvSpPr>
          <p:cNvPr id="28" name="TextBox 27">
            <a:extLst>
              <a:ext uri="{FF2B5EF4-FFF2-40B4-BE49-F238E27FC236}">
                <a16:creationId xmlns:a16="http://schemas.microsoft.com/office/drawing/2014/main" id="{6552A3A8-1AF1-B21A-21AE-46B4425F223A}"/>
              </a:ext>
            </a:extLst>
          </p:cNvPr>
          <p:cNvSpPr txBox="1"/>
          <p:nvPr/>
        </p:nvSpPr>
        <p:spPr>
          <a:xfrm>
            <a:off x="9452541" y="5328031"/>
            <a:ext cx="2734896" cy="1477328"/>
          </a:xfrm>
          <a:prstGeom prst="rect">
            <a:avLst/>
          </a:prstGeom>
          <a:noFill/>
        </p:spPr>
        <p:txBody>
          <a:bodyPr wrap="square" rtlCol="0">
            <a:spAutoFit/>
          </a:bodyPr>
          <a:lstStyle/>
          <a:p>
            <a:pPr algn="l"/>
            <a:r>
              <a:rPr lang="en-US" sz="1800" b="0" u="none" strike="noStrike" baseline="0" dirty="0">
                <a:solidFill>
                  <a:schemeClr val="accent1"/>
                </a:solidFill>
              </a:rPr>
              <a:t>Final sealing with </a:t>
            </a:r>
            <a:r>
              <a:rPr lang="en-US" sz="1800" b="0" u="none" strike="noStrike" baseline="0" dirty="0" err="1">
                <a:solidFill>
                  <a:schemeClr val="accent1"/>
                </a:solidFill>
              </a:rPr>
              <a:t>stycast</a:t>
            </a:r>
            <a:endParaRPr lang="en-US" sz="1800" b="0" u="none" strike="noStrike" baseline="0" dirty="0">
              <a:solidFill>
                <a:schemeClr val="accent1"/>
              </a:solidFill>
            </a:endParaRPr>
          </a:p>
          <a:p>
            <a:pPr algn="l"/>
            <a:r>
              <a:rPr lang="en-US" sz="1800" b="0" u="none" strike="noStrike" baseline="0" dirty="0">
                <a:solidFill>
                  <a:schemeClr val="accent1"/>
                </a:solidFill>
              </a:rPr>
              <a:t>glue poured around the</a:t>
            </a:r>
          </a:p>
          <a:p>
            <a:pPr algn="l"/>
            <a:r>
              <a:rPr lang="en-US" sz="1800" b="0" u="none" strike="noStrike" baseline="0" dirty="0">
                <a:solidFill>
                  <a:schemeClr val="accent1"/>
                </a:solidFill>
              </a:rPr>
              <a:t>neck of the end-plugs</a:t>
            </a:r>
          </a:p>
          <a:p>
            <a:pPr algn="l"/>
            <a:r>
              <a:rPr lang="en-US" sz="1800" b="0" u="none" strike="noStrike" baseline="0" dirty="0">
                <a:solidFill>
                  <a:schemeClr val="accent1"/>
                </a:solidFill>
              </a:rPr>
              <a:t>with the module in vertical position.</a:t>
            </a:r>
            <a:endParaRPr lang="en-US" dirty="0">
              <a:solidFill>
                <a:schemeClr val="accent1"/>
              </a:solidFill>
            </a:endParaRPr>
          </a:p>
        </p:txBody>
      </p:sp>
      <p:sp>
        <p:nvSpPr>
          <p:cNvPr id="29" name="TextBox 28">
            <a:extLst>
              <a:ext uri="{FF2B5EF4-FFF2-40B4-BE49-F238E27FC236}">
                <a16:creationId xmlns:a16="http://schemas.microsoft.com/office/drawing/2014/main" id="{A72E0F6F-16D8-24CD-476A-7F0394D59496}"/>
              </a:ext>
            </a:extLst>
          </p:cNvPr>
          <p:cNvSpPr txBox="1"/>
          <p:nvPr/>
        </p:nvSpPr>
        <p:spPr>
          <a:xfrm>
            <a:off x="2354910" y="158989"/>
            <a:ext cx="5677193" cy="369332"/>
          </a:xfrm>
          <a:prstGeom prst="rect">
            <a:avLst/>
          </a:prstGeom>
          <a:noFill/>
        </p:spPr>
        <p:txBody>
          <a:bodyPr wrap="square" rtlCol="0">
            <a:spAutoFit/>
          </a:bodyPr>
          <a:lstStyle/>
          <a:p>
            <a:r>
              <a:rPr lang="en-US" dirty="0">
                <a:solidFill>
                  <a:schemeClr val="accent1"/>
                </a:solidFill>
              </a:rPr>
              <a:t>3 bar of absolute pressure are used for the straw assembly</a:t>
            </a:r>
          </a:p>
        </p:txBody>
      </p:sp>
      <p:sp>
        <p:nvSpPr>
          <p:cNvPr id="12" name="TextBox 11">
            <a:extLst>
              <a:ext uri="{FF2B5EF4-FFF2-40B4-BE49-F238E27FC236}">
                <a16:creationId xmlns:a16="http://schemas.microsoft.com/office/drawing/2014/main" id="{EAE93283-E9E1-7B25-1E0A-EB48D74B427B}"/>
              </a:ext>
            </a:extLst>
          </p:cNvPr>
          <p:cNvSpPr txBox="1"/>
          <p:nvPr/>
        </p:nvSpPr>
        <p:spPr>
          <a:xfrm>
            <a:off x="-75438" y="6565022"/>
            <a:ext cx="2669000" cy="369332"/>
          </a:xfrm>
          <a:prstGeom prst="rect">
            <a:avLst/>
          </a:prstGeom>
          <a:noFill/>
        </p:spPr>
        <p:txBody>
          <a:bodyPr wrap="none" rtlCol="0">
            <a:spAutoFit/>
          </a:bodyPr>
          <a:lstStyle/>
          <a:p>
            <a:r>
              <a:rPr lang="en-US" dirty="0">
                <a:solidFill>
                  <a:schemeClr val="accent1"/>
                </a:solidFill>
              </a:rPr>
              <a:t>Gluing straws to the frame</a:t>
            </a:r>
          </a:p>
        </p:txBody>
      </p:sp>
      <p:sp>
        <p:nvSpPr>
          <p:cNvPr id="2" name="Date Placeholder 1">
            <a:extLst>
              <a:ext uri="{FF2B5EF4-FFF2-40B4-BE49-F238E27FC236}">
                <a16:creationId xmlns:a16="http://schemas.microsoft.com/office/drawing/2014/main" id="{47AF6189-4909-F38C-0169-993FF88DCE91}"/>
              </a:ext>
            </a:extLst>
          </p:cNvPr>
          <p:cNvSpPr>
            <a:spLocks noGrp="1"/>
          </p:cNvSpPr>
          <p:nvPr>
            <p:ph type="dt" sz="half" idx="10"/>
          </p:nvPr>
        </p:nvSpPr>
        <p:spPr/>
        <p:txBody>
          <a:bodyPr/>
          <a:lstStyle/>
          <a:p>
            <a:fld id="{944C5F54-9FBF-4D0C-B8CE-B9A6EA1D7D02}" type="datetime1">
              <a:rPr lang="en-GB" smtClean="0"/>
              <a:t>28/10/2024</a:t>
            </a:fld>
            <a:endParaRPr lang="en-GB"/>
          </a:p>
        </p:txBody>
      </p:sp>
      <p:sp>
        <p:nvSpPr>
          <p:cNvPr id="5" name="Footer Placeholder 4">
            <a:extLst>
              <a:ext uri="{FF2B5EF4-FFF2-40B4-BE49-F238E27FC236}">
                <a16:creationId xmlns:a16="http://schemas.microsoft.com/office/drawing/2014/main" id="{C5386B6B-EC27-8485-7571-D67311C0B58D}"/>
              </a:ext>
            </a:extLst>
          </p:cNvPr>
          <p:cNvSpPr>
            <a:spLocks noGrp="1"/>
          </p:cNvSpPr>
          <p:nvPr>
            <p:ph type="ftr" sz="quarter" idx="11"/>
          </p:nvPr>
        </p:nvSpPr>
        <p:spPr/>
        <p:txBody>
          <a:bodyPr/>
          <a:lstStyle/>
          <a:p>
            <a:r>
              <a:rPr lang="it-IT"/>
              <a:t>S. Mameli, D. Pasciuto, F. Raffaelli Coll. Meeting Ferrara</a:t>
            </a:r>
            <a:endParaRPr lang="en-GB"/>
          </a:p>
        </p:txBody>
      </p:sp>
    </p:spTree>
    <p:extLst>
      <p:ext uri="{BB962C8B-B14F-4D97-AF65-F5344CB8AC3E}">
        <p14:creationId xmlns:p14="http://schemas.microsoft.com/office/powerpoint/2010/main" val="22171615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D24611-CA39-68A7-FB7E-68208B221B2F}"/>
              </a:ext>
            </a:extLst>
          </p:cNvPr>
          <p:cNvSpPr>
            <a:spLocks noGrp="1"/>
          </p:cNvSpPr>
          <p:nvPr>
            <p:ph type="dt" sz="half" idx="10"/>
          </p:nvPr>
        </p:nvSpPr>
        <p:spPr/>
        <p:txBody>
          <a:bodyPr/>
          <a:lstStyle/>
          <a:p>
            <a:fld id="{E95BBD2E-3A98-40CA-8DB4-8E9E0F66080D}" type="datetime1">
              <a:rPr lang="en-GB" smtClean="0"/>
              <a:t>28/10/2024</a:t>
            </a:fld>
            <a:endParaRPr lang="en-GB"/>
          </a:p>
        </p:txBody>
      </p:sp>
      <p:sp>
        <p:nvSpPr>
          <p:cNvPr id="4" name="TextBox 3">
            <a:extLst>
              <a:ext uri="{FF2B5EF4-FFF2-40B4-BE49-F238E27FC236}">
                <a16:creationId xmlns:a16="http://schemas.microsoft.com/office/drawing/2014/main" id="{54026F2A-3428-A57A-F591-2EE573D77D23}"/>
              </a:ext>
            </a:extLst>
          </p:cNvPr>
          <p:cNvSpPr txBox="1"/>
          <p:nvPr/>
        </p:nvSpPr>
        <p:spPr>
          <a:xfrm>
            <a:off x="64255" y="330977"/>
            <a:ext cx="12063489" cy="5924699"/>
          </a:xfrm>
          <a:prstGeom prst="rect">
            <a:avLst/>
          </a:prstGeom>
          <a:noFill/>
        </p:spPr>
        <p:txBody>
          <a:bodyPr wrap="square" rtlCol="0">
            <a:spAutoFit/>
          </a:bodyPr>
          <a:lstStyle/>
          <a:p>
            <a:r>
              <a:rPr lang="en-US" sz="2700" dirty="0">
                <a:solidFill>
                  <a:schemeClr val="accent1"/>
                </a:solidFill>
              </a:rPr>
              <a:t>The mechanical validation of the CF supporting frame is based on these assumptions:</a:t>
            </a:r>
          </a:p>
          <a:p>
            <a:endParaRPr lang="en-US" sz="2800" dirty="0">
              <a:solidFill>
                <a:schemeClr val="accent1"/>
              </a:solidFill>
            </a:endParaRPr>
          </a:p>
          <a:p>
            <a:pPr marL="342900" indent="-342900" algn="just">
              <a:buAutoNum type="arabicParenR"/>
            </a:pPr>
            <a:r>
              <a:rPr lang="en-US" sz="2700" dirty="0"/>
              <a:t>The CF frame is screwed to a precision mounting table until is the frame is completed. In case we need to remove it from the table, an additional bracing system is envisaged.</a:t>
            </a:r>
          </a:p>
          <a:p>
            <a:pPr marL="342900" indent="-342900" algn="just">
              <a:buAutoNum type="arabicParenR"/>
            </a:pPr>
            <a:r>
              <a:rPr lang="en-US" sz="2700" dirty="0"/>
              <a:t>The straw are pressurized at 3 bar absolute pressure to be glued to the CF frame. </a:t>
            </a:r>
          </a:p>
          <a:p>
            <a:pPr marL="342900" indent="-342900" algn="just">
              <a:buAutoNum type="arabicParenR"/>
            </a:pPr>
            <a:r>
              <a:rPr lang="en-US" sz="2700" dirty="0"/>
              <a:t>The straw are kept in position using additional external features. This is due to the fact that the straw are no straight. The necessary forces to realign the straw are minimal.</a:t>
            </a:r>
          </a:p>
          <a:p>
            <a:pPr marL="342900" indent="-342900" algn="just">
              <a:buAutoNum type="arabicParenR"/>
            </a:pPr>
            <a:r>
              <a:rPr lang="en-US" sz="2700" dirty="0"/>
              <a:t>An external bracing system allows to release a straw tracker unit from the assemble table and glue the covers and connect the lid omegas.</a:t>
            </a:r>
          </a:p>
          <a:p>
            <a:pPr marL="342900" indent="-342900">
              <a:buAutoNum type="arabicParenR"/>
            </a:pPr>
            <a:r>
              <a:rPr lang="en-US" sz="2700" dirty="0"/>
              <a:t>We design several attachment points are built on the perimeter. These are used to build the super module, support the module under gravity and connected the super module to a rolling system in sand.</a:t>
            </a:r>
          </a:p>
        </p:txBody>
      </p:sp>
      <p:sp>
        <p:nvSpPr>
          <p:cNvPr id="8" name="Footer Placeholder 7">
            <a:extLst>
              <a:ext uri="{FF2B5EF4-FFF2-40B4-BE49-F238E27FC236}">
                <a16:creationId xmlns:a16="http://schemas.microsoft.com/office/drawing/2014/main" id="{31E8D65F-EDD3-2FF4-EC33-D0FEEDB62182}"/>
              </a:ext>
            </a:extLst>
          </p:cNvPr>
          <p:cNvSpPr>
            <a:spLocks noGrp="1"/>
          </p:cNvSpPr>
          <p:nvPr>
            <p:ph type="ftr" sz="quarter" idx="11"/>
          </p:nvPr>
        </p:nvSpPr>
        <p:spPr/>
        <p:txBody>
          <a:bodyPr/>
          <a:lstStyle/>
          <a:p>
            <a:r>
              <a:rPr lang="it-IT"/>
              <a:t>S. Mameli, D. Pasciuto, F. Raffaelli Coll. Meeting Ferrara</a:t>
            </a:r>
            <a:endParaRPr lang="en-GB"/>
          </a:p>
        </p:txBody>
      </p:sp>
    </p:spTree>
    <p:extLst>
      <p:ext uri="{BB962C8B-B14F-4D97-AF65-F5344CB8AC3E}">
        <p14:creationId xmlns:p14="http://schemas.microsoft.com/office/powerpoint/2010/main" val="23249816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9B6BDFE-C9AF-557A-5C5C-6BE9D2A5966D}"/>
              </a:ext>
            </a:extLst>
          </p:cNvPr>
          <p:cNvSpPr txBox="1"/>
          <p:nvPr/>
        </p:nvSpPr>
        <p:spPr>
          <a:xfrm>
            <a:off x="75460" y="80681"/>
            <a:ext cx="4301947" cy="369332"/>
          </a:xfrm>
          <a:prstGeom prst="rect">
            <a:avLst/>
          </a:prstGeom>
          <a:noFill/>
        </p:spPr>
        <p:txBody>
          <a:bodyPr wrap="none" rtlCol="0">
            <a:spAutoFit/>
          </a:bodyPr>
          <a:lstStyle/>
          <a:p>
            <a:r>
              <a:rPr lang="en-US" dirty="0">
                <a:solidFill>
                  <a:schemeClr val="accent1"/>
                </a:solidFill>
              </a:rPr>
              <a:t>5. Straw supporting structure requirements.</a:t>
            </a:r>
          </a:p>
        </p:txBody>
      </p:sp>
      <p:sp>
        <p:nvSpPr>
          <p:cNvPr id="7" name="TextBox 6">
            <a:extLst>
              <a:ext uri="{FF2B5EF4-FFF2-40B4-BE49-F238E27FC236}">
                <a16:creationId xmlns:a16="http://schemas.microsoft.com/office/drawing/2014/main" id="{3A049BB6-4F51-BB7B-EB7D-55675AAE9C53}"/>
              </a:ext>
            </a:extLst>
          </p:cNvPr>
          <p:cNvSpPr txBox="1"/>
          <p:nvPr/>
        </p:nvSpPr>
        <p:spPr>
          <a:xfrm>
            <a:off x="75460" y="451089"/>
            <a:ext cx="12041079" cy="923330"/>
          </a:xfrm>
          <a:prstGeom prst="rect">
            <a:avLst/>
          </a:prstGeom>
          <a:noFill/>
        </p:spPr>
        <p:txBody>
          <a:bodyPr wrap="square">
            <a:spAutoFit/>
          </a:bodyPr>
          <a:lstStyle/>
          <a:p>
            <a:pPr algn="just"/>
            <a:r>
              <a:rPr lang="en-US" sz="1800" b="0" i="0" u="none" strike="noStrike" baseline="0" dirty="0">
                <a:solidFill>
                  <a:schemeClr val="accent1"/>
                </a:solidFill>
                <a:latin typeface="URWPalladioL-Roma"/>
              </a:rPr>
              <a:t>The alignment and stability of the straw tubes is ensured by a rigid frame where the straws are glued. Detailed simulations, together with  the insights gained from previous experiments, have been conducted to establish the key requirements for this structure</a:t>
            </a:r>
            <a:r>
              <a:rPr lang="en-US" sz="1800" b="0" i="0" u="none" strike="noStrike" baseline="0" dirty="0">
                <a:latin typeface="URWPalladioL-Roma"/>
              </a:rPr>
              <a:t>:</a:t>
            </a:r>
            <a:endParaRPr lang="en-US" dirty="0"/>
          </a:p>
        </p:txBody>
      </p:sp>
      <p:sp>
        <p:nvSpPr>
          <p:cNvPr id="9" name="TextBox 8">
            <a:extLst>
              <a:ext uri="{FF2B5EF4-FFF2-40B4-BE49-F238E27FC236}">
                <a16:creationId xmlns:a16="http://schemas.microsoft.com/office/drawing/2014/main" id="{8E00CB6D-726E-E9A5-63B1-11369F5DD113}"/>
              </a:ext>
            </a:extLst>
          </p:cNvPr>
          <p:cNvSpPr txBox="1"/>
          <p:nvPr/>
        </p:nvSpPr>
        <p:spPr>
          <a:xfrm>
            <a:off x="-15536" y="1374419"/>
            <a:ext cx="7197571" cy="2554545"/>
          </a:xfrm>
          <a:prstGeom prst="rect">
            <a:avLst/>
          </a:prstGeom>
          <a:noFill/>
        </p:spPr>
        <p:txBody>
          <a:bodyPr wrap="square">
            <a:spAutoFit/>
          </a:bodyPr>
          <a:lstStyle/>
          <a:p>
            <a:pPr marL="285750" indent="-285750" algn="just">
              <a:buFont typeface="Arial" panose="020B0604020202020204" pitchFamily="34" charset="0"/>
              <a:buChar char="•"/>
            </a:pPr>
            <a:r>
              <a:rPr lang="en-US" sz="1600" b="0" i="0" u="none" strike="noStrike" baseline="0" dirty="0">
                <a:solidFill>
                  <a:schemeClr val="accent1"/>
                </a:solidFill>
                <a:latin typeface="URWPalladioL-Roma"/>
              </a:rPr>
              <a:t>the frame must ensure precise alignment of straws with an accuracy of 100 </a:t>
            </a:r>
            <a:r>
              <a:rPr lang="el-GR" sz="1600" b="0" i="1" u="none" strike="noStrike" baseline="0" dirty="0">
                <a:solidFill>
                  <a:schemeClr val="accent1"/>
                </a:solidFill>
                <a:latin typeface="PazoMath-Italic"/>
              </a:rPr>
              <a:t>μ</a:t>
            </a:r>
            <a:r>
              <a:rPr lang="en-US" sz="1600" b="0" i="0" u="none" strike="noStrike" baseline="0" dirty="0">
                <a:solidFill>
                  <a:schemeClr val="accent1"/>
                </a:solidFill>
                <a:latin typeface="URWPalladioL-Roma"/>
              </a:rPr>
              <a:t>m;</a:t>
            </a:r>
          </a:p>
          <a:p>
            <a:pPr marL="285750" indent="-285750" algn="just">
              <a:buFont typeface="Arial" panose="020B0604020202020204" pitchFamily="34" charset="0"/>
              <a:buChar char="•"/>
            </a:pPr>
            <a:r>
              <a:rPr lang="en-US" sz="1600" b="0" i="0" u="none" strike="noStrike" baseline="0" dirty="0">
                <a:solidFill>
                  <a:schemeClr val="accent1"/>
                </a:solidFill>
                <a:latin typeface="URWPalladioL-Roma"/>
              </a:rPr>
              <a:t>the frame should possess the capacity to withstand to a maximum absolute pressure of 2 bar while ensuring an appropriate safety factor;</a:t>
            </a:r>
            <a:endParaRPr lang="en-US" sz="1600" dirty="0">
              <a:solidFill>
                <a:schemeClr val="accent1"/>
              </a:solidFill>
              <a:latin typeface="URWPalladioL-Roma"/>
            </a:endParaRPr>
          </a:p>
          <a:p>
            <a:pPr marL="285750" indent="-285750" algn="just">
              <a:buFont typeface="Arial" panose="020B0604020202020204" pitchFamily="34" charset="0"/>
              <a:buChar char="•"/>
            </a:pPr>
            <a:r>
              <a:rPr lang="en-US" sz="1600" b="0" i="0" u="none" strike="noStrike" baseline="0" dirty="0">
                <a:solidFill>
                  <a:schemeClr val="accent1"/>
                </a:solidFill>
                <a:latin typeface="URWPalladioL-Roma"/>
              </a:rPr>
              <a:t>the frame gas tightness must be lower than or comparable to the straw leak rate;</a:t>
            </a:r>
          </a:p>
          <a:p>
            <a:pPr marL="285750" indent="-285750" algn="just">
              <a:buFont typeface="Arial" panose="020B0604020202020204" pitchFamily="34" charset="0"/>
              <a:buChar char="•"/>
            </a:pPr>
            <a:r>
              <a:rPr lang="en-US" sz="1600" b="0" i="0" u="none" strike="noStrike" baseline="0" dirty="0">
                <a:solidFill>
                  <a:schemeClr val="accent1"/>
                </a:solidFill>
                <a:latin typeface="URWPalladioL-Roma"/>
              </a:rPr>
              <a:t>the frame must prevent straw compression throughout all phases, including construction, handling, and transportation;</a:t>
            </a:r>
          </a:p>
          <a:p>
            <a:pPr marL="285750" indent="-285750" algn="just">
              <a:buFont typeface="Arial" panose="020B0604020202020204" pitchFamily="34" charset="0"/>
              <a:buChar char="•"/>
            </a:pPr>
            <a:r>
              <a:rPr lang="en-US" sz="1600" b="0" i="0" u="none" strike="noStrike" baseline="0" dirty="0">
                <a:solidFill>
                  <a:schemeClr val="accent1"/>
                </a:solidFill>
                <a:latin typeface="URWPalladioL-Roma"/>
              </a:rPr>
              <a:t>ensuring the minimum required stress on the electric wire is a crucial aspect of the frame functionality;</a:t>
            </a:r>
          </a:p>
          <a:p>
            <a:pPr marL="285750" indent="-285750" algn="just">
              <a:buFont typeface="Arial" panose="020B0604020202020204" pitchFamily="34" charset="0"/>
              <a:buChar char="•"/>
            </a:pPr>
            <a:r>
              <a:rPr lang="en-US" sz="1600" b="0" i="0" u="none" strike="noStrike" baseline="0" dirty="0">
                <a:solidFill>
                  <a:schemeClr val="accent1"/>
                </a:solidFill>
                <a:latin typeface="URWPalladioL-Roma"/>
              </a:rPr>
              <a:t>structure within the calorimeter; the average density of the tracker, without the target layers, should fall within the range of 0.005 +/- 5% kg/m3</a:t>
            </a:r>
            <a:endParaRPr lang="en-US" sz="1600" dirty="0">
              <a:solidFill>
                <a:schemeClr val="accent1"/>
              </a:solidFill>
            </a:endParaRPr>
          </a:p>
        </p:txBody>
      </p:sp>
      <p:pic>
        <p:nvPicPr>
          <p:cNvPr id="16" name="Picture 15">
            <a:extLst>
              <a:ext uri="{FF2B5EF4-FFF2-40B4-BE49-F238E27FC236}">
                <a16:creationId xmlns:a16="http://schemas.microsoft.com/office/drawing/2014/main" id="{84274665-52C6-3A08-EE15-6A41C660923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82035" y="1084343"/>
            <a:ext cx="3558811" cy="1797883"/>
          </a:xfrm>
          <a:prstGeom prst="rect">
            <a:avLst/>
          </a:prstGeom>
        </p:spPr>
      </p:pic>
      <p:sp>
        <p:nvSpPr>
          <p:cNvPr id="19" name="TextBox 18">
            <a:extLst>
              <a:ext uri="{FF2B5EF4-FFF2-40B4-BE49-F238E27FC236}">
                <a16:creationId xmlns:a16="http://schemas.microsoft.com/office/drawing/2014/main" id="{72662CCE-FE0A-777B-7F33-20124D22A2FA}"/>
              </a:ext>
            </a:extLst>
          </p:cNvPr>
          <p:cNvSpPr txBox="1"/>
          <p:nvPr/>
        </p:nvSpPr>
        <p:spPr>
          <a:xfrm>
            <a:off x="7450203" y="2856633"/>
            <a:ext cx="4433971" cy="369332"/>
          </a:xfrm>
          <a:prstGeom prst="rect">
            <a:avLst/>
          </a:prstGeom>
          <a:noFill/>
        </p:spPr>
        <p:txBody>
          <a:bodyPr wrap="none" rtlCol="0">
            <a:spAutoFit/>
          </a:bodyPr>
          <a:lstStyle/>
          <a:p>
            <a:r>
              <a:rPr lang="en-US" dirty="0">
                <a:solidFill>
                  <a:schemeClr val="accent1"/>
                </a:solidFill>
              </a:rPr>
              <a:t>The frame structure is made by 18 plies 0/90.</a:t>
            </a:r>
          </a:p>
        </p:txBody>
      </p:sp>
      <p:sp>
        <p:nvSpPr>
          <p:cNvPr id="21" name="TextBox 20">
            <a:extLst>
              <a:ext uri="{FF2B5EF4-FFF2-40B4-BE49-F238E27FC236}">
                <a16:creationId xmlns:a16="http://schemas.microsoft.com/office/drawing/2014/main" id="{DB9697D9-8DF6-1458-2412-1C158A2B006C}"/>
              </a:ext>
            </a:extLst>
          </p:cNvPr>
          <p:cNvSpPr txBox="1"/>
          <p:nvPr/>
        </p:nvSpPr>
        <p:spPr>
          <a:xfrm>
            <a:off x="-48733" y="3900868"/>
            <a:ext cx="7874400" cy="369332"/>
          </a:xfrm>
          <a:prstGeom prst="rect">
            <a:avLst/>
          </a:prstGeom>
          <a:noFill/>
        </p:spPr>
        <p:txBody>
          <a:bodyPr wrap="none" rtlCol="0">
            <a:spAutoFit/>
          </a:bodyPr>
          <a:lstStyle/>
          <a:p>
            <a:r>
              <a:rPr lang="en-US" b="1" dirty="0">
                <a:solidFill>
                  <a:schemeClr val="accent1"/>
                </a:solidFill>
              </a:rPr>
              <a:t>The mechanical requirement ahs been analyzed with analytical and FEM analysis.</a:t>
            </a:r>
          </a:p>
        </p:txBody>
      </p:sp>
      <p:pic>
        <p:nvPicPr>
          <p:cNvPr id="23" name="Picture 22">
            <a:extLst>
              <a:ext uri="{FF2B5EF4-FFF2-40B4-BE49-F238E27FC236}">
                <a16:creationId xmlns:a16="http://schemas.microsoft.com/office/drawing/2014/main" id="{A2E7DDE6-7646-2842-1031-FA73C6BF6F4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817274" y="3232461"/>
            <a:ext cx="2896674" cy="1645759"/>
          </a:xfrm>
          <a:prstGeom prst="rect">
            <a:avLst/>
          </a:prstGeom>
        </p:spPr>
      </p:pic>
      <p:cxnSp>
        <p:nvCxnSpPr>
          <p:cNvPr id="29" name="Straight Arrow Connector 28">
            <a:extLst>
              <a:ext uri="{FF2B5EF4-FFF2-40B4-BE49-F238E27FC236}">
                <a16:creationId xmlns:a16="http://schemas.microsoft.com/office/drawing/2014/main" id="{80A70ED6-78E0-6FDC-EF91-1618BFA74CC5}"/>
              </a:ext>
            </a:extLst>
          </p:cNvPr>
          <p:cNvCxnSpPr/>
          <p:nvPr/>
        </p:nvCxnSpPr>
        <p:spPr>
          <a:xfrm>
            <a:off x="8455937" y="3503691"/>
            <a:ext cx="1493821" cy="4560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51552A3D-5F3E-222A-3905-20E3CDCB8668}"/>
              </a:ext>
            </a:extLst>
          </p:cNvPr>
          <p:cNvSpPr txBox="1"/>
          <p:nvPr/>
        </p:nvSpPr>
        <p:spPr>
          <a:xfrm>
            <a:off x="7420434" y="3148805"/>
            <a:ext cx="1440736" cy="861774"/>
          </a:xfrm>
          <a:prstGeom prst="rect">
            <a:avLst/>
          </a:prstGeom>
          <a:noFill/>
        </p:spPr>
        <p:txBody>
          <a:bodyPr wrap="square" rtlCol="0">
            <a:spAutoFit/>
          </a:bodyPr>
          <a:lstStyle/>
          <a:p>
            <a:pPr algn="ctr"/>
            <a:r>
              <a:rPr lang="en-US" sz="1600" dirty="0">
                <a:solidFill>
                  <a:schemeClr val="accent1"/>
                </a:solidFill>
              </a:rPr>
              <a:t>Internal beam elements</a:t>
            </a:r>
          </a:p>
          <a:p>
            <a:pPr algn="ctr"/>
            <a:r>
              <a:rPr lang="en-US" sz="1600" dirty="0">
                <a:solidFill>
                  <a:schemeClr val="accent1"/>
                </a:solidFill>
              </a:rPr>
              <a:t>Pre-stresse</a:t>
            </a:r>
            <a:r>
              <a:rPr lang="en-US" dirty="0">
                <a:solidFill>
                  <a:schemeClr val="accent1"/>
                </a:solidFill>
              </a:rPr>
              <a:t>d</a:t>
            </a:r>
          </a:p>
        </p:txBody>
      </p:sp>
      <p:sp>
        <p:nvSpPr>
          <p:cNvPr id="34" name="TextBox 33">
            <a:extLst>
              <a:ext uri="{FF2B5EF4-FFF2-40B4-BE49-F238E27FC236}">
                <a16:creationId xmlns:a16="http://schemas.microsoft.com/office/drawing/2014/main" id="{90DE8F35-F9B7-B7B1-A912-1A4B25B3D062}"/>
              </a:ext>
            </a:extLst>
          </p:cNvPr>
          <p:cNvSpPr txBox="1"/>
          <p:nvPr/>
        </p:nvSpPr>
        <p:spPr>
          <a:xfrm>
            <a:off x="0" y="4226284"/>
            <a:ext cx="8397620" cy="369332"/>
          </a:xfrm>
          <a:prstGeom prst="rect">
            <a:avLst/>
          </a:prstGeom>
          <a:noFill/>
        </p:spPr>
        <p:txBody>
          <a:bodyPr wrap="none" rtlCol="0">
            <a:spAutoFit/>
          </a:bodyPr>
          <a:lstStyle/>
          <a:p>
            <a:r>
              <a:rPr lang="en-US" dirty="0">
                <a:solidFill>
                  <a:schemeClr val="accent1"/>
                </a:solidFill>
              </a:rPr>
              <a:t>Analytical, FEM analysis and test on straw has been done before analyzed the CF frame. </a:t>
            </a:r>
          </a:p>
        </p:txBody>
      </p:sp>
      <p:pic>
        <p:nvPicPr>
          <p:cNvPr id="36" name="Picture 35">
            <a:extLst>
              <a:ext uri="{FF2B5EF4-FFF2-40B4-BE49-F238E27FC236}">
                <a16:creationId xmlns:a16="http://schemas.microsoft.com/office/drawing/2014/main" id="{002AE5DD-AC9B-918D-D28B-6D3301E2C8D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824130" y="1088719"/>
            <a:ext cx="1209125" cy="1612167"/>
          </a:xfrm>
          <a:prstGeom prst="rect">
            <a:avLst/>
          </a:prstGeom>
        </p:spPr>
      </p:pic>
      <p:sp>
        <p:nvSpPr>
          <p:cNvPr id="2" name="Date Placeholder 1">
            <a:extLst>
              <a:ext uri="{FF2B5EF4-FFF2-40B4-BE49-F238E27FC236}">
                <a16:creationId xmlns:a16="http://schemas.microsoft.com/office/drawing/2014/main" id="{87E9F849-B252-5FBE-2FFC-850542BCF7BF}"/>
              </a:ext>
            </a:extLst>
          </p:cNvPr>
          <p:cNvSpPr>
            <a:spLocks noGrp="1"/>
          </p:cNvSpPr>
          <p:nvPr>
            <p:ph type="dt" sz="half" idx="10"/>
          </p:nvPr>
        </p:nvSpPr>
        <p:spPr/>
        <p:txBody>
          <a:bodyPr/>
          <a:lstStyle/>
          <a:p>
            <a:fld id="{E69F34A7-17AD-4419-905F-764106407490}" type="datetime1">
              <a:rPr lang="en-GB" smtClean="0"/>
              <a:t>28/10/2024</a:t>
            </a:fld>
            <a:endParaRPr lang="en-GB"/>
          </a:p>
        </p:txBody>
      </p:sp>
      <p:sp>
        <p:nvSpPr>
          <p:cNvPr id="3" name="Footer Placeholder 2">
            <a:extLst>
              <a:ext uri="{FF2B5EF4-FFF2-40B4-BE49-F238E27FC236}">
                <a16:creationId xmlns:a16="http://schemas.microsoft.com/office/drawing/2014/main" id="{C7A1765E-507B-29EC-2BB8-D30BD634BF07}"/>
              </a:ext>
            </a:extLst>
          </p:cNvPr>
          <p:cNvSpPr>
            <a:spLocks noGrp="1"/>
          </p:cNvSpPr>
          <p:nvPr>
            <p:ph type="ftr" sz="quarter" idx="11"/>
          </p:nvPr>
        </p:nvSpPr>
        <p:spPr/>
        <p:txBody>
          <a:bodyPr/>
          <a:lstStyle/>
          <a:p>
            <a:r>
              <a:rPr lang="it-IT"/>
              <a:t>S. Mameli, D. Pasciuto, F. Raffaelli Coll. Meeting Ferrara</a:t>
            </a:r>
            <a:endParaRPr lang="en-GB"/>
          </a:p>
        </p:txBody>
      </p:sp>
      <p:sp>
        <p:nvSpPr>
          <p:cNvPr id="4" name="Rectangle 3">
            <a:extLst>
              <a:ext uri="{FF2B5EF4-FFF2-40B4-BE49-F238E27FC236}">
                <a16:creationId xmlns:a16="http://schemas.microsoft.com/office/drawing/2014/main" id="{E329DE1F-F0BA-8D00-E201-D6EA470FBFCD}"/>
              </a:ext>
            </a:extLst>
          </p:cNvPr>
          <p:cNvSpPr/>
          <p:nvPr/>
        </p:nvSpPr>
        <p:spPr>
          <a:xfrm>
            <a:off x="-15536" y="5201728"/>
            <a:ext cx="8624698" cy="1066683"/>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0" name="TextBox 19">
            <a:extLst>
              <a:ext uri="{FF2B5EF4-FFF2-40B4-BE49-F238E27FC236}">
                <a16:creationId xmlns:a16="http://schemas.microsoft.com/office/drawing/2014/main" id="{A17279E4-8CB8-876A-9077-AD0272F9799D}"/>
              </a:ext>
            </a:extLst>
          </p:cNvPr>
          <p:cNvSpPr txBox="1"/>
          <p:nvPr/>
        </p:nvSpPr>
        <p:spPr>
          <a:xfrm>
            <a:off x="-15536" y="4698751"/>
            <a:ext cx="9131062" cy="1569660"/>
          </a:xfrm>
          <a:prstGeom prst="rect">
            <a:avLst/>
          </a:prstGeom>
          <a:noFill/>
        </p:spPr>
        <p:txBody>
          <a:bodyPr wrap="square" rtlCol="0">
            <a:spAutoFit/>
          </a:bodyPr>
          <a:lstStyle/>
          <a:p>
            <a:r>
              <a:rPr lang="en-US" sz="1600" dirty="0">
                <a:solidFill>
                  <a:schemeClr val="accent1"/>
                </a:solidFill>
              </a:rPr>
              <a:t>Straws are pressurized at 2 bar to be glued and handled. Initially they are stretched when the pressure is released they transfer a force to the supporting frame. The minimum tension on the tungsten wire is 50 gr. </a:t>
            </a:r>
          </a:p>
          <a:p>
            <a:r>
              <a:rPr lang="en-US" sz="1600" b="1" dirty="0">
                <a:solidFill>
                  <a:schemeClr val="accent1"/>
                </a:solidFill>
              </a:rPr>
              <a:t>The stiffness of the frame must be guarantee:</a:t>
            </a:r>
          </a:p>
          <a:p>
            <a:pPr marL="342900" indent="-342900">
              <a:buAutoNum type="arabicParenR"/>
            </a:pPr>
            <a:r>
              <a:rPr lang="en-US" sz="1600" dirty="0">
                <a:solidFill>
                  <a:schemeClr val="accent1"/>
                </a:solidFill>
              </a:rPr>
              <a:t>that the straw tube never be compressed.</a:t>
            </a:r>
          </a:p>
          <a:p>
            <a:pPr marL="342900" indent="-342900">
              <a:buAutoNum type="arabicParenR"/>
            </a:pPr>
            <a:r>
              <a:rPr lang="en-US" sz="1600" dirty="0">
                <a:solidFill>
                  <a:schemeClr val="accent1"/>
                </a:solidFill>
              </a:rPr>
              <a:t>The minimum tungsten wire tension. ( the initial tension of the wire is greater the minimal one)</a:t>
            </a:r>
          </a:p>
          <a:p>
            <a:pPr marL="342900" indent="-342900">
              <a:buAutoNum type="arabicParenR"/>
            </a:pPr>
            <a:r>
              <a:rPr lang="en-US" sz="1600" dirty="0">
                <a:solidFill>
                  <a:schemeClr val="accent1"/>
                </a:solidFill>
              </a:rPr>
              <a:t> The frame must withstand to 2 bar of internal pressure.</a:t>
            </a:r>
          </a:p>
        </p:txBody>
      </p:sp>
      <p:cxnSp>
        <p:nvCxnSpPr>
          <p:cNvPr id="8" name="Straight Arrow Connector 7">
            <a:extLst>
              <a:ext uri="{FF2B5EF4-FFF2-40B4-BE49-F238E27FC236}">
                <a16:creationId xmlns:a16="http://schemas.microsoft.com/office/drawing/2014/main" id="{5EB62388-4368-65E3-8C33-1AECCE72E5BB}"/>
              </a:ext>
            </a:extLst>
          </p:cNvPr>
          <p:cNvCxnSpPr>
            <a:cxnSpLocks/>
          </p:cNvCxnSpPr>
          <p:nvPr/>
        </p:nvCxnSpPr>
        <p:spPr>
          <a:xfrm flipH="1">
            <a:off x="3907766" y="5630283"/>
            <a:ext cx="495340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DBB2E4A-3868-3F7E-0EE7-2F0260776824}"/>
              </a:ext>
            </a:extLst>
          </p:cNvPr>
          <p:cNvSpPr txBox="1"/>
          <p:nvPr/>
        </p:nvSpPr>
        <p:spPr>
          <a:xfrm>
            <a:off x="8817274" y="5306771"/>
            <a:ext cx="3374726" cy="1200329"/>
          </a:xfrm>
          <a:prstGeom prst="rect">
            <a:avLst/>
          </a:prstGeom>
          <a:noFill/>
        </p:spPr>
        <p:txBody>
          <a:bodyPr wrap="square" rtlCol="0">
            <a:spAutoFit/>
          </a:bodyPr>
          <a:lstStyle/>
          <a:p>
            <a:r>
              <a:rPr lang="en-US" dirty="0">
                <a:solidFill>
                  <a:srgbClr val="FF0000"/>
                </a:solidFill>
              </a:rPr>
              <a:t>This requirement that can be removed after a test. The worry that a small compression can damage the weld seal.</a:t>
            </a:r>
          </a:p>
        </p:txBody>
      </p:sp>
    </p:spTree>
    <p:extLst>
      <p:ext uri="{BB962C8B-B14F-4D97-AF65-F5344CB8AC3E}">
        <p14:creationId xmlns:p14="http://schemas.microsoft.com/office/powerpoint/2010/main" val="5698299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1EB2851-C27B-0A2D-CC93-87407BFDD7F2}"/>
              </a:ext>
            </a:extLst>
          </p:cNvPr>
          <p:cNvSpPr>
            <a:spLocks noGrp="1"/>
          </p:cNvSpPr>
          <p:nvPr>
            <p:ph type="dt" sz="half" idx="10"/>
          </p:nvPr>
        </p:nvSpPr>
        <p:spPr/>
        <p:txBody>
          <a:bodyPr/>
          <a:lstStyle/>
          <a:p>
            <a:fld id="{2E1A3EE3-E647-4232-81F3-D8000E320F7F}" type="datetime1">
              <a:rPr lang="en-GB" smtClean="0"/>
              <a:t>28/10/2024</a:t>
            </a:fld>
            <a:endParaRPr lang="en-GB"/>
          </a:p>
        </p:txBody>
      </p:sp>
      <p:pic>
        <p:nvPicPr>
          <p:cNvPr id="7" name="Picture 6">
            <a:extLst>
              <a:ext uri="{FF2B5EF4-FFF2-40B4-BE49-F238E27FC236}">
                <a16:creationId xmlns:a16="http://schemas.microsoft.com/office/drawing/2014/main" id="{00640667-07E4-FC01-91FB-88ECACF999C5}"/>
              </a:ext>
            </a:extLst>
          </p:cNvPr>
          <p:cNvPicPr>
            <a:picLocks noChangeAspect="1"/>
          </p:cNvPicPr>
          <p:nvPr/>
        </p:nvPicPr>
        <p:blipFill>
          <a:blip r:embed="rId2"/>
          <a:stretch>
            <a:fillRect/>
          </a:stretch>
        </p:blipFill>
        <p:spPr>
          <a:xfrm>
            <a:off x="291550" y="547362"/>
            <a:ext cx="11608900" cy="5808988"/>
          </a:xfrm>
          <a:prstGeom prst="rect">
            <a:avLst/>
          </a:prstGeom>
        </p:spPr>
      </p:pic>
      <p:sp>
        <p:nvSpPr>
          <p:cNvPr id="8" name="TextBox 7">
            <a:extLst>
              <a:ext uri="{FF2B5EF4-FFF2-40B4-BE49-F238E27FC236}">
                <a16:creationId xmlns:a16="http://schemas.microsoft.com/office/drawing/2014/main" id="{F98497A7-AB2D-6A71-03A2-54974FB82715}"/>
              </a:ext>
            </a:extLst>
          </p:cNvPr>
          <p:cNvSpPr txBox="1"/>
          <p:nvPr/>
        </p:nvSpPr>
        <p:spPr>
          <a:xfrm>
            <a:off x="2404277" y="24142"/>
            <a:ext cx="6135782" cy="523220"/>
          </a:xfrm>
          <a:prstGeom prst="rect">
            <a:avLst/>
          </a:prstGeom>
          <a:noFill/>
        </p:spPr>
        <p:txBody>
          <a:bodyPr wrap="none" rtlCol="0">
            <a:spAutoFit/>
          </a:bodyPr>
          <a:lstStyle/>
          <a:p>
            <a:r>
              <a:rPr lang="en-US" sz="2800" dirty="0"/>
              <a:t>Straw and wire Force and displacements </a:t>
            </a:r>
          </a:p>
        </p:txBody>
      </p:sp>
      <p:sp>
        <p:nvSpPr>
          <p:cNvPr id="9" name="Footer Placeholder 8">
            <a:extLst>
              <a:ext uri="{FF2B5EF4-FFF2-40B4-BE49-F238E27FC236}">
                <a16:creationId xmlns:a16="http://schemas.microsoft.com/office/drawing/2014/main" id="{F5E42C9C-1F96-6362-EFAA-EBA43C9BAA50}"/>
              </a:ext>
            </a:extLst>
          </p:cNvPr>
          <p:cNvSpPr>
            <a:spLocks noGrp="1"/>
          </p:cNvSpPr>
          <p:nvPr>
            <p:ph type="ftr" sz="quarter" idx="11"/>
          </p:nvPr>
        </p:nvSpPr>
        <p:spPr/>
        <p:txBody>
          <a:bodyPr/>
          <a:lstStyle/>
          <a:p>
            <a:r>
              <a:rPr lang="it-IT"/>
              <a:t>S. Mameli, D. Pasciuto, F. Raffaelli Coll. Meeting Ferrara</a:t>
            </a:r>
            <a:endParaRPr lang="en-GB"/>
          </a:p>
        </p:txBody>
      </p:sp>
    </p:spTree>
    <p:extLst>
      <p:ext uri="{BB962C8B-B14F-4D97-AF65-F5344CB8AC3E}">
        <p14:creationId xmlns:p14="http://schemas.microsoft.com/office/powerpoint/2010/main" val="4710471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1B90FBA-E716-8233-3F66-2144973404F5}"/>
              </a:ext>
            </a:extLst>
          </p:cNvPr>
          <p:cNvSpPr>
            <a:spLocks noGrp="1"/>
          </p:cNvSpPr>
          <p:nvPr>
            <p:ph type="dt" sz="half" idx="10"/>
          </p:nvPr>
        </p:nvSpPr>
        <p:spPr/>
        <p:txBody>
          <a:bodyPr/>
          <a:lstStyle/>
          <a:p>
            <a:fld id="{8D9C09F4-45C3-452C-9E9D-13B5B5C202B2}" type="datetime1">
              <a:rPr lang="en-GB" smtClean="0"/>
              <a:t>28/10/2024</a:t>
            </a:fld>
            <a:endParaRPr lang="en-GB"/>
          </a:p>
        </p:txBody>
      </p:sp>
      <p:sp>
        <p:nvSpPr>
          <p:cNvPr id="5" name="Footer Placeholder 4">
            <a:extLst>
              <a:ext uri="{FF2B5EF4-FFF2-40B4-BE49-F238E27FC236}">
                <a16:creationId xmlns:a16="http://schemas.microsoft.com/office/drawing/2014/main" id="{0852133E-431A-FD06-65A6-A6D7E1DB97CE}"/>
              </a:ext>
            </a:extLst>
          </p:cNvPr>
          <p:cNvSpPr>
            <a:spLocks noGrp="1"/>
          </p:cNvSpPr>
          <p:nvPr>
            <p:ph type="ftr" sz="quarter" idx="11"/>
          </p:nvPr>
        </p:nvSpPr>
        <p:spPr/>
        <p:txBody>
          <a:bodyPr/>
          <a:lstStyle/>
          <a:p>
            <a:r>
              <a:rPr lang="it-IT"/>
              <a:t>S. Mameli, D. Pasciuto, F. Raffaelli Coll. Meeting Ferrara</a:t>
            </a:r>
            <a:endParaRPr lang="en-GB"/>
          </a:p>
        </p:txBody>
      </p:sp>
      <p:pic>
        <p:nvPicPr>
          <p:cNvPr id="7" name="Picture 6">
            <a:extLst>
              <a:ext uri="{FF2B5EF4-FFF2-40B4-BE49-F238E27FC236}">
                <a16:creationId xmlns:a16="http://schemas.microsoft.com/office/drawing/2014/main" id="{FB9EE082-5FD2-23D3-ACB5-108295AFAEB3}"/>
              </a:ext>
            </a:extLst>
          </p:cNvPr>
          <p:cNvPicPr>
            <a:picLocks noChangeAspect="1"/>
          </p:cNvPicPr>
          <p:nvPr/>
        </p:nvPicPr>
        <p:blipFill>
          <a:blip r:embed="rId2"/>
          <a:stretch>
            <a:fillRect/>
          </a:stretch>
        </p:blipFill>
        <p:spPr>
          <a:xfrm>
            <a:off x="0" y="0"/>
            <a:ext cx="12192000" cy="6565568"/>
          </a:xfrm>
          <a:prstGeom prst="rect">
            <a:avLst/>
          </a:prstGeom>
        </p:spPr>
      </p:pic>
    </p:spTree>
    <p:extLst>
      <p:ext uri="{BB962C8B-B14F-4D97-AF65-F5344CB8AC3E}">
        <p14:creationId xmlns:p14="http://schemas.microsoft.com/office/powerpoint/2010/main" val="19009620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A79A5A1-A03B-998E-DCF5-215CBEF9248F}"/>
              </a:ext>
            </a:extLst>
          </p:cNvPr>
          <p:cNvSpPr>
            <a:spLocks noGrp="1"/>
          </p:cNvSpPr>
          <p:nvPr>
            <p:ph type="dt" sz="half" idx="10"/>
          </p:nvPr>
        </p:nvSpPr>
        <p:spPr/>
        <p:txBody>
          <a:bodyPr/>
          <a:lstStyle/>
          <a:p>
            <a:fld id="{5D254D82-0565-4199-AD22-6D5A87B559C0}" type="datetime1">
              <a:rPr lang="en-GB" smtClean="0"/>
              <a:t>28/10/2024</a:t>
            </a:fld>
            <a:endParaRPr lang="en-GB"/>
          </a:p>
        </p:txBody>
      </p:sp>
      <p:sp>
        <p:nvSpPr>
          <p:cNvPr id="5" name="Footer Placeholder 4">
            <a:extLst>
              <a:ext uri="{FF2B5EF4-FFF2-40B4-BE49-F238E27FC236}">
                <a16:creationId xmlns:a16="http://schemas.microsoft.com/office/drawing/2014/main" id="{88CC4C3E-C852-A566-DBB7-7D5A9A4AE113}"/>
              </a:ext>
            </a:extLst>
          </p:cNvPr>
          <p:cNvSpPr>
            <a:spLocks noGrp="1"/>
          </p:cNvSpPr>
          <p:nvPr>
            <p:ph type="ftr" sz="quarter" idx="11"/>
          </p:nvPr>
        </p:nvSpPr>
        <p:spPr/>
        <p:txBody>
          <a:bodyPr/>
          <a:lstStyle/>
          <a:p>
            <a:r>
              <a:rPr lang="it-IT"/>
              <a:t>S. Mameli, D. Pasciuto, F. Raffaelli Coll. Meeting Ferrara</a:t>
            </a:r>
            <a:endParaRPr lang="en-GB"/>
          </a:p>
        </p:txBody>
      </p:sp>
      <p:pic>
        <p:nvPicPr>
          <p:cNvPr id="7" name="Picture 6">
            <a:extLst>
              <a:ext uri="{FF2B5EF4-FFF2-40B4-BE49-F238E27FC236}">
                <a16:creationId xmlns:a16="http://schemas.microsoft.com/office/drawing/2014/main" id="{AA2B71B7-88FB-E6CA-658C-E83D782F3C28}"/>
              </a:ext>
            </a:extLst>
          </p:cNvPr>
          <p:cNvPicPr>
            <a:picLocks noChangeAspect="1"/>
          </p:cNvPicPr>
          <p:nvPr/>
        </p:nvPicPr>
        <p:blipFill>
          <a:blip r:embed="rId2"/>
          <a:stretch>
            <a:fillRect/>
          </a:stretch>
        </p:blipFill>
        <p:spPr>
          <a:xfrm>
            <a:off x="0" y="174712"/>
            <a:ext cx="12192000" cy="6508575"/>
          </a:xfrm>
          <a:prstGeom prst="rect">
            <a:avLst/>
          </a:prstGeom>
        </p:spPr>
      </p:pic>
      <p:pic>
        <p:nvPicPr>
          <p:cNvPr id="9" name="Picture 8">
            <a:extLst>
              <a:ext uri="{FF2B5EF4-FFF2-40B4-BE49-F238E27FC236}">
                <a16:creationId xmlns:a16="http://schemas.microsoft.com/office/drawing/2014/main" id="{F2EEC780-742D-183B-D02F-9B8F282FC1BD}"/>
              </a:ext>
            </a:extLst>
          </p:cNvPr>
          <p:cNvPicPr>
            <a:picLocks noChangeAspect="1"/>
          </p:cNvPicPr>
          <p:nvPr/>
        </p:nvPicPr>
        <p:blipFill>
          <a:blip r:embed="rId3"/>
          <a:stretch>
            <a:fillRect/>
          </a:stretch>
        </p:blipFill>
        <p:spPr>
          <a:xfrm>
            <a:off x="4376737" y="812763"/>
            <a:ext cx="2981596" cy="2616237"/>
          </a:xfrm>
          <a:prstGeom prst="rect">
            <a:avLst/>
          </a:prstGeom>
        </p:spPr>
      </p:pic>
    </p:spTree>
    <p:extLst>
      <p:ext uri="{BB962C8B-B14F-4D97-AF65-F5344CB8AC3E}">
        <p14:creationId xmlns:p14="http://schemas.microsoft.com/office/powerpoint/2010/main" val="30321489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242E961-85E7-E837-8577-E36C2E588A96}"/>
              </a:ext>
            </a:extLst>
          </p:cNvPr>
          <p:cNvSpPr>
            <a:spLocks noGrp="1"/>
          </p:cNvSpPr>
          <p:nvPr>
            <p:ph type="dt" sz="half" idx="10"/>
          </p:nvPr>
        </p:nvSpPr>
        <p:spPr/>
        <p:txBody>
          <a:bodyPr/>
          <a:lstStyle/>
          <a:p>
            <a:fld id="{317B165B-E287-4346-8C16-98C65E6AB083}" type="datetime1">
              <a:rPr lang="en-GB" smtClean="0"/>
              <a:t>28/10/2024</a:t>
            </a:fld>
            <a:endParaRPr lang="en-GB"/>
          </a:p>
        </p:txBody>
      </p:sp>
      <p:pic>
        <p:nvPicPr>
          <p:cNvPr id="9" name="Picture 8">
            <a:extLst>
              <a:ext uri="{FF2B5EF4-FFF2-40B4-BE49-F238E27FC236}">
                <a16:creationId xmlns:a16="http://schemas.microsoft.com/office/drawing/2014/main" id="{1517D4ED-8E95-F419-5870-F7FD0E396643}"/>
              </a:ext>
            </a:extLst>
          </p:cNvPr>
          <p:cNvPicPr>
            <a:picLocks noChangeAspect="1"/>
          </p:cNvPicPr>
          <p:nvPr/>
        </p:nvPicPr>
        <p:blipFill>
          <a:blip r:embed="rId2"/>
          <a:stretch>
            <a:fillRect/>
          </a:stretch>
        </p:blipFill>
        <p:spPr>
          <a:xfrm>
            <a:off x="120770" y="558384"/>
            <a:ext cx="12192000" cy="5879253"/>
          </a:xfrm>
          <a:prstGeom prst="rect">
            <a:avLst/>
          </a:prstGeom>
        </p:spPr>
      </p:pic>
      <p:sp>
        <p:nvSpPr>
          <p:cNvPr id="10" name="TextBox 9">
            <a:extLst>
              <a:ext uri="{FF2B5EF4-FFF2-40B4-BE49-F238E27FC236}">
                <a16:creationId xmlns:a16="http://schemas.microsoft.com/office/drawing/2014/main" id="{B360F722-7D90-2AFD-BEE9-AC7CFDD843E4}"/>
              </a:ext>
            </a:extLst>
          </p:cNvPr>
          <p:cNvSpPr txBox="1"/>
          <p:nvPr/>
        </p:nvSpPr>
        <p:spPr>
          <a:xfrm>
            <a:off x="3441940" y="136525"/>
            <a:ext cx="6559553" cy="523220"/>
          </a:xfrm>
          <a:prstGeom prst="rect">
            <a:avLst/>
          </a:prstGeom>
          <a:noFill/>
        </p:spPr>
        <p:txBody>
          <a:bodyPr wrap="none" rtlCol="0">
            <a:spAutoFit/>
          </a:bodyPr>
          <a:lstStyle/>
          <a:p>
            <a:r>
              <a:rPr lang="en-US" sz="2800" dirty="0"/>
              <a:t>Increasing the mounting pressure to 2.5 bar</a:t>
            </a:r>
          </a:p>
        </p:txBody>
      </p:sp>
      <p:sp>
        <p:nvSpPr>
          <p:cNvPr id="11" name="Footer Placeholder 10">
            <a:extLst>
              <a:ext uri="{FF2B5EF4-FFF2-40B4-BE49-F238E27FC236}">
                <a16:creationId xmlns:a16="http://schemas.microsoft.com/office/drawing/2014/main" id="{3042EB3E-E06C-F99F-A7FA-F43A068E2C31}"/>
              </a:ext>
            </a:extLst>
          </p:cNvPr>
          <p:cNvSpPr>
            <a:spLocks noGrp="1"/>
          </p:cNvSpPr>
          <p:nvPr>
            <p:ph type="ftr" sz="quarter" idx="11"/>
          </p:nvPr>
        </p:nvSpPr>
        <p:spPr/>
        <p:txBody>
          <a:bodyPr/>
          <a:lstStyle/>
          <a:p>
            <a:r>
              <a:rPr lang="it-IT"/>
              <a:t>S. Mameli, D. Pasciuto, F. Raffaelli Coll. Meeting Ferrara</a:t>
            </a:r>
            <a:endParaRPr lang="en-GB"/>
          </a:p>
        </p:txBody>
      </p:sp>
    </p:spTree>
    <p:extLst>
      <p:ext uri="{BB962C8B-B14F-4D97-AF65-F5344CB8AC3E}">
        <p14:creationId xmlns:p14="http://schemas.microsoft.com/office/powerpoint/2010/main" val="14134198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D4CCF1-2666-E4ED-06B5-2038CC65728A}"/>
              </a:ext>
            </a:extLst>
          </p:cNvPr>
          <p:cNvSpPr>
            <a:spLocks noGrp="1"/>
          </p:cNvSpPr>
          <p:nvPr>
            <p:ph type="dt" sz="half" idx="10"/>
          </p:nvPr>
        </p:nvSpPr>
        <p:spPr/>
        <p:txBody>
          <a:bodyPr/>
          <a:lstStyle/>
          <a:p>
            <a:fld id="{932124C8-6CAD-4140-A62F-EAA0C87C9B60}" type="datetime1">
              <a:rPr lang="en-GB" smtClean="0"/>
              <a:t>28/10/2024</a:t>
            </a:fld>
            <a:endParaRPr lang="en-GB"/>
          </a:p>
        </p:txBody>
      </p:sp>
      <p:pic>
        <p:nvPicPr>
          <p:cNvPr id="7" name="Picture 6">
            <a:extLst>
              <a:ext uri="{FF2B5EF4-FFF2-40B4-BE49-F238E27FC236}">
                <a16:creationId xmlns:a16="http://schemas.microsoft.com/office/drawing/2014/main" id="{2E5D708C-E6F0-35C8-D7D8-D350E28CB3A0}"/>
              </a:ext>
            </a:extLst>
          </p:cNvPr>
          <p:cNvPicPr>
            <a:picLocks noChangeAspect="1"/>
          </p:cNvPicPr>
          <p:nvPr/>
        </p:nvPicPr>
        <p:blipFill>
          <a:blip r:embed="rId2"/>
          <a:stretch>
            <a:fillRect/>
          </a:stretch>
        </p:blipFill>
        <p:spPr>
          <a:xfrm>
            <a:off x="0" y="563319"/>
            <a:ext cx="12192000" cy="5731362"/>
          </a:xfrm>
          <a:prstGeom prst="rect">
            <a:avLst/>
          </a:prstGeom>
        </p:spPr>
      </p:pic>
      <p:sp>
        <p:nvSpPr>
          <p:cNvPr id="8" name="TextBox 7">
            <a:extLst>
              <a:ext uri="{FF2B5EF4-FFF2-40B4-BE49-F238E27FC236}">
                <a16:creationId xmlns:a16="http://schemas.microsoft.com/office/drawing/2014/main" id="{CB578ABC-4066-FBA8-9BB9-F0AF47909626}"/>
              </a:ext>
            </a:extLst>
          </p:cNvPr>
          <p:cNvSpPr txBox="1"/>
          <p:nvPr/>
        </p:nvSpPr>
        <p:spPr>
          <a:xfrm>
            <a:off x="3441940" y="136525"/>
            <a:ext cx="6559553" cy="523220"/>
          </a:xfrm>
          <a:prstGeom prst="rect">
            <a:avLst/>
          </a:prstGeom>
          <a:noFill/>
        </p:spPr>
        <p:txBody>
          <a:bodyPr wrap="none" rtlCol="0">
            <a:spAutoFit/>
          </a:bodyPr>
          <a:lstStyle/>
          <a:p>
            <a:r>
              <a:rPr lang="en-US" sz="2800" dirty="0"/>
              <a:t>Increasing the mounting pressure to 2.5 bar</a:t>
            </a:r>
          </a:p>
        </p:txBody>
      </p:sp>
      <p:sp>
        <p:nvSpPr>
          <p:cNvPr id="9" name="Footer Placeholder 8">
            <a:extLst>
              <a:ext uri="{FF2B5EF4-FFF2-40B4-BE49-F238E27FC236}">
                <a16:creationId xmlns:a16="http://schemas.microsoft.com/office/drawing/2014/main" id="{38FCA2B2-4453-82C1-6B64-428E4B95EA9D}"/>
              </a:ext>
            </a:extLst>
          </p:cNvPr>
          <p:cNvSpPr>
            <a:spLocks noGrp="1"/>
          </p:cNvSpPr>
          <p:nvPr>
            <p:ph type="ftr" sz="quarter" idx="11"/>
          </p:nvPr>
        </p:nvSpPr>
        <p:spPr/>
        <p:txBody>
          <a:bodyPr/>
          <a:lstStyle/>
          <a:p>
            <a:r>
              <a:rPr lang="it-IT"/>
              <a:t>S. Mameli, D. Pasciuto, F. Raffaelli Coll. Meeting Ferrara</a:t>
            </a:r>
            <a:endParaRPr lang="en-GB"/>
          </a:p>
        </p:txBody>
      </p:sp>
    </p:spTree>
    <p:extLst>
      <p:ext uri="{BB962C8B-B14F-4D97-AF65-F5344CB8AC3E}">
        <p14:creationId xmlns:p14="http://schemas.microsoft.com/office/powerpoint/2010/main" val="42183939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7CA1719-AB1D-3E44-0210-A34BFD1BF870}"/>
              </a:ext>
            </a:extLst>
          </p:cNvPr>
          <p:cNvSpPr>
            <a:spLocks noGrp="1"/>
          </p:cNvSpPr>
          <p:nvPr>
            <p:ph type="dt" sz="half" idx="10"/>
          </p:nvPr>
        </p:nvSpPr>
        <p:spPr/>
        <p:txBody>
          <a:bodyPr/>
          <a:lstStyle/>
          <a:p>
            <a:fld id="{EB2A0904-9A42-45BA-A0F8-1207174B22FA}" type="datetime1">
              <a:rPr lang="en-GB" smtClean="0"/>
              <a:t>28/10/2024</a:t>
            </a:fld>
            <a:endParaRPr lang="en-GB"/>
          </a:p>
        </p:txBody>
      </p:sp>
      <p:pic>
        <p:nvPicPr>
          <p:cNvPr id="9" name="Picture 8">
            <a:extLst>
              <a:ext uri="{FF2B5EF4-FFF2-40B4-BE49-F238E27FC236}">
                <a16:creationId xmlns:a16="http://schemas.microsoft.com/office/drawing/2014/main" id="{2B4EA8F2-F627-E0F4-F88F-76A7DE9F9AA9}"/>
              </a:ext>
            </a:extLst>
          </p:cNvPr>
          <p:cNvPicPr>
            <a:picLocks noChangeAspect="1"/>
          </p:cNvPicPr>
          <p:nvPr/>
        </p:nvPicPr>
        <p:blipFill>
          <a:blip r:embed="rId2"/>
          <a:stretch>
            <a:fillRect/>
          </a:stretch>
        </p:blipFill>
        <p:spPr>
          <a:xfrm>
            <a:off x="0" y="255977"/>
            <a:ext cx="9151504" cy="4554748"/>
          </a:xfrm>
          <a:prstGeom prst="rect">
            <a:avLst/>
          </a:prstGeom>
        </p:spPr>
      </p:pic>
      <p:cxnSp>
        <p:nvCxnSpPr>
          <p:cNvPr id="11" name="Straight Arrow Connector 10">
            <a:extLst>
              <a:ext uri="{FF2B5EF4-FFF2-40B4-BE49-F238E27FC236}">
                <a16:creationId xmlns:a16="http://schemas.microsoft.com/office/drawing/2014/main" id="{0AC42F9B-95DD-293C-F245-733418632C01}"/>
              </a:ext>
            </a:extLst>
          </p:cNvPr>
          <p:cNvCxnSpPr/>
          <p:nvPr/>
        </p:nvCxnSpPr>
        <p:spPr>
          <a:xfrm flipH="1">
            <a:off x="6452558" y="1130060"/>
            <a:ext cx="4252823" cy="94028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156B33DE-424E-CB2D-A759-3C086FB07D7E}"/>
              </a:ext>
            </a:extLst>
          </p:cNvPr>
          <p:cNvSpPr txBox="1"/>
          <p:nvPr/>
        </p:nvSpPr>
        <p:spPr>
          <a:xfrm>
            <a:off x="9244320" y="279601"/>
            <a:ext cx="2922121" cy="923330"/>
          </a:xfrm>
          <a:prstGeom prst="rect">
            <a:avLst/>
          </a:prstGeom>
          <a:noFill/>
        </p:spPr>
        <p:txBody>
          <a:bodyPr wrap="square" rtlCol="0">
            <a:spAutoFit/>
          </a:bodyPr>
          <a:lstStyle/>
          <a:p>
            <a:r>
              <a:rPr lang="en-US" dirty="0"/>
              <a:t>Bracing system to remove the CF from the mounting table.</a:t>
            </a:r>
          </a:p>
        </p:txBody>
      </p:sp>
      <p:cxnSp>
        <p:nvCxnSpPr>
          <p:cNvPr id="15" name="Straight Arrow Connector 14">
            <a:extLst>
              <a:ext uri="{FF2B5EF4-FFF2-40B4-BE49-F238E27FC236}">
                <a16:creationId xmlns:a16="http://schemas.microsoft.com/office/drawing/2014/main" id="{B0FDF325-E115-69C6-3079-A7730835BB3F}"/>
              </a:ext>
            </a:extLst>
          </p:cNvPr>
          <p:cNvCxnSpPr>
            <a:cxnSpLocks/>
          </p:cNvCxnSpPr>
          <p:nvPr/>
        </p:nvCxnSpPr>
        <p:spPr>
          <a:xfrm flipH="1">
            <a:off x="0" y="1033566"/>
            <a:ext cx="10282687" cy="334018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6" name="Straight Arrow Connector 15">
            <a:extLst>
              <a:ext uri="{FF2B5EF4-FFF2-40B4-BE49-F238E27FC236}">
                <a16:creationId xmlns:a16="http://schemas.microsoft.com/office/drawing/2014/main" id="{B65103C6-8AE2-27BC-192E-EAAE9C28C9A3}"/>
              </a:ext>
            </a:extLst>
          </p:cNvPr>
          <p:cNvCxnSpPr>
            <a:cxnSpLocks/>
          </p:cNvCxnSpPr>
          <p:nvPr/>
        </p:nvCxnSpPr>
        <p:spPr>
          <a:xfrm flipH="1">
            <a:off x="970786" y="1099897"/>
            <a:ext cx="9432671" cy="194970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7" name="Straight Arrow Connector 16">
            <a:extLst>
              <a:ext uri="{FF2B5EF4-FFF2-40B4-BE49-F238E27FC236}">
                <a16:creationId xmlns:a16="http://schemas.microsoft.com/office/drawing/2014/main" id="{0CAD5593-8BFE-5B96-009B-19DF29F54F7B}"/>
              </a:ext>
            </a:extLst>
          </p:cNvPr>
          <p:cNvCxnSpPr>
            <a:cxnSpLocks/>
          </p:cNvCxnSpPr>
          <p:nvPr/>
        </p:nvCxnSpPr>
        <p:spPr>
          <a:xfrm flipH="1">
            <a:off x="4974881" y="1099897"/>
            <a:ext cx="5557972" cy="46867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24" name="Picture 23">
            <a:extLst>
              <a:ext uri="{FF2B5EF4-FFF2-40B4-BE49-F238E27FC236}">
                <a16:creationId xmlns:a16="http://schemas.microsoft.com/office/drawing/2014/main" id="{9BA20DDA-AA4D-9166-DA30-E8B539C20293}"/>
              </a:ext>
            </a:extLst>
          </p:cNvPr>
          <p:cNvPicPr>
            <a:picLocks noChangeAspect="1"/>
          </p:cNvPicPr>
          <p:nvPr/>
        </p:nvPicPr>
        <p:blipFill>
          <a:blip r:embed="rId3"/>
          <a:stretch>
            <a:fillRect/>
          </a:stretch>
        </p:blipFill>
        <p:spPr>
          <a:xfrm>
            <a:off x="244764" y="4894640"/>
            <a:ext cx="2298362" cy="1560356"/>
          </a:xfrm>
          <a:prstGeom prst="rect">
            <a:avLst/>
          </a:prstGeom>
        </p:spPr>
      </p:pic>
      <p:sp>
        <p:nvSpPr>
          <p:cNvPr id="25" name="TextBox 24">
            <a:extLst>
              <a:ext uri="{FF2B5EF4-FFF2-40B4-BE49-F238E27FC236}">
                <a16:creationId xmlns:a16="http://schemas.microsoft.com/office/drawing/2014/main" id="{DB280BE8-5AED-CDA2-CFD0-DA26867258B5}"/>
              </a:ext>
            </a:extLst>
          </p:cNvPr>
          <p:cNvSpPr txBox="1"/>
          <p:nvPr/>
        </p:nvSpPr>
        <p:spPr>
          <a:xfrm>
            <a:off x="2718416" y="5103466"/>
            <a:ext cx="2664467" cy="923330"/>
          </a:xfrm>
          <a:prstGeom prst="rect">
            <a:avLst/>
          </a:prstGeom>
          <a:noFill/>
        </p:spPr>
        <p:txBody>
          <a:bodyPr wrap="square" rtlCol="0">
            <a:spAutoFit/>
          </a:bodyPr>
          <a:lstStyle/>
          <a:p>
            <a:r>
              <a:rPr lang="en-US" dirty="0"/>
              <a:t>We increase the size of the top holder and we set M5 thread inserts.</a:t>
            </a:r>
          </a:p>
        </p:txBody>
      </p:sp>
      <p:cxnSp>
        <p:nvCxnSpPr>
          <p:cNvPr id="27" name="Straight Arrow Connector 26">
            <a:extLst>
              <a:ext uri="{FF2B5EF4-FFF2-40B4-BE49-F238E27FC236}">
                <a16:creationId xmlns:a16="http://schemas.microsoft.com/office/drawing/2014/main" id="{1ABBFD20-0549-688E-19C0-05E17ECED5B7}"/>
              </a:ext>
            </a:extLst>
          </p:cNvPr>
          <p:cNvCxnSpPr>
            <a:cxnSpLocks/>
          </p:cNvCxnSpPr>
          <p:nvPr/>
        </p:nvCxnSpPr>
        <p:spPr>
          <a:xfrm flipH="1" flipV="1">
            <a:off x="569343" y="5569849"/>
            <a:ext cx="2298362" cy="11495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30" name="Picture 29">
            <a:extLst>
              <a:ext uri="{FF2B5EF4-FFF2-40B4-BE49-F238E27FC236}">
                <a16:creationId xmlns:a16="http://schemas.microsoft.com/office/drawing/2014/main" id="{B03158C3-D509-FA92-32EA-3880C6353366}"/>
              </a:ext>
            </a:extLst>
          </p:cNvPr>
          <p:cNvPicPr>
            <a:picLocks noChangeAspect="1"/>
          </p:cNvPicPr>
          <p:nvPr/>
        </p:nvPicPr>
        <p:blipFill>
          <a:blip r:embed="rId4"/>
          <a:stretch>
            <a:fillRect/>
          </a:stretch>
        </p:blipFill>
        <p:spPr>
          <a:xfrm>
            <a:off x="5474528" y="3461503"/>
            <a:ext cx="6691913" cy="2823755"/>
          </a:xfrm>
          <a:prstGeom prst="rect">
            <a:avLst/>
          </a:prstGeom>
        </p:spPr>
      </p:pic>
      <p:sp>
        <p:nvSpPr>
          <p:cNvPr id="33" name="TextBox 32">
            <a:extLst>
              <a:ext uri="{FF2B5EF4-FFF2-40B4-BE49-F238E27FC236}">
                <a16:creationId xmlns:a16="http://schemas.microsoft.com/office/drawing/2014/main" id="{ED97A299-FA52-F0F5-CCAE-C714E31F69C1}"/>
              </a:ext>
            </a:extLst>
          </p:cNvPr>
          <p:cNvSpPr txBox="1"/>
          <p:nvPr/>
        </p:nvSpPr>
        <p:spPr>
          <a:xfrm>
            <a:off x="9267069" y="1838561"/>
            <a:ext cx="2784033" cy="923330"/>
          </a:xfrm>
          <a:prstGeom prst="rect">
            <a:avLst/>
          </a:prstGeom>
          <a:noFill/>
        </p:spPr>
        <p:txBody>
          <a:bodyPr wrap="square" rtlCol="0">
            <a:spAutoFit/>
          </a:bodyPr>
          <a:lstStyle/>
          <a:p>
            <a:r>
              <a:rPr lang="en-US" dirty="0"/>
              <a:t>This is necessary to seal with </a:t>
            </a:r>
            <a:r>
              <a:rPr lang="en-US" dirty="0" err="1"/>
              <a:t>staycast</a:t>
            </a:r>
            <a:r>
              <a:rPr lang="en-US" dirty="0"/>
              <a:t> and/or for the wiring.</a:t>
            </a:r>
          </a:p>
        </p:txBody>
      </p:sp>
      <p:sp>
        <p:nvSpPr>
          <p:cNvPr id="34" name="Footer Placeholder 33">
            <a:extLst>
              <a:ext uri="{FF2B5EF4-FFF2-40B4-BE49-F238E27FC236}">
                <a16:creationId xmlns:a16="http://schemas.microsoft.com/office/drawing/2014/main" id="{320734B3-8E9B-5902-5ACF-31A2B4511E0A}"/>
              </a:ext>
            </a:extLst>
          </p:cNvPr>
          <p:cNvSpPr>
            <a:spLocks noGrp="1"/>
          </p:cNvSpPr>
          <p:nvPr>
            <p:ph type="ftr" sz="quarter" idx="11"/>
          </p:nvPr>
        </p:nvSpPr>
        <p:spPr/>
        <p:txBody>
          <a:bodyPr/>
          <a:lstStyle/>
          <a:p>
            <a:r>
              <a:rPr lang="it-IT"/>
              <a:t>S. Mameli, D. Pasciuto, F. Raffaelli Coll. Meeting Ferrara</a:t>
            </a:r>
            <a:endParaRPr lang="en-GB"/>
          </a:p>
        </p:txBody>
      </p:sp>
    </p:spTree>
    <p:extLst>
      <p:ext uri="{BB962C8B-B14F-4D97-AF65-F5344CB8AC3E}">
        <p14:creationId xmlns:p14="http://schemas.microsoft.com/office/powerpoint/2010/main" val="2983510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604A6E-9C67-083F-C383-A03EE2CBB408}"/>
              </a:ext>
            </a:extLst>
          </p:cNvPr>
          <p:cNvSpPr>
            <a:spLocks noGrp="1"/>
          </p:cNvSpPr>
          <p:nvPr>
            <p:ph type="dt" sz="half" idx="10"/>
          </p:nvPr>
        </p:nvSpPr>
        <p:spPr/>
        <p:txBody>
          <a:bodyPr/>
          <a:lstStyle/>
          <a:p>
            <a:fld id="{C9E4269D-C3CE-4B16-A5D7-DD9D4C84B025}" type="datetime1">
              <a:rPr lang="en-GB" smtClean="0"/>
              <a:t>28/10/2024</a:t>
            </a:fld>
            <a:endParaRPr lang="en-GB"/>
          </a:p>
        </p:txBody>
      </p:sp>
      <p:sp>
        <p:nvSpPr>
          <p:cNvPr id="3" name="Footer Placeholder 2">
            <a:extLst>
              <a:ext uri="{FF2B5EF4-FFF2-40B4-BE49-F238E27FC236}">
                <a16:creationId xmlns:a16="http://schemas.microsoft.com/office/drawing/2014/main" id="{9391372D-C631-F4F5-0348-67AEE85CE352}"/>
              </a:ext>
            </a:extLst>
          </p:cNvPr>
          <p:cNvSpPr>
            <a:spLocks noGrp="1"/>
          </p:cNvSpPr>
          <p:nvPr>
            <p:ph type="ftr" sz="quarter" idx="11"/>
          </p:nvPr>
        </p:nvSpPr>
        <p:spPr/>
        <p:txBody>
          <a:bodyPr/>
          <a:lstStyle/>
          <a:p>
            <a:r>
              <a:rPr lang="it-IT"/>
              <a:t>S. Mameli, D. Pasciuto, F. Raffaelli Coll. Meeting Ferrara</a:t>
            </a:r>
            <a:endParaRPr lang="en-GB"/>
          </a:p>
        </p:txBody>
      </p:sp>
      <p:sp>
        <p:nvSpPr>
          <p:cNvPr id="5" name="TextBox 4">
            <a:extLst>
              <a:ext uri="{FF2B5EF4-FFF2-40B4-BE49-F238E27FC236}">
                <a16:creationId xmlns:a16="http://schemas.microsoft.com/office/drawing/2014/main" id="{5C2D09A4-78DF-218D-9874-6EE8211D0176}"/>
              </a:ext>
            </a:extLst>
          </p:cNvPr>
          <p:cNvSpPr txBox="1"/>
          <p:nvPr/>
        </p:nvSpPr>
        <p:spPr>
          <a:xfrm>
            <a:off x="3500306" y="136525"/>
            <a:ext cx="3932340" cy="523220"/>
          </a:xfrm>
          <a:prstGeom prst="rect">
            <a:avLst/>
          </a:prstGeom>
          <a:noFill/>
        </p:spPr>
        <p:txBody>
          <a:bodyPr wrap="square">
            <a:spAutoFit/>
          </a:bodyPr>
          <a:lstStyle/>
          <a:p>
            <a:r>
              <a:rPr lang="en-US" sz="2800" dirty="0"/>
              <a:t>Future design validation.</a:t>
            </a:r>
          </a:p>
        </p:txBody>
      </p:sp>
      <p:sp>
        <p:nvSpPr>
          <p:cNvPr id="6" name="TextBox 5">
            <a:extLst>
              <a:ext uri="{FF2B5EF4-FFF2-40B4-BE49-F238E27FC236}">
                <a16:creationId xmlns:a16="http://schemas.microsoft.com/office/drawing/2014/main" id="{83D696ED-29DA-41A2-16FC-76A4DD2CBE1F}"/>
              </a:ext>
            </a:extLst>
          </p:cNvPr>
          <p:cNvSpPr txBox="1"/>
          <p:nvPr/>
        </p:nvSpPr>
        <p:spPr>
          <a:xfrm>
            <a:off x="83890" y="659745"/>
            <a:ext cx="11683067" cy="1200329"/>
          </a:xfrm>
          <a:prstGeom prst="rect">
            <a:avLst/>
          </a:prstGeom>
          <a:noFill/>
        </p:spPr>
        <p:txBody>
          <a:bodyPr wrap="square" rtlCol="0">
            <a:spAutoFit/>
          </a:bodyPr>
          <a:lstStyle/>
          <a:p>
            <a:r>
              <a:rPr lang="en-US" dirty="0"/>
              <a:t>The full scale prototype (3800X3200mm) is the final step for the straw construction validation. This can allow us to estimate in detail the  required time and solve all the technical issues.  However this prototype needs an investment in term of man power and tooling much larger that the previous prototype. We started to expand al the level of conceptual design the large prototype and the integration with radiator and graphite sheet. Some examples are reported.</a:t>
            </a:r>
          </a:p>
        </p:txBody>
      </p:sp>
      <p:pic>
        <p:nvPicPr>
          <p:cNvPr id="8" name="Picture 7">
            <a:extLst>
              <a:ext uri="{FF2B5EF4-FFF2-40B4-BE49-F238E27FC236}">
                <a16:creationId xmlns:a16="http://schemas.microsoft.com/office/drawing/2014/main" id="{A8E4172A-D6CD-5C75-317A-51708626CB03}"/>
              </a:ext>
            </a:extLst>
          </p:cNvPr>
          <p:cNvPicPr>
            <a:picLocks noChangeAspect="1"/>
          </p:cNvPicPr>
          <p:nvPr/>
        </p:nvPicPr>
        <p:blipFill>
          <a:blip r:embed="rId2"/>
          <a:stretch>
            <a:fillRect/>
          </a:stretch>
        </p:blipFill>
        <p:spPr>
          <a:xfrm>
            <a:off x="83891" y="1963024"/>
            <a:ext cx="6400800" cy="3824936"/>
          </a:xfrm>
          <a:prstGeom prst="rect">
            <a:avLst/>
          </a:prstGeom>
        </p:spPr>
      </p:pic>
      <p:pic>
        <p:nvPicPr>
          <p:cNvPr id="10" name="Picture 9">
            <a:extLst>
              <a:ext uri="{FF2B5EF4-FFF2-40B4-BE49-F238E27FC236}">
                <a16:creationId xmlns:a16="http://schemas.microsoft.com/office/drawing/2014/main" id="{02443349-1EAD-6B83-6112-E55FBAB7F6CC}"/>
              </a:ext>
            </a:extLst>
          </p:cNvPr>
          <p:cNvPicPr>
            <a:picLocks noChangeAspect="1"/>
          </p:cNvPicPr>
          <p:nvPr/>
        </p:nvPicPr>
        <p:blipFill>
          <a:blip r:embed="rId3"/>
          <a:stretch>
            <a:fillRect/>
          </a:stretch>
        </p:blipFill>
        <p:spPr>
          <a:xfrm>
            <a:off x="6322719" y="2383294"/>
            <a:ext cx="5785390" cy="3295947"/>
          </a:xfrm>
          <a:prstGeom prst="rect">
            <a:avLst/>
          </a:prstGeom>
        </p:spPr>
      </p:pic>
    </p:spTree>
    <p:extLst>
      <p:ext uri="{BB962C8B-B14F-4D97-AF65-F5344CB8AC3E}">
        <p14:creationId xmlns:p14="http://schemas.microsoft.com/office/powerpoint/2010/main" val="979668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832A6-05B3-8C60-9704-11057E8DD3FF}"/>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9ED61422-F4FF-9536-BDA6-0E329BD1D823}"/>
              </a:ext>
            </a:extLst>
          </p:cNvPr>
          <p:cNvSpPr txBox="1"/>
          <p:nvPr/>
        </p:nvSpPr>
        <p:spPr>
          <a:xfrm>
            <a:off x="97693" y="694832"/>
            <a:ext cx="11996614" cy="5909310"/>
          </a:xfrm>
          <a:prstGeom prst="rect">
            <a:avLst/>
          </a:prstGeom>
          <a:noFill/>
        </p:spPr>
        <p:txBody>
          <a:bodyPr wrap="square">
            <a:spAutoFit/>
          </a:bodyPr>
          <a:lstStyle/>
          <a:p>
            <a:pPr marL="457200" indent="-457200">
              <a:buFont typeface="Arial" panose="020B0604020202020204" pitchFamily="34" charset="0"/>
              <a:buChar char="•"/>
            </a:pPr>
            <a:r>
              <a:rPr lang="en-US" sz="2600" dirty="0"/>
              <a:t>Some STT components have been produced and qualified.</a:t>
            </a:r>
          </a:p>
          <a:p>
            <a:pPr marL="457200" indent="-457200">
              <a:buFont typeface="Arial" panose="020B0604020202020204" pitchFamily="34" charset="0"/>
              <a:buChar char="•"/>
            </a:pPr>
            <a:r>
              <a:rPr lang="en-US" sz="2600" dirty="0"/>
              <a:t>The construction and an assembly method have been study and validated by mechanical analysis.</a:t>
            </a:r>
          </a:p>
          <a:p>
            <a:pPr marL="457200" indent="-457200">
              <a:buFont typeface="Arial" panose="020B0604020202020204" pitchFamily="34" charset="0"/>
              <a:buChar char="•"/>
            </a:pPr>
            <a:r>
              <a:rPr lang="en-US" sz="2600" dirty="0"/>
              <a:t>Mechanical validation of the specifications was done through analytical and FEM analysis. The analysis of the final supporting system of the super module is not yet done.</a:t>
            </a:r>
          </a:p>
          <a:p>
            <a:pPr marL="457200" indent="-457200">
              <a:buFont typeface="Arial" panose="020B0604020202020204" pitchFamily="34" charset="0"/>
              <a:buChar char="•"/>
            </a:pPr>
            <a:r>
              <a:rPr lang="en-US" sz="2600" dirty="0"/>
              <a:t>The necessary tooling for the STT construction are at level of conceptual design.</a:t>
            </a:r>
          </a:p>
          <a:p>
            <a:pPr marL="457200" indent="-457200">
              <a:buFont typeface="Arial" panose="020B0604020202020204" pitchFamily="34" charset="0"/>
              <a:buChar char="•"/>
            </a:pPr>
            <a:r>
              <a:rPr lang="en-US" sz="2600" dirty="0"/>
              <a:t>The mechanical system of handling and insertion in Sand it is at the level of conceptual design.</a:t>
            </a:r>
          </a:p>
          <a:p>
            <a:pPr marL="457200" indent="-457200">
              <a:buFont typeface="Arial" panose="020B0604020202020204" pitchFamily="34" charset="0"/>
              <a:buChar char="•"/>
            </a:pPr>
            <a:r>
              <a:rPr lang="en-US" sz="2600" dirty="0"/>
              <a:t>The design of service integration is not present.</a:t>
            </a:r>
          </a:p>
          <a:p>
            <a:pPr marL="457200" indent="-457200">
              <a:buFont typeface="Arial" panose="020B0604020202020204" pitchFamily="34" charset="0"/>
              <a:buChar char="•"/>
            </a:pPr>
            <a:r>
              <a:rPr lang="en-US" sz="2600" dirty="0"/>
              <a:t>A prototype 1200x800 mm has been completed at CERN a second prototype 1200x800 mm is in construction in Pisa.</a:t>
            </a:r>
          </a:p>
          <a:p>
            <a:pPr marL="457200" indent="-457200">
              <a:buFont typeface="Arial" panose="020B0604020202020204" pitchFamily="34" charset="0"/>
              <a:buChar char="•"/>
            </a:pPr>
            <a:r>
              <a:rPr lang="en-US" sz="2600" dirty="0"/>
              <a:t>The Pisa prototype is going to use some final STT components (spacer, pins, E.P).</a:t>
            </a:r>
          </a:p>
          <a:p>
            <a:pPr marL="457200" indent="-457200">
              <a:buFont typeface="Arial" panose="020B0604020202020204" pitchFamily="34" charset="0"/>
              <a:buChar char="•"/>
            </a:pPr>
            <a:r>
              <a:rPr lang="en-US" sz="2600" dirty="0"/>
              <a:t>A design of a prototype 3800X3200mm module has been completed. </a:t>
            </a:r>
          </a:p>
        </p:txBody>
      </p:sp>
      <p:sp>
        <p:nvSpPr>
          <p:cNvPr id="3" name="Date Placeholder 2">
            <a:extLst>
              <a:ext uri="{FF2B5EF4-FFF2-40B4-BE49-F238E27FC236}">
                <a16:creationId xmlns:a16="http://schemas.microsoft.com/office/drawing/2014/main" id="{B4821955-86F9-9F7D-6261-564E30CAA685}"/>
              </a:ext>
            </a:extLst>
          </p:cNvPr>
          <p:cNvSpPr>
            <a:spLocks noGrp="1"/>
          </p:cNvSpPr>
          <p:nvPr>
            <p:ph type="dt" sz="half" idx="10"/>
          </p:nvPr>
        </p:nvSpPr>
        <p:spPr/>
        <p:txBody>
          <a:bodyPr/>
          <a:lstStyle/>
          <a:p>
            <a:fld id="{2A8E0F60-55A8-4DF7-B019-176D2E370586}" type="datetime1">
              <a:rPr lang="en-GB" smtClean="0"/>
              <a:t>28/10/2024</a:t>
            </a:fld>
            <a:endParaRPr lang="en-GB"/>
          </a:p>
        </p:txBody>
      </p:sp>
      <p:sp>
        <p:nvSpPr>
          <p:cNvPr id="5" name="Footer Placeholder 4">
            <a:extLst>
              <a:ext uri="{FF2B5EF4-FFF2-40B4-BE49-F238E27FC236}">
                <a16:creationId xmlns:a16="http://schemas.microsoft.com/office/drawing/2014/main" id="{3CE29174-57DF-DE72-B327-78603EB8015A}"/>
              </a:ext>
            </a:extLst>
          </p:cNvPr>
          <p:cNvSpPr>
            <a:spLocks noGrp="1"/>
          </p:cNvSpPr>
          <p:nvPr>
            <p:ph type="ftr" sz="quarter" idx="11"/>
          </p:nvPr>
        </p:nvSpPr>
        <p:spPr/>
        <p:txBody>
          <a:bodyPr/>
          <a:lstStyle/>
          <a:p>
            <a:r>
              <a:rPr lang="it-IT" dirty="0"/>
              <a:t>S. Mameli, D. Pasciuto, F. Raffaelli </a:t>
            </a:r>
            <a:r>
              <a:rPr lang="it-IT" dirty="0" err="1"/>
              <a:t>Coll</a:t>
            </a:r>
            <a:r>
              <a:rPr lang="it-IT" dirty="0"/>
              <a:t>. Meeting Ferrara</a:t>
            </a:r>
            <a:endParaRPr lang="en-GB" dirty="0"/>
          </a:p>
        </p:txBody>
      </p:sp>
      <p:sp>
        <p:nvSpPr>
          <p:cNvPr id="4" name="TextBox 3">
            <a:extLst>
              <a:ext uri="{FF2B5EF4-FFF2-40B4-BE49-F238E27FC236}">
                <a16:creationId xmlns:a16="http://schemas.microsoft.com/office/drawing/2014/main" id="{2C9D1ACA-5C29-0D4C-73E4-FF02B285E6E8}"/>
              </a:ext>
            </a:extLst>
          </p:cNvPr>
          <p:cNvSpPr txBox="1"/>
          <p:nvPr/>
        </p:nvSpPr>
        <p:spPr>
          <a:xfrm>
            <a:off x="218832" y="19294"/>
            <a:ext cx="11465169" cy="707886"/>
          </a:xfrm>
          <a:prstGeom prst="rect">
            <a:avLst/>
          </a:prstGeom>
          <a:noFill/>
        </p:spPr>
        <p:txBody>
          <a:bodyPr wrap="square" rtlCol="0">
            <a:spAutoFit/>
          </a:bodyPr>
          <a:lstStyle/>
          <a:p>
            <a:pPr algn="ctr"/>
            <a:r>
              <a:rPr lang="en-US" sz="4000" dirty="0"/>
              <a:t>Status of STT mechanical Design.</a:t>
            </a:r>
          </a:p>
        </p:txBody>
      </p:sp>
    </p:spTree>
    <p:extLst>
      <p:ext uri="{BB962C8B-B14F-4D97-AF65-F5344CB8AC3E}">
        <p14:creationId xmlns:p14="http://schemas.microsoft.com/office/powerpoint/2010/main" val="3060412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67DF54-8AC8-41AE-3554-441D24AF2C92}"/>
              </a:ext>
            </a:extLst>
          </p:cNvPr>
          <p:cNvSpPr>
            <a:spLocks noGrp="1"/>
          </p:cNvSpPr>
          <p:nvPr>
            <p:ph type="dt" sz="half" idx="10"/>
          </p:nvPr>
        </p:nvSpPr>
        <p:spPr/>
        <p:txBody>
          <a:bodyPr/>
          <a:lstStyle/>
          <a:p>
            <a:fld id="{3B7F07EB-EED7-4F98-AC83-C88464715628}" type="datetime1">
              <a:rPr lang="en-GB" smtClean="0"/>
              <a:t>28/10/2024</a:t>
            </a:fld>
            <a:endParaRPr lang="en-GB"/>
          </a:p>
        </p:txBody>
      </p:sp>
      <p:sp>
        <p:nvSpPr>
          <p:cNvPr id="3" name="Footer Placeholder 2">
            <a:extLst>
              <a:ext uri="{FF2B5EF4-FFF2-40B4-BE49-F238E27FC236}">
                <a16:creationId xmlns:a16="http://schemas.microsoft.com/office/drawing/2014/main" id="{E64F3F47-C7AD-15FA-0A11-E553A5F89DB9}"/>
              </a:ext>
            </a:extLst>
          </p:cNvPr>
          <p:cNvSpPr>
            <a:spLocks noGrp="1"/>
          </p:cNvSpPr>
          <p:nvPr>
            <p:ph type="ftr" sz="quarter" idx="11"/>
          </p:nvPr>
        </p:nvSpPr>
        <p:spPr/>
        <p:txBody>
          <a:bodyPr/>
          <a:lstStyle/>
          <a:p>
            <a:r>
              <a:rPr lang="it-IT"/>
              <a:t>S. Mameli, D. Pasciuto, F. Raffaelli Coll. Meeting Ferrara</a:t>
            </a:r>
            <a:endParaRPr lang="en-GB"/>
          </a:p>
        </p:txBody>
      </p:sp>
      <p:pic>
        <p:nvPicPr>
          <p:cNvPr id="5" name="Picture 4">
            <a:extLst>
              <a:ext uri="{FF2B5EF4-FFF2-40B4-BE49-F238E27FC236}">
                <a16:creationId xmlns:a16="http://schemas.microsoft.com/office/drawing/2014/main" id="{52A2E16A-182A-8BF4-5909-52271A08F757}"/>
              </a:ext>
            </a:extLst>
          </p:cNvPr>
          <p:cNvPicPr>
            <a:picLocks noChangeAspect="1"/>
          </p:cNvPicPr>
          <p:nvPr/>
        </p:nvPicPr>
        <p:blipFill>
          <a:blip r:embed="rId2"/>
          <a:stretch>
            <a:fillRect/>
          </a:stretch>
        </p:blipFill>
        <p:spPr>
          <a:xfrm>
            <a:off x="315852" y="147622"/>
            <a:ext cx="5934972" cy="4951705"/>
          </a:xfrm>
          <a:prstGeom prst="rect">
            <a:avLst/>
          </a:prstGeom>
        </p:spPr>
      </p:pic>
      <p:sp>
        <p:nvSpPr>
          <p:cNvPr id="6" name="TextBox 5">
            <a:extLst>
              <a:ext uri="{FF2B5EF4-FFF2-40B4-BE49-F238E27FC236}">
                <a16:creationId xmlns:a16="http://schemas.microsoft.com/office/drawing/2014/main" id="{6CCEF473-0DBF-9E83-0663-BA917AA8F378}"/>
              </a:ext>
            </a:extLst>
          </p:cNvPr>
          <p:cNvSpPr txBox="1"/>
          <p:nvPr/>
        </p:nvSpPr>
        <p:spPr>
          <a:xfrm>
            <a:off x="665825" y="5424256"/>
            <a:ext cx="2335960" cy="369332"/>
          </a:xfrm>
          <a:prstGeom prst="rect">
            <a:avLst/>
          </a:prstGeom>
          <a:noFill/>
        </p:spPr>
        <p:txBody>
          <a:bodyPr wrap="none" rtlCol="0">
            <a:spAutoFit/>
          </a:bodyPr>
          <a:lstStyle/>
          <a:p>
            <a:r>
              <a:rPr lang="en-US" dirty="0"/>
              <a:t>Central support omega</a:t>
            </a:r>
          </a:p>
        </p:txBody>
      </p:sp>
      <p:pic>
        <p:nvPicPr>
          <p:cNvPr id="8" name="Picture 7">
            <a:extLst>
              <a:ext uri="{FF2B5EF4-FFF2-40B4-BE49-F238E27FC236}">
                <a16:creationId xmlns:a16="http://schemas.microsoft.com/office/drawing/2014/main" id="{5F847799-00CE-DE7D-5581-90FE3266DEF8}"/>
              </a:ext>
            </a:extLst>
          </p:cNvPr>
          <p:cNvPicPr>
            <a:picLocks noChangeAspect="1"/>
          </p:cNvPicPr>
          <p:nvPr/>
        </p:nvPicPr>
        <p:blipFill>
          <a:blip r:embed="rId3"/>
          <a:stretch>
            <a:fillRect/>
          </a:stretch>
        </p:blipFill>
        <p:spPr>
          <a:xfrm>
            <a:off x="5667059" y="38969"/>
            <a:ext cx="6476784" cy="3722148"/>
          </a:xfrm>
          <a:prstGeom prst="rect">
            <a:avLst/>
          </a:prstGeom>
        </p:spPr>
      </p:pic>
      <p:cxnSp>
        <p:nvCxnSpPr>
          <p:cNvPr id="7" name="Straight Arrow Connector 6">
            <a:extLst>
              <a:ext uri="{FF2B5EF4-FFF2-40B4-BE49-F238E27FC236}">
                <a16:creationId xmlns:a16="http://schemas.microsoft.com/office/drawing/2014/main" id="{DE293186-7FC1-8487-9866-F726C3CD33B7}"/>
              </a:ext>
            </a:extLst>
          </p:cNvPr>
          <p:cNvCxnSpPr/>
          <p:nvPr/>
        </p:nvCxnSpPr>
        <p:spPr>
          <a:xfrm flipV="1">
            <a:off x="940279" y="3761117"/>
            <a:ext cx="1293963" cy="174253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9" name="TextBox 8">
            <a:extLst>
              <a:ext uri="{FF2B5EF4-FFF2-40B4-BE49-F238E27FC236}">
                <a16:creationId xmlns:a16="http://schemas.microsoft.com/office/drawing/2014/main" id="{90889BB6-3CCD-F487-0C05-2FDA9C193FE5}"/>
              </a:ext>
            </a:extLst>
          </p:cNvPr>
          <p:cNvSpPr txBox="1"/>
          <p:nvPr/>
        </p:nvSpPr>
        <p:spPr>
          <a:xfrm>
            <a:off x="119270" y="5857863"/>
            <a:ext cx="7967207" cy="646331"/>
          </a:xfrm>
          <a:prstGeom prst="rect">
            <a:avLst/>
          </a:prstGeom>
          <a:noFill/>
        </p:spPr>
        <p:txBody>
          <a:bodyPr wrap="square" rtlCol="0">
            <a:spAutoFit/>
          </a:bodyPr>
          <a:lstStyle/>
          <a:p>
            <a:r>
              <a:rPr lang="en-US" dirty="0"/>
              <a:t>The omega to close the gas volume has been made in three elements per sides.</a:t>
            </a:r>
          </a:p>
          <a:p>
            <a:r>
              <a:rPr lang="en-US" dirty="0"/>
              <a:t>We can have access inside to the electronic each about 1.2 meter </a:t>
            </a:r>
          </a:p>
        </p:txBody>
      </p:sp>
      <p:pic>
        <p:nvPicPr>
          <p:cNvPr id="12" name="Picture 11">
            <a:extLst>
              <a:ext uri="{FF2B5EF4-FFF2-40B4-BE49-F238E27FC236}">
                <a16:creationId xmlns:a16="http://schemas.microsoft.com/office/drawing/2014/main" id="{A4164075-BFC7-F7CA-CC03-1F35C0A90016}"/>
              </a:ext>
            </a:extLst>
          </p:cNvPr>
          <p:cNvPicPr>
            <a:picLocks noChangeAspect="1"/>
          </p:cNvPicPr>
          <p:nvPr/>
        </p:nvPicPr>
        <p:blipFill>
          <a:blip r:embed="rId4"/>
          <a:srcRect t="8933" r="3616" b="18362"/>
          <a:stretch/>
        </p:blipFill>
        <p:spPr>
          <a:xfrm>
            <a:off x="4619383" y="2995417"/>
            <a:ext cx="7524460" cy="2869610"/>
          </a:xfrm>
          <a:prstGeom prst="rect">
            <a:avLst/>
          </a:prstGeom>
        </p:spPr>
      </p:pic>
    </p:spTree>
    <p:extLst>
      <p:ext uri="{BB962C8B-B14F-4D97-AF65-F5344CB8AC3E}">
        <p14:creationId xmlns:p14="http://schemas.microsoft.com/office/powerpoint/2010/main" val="28498232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529AF9-97CA-38C5-ECCC-EFCCE96C98C6}"/>
              </a:ext>
            </a:extLst>
          </p:cNvPr>
          <p:cNvSpPr>
            <a:spLocks noGrp="1"/>
          </p:cNvSpPr>
          <p:nvPr>
            <p:ph type="dt" sz="half" idx="10"/>
          </p:nvPr>
        </p:nvSpPr>
        <p:spPr/>
        <p:txBody>
          <a:bodyPr/>
          <a:lstStyle/>
          <a:p>
            <a:fld id="{2781DEA8-A9CA-45B8-B7C2-CA3AD5BA93D9}" type="datetime1">
              <a:rPr lang="en-GB" smtClean="0"/>
              <a:t>28/10/2024</a:t>
            </a:fld>
            <a:endParaRPr lang="en-GB"/>
          </a:p>
        </p:txBody>
      </p:sp>
      <p:pic>
        <p:nvPicPr>
          <p:cNvPr id="5" name="Picture 4">
            <a:extLst>
              <a:ext uri="{FF2B5EF4-FFF2-40B4-BE49-F238E27FC236}">
                <a16:creationId xmlns:a16="http://schemas.microsoft.com/office/drawing/2014/main" id="{6D70C762-8F5D-BF69-71C5-82D652CC21E8}"/>
              </a:ext>
            </a:extLst>
          </p:cNvPr>
          <p:cNvPicPr>
            <a:picLocks noChangeAspect="1"/>
          </p:cNvPicPr>
          <p:nvPr/>
        </p:nvPicPr>
        <p:blipFill>
          <a:blip r:embed="rId2"/>
          <a:stretch>
            <a:fillRect/>
          </a:stretch>
        </p:blipFill>
        <p:spPr>
          <a:xfrm>
            <a:off x="6853927" y="426128"/>
            <a:ext cx="5138048" cy="4486090"/>
          </a:xfrm>
          <a:prstGeom prst="rect">
            <a:avLst/>
          </a:prstGeom>
        </p:spPr>
      </p:pic>
      <p:pic>
        <p:nvPicPr>
          <p:cNvPr id="7" name="Picture 6">
            <a:extLst>
              <a:ext uri="{FF2B5EF4-FFF2-40B4-BE49-F238E27FC236}">
                <a16:creationId xmlns:a16="http://schemas.microsoft.com/office/drawing/2014/main" id="{B1E830EA-1C4E-4389-019F-AE21A8899140}"/>
              </a:ext>
            </a:extLst>
          </p:cNvPr>
          <p:cNvPicPr>
            <a:picLocks noChangeAspect="1"/>
          </p:cNvPicPr>
          <p:nvPr/>
        </p:nvPicPr>
        <p:blipFill>
          <a:blip r:embed="rId3"/>
          <a:stretch>
            <a:fillRect/>
          </a:stretch>
        </p:blipFill>
        <p:spPr>
          <a:xfrm>
            <a:off x="277412" y="136525"/>
            <a:ext cx="6382413" cy="5863701"/>
          </a:xfrm>
          <a:prstGeom prst="rect">
            <a:avLst/>
          </a:prstGeom>
        </p:spPr>
      </p:pic>
      <p:sp>
        <p:nvSpPr>
          <p:cNvPr id="4" name="Footer Placeholder 3">
            <a:extLst>
              <a:ext uri="{FF2B5EF4-FFF2-40B4-BE49-F238E27FC236}">
                <a16:creationId xmlns:a16="http://schemas.microsoft.com/office/drawing/2014/main" id="{33AA5A71-97FF-A714-4621-4C146572137A}"/>
              </a:ext>
            </a:extLst>
          </p:cNvPr>
          <p:cNvSpPr>
            <a:spLocks noGrp="1"/>
          </p:cNvSpPr>
          <p:nvPr>
            <p:ph type="ftr" sz="quarter" idx="11"/>
          </p:nvPr>
        </p:nvSpPr>
        <p:spPr/>
        <p:txBody>
          <a:bodyPr/>
          <a:lstStyle/>
          <a:p>
            <a:r>
              <a:rPr lang="it-IT"/>
              <a:t>S. Mameli, D. Pasciuto, F. Raffaelli Coll. Meeting Ferrara</a:t>
            </a:r>
            <a:endParaRPr lang="en-GB"/>
          </a:p>
        </p:txBody>
      </p:sp>
    </p:spTree>
    <p:extLst>
      <p:ext uri="{BB962C8B-B14F-4D97-AF65-F5344CB8AC3E}">
        <p14:creationId xmlns:p14="http://schemas.microsoft.com/office/powerpoint/2010/main" val="496264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C8498C-7E2C-026B-CE35-3FD603006423}"/>
              </a:ext>
            </a:extLst>
          </p:cNvPr>
          <p:cNvSpPr>
            <a:spLocks noGrp="1"/>
          </p:cNvSpPr>
          <p:nvPr>
            <p:ph type="dt" sz="half" idx="10"/>
          </p:nvPr>
        </p:nvSpPr>
        <p:spPr/>
        <p:txBody>
          <a:bodyPr/>
          <a:lstStyle/>
          <a:p>
            <a:fld id="{C9118BEC-2B5C-4618-8C30-AC56C26D5F7C}" type="datetime1">
              <a:rPr lang="en-GB" smtClean="0"/>
              <a:t>28/10/2024</a:t>
            </a:fld>
            <a:endParaRPr lang="en-GB"/>
          </a:p>
        </p:txBody>
      </p:sp>
      <p:sp>
        <p:nvSpPr>
          <p:cNvPr id="3" name="Footer Placeholder 2">
            <a:extLst>
              <a:ext uri="{FF2B5EF4-FFF2-40B4-BE49-F238E27FC236}">
                <a16:creationId xmlns:a16="http://schemas.microsoft.com/office/drawing/2014/main" id="{34BCFE72-E7E9-1925-7ED1-F82557DB5791}"/>
              </a:ext>
            </a:extLst>
          </p:cNvPr>
          <p:cNvSpPr>
            <a:spLocks noGrp="1"/>
          </p:cNvSpPr>
          <p:nvPr>
            <p:ph type="ftr" sz="quarter" idx="11"/>
          </p:nvPr>
        </p:nvSpPr>
        <p:spPr/>
        <p:txBody>
          <a:bodyPr/>
          <a:lstStyle/>
          <a:p>
            <a:r>
              <a:rPr lang="it-IT"/>
              <a:t>S. Mameli, D. Pasciuto, F. Raffaelli Coll. Meeting Ferrara</a:t>
            </a:r>
            <a:endParaRPr lang="en-GB"/>
          </a:p>
        </p:txBody>
      </p:sp>
      <p:pic>
        <p:nvPicPr>
          <p:cNvPr id="5" name="Picture 4">
            <a:extLst>
              <a:ext uri="{FF2B5EF4-FFF2-40B4-BE49-F238E27FC236}">
                <a16:creationId xmlns:a16="http://schemas.microsoft.com/office/drawing/2014/main" id="{176339A9-7FF2-0E49-E15C-94E461C78CBE}"/>
              </a:ext>
            </a:extLst>
          </p:cNvPr>
          <p:cNvPicPr>
            <a:picLocks noChangeAspect="1"/>
          </p:cNvPicPr>
          <p:nvPr/>
        </p:nvPicPr>
        <p:blipFill>
          <a:blip r:embed="rId2"/>
          <a:stretch>
            <a:fillRect/>
          </a:stretch>
        </p:blipFill>
        <p:spPr>
          <a:xfrm>
            <a:off x="180975" y="202707"/>
            <a:ext cx="6308602" cy="4361503"/>
          </a:xfrm>
          <a:prstGeom prst="rect">
            <a:avLst/>
          </a:prstGeom>
        </p:spPr>
      </p:pic>
      <p:pic>
        <p:nvPicPr>
          <p:cNvPr id="7" name="Picture 6">
            <a:extLst>
              <a:ext uri="{FF2B5EF4-FFF2-40B4-BE49-F238E27FC236}">
                <a16:creationId xmlns:a16="http://schemas.microsoft.com/office/drawing/2014/main" id="{5E1A9906-4FE6-B2B6-CCE2-B826D97B2AB1}"/>
              </a:ext>
            </a:extLst>
          </p:cNvPr>
          <p:cNvPicPr>
            <a:picLocks noChangeAspect="1"/>
          </p:cNvPicPr>
          <p:nvPr/>
        </p:nvPicPr>
        <p:blipFill>
          <a:blip r:embed="rId3"/>
          <a:stretch>
            <a:fillRect/>
          </a:stretch>
        </p:blipFill>
        <p:spPr>
          <a:xfrm>
            <a:off x="6503769" y="202708"/>
            <a:ext cx="5590853" cy="5203794"/>
          </a:xfrm>
          <a:prstGeom prst="rect">
            <a:avLst/>
          </a:prstGeom>
        </p:spPr>
      </p:pic>
      <p:pic>
        <p:nvPicPr>
          <p:cNvPr id="6" name="Picture 5">
            <a:extLst>
              <a:ext uri="{FF2B5EF4-FFF2-40B4-BE49-F238E27FC236}">
                <a16:creationId xmlns:a16="http://schemas.microsoft.com/office/drawing/2014/main" id="{9EB9D2E0-4680-F4A7-E048-50E531A31431}"/>
              </a:ext>
            </a:extLst>
          </p:cNvPr>
          <p:cNvPicPr>
            <a:picLocks noChangeAspect="1"/>
          </p:cNvPicPr>
          <p:nvPr/>
        </p:nvPicPr>
        <p:blipFill rotWithShape="1">
          <a:blip r:embed="rId4"/>
          <a:srcRect t="31618" r="29822"/>
          <a:stretch/>
        </p:blipFill>
        <p:spPr>
          <a:xfrm>
            <a:off x="1954569" y="3926048"/>
            <a:ext cx="3253662" cy="2545534"/>
          </a:xfrm>
          <a:prstGeom prst="rect">
            <a:avLst/>
          </a:prstGeom>
        </p:spPr>
      </p:pic>
      <p:cxnSp>
        <p:nvCxnSpPr>
          <p:cNvPr id="9" name="Straight Arrow Connector 8">
            <a:extLst>
              <a:ext uri="{FF2B5EF4-FFF2-40B4-BE49-F238E27FC236}">
                <a16:creationId xmlns:a16="http://schemas.microsoft.com/office/drawing/2014/main" id="{ED6C4430-1CE8-36E0-2E6A-03AC1ACAC5CA}"/>
              </a:ext>
            </a:extLst>
          </p:cNvPr>
          <p:cNvCxnSpPr>
            <a:cxnSpLocks/>
          </p:cNvCxnSpPr>
          <p:nvPr/>
        </p:nvCxnSpPr>
        <p:spPr>
          <a:xfrm flipH="1">
            <a:off x="3749879" y="4816278"/>
            <a:ext cx="1795244" cy="34295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3EFF87F9-5C12-D615-0185-2C049B89FD14}"/>
              </a:ext>
            </a:extLst>
          </p:cNvPr>
          <p:cNvSpPr txBox="1"/>
          <p:nvPr/>
        </p:nvSpPr>
        <p:spPr>
          <a:xfrm>
            <a:off x="5208231" y="4456223"/>
            <a:ext cx="1216680" cy="369332"/>
          </a:xfrm>
          <a:prstGeom prst="rect">
            <a:avLst/>
          </a:prstGeom>
          <a:noFill/>
        </p:spPr>
        <p:txBody>
          <a:bodyPr wrap="none" rtlCol="0">
            <a:spAutoFit/>
          </a:bodyPr>
          <a:lstStyle/>
          <a:p>
            <a:r>
              <a:rPr lang="en-US" dirty="0"/>
              <a:t>Thread rod</a:t>
            </a:r>
          </a:p>
        </p:txBody>
      </p:sp>
      <p:cxnSp>
        <p:nvCxnSpPr>
          <p:cNvPr id="13" name="Straight Arrow Connector 12">
            <a:extLst>
              <a:ext uri="{FF2B5EF4-FFF2-40B4-BE49-F238E27FC236}">
                <a16:creationId xmlns:a16="http://schemas.microsoft.com/office/drawing/2014/main" id="{5734D6F6-EF40-732E-25F1-27F2E2CF9DB2}"/>
              </a:ext>
            </a:extLst>
          </p:cNvPr>
          <p:cNvCxnSpPr/>
          <p:nvPr/>
        </p:nvCxnSpPr>
        <p:spPr>
          <a:xfrm flipH="1">
            <a:off x="3917659" y="5670958"/>
            <a:ext cx="203852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3F9B314B-86AB-396F-E15B-3ECB37910534}"/>
              </a:ext>
            </a:extLst>
          </p:cNvPr>
          <p:cNvCxnSpPr/>
          <p:nvPr/>
        </p:nvCxnSpPr>
        <p:spPr>
          <a:xfrm flipH="1">
            <a:off x="3976382" y="5670958"/>
            <a:ext cx="2013357" cy="59561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1E660F65-A3A8-F2AA-DC10-CB41553C9852}"/>
              </a:ext>
            </a:extLst>
          </p:cNvPr>
          <p:cNvSpPr txBox="1"/>
          <p:nvPr/>
        </p:nvSpPr>
        <p:spPr>
          <a:xfrm>
            <a:off x="5987396" y="5599435"/>
            <a:ext cx="1242648" cy="369332"/>
          </a:xfrm>
          <a:prstGeom prst="rect">
            <a:avLst/>
          </a:prstGeom>
          <a:noFill/>
        </p:spPr>
        <p:txBody>
          <a:bodyPr wrap="none" rtlCol="0">
            <a:spAutoFit/>
          </a:bodyPr>
          <a:lstStyle/>
          <a:p>
            <a:r>
              <a:rPr lang="en-US" dirty="0"/>
              <a:t>Special Nut</a:t>
            </a:r>
          </a:p>
        </p:txBody>
      </p:sp>
      <p:pic>
        <p:nvPicPr>
          <p:cNvPr id="20" name="Picture 19">
            <a:extLst>
              <a:ext uri="{FF2B5EF4-FFF2-40B4-BE49-F238E27FC236}">
                <a16:creationId xmlns:a16="http://schemas.microsoft.com/office/drawing/2014/main" id="{8D14C0C4-10CA-6BAF-8954-C5C018D183DD}"/>
              </a:ext>
            </a:extLst>
          </p:cNvPr>
          <p:cNvPicPr>
            <a:picLocks noChangeAspect="1"/>
          </p:cNvPicPr>
          <p:nvPr/>
        </p:nvPicPr>
        <p:blipFill>
          <a:blip r:embed="rId5"/>
          <a:stretch>
            <a:fillRect/>
          </a:stretch>
        </p:blipFill>
        <p:spPr>
          <a:xfrm>
            <a:off x="7218118" y="5364509"/>
            <a:ext cx="791091" cy="1028418"/>
          </a:xfrm>
          <a:prstGeom prst="rect">
            <a:avLst/>
          </a:prstGeom>
        </p:spPr>
      </p:pic>
      <p:pic>
        <p:nvPicPr>
          <p:cNvPr id="22" name="Picture 21">
            <a:extLst>
              <a:ext uri="{FF2B5EF4-FFF2-40B4-BE49-F238E27FC236}">
                <a16:creationId xmlns:a16="http://schemas.microsoft.com/office/drawing/2014/main" id="{6A58157A-EB2D-A16D-2C90-7228FD1DFDD2}"/>
              </a:ext>
            </a:extLst>
          </p:cNvPr>
          <p:cNvPicPr>
            <a:picLocks noChangeAspect="1"/>
          </p:cNvPicPr>
          <p:nvPr/>
        </p:nvPicPr>
        <p:blipFill>
          <a:blip r:embed="rId6"/>
          <a:stretch>
            <a:fillRect/>
          </a:stretch>
        </p:blipFill>
        <p:spPr>
          <a:xfrm>
            <a:off x="8177583" y="5226341"/>
            <a:ext cx="1039179" cy="1320960"/>
          </a:xfrm>
          <a:prstGeom prst="rect">
            <a:avLst/>
          </a:prstGeom>
        </p:spPr>
      </p:pic>
    </p:spTree>
    <p:extLst>
      <p:ext uri="{BB962C8B-B14F-4D97-AF65-F5344CB8AC3E}">
        <p14:creationId xmlns:p14="http://schemas.microsoft.com/office/powerpoint/2010/main" val="6263646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02EC60-E386-78D8-B979-B1B3FBABA4E6}"/>
              </a:ext>
            </a:extLst>
          </p:cNvPr>
          <p:cNvSpPr>
            <a:spLocks noGrp="1"/>
          </p:cNvSpPr>
          <p:nvPr>
            <p:ph type="dt" sz="half" idx="10"/>
          </p:nvPr>
        </p:nvSpPr>
        <p:spPr/>
        <p:txBody>
          <a:bodyPr/>
          <a:lstStyle/>
          <a:p>
            <a:fld id="{B080885C-017E-47D3-8AA7-BF775F7E61C0}" type="datetime1">
              <a:rPr lang="en-GB" smtClean="0"/>
              <a:t>28/10/2024</a:t>
            </a:fld>
            <a:endParaRPr lang="en-GB"/>
          </a:p>
        </p:txBody>
      </p:sp>
      <p:pic>
        <p:nvPicPr>
          <p:cNvPr id="5" name="Picture 4">
            <a:extLst>
              <a:ext uri="{FF2B5EF4-FFF2-40B4-BE49-F238E27FC236}">
                <a16:creationId xmlns:a16="http://schemas.microsoft.com/office/drawing/2014/main" id="{3A0F70DB-876A-480D-DF99-1506FE9AA53A}"/>
              </a:ext>
            </a:extLst>
          </p:cNvPr>
          <p:cNvPicPr>
            <a:picLocks noChangeAspect="1"/>
          </p:cNvPicPr>
          <p:nvPr/>
        </p:nvPicPr>
        <p:blipFill rotWithShape="1">
          <a:blip r:embed="rId2"/>
          <a:srcRect l="7099" r="6280" b="1111"/>
          <a:stretch/>
        </p:blipFill>
        <p:spPr>
          <a:xfrm>
            <a:off x="92476" y="136525"/>
            <a:ext cx="5784542" cy="3950563"/>
          </a:xfrm>
          <a:prstGeom prst="rect">
            <a:avLst/>
          </a:prstGeom>
        </p:spPr>
      </p:pic>
      <p:pic>
        <p:nvPicPr>
          <p:cNvPr id="7" name="Picture 6">
            <a:extLst>
              <a:ext uri="{FF2B5EF4-FFF2-40B4-BE49-F238E27FC236}">
                <a16:creationId xmlns:a16="http://schemas.microsoft.com/office/drawing/2014/main" id="{B67C0229-2951-13A0-09BB-04138F1D58B9}"/>
              </a:ext>
            </a:extLst>
          </p:cNvPr>
          <p:cNvPicPr>
            <a:picLocks noChangeAspect="1"/>
          </p:cNvPicPr>
          <p:nvPr/>
        </p:nvPicPr>
        <p:blipFill rotWithShape="1">
          <a:blip r:embed="rId3"/>
          <a:srcRect l="8520" t="1984" r="193" b="9430"/>
          <a:stretch/>
        </p:blipFill>
        <p:spPr>
          <a:xfrm>
            <a:off x="6013142" y="136525"/>
            <a:ext cx="6072326" cy="4412054"/>
          </a:xfrm>
          <a:prstGeom prst="rect">
            <a:avLst/>
          </a:prstGeom>
        </p:spPr>
      </p:pic>
      <p:cxnSp>
        <p:nvCxnSpPr>
          <p:cNvPr id="9" name="Straight Arrow Connector 8">
            <a:extLst>
              <a:ext uri="{FF2B5EF4-FFF2-40B4-BE49-F238E27FC236}">
                <a16:creationId xmlns:a16="http://schemas.microsoft.com/office/drawing/2014/main" id="{A1F5DAA7-1CB2-D169-5C6B-2BC5A95E943A}"/>
              </a:ext>
            </a:extLst>
          </p:cNvPr>
          <p:cNvCxnSpPr/>
          <p:nvPr/>
        </p:nvCxnSpPr>
        <p:spPr>
          <a:xfrm flipV="1">
            <a:off x="1145219" y="3888419"/>
            <a:ext cx="1064581" cy="11274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0B19670-1525-ECB4-4304-AFDE7375BA4E}"/>
              </a:ext>
            </a:extLst>
          </p:cNvPr>
          <p:cNvSpPr txBox="1"/>
          <p:nvPr/>
        </p:nvSpPr>
        <p:spPr>
          <a:xfrm>
            <a:off x="254779" y="5015883"/>
            <a:ext cx="2914549" cy="369332"/>
          </a:xfrm>
          <a:prstGeom prst="rect">
            <a:avLst/>
          </a:prstGeom>
          <a:noFill/>
        </p:spPr>
        <p:txBody>
          <a:bodyPr wrap="square" rtlCol="0">
            <a:spAutoFit/>
          </a:bodyPr>
          <a:lstStyle/>
          <a:p>
            <a:r>
              <a:rPr lang="en-US" dirty="0"/>
              <a:t>Straw frame with thread rod</a:t>
            </a:r>
          </a:p>
        </p:txBody>
      </p:sp>
      <p:cxnSp>
        <p:nvCxnSpPr>
          <p:cNvPr id="12" name="Straight Arrow Connector 11">
            <a:extLst>
              <a:ext uri="{FF2B5EF4-FFF2-40B4-BE49-F238E27FC236}">
                <a16:creationId xmlns:a16="http://schemas.microsoft.com/office/drawing/2014/main" id="{D799CD5F-E341-93F2-4990-C67D1454EBCD}"/>
              </a:ext>
            </a:extLst>
          </p:cNvPr>
          <p:cNvCxnSpPr/>
          <p:nvPr/>
        </p:nvCxnSpPr>
        <p:spPr>
          <a:xfrm flipV="1">
            <a:off x="5370990" y="3701988"/>
            <a:ext cx="1500327" cy="15358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1793294-86C0-BF63-C89B-364DC224F687}"/>
              </a:ext>
            </a:extLst>
          </p:cNvPr>
          <p:cNvSpPr txBox="1"/>
          <p:nvPr/>
        </p:nvSpPr>
        <p:spPr>
          <a:xfrm>
            <a:off x="5165424" y="5170385"/>
            <a:ext cx="980205" cy="369332"/>
          </a:xfrm>
          <a:prstGeom prst="rect">
            <a:avLst/>
          </a:prstGeom>
          <a:noFill/>
        </p:spPr>
        <p:txBody>
          <a:bodyPr wrap="none" rtlCol="0">
            <a:spAutoFit/>
          </a:bodyPr>
          <a:lstStyle/>
          <a:p>
            <a:r>
              <a:rPr lang="en-US" dirty="0"/>
              <a:t>Radiator</a:t>
            </a:r>
          </a:p>
        </p:txBody>
      </p:sp>
      <p:sp>
        <p:nvSpPr>
          <p:cNvPr id="4" name="Footer Placeholder 3">
            <a:extLst>
              <a:ext uri="{FF2B5EF4-FFF2-40B4-BE49-F238E27FC236}">
                <a16:creationId xmlns:a16="http://schemas.microsoft.com/office/drawing/2014/main" id="{9ABB3854-645F-27A3-2555-01C3D1BB98A3}"/>
              </a:ext>
            </a:extLst>
          </p:cNvPr>
          <p:cNvSpPr>
            <a:spLocks noGrp="1"/>
          </p:cNvSpPr>
          <p:nvPr>
            <p:ph type="ftr" sz="quarter" idx="11"/>
          </p:nvPr>
        </p:nvSpPr>
        <p:spPr/>
        <p:txBody>
          <a:bodyPr/>
          <a:lstStyle/>
          <a:p>
            <a:r>
              <a:rPr lang="it-IT"/>
              <a:t>S. Mameli, D. Pasciuto, F. Raffaelli Coll. Meeting Ferrara</a:t>
            </a:r>
            <a:endParaRPr lang="en-GB"/>
          </a:p>
        </p:txBody>
      </p:sp>
    </p:spTree>
    <p:extLst>
      <p:ext uri="{BB962C8B-B14F-4D97-AF65-F5344CB8AC3E}">
        <p14:creationId xmlns:p14="http://schemas.microsoft.com/office/powerpoint/2010/main" val="35873043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0B5E23-F9CC-E973-B80E-ED43D9BBB02D}"/>
              </a:ext>
            </a:extLst>
          </p:cNvPr>
          <p:cNvSpPr>
            <a:spLocks noGrp="1"/>
          </p:cNvSpPr>
          <p:nvPr>
            <p:ph type="dt" sz="half" idx="10"/>
          </p:nvPr>
        </p:nvSpPr>
        <p:spPr/>
        <p:txBody>
          <a:bodyPr/>
          <a:lstStyle/>
          <a:p>
            <a:fld id="{1E1E0DB1-B479-4F9E-94BB-B1398911E314}" type="datetime1">
              <a:rPr lang="en-GB" smtClean="0"/>
              <a:t>28/10/2024</a:t>
            </a:fld>
            <a:endParaRPr lang="en-GB"/>
          </a:p>
        </p:txBody>
      </p:sp>
      <p:sp>
        <p:nvSpPr>
          <p:cNvPr id="4" name="TextBox 3">
            <a:extLst>
              <a:ext uri="{FF2B5EF4-FFF2-40B4-BE49-F238E27FC236}">
                <a16:creationId xmlns:a16="http://schemas.microsoft.com/office/drawing/2014/main" id="{F0259914-143D-3106-2C72-00C9C7EE83EA}"/>
              </a:ext>
            </a:extLst>
          </p:cNvPr>
          <p:cNvSpPr txBox="1"/>
          <p:nvPr/>
        </p:nvSpPr>
        <p:spPr>
          <a:xfrm>
            <a:off x="166732" y="99461"/>
            <a:ext cx="11368131" cy="646331"/>
          </a:xfrm>
          <a:prstGeom prst="rect">
            <a:avLst/>
          </a:prstGeom>
          <a:noFill/>
        </p:spPr>
        <p:txBody>
          <a:bodyPr wrap="square" rtlCol="0">
            <a:spAutoFit/>
          </a:bodyPr>
          <a:lstStyle/>
          <a:p>
            <a:r>
              <a:rPr lang="en-US" dirty="0"/>
              <a:t>The assembly of the module is made in vertical position supporting the each straw panel from an external frame structure.</a:t>
            </a:r>
          </a:p>
        </p:txBody>
      </p:sp>
      <p:pic>
        <p:nvPicPr>
          <p:cNvPr id="6" name="Picture 5">
            <a:extLst>
              <a:ext uri="{FF2B5EF4-FFF2-40B4-BE49-F238E27FC236}">
                <a16:creationId xmlns:a16="http://schemas.microsoft.com/office/drawing/2014/main" id="{BE650F3E-47CD-28CD-3216-071C938E3334}"/>
              </a:ext>
            </a:extLst>
          </p:cNvPr>
          <p:cNvPicPr>
            <a:picLocks noChangeAspect="1"/>
          </p:cNvPicPr>
          <p:nvPr/>
        </p:nvPicPr>
        <p:blipFill>
          <a:blip r:embed="rId2"/>
          <a:stretch>
            <a:fillRect/>
          </a:stretch>
        </p:blipFill>
        <p:spPr>
          <a:xfrm>
            <a:off x="76936" y="885102"/>
            <a:ext cx="5575883" cy="5043668"/>
          </a:xfrm>
          <a:prstGeom prst="rect">
            <a:avLst/>
          </a:prstGeom>
        </p:spPr>
      </p:pic>
      <p:sp>
        <p:nvSpPr>
          <p:cNvPr id="5" name="TextBox 4">
            <a:extLst>
              <a:ext uri="{FF2B5EF4-FFF2-40B4-BE49-F238E27FC236}">
                <a16:creationId xmlns:a16="http://schemas.microsoft.com/office/drawing/2014/main" id="{B9533024-6237-DF5D-3594-8D77CEE268BF}"/>
              </a:ext>
            </a:extLst>
          </p:cNvPr>
          <p:cNvSpPr txBox="1"/>
          <p:nvPr/>
        </p:nvSpPr>
        <p:spPr>
          <a:xfrm>
            <a:off x="5768048" y="1132514"/>
            <a:ext cx="6362433" cy="1200329"/>
          </a:xfrm>
          <a:prstGeom prst="rect">
            <a:avLst/>
          </a:prstGeom>
          <a:noFill/>
        </p:spPr>
        <p:txBody>
          <a:bodyPr wrap="square" rtlCol="0">
            <a:spAutoFit/>
          </a:bodyPr>
          <a:lstStyle/>
          <a:p>
            <a:pPr marL="285750" indent="-285750">
              <a:buFont typeface="Arial" panose="020B0604020202020204" pitchFamily="34" charset="0"/>
              <a:buChar char="•"/>
            </a:pPr>
            <a:r>
              <a:rPr lang="en-US" dirty="0"/>
              <a:t>The mounting sequence can occur using a cart to bring the panels in position.</a:t>
            </a:r>
          </a:p>
          <a:p>
            <a:pPr marL="285750" indent="-285750">
              <a:buFont typeface="Arial" panose="020B0604020202020204" pitchFamily="34" charset="0"/>
              <a:buChar char="•"/>
            </a:pPr>
            <a:r>
              <a:rPr lang="en-US" dirty="0"/>
              <a:t>Proper clearance must be address in the design to allow the mounting.</a:t>
            </a:r>
          </a:p>
        </p:txBody>
      </p:sp>
      <p:pic>
        <p:nvPicPr>
          <p:cNvPr id="8" name="Picture 7">
            <a:extLst>
              <a:ext uri="{FF2B5EF4-FFF2-40B4-BE49-F238E27FC236}">
                <a16:creationId xmlns:a16="http://schemas.microsoft.com/office/drawing/2014/main" id="{EB0B7029-EC7C-6457-D69E-5A111D7E1E5E}"/>
              </a:ext>
            </a:extLst>
          </p:cNvPr>
          <p:cNvPicPr>
            <a:picLocks noChangeAspect="1"/>
          </p:cNvPicPr>
          <p:nvPr/>
        </p:nvPicPr>
        <p:blipFill rotWithShape="1">
          <a:blip r:embed="rId3"/>
          <a:srcRect r="15128"/>
          <a:stretch/>
        </p:blipFill>
        <p:spPr>
          <a:xfrm>
            <a:off x="5768048" y="2624367"/>
            <a:ext cx="4055460" cy="3731984"/>
          </a:xfrm>
          <a:prstGeom prst="rect">
            <a:avLst/>
          </a:prstGeom>
        </p:spPr>
      </p:pic>
      <p:cxnSp>
        <p:nvCxnSpPr>
          <p:cNvPr id="10" name="Straight Connector 9">
            <a:extLst>
              <a:ext uri="{FF2B5EF4-FFF2-40B4-BE49-F238E27FC236}">
                <a16:creationId xmlns:a16="http://schemas.microsoft.com/office/drawing/2014/main" id="{0D89DE9E-E61C-B2BD-10BC-3140A4E50CC2}"/>
              </a:ext>
            </a:extLst>
          </p:cNvPr>
          <p:cNvCxnSpPr/>
          <p:nvPr/>
        </p:nvCxnSpPr>
        <p:spPr>
          <a:xfrm flipV="1">
            <a:off x="6425967" y="2533475"/>
            <a:ext cx="0" cy="587230"/>
          </a:xfrm>
          <a:prstGeom prst="line">
            <a:avLst/>
          </a:prstGeom>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B5A89F8C-4BAE-283D-E769-965902663362}"/>
              </a:ext>
            </a:extLst>
          </p:cNvPr>
          <p:cNvCxnSpPr/>
          <p:nvPr/>
        </p:nvCxnSpPr>
        <p:spPr>
          <a:xfrm flipV="1">
            <a:off x="7106873" y="2929156"/>
            <a:ext cx="0" cy="587230"/>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37C89EB1-7FBC-5AED-4436-2878110B8912}"/>
              </a:ext>
            </a:extLst>
          </p:cNvPr>
          <p:cNvCxnSpPr/>
          <p:nvPr/>
        </p:nvCxnSpPr>
        <p:spPr>
          <a:xfrm flipV="1">
            <a:off x="7853493" y="3348605"/>
            <a:ext cx="0" cy="587230"/>
          </a:xfrm>
          <a:prstGeom prst="line">
            <a:avLst/>
          </a:prstGeom>
        </p:spPr>
        <p:style>
          <a:lnRef idx="3">
            <a:schemeClr val="dk1"/>
          </a:lnRef>
          <a:fillRef idx="0">
            <a:schemeClr val="dk1"/>
          </a:fillRef>
          <a:effectRef idx="2">
            <a:schemeClr val="dk1"/>
          </a:effectRef>
          <a:fontRef idx="minor">
            <a:schemeClr val="tx1"/>
          </a:fontRef>
        </p:style>
      </p:cxnSp>
      <p:cxnSp>
        <p:nvCxnSpPr>
          <p:cNvPr id="13" name="Straight Connector 12">
            <a:extLst>
              <a:ext uri="{FF2B5EF4-FFF2-40B4-BE49-F238E27FC236}">
                <a16:creationId xmlns:a16="http://schemas.microsoft.com/office/drawing/2014/main" id="{657F9B85-EBF8-B7A7-958E-6A2BE7C2B088}"/>
              </a:ext>
            </a:extLst>
          </p:cNvPr>
          <p:cNvCxnSpPr/>
          <p:nvPr/>
        </p:nvCxnSpPr>
        <p:spPr>
          <a:xfrm flipV="1">
            <a:off x="8474279" y="3702341"/>
            <a:ext cx="0" cy="587230"/>
          </a:xfrm>
          <a:prstGeom prst="line">
            <a:avLst/>
          </a:prstGeom>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id="{51805F38-9F84-9996-4228-EE28376FCD23}"/>
              </a:ext>
            </a:extLst>
          </p:cNvPr>
          <p:cNvCxnSpPr/>
          <p:nvPr/>
        </p:nvCxnSpPr>
        <p:spPr>
          <a:xfrm flipV="1">
            <a:off x="9153787" y="4112003"/>
            <a:ext cx="0" cy="587230"/>
          </a:xfrm>
          <a:prstGeom prst="line">
            <a:avLst/>
          </a:prstGeom>
        </p:spPr>
        <p:style>
          <a:lnRef idx="3">
            <a:schemeClr val="dk1"/>
          </a:lnRef>
          <a:fillRef idx="0">
            <a:schemeClr val="dk1"/>
          </a:fillRef>
          <a:effectRef idx="2">
            <a:schemeClr val="dk1"/>
          </a:effectRef>
          <a:fontRef idx="minor">
            <a:schemeClr val="tx1"/>
          </a:fontRef>
        </p:style>
      </p:cxnSp>
      <p:cxnSp>
        <p:nvCxnSpPr>
          <p:cNvPr id="16" name="Straight Arrow Connector 15">
            <a:extLst>
              <a:ext uri="{FF2B5EF4-FFF2-40B4-BE49-F238E27FC236}">
                <a16:creationId xmlns:a16="http://schemas.microsoft.com/office/drawing/2014/main" id="{C44738EE-CDA6-9C3D-C99C-BA20DB593896}"/>
              </a:ext>
            </a:extLst>
          </p:cNvPr>
          <p:cNvCxnSpPr/>
          <p:nvPr/>
        </p:nvCxnSpPr>
        <p:spPr>
          <a:xfrm flipH="1">
            <a:off x="9153787" y="3858936"/>
            <a:ext cx="1064004" cy="8402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F075486C-A314-A9BF-4BE8-DEE4B2AD0603}"/>
              </a:ext>
            </a:extLst>
          </p:cNvPr>
          <p:cNvSpPr txBox="1"/>
          <p:nvPr/>
        </p:nvSpPr>
        <p:spPr>
          <a:xfrm>
            <a:off x="10217790" y="3702341"/>
            <a:ext cx="1751409" cy="1477328"/>
          </a:xfrm>
          <a:prstGeom prst="rect">
            <a:avLst/>
          </a:prstGeom>
          <a:noFill/>
        </p:spPr>
        <p:txBody>
          <a:bodyPr wrap="square" rtlCol="0">
            <a:spAutoFit/>
          </a:bodyPr>
          <a:lstStyle/>
          <a:p>
            <a:r>
              <a:rPr lang="en-US" dirty="0"/>
              <a:t>Tread insert for holding with strip the panel in vertical position.</a:t>
            </a:r>
          </a:p>
        </p:txBody>
      </p:sp>
      <p:sp>
        <p:nvSpPr>
          <p:cNvPr id="20" name="Rectangle 19">
            <a:extLst>
              <a:ext uri="{FF2B5EF4-FFF2-40B4-BE49-F238E27FC236}">
                <a16:creationId xmlns:a16="http://schemas.microsoft.com/office/drawing/2014/main" id="{1715374F-45A3-902E-1FDA-93BADD02C820}"/>
              </a:ext>
            </a:extLst>
          </p:cNvPr>
          <p:cNvSpPr/>
          <p:nvPr/>
        </p:nvSpPr>
        <p:spPr>
          <a:xfrm>
            <a:off x="5226341" y="4112003"/>
            <a:ext cx="147424" cy="215307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E08753BC-6A91-E782-5E1D-F1FECF4CC1A1}"/>
              </a:ext>
            </a:extLst>
          </p:cNvPr>
          <p:cNvCxnSpPr>
            <a:cxnSpLocks/>
          </p:cNvCxnSpPr>
          <p:nvPr/>
        </p:nvCxnSpPr>
        <p:spPr>
          <a:xfrm flipV="1">
            <a:off x="4362276" y="6073629"/>
            <a:ext cx="864065" cy="922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7A91A135-77B0-60D1-175E-85B6583DAAED}"/>
              </a:ext>
            </a:extLst>
          </p:cNvPr>
          <p:cNvSpPr txBox="1"/>
          <p:nvPr/>
        </p:nvSpPr>
        <p:spPr>
          <a:xfrm>
            <a:off x="1589712" y="5994403"/>
            <a:ext cx="2931252" cy="369332"/>
          </a:xfrm>
          <a:prstGeom prst="rect">
            <a:avLst/>
          </a:prstGeom>
          <a:noFill/>
        </p:spPr>
        <p:txBody>
          <a:bodyPr wrap="none" rtlCol="0">
            <a:spAutoFit/>
          </a:bodyPr>
          <a:lstStyle/>
          <a:p>
            <a:r>
              <a:rPr lang="en-US" dirty="0"/>
              <a:t>External supporting structure</a:t>
            </a:r>
          </a:p>
        </p:txBody>
      </p:sp>
      <p:sp>
        <p:nvSpPr>
          <p:cNvPr id="7" name="Footer Placeholder 6">
            <a:extLst>
              <a:ext uri="{FF2B5EF4-FFF2-40B4-BE49-F238E27FC236}">
                <a16:creationId xmlns:a16="http://schemas.microsoft.com/office/drawing/2014/main" id="{CB6A828D-BA49-CF78-D207-41967CC5DCF6}"/>
              </a:ext>
            </a:extLst>
          </p:cNvPr>
          <p:cNvSpPr>
            <a:spLocks noGrp="1"/>
          </p:cNvSpPr>
          <p:nvPr>
            <p:ph type="ftr" sz="quarter" idx="11"/>
          </p:nvPr>
        </p:nvSpPr>
        <p:spPr/>
        <p:txBody>
          <a:bodyPr/>
          <a:lstStyle/>
          <a:p>
            <a:r>
              <a:rPr lang="it-IT"/>
              <a:t>S. Mameli, D. Pasciuto, F. Raffaelli Coll. Meeting Ferrara</a:t>
            </a:r>
            <a:endParaRPr lang="en-GB"/>
          </a:p>
        </p:txBody>
      </p:sp>
    </p:spTree>
    <p:extLst>
      <p:ext uri="{BB962C8B-B14F-4D97-AF65-F5344CB8AC3E}">
        <p14:creationId xmlns:p14="http://schemas.microsoft.com/office/powerpoint/2010/main" val="17141984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CBE6A4-03FE-B2A8-C6D0-60E3E744DB6C}"/>
              </a:ext>
            </a:extLst>
          </p:cNvPr>
          <p:cNvSpPr>
            <a:spLocks noGrp="1"/>
          </p:cNvSpPr>
          <p:nvPr>
            <p:ph type="dt" sz="half" idx="10"/>
          </p:nvPr>
        </p:nvSpPr>
        <p:spPr/>
        <p:txBody>
          <a:bodyPr/>
          <a:lstStyle/>
          <a:p>
            <a:fld id="{74BC9915-2C12-4220-B7E9-B6EF91E8DDB1}" type="datetime1">
              <a:rPr lang="en-GB" smtClean="0"/>
              <a:t>28/10/2024</a:t>
            </a:fld>
            <a:endParaRPr lang="en-GB"/>
          </a:p>
        </p:txBody>
      </p:sp>
      <p:pic>
        <p:nvPicPr>
          <p:cNvPr id="5" name="Picture 4">
            <a:extLst>
              <a:ext uri="{FF2B5EF4-FFF2-40B4-BE49-F238E27FC236}">
                <a16:creationId xmlns:a16="http://schemas.microsoft.com/office/drawing/2014/main" id="{58E83201-0E2B-C158-75A6-22D2ECCB3C99}"/>
              </a:ext>
            </a:extLst>
          </p:cNvPr>
          <p:cNvPicPr>
            <a:picLocks noChangeAspect="1"/>
          </p:cNvPicPr>
          <p:nvPr/>
        </p:nvPicPr>
        <p:blipFill>
          <a:blip r:embed="rId2"/>
          <a:stretch>
            <a:fillRect/>
          </a:stretch>
        </p:blipFill>
        <p:spPr>
          <a:xfrm>
            <a:off x="0" y="246271"/>
            <a:ext cx="6992947" cy="3651026"/>
          </a:xfrm>
          <a:prstGeom prst="rect">
            <a:avLst/>
          </a:prstGeom>
        </p:spPr>
      </p:pic>
      <p:pic>
        <p:nvPicPr>
          <p:cNvPr id="7" name="Picture 6">
            <a:extLst>
              <a:ext uri="{FF2B5EF4-FFF2-40B4-BE49-F238E27FC236}">
                <a16:creationId xmlns:a16="http://schemas.microsoft.com/office/drawing/2014/main" id="{006BAD25-3876-047B-37BA-A84608957978}"/>
              </a:ext>
            </a:extLst>
          </p:cNvPr>
          <p:cNvPicPr>
            <a:picLocks noChangeAspect="1"/>
          </p:cNvPicPr>
          <p:nvPr/>
        </p:nvPicPr>
        <p:blipFill>
          <a:blip r:embed="rId3"/>
          <a:stretch>
            <a:fillRect/>
          </a:stretch>
        </p:blipFill>
        <p:spPr>
          <a:xfrm>
            <a:off x="7036596" y="1154097"/>
            <a:ext cx="4721084" cy="4807258"/>
          </a:xfrm>
          <a:prstGeom prst="rect">
            <a:avLst/>
          </a:prstGeom>
        </p:spPr>
      </p:pic>
      <p:cxnSp>
        <p:nvCxnSpPr>
          <p:cNvPr id="6" name="Straight Arrow Connector 5">
            <a:extLst>
              <a:ext uri="{FF2B5EF4-FFF2-40B4-BE49-F238E27FC236}">
                <a16:creationId xmlns:a16="http://schemas.microsoft.com/office/drawing/2014/main" id="{82CC584B-AEE5-080D-468F-A306CC38D2B0}"/>
              </a:ext>
            </a:extLst>
          </p:cNvPr>
          <p:cNvCxnSpPr/>
          <p:nvPr/>
        </p:nvCxnSpPr>
        <p:spPr>
          <a:xfrm flipV="1">
            <a:off x="3821502" y="3278038"/>
            <a:ext cx="3795623" cy="181154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9" name="Straight Arrow Connector 8">
            <a:extLst>
              <a:ext uri="{FF2B5EF4-FFF2-40B4-BE49-F238E27FC236}">
                <a16:creationId xmlns:a16="http://schemas.microsoft.com/office/drawing/2014/main" id="{78217F1F-79D7-374A-8173-1CE990347E30}"/>
              </a:ext>
            </a:extLst>
          </p:cNvPr>
          <p:cNvCxnSpPr/>
          <p:nvPr/>
        </p:nvCxnSpPr>
        <p:spPr>
          <a:xfrm flipV="1">
            <a:off x="3864634" y="5037826"/>
            <a:ext cx="3804249" cy="6901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0" name="TextBox 9">
            <a:extLst>
              <a:ext uri="{FF2B5EF4-FFF2-40B4-BE49-F238E27FC236}">
                <a16:creationId xmlns:a16="http://schemas.microsoft.com/office/drawing/2014/main" id="{83FB4E64-87DB-1CF4-86B8-BB7F4BA35ABE}"/>
              </a:ext>
            </a:extLst>
          </p:cNvPr>
          <p:cNvSpPr txBox="1"/>
          <p:nvPr/>
        </p:nvSpPr>
        <p:spPr>
          <a:xfrm>
            <a:off x="2587925" y="5037826"/>
            <a:ext cx="2234394" cy="369332"/>
          </a:xfrm>
          <a:prstGeom prst="rect">
            <a:avLst/>
          </a:prstGeom>
          <a:noFill/>
        </p:spPr>
        <p:txBody>
          <a:bodyPr wrap="none" rtlCol="0">
            <a:spAutoFit/>
          </a:bodyPr>
          <a:lstStyle/>
          <a:p>
            <a:r>
              <a:rPr lang="en-US" dirty="0"/>
              <a:t>Two tracking modules</a:t>
            </a:r>
          </a:p>
        </p:txBody>
      </p:sp>
      <p:cxnSp>
        <p:nvCxnSpPr>
          <p:cNvPr id="12" name="Straight Arrow Connector 11">
            <a:extLst>
              <a:ext uri="{FF2B5EF4-FFF2-40B4-BE49-F238E27FC236}">
                <a16:creationId xmlns:a16="http://schemas.microsoft.com/office/drawing/2014/main" id="{74F0DD19-4189-B839-74FB-F6CC896E5084}"/>
              </a:ext>
            </a:extLst>
          </p:cNvPr>
          <p:cNvCxnSpPr/>
          <p:nvPr/>
        </p:nvCxnSpPr>
        <p:spPr>
          <a:xfrm>
            <a:off x="2587925" y="4183811"/>
            <a:ext cx="4787660" cy="6901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4" name="Straight Arrow Connector 13">
            <a:extLst>
              <a:ext uri="{FF2B5EF4-FFF2-40B4-BE49-F238E27FC236}">
                <a16:creationId xmlns:a16="http://schemas.microsoft.com/office/drawing/2014/main" id="{FAFE203E-B685-1759-A6AB-7AAB750C8CE6}"/>
              </a:ext>
            </a:extLst>
          </p:cNvPr>
          <p:cNvCxnSpPr/>
          <p:nvPr/>
        </p:nvCxnSpPr>
        <p:spPr>
          <a:xfrm flipH="1" flipV="1">
            <a:off x="2527540" y="3260785"/>
            <a:ext cx="60385" cy="92252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5" name="TextBox 14">
            <a:extLst>
              <a:ext uri="{FF2B5EF4-FFF2-40B4-BE49-F238E27FC236}">
                <a16:creationId xmlns:a16="http://schemas.microsoft.com/office/drawing/2014/main" id="{DB0ACB0C-B573-D4E3-3DDD-ACD5BD2B8667}"/>
              </a:ext>
            </a:extLst>
          </p:cNvPr>
          <p:cNvSpPr txBox="1"/>
          <p:nvPr/>
        </p:nvSpPr>
        <p:spPr>
          <a:xfrm>
            <a:off x="2037437" y="4241235"/>
            <a:ext cx="980205" cy="369332"/>
          </a:xfrm>
          <a:prstGeom prst="rect">
            <a:avLst/>
          </a:prstGeom>
          <a:noFill/>
        </p:spPr>
        <p:txBody>
          <a:bodyPr wrap="none" rtlCol="0">
            <a:spAutoFit/>
          </a:bodyPr>
          <a:lstStyle/>
          <a:p>
            <a:r>
              <a:rPr lang="en-US" dirty="0"/>
              <a:t>Radiator</a:t>
            </a:r>
          </a:p>
        </p:txBody>
      </p:sp>
      <p:sp>
        <p:nvSpPr>
          <p:cNvPr id="16" name="Footer Placeholder 15">
            <a:extLst>
              <a:ext uri="{FF2B5EF4-FFF2-40B4-BE49-F238E27FC236}">
                <a16:creationId xmlns:a16="http://schemas.microsoft.com/office/drawing/2014/main" id="{92EA0CE7-08E1-DF39-EFBA-1F960CF1C157}"/>
              </a:ext>
            </a:extLst>
          </p:cNvPr>
          <p:cNvSpPr>
            <a:spLocks noGrp="1"/>
          </p:cNvSpPr>
          <p:nvPr>
            <p:ph type="ftr" sz="quarter" idx="11"/>
          </p:nvPr>
        </p:nvSpPr>
        <p:spPr/>
        <p:txBody>
          <a:bodyPr/>
          <a:lstStyle/>
          <a:p>
            <a:r>
              <a:rPr lang="it-IT"/>
              <a:t>S. Mameli, D. Pasciuto, F. Raffaelli Coll. Meeting Ferrara</a:t>
            </a:r>
            <a:endParaRPr lang="en-GB"/>
          </a:p>
        </p:txBody>
      </p:sp>
    </p:spTree>
    <p:extLst>
      <p:ext uri="{BB962C8B-B14F-4D97-AF65-F5344CB8AC3E}">
        <p14:creationId xmlns:p14="http://schemas.microsoft.com/office/powerpoint/2010/main" val="29921710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F50FA6-E1BF-82F3-ADB5-180AC7900B05}"/>
              </a:ext>
            </a:extLst>
          </p:cNvPr>
          <p:cNvSpPr>
            <a:spLocks noGrp="1"/>
          </p:cNvSpPr>
          <p:nvPr>
            <p:ph type="dt" sz="half" idx="10"/>
          </p:nvPr>
        </p:nvSpPr>
        <p:spPr/>
        <p:txBody>
          <a:bodyPr/>
          <a:lstStyle/>
          <a:p>
            <a:fld id="{0B75E1A0-B1F5-423D-AB93-01EFFAE902CC}" type="datetime1">
              <a:rPr lang="en-GB" smtClean="0"/>
              <a:t>28/10/2024</a:t>
            </a:fld>
            <a:endParaRPr lang="en-GB"/>
          </a:p>
        </p:txBody>
      </p:sp>
      <p:pic>
        <p:nvPicPr>
          <p:cNvPr id="5" name="Picture 4">
            <a:extLst>
              <a:ext uri="{FF2B5EF4-FFF2-40B4-BE49-F238E27FC236}">
                <a16:creationId xmlns:a16="http://schemas.microsoft.com/office/drawing/2014/main" id="{DEC21763-4CE5-372E-238A-CA87C41470A9}"/>
              </a:ext>
            </a:extLst>
          </p:cNvPr>
          <p:cNvPicPr>
            <a:picLocks noChangeAspect="1"/>
          </p:cNvPicPr>
          <p:nvPr/>
        </p:nvPicPr>
        <p:blipFill>
          <a:blip r:embed="rId2"/>
          <a:stretch>
            <a:fillRect/>
          </a:stretch>
        </p:blipFill>
        <p:spPr>
          <a:xfrm>
            <a:off x="0" y="441186"/>
            <a:ext cx="7123913" cy="3491622"/>
          </a:xfrm>
          <a:prstGeom prst="rect">
            <a:avLst/>
          </a:prstGeom>
        </p:spPr>
      </p:pic>
      <p:pic>
        <p:nvPicPr>
          <p:cNvPr id="7" name="Picture 6">
            <a:extLst>
              <a:ext uri="{FF2B5EF4-FFF2-40B4-BE49-F238E27FC236}">
                <a16:creationId xmlns:a16="http://schemas.microsoft.com/office/drawing/2014/main" id="{A699CECE-BEA6-F6EF-AEDA-FE58FA0AD09E}"/>
              </a:ext>
            </a:extLst>
          </p:cNvPr>
          <p:cNvPicPr>
            <a:picLocks noChangeAspect="1"/>
          </p:cNvPicPr>
          <p:nvPr/>
        </p:nvPicPr>
        <p:blipFill>
          <a:blip r:embed="rId3"/>
          <a:stretch>
            <a:fillRect/>
          </a:stretch>
        </p:blipFill>
        <p:spPr>
          <a:xfrm>
            <a:off x="5273336" y="3220610"/>
            <a:ext cx="6849524" cy="3604738"/>
          </a:xfrm>
          <a:prstGeom prst="rect">
            <a:avLst/>
          </a:prstGeom>
        </p:spPr>
      </p:pic>
      <p:cxnSp>
        <p:nvCxnSpPr>
          <p:cNvPr id="6" name="Straight Arrow Connector 5">
            <a:extLst>
              <a:ext uri="{FF2B5EF4-FFF2-40B4-BE49-F238E27FC236}">
                <a16:creationId xmlns:a16="http://schemas.microsoft.com/office/drawing/2014/main" id="{C20D0C93-7312-7133-3A63-B21EBE27C9B4}"/>
              </a:ext>
            </a:extLst>
          </p:cNvPr>
          <p:cNvCxnSpPr/>
          <p:nvPr/>
        </p:nvCxnSpPr>
        <p:spPr>
          <a:xfrm flipH="1">
            <a:off x="9273396" y="1630392"/>
            <a:ext cx="707366" cy="188055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8" name="TextBox 7">
            <a:extLst>
              <a:ext uri="{FF2B5EF4-FFF2-40B4-BE49-F238E27FC236}">
                <a16:creationId xmlns:a16="http://schemas.microsoft.com/office/drawing/2014/main" id="{107407B0-C393-3979-F9AA-1596859E9686}"/>
              </a:ext>
            </a:extLst>
          </p:cNvPr>
          <p:cNvSpPr txBox="1"/>
          <p:nvPr/>
        </p:nvSpPr>
        <p:spPr>
          <a:xfrm>
            <a:off x="8402128" y="1216325"/>
            <a:ext cx="3593612" cy="646331"/>
          </a:xfrm>
          <a:prstGeom prst="rect">
            <a:avLst/>
          </a:prstGeom>
          <a:noFill/>
        </p:spPr>
        <p:txBody>
          <a:bodyPr wrap="none" rtlCol="0">
            <a:spAutoFit/>
          </a:bodyPr>
          <a:lstStyle/>
          <a:p>
            <a:r>
              <a:rPr lang="en-US" dirty="0"/>
              <a:t>Thread rod can have a breaks on the</a:t>
            </a:r>
          </a:p>
          <a:p>
            <a:r>
              <a:rPr lang="en-US" dirty="0"/>
              <a:t>Thread.</a:t>
            </a:r>
          </a:p>
        </p:txBody>
      </p:sp>
      <p:sp>
        <p:nvSpPr>
          <p:cNvPr id="9" name="Footer Placeholder 8">
            <a:extLst>
              <a:ext uri="{FF2B5EF4-FFF2-40B4-BE49-F238E27FC236}">
                <a16:creationId xmlns:a16="http://schemas.microsoft.com/office/drawing/2014/main" id="{71FB5438-C80F-4F8E-12F4-12CF1DC7EBE8}"/>
              </a:ext>
            </a:extLst>
          </p:cNvPr>
          <p:cNvSpPr>
            <a:spLocks noGrp="1"/>
          </p:cNvSpPr>
          <p:nvPr>
            <p:ph type="ftr" sz="quarter" idx="11"/>
          </p:nvPr>
        </p:nvSpPr>
        <p:spPr/>
        <p:txBody>
          <a:bodyPr/>
          <a:lstStyle/>
          <a:p>
            <a:r>
              <a:rPr lang="it-IT"/>
              <a:t>S. Mameli, D. Pasciuto, F. Raffaelli Coll. Meeting Ferrara</a:t>
            </a:r>
            <a:endParaRPr lang="en-GB"/>
          </a:p>
        </p:txBody>
      </p:sp>
    </p:spTree>
    <p:extLst>
      <p:ext uri="{BB962C8B-B14F-4D97-AF65-F5344CB8AC3E}">
        <p14:creationId xmlns:p14="http://schemas.microsoft.com/office/powerpoint/2010/main" val="37671664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09F614-F5CB-BC69-7230-73E3D554F83D}"/>
              </a:ext>
            </a:extLst>
          </p:cNvPr>
          <p:cNvSpPr>
            <a:spLocks noGrp="1"/>
          </p:cNvSpPr>
          <p:nvPr>
            <p:ph type="dt" sz="half" idx="10"/>
          </p:nvPr>
        </p:nvSpPr>
        <p:spPr/>
        <p:txBody>
          <a:bodyPr/>
          <a:lstStyle/>
          <a:p>
            <a:fld id="{FBDF5DD0-3F7E-4E8E-A39C-D71B3DDC0F05}" type="datetime1">
              <a:rPr lang="en-GB" smtClean="0"/>
              <a:t>28/10/2024</a:t>
            </a:fld>
            <a:endParaRPr lang="en-GB"/>
          </a:p>
        </p:txBody>
      </p:sp>
      <p:sp>
        <p:nvSpPr>
          <p:cNvPr id="3" name="Footer Placeholder 2">
            <a:extLst>
              <a:ext uri="{FF2B5EF4-FFF2-40B4-BE49-F238E27FC236}">
                <a16:creationId xmlns:a16="http://schemas.microsoft.com/office/drawing/2014/main" id="{71568FE1-24AF-963C-3BD6-1039EBB3FF1D}"/>
              </a:ext>
            </a:extLst>
          </p:cNvPr>
          <p:cNvSpPr>
            <a:spLocks noGrp="1"/>
          </p:cNvSpPr>
          <p:nvPr>
            <p:ph type="ftr" sz="quarter" idx="11"/>
          </p:nvPr>
        </p:nvSpPr>
        <p:spPr/>
        <p:txBody>
          <a:bodyPr/>
          <a:lstStyle/>
          <a:p>
            <a:r>
              <a:rPr lang="it-IT"/>
              <a:t>S. Mameli, D. Pasciuto, F. Raffaelli Coll. Meeting Ferrara</a:t>
            </a:r>
            <a:endParaRPr lang="en-GB"/>
          </a:p>
        </p:txBody>
      </p:sp>
      <p:pic>
        <p:nvPicPr>
          <p:cNvPr id="5" name="Picture 4">
            <a:extLst>
              <a:ext uri="{FF2B5EF4-FFF2-40B4-BE49-F238E27FC236}">
                <a16:creationId xmlns:a16="http://schemas.microsoft.com/office/drawing/2014/main" id="{0B5E6C23-5B85-CACD-A49D-C8777AEDBF0E}"/>
              </a:ext>
            </a:extLst>
          </p:cNvPr>
          <p:cNvPicPr>
            <a:picLocks noChangeAspect="1"/>
          </p:cNvPicPr>
          <p:nvPr/>
        </p:nvPicPr>
        <p:blipFill>
          <a:blip r:embed="rId2"/>
          <a:stretch>
            <a:fillRect/>
          </a:stretch>
        </p:blipFill>
        <p:spPr>
          <a:xfrm>
            <a:off x="0" y="231948"/>
            <a:ext cx="12192000" cy="6394103"/>
          </a:xfrm>
          <a:prstGeom prst="rect">
            <a:avLst/>
          </a:prstGeom>
        </p:spPr>
      </p:pic>
    </p:spTree>
    <p:extLst>
      <p:ext uri="{BB962C8B-B14F-4D97-AF65-F5344CB8AC3E}">
        <p14:creationId xmlns:p14="http://schemas.microsoft.com/office/powerpoint/2010/main" val="2127024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26AAF4-4217-D316-DE6B-C9DD789EFB7D}"/>
              </a:ext>
            </a:extLst>
          </p:cNvPr>
          <p:cNvSpPr>
            <a:spLocks noGrp="1"/>
          </p:cNvSpPr>
          <p:nvPr>
            <p:ph type="dt" sz="half" idx="10"/>
          </p:nvPr>
        </p:nvSpPr>
        <p:spPr/>
        <p:txBody>
          <a:bodyPr/>
          <a:lstStyle/>
          <a:p>
            <a:fld id="{093D00F6-A06B-4F73-99D5-2810CA99E8A8}" type="datetime1">
              <a:rPr lang="en-GB" smtClean="0"/>
              <a:t>28/10/2024</a:t>
            </a:fld>
            <a:endParaRPr lang="en-GB"/>
          </a:p>
        </p:txBody>
      </p:sp>
      <p:pic>
        <p:nvPicPr>
          <p:cNvPr id="5" name="Picture 4">
            <a:extLst>
              <a:ext uri="{FF2B5EF4-FFF2-40B4-BE49-F238E27FC236}">
                <a16:creationId xmlns:a16="http://schemas.microsoft.com/office/drawing/2014/main" id="{689AC58A-3F9B-788B-D88B-3D284664B33F}"/>
              </a:ext>
            </a:extLst>
          </p:cNvPr>
          <p:cNvPicPr>
            <a:picLocks noChangeAspect="1"/>
          </p:cNvPicPr>
          <p:nvPr/>
        </p:nvPicPr>
        <p:blipFill>
          <a:blip r:embed="rId2"/>
          <a:stretch>
            <a:fillRect/>
          </a:stretch>
        </p:blipFill>
        <p:spPr>
          <a:xfrm>
            <a:off x="25569" y="136525"/>
            <a:ext cx="5776280" cy="3551068"/>
          </a:xfrm>
          <a:prstGeom prst="rect">
            <a:avLst/>
          </a:prstGeom>
        </p:spPr>
      </p:pic>
      <p:pic>
        <p:nvPicPr>
          <p:cNvPr id="7" name="Picture 6">
            <a:extLst>
              <a:ext uri="{FF2B5EF4-FFF2-40B4-BE49-F238E27FC236}">
                <a16:creationId xmlns:a16="http://schemas.microsoft.com/office/drawing/2014/main" id="{7C89E728-B544-8984-D033-811D54A6BEE3}"/>
              </a:ext>
            </a:extLst>
          </p:cNvPr>
          <p:cNvPicPr>
            <a:picLocks noChangeAspect="1"/>
          </p:cNvPicPr>
          <p:nvPr/>
        </p:nvPicPr>
        <p:blipFill rotWithShape="1">
          <a:blip r:embed="rId3"/>
          <a:srcRect l="6061" t="7249" r="11188" b="8479"/>
          <a:stretch/>
        </p:blipFill>
        <p:spPr>
          <a:xfrm>
            <a:off x="6096000" y="136525"/>
            <a:ext cx="4702528" cy="5069150"/>
          </a:xfrm>
          <a:prstGeom prst="rect">
            <a:avLst/>
          </a:prstGeom>
        </p:spPr>
      </p:pic>
      <p:pic>
        <p:nvPicPr>
          <p:cNvPr id="9" name="Picture 8">
            <a:extLst>
              <a:ext uri="{FF2B5EF4-FFF2-40B4-BE49-F238E27FC236}">
                <a16:creationId xmlns:a16="http://schemas.microsoft.com/office/drawing/2014/main" id="{3C7CC881-C74E-6814-D37F-408C2CE9E5AD}"/>
              </a:ext>
            </a:extLst>
          </p:cNvPr>
          <p:cNvPicPr>
            <a:picLocks noChangeAspect="1"/>
          </p:cNvPicPr>
          <p:nvPr/>
        </p:nvPicPr>
        <p:blipFill>
          <a:blip r:embed="rId4"/>
          <a:stretch>
            <a:fillRect/>
          </a:stretch>
        </p:blipFill>
        <p:spPr>
          <a:xfrm>
            <a:off x="716554" y="3665950"/>
            <a:ext cx="2536678" cy="2712043"/>
          </a:xfrm>
          <a:prstGeom prst="rect">
            <a:avLst/>
          </a:prstGeom>
        </p:spPr>
      </p:pic>
      <p:sp>
        <p:nvSpPr>
          <p:cNvPr id="12" name="TextBox 11">
            <a:extLst>
              <a:ext uri="{FF2B5EF4-FFF2-40B4-BE49-F238E27FC236}">
                <a16:creationId xmlns:a16="http://schemas.microsoft.com/office/drawing/2014/main" id="{E87E9974-3AD1-CFC9-4242-8FC4FE5496FC}"/>
              </a:ext>
            </a:extLst>
          </p:cNvPr>
          <p:cNvSpPr txBox="1"/>
          <p:nvPr/>
        </p:nvSpPr>
        <p:spPr>
          <a:xfrm>
            <a:off x="3253232" y="4545367"/>
            <a:ext cx="2920608" cy="369332"/>
          </a:xfrm>
          <a:prstGeom prst="rect">
            <a:avLst/>
          </a:prstGeom>
          <a:noFill/>
        </p:spPr>
        <p:txBody>
          <a:bodyPr wrap="none" rtlCol="0">
            <a:spAutoFit/>
          </a:bodyPr>
          <a:lstStyle/>
          <a:p>
            <a:r>
              <a:rPr lang="en-US" dirty="0"/>
              <a:t>Elastic self alignments mount</a:t>
            </a:r>
          </a:p>
        </p:txBody>
      </p:sp>
      <p:cxnSp>
        <p:nvCxnSpPr>
          <p:cNvPr id="6" name="Straight Arrow Connector 5">
            <a:extLst>
              <a:ext uri="{FF2B5EF4-FFF2-40B4-BE49-F238E27FC236}">
                <a16:creationId xmlns:a16="http://schemas.microsoft.com/office/drawing/2014/main" id="{4D033247-EC24-B798-DBD9-65625CF13093}"/>
              </a:ext>
            </a:extLst>
          </p:cNvPr>
          <p:cNvCxnSpPr>
            <a:cxnSpLocks/>
          </p:cNvCxnSpPr>
          <p:nvPr/>
        </p:nvCxnSpPr>
        <p:spPr>
          <a:xfrm flipV="1">
            <a:off x="7256477" y="3598877"/>
            <a:ext cx="1979802" cy="208047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6E961F1C-3FE7-114F-D288-ADF9E0C90632}"/>
              </a:ext>
            </a:extLst>
          </p:cNvPr>
          <p:cNvSpPr txBox="1"/>
          <p:nvPr/>
        </p:nvSpPr>
        <p:spPr>
          <a:xfrm>
            <a:off x="7314774" y="5648516"/>
            <a:ext cx="2264979" cy="369332"/>
          </a:xfrm>
          <a:prstGeom prst="rect">
            <a:avLst/>
          </a:prstGeom>
          <a:noFill/>
        </p:spPr>
        <p:txBody>
          <a:bodyPr wrap="none" rtlCol="0">
            <a:spAutoFit/>
          </a:bodyPr>
          <a:lstStyle/>
          <a:p>
            <a:r>
              <a:rPr lang="en-US" dirty="0"/>
              <a:t>Elastic pivot mounting</a:t>
            </a:r>
          </a:p>
        </p:txBody>
      </p:sp>
      <p:cxnSp>
        <p:nvCxnSpPr>
          <p:cNvPr id="13" name="Straight Arrow Connector 12">
            <a:extLst>
              <a:ext uri="{FF2B5EF4-FFF2-40B4-BE49-F238E27FC236}">
                <a16:creationId xmlns:a16="http://schemas.microsoft.com/office/drawing/2014/main" id="{7F9C737F-777A-EFBF-540C-C19EF1E93CBB}"/>
              </a:ext>
            </a:extLst>
          </p:cNvPr>
          <p:cNvCxnSpPr>
            <a:cxnSpLocks/>
          </p:cNvCxnSpPr>
          <p:nvPr/>
        </p:nvCxnSpPr>
        <p:spPr>
          <a:xfrm flipV="1">
            <a:off x="5801849" y="2838874"/>
            <a:ext cx="1639186" cy="25804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D0D50012-AC6A-2DF0-6CE2-6362CE6D2EA0}"/>
              </a:ext>
            </a:extLst>
          </p:cNvPr>
          <p:cNvSpPr txBox="1"/>
          <p:nvPr/>
        </p:nvSpPr>
        <p:spPr>
          <a:xfrm>
            <a:off x="4935524" y="5356181"/>
            <a:ext cx="1536062" cy="646331"/>
          </a:xfrm>
          <a:prstGeom prst="rect">
            <a:avLst/>
          </a:prstGeom>
          <a:noFill/>
        </p:spPr>
        <p:txBody>
          <a:bodyPr wrap="none" rtlCol="0">
            <a:spAutoFit/>
          </a:bodyPr>
          <a:lstStyle/>
          <a:p>
            <a:r>
              <a:rPr lang="en-US" dirty="0"/>
              <a:t>Vertical elastic</a:t>
            </a:r>
          </a:p>
          <a:p>
            <a:r>
              <a:rPr lang="en-US" dirty="0"/>
              <a:t>mounting</a:t>
            </a:r>
          </a:p>
        </p:txBody>
      </p:sp>
      <p:sp>
        <p:nvSpPr>
          <p:cNvPr id="4" name="Footer Placeholder 3">
            <a:extLst>
              <a:ext uri="{FF2B5EF4-FFF2-40B4-BE49-F238E27FC236}">
                <a16:creationId xmlns:a16="http://schemas.microsoft.com/office/drawing/2014/main" id="{43AE536A-DD9D-A216-867A-F40694C1D627}"/>
              </a:ext>
            </a:extLst>
          </p:cNvPr>
          <p:cNvSpPr>
            <a:spLocks noGrp="1"/>
          </p:cNvSpPr>
          <p:nvPr>
            <p:ph type="ftr" sz="quarter" idx="11"/>
          </p:nvPr>
        </p:nvSpPr>
        <p:spPr/>
        <p:txBody>
          <a:bodyPr/>
          <a:lstStyle/>
          <a:p>
            <a:r>
              <a:rPr lang="it-IT"/>
              <a:t>S. Mameli, D. Pasciuto, F. Raffaelli Coll. Meeting Ferrara</a:t>
            </a:r>
            <a:endParaRPr lang="en-GB"/>
          </a:p>
        </p:txBody>
      </p:sp>
    </p:spTree>
    <p:extLst>
      <p:ext uri="{BB962C8B-B14F-4D97-AF65-F5344CB8AC3E}">
        <p14:creationId xmlns:p14="http://schemas.microsoft.com/office/powerpoint/2010/main" val="22668318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99E6E9-10D5-5CD2-7211-9C58078CA61C}"/>
              </a:ext>
            </a:extLst>
          </p:cNvPr>
          <p:cNvSpPr>
            <a:spLocks noGrp="1"/>
          </p:cNvSpPr>
          <p:nvPr>
            <p:ph type="dt" sz="half" idx="10"/>
          </p:nvPr>
        </p:nvSpPr>
        <p:spPr/>
        <p:txBody>
          <a:bodyPr/>
          <a:lstStyle/>
          <a:p>
            <a:fld id="{FA80A42D-E63E-45C4-BE74-108757E08F81}" type="datetime1">
              <a:rPr lang="en-GB" smtClean="0"/>
              <a:t>28/10/2024</a:t>
            </a:fld>
            <a:endParaRPr lang="en-GB"/>
          </a:p>
        </p:txBody>
      </p:sp>
      <p:pic>
        <p:nvPicPr>
          <p:cNvPr id="5" name="Picture 4">
            <a:extLst>
              <a:ext uri="{FF2B5EF4-FFF2-40B4-BE49-F238E27FC236}">
                <a16:creationId xmlns:a16="http://schemas.microsoft.com/office/drawing/2014/main" id="{6B06532F-E605-8A8E-12BC-2C32DF3CF5A3}"/>
              </a:ext>
            </a:extLst>
          </p:cNvPr>
          <p:cNvPicPr>
            <a:picLocks noChangeAspect="1"/>
          </p:cNvPicPr>
          <p:nvPr/>
        </p:nvPicPr>
        <p:blipFill>
          <a:blip r:embed="rId2"/>
          <a:stretch>
            <a:fillRect/>
          </a:stretch>
        </p:blipFill>
        <p:spPr>
          <a:xfrm>
            <a:off x="47339" y="226502"/>
            <a:ext cx="5522951" cy="3251311"/>
          </a:xfrm>
          <a:prstGeom prst="rect">
            <a:avLst/>
          </a:prstGeom>
        </p:spPr>
      </p:pic>
      <p:pic>
        <p:nvPicPr>
          <p:cNvPr id="7" name="Picture 6">
            <a:extLst>
              <a:ext uri="{FF2B5EF4-FFF2-40B4-BE49-F238E27FC236}">
                <a16:creationId xmlns:a16="http://schemas.microsoft.com/office/drawing/2014/main" id="{B8918828-33CA-9915-2193-E8A10299DE5B}"/>
              </a:ext>
            </a:extLst>
          </p:cNvPr>
          <p:cNvPicPr>
            <a:picLocks noChangeAspect="1"/>
          </p:cNvPicPr>
          <p:nvPr/>
        </p:nvPicPr>
        <p:blipFill>
          <a:blip r:embed="rId3"/>
          <a:stretch>
            <a:fillRect/>
          </a:stretch>
        </p:blipFill>
        <p:spPr>
          <a:xfrm>
            <a:off x="4110605" y="2966981"/>
            <a:ext cx="7835318" cy="3380268"/>
          </a:xfrm>
          <a:prstGeom prst="rect">
            <a:avLst/>
          </a:prstGeom>
        </p:spPr>
      </p:pic>
      <p:sp>
        <p:nvSpPr>
          <p:cNvPr id="8" name="TextBox 7">
            <a:extLst>
              <a:ext uri="{FF2B5EF4-FFF2-40B4-BE49-F238E27FC236}">
                <a16:creationId xmlns:a16="http://schemas.microsoft.com/office/drawing/2014/main" id="{997C6F99-25FD-6532-047E-E1AE504B4990}"/>
              </a:ext>
            </a:extLst>
          </p:cNvPr>
          <p:cNvSpPr txBox="1"/>
          <p:nvPr/>
        </p:nvSpPr>
        <p:spPr>
          <a:xfrm>
            <a:off x="5570289" y="156497"/>
            <a:ext cx="6574371" cy="1200329"/>
          </a:xfrm>
          <a:prstGeom prst="rect">
            <a:avLst/>
          </a:prstGeom>
          <a:noFill/>
        </p:spPr>
        <p:txBody>
          <a:bodyPr wrap="square" rtlCol="0">
            <a:spAutoFit/>
          </a:bodyPr>
          <a:lstStyle/>
          <a:p>
            <a:r>
              <a:rPr lang="en-US" dirty="0"/>
              <a:t>An external frame will hold of the super module in vertical position for mounting transportation and insertion and extraction inside SAND. Number of support need to analyzed with FEA analysis to verify that the deformation are compatible with our requirements.</a:t>
            </a:r>
          </a:p>
        </p:txBody>
      </p:sp>
      <p:cxnSp>
        <p:nvCxnSpPr>
          <p:cNvPr id="10" name="Straight Arrow Connector 9">
            <a:extLst>
              <a:ext uri="{FF2B5EF4-FFF2-40B4-BE49-F238E27FC236}">
                <a16:creationId xmlns:a16="http://schemas.microsoft.com/office/drawing/2014/main" id="{E85C8236-C607-C4DD-6574-2A99D61E87E3}"/>
              </a:ext>
            </a:extLst>
          </p:cNvPr>
          <p:cNvCxnSpPr/>
          <p:nvPr/>
        </p:nvCxnSpPr>
        <p:spPr>
          <a:xfrm flipH="1">
            <a:off x="5855516" y="2407640"/>
            <a:ext cx="637563" cy="10701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9242767-389B-7B38-FB80-C0028F018AE5}"/>
              </a:ext>
            </a:extLst>
          </p:cNvPr>
          <p:cNvSpPr txBox="1"/>
          <p:nvPr/>
        </p:nvSpPr>
        <p:spPr>
          <a:xfrm>
            <a:off x="6096000" y="1993422"/>
            <a:ext cx="1551515" cy="369332"/>
          </a:xfrm>
          <a:prstGeom prst="rect">
            <a:avLst/>
          </a:prstGeom>
          <a:noFill/>
        </p:spPr>
        <p:txBody>
          <a:bodyPr wrap="none" rtlCol="0">
            <a:spAutoFit/>
          </a:bodyPr>
          <a:lstStyle/>
          <a:p>
            <a:r>
              <a:rPr lang="en-US" dirty="0"/>
              <a:t>Guiding rolling</a:t>
            </a:r>
          </a:p>
        </p:txBody>
      </p:sp>
      <p:cxnSp>
        <p:nvCxnSpPr>
          <p:cNvPr id="13" name="Straight Arrow Connector 12">
            <a:extLst>
              <a:ext uri="{FF2B5EF4-FFF2-40B4-BE49-F238E27FC236}">
                <a16:creationId xmlns:a16="http://schemas.microsoft.com/office/drawing/2014/main" id="{C5E0AAF9-1868-C1FE-BCBE-2AF7C8F14926}"/>
              </a:ext>
            </a:extLst>
          </p:cNvPr>
          <p:cNvCxnSpPr>
            <a:cxnSpLocks/>
          </p:cNvCxnSpPr>
          <p:nvPr/>
        </p:nvCxnSpPr>
        <p:spPr>
          <a:xfrm flipH="1">
            <a:off x="8153400" y="1783642"/>
            <a:ext cx="554372" cy="18823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17D6396-5452-8E2F-EC2B-A410CF15BF94}"/>
              </a:ext>
            </a:extLst>
          </p:cNvPr>
          <p:cNvSpPr txBox="1"/>
          <p:nvPr/>
        </p:nvSpPr>
        <p:spPr>
          <a:xfrm>
            <a:off x="8174623" y="1414310"/>
            <a:ext cx="3133230" cy="369332"/>
          </a:xfrm>
          <a:prstGeom prst="rect">
            <a:avLst/>
          </a:prstGeom>
          <a:noFill/>
        </p:spPr>
        <p:txBody>
          <a:bodyPr wrap="none" rtlCol="0">
            <a:spAutoFit/>
          </a:bodyPr>
          <a:lstStyle/>
          <a:p>
            <a:r>
              <a:rPr lang="en-US" dirty="0"/>
              <a:t>Simple elastic support self align</a:t>
            </a:r>
          </a:p>
        </p:txBody>
      </p:sp>
      <p:cxnSp>
        <p:nvCxnSpPr>
          <p:cNvPr id="17" name="Straight Arrow Connector 16">
            <a:extLst>
              <a:ext uri="{FF2B5EF4-FFF2-40B4-BE49-F238E27FC236}">
                <a16:creationId xmlns:a16="http://schemas.microsoft.com/office/drawing/2014/main" id="{4B1133D3-5348-F10B-865A-FBE7AE29B135}"/>
              </a:ext>
            </a:extLst>
          </p:cNvPr>
          <p:cNvCxnSpPr/>
          <p:nvPr/>
        </p:nvCxnSpPr>
        <p:spPr>
          <a:xfrm>
            <a:off x="8766495" y="1783642"/>
            <a:ext cx="2256639" cy="18823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2F959509-0E28-8CBE-A9D3-EAAFEAB7EA84}"/>
              </a:ext>
            </a:extLst>
          </p:cNvPr>
          <p:cNvSpPr>
            <a:spLocks noGrp="1"/>
          </p:cNvSpPr>
          <p:nvPr>
            <p:ph type="ftr" sz="quarter" idx="11"/>
          </p:nvPr>
        </p:nvSpPr>
        <p:spPr/>
        <p:txBody>
          <a:bodyPr/>
          <a:lstStyle/>
          <a:p>
            <a:r>
              <a:rPr lang="it-IT"/>
              <a:t>S. Mameli, D. Pasciuto, F. Raffaelli Coll. Meeting Ferrara</a:t>
            </a:r>
            <a:endParaRPr lang="en-GB"/>
          </a:p>
        </p:txBody>
      </p:sp>
      <p:cxnSp>
        <p:nvCxnSpPr>
          <p:cNvPr id="6" name="Straight Arrow Connector 5">
            <a:extLst>
              <a:ext uri="{FF2B5EF4-FFF2-40B4-BE49-F238E27FC236}">
                <a16:creationId xmlns:a16="http://schemas.microsoft.com/office/drawing/2014/main" id="{663379B2-5550-151A-33DA-654FDE8B4E60}"/>
              </a:ext>
            </a:extLst>
          </p:cNvPr>
          <p:cNvCxnSpPr>
            <a:cxnSpLocks/>
          </p:cNvCxnSpPr>
          <p:nvPr/>
        </p:nvCxnSpPr>
        <p:spPr>
          <a:xfrm>
            <a:off x="6493079" y="2407640"/>
            <a:ext cx="2928713" cy="107017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302485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5FC6C3D-085B-D1AD-D79C-70616A8408F2}"/>
              </a:ext>
            </a:extLst>
          </p:cNvPr>
          <p:cNvSpPr txBox="1"/>
          <p:nvPr/>
        </p:nvSpPr>
        <p:spPr>
          <a:xfrm>
            <a:off x="4230008" y="31028"/>
            <a:ext cx="4620367" cy="369332"/>
          </a:xfrm>
          <a:prstGeom prst="rect">
            <a:avLst/>
          </a:prstGeom>
          <a:noFill/>
        </p:spPr>
        <p:txBody>
          <a:bodyPr wrap="none" rtlCol="0">
            <a:spAutoFit/>
          </a:bodyPr>
          <a:lstStyle/>
          <a:p>
            <a:r>
              <a:rPr lang="en-US" dirty="0">
                <a:solidFill>
                  <a:schemeClr val="accent1"/>
                </a:solidFill>
              </a:rPr>
              <a:t>Components Overview of straw tube detectors.</a:t>
            </a:r>
          </a:p>
        </p:txBody>
      </p:sp>
      <p:pic>
        <p:nvPicPr>
          <p:cNvPr id="8" name="Picture 7">
            <a:extLst>
              <a:ext uri="{FF2B5EF4-FFF2-40B4-BE49-F238E27FC236}">
                <a16:creationId xmlns:a16="http://schemas.microsoft.com/office/drawing/2014/main" id="{0504392A-68BD-2160-8814-7454F6AF4A9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889651"/>
            <a:ext cx="6900684" cy="3997751"/>
          </a:xfrm>
          <a:prstGeom prst="rect">
            <a:avLst/>
          </a:prstGeom>
        </p:spPr>
      </p:pic>
      <p:sp>
        <p:nvSpPr>
          <p:cNvPr id="6" name="TextBox 5">
            <a:extLst>
              <a:ext uri="{FF2B5EF4-FFF2-40B4-BE49-F238E27FC236}">
                <a16:creationId xmlns:a16="http://schemas.microsoft.com/office/drawing/2014/main" id="{63079691-E719-6597-9979-841CD47B9F37}"/>
              </a:ext>
            </a:extLst>
          </p:cNvPr>
          <p:cNvSpPr txBox="1"/>
          <p:nvPr/>
        </p:nvSpPr>
        <p:spPr>
          <a:xfrm>
            <a:off x="71021" y="355950"/>
            <a:ext cx="12120979" cy="923330"/>
          </a:xfrm>
          <a:prstGeom prst="rect">
            <a:avLst/>
          </a:prstGeom>
          <a:noFill/>
        </p:spPr>
        <p:txBody>
          <a:bodyPr wrap="square" rtlCol="0">
            <a:spAutoFit/>
          </a:bodyPr>
          <a:lstStyle/>
          <a:p>
            <a:pPr algn="just"/>
            <a:r>
              <a:rPr lang="en-US" dirty="0">
                <a:solidFill>
                  <a:schemeClr val="accent1"/>
                </a:solidFill>
              </a:rPr>
              <a:t>Straw tube are made starting for a film of </a:t>
            </a:r>
            <a:r>
              <a:rPr lang="en-US" dirty="0">
                <a:solidFill>
                  <a:srgbClr val="FF0000"/>
                </a:solidFill>
              </a:rPr>
              <a:t>19 </a:t>
            </a:r>
            <a:r>
              <a:rPr lang="en-US" dirty="0">
                <a:solidFill>
                  <a:srgbClr val="FF0000"/>
                </a:solidFill>
                <a:latin typeface="Symbol" panose="05050102010706020507" pitchFamily="18" charset="2"/>
              </a:rPr>
              <a:t>m</a:t>
            </a:r>
            <a:r>
              <a:rPr lang="en-US" dirty="0">
                <a:solidFill>
                  <a:srgbClr val="FF0000"/>
                </a:solidFill>
              </a:rPr>
              <a:t>m with double side Aluminum of 70 nm </a:t>
            </a:r>
            <a:r>
              <a:rPr lang="en-US" dirty="0">
                <a:solidFill>
                  <a:schemeClr val="accent1"/>
                </a:solidFill>
              </a:rPr>
              <a:t>(</a:t>
            </a:r>
            <a:r>
              <a:rPr lang="en-US" sz="1800" b="0" i="0" u="none" strike="noStrike" baseline="0" dirty="0" err="1">
                <a:solidFill>
                  <a:schemeClr val="accent1"/>
                </a:solidFill>
                <a:latin typeface="MyriadPro-Regular"/>
              </a:rPr>
              <a:t>Hostaphan</a:t>
            </a:r>
            <a:r>
              <a:rPr lang="en-US" sz="1800" b="0" i="0" u="none" strike="noStrike" baseline="0" dirty="0">
                <a:solidFill>
                  <a:schemeClr val="accent1"/>
                </a:solidFill>
                <a:latin typeface="MyriadPro-Regular"/>
              </a:rPr>
              <a:t>® RNK is a highly transparent, biaxially oriented coextruded  </a:t>
            </a:r>
            <a:r>
              <a:rPr lang="en-US" dirty="0">
                <a:solidFill>
                  <a:schemeClr val="accent1"/>
                </a:solidFill>
                <a:latin typeface="MyriadPro-Regular"/>
              </a:rPr>
              <a:t>fil</a:t>
            </a:r>
            <a:r>
              <a:rPr lang="en-US" sz="1800" b="0" i="0" u="none" strike="noStrike" baseline="0" dirty="0">
                <a:solidFill>
                  <a:schemeClr val="accent1"/>
                </a:solidFill>
                <a:latin typeface="MyriadPro-Regular"/>
              </a:rPr>
              <a:t>m made of polyethylene terephthalate (PET))</a:t>
            </a:r>
            <a:r>
              <a:rPr lang="en-US" dirty="0">
                <a:solidFill>
                  <a:schemeClr val="accent1"/>
                </a:solidFill>
              </a:rPr>
              <a:t>. An inner wire of gold tungsten rhenium of 20 </a:t>
            </a:r>
            <a:r>
              <a:rPr lang="en-US" dirty="0">
                <a:solidFill>
                  <a:schemeClr val="accent1"/>
                </a:solidFill>
                <a:latin typeface="Symbol" panose="05050102010706020507" pitchFamily="18" charset="2"/>
                <a:ea typeface="Segoe UI Symbol" panose="020B0502040204020203" pitchFamily="34" charset="0"/>
              </a:rPr>
              <a:t>m</a:t>
            </a:r>
            <a:r>
              <a:rPr lang="en-US" dirty="0">
                <a:solidFill>
                  <a:schemeClr val="accent1"/>
                </a:solidFill>
              </a:rPr>
              <a:t>m is inserted inside stretched.</a:t>
            </a:r>
            <a:r>
              <a:rPr lang="en-US" sz="1800" dirty="0">
                <a:solidFill>
                  <a:schemeClr val="accent1"/>
                </a:solidFill>
              </a:rPr>
              <a:t> Straws are filled with a mixture of argon/CO</a:t>
            </a:r>
            <a:r>
              <a:rPr lang="en-US" sz="1800" baseline="-25000" dirty="0">
                <a:solidFill>
                  <a:schemeClr val="accent1"/>
                </a:solidFill>
              </a:rPr>
              <a:t>2</a:t>
            </a:r>
            <a:r>
              <a:rPr lang="en-US" sz="1800" dirty="0">
                <a:solidFill>
                  <a:schemeClr val="accent1"/>
                </a:solidFill>
              </a:rPr>
              <a:t> (70/30) at 2 bar maximum absolute pressure.</a:t>
            </a:r>
          </a:p>
        </p:txBody>
      </p:sp>
      <p:sp>
        <p:nvSpPr>
          <p:cNvPr id="19" name="TextBox 18">
            <a:extLst>
              <a:ext uri="{FF2B5EF4-FFF2-40B4-BE49-F238E27FC236}">
                <a16:creationId xmlns:a16="http://schemas.microsoft.com/office/drawing/2014/main" id="{95B010A4-54E7-A581-4665-C5412D16DDAF}"/>
              </a:ext>
            </a:extLst>
          </p:cNvPr>
          <p:cNvSpPr txBox="1"/>
          <p:nvPr/>
        </p:nvSpPr>
        <p:spPr>
          <a:xfrm>
            <a:off x="9080723" y="1278550"/>
            <a:ext cx="1461810" cy="369332"/>
          </a:xfrm>
          <a:prstGeom prst="rect">
            <a:avLst/>
          </a:prstGeom>
          <a:noFill/>
        </p:spPr>
        <p:txBody>
          <a:bodyPr wrap="none" rtlCol="0">
            <a:spAutoFit/>
          </a:bodyPr>
          <a:lstStyle/>
          <a:p>
            <a:r>
              <a:rPr lang="en-US" dirty="0">
                <a:solidFill>
                  <a:schemeClr val="accent1"/>
                </a:solidFill>
              </a:rPr>
              <a:t>Welded seam</a:t>
            </a:r>
          </a:p>
        </p:txBody>
      </p:sp>
      <p:pic>
        <p:nvPicPr>
          <p:cNvPr id="4" name="Picture 3">
            <a:extLst>
              <a:ext uri="{FF2B5EF4-FFF2-40B4-BE49-F238E27FC236}">
                <a16:creationId xmlns:a16="http://schemas.microsoft.com/office/drawing/2014/main" id="{CD85478A-5427-BFB1-96A1-07B96E93033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916762" y="1910907"/>
            <a:ext cx="5207103" cy="3939544"/>
          </a:xfrm>
          <a:prstGeom prst="rect">
            <a:avLst/>
          </a:prstGeom>
        </p:spPr>
      </p:pic>
      <p:sp>
        <p:nvSpPr>
          <p:cNvPr id="7" name="Date Placeholder 6">
            <a:extLst>
              <a:ext uri="{FF2B5EF4-FFF2-40B4-BE49-F238E27FC236}">
                <a16:creationId xmlns:a16="http://schemas.microsoft.com/office/drawing/2014/main" id="{F9BB4D1D-B8C9-0286-03D8-6D8A23F7171C}"/>
              </a:ext>
            </a:extLst>
          </p:cNvPr>
          <p:cNvSpPr>
            <a:spLocks noGrp="1"/>
          </p:cNvSpPr>
          <p:nvPr>
            <p:ph type="dt" sz="half" idx="10"/>
          </p:nvPr>
        </p:nvSpPr>
        <p:spPr/>
        <p:txBody>
          <a:bodyPr/>
          <a:lstStyle/>
          <a:p>
            <a:fld id="{44D3CE74-F3EF-41D1-9369-62F5A21DF53F}" type="datetime1">
              <a:rPr lang="en-GB" smtClean="0"/>
              <a:t>28/10/2024</a:t>
            </a:fld>
            <a:endParaRPr lang="en-GB"/>
          </a:p>
        </p:txBody>
      </p:sp>
      <p:sp>
        <p:nvSpPr>
          <p:cNvPr id="17" name="TextBox 16">
            <a:extLst>
              <a:ext uri="{FF2B5EF4-FFF2-40B4-BE49-F238E27FC236}">
                <a16:creationId xmlns:a16="http://schemas.microsoft.com/office/drawing/2014/main" id="{40330C10-6D97-5A3F-8027-5BA5F9B96F83}"/>
              </a:ext>
            </a:extLst>
          </p:cNvPr>
          <p:cNvSpPr txBox="1"/>
          <p:nvPr/>
        </p:nvSpPr>
        <p:spPr>
          <a:xfrm>
            <a:off x="71021" y="1535023"/>
            <a:ext cx="5910208" cy="369332"/>
          </a:xfrm>
          <a:prstGeom prst="rect">
            <a:avLst/>
          </a:prstGeom>
          <a:noFill/>
        </p:spPr>
        <p:txBody>
          <a:bodyPr wrap="none" rtlCol="0">
            <a:spAutoFit/>
          </a:bodyPr>
          <a:lstStyle/>
          <a:p>
            <a:r>
              <a:rPr lang="en-US" dirty="0">
                <a:solidFill>
                  <a:schemeClr val="accent1"/>
                </a:solidFill>
              </a:rPr>
              <a:t>The double side Aluminum improve the tightness if the straw.</a:t>
            </a:r>
          </a:p>
        </p:txBody>
      </p:sp>
      <p:pic>
        <p:nvPicPr>
          <p:cNvPr id="16" name="Picture 15">
            <a:extLst>
              <a:ext uri="{FF2B5EF4-FFF2-40B4-BE49-F238E27FC236}">
                <a16:creationId xmlns:a16="http://schemas.microsoft.com/office/drawing/2014/main" id="{41FB667F-E82C-C271-EE79-9D26AB35C6E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16763" y="1339996"/>
            <a:ext cx="2163960" cy="782503"/>
          </a:xfrm>
          <a:prstGeom prst="rect">
            <a:avLst/>
          </a:prstGeom>
        </p:spPr>
      </p:pic>
      <p:cxnSp>
        <p:nvCxnSpPr>
          <p:cNvPr id="18" name="Straight Arrow Connector 17">
            <a:extLst>
              <a:ext uri="{FF2B5EF4-FFF2-40B4-BE49-F238E27FC236}">
                <a16:creationId xmlns:a16="http://schemas.microsoft.com/office/drawing/2014/main" id="{B29765D2-FBEC-A4DA-AAFD-948AEC601AFA}"/>
              </a:ext>
            </a:extLst>
          </p:cNvPr>
          <p:cNvCxnSpPr>
            <a:cxnSpLocks/>
          </p:cNvCxnSpPr>
          <p:nvPr/>
        </p:nvCxnSpPr>
        <p:spPr>
          <a:xfrm flipH="1">
            <a:off x="7852095" y="1604768"/>
            <a:ext cx="1694577" cy="30613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36498108-FDD7-B7AA-2D1F-69491F3B4D15}"/>
              </a:ext>
            </a:extLst>
          </p:cNvPr>
          <p:cNvSpPr txBox="1"/>
          <p:nvPr/>
        </p:nvSpPr>
        <p:spPr>
          <a:xfrm>
            <a:off x="728834" y="5847964"/>
            <a:ext cx="10504790" cy="584775"/>
          </a:xfrm>
          <a:prstGeom prst="rect">
            <a:avLst/>
          </a:prstGeom>
          <a:noFill/>
        </p:spPr>
        <p:txBody>
          <a:bodyPr wrap="square" rtlCol="0">
            <a:spAutoFit/>
          </a:bodyPr>
          <a:lstStyle/>
          <a:p>
            <a:r>
              <a:rPr lang="en-US" sz="1600" dirty="0">
                <a:solidFill>
                  <a:schemeClr val="accent1"/>
                </a:solidFill>
              </a:rPr>
              <a:t>The straw tube are pressurized at 3 bar of absolute pressure to be handle it and glue it to the supporting structure. Mechanical detail analysis has been done and verify by experimental test.</a:t>
            </a:r>
          </a:p>
        </p:txBody>
      </p:sp>
      <p:sp>
        <p:nvSpPr>
          <p:cNvPr id="24" name="Footer Placeholder 23">
            <a:extLst>
              <a:ext uri="{FF2B5EF4-FFF2-40B4-BE49-F238E27FC236}">
                <a16:creationId xmlns:a16="http://schemas.microsoft.com/office/drawing/2014/main" id="{FF5F3E12-3AFF-5ED5-F695-A2131C7BE16E}"/>
              </a:ext>
            </a:extLst>
          </p:cNvPr>
          <p:cNvSpPr>
            <a:spLocks noGrp="1"/>
          </p:cNvSpPr>
          <p:nvPr>
            <p:ph type="ftr" sz="quarter" idx="11"/>
          </p:nvPr>
        </p:nvSpPr>
        <p:spPr/>
        <p:txBody>
          <a:bodyPr/>
          <a:lstStyle/>
          <a:p>
            <a:r>
              <a:rPr lang="it-IT"/>
              <a:t>S. Mameli, D. Pasciuto, F. Raffaelli Coll. Meeting Ferrara</a:t>
            </a:r>
            <a:endParaRPr lang="en-GB"/>
          </a:p>
        </p:txBody>
      </p:sp>
    </p:spTree>
    <p:extLst>
      <p:ext uri="{BB962C8B-B14F-4D97-AF65-F5344CB8AC3E}">
        <p14:creationId xmlns:p14="http://schemas.microsoft.com/office/powerpoint/2010/main" val="26797923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11C532-EBE7-9002-3B27-EE0C5BC848A5}"/>
              </a:ext>
            </a:extLst>
          </p:cNvPr>
          <p:cNvSpPr>
            <a:spLocks noGrp="1"/>
          </p:cNvSpPr>
          <p:nvPr>
            <p:ph type="dt" sz="half" idx="10"/>
          </p:nvPr>
        </p:nvSpPr>
        <p:spPr/>
        <p:txBody>
          <a:bodyPr/>
          <a:lstStyle/>
          <a:p>
            <a:fld id="{874F4AD4-E097-4FE8-968F-987CAFD4EFDE}" type="datetime1">
              <a:rPr lang="en-GB" smtClean="0"/>
              <a:t>28/10/2024</a:t>
            </a:fld>
            <a:endParaRPr lang="en-GB"/>
          </a:p>
        </p:txBody>
      </p:sp>
      <p:sp>
        <p:nvSpPr>
          <p:cNvPr id="5" name="TextBox 4">
            <a:extLst>
              <a:ext uri="{FF2B5EF4-FFF2-40B4-BE49-F238E27FC236}">
                <a16:creationId xmlns:a16="http://schemas.microsoft.com/office/drawing/2014/main" id="{B6230254-0F69-4D03-1FE7-7646B3D65CCE}"/>
              </a:ext>
            </a:extLst>
          </p:cNvPr>
          <p:cNvSpPr txBox="1"/>
          <p:nvPr/>
        </p:nvSpPr>
        <p:spPr>
          <a:xfrm>
            <a:off x="2624586" y="0"/>
            <a:ext cx="6094562" cy="646331"/>
          </a:xfrm>
          <a:prstGeom prst="rect">
            <a:avLst/>
          </a:prstGeom>
          <a:noFill/>
        </p:spPr>
        <p:txBody>
          <a:bodyPr wrap="square">
            <a:spAutoFit/>
          </a:bodyPr>
          <a:lstStyle/>
          <a:p>
            <a:r>
              <a:rPr lang="en-US" sz="3600" dirty="0"/>
              <a:t>Pisa Prototype 1200x800mm</a:t>
            </a:r>
          </a:p>
        </p:txBody>
      </p:sp>
      <p:pic>
        <p:nvPicPr>
          <p:cNvPr id="6" name="Picture 5">
            <a:extLst>
              <a:ext uri="{FF2B5EF4-FFF2-40B4-BE49-F238E27FC236}">
                <a16:creationId xmlns:a16="http://schemas.microsoft.com/office/drawing/2014/main" id="{F73BD846-FE9E-5D4F-B2BB-BF5306EA677B}"/>
              </a:ext>
            </a:extLst>
          </p:cNvPr>
          <p:cNvPicPr>
            <a:picLocks noChangeAspect="1"/>
          </p:cNvPicPr>
          <p:nvPr/>
        </p:nvPicPr>
        <p:blipFill>
          <a:blip r:embed="rId2"/>
          <a:stretch>
            <a:fillRect/>
          </a:stretch>
        </p:blipFill>
        <p:spPr>
          <a:xfrm>
            <a:off x="90058" y="2279465"/>
            <a:ext cx="9275680" cy="4076885"/>
          </a:xfrm>
          <a:prstGeom prst="rect">
            <a:avLst/>
          </a:prstGeom>
        </p:spPr>
      </p:pic>
      <p:sp>
        <p:nvSpPr>
          <p:cNvPr id="7" name="TextBox 6">
            <a:extLst>
              <a:ext uri="{FF2B5EF4-FFF2-40B4-BE49-F238E27FC236}">
                <a16:creationId xmlns:a16="http://schemas.microsoft.com/office/drawing/2014/main" id="{84CF7252-5B7C-3C41-1A2D-73EB12B96D86}"/>
              </a:ext>
            </a:extLst>
          </p:cNvPr>
          <p:cNvSpPr txBox="1"/>
          <p:nvPr/>
        </p:nvSpPr>
        <p:spPr>
          <a:xfrm>
            <a:off x="319177" y="738684"/>
            <a:ext cx="11872823" cy="1569660"/>
          </a:xfrm>
          <a:prstGeom prst="rect">
            <a:avLst/>
          </a:prstGeom>
          <a:noFill/>
        </p:spPr>
        <p:txBody>
          <a:bodyPr wrap="square" rtlCol="0">
            <a:spAutoFit/>
          </a:bodyPr>
          <a:lstStyle/>
          <a:p>
            <a:r>
              <a:rPr lang="en-US" dirty="0"/>
              <a:t> </a:t>
            </a:r>
            <a:r>
              <a:rPr lang="en-US" sz="2400" dirty="0"/>
              <a:t>In the first prototype made at CERN has a gap of 100 </a:t>
            </a:r>
            <a:r>
              <a:rPr lang="en-US" sz="2400" dirty="0">
                <a:latin typeface="Symbol" panose="05050102010706020507" pitchFamily="18" charset="2"/>
              </a:rPr>
              <a:t>m</a:t>
            </a:r>
            <a:r>
              <a:rPr lang="en-US" sz="2400" dirty="0"/>
              <a:t>m between straw. We have to fill the gap with paper foil to control the straw position. The new straw have a larger diameter than the previous one. We increase 50 </a:t>
            </a:r>
            <a:r>
              <a:rPr lang="en-US" sz="2400" dirty="0">
                <a:latin typeface="Symbol" panose="05050102010706020507" pitchFamily="18" charset="2"/>
              </a:rPr>
              <a:t>m</a:t>
            </a:r>
            <a:r>
              <a:rPr lang="en-US" sz="2400" dirty="0"/>
              <a:t>m on the diameter to fill the gap. Check the release from the mounting table.</a:t>
            </a:r>
          </a:p>
        </p:txBody>
      </p:sp>
      <p:pic>
        <p:nvPicPr>
          <p:cNvPr id="9" name="Picture 8">
            <a:extLst>
              <a:ext uri="{FF2B5EF4-FFF2-40B4-BE49-F238E27FC236}">
                <a16:creationId xmlns:a16="http://schemas.microsoft.com/office/drawing/2014/main" id="{B7DB17F7-E934-9F22-459F-A3B472FF9593}"/>
              </a:ext>
            </a:extLst>
          </p:cNvPr>
          <p:cNvPicPr>
            <a:picLocks noChangeAspect="1"/>
          </p:cNvPicPr>
          <p:nvPr/>
        </p:nvPicPr>
        <p:blipFill>
          <a:blip r:embed="rId3"/>
          <a:stretch>
            <a:fillRect/>
          </a:stretch>
        </p:blipFill>
        <p:spPr>
          <a:xfrm>
            <a:off x="9422921" y="2718080"/>
            <a:ext cx="2606940" cy="2735771"/>
          </a:xfrm>
          <a:prstGeom prst="rect">
            <a:avLst/>
          </a:prstGeom>
        </p:spPr>
      </p:pic>
      <p:sp>
        <p:nvSpPr>
          <p:cNvPr id="10" name="TextBox 9">
            <a:extLst>
              <a:ext uri="{FF2B5EF4-FFF2-40B4-BE49-F238E27FC236}">
                <a16:creationId xmlns:a16="http://schemas.microsoft.com/office/drawing/2014/main" id="{3A88A681-A641-7B1D-5B89-574A1677068E}"/>
              </a:ext>
            </a:extLst>
          </p:cNvPr>
          <p:cNvSpPr txBox="1"/>
          <p:nvPr/>
        </p:nvSpPr>
        <p:spPr>
          <a:xfrm>
            <a:off x="9275680" y="5777016"/>
            <a:ext cx="2471639" cy="646331"/>
          </a:xfrm>
          <a:prstGeom prst="rect">
            <a:avLst/>
          </a:prstGeom>
          <a:noFill/>
        </p:spPr>
        <p:txBody>
          <a:bodyPr wrap="none" rtlCol="0">
            <a:spAutoFit/>
          </a:bodyPr>
          <a:lstStyle/>
          <a:p>
            <a:r>
              <a:rPr lang="en-US" dirty="0"/>
              <a:t>Inner diameter 100 </a:t>
            </a:r>
            <a:r>
              <a:rPr lang="en-US" sz="1800" dirty="0">
                <a:latin typeface="Symbol" panose="05050102010706020507" pitchFamily="18" charset="2"/>
              </a:rPr>
              <a:t>m</a:t>
            </a:r>
            <a:r>
              <a:rPr lang="en-US" sz="1800" dirty="0"/>
              <a:t>m</a:t>
            </a:r>
            <a:r>
              <a:rPr lang="en-US" dirty="0"/>
              <a:t>,</a:t>
            </a:r>
          </a:p>
          <a:p>
            <a:r>
              <a:rPr lang="en-US" dirty="0"/>
              <a:t>Outer diameter 600 </a:t>
            </a:r>
            <a:r>
              <a:rPr lang="en-US" sz="1800" dirty="0">
                <a:latin typeface="Symbol" panose="05050102010706020507" pitchFamily="18" charset="2"/>
              </a:rPr>
              <a:t>m</a:t>
            </a:r>
            <a:r>
              <a:rPr lang="en-US" sz="1800" dirty="0"/>
              <a:t>m</a:t>
            </a:r>
            <a:endParaRPr lang="en-US" dirty="0"/>
          </a:p>
        </p:txBody>
      </p:sp>
      <p:pic>
        <p:nvPicPr>
          <p:cNvPr id="11" name="Picture 10">
            <a:extLst>
              <a:ext uri="{FF2B5EF4-FFF2-40B4-BE49-F238E27FC236}">
                <a16:creationId xmlns:a16="http://schemas.microsoft.com/office/drawing/2014/main" id="{30C2B43B-6A7C-8E1B-512D-A01416D8B116}"/>
              </a:ext>
            </a:extLst>
          </p:cNvPr>
          <p:cNvPicPr>
            <a:picLocks noChangeAspect="1"/>
          </p:cNvPicPr>
          <p:nvPr/>
        </p:nvPicPr>
        <p:blipFill rotWithShape="1">
          <a:blip r:embed="rId4"/>
          <a:srcRect l="7230" t="16919" r="7050" b="11880"/>
          <a:stretch/>
        </p:blipFill>
        <p:spPr>
          <a:xfrm>
            <a:off x="7439967" y="5017148"/>
            <a:ext cx="1721347" cy="1390808"/>
          </a:xfrm>
          <a:prstGeom prst="rect">
            <a:avLst/>
          </a:prstGeom>
        </p:spPr>
      </p:pic>
      <p:sp>
        <p:nvSpPr>
          <p:cNvPr id="12" name="Footer Placeholder 11">
            <a:extLst>
              <a:ext uri="{FF2B5EF4-FFF2-40B4-BE49-F238E27FC236}">
                <a16:creationId xmlns:a16="http://schemas.microsoft.com/office/drawing/2014/main" id="{B5EB5DD9-607D-6C48-969B-6613CE2F6671}"/>
              </a:ext>
            </a:extLst>
          </p:cNvPr>
          <p:cNvSpPr>
            <a:spLocks noGrp="1"/>
          </p:cNvSpPr>
          <p:nvPr>
            <p:ph type="ftr" sz="quarter" idx="11"/>
          </p:nvPr>
        </p:nvSpPr>
        <p:spPr/>
        <p:txBody>
          <a:bodyPr/>
          <a:lstStyle/>
          <a:p>
            <a:r>
              <a:rPr lang="it-IT"/>
              <a:t>S. Mameli, D. Pasciuto, F. Raffaelli Coll. Meeting Ferrara</a:t>
            </a:r>
            <a:endParaRPr lang="en-GB"/>
          </a:p>
        </p:txBody>
      </p:sp>
    </p:spTree>
    <p:extLst>
      <p:ext uri="{BB962C8B-B14F-4D97-AF65-F5344CB8AC3E}">
        <p14:creationId xmlns:p14="http://schemas.microsoft.com/office/powerpoint/2010/main" val="1402237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A59BAD-7575-CE62-6755-D4363EDAA07E}"/>
              </a:ext>
            </a:extLst>
          </p:cNvPr>
          <p:cNvSpPr>
            <a:spLocks noGrp="1"/>
          </p:cNvSpPr>
          <p:nvPr>
            <p:ph type="dt" sz="half" idx="10"/>
          </p:nvPr>
        </p:nvSpPr>
        <p:spPr/>
        <p:txBody>
          <a:bodyPr/>
          <a:lstStyle/>
          <a:p>
            <a:fld id="{8B9C80A7-4B0A-4B2B-A7FF-A6E8FB90105A}" type="datetime1">
              <a:rPr lang="en-GB" smtClean="0"/>
              <a:t>28/10/2024</a:t>
            </a:fld>
            <a:endParaRPr lang="en-GB"/>
          </a:p>
        </p:txBody>
      </p:sp>
      <p:pic>
        <p:nvPicPr>
          <p:cNvPr id="5" name="Picture 4">
            <a:extLst>
              <a:ext uri="{FF2B5EF4-FFF2-40B4-BE49-F238E27FC236}">
                <a16:creationId xmlns:a16="http://schemas.microsoft.com/office/drawing/2014/main" id="{EC86D05C-70C0-6311-22F7-C179106A256F}"/>
              </a:ext>
            </a:extLst>
          </p:cNvPr>
          <p:cNvPicPr>
            <a:picLocks noChangeAspect="1"/>
          </p:cNvPicPr>
          <p:nvPr/>
        </p:nvPicPr>
        <p:blipFill>
          <a:blip r:embed="rId2"/>
          <a:stretch>
            <a:fillRect/>
          </a:stretch>
        </p:blipFill>
        <p:spPr>
          <a:xfrm>
            <a:off x="-1" y="-87826"/>
            <a:ext cx="5924921" cy="2838177"/>
          </a:xfrm>
          <a:prstGeom prst="rect">
            <a:avLst/>
          </a:prstGeom>
        </p:spPr>
      </p:pic>
      <p:pic>
        <p:nvPicPr>
          <p:cNvPr id="7" name="Picture 6">
            <a:extLst>
              <a:ext uri="{FF2B5EF4-FFF2-40B4-BE49-F238E27FC236}">
                <a16:creationId xmlns:a16="http://schemas.microsoft.com/office/drawing/2014/main" id="{6FF2A9C0-AA7E-2B6A-1737-F91FAA3A6F4A}"/>
              </a:ext>
            </a:extLst>
          </p:cNvPr>
          <p:cNvPicPr>
            <a:picLocks noChangeAspect="1"/>
          </p:cNvPicPr>
          <p:nvPr/>
        </p:nvPicPr>
        <p:blipFill>
          <a:blip r:embed="rId3"/>
          <a:stretch>
            <a:fillRect/>
          </a:stretch>
        </p:blipFill>
        <p:spPr>
          <a:xfrm>
            <a:off x="5924920" y="0"/>
            <a:ext cx="6203820" cy="4360698"/>
          </a:xfrm>
          <a:prstGeom prst="rect">
            <a:avLst/>
          </a:prstGeom>
        </p:spPr>
      </p:pic>
      <p:pic>
        <p:nvPicPr>
          <p:cNvPr id="9" name="Picture 8">
            <a:extLst>
              <a:ext uri="{FF2B5EF4-FFF2-40B4-BE49-F238E27FC236}">
                <a16:creationId xmlns:a16="http://schemas.microsoft.com/office/drawing/2014/main" id="{1C90075E-C4A3-C7C6-FAD6-2B930E50F6E2}"/>
              </a:ext>
            </a:extLst>
          </p:cNvPr>
          <p:cNvPicPr>
            <a:picLocks noChangeAspect="1"/>
          </p:cNvPicPr>
          <p:nvPr/>
        </p:nvPicPr>
        <p:blipFill>
          <a:blip r:embed="rId4"/>
          <a:stretch>
            <a:fillRect/>
          </a:stretch>
        </p:blipFill>
        <p:spPr>
          <a:xfrm>
            <a:off x="295459" y="2888856"/>
            <a:ext cx="5334000" cy="3328988"/>
          </a:xfrm>
          <a:prstGeom prst="rect">
            <a:avLst/>
          </a:prstGeom>
        </p:spPr>
      </p:pic>
      <p:sp>
        <p:nvSpPr>
          <p:cNvPr id="10" name="Footer Placeholder 9">
            <a:extLst>
              <a:ext uri="{FF2B5EF4-FFF2-40B4-BE49-F238E27FC236}">
                <a16:creationId xmlns:a16="http://schemas.microsoft.com/office/drawing/2014/main" id="{C5ACEA4E-7DAC-C0F1-029B-82F77C03593A}"/>
              </a:ext>
            </a:extLst>
          </p:cNvPr>
          <p:cNvSpPr>
            <a:spLocks noGrp="1"/>
          </p:cNvSpPr>
          <p:nvPr>
            <p:ph type="ftr" sz="quarter" idx="11"/>
          </p:nvPr>
        </p:nvSpPr>
        <p:spPr/>
        <p:txBody>
          <a:bodyPr/>
          <a:lstStyle/>
          <a:p>
            <a:r>
              <a:rPr lang="it-IT"/>
              <a:t>S. Mameli, D. Pasciuto, F. Raffaelli Coll. Meeting Ferrara</a:t>
            </a:r>
            <a:endParaRPr lang="en-GB"/>
          </a:p>
        </p:txBody>
      </p:sp>
    </p:spTree>
    <p:extLst>
      <p:ext uri="{BB962C8B-B14F-4D97-AF65-F5344CB8AC3E}">
        <p14:creationId xmlns:p14="http://schemas.microsoft.com/office/powerpoint/2010/main" val="39352074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EA5DB9-49CD-05A4-C5E0-C03D550D94FB}"/>
              </a:ext>
            </a:extLst>
          </p:cNvPr>
          <p:cNvSpPr>
            <a:spLocks noGrp="1"/>
          </p:cNvSpPr>
          <p:nvPr>
            <p:ph type="dt" sz="half" idx="10"/>
          </p:nvPr>
        </p:nvSpPr>
        <p:spPr/>
        <p:txBody>
          <a:bodyPr/>
          <a:lstStyle/>
          <a:p>
            <a:fld id="{55BD8C9C-31EF-452D-95E2-90FE10164157}" type="datetime1">
              <a:rPr lang="en-GB" smtClean="0"/>
              <a:t>28/10/2024</a:t>
            </a:fld>
            <a:endParaRPr lang="en-GB"/>
          </a:p>
        </p:txBody>
      </p:sp>
      <p:pic>
        <p:nvPicPr>
          <p:cNvPr id="5" name="Picture 4">
            <a:extLst>
              <a:ext uri="{FF2B5EF4-FFF2-40B4-BE49-F238E27FC236}">
                <a16:creationId xmlns:a16="http://schemas.microsoft.com/office/drawing/2014/main" id="{4DAD54EC-2E2E-A346-A968-3006D628E534}"/>
              </a:ext>
            </a:extLst>
          </p:cNvPr>
          <p:cNvPicPr>
            <a:picLocks noChangeAspect="1"/>
          </p:cNvPicPr>
          <p:nvPr/>
        </p:nvPicPr>
        <p:blipFill>
          <a:blip r:embed="rId2"/>
          <a:stretch>
            <a:fillRect/>
          </a:stretch>
        </p:blipFill>
        <p:spPr>
          <a:xfrm>
            <a:off x="0" y="0"/>
            <a:ext cx="5708771" cy="3302865"/>
          </a:xfrm>
          <a:prstGeom prst="rect">
            <a:avLst/>
          </a:prstGeom>
        </p:spPr>
      </p:pic>
      <p:pic>
        <p:nvPicPr>
          <p:cNvPr id="7" name="Picture 6">
            <a:extLst>
              <a:ext uri="{FF2B5EF4-FFF2-40B4-BE49-F238E27FC236}">
                <a16:creationId xmlns:a16="http://schemas.microsoft.com/office/drawing/2014/main" id="{77F694F1-B397-D918-AE89-AF352AB3603E}"/>
              </a:ext>
            </a:extLst>
          </p:cNvPr>
          <p:cNvPicPr>
            <a:picLocks noChangeAspect="1"/>
          </p:cNvPicPr>
          <p:nvPr/>
        </p:nvPicPr>
        <p:blipFill>
          <a:blip r:embed="rId3"/>
          <a:stretch>
            <a:fillRect/>
          </a:stretch>
        </p:blipFill>
        <p:spPr>
          <a:xfrm>
            <a:off x="6483229" y="69012"/>
            <a:ext cx="5708771" cy="3429000"/>
          </a:xfrm>
          <a:prstGeom prst="rect">
            <a:avLst/>
          </a:prstGeom>
        </p:spPr>
      </p:pic>
      <p:pic>
        <p:nvPicPr>
          <p:cNvPr id="9" name="Picture 8">
            <a:extLst>
              <a:ext uri="{FF2B5EF4-FFF2-40B4-BE49-F238E27FC236}">
                <a16:creationId xmlns:a16="http://schemas.microsoft.com/office/drawing/2014/main" id="{36A30AA8-6FAF-4FBA-8C39-BF97EDCA1F8F}"/>
              </a:ext>
            </a:extLst>
          </p:cNvPr>
          <p:cNvPicPr>
            <a:picLocks noChangeAspect="1"/>
          </p:cNvPicPr>
          <p:nvPr/>
        </p:nvPicPr>
        <p:blipFill>
          <a:blip r:embed="rId4"/>
          <a:stretch>
            <a:fillRect/>
          </a:stretch>
        </p:blipFill>
        <p:spPr>
          <a:xfrm>
            <a:off x="0" y="3302865"/>
            <a:ext cx="5879060" cy="3170477"/>
          </a:xfrm>
          <a:prstGeom prst="rect">
            <a:avLst/>
          </a:prstGeom>
        </p:spPr>
      </p:pic>
      <p:sp>
        <p:nvSpPr>
          <p:cNvPr id="10" name="Footer Placeholder 9">
            <a:extLst>
              <a:ext uri="{FF2B5EF4-FFF2-40B4-BE49-F238E27FC236}">
                <a16:creationId xmlns:a16="http://schemas.microsoft.com/office/drawing/2014/main" id="{1BF9A7C2-7BF7-7C56-4CE6-7EA0B4607922}"/>
              </a:ext>
            </a:extLst>
          </p:cNvPr>
          <p:cNvSpPr>
            <a:spLocks noGrp="1"/>
          </p:cNvSpPr>
          <p:nvPr>
            <p:ph type="ftr" sz="quarter" idx="11"/>
          </p:nvPr>
        </p:nvSpPr>
        <p:spPr/>
        <p:txBody>
          <a:bodyPr/>
          <a:lstStyle/>
          <a:p>
            <a:r>
              <a:rPr lang="it-IT"/>
              <a:t>S. Mameli, D. Pasciuto, F. Raffaelli Coll. Meeting Ferrara</a:t>
            </a:r>
            <a:endParaRPr lang="en-GB"/>
          </a:p>
        </p:txBody>
      </p:sp>
      <p:pic>
        <p:nvPicPr>
          <p:cNvPr id="12" name="Picture 11">
            <a:extLst>
              <a:ext uri="{FF2B5EF4-FFF2-40B4-BE49-F238E27FC236}">
                <a16:creationId xmlns:a16="http://schemas.microsoft.com/office/drawing/2014/main" id="{A8C1DE84-0A76-3210-5136-2B7D4BD03779}"/>
              </a:ext>
            </a:extLst>
          </p:cNvPr>
          <p:cNvPicPr>
            <a:picLocks noChangeAspect="1"/>
          </p:cNvPicPr>
          <p:nvPr/>
        </p:nvPicPr>
        <p:blipFill>
          <a:blip r:embed="rId5"/>
          <a:srcRect l="5160" t="11992" r="776" b="3818"/>
          <a:stretch/>
        </p:blipFill>
        <p:spPr>
          <a:xfrm>
            <a:off x="6395049" y="3593929"/>
            <a:ext cx="5380007" cy="2239857"/>
          </a:xfrm>
          <a:prstGeom prst="rect">
            <a:avLst/>
          </a:prstGeom>
        </p:spPr>
      </p:pic>
      <p:sp>
        <p:nvSpPr>
          <p:cNvPr id="13" name="TextBox 12">
            <a:extLst>
              <a:ext uri="{FF2B5EF4-FFF2-40B4-BE49-F238E27FC236}">
                <a16:creationId xmlns:a16="http://schemas.microsoft.com/office/drawing/2014/main" id="{2521592B-E52F-D6DB-9028-656F8DA832AA}"/>
              </a:ext>
            </a:extLst>
          </p:cNvPr>
          <p:cNvSpPr txBox="1"/>
          <p:nvPr/>
        </p:nvSpPr>
        <p:spPr>
          <a:xfrm>
            <a:off x="7297947" y="5910402"/>
            <a:ext cx="2354555" cy="369332"/>
          </a:xfrm>
          <a:prstGeom prst="rect">
            <a:avLst/>
          </a:prstGeom>
          <a:noFill/>
        </p:spPr>
        <p:txBody>
          <a:bodyPr wrap="none" rtlCol="0">
            <a:spAutoFit/>
          </a:bodyPr>
          <a:lstStyle/>
          <a:p>
            <a:r>
              <a:rPr lang="en-US" dirty="0"/>
              <a:t>Straw connecting cable</a:t>
            </a:r>
          </a:p>
        </p:txBody>
      </p:sp>
    </p:spTree>
    <p:extLst>
      <p:ext uri="{BB962C8B-B14F-4D97-AF65-F5344CB8AC3E}">
        <p14:creationId xmlns:p14="http://schemas.microsoft.com/office/powerpoint/2010/main" val="72070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D3217F-C414-3EF4-1718-E88F4FE21E18}"/>
              </a:ext>
            </a:extLst>
          </p:cNvPr>
          <p:cNvSpPr>
            <a:spLocks noGrp="1"/>
          </p:cNvSpPr>
          <p:nvPr>
            <p:ph type="dt" sz="half" idx="10"/>
          </p:nvPr>
        </p:nvSpPr>
        <p:spPr/>
        <p:txBody>
          <a:bodyPr/>
          <a:lstStyle/>
          <a:p>
            <a:fld id="{ED54E495-512A-4E76-87DC-C7D855C693D6}" type="datetime1">
              <a:rPr lang="en-GB" smtClean="0"/>
              <a:t>28/10/2024</a:t>
            </a:fld>
            <a:endParaRPr lang="en-GB"/>
          </a:p>
        </p:txBody>
      </p:sp>
      <p:pic>
        <p:nvPicPr>
          <p:cNvPr id="5" name="Picture 4">
            <a:extLst>
              <a:ext uri="{FF2B5EF4-FFF2-40B4-BE49-F238E27FC236}">
                <a16:creationId xmlns:a16="http://schemas.microsoft.com/office/drawing/2014/main" id="{75C4D1FB-7C73-C403-FFCD-A008D3906F67}"/>
              </a:ext>
            </a:extLst>
          </p:cNvPr>
          <p:cNvPicPr>
            <a:picLocks noChangeAspect="1"/>
          </p:cNvPicPr>
          <p:nvPr/>
        </p:nvPicPr>
        <p:blipFill>
          <a:blip r:embed="rId2"/>
          <a:stretch>
            <a:fillRect/>
          </a:stretch>
        </p:blipFill>
        <p:spPr>
          <a:xfrm>
            <a:off x="106087" y="569343"/>
            <a:ext cx="5655112" cy="5477774"/>
          </a:xfrm>
          <a:prstGeom prst="rect">
            <a:avLst/>
          </a:prstGeom>
        </p:spPr>
      </p:pic>
      <p:pic>
        <p:nvPicPr>
          <p:cNvPr id="7" name="Picture 6">
            <a:extLst>
              <a:ext uri="{FF2B5EF4-FFF2-40B4-BE49-F238E27FC236}">
                <a16:creationId xmlns:a16="http://schemas.microsoft.com/office/drawing/2014/main" id="{3DA64F61-2998-36D5-EB55-5221443BD6E9}"/>
              </a:ext>
            </a:extLst>
          </p:cNvPr>
          <p:cNvPicPr>
            <a:picLocks noChangeAspect="1"/>
          </p:cNvPicPr>
          <p:nvPr/>
        </p:nvPicPr>
        <p:blipFill>
          <a:blip r:embed="rId3"/>
          <a:stretch>
            <a:fillRect/>
          </a:stretch>
        </p:blipFill>
        <p:spPr>
          <a:xfrm>
            <a:off x="5940916" y="1236931"/>
            <a:ext cx="5859891" cy="4384138"/>
          </a:xfrm>
          <a:prstGeom prst="rect">
            <a:avLst/>
          </a:prstGeom>
        </p:spPr>
      </p:pic>
      <p:sp>
        <p:nvSpPr>
          <p:cNvPr id="8" name="Footer Placeholder 7">
            <a:extLst>
              <a:ext uri="{FF2B5EF4-FFF2-40B4-BE49-F238E27FC236}">
                <a16:creationId xmlns:a16="http://schemas.microsoft.com/office/drawing/2014/main" id="{F2C3ED33-C328-9EA8-F4E2-335145E0CF61}"/>
              </a:ext>
            </a:extLst>
          </p:cNvPr>
          <p:cNvSpPr>
            <a:spLocks noGrp="1"/>
          </p:cNvSpPr>
          <p:nvPr>
            <p:ph type="ftr" sz="quarter" idx="11"/>
          </p:nvPr>
        </p:nvSpPr>
        <p:spPr/>
        <p:txBody>
          <a:bodyPr/>
          <a:lstStyle/>
          <a:p>
            <a:r>
              <a:rPr lang="it-IT"/>
              <a:t>S. Mameli, D. Pasciuto, F. Raffaelli Coll. Meeting Ferrara</a:t>
            </a:r>
            <a:endParaRPr lang="en-GB"/>
          </a:p>
        </p:txBody>
      </p:sp>
    </p:spTree>
    <p:extLst>
      <p:ext uri="{BB962C8B-B14F-4D97-AF65-F5344CB8AC3E}">
        <p14:creationId xmlns:p14="http://schemas.microsoft.com/office/powerpoint/2010/main" val="2833746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DDD068-91F3-CD95-E6B8-1798FF1EA91D}"/>
              </a:ext>
            </a:extLst>
          </p:cNvPr>
          <p:cNvSpPr>
            <a:spLocks noGrp="1"/>
          </p:cNvSpPr>
          <p:nvPr>
            <p:ph type="dt" sz="half" idx="10"/>
          </p:nvPr>
        </p:nvSpPr>
        <p:spPr/>
        <p:txBody>
          <a:bodyPr/>
          <a:lstStyle/>
          <a:p>
            <a:fld id="{511B6967-9203-4B59-BBB4-0B7FBBB4C099}" type="datetime1">
              <a:rPr lang="en-GB" smtClean="0"/>
              <a:t>28/10/2024</a:t>
            </a:fld>
            <a:endParaRPr lang="en-GB"/>
          </a:p>
        </p:txBody>
      </p:sp>
      <p:sp>
        <p:nvSpPr>
          <p:cNvPr id="3" name="Footer Placeholder 2">
            <a:extLst>
              <a:ext uri="{FF2B5EF4-FFF2-40B4-BE49-F238E27FC236}">
                <a16:creationId xmlns:a16="http://schemas.microsoft.com/office/drawing/2014/main" id="{3C6E87C1-CDBA-BB8D-AFAC-8B28D6CDEDE5}"/>
              </a:ext>
            </a:extLst>
          </p:cNvPr>
          <p:cNvSpPr>
            <a:spLocks noGrp="1"/>
          </p:cNvSpPr>
          <p:nvPr>
            <p:ph type="ftr" sz="quarter" idx="11"/>
          </p:nvPr>
        </p:nvSpPr>
        <p:spPr/>
        <p:txBody>
          <a:bodyPr/>
          <a:lstStyle/>
          <a:p>
            <a:r>
              <a:rPr lang="it-IT"/>
              <a:t>S. Mameli, D. Pasciuto, F. Raffaelli Coll. Meeting Ferrara</a:t>
            </a:r>
            <a:endParaRPr lang="en-GB"/>
          </a:p>
        </p:txBody>
      </p:sp>
      <p:pic>
        <p:nvPicPr>
          <p:cNvPr id="5" name="Picture 4">
            <a:extLst>
              <a:ext uri="{FF2B5EF4-FFF2-40B4-BE49-F238E27FC236}">
                <a16:creationId xmlns:a16="http://schemas.microsoft.com/office/drawing/2014/main" id="{F2C43772-FF7B-3785-CC0E-08628B080CB0}"/>
              </a:ext>
            </a:extLst>
          </p:cNvPr>
          <p:cNvPicPr>
            <a:picLocks noChangeAspect="1"/>
          </p:cNvPicPr>
          <p:nvPr/>
        </p:nvPicPr>
        <p:blipFill>
          <a:blip r:embed="rId2"/>
          <a:stretch>
            <a:fillRect/>
          </a:stretch>
        </p:blipFill>
        <p:spPr>
          <a:xfrm>
            <a:off x="5441383" y="36343"/>
            <a:ext cx="5758063" cy="6448720"/>
          </a:xfrm>
          <a:prstGeom prst="rect">
            <a:avLst/>
          </a:prstGeom>
        </p:spPr>
      </p:pic>
      <p:sp>
        <p:nvSpPr>
          <p:cNvPr id="6" name="TextBox 5">
            <a:extLst>
              <a:ext uri="{FF2B5EF4-FFF2-40B4-BE49-F238E27FC236}">
                <a16:creationId xmlns:a16="http://schemas.microsoft.com/office/drawing/2014/main" id="{7D4CE2D7-3DC5-BBCB-B86C-505F0D524E88}"/>
              </a:ext>
            </a:extLst>
          </p:cNvPr>
          <p:cNvSpPr txBox="1"/>
          <p:nvPr/>
        </p:nvSpPr>
        <p:spPr>
          <a:xfrm>
            <a:off x="220707" y="726830"/>
            <a:ext cx="5328216" cy="523220"/>
          </a:xfrm>
          <a:prstGeom prst="rect">
            <a:avLst/>
          </a:prstGeom>
          <a:noFill/>
        </p:spPr>
        <p:txBody>
          <a:bodyPr wrap="square" rtlCol="0">
            <a:spAutoFit/>
          </a:bodyPr>
          <a:lstStyle/>
          <a:p>
            <a:pPr algn="ctr"/>
            <a:r>
              <a:rPr lang="en-US" sz="2800" dirty="0"/>
              <a:t>Straw components inventory.</a:t>
            </a:r>
          </a:p>
        </p:txBody>
      </p:sp>
      <p:sp>
        <p:nvSpPr>
          <p:cNvPr id="8" name="TextBox 7">
            <a:extLst>
              <a:ext uri="{FF2B5EF4-FFF2-40B4-BE49-F238E27FC236}">
                <a16:creationId xmlns:a16="http://schemas.microsoft.com/office/drawing/2014/main" id="{EE2BD241-E7E0-A3CB-C64D-E2EBBD741274}"/>
              </a:ext>
            </a:extLst>
          </p:cNvPr>
          <p:cNvSpPr txBox="1"/>
          <p:nvPr/>
        </p:nvSpPr>
        <p:spPr>
          <a:xfrm>
            <a:off x="281354" y="1844431"/>
            <a:ext cx="4970585" cy="646331"/>
          </a:xfrm>
          <a:prstGeom prst="rect">
            <a:avLst/>
          </a:prstGeom>
          <a:noFill/>
        </p:spPr>
        <p:txBody>
          <a:bodyPr wrap="square">
            <a:spAutoFit/>
          </a:bodyPr>
          <a:lstStyle/>
          <a:p>
            <a:r>
              <a:rPr lang="en-US" dirty="0"/>
              <a:t>We expect to have the straw necessary to complete the prototype in January 2025 from Georgia group.</a:t>
            </a:r>
          </a:p>
        </p:txBody>
      </p:sp>
    </p:spTree>
    <p:extLst>
      <p:ext uri="{BB962C8B-B14F-4D97-AF65-F5344CB8AC3E}">
        <p14:creationId xmlns:p14="http://schemas.microsoft.com/office/powerpoint/2010/main" val="29826418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1C15CC-BF3D-9F06-B82A-2C311FDA8D5A}"/>
              </a:ext>
            </a:extLst>
          </p:cNvPr>
          <p:cNvSpPr>
            <a:spLocks noGrp="1"/>
          </p:cNvSpPr>
          <p:nvPr>
            <p:ph type="dt" sz="half" idx="10"/>
          </p:nvPr>
        </p:nvSpPr>
        <p:spPr/>
        <p:txBody>
          <a:bodyPr/>
          <a:lstStyle/>
          <a:p>
            <a:fld id="{ABBE7276-84E8-4697-BFF3-8DFE3681BC06}" type="datetime1">
              <a:rPr lang="en-GB" smtClean="0"/>
              <a:t>28/10/2024</a:t>
            </a:fld>
            <a:endParaRPr lang="en-GB"/>
          </a:p>
        </p:txBody>
      </p:sp>
      <p:sp>
        <p:nvSpPr>
          <p:cNvPr id="5" name="TextBox 4">
            <a:extLst>
              <a:ext uri="{FF2B5EF4-FFF2-40B4-BE49-F238E27FC236}">
                <a16:creationId xmlns:a16="http://schemas.microsoft.com/office/drawing/2014/main" id="{74234053-82C2-7DE8-E6CF-7F52FC042E74}"/>
              </a:ext>
            </a:extLst>
          </p:cNvPr>
          <p:cNvSpPr txBox="1"/>
          <p:nvPr/>
        </p:nvSpPr>
        <p:spPr>
          <a:xfrm>
            <a:off x="1212289" y="36406"/>
            <a:ext cx="9512780" cy="646331"/>
          </a:xfrm>
          <a:prstGeom prst="rect">
            <a:avLst/>
          </a:prstGeom>
          <a:noFill/>
        </p:spPr>
        <p:txBody>
          <a:bodyPr wrap="square">
            <a:spAutoFit/>
          </a:bodyPr>
          <a:lstStyle/>
          <a:p>
            <a:r>
              <a:rPr lang="en-US" sz="3600" dirty="0"/>
              <a:t>Resources for future development of STT design.</a:t>
            </a:r>
          </a:p>
        </p:txBody>
      </p:sp>
      <p:sp>
        <p:nvSpPr>
          <p:cNvPr id="6" name="TextBox 5">
            <a:extLst>
              <a:ext uri="{FF2B5EF4-FFF2-40B4-BE49-F238E27FC236}">
                <a16:creationId xmlns:a16="http://schemas.microsoft.com/office/drawing/2014/main" id="{4FAB1127-A6B2-EAB0-9E73-A010135C2081}"/>
              </a:ext>
            </a:extLst>
          </p:cNvPr>
          <p:cNvSpPr txBox="1"/>
          <p:nvPr/>
        </p:nvSpPr>
        <p:spPr>
          <a:xfrm>
            <a:off x="303554" y="682737"/>
            <a:ext cx="11757266" cy="5001369"/>
          </a:xfrm>
          <a:prstGeom prst="rect">
            <a:avLst/>
          </a:prstGeom>
          <a:noFill/>
        </p:spPr>
        <p:txBody>
          <a:bodyPr wrap="square" rtlCol="0">
            <a:spAutoFit/>
          </a:bodyPr>
          <a:lstStyle/>
          <a:p>
            <a:r>
              <a:rPr lang="en-US" sz="2900" dirty="0"/>
              <a:t>The current situation of the manpower for the development of STT project is:</a:t>
            </a:r>
          </a:p>
          <a:p>
            <a:r>
              <a:rPr lang="en-US" sz="2900" dirty="0"/>
              <a:t>F. </a:t>
            </a:r>
            <a:r>
              <a:rPr lang="en-US" sz="2900" dirty="0" err="1"/>
              <a:t>Raffaelli</a:t>
            </a:r>
            <a:r>
              <a:rPr lang="en-US" sz="2900" dirty="0"/>
              <a:t> 30% Eng., A. </a:t>
            </a:r>
            <a:r>
              <a:rPr lang="en-US" sz="2900" dirty="0" err="1"/>
              <a:t>Soldani</a:t>
            </a:r>
            <a:r>
              <a:rPr lang="en-US" sz="2900" dirty="0"/>
              <a:t> 20% draftsman.</a:t>
            </a:r>
          </a:p>
          <a:p>
            <a:r>
              <a:rPr lang="en-US" sz="2900" dirty="0" err="1"/>
              <a:t>Saverio</a:t>
            </a:r>
            <a:r>
              <a:rPr lang="en-US" sz="2900" dirty="0"/>
              <a:t> </a:t>
            </a:r>
            <a:r>
              <a:rPr lang="en-US" sz="2900" dirty="0" err="1"/>
              <a:t>Mameli</a:t>
            </a:r>
            <a:r>
              <a:rPr lang="en-US" sz="2900" dirty="0"/>
              <a:t> is working on the project unofficially.</a:t>
            </a:r>
          </a:p>
          <a:p>
            <a:r>
              <a:rPr lang="en-US" sz="2900" dirty="0"/>
              <a:t> </a:t>
            </a:r>
          </a:p>
          <a:p>
            <a:pPr marL="457200" indent="-457200" algn="just">
              <a:buFont typeface="Arial" panose="020B0604020202020204" pitchFamily="34" charset="0"/>
              <a:buChar char="•"/>
            </a:pPr>
            <a:r>
              <a:rPr lang="en-US" sz="2900" dirty="0"/>
              <a:t>We need to identify Tasks and the adequate resources to finalized the STT mechanical design. </a:t>
            </a:r>
          </a:p>
          <a:p>
            <a:pPr marL="457200" indent="-457200" algn="just">
              <a:buFont typeface="Arial" panose="020B0604020202020204" pitchFamily="34" charset="0"/>
              <a:buChar char="•"/>
            </a:pPr>
            <a:r>
              <a:rPr lang="en-US" sz="2900" dirty="0"/>
              <a:t>The design process that allows to complete the straw tracker is related to the prototype construction. We cannot finalized the mechanical design without participating to the construction process of the prototype. We feel uncomfortable to design a prototype whiteout participate to the construction.</a:t>
            </a:r>
          </a:p>
        </p:txBody>
      </p:sp>
      <p:sp>
        <p:nvSpPr>
          <p:cNvPr id="8" name="Footer Placeholder 7">
            <a:extLst>
              <a:ext uri="{FF2B5EF4-FFF2-40B4-BE49-F238E27FC236}">
                <a16:creationId xmlns:a16="http://schemas.microsoft.com/office/drawing/2014/main" id="{D300C0A4-8990-254F-AB30-6D64CEBFDEA4}"/>
              </a:ext>
            </a:extLst>
          </p:cNvPr>
          <p:cNvSpPr>
            <a:spLocks noGrp="1"/>
          </p:cNvSpPr>
          <p:nvPr>
            <p:ph type="ftr" sz="quarter" idx="11"/>
          </p:nvPr>
        </p:nvSpPr>
        <p:spPr/>
        <p:txBody>
          <a:bodyPr/>
          <a:lstStyle/>
          <a:p>
            <a:r>
              <a:rPr lang="it-IT"/>
              <a:t>S. Mameli, D. Pasciuto, F. Raffaelli Coll. Meeting Ferrara</a:t>
            </a:r>
            <a:endParaRPr lang="en-GB"/>
          </a:p>
        </p:txBody>
      </p:sp>
    </p:spTree>
    <p:extLst>
      <p:ext uri="{BB962C8B-B14F-4D97-AF65-F5344CB8AC3E}">
        <p14:creationId xmlns:p14="http://schemas.microsoft.com/office/powerpoint/2010/main" val="29650097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AEC6FBC5-03E5-3116-915D-5522806D8131}"/>
              </a:ext>
            </a:extLst>
          </p:cNvPr>
          <p:cNvSpPr txBox="1"/>
          <p:nvPr/>
        </p:nvSpPr>
        <p:spPr>
          <a:xfrm>
            <a:off x="944887" y="-27377"/>
            <a:ext cx="10116845" cy="707886"/>
          </a:xfrm>
          <a:prstGeom prst="rect">
            <a:avLst/>
          </a:prstGeom>
          <a:noFill/>
        </p:spPr>
        <p:txBody>
          <a:bodyPr wrap="square">
            <a:spAutoFit/>
          </a:bodyPr>
          <a:lstStyle/>
          <a:p>
            <a:pPr algn="ctr"/>
            <a:r>
              <a:rPr lang="en-US" sz="4000" dirty="0"/>
              <a:t>Conclusions.</a:t>
            </a:r>
          </a:p>
        </p:txBody>
      </p:sp>
      <p:sp>
        <p:nvSpPr>
          <p:cNvPr id="3" name="Date Placeholder 2">
            <a:extLst>
              <a:ext uri="{FF2B5EF4-FFF2-40B4-BE49-F238E27FC236}">
                <a16:creationId xmlns:a16="http://schemas.microsoft.com/office/drawing/2014/main" id="{BF3547CD-4179-668F-B093-BEE11566AF0F}"/>
              </a:ext>
            </a:extLst>
          </p:cNvPr>
          <p:cNvSpPr>
            <a:spLocks noGrp="1"/>
          </p:cNvSpPr>
          <p:nvPr>
            <p:ph type="dt" sz="half" idx="10"/>
          </p:nvPr>
        </p:nvSpPr>
        <p:spPr/>
        <p:txBody>
          <a:bodyPr/>
          <a:lstStyle/>
          <a:p>
            <a:fld id="{AF2000AA-47B0-4F1F-BF59-583C80F5E1AC}" type="datetime1">
              <a:rPr lang="en-GB" smtClean="0"/>
              <a:t>28/10/2024</a:t>
            </a:fld>
            <a:endParaRPr lang="en-GB"/>
          </a:p>
        </p:txBody>
      </p:sp>
      <p:sp>
        <p:nvSpPr>
          <p:cNvPr id="5" name="TextBox 4">
            <a:extLst>
              <a:ext uri="{FF2B5EF4-FFF2-40B4-BE49-F238E27FC236}">
                <a16:creationId xmlns:a16="http://schemas.microsoft.com/office/drawing/2014/main" id="{5CA97D8F-B355-2B62-B03F-20D9D4FD847D}"/>
              </a:ext>
            </a:extLst>
          </p:cNvPr>
          <p:cNvSpPr txBox="1"/>
          <p:nvPr/>
        </p:nvSpPr>
        <p:spPr>
          <a:xfrm>
            <a:off x="269609" y="680509"/>
            <a:ext cx="11841878" cy="5293757"/>
          </a:xfrm>
          <a:prstGeom prst="rect">
            <a:avLst/>
          </a:prstGeom>
          <a:noFill/>
        </p:spPr>
        <p:txBody>
          <a:bodyPr wrap="square" rtlCol="0">
            <a:spAutoFit/>
          </a:bodyPr>
          <a:lstStyle/>
          <a:p>
            <a:pPr marL="285750" indent="-285750" algn="just">
              <a:buFont typeface="Arial" panose="020B0604020202020204" pitchFamily="34" charset="0"/>
              <a:buChar char="•"/>
            </a:pPr>
            <a:r>
              <a:rPr lang="en-US" sz="2600" dirty="0"/>
              <a:t>We consider the second prototype in Pisa very important step to test the STT design. We can test the mechanical design of various “final” components as straw, plugs, spacer, crimping pins, (procured at a reasonable price). This prototype should be ready in the spring 2025.</a:t>
            </a:r>
          </a:p>
          <a:p>
            <a:pPr marL="285750" indent="-285750" algn="just">
              <a:buFont typeface="Arial" panose="020B0604020202020204" pitchFamily="34" charset="0"/>
              <a:buChar char="•"/>
            </a:pPr>
            <a:r>
              <a:rPr lang="en-US" sz="2600" dirty="0"/>
              <a:t>With this prototype we will test the performance of the detector validating the gas distribution, the cooling of electronic and the physical performance.</a:t>
            </a:r>
          </a:p>
          <a:p>
            <a:pPr marL="285750" indent="-285750" algn="just">
              <a:buFont typeface="Arial" panose="020B0604020202020204" pitchFamily="34" charset="0"/>
              <a:buChar char="•"/>
            </a:pPr>
            <a:r>
              <a:rPr lang="en-US" sz="2600" dirty="0"/>
              <a:t>The design of the full scale STT module prototype has been done.</a:t>
            </a:r>
          </a:p>
          <a:p>
            <a:pPr marL="285750" indent="-285750" algn="just">
              <a:buFont typeface="Arial" panose="020B0604020202020204" pitchFamily="34" charset="0"/>
              <a:buChar char="•"/>
            </a:pPr>
            <a:r>
              <a:rPr lang="en-US" sz="2600" dirty="0"/>
              <a:t>A full scale design of super module requires a more engineering efforts and time. We need a lot of work to make a STT design that integrates all components and that have the right features to be compatible with the tooling for its construction handling and mounting.</a:t>
            </a:r>
          </a:p>
          <a:p>
            <a:pPr marL="285750" indent="-285750" algn="just">
              <a:buFont typeface="Arial" panose="020B0604020202020204" pitchFamily="34" charset="0"/>
              <a:buChar char="•"/>
            </a:pPr>
            <a:r>
              <a:rPr lang="en-US" sz="2600" dirty="0"/>
              <a:t>We need a full scale prototype to test the solutions adopted, this is necessary step to launch the final straw detector production.</a:t>
            </a:r>
          </a:p>
        </p:txBody>
      </p:sp>
      <p:sp>
        <p:nvSpPr>
          <p:cNvPr id="6" name="Footer Placeholder 5">
            <a:extLst>
              <a:ext uri="{FF2B5EF4-FFF2-40B4-BE49-F238E27FC236}">
                <a16:creationId xmlns:a16="http://schemas.microsoft.com/office/drawing/2014/main" id="{59DBEBCF-8ED5-6FB3-299C-90A144619651}"/>
              </a:ext>
            </a:extLst>
          </p:cNvPr>
          <p:cNvSpPr>
            <a:spLocks noGrp="1"/>
          </p:cNvSpPr>
          <p:nvPr>
            <p:ph type="ftr" sz="quarter" idx="11"/>
          </p:nvPr>
        </p:nvSpPr>
        <p:spPr/>
        <p:txBody>
          <a:bodyPr/>
          <a:lstStyle/>
          <a:p>
            <a:r>
              <a:rPr lang="it-IT"/>
              <a:t>S. Mameli, D. Pasciuto, F. Raffaelli Coll. Meeting Ferrara</a:t>
            </a:r>
            <a:endParaRPr lang="en-GB"/>
          </a:p>
        </p:txBody>
      </p:sp>
    </p:spTree>
    <p:extLst>
      <p:ext uri="{BB962C8B-B14F-4D97-AF65-F5344CB8AC3E}">
        <p14:creationId xmlns:p14="http://schemas.microsoft.com/office/powerpoint/2010/main" val="1495014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5FC6C3D-085B-D1AD-D79C-70616A8408F2}"/>
              </a:ext>
            </a:extLst>
          </p:cNvPr>
          <p:cNvSpPr txBox="1"/>
          <p:nvPr/>
        </p:nvSpPr>
        <p:spPr>
          <a:xfrm>
            <a:off x="3959524" y="-13382"/>
            <a:ext cx="3679084" cy="369332"/>
          </a:xfrm>
          <a:prstGeom prst="rect">
            <a:avLst/>
          </a:prstGeom>
          <a:noFill/>
        </p:spPr>
        <p:txBody>
          <a:bodyPr wrap="none" rtlCol="0">
            <a:spAutoFit/>
          </a:bodyPr>
          <a:lstStyle/>
          <a:p>
            <a:r>
              <a:rPr lang="en-US" dirty="0">
                <a:solidFill>
                  <a:schemeClr val="accent1"/>
                </a:solidFill>
              </a:rPr>
              <a:t>Components of straw tube detectors.</a:t>
            </a:r>
          </a:p>
        </p:txBody>
      </p:sp>
      <p:sp>
        <p:nvSpPr>
          <p:cNvPr id="6" name="TextBox 5">
            <a:extLst>
              <a:ext uri="{FF2B5EF4-FFF2-40B4-BE49-F238E27FC236}">
                <a16:creationId xmlns:a16="http://schemas.microsoft.com/office/drawing/2014/main" id="{63079691-E719-6597-9979-841CD47B9F37}"/>
              </a:ext>
            </a:extLst>
          </p:cNvPr>
          <p:cNvSpPr txBox="1"/>
          <p:nvPr/>
        </p:nvSpPr>
        <p:spPr>
          <a:xfrm>
            <a:off x="71021" y="301611"/>
            <a:ext cx="12120979" cy="646331"/>
          </a:xfrm>
          <a:prstGeom prst="rect">
            <a:avLst/>
          </a:prstGeom>
          <a:noFill/>
        </p:spPr>
        <p:txBody>
          <a:bodyPr wrap="square" rtlCol="0">
            <a:spAutoFit/>
          </a:bodyPr>
          <a:lstStyle/>
          <a:p>
            <a:pPr algn="just"/>
            <a:r>
              <a:rPr lang="en-US" sz="1800" dirty="0">
                <a:solidFill>
                  <a:schemeClr val="accent1"/>
                </a:solidFill>
              </a:rPr>
              <a:t>The spacer and end plug are made in polycarbonate with injection mold. This technology allows a production a low cost and large production. The end plug are glue to the straw tube. The wire is stretched and crimped to the gold plated cooper pins.</a:t>
            </a:r>
          </a:p>
        </p:txBody>
      </p:sp>
      <p:pic>
        <p:nvPicPr>
          <p:cNvPr id="13" name="Picture 12">
            <a:extLst>
              <a:ext uri="{FF2B5EF4-FFF2-40B4-BE49-F238E27FC236}">
                <a16:creationId xmlns:a16="http://schemas.microsoft.com/office/drawing/2014/main" id="{F20A5079-BDBB-3BA4-1839-2115CAA7907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5510" y="915996"/>
            <a:ext cx="8096777" cy="5124078"/>
          </a:xfrm>
          <a:prstGeom prst="rect">
            <a:avLst/>
          </a:prstGeom>
        </p:spPr>
      </p:pic>
      <p:sp>
        <p:nvSpPr>
          <p:cNvPr id="2" name="Date Placeholder 1">
            <a:extLst>
              <a:ext uri="{FF2B5EF4-FFF2-40B4-BE49-F238E27FC236}">
                <a16:creationId xmlns:a16="http://schemas.microsoft.com/office/drawing/2014/main" id="{339A6C7C-8273-DF2E-6136-5EACE9431CD9}"/>
              </a:ext>
            </a:extLst>
          </p:cNvPr>
          <p:cNvSpPr>
            <a:spLocks noGrp="1"/>
          </p:cNvSpPr>
          <p:nvPr>
            <p:ph type="dt" sz="half" idx="10"/>
          </p:nvPr>
        </p:nvSpPr>
        <p:spPr/>
        <p:txBody>
          <a:bodyPr/>
          <a:lstStyle/>
          <a:p>
            <a:fld id="{56AC1C0D-C304-4DAD-9B6A-462A2BD91D94}" type="datetime1">
              <a:rPr lang="en-GB" smtClean="0"/>
              <a:t>28/10/2024</a:t>
            </a:fld>
            <a:endParaRPr lang="en-GB"/>
          </a:p>
        </p:txBody>
      </p:sp>
      <p:sp>
        <p:nvSpPr>
          <p:cNvPr id="3" name="Footer Placeholder 2">
            <a:extLst>
              <a:ext uri="{FF2B5EF4-FFF2-40B4-BE49-F238E27FC236}">
                <a16:creationId xmlns:a16="http://schemas.microsoft.com/office/drawing/2014/main" id="{38FB462B-B4B6-6A87-623B-1D87399F9B27}"/>
              </a:ext>
            </a:extLst>
          </p:cNvPr>
          <p:cNvSpPr>
            <a:spLocks noGrp="1"/>
          </p:cNvSpPr>
          <p:nvPr>
            <p:ph type="ftr" sz="quarter" idx="11"/>
          </p:nvPr>
        </p:nvSpPr>
        <p:spPr/>
        <p:txBody>
          <a:bodyPr/>
          <a:lstStyle/>
          <a:p>
            <a:r>
              <a:rPr lang="it-IT"/>
              <a:t>S. Mameli, D. Pasciuto, F. Raffaelli Coll. Meeting Ferrara</a:t>
            </a:r>
            <a:endParaRPr lang="en-GB"/>
          </a:p>
        </p:txBody>
      </p:sp>
      <p:pic>
        <p:nvPicPr>
          <p:cNvPr id="7" name="Picture 6">
            <a:extLst>
              <a:ext uri="{FF2B5EF4-FFF2-40B4-BE49-F238E27FC236}">
                <a16:creationId xmlns:a16="http://schemas.microsoft.com/office/drawing/2014/main" id="{6EFF6CF4-84F3-AFA0-49E8-47D66347B6A5}"/>
              </a:ext>
            </a:extLst>
          </p:cNvPr>
          <p:cNvPicPr>
            <a:picLocks noChangeAspect="1"/>
          </p:cNvPicPr>
          <p:nvPr/>
        </p:nvPicPr>
        <p:blipFill rotWithShape="1">
          <a:blip r:embed="rId3">
            <a:extLst>
              <a:ext uri="{28A0092B-C50C-407E-A947-70E740481C1C}">
                <a14:useLocalDpi xmlns:a14="http://schemas.microsoft.com/office/drawing/2010/main" val="0"/>
              </a:ext>
            </a:extLst>
          </a:blip>
          <a:srcRect l="11888" t="14162" r="14482" b="34487"/>
          <a:stretch/>
        </p:blipFill>
        <p:spPr>
          <a:xfrm>
            <a:off x="8370494" y="1002281"/>
            <a:ext cx="1748347" cy="1625749"/>
          </a:xfrm>
          <a:prstGeom prst="rect">
            <a:avLst/>
          </a:prstGeom>
        </p:spPr>
      </p:pic>
      <p:cxnSp>
        <p:nvCxnSpPr>
          <p:cNvPr id="12" name="Straight Arrow Connector 11">
            <a:extLst>
              <a:ext uri="{FF2B5EF4-FFF2-40B4-BE49-F238E27FC236}">
                <a16:creationId xmlns:a16="http://schemas.microsoft.com/office/drawing/2014/main" id="{DBF5790C-4C27-AA0E-AEA2-1D9DC2CCE19F}"/>
              </a:ext>
            </a:extLst>
          </p:cNvPr>
          <p:cNvCxnSpPr>
            <a:cxnSpLocks/>
          </p:cNvCxnSpPr>
          <p:nvPr/>
        </p:nvCxnSpPr>
        <p:spPr>
          <a:xfrm flipH="1">
            <a:off x="9244667" y="1358958"/>
            <a:ext cx="1174460" cy="4827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4F1B3AB-52EE-97E1-6545-A9228F31A1AA}"/>
              </a:ext>
            </a:extLst>
          </p:cNvPr>
          <p:cNvSpPr txBox="1"/>
          <p:nvPr/>
        </p:nvSpPr>
        <p:spPr>
          <a:xfrm>
            <a:off x="10129420" y="989626"/>
            <a:ext cx="1721946" cy="369332"/>
          </a:xfrm>
          <a:prstGeom prst="rect">
            <a:avLst/>
          </a:prstGeom>
          <a:noFill/>
        </p:spPr>
        <p:txBody>
          <a:bodyPr wrap="none" rtlCol="0">
            <a:spAutoFit/>
          </a:bodyPr>
          <a:lstStyle/>
          <a:p>
            <a:r>
              <a:rPr lang="en-US" dirty="0">
                <a:solidFill>
                  <a:schemeClr val="accent1"/>
                </a:solidFill>
              </a:rPr>
              <a:t>Holes 70-80 </a:t>
            </a:r>
            <a:r>
              <a:rPr lang="en-US" dirty="0">
                <a:solidFill>
                  <a:schemeClr val="accent1"/>
                </a:solidFill>
                <a:latin typeface="Symbol" panose="05050102010706020507" pitchFamily="18" charset="2"/>
              </a:rPr>
              <a:t>m</a:t>
            </a:r>
            <a:r>
              <a:rPr lang="en-US" dirty="0">
                <a:solidFill>
                  <a:schemeClr val="accent1"/>
                </a:solidFill>
              </a:rPr>
              <a:t>m</a:t>
            </a:r>
          </a:p>
        </p:txBody>
      </p:sp>
      <p:pic>
        <p:nvPicPr>
          <p:cNvPr id="20" name="Picture 19">
            <a:extLst>
              <a:ext uri="{FF2B5EF4-FFF2-40B4-BE49-F238E27FC236}">
                <a16:creationId xmlns:a16="http://schemas.microsoft.com/office/drawing/2014/main" id="{6161840D-6336-517D-C988-055CF2612978}"/>
              </a:ext>
            </a:extLst>
          </p:cNvPr>
          <p:cNvPicPr>
            <a:picLocks noChangeAspect="1"/>
          </p:cNvPicPr>
          <p:nvPr/>
        </p:nvPicPr>
        <p:blipFill>
          <a:blip r:embed="rId4"/>
          <a:stretch>
            <a:fillRect/>
          </a:stretch>
        </p:blipFill>
        <p:spPr>
          <a:xfrm>
            <a:off x="9261462" y="3033120"/>
            <a:ext cx="2887161" cy="3761413"/>
          </a:xfrm>
          <a:prstGeom prst="rect">
            <a:avLst/>
          </a:prstGeom>
        </p:spPr>
      </p:pic>
      <p:sp>
        <p:nvSpPr>
          <p:cNvPr id="26" name="TextBox 25">
            <a:extLst>
              <a:ext uri="{FF2B5EF4-FFF2-40B4-BE49-F238E27FC236}">
                <a16:creationId xmlns:a16="http://schemas.microsoft.com/office/drawing/2014/main" id="{34679584-E4D7-3B27-C786-AD0C7347109A}"/>
              </a:ext>
            </a:extLst>
          </p:cNvPr>
          <p:cNvSpPr txBox="1"/>
          <p:nvPr/>
        </p:nvSpPr>
        <p:spPr>
          <a:xfrm>
            <a:off x="8411874" y="3033119"/>
            <a:ext cx="1437958" cy="369332"/>
          </a:xfrm>
          <a:prstGeom prst="rect">
            <a:avLst/>
          </a:prstGeom>
          <a:noFill/>
        </p:spPr>
        <p:txBody>
          <a:bodyPr wrap="none" rtlCol="0">
            <a:spAutoFit/>
          </a:bodyPr>
          <a:lstStyle/>
          <a:p>
            <a:r>
              <a:rPr lang="en-US" dirty="0">
                <a:solidFill>
                  <a:schemeClr val="accent1"/>
                </a:solidFill>
              </a:rPr>
              <a:t>Crimping test</a:t>
            </a:r>
          </a:p>
        </p:txBody>
      </p:sp>
      <p:pic>
        <p:nvPicPr>
          <p:cNvPr id="28" name="Picture 27">
            <a:extLst>
              <a:ext uri="{FF2B5EF4-FFF2-40B4-BE49-F238E27FC236}">
                <a16:creationId xmlns:a16="http://schemas.microsoft.com/office/drawing/2014/main" id="{9FE344FE-DAD3-0829-67A2-AE2EB35973AF}"/>
              </a:ext>
            </a:extLst>
          </p:cNvPr>
          <p:cNvPicPr>
            <a:picLocks noChangeAspect="1"/>
          </p:cNvPicPr>
          <p:nvPr/>
        </p:nvPicPr>
        <p:blipFill rotWithShape="1">
          <a:blip r:embed="rId5"/>
          <a:srcRect l="22566" t="14740" r="1895"/>
          <a:stretch/>
        </p:blipFill>
        <p:spPr>
          <a:xfrm>
            <a:off x="10593362" y="1358958"/>
            <a:ext cx="1555261" cy="1646717"/>
          </a:xfrm>
          <a:prstGeom prst="rect">
            <a:avLst/>
          </a:prstGeom>
        </p:spPr>
      </p:pic>
      <p:pic>
        <p:nvPicPr>
          <p:cNvPr id="30" name="Picture 29">
            <a:extLst>
              <a:ext uri="{FF2B5EF4-FFF2-40B4-BE49-F238E27FC236}">
                <a16:creationId xmlns:a16="http://schemas.microsoft.com/office/drawing/2014/main" id="{7A81BD2F-A134-D9D8-6436-C8A1794222C9}"/>
              </a:ext>
            </a:extLst>
          </p:cNvPr>
          <p:cNvPicPr>
            <a:picLocks noChangeAspect="1"/>
          </p:cNvPicPr>
          <p:nvPr/>
        </p:nvPicPr>
        <p:blipFill rotWithShape="1">
          <a:blip r:embed="rId6"/>
          <a:srcRect l="7230" t="16919" r="7050" b="11880"/>
          <a:stretch/>
        </p:blipFill>
        <p:spPr>
          <a:xfrm>
            <a:off x="7975340" y="5032539"/>
            <a:ext cx="1246984" cy="1007534"/>
          </a:xfrm>
          <a:prstGeom prst="rect">
            <a:avLst/>
          </a:prstGeom>
        </p:spPr>
      </p:pic>
    </p:spTree>
    <p:extLst>
      <p:ext uri="{BB962C8B-B14F-4D97-AF65-F5344CB8AC3E}">
        <p14:creationId xmlns:p14="http://schemas.microsoft.com/office/powerpoint/2010/main" val="28983894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5AF4C5B-4CA6-7499-7CDB-CD77F923EBC0}"/>
              </a:ext>
            </a:extLst>
          </p:cNvPr>
          <p:cNvPicPr>
            <a:picLocks noChangeAspect="1"/>
          </p:cNvPicPr>
          <p:nvPr/>
        </p:nvPicPr>
        <p:blipFill>
          <a:blip r:embed="rId2"/>
          <a:stretch>
            <a:fillRect/>
          </a:stretch>
        </p:blipFill>
        <p:spPr>
          <a:xfrm>
            <a:off x="84613" y="569220"/>
            <a:ext cx="6730971" cy="3287875"/>
          </a:xfrm>
          <a:prstGeom prst="rect">
            <a:avLst/>
          </a:prstGeom>
        </p:spPr>
      </p:pic>
      <p:sp>
        <p:nvSpPr>
          <p:cNvPr id="4" name="Date Placeholder 3">
            <a:extLst>
              <a:ext uri="{FF2B5EF4-FFF2-40B4-BE49-F238E27FC236}">
                <a16:creationId xmlns:a16="http://schemas.microsoft.com/office/drawing/2014/main" id="{3B1B5A8B-207F-5AC1-C602-91A61D6E9244}"/>
              </a:ext>
            </a:extLst>
          </p:cNvPr>
          <p:cNvSpPr>
            <a:spLocks noGrp="1"/>
          </p:cNvSpPr>
          <p:nvPr>
            <p:ph type="dt" sz="half" idx="10"/>
          </p:nvPr>
        </p:nvSpPr>
        <p:spPr/>
        <p:txBody>
          <a:bodyPr/>
          <a:lstStyle/>
          <a:p>
            <a:fld id="{2F6D16E3-4B44-4222-ABB0-1B2F0C127BF0}" type="datetime1">
              <a:rPr lang="en-GB" smtClean="0"/>
              <a:t>28/10/2024</a:t>
            </a:fld>
            <a:endParaRPr lang="en-GB"/>
          </a:p>
        </p:txBody>
      </p:sp>
      <p:sp>
        <p:nvSpPr>
          <p:cNvPr id="8" name="TextBox 7">
            <a:extLst>
              <a:ext uri="{FF2B5EF4-FFF2-40B4-BE49-F238E27FC236}">
                <a16:creationId xmlns:a16="http://schemas.microsoft.com/office/drawing/2014/main" id="{1F9133FF-A22B-2922-5A4A-D84E567E45F4}"/>
              </a:ext>
            </a:extLst>
          </p:cNvPr>
          <p:cNvSpPr txBox="1"/>
          <p:nvPr/>
        </p:nvSpPr>
        <p:spPr>
          <a:xfrm>
            <a:off x="93315" y="59464"/>
            <a:ext cx="12098685" cy="646331"/>
          </a:xfrm>
          <a:prstGeom prst="rect">
            <a:avLst/>
          </a:prstGeom>
          <a:noFill/>
        </p:spPr>
        <p:txBody>
          <a:bodyPr wrap="square" rtlCol="0">
            <a:spAutoFit/>
          </a:bodyPr>
          <a:lstStyle/>
          <a:p>
            <a:r>
              <a:rPr lang="en-US" dirty="0">
                <a:solidFill>
                  <a:schemeClr val="accent1"/>
                </a:solidFill>
              </a:rPr>
              <a:t>We need to have a mounting table with reference feature to build carbon fiber frame and the straw detector. It is very important to start with first straw layer aligned very well.</a:t>
            </a:r>
          </a:p>
        </p:txBody>
      </p:sp>
      <p:pic>
        <p:nvPicPr>
          <p:cNvPr id="10" name="Immagine 2">
            <a:extLst>
              <a:ext uri="{FF2B5EF4-FFF2-40B4-BE49-F238E27FC236}">
                <a16:creationId xmlns:a16="http://schemas.microsoft.com/office/drawing/2014/main" id="{E25D3A6F-F124-B84C-83B1-F6409D4C9033}"/>
              </a:ext>
            </a:extLst>
          </p:cNvPr>
          <p:cNvPicPr>
            <a:picLocks noChangeAspect="1"/>
          </p:cNvPicPr>
          <p:nvPr/>
        </p:nvPicPr>
        <p:blipFill rotWithShape="1">
          <a:blip r:embed="rId3">
            <a:extLst>
              <a:ext uri="{28A0092B-C50C-407E-A947-70E740481C1C}">
                <a14:useLocalDpi xmlns:a14="http://schemas.microsoft.com/office/drawing/2010/main" val="0"/>
              </a:ext>
            </a:extLst>
          </a:blip>
          <a:srcRect l="17340" t="990" r="13884"/>
          <a:stretch/>
        </p:blipFill>
        <p:spPr>
          <a:xfrm>
            <a:off x="159391" y="3946670"/>
            <a:ext cx="2323382" cy="2508558"/>
          </a:xfrm>
          <a:prstGeom prst="rect">
            <a:avLst/>
          </a:prstGeom>
        </p:spPr>
      </p:pic>
      <p:cxnSp>
        <p:nvCxnSpPr>
          <p:cNvPr id="14" name="Straight Arrow Connector 13">
            <a:extLst>
              <a:ext uri="{FF2B5EF4-FFF2-40B4-BE49-F238E27FC236}">
                <a16:creationId xmlns:a16="http://schemas.microsoft.com/office/drawing/2014/main" id="{8A6161A1-EF65-DC6B-CE49-1417337C19A2}"/>
              </a:ext>
            </a:extLst>
          </p:cNvPr>
          <p:cNvCxnSpPr>
            <a:cxnSpLocks/>
          </p:cNvCxnSpPr>
          <p:nvPr/>
        </p:nvCxnSpPr>
        <p:spPr>
          <a:xfrm flipV="1">
            <a:off x="3498305" y="2533475"/>
            <a:ext cx="665551" cy="95669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6" name="Straight Arrow Connector 15">
            <a:extLst>
              <a:ext uri="{FF2B5EF4-FFF2-40B4-BE49-F238E27FC236}">
                <a16:creationId xmlns:a16="http://schemas.microsoft.com/office/drawing/2014/main" id="{3A83D52E-7C8E-1AAF-8AE5-862990F9DBB3}"/>
              </a:ext>
            </a:extLst>
          </p:cNvPr>
          <p:cNvCxnSpPr>
            <a:cxnSpLocks/>
          </p:cNvCxnSpPr>
          <p:nvPr/>
        </p:nvCxnSpPr>
        <p:spPr>
          <a:xfrm flipV="1">
            <a:off x="3498305" y="2648145"/>
            <a:ext cx="1027901" cy="84202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9" name="Straight Arrow Connector 18">
            <a:extLst>
              <a:ext uri="{FF2B5EF4-FFF2-40B4-BE49-F238E27FC236}">
                <a16:creationId xmlns:a16="http://schemas.microsoft.com/office/drawing/2014/main" id="{C2EE58E5-46F3-E3ED-E6D8-BE438BF3170D}"/>
              </a:ext>
            </a:extLst>
          </p:cNvPr>
          <p:cNvCxnSpPr>
            <a:cxnSpLocks/>
          </p:cNvCxnSpPr>
          <p:nvPr/>
        </p:nvCxnSpPr>
        <p:spPr>
          <a:xfrm flipH="1" flipV="1">
            <a:off x="3166585" y="2952022"/>
            <a:ext cx="331720" cy="53814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2" name="Straight Arrow Connector 21">
            <a:extLst>
              <a:ext uri="{FF2B5EF4-FFF2-40B4-BE49-F238E27FC236}">
                <a16:creationId xmlns:a16="http://schemas.microsoft.com/office/drawing/2014/main" id="{E818BA48-2262-5408-FC29-296EEBB95283}"/>
              </a:ext>
            </a:extLst>
          </p:cNvPr>
          <p:cNvCxnSpPr>
            <a:cxnSpLocks/>
          </p:cNvCxnSpPr>
          <p:nvPr/>
        </p:nvCxnSpPr>
        <p:spPr>
          <a:xfrm flipH="1" flipV="1">
            <a:off x="2765287" y="3212983"/>
            <a:ext cx="665551" cy="27718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5" name="TextBox 24">
            <a:extLst>
              <a:ext uri="{FF2B5EF4-FFF2-40B4-BE49-F238E27FC236}">
                <a16:creationId xmlns:a16="http://schemas.microsoft.com/office/drawing/2014/main" id="{BCFDE4DB-73AC-B66F-5114-94B3F4E88843}"/>
              </a:ext>
            </a:extLst>
          </p:cNvPr>
          <p:cNvSpPr txBox="1"/>
          <p:nvPr/>
        </p:nvSpPr>
        <p:spPr>
          <a:xfrm>
            <a:off x="2466565" y="3446558"/>
            <a:ext cx="1784463" cy="338554"/>
          </a:xfrm>
          <a:prstGeom prst="rect">
            <a:avLst/>
          </a:prstGeom>
          <a:noFill/>
        </p:spPr>
        <p:txBody>
          <a:bodyPr wrap="none" rtlCol="0">
            <a:spAutoFit/>
          </a:bodyPr>
          <a:lstStyle/>
          <a:p>
            <a:r>
              <a:rPr lang="en-US" sz="1600" dirty="0">
                <a:solidFill>
                  <a:schemeClr val="accent1"/>
                </a:solidFill>
              </a:rPr>
              <a:t>Supporting Saddles</a:t>
            </a:r>
          </a:p>
        </p:txBody>
      </p:sp>
      <p:sp>
        <p:nvSpPr>
          <p:cNvPr id="28" name="Footer Placeholder 27">
            <a:extLst>
              <a:ext uri="{FF2B5EF4-FFF2-40B4-BE49-F238E27FC236}">
                <a16:creationId xmlns:a16="http://schemas.microsoft.com/office/drawing/2014/main" id="{B98B1D1D-D8BE-CC6C-85D0-BBC9796316FF}"/>
              </a:ext>
            </a:extLst>
          </p:cNvPr>
          <p:cNvSpPr>
            <a:spLocks noGrp="1"/>
          </p:cNvSpPr>
          <p:nvPr>
            <p:ph type="ftr" sz="quarter" idx="11"/>
          </p:nvPr>
        </p:nvSpPr>
        <p:spPr/>
        <p:txBody>
          <a:bodyPr/>
          <a:lstStyle/>
          <a:p>
            <a:r>
              <a:rPr lang="it-IT"/>
              <a:t>S. Mameli, D. Pasciuto, F. Raffaelli Coll. Meeting Ferrara</a:t>
            </a:r>
            <a:endParaRPr lang="en-GB"/>
          </a:p>
        </p:txBody>
      </p:sp>
      <p:pic>
        <p:nvPicPr>
          <p:cNvPr id="29" name="Picture 28">
            <a:extLst>
              <a:ext uri="{FF2B5EF4-FFF2-40B4-BE49-F238E27FC236}">
                <a16:creationId xmlns:a16="http://schemas.microsoft.com/office/drawing/2014/main" id="{41F39950-695C-B9A4-1759-A8CDADCDE2CB}"/>
              </a:ext>
            </a:extLst>
          </p:cNvPr>
          <p:cNvPicPr>
            <a:picLocks noChangeAspect="1"/>
          </p:cNvPicPr>
          <p:nvPr/>
        </p:nvPicPr>
        <p:blipFill>
          <a:blip r:embed="rId4"/>
          <a:stretch>
            <a:fillRect/>
          </a:stretch>
        </p:blipFill>
        <p:spPr>
          <a:xfrm>
            <a:off x="8504666" y="3429000"/>
            <a:ext cx="3527944" cy="3458085"/>
          </a:xfrm>
          <a:prstGeom prst="rect">
            <a:avLst/>
          </a:prstGeom>
        </p:spPr>
      </p:pic>
      <p:pic>
        <p:nvPicPr>
          <p:cNvPr id="12" name="Picture 11">
            <a:extLst>
              <a:ext uri="{FF2B5EF4-FFF2-40B4-BE49-F238E27FC236}">
                <a16:creationId xmlns:a16="http://schemas.microsoft.com/office/drawing/2014/main" id="{DB9A902B-E265-630F-2635-BF23C97E58BC}"/>
              </a:ext>
            </a:extLst>
          </p:cNvPr>
          <p:cNvPicPr>
            <a:picLocks noChangeAspect="1"/>
          </p:cNvPicPr>
          <p:nvPr/>
        </p:nvPicPr>
        <p:blipFill>
          <a:blip r:embed="rId5"/>
          <a:stretch>
            <a:fillRect/>
          </a:stretch>
        </p:blipFill>
        <p:spPr>
          <a:xfrm>
            <a:off x="6705527" y="814817"/>
            <a:ext cx="5486473" cy="2757161"/>
          </a:xfrm>
          <a:prstGeom prst="rect">
            <a:avLst/>
          </a:prstGeom>
        </p:spPr>
      </p:pic>
      <p:pic>
        <p:nvPicPr>
          <p:cNvPr id="30" name="Picture 29">
            <a:extLst>
              <a:ext uri="{FF2B5EF4-FFF2-40B4-BE49-F238E27FC236}">
                <a16:creationId xmlns:a16="http://schemas.microsoft.com/office/drawing/2014/main" id="{0A90C4D9-5B3A-2AD2-E7A9-38CF6082A4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28719" y="3205050"/>
            <a:ext cx="2420120" cy="3226827"/>
          </a:xfrm>
          <a:prstGeom prst="rect">
            <a:avLst/>
          </a:prstGeom>
        </p:spPr>
      </p:pic>
    </p:spTree>
    <p:extLst>
      <p:ext uri="{BB962C8B-B14F-4D97-AF65-F5344CB8AC3E}">
        <p14:creationId xmlns:p14="http://schemas.microsoft.com/office/powerpoint/2010/main" val="1266151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F3547CD-4179-668F-B093-BEE11566AF0F}"/>
              </a:ext>
            </a:extLst>
          </p:cNvPr>
          <p:cNvSpPr>
            <a:spLocks noGrp="1"/>
          </p:cNvSpPr>
          <p:nvPr>
            <p:ph type="dt" sz="half" idx="10"/>
          </p:nvPr>
        </p:nvSpPr>
        <p:spPr/>
        <p:txBody>
          <a:bodyPr/>
          <a:lstStyle/>
          <a:p>
            <a:fld id="{998E189C-B707-42E7-8392-791743B5B55E}" type="datetime1">
              <a:rPr lang="en-GB" smtClean="0"/>
              <a:t>28/10/2024</a:t>
            </a:fld>
            <a:endParaRPr lang="en-GB"/>
          </a:p>
        </p:txBody>
      </p:sp>
      <p:sp>
        <p:nvSpPr>
          <p:cNvPr id="6" name="TextBox 5">
            <a:extLst>
              <a:ext uri="{FF2B5EF4-FFF2-40B4-BE49-F238E27FC236}">
                <a16:creationId xmlns:a16="http://schemas.microsoft.com/office/drawing/2014/main" id="{4CD72B7E-8D02-D8F0-A186-5E6AFE61A809}"/>
              </a:ext>
            </a:extLst>
          </p:cNvPr>
          <p:cNvSpPr txBox="1"/>
          <p:nvPr/>
        </p:nvSpPr>
        <p:spPr>
          <a:xfrm>
            <a:off x="67113" y="332771"/>
            <a:ext cx="2002536" cy="369332"/>
          </a:xfrm>
          <a:prstGeom prst="rect">
            <a:avLst/>
          </a:prstGeom>
          <a:noFill/>
        </p:spPr>
        <p:txBody>
          <a:bodyPr wrap="none" rtlCol="0">
            <a:spAutoFit/>
          </a:bodyPr>
          <a:lstStyle/>
          <a:p>
            <a:r>
              <a:rPr lang="en-US" dirty="0">
                <a:solidFill>
                  <a:schemeClr val="accent1"/>
                </a:solidFill>
              </a:rPr>
              <a:t>Carbon fiber Frame</a:t>
            </a:r>
          </a:p>
        </p:txBody>
      </p:sp>
      <p:sp>
        <p:nvSpPr>
          <p:cNvPr id="9" name="TextBox 8">
            <a:extLst>
              <a:ext uri="{FF2B5EF4-FFF2-40B4-BE49-F238E27FC236}">
                <a16:creationId xmlns:a16="http://schemas.microsoft.com/office/drawing/2014/main" id="{B5CE42F7-D964-1BD2-26D4-97474DA6BAE1}"/>
              </a:ext>
            </a:extLst>
          </p:cNvPr>
          <p:cNvSpPr txBox="1"/>
          <p:nvPr/>
        </p:nvSpPr>
        <p:spPr>
          <a:xfrm>
            <a:off x="4230008" y="31028"/>
            <a:ext cx="3731984" cy="369332"/>
          </a:xfrm>
          <a:prstGeom prst="rect">
            <a:avLst/>
          </a:prstGeom>
          <a:noFill/>
        </p:spPr>
        <p:txBody>
          <a:bodyPr wrap="none" rtlCol="0">
            <a:spAutoFit/>
          </a:bodyPr>
          <a:lstStyle/>
          <a:p>
            <a:r>
              <a:rPr lang="en-US" dirty="0">
                <a:solidFill>
                  <a:schemeClr val="accent1"/>
                </a:solidFill>
              </a:rPr>
              <a:t> Components of straw tube detectors.</a:t>
            </a:r>
          </a:p>
        </p:txBody>
      </p:sp>
      <p:pic>
        <p:nvPicPr>
          <p:cNvPr id="11" name="Picture 10">
            <a:extLst>
              <a:ext uri="{FF2B5EF4-FFF2-40B4-BE49-F238E27FC236}">
                <a16:creationId xmlns:a16="http://schemas.microsoft.com/office/drawing/2014/main" id="{8049C9B1-947B-4CC6-D5EF-BE3638B56E73}"/>
              </a:ext>
            </a:extLst>
          </p:cNvPr>
          <p:cNvPicPr>
            <a:picLocks noChangeAspect="1"/>
          </p:cNvPicPr>
          <p:nvPr/>
        </p:nvPicPr>
        <p:blipFill>
          <a:blip r:embed="rId2"/>
          <a:stretch>
            <a:fillRect/>
          </a:stretch>
        </p:blipFill>
        <p:spPr>
          <a:xfrm>
            <a:off x="106262" y="771430"/>
            <a:ext cx="3932338" cy="3386512"/>
          </a:xfrm>
          <a:prstGeom prst="rect">
            <a:avLst/>
          </a:prstGeom>
        </p:spPr>
      </p:pic>
      <p:pic>
        <p:nvPicPr>
          <p:cNvPr id="13" name="Picture 12">
            <a:extLst>
              <a:ext uri="{FF2B5EF4-FFF2-40B4-BE49-F238E27FC236}">
                <a16:creationId xmlns:a16="http://schemas.microsoft.com/office/drawing/2014/main" id="{D0EDF4C1-6A36-197D-FF93-ECDC4E589F0A}"/>
              </a:ext>
            </a:extLst>
          </p:cNvPr>
          <p:cNvPicPr>
            <a:picLocks noChangeAspect="1"/>
          </p:cNvPicPr>
          <p:nvPr/>
        </p:nvPicPr>
        <p:blipFill>
          <a:blip r:embed="rId3"/>
          <a:stretch>
            <a:fillRect/>
          </a:stretch>
        </p:blipFill>
        <p:spPr>
          <a:xfrm>
            <a:off x="4116198" y="460981"/>
            <a:ext cx="5238369" cy="3643461"/>
          </a:xfrm>
          <a:prstGeom prst="rect">
            <a:avLst/>
          </a:prstGeom>
        </p:spPr>
      </p:pic>
      <p:pic>
        <p:nvPicPr>
          <p:cNvPr id="15" name="Picture 14">
            <a:extLst>
              <a:ext uri="{FF2B5EF4-FFF2-40B4-BE49-F238E27FC236}">
                <a16:creationId xmlns:a16="http://schemas.microsoft.com/office/drawing/2014/main" id="{B679D7DC-7EEE-F20B-D817-2651B3B1A9D6}"/>
              </a:ext>
            </a:extLst>
          </p:cNvPr>
          <p:cNvPicPr>
            <a:picLocks noChangeAspect="1"/>
          </p:cNvPicPr>
          <p:nvPr/>
        </p:nvPicPr>
        <p:blipFill>
          <a:blip r:embed="rId4"/>
          <a:stretch>
            <a:fillRect/>
          </a:stretch>
        </p:blipFill>
        <p:spPr>
          <a:xfrm>
            <a:off x="106262" y="4218563"/>
            <a:ext cx="4229959" cy="2137787"/>
          </a:xfrm>
          <a:prstGeom prst="rect">
            <a:avLst/>
          </a:prstGeom>
        </p:spPr>
      </p:pic>
      <p:pic>
        <p:nvPicPr>
          <p:cNvPr id="17" name="Picture 16">
            <a:extLst>
              <a:ext uri="{FF2B5EF4-FFF2-40B4-BE49-F238E27FC236}">
                <a16:creationId xmlns:a16="http://schemas.microsoft.com/office/drawing/2014/main" id="{C8A2EDC5-8CF1-03BF-EE83-84A49A029C96}"/>
              </a:ext>
            </a:extLst>
          </p:cNvPr>
          <p:cNvPicPr>
            <a:picLocks noChangeAspect="1"/>
          </p:cNvPicPr>
          <p:nvPr/>
        </p:nvPicPr>
        <p:blipFill>
          <a:blip r:embed="rId5"/>
          <a:stretch>
            <a:fillRect/>
          </a:stretch>
        </p:blipFill>
        <p:spPr>
          <a:xfrm>
            <a:off x="4506020" y="4383259"/>
            <a:ext cx="3557997" cy="1798349"/>
          </a:xfrm>
          <a:prstGeom prst="rect">
            <a:avLst/>
          </a:prstGeom>
        </p:spPr>
      </p:pic>
      <p:pic>
        <p:nvPicPr>
          <p:cNvPr id="19" name="Picture 18">
            <a:extLst>
              <a:ext uri="{FF2B5EF4-FFF2-40B4-BE49-F238E27FC236}">
                <a16:creationId xmlns:a16="http://schemas.microsoft.com/office/drawing/2014/main" id="{99357DAD-378A-9D3E-A04D-8620CC822591}"/>
              </a:ext>
            </a:extLst>
          </p:cNvPr>
          <p:cNvPicPr>
            <a:picLocks noChangeAspect="1"/>
          </p:cNvPicPr>
          <p:nvPr/>
        </p:nvPicPr>
        <p:blipFill>
          <a:blip r:embed="rId6"/>
          <a:stretch>
            <a:fillRect/>
          </a:stretch>
        </p:blipFill>
        <p:spPr>
          <a:xfrm>
            <a:off x="8064017" y="4383259"/>
            <a:ext cx="3925686" cy="1991126"/>
          </a:xfrm>
          <a:prstGeom prst="rect">
            <a:avLst/>
          </a:prstGeom>
        </p:spPr>
      </p:pic>
      <p:sp>
        <p:nvSpPr>
          <p:cNvPr id="20" name="TextBox 19">
            <a:extLst>
              <a:ext uri="{FF2B5EF4-FFF2-40B4-BE49-F238E27FC236}">
                <a16:creationId xmlns:a16="http://schemas.microsoft.com/office/drawing/2014/main" id="{82471E54-35FF-DC6B-BAA6-1F5B96FC73E0}"/>
              </a:ext>
            </a:extLst>
          </p:cNvPr>
          <p:cNvSpPr txBox="1"/>
          <p:nvPr/>
        </p:nvSpPr>
        <p:spPr>
          <a:xfrm>
            <a:off x="8441521" y="2474741"/>
            <a:ext cx="3345012" cy="584775"/>
          </a:xfrm>
          <a:prstGeom prst="rect">
            <a:avLst/>
          </a:prstGeom>
          <a:noFill/>
        </p:spPr>
        <p:txBody>
          <a:bodyPr wrap="square" rtlCol="0">
            <a:spAutoFit/>
          </a:bodyPr>
          <a:lstStyle/>
          <a:p>
            <a:r>
              <a:rPr lang="en-US" sz="1600" dirty="0">
                <a:solidFill>
                  <a:schemeClr val="accent1"/>
                </a:solidFill>
              </a:rPr>
              <a:t>Pitch is in the order of CMM accuracy. Diameter RMS 20 </a:t>
            </a:r>
            <a:r>
              <a:rPr lang="en-US" sz="1600" dirty="0">
                <a:solidFill>
                  <a:schemeClr val="accent1"/>
                </a:solidFill>
                <a:latin typeface="Symbol" panose="05050102010706020507" pitchFamily="18" charset="2"/>
              </a:rPr>
              <a:t>m</a:t>
            </a:r>
            <a:r>
              <a:rPr lang="en-US" sz="1600" dirty="0">
                <a:solidFill>
                  <a:schemeClr val="accent1"/>
                </a:solidFill>
              </a:rPr>
              <a:t>m height 30</a:t>
            </a:r>
            <a:r>
              <a:rPr lang="en-US" sz="1600" dirty="0">
                <a:solidFill>
                  <a:schemeClr val="accent1"/>
                </a:solidFill>
                <a:latin typeface="Symbol" panose="05050102010706020507" pitchFamily="18" charset="2"/>
              </a:rPr>
              <a:t>m</a:t>
            </a:r>
            <a:r>
              <a:rPr lang="en-US" sz="1600" dirty="0">
                <a:solidFill>
                  <a:schemeClr val="accent1"/>
                </a:solidFill>
              </a:rPr>
              <a:t>m </a:t>
            </a:r>
          </a:p>
        </p:txBody>
      </p:sp>
      <p:sp>
        <p:nvSpPr>
          <p:cNvPr id="21" name="Footer Placeholder 20">
            <a:extLst>
              <a:ext uri="{FF2B5EF4-FFF2-40B4-BE49-F238E27FC236}">
                <a16:creationId xmlns:a16="http://schemas.microsoft.com/office/drawing/2014/main" id="{04767566-AF50-DFEC-9077-C24869ABFAA3}"/>
              </a:ext>
            </a:extLst>
          </p:cNvPr>
          <p:cNvSpPr>
            <a:spLocks noGrp="1"/>
          </p:cNvSpPr>
          <p:nvPr>
            <p:ph type="ftr" sz="quarter" idx="11"/>
          </p:nvPr>
        </p:nvSpPr>
        <p:spPr/>
        <p:txBody>
          <a:bodyPr/>
          <a:lstStyle/>
          <a:p>
            <a:r>
              <a:rPr lang="it-IT"/>
              <a:t>S. Mameli, D. Pasciuto, F. Raffaelli Coll. Meeting Ferrara</a:t>
            </a:r>
            <a:endParaRPr lang="en-GB" dirty="0"/>
          </a:p>
        </p:txBody>
      </p:sp>
    </p:spTree>
    <p:extLst>
      <p:ext uri="{BB962C8B-B14F-4D97-AF65-F5344CB8AC3E}">
        <p14:creationId xmlns:p14="http://schemas.microsoft.com/office/powerpoint/2010/main" val="2960336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7E84B1D-C9DE-71E8-87C1-4310E939EBC0}"/>
              </a:ext>
            </a:extLst>
          </p:cNvPr>
          <p:cNvSpPr>
            <a:spLocks noGrp="1"/>
          </p:cNvSpPr>
          <p:nvPr>
            <p:ph type="dt" sz="half" idx="10"/>
          </p:nvPr>
        </p:nvSpPr>
        <p:spPr/>
        <p:txBody>
          <a:bodyPr/>
          <a:lstStyle/>
          <a:p>
            <a:fld id="{13F0381A-1CBF-4187-B054-6F203D956AE4}" type="datetime1">
              <a:rPr lang="en-GB" smtClean="0"/>
              <a:t>28/10/2024</a:t>
            </a:fld>
            <a:endParaRPr lang="en-GB"/>
          </a:p>
        </p:txBody>
      </p:sp>
      <p:pic>
        <p:nvPicPr>
          <p:cNvPr id="7" name="Picture 6">
            <a:extLst>
              <a:ext uri="{FF2B5EF4-FFF2-40B4-BE49-F238E27FC236}">
                <a16:creationId xmlns:a16="http://schemas.microsoft.com/office/drawing/2014/main" id="{60388A0F-022E-0C7D-3A0E-61EFEA55E518}"/>
              </a:ext>
            </a:extLst>
          </p:cNvPr>
          <p:cNvPicPr>
            <a:picLocks noChangeAspect="1"/>
          </p:cNvPicPr>
          <p:nvPr/>
        </p:nvPicPr>
        <p:blipFill>
          <a:blip r:embed="rId2"/>
          <a:stretch>
            <a:fillRect/>
          </a:stretch>
        </p:blipFill>
        <p:spPr>
          <a:xfrm>
            <a:off x="0" y="0"/>
            <a:ext cx="9698918" cy="5537962"/>
          </a:xfrm>
          <a:prstGeom prst="rect">
            <a:avLst/>
          </a:prstGeom>
        </p:spPr>
      </p:pic>
      <p:pic>
        <p:nvPicPr>
          <p:cNvPr id="9" name="Picture 8">
            <a:extLst>
              <a:ext uri="{FF2B5EF4-FFF2-40B4-BE49-F238E27FC236}">
                <a16:creationId xmlns:a16="http://schemas.microsoft.com/office/drawing/2014/main" id="{9D8263FE-ED0F-9F6B-3230-4E4A41EC627B}"/>
              </a:ext>
            </a:extLst>
          </p:cNvPr>
          <p:cNvPicPr>
            <a:picLocks noChangeAspect="1"/>
          </p:cNvPicPr>
          <p:nvPr/>
        </p:nvPicPr>
        <p:blipFill>
          <a:blip r:embed="rId3"/>
          <a:stretch>
            <a:fillRect/>
          </a:stretch>
        </p:blipFill>
        <p:spPr>
          <a:xfrm>
            <a:off x="6669249" y="4472452"/>
            <a:ext cx="4353886" cy="1960372"/>
          </a:xfrm>
          <a:prstGeom prst="rect">
            <a:avLst/>
          </a:prstGeom>
        </p:spPr>
      </p:pic>
      <p:sp>
        <p:nvSpPr>
          <p:cNvPr id="10" name="Footer Placeholder 9">
            <a:extLst>
              <a:ext uri="{FF2B5EF4-FFF2-40B4-BE49-F238E27FC236}">
                <a16:creationId xmlns:a16="http://schemas.microsoft.com/office/drawing/2014/main" id="{2D864D38-F9EF-DDFE-F02B-3D8DC7E4AFC6}"/>
              </a:ext>
            </a:extLst>
          </p:cNvPr>
          <p:cNvSpPr>
            <a:spLocks noGrp="1"/>
          </p:cNvSpPr>
          <p:nvPr>
            <p:ph type="ftr" sz="quarter" idx="11"/>
          </p:nvPr>
        </p:nvSpPr>
        <p:spPr/>
        <p:txBody>
          <a:bodyPr/>
          <a:lstStyle/>
          <a:p>
            <a:r>
              <a:rPr lang="it-IT"/>
              <a:t>S. Mameli, D. Pasciuto, F. Raffaelli Coll. Meeting Ferrara</a:t>
            </a:r>
            <a:endParaRPr lang="en-GB"/>
          </a:p>
        </p:txBody>
      </p:sp>
      <p:pic>
        <p:nvPicPr>
          <p:cNvPr id="3" name="Picture 2">
            <a:extLst>
              <a:ext uri="{FF2B5EF4-FFF2-40B4-BE49-F238E27FC236}">
                <a16:creationId xmlns:a16="http://schemas.microsoft.com/office/drawing/2014/main" id="{AE0ECC65-7597-37C5-3402-CCF52D5F7505}"/>
              </a:ext>
            </a:extLst>
          </p:cNvPr>
          <p:cNvPicPr>
            <a:picLocks noChangeAspect="1"/>
          </p:cNvPicPr>
          <p:nvPr/>
        </p:nvPicPr>
        <p:blipFill>
          <a:blip r:embed="rId4"/>
          <a:srcRect t="736" r="7485"/>
          <a:stretch/>
        </p:blipFill>
        <p:spPr>
          <a:xfrm>
            <a:off x="4525108" y="3803808"/>
            <a:ext cx="7666892" cy="2615143"/>
          </a:xfrm>
          <a:prstGeom prst="rect">
            <a:avLst/>
          </a:prstGeom>
        </p:spPr>
      </p:pic>
      <p:sp>
        <p:nvSpPr>
          <p:cNvPr id="5" name="TextBox 4">
            <a:extLst>
              <a:ext uri="{FF2B5EF4-FFF2-40B4-BE49-F238E27FC236}">
                <a16:creationId xmlns:a16="http://schemas.microsoft.com/office/drawing/2014/main" id="{CD432CC8-84C1-FFDD-4EE3-ABC50FEF956A}"/>
              </a:ext>
            </a:extLst>
          </p:cNvPr>
          <p:cNvSpPr txBox="1"/>
          <p:nvPr/>
        </p:nvSpPr>
        <p:spPr>
          <a:xfrm>
            <a:off x="1429489" y="5609124"/>
            <a:ext cx="1186863" cy="369332"/>
          </a:xfrm>
          <a:prstGeom prst="rect">
            <a:avLst/>
          </a:prstGeom>
          <a:noFill/>
        </p:spPr>
        <p:txBody>
          <a:bodyPr wrap="none" rtlCol="0">
            <a:spAutoFit/>
          </a:bodyPr>
          <a:lstStyle/>
          <a:p>
            <a:r>
              <a:rPr lang="en-US" dirty="0"/>
              <a:t>Top holder</a:t>
            </a:r>
          </a:p>
        </p:txBody>
      </p:sp>
      <p:cxnSp>
        <p:nvCxnSpPr>
          <p:cNvPr id="8" name="Straight Arrow Connector 7">
            <a:extLst>
              <a:ext uri="{FF2B5EF4-FFF2-40B4-BE49-F238E27FC236}">
                <a16:creationId xmlns:a16="http://schemas.microsoft.com/office/drawing/2014/main" id="{84257A62-4D3E-AD77-9B0F-5D64C4E25B9F}"/>
              </a:ext>
            </a:extLst>
          </p:cNvPr>
          <p:cNvCxnSpPr>
            <a:stCxn id="5" idx="0"/>
          </p:cNvCxnSpPr>
          <p:nvPr/>
        </p:nvCxnSpPr>
        <p:spPr>
          <a:xfrm flipH="1" flipV="1">
            <a:off x="1297354" y="4306277"/>
            <a:ext cx="725567" cy="1302847"/>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606182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FDC37E7-8A28-B45C-1BC3-26234E1A02D6}"/>
              </a:ext>
            </a:extLst>
          </p:cNvPr>
          <p:cNvSpPr>
            <a:spLocks noGrp="1"/>
          </p:cNvSpPr>
          <p:nvPr>
            <p:ph type="dt" sz="half" idx="10"/>
          </p:nvPr>
        </p:nvSpPr>
        <p:spPr/>
        <p:txBody>
          <a:bodyPr/>
          <a:lstStyle/>
          <a:p>
            <a:fld id="{CB7F376A-2830-4C9A-8373-5F10C74D744E}" type="datetime1">
              <a:rPr lang="en-GB" smtClean="0"/>
              <a:t>28/10/2024</a:t>
            </a:fld>
            <a:endParaRPr lang="en-GB"/>
          </a:p>
        </p:txBody>
      </p:sp>
      <p:pic>
        <p:nvPicPr>
          <p:cNvPr id="7" name="Picture 6">
            <a:extLst>
              <a:ext uri="{FF2B5EF4-FFF2-40B4-BE49-F238E27FC236}">
                <a16:creationId xmlns:a16="http://schemas.microsoft.com/office/drawing/2014/main" id="{532FA010-4180-E97C-04B3-6DF78BA337FA}"/>
              </a:ext>
            </a:extLst>
          </p:cNvPr>
          <p:cNvPicPr>
            <a:picLocks noChangeAspect="1"/>
          </p:cNvPicPr>
          <p:nvPr/>
        </p:nvPicPr>
        <p:blipFill>
          <a:blip r:embed="rId2"/>
          <a:stretch>
            <a:fillRect/>
          </a:stretch>
        </p:blipFill>
        <p:spPr>
          <a:xfrm>
            <a:off x="0" y="0"/>
            <a:ext cx="10872132" cy="5889979"/>
          </a:xfrm>
          <a:prstGeom prst="rect">
            <a:avLst/>
          </a:prstGeom>
        </p:spPr>
      </p:pic>
      <p:pic>
        <p:nvPicPr>
          <p:cNvPr id="3" name="Picture 2">
            <a:extLst>
              <a:ext uri="{FF2B5EF4-FFF2-40B4-BE49-F238E27FC236}">
                <a16:creationId xmlns:a16="http://schemas.microsoft.com/office/drawing/2014/main" id="{F959680C-0F13-ACFF-6EEE-89CABACBFEAA}"/>
              </a:ext>
            </a:extLst>
          </p:cNvPr>
          <p:cNvPicPr>
            <a:picLocks noChangeAspect="1"/>
          </p:cNvPicPr>
          <p:nvPr/>
        </p:nvPicPr>
        <p:blipFill>
          <a:blip r:embed="rId3"/>
          <a:stretch>
            <a:fillRect/>
          </a:stretch>
        </p:blipFill>
        <p:spPr>
          <a:xfrm>
            <a:off x="7477053" y="3739825"/>
            <a:ext cx="3623679" cy="2616525"/>
          </a:xfrm>
          <a:prstGeom prst="rect">
            <a:avLst/>
          </a:prstGeom>
        </p:spPr>
      </p:pic>
      <p:cxnSp>
        <p:nvCxnSpPr>
          <p:cNvPr id="6" name="Straight Connector 5">
            <a:extLst>
              <a:ext uri="{FF2B5EF4-FFF2-40B4-BE49-F238E27FC236}">
                <a16:creationId xmlns:a16="http://schemas.microsoft.com/office/drawing/2014/main" id="{C574271C-E8CD-A4FD-E1CA-8D4C029A1D5B}"/>
              </a:ext>
            </a:extLst>
          </p:cNvPr>
          <p:cNvCxnSpPr>
            <a:cxnSpLocks/>
          </p:cNvCxnSpPr>
          <p:nvPr/>
        </p:nvCxnSpPr>
        <p:spPr>
          <a:xfrm flipV="1">
            <a:off x="5884985" y="5197231"/>
            <a:ext cx="3008923" cy="793994"/>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04F5C852-DD99-851B-F9DD-37631C3B14D0}"/>
              </a:ext>
            </a:extLst>
          </p:cNvPr>
          <p:cNvCxnSpPr>
            <a:cxnSpLocks/>
          </p:cNvCxnSpPr>
          <p:nvPr/>
        </p:nvCxnSpPr>
        <p:spPr>
          <a:xfrm flipV="1">
            <a:off x="5884985" y="4493846"/>
            <a:ext cx="3219938" cy="1478274"/>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A9D07BE4-2479-1C57-DD99-9902C0CBDB9B}"/>
              </a:ext>
            </a:extLst>
          </p:cNvPr>
          <p:cNvCxnSpPr>
            <a:cxnSpLocks/>
          </p:cNvCxnSpPr>
          <p:nvPr/>
        </p:nvCxnSpPr>
        <p:spPr>
          <a:xfrm flipV="1">
            <a:off x="5884985" y="4013282"/>
            <a:ext cx="3392183" cy="1876697"/>
          </a:xfrm>
          <a:prstGeom prst="line">
            <a:avLst/>
          </a:prstGeom>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2342C1B4-6101-6518-BBFB-BF4C33C7BC5C}"/>
              </a:ext>
            </a:extLst>
          </p:cNvPr>
          <p:cNvSpPr txBox="1"/>
          <p:nvPr/>
        </p:nvSpPr>
        <p:spPr>
          <a:xfrm>
            <a:off x="3429138" y="5874280"/>
            <a:ext cx="4200178" cy="369332"/>
          </a:xfrm>
          <a:prstGeom prst="rect">
            <a:avLst/>
          </a:prstGeom>
          <a:noFill/>
        </p:spPr>
        <p:txBody>
          <a:bodyPr wrap="square" rtlCol="0">
            <a:spAutoFit/>
          </a:bodyPr>
          <a:lstStyle/>
          <a:p>
            <a:r>
              <a:rPr lang="en-US" dirty="0"/>
              <a:t>Restrain against the CF frame is necessary</a:t>
            </a:r>
          </a:p>
        </p:txBody>
      </p:sp>
      <p:sp>
        <p:nvSpPr>
          <p:cNvPr id="2" name="Footer Placeholder 1">
            <a:extLst>
              <a:ext uri="{FF2B5EF4-FFF2-40B4-BE49-F238E27FC236}">
                <a16:creationId xmlns:a16="http://schemas.microsoft.com/office/drawing/2014/main" id="{5C96F5D3-78F5-3027-C8B0-E33A5F9B9E72}"/>
              </a:ext>
            </a:extLst>
          </p:cNvPr>
          <p:cNvSpPr>
            <a:spLocks noGrp="1"/>
          </p:cNvSpPr>
          <p:nvPr>
            <p:ph type="ftr" sz="quarter" idx="11"/>
          </p:nvPr>
        </p:nvSpPr>
        <p:spPr/>
        <p:txBody>
          <a:bodyPr/>
          <a:lstStyle/>
          <a:p>
            <a:r>
              <a:rPr lang="it-IT"/>
              <a:t>S. Mameli, D. Pasciuto, F. Raffaelli Coll. Meeting Ferrara</a:t>
            </a:r>
            <a:endParaRPr lang="en-GB"/>
          </a:p>
        </p:txBody>
      </p:sp>
    </p:spTree>
    <p:extLst>
      <p:ext uri="{BB962C8B-B14F-4D97-AF65-F5344CB8AC3E}">
        <p14:creationId xmlns:p14="http://schemas.microsoft.com/office/powerpoint/2010/main" val="2105239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79D5FA4-1A32-773A-79C1-C6C779AA57EE}"/>
              </a:ext>
            </a:extLst>
          </p:cNvPr>
          <p:cNvSpPr>
            <a:spLocks noGrp="1"/>
          </p:cNvSpPr>
          <p:nvPr>
            <p:ph type="dt" sz="half" idx="10"/>
          </p:nvPr>
        </p:nvSpPr>
        <p:spPr/>
        <p:txBody>
          <a:bodyPr/>
          <a:lstStyle/>
          <a:p>
            <a:fld id="{7C83C8D9-BD8D-42D9-9A3F-525C4BCDE9A0}" type="datetime1">
              <a:rPr lang="en-GB" smtClean="0"/>
              <a:t>28/10/2024</a:t>
            </a:fld>
            <a:endParaRPr lang="en-GB"/>
          </a:p>
        </p:txBody>
      </p:sp>
      <p:sp>
        <p:nvSpPr>
          <p:cNvPr id="5" name="Footer Placeholder 4">
            <a:extLst>
              <a:ext uri="{FF2B5EF4-FFF2-40B4-BE49-F238E27FC236}">
                <a16:creationId xmlns:a16="http://schemas.microsoft.com/office/drawing/2014/main" id="{1CEA8FD1-87C5-0E4A-0F01-F3995B5A5233}"/>
              </a:ext>
            </a:extLst>
          </p:cNvPr>
          <p:cNvSpPr>
            <a:spLocks noGrp="1"/>
          </p:cNvSpPr>
          <p:nvPr>
            <p:ph type="ftr" sz="quarter" idx="11"/>
          </p:nvPr>
        </p:nvSpPr>
        <p:spPr/>
        <p:txBody>
          <a:bodyPr/>
          <a:lstStyle/>
          <a:p>
            <a:r>
              <a:rPr lang="it-IT"/>
              <a:t>S. Mameli, D. Pasciuto, F. Raffaelli Coll. Meeting Ferrara</a:t>
            </a:r>
            <a:endParaRPr lang="en-GB"/>
          </a:p>
        </p:txBody>
      </p:sp>
      <p:pic>
        <p:nvPicPr>
          <p:cNvPr id="7" name="Picture 6">
            <a:extLst>
              <a:ext uri="{FF2B5EF4-FFF2-40B4-BE49-F238E27FC236}">
                <a16:creationId xmlns:a16="http://schemas.microsoft.com/office/drawing/2014/main" id="{1964A6BA-6DB0-B689-BC43-B56C247DD414}"/>
              </a:ext>
            </a:extLst>
          </p:cNvPr>
          <p:cNvPicPr>
            <a:picLocks noChangeAspect="1"/>
          </p:cNvPicPr>
          <p:nvPr/>
        </p:nvPicPr>
        <p:blipFill>
          <a:blip r:embed="rId2"/>
          <a:stretch>
            <a:fillRect/>
          </a:stretch>
        </p:blipFill>
        <p:spPr>
          <a:xfrm>
            <a:off x="95250" y="0"/>
            <a:ext cx="12001500" cy="6858000"/>
          </a:xfrm>
          <a:prstGeom prst="rect">
            <a:avLst/>
          </a:prstGeom>
        </p:spPr>
      </p:pic>
      <p:cxnSp>
        <p:nvCxnSpPr>
          <p:cNvPr id="9" name="Straight Arrow Connector 8">
            <a:extLst>
              <a:ext uri="{FF2B5EF4-FFF2-40B4-BE49-F238E27FC236}">
                <a16:creationId xmlns:a16="http://schemas.microsoft.com/office/drawing/2014/main" id="{89A0F6D0-94E5-57E6-B4CE-DC25EF9E203E}"/>
              </a:ext>
            </a:extLst>
          </p:cNvPr>
          <p:cNvCxnSpPr/>
          <p:nvPr/>
        </p:nvCxnSpPr>
        <p:spPr>
          <a:xfrm flipH="1" flipV="1">
            <a:off x="838200" y="2165230"/>
            <a:ext cx="110706" cy="53483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42758333"/>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9439</TotalTime>
  <Words>2272</Words>
  <Application>Microsoft Office PowerPoint</Application>
  <PresentationFormat>Widescreen</PresentationFormat>
  <Paragraphs>191</Paragraphs>
  <Slides>36</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Arial</vt:lpstr>
      <vt:lpstr>Calibri</vt:lpstr>
      <vt:lpstr>Calibri Light</vt:lpstr>
      <vt:lpstr>MyriadPro-Regular</vt:lpstr>
      <vt:lpstr>PazoMath-Italic</vt:lpstr>
      <vt:lpstr>Symbol</vt:lpstr>
      <vt:lpstr>Times New Roman</vt:lpstr>
      <vt:lpstr>URWPalladioL-Roma</vt:lpstr>
      <vt:lpstr>Tema di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Saverio Mameli</dc:creator>
  <cp:lastModifiedBy>raffaell</cp:lastModifiedBy>
  <cp:revision>178</cp:revision>
  <dcterms:created xsi:type="dcterms:W3CDTF">2023-10-24T06:23:14Z</dcterms:created>
  <dcterms:modified xsi:type="dcterms:W3CDTF">2024-10-29T14:07:05Z</dcterms:modified>
</cp:coreProperties>
</file>