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62" r:id="rId3"/>
    <p:sldId id="264" r:id="rId4"/>
    <p:sldId id="265" r:id="rId5"/>
    <p:sldId id="266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94660"/>
  </p:normalViewPr>
  <p:slideViewPr>
    <p:cSldViewPr snapToGrid="0">
      <p:cViewPr varScale="1">
        <p:scale>
          <a:sx n="96" d="100"/>
          <a:sy n="96" d="100"/>
        </p:scale>
        <p:origin x="1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308D4F-5A82-4FDA-9F44-48CB4186CC66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28905A-707A-4E02-8134-6FD6E6D87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374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C15A56-BAAC-6C74-534B-30CC3E2E3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6FABEC5-E6E0-C569-EA23-7A8773D7ED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556B790-D4B8-136E-150F-80CF33310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BCB2B-6727-48E1-A4B8-B8D4E0D1BD9F}" type="datetime1">
              <a:rPr lang="en-GB" smtClean="0"/>
              <a:t>28/10/2024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F43828-0F29-9B73-D099-722D27FD3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F. Raffaelli Coll. Meeting Ferrara</a:t>
            </a:r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D2D7E0-C1B6-6FAF-B3D9-4D9B81949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A6EE9-6154-4B60-9C3B-6F5F996B2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058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591F5-0DBB-CAB8-88B3-34580460C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29A2615-1352-C5CE-D5EB-FF07E86EC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837F3D-6473-A168-0B90-B34573C81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68D02-9A10-4049-BD5D-A5BEC908DF08}" type="datetime1">
              <a:rPr lang="en-GB" smtClean="0"/>
              <a:t>28/10/2024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86BF18-9AA0-5A08-24BE-771424A12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F. Raffaelli Coll. Meeting Ferrara</a:t>
            </a:r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449728-F810-AC6B-F8A4-2EC64BEE8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A6EE9-6154-4B60-9C3B-6F5F996B2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62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C7E3623-0515-DDAE-E6DA-E0DC4E8C8A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EBA05F4-9176-BF47-B298-4F70EE3100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20699E4-1ABB-8E90-72C6-973000EB0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4972-7E3F-4CE9-B60C-85F5CA63FAF5}" type="datetime1">
              <a:rPr lang="en-GB" smtClean="0"/>
              <a:t>28/10/2024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32B8427-56B6-CD22-DAD2-553AF2481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F. Raffaelli Coll. Meeting Ferrara</a:t>
            </a:r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E40FEA-F6AA-E426-AC32-40EE88690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A6EE9-6154-4B60-9C3B-6F5F996B2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830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D3CF53-0C11-FA04-C83A-E7FF5233B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1B52BC-327C-F7A1-BE3B-529BE1944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99B2AB-F040-BB98-7876-A6873F5DF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2F422-8F65-4929-82BD-8C60759003CF}" type="datetime1">
              <a:rPr lang="en-GB" smtClean="0"/>
              <a:t>28/10/2024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C19082-AC41-CD75-96A2-A15603AC0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F. Raffaelli Coll. Meeting Ferrara</a:t>
            </a:r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6ED89EE-AC66-A287-0C49-B19536483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A6EE9-6154-4B60-9C3B-6F5F996B2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69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66EA78-E671-6F68-37A9-6399D12A2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031C090-CF0D-117A-2A9A-D22647440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03DCEE5-EC0C-108E-DE05-B7404BB02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49835-B27C-4FF6-AC63-E6824AB35595}" type="datetime1">
              <a:rPr lang="en-GB" smtClean="0"/>
              <a:t>28/10/2024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12CAFAE-C472-E016-F84C-D081F34B9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F. Raffaelli Coll. Meeting Ferrara</a:t>
            </a:r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9E438DA-47BB-5959-2DB7-24BC24CD5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A6EE9-6154-4B60-9C3B-6F5F996B2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815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5C7A09-A93B-74F3-AB41-FCA93A819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C352BD-9C29-DB40-09AD-5384EDFED7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DFAB7B0-894F-A4C0-99B8-60C802E1F9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A0A91A6-770B-F3A2-9770-9D28DDF34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7DC6-E9B5-494D-91CF-A70762AC8552}" type="datetime1">
              <a:rPr lang="en-GB" smtClean="0"/>
              <a:t>28/10/2024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EFF6831-55F5-3E1C-4D77-2EE152B63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F. Raffaelli Coll. Meeting Ferrara</a:t>
            </a:r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3199B53-EAB6-347F-1951-3170378F0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A6EE9-6154-4B60-9C3B-6F5F996B2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699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498ED6-5336-2072-3BD2-FB2E15398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AE8CB0-3C0F-C1BE-963D-9392D5BE7A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D6FB7E8-7C46-5964-C219-72B6B8D617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B88BCD1-E83B-B86E-E615-0173D58472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3CA1933-C361-C226-2E91-7B7457B8CD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1F1763F-6B00-6FE9-76FC-AAB5A11D1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F6B2-55B7-46CB-8500-CD63885A975B}" type="datetime1">
              <a:rPr lang="en-GB" smtClean="0"/>
              <a:t>28/10/2024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43D5B38-F10F-4AB5-A321-12A839654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F. Raffaelli Coll. Meeting Ferrara</a:t>
            </a:r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759183B-9C8B-12A4-B016-53C3D1C90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A6EE9-6154-4B60-9C3B-6F5F996B2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789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F77C27-4C73-64D9-DF3D-16E0A6734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430F7D0-572D-3FDA-6419-8163928A4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C2FA-22B1-494F-B334-218FC27005FE}" type="datetime1">
              <a:rPr lang="en-GB" smtClean="0"/>
              <a:t>28/10/2024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2DA9CEC-F894-B0EF-AFD2-731E0D2E3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F. Raffaelli Coll. Meeting Ferrara</a:t>
            </a:r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2A6243D-A11E-C33A-1386-EB70DC011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A6EE9-6154-4B60-9C3B-6F5F996B2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11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9471436-271E-AFFF-60ED-8BF0328B7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A1613-7ABA-417C-BC5B-7902E54A77A4}" type="datetime1">
              <a:rPr lang="en-GB" smtClean="0"/>
              <a:t>28/10/2024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7DE9EFE-B6E9-AB1D-109F-FB56FEB22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F. Raffaelli Coll. Meeting Ferrara</a:t>
            </a:r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78F1D6F-25B1-E3FE-86E4-0608F5300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A6EE9-6154-4B60-9C3B-6F5F996B2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70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2AE80D-BA7E-EBA4-8187-EC08DB2DD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B5A9BD-1C48-7B53-4A23-78F05ABD6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B7894D4-BF15-8808-747B-A53306D2E1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7DFB470-7F19-5DD2-1F33-0091C16D0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18DA-AA04-4748-A7EF-C4A45DE8A5B9}" type="datetime1">
              <a:rPr lang="en-GB" smtClean="0"/>
              <a:t>28/10/2024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89D39B6-A5D4-0FE5-142A-BD338F8B5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F. Raffaelli Coll. Meeting Ferrara</a:t>
            </a:r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F5FF697-52CF-DF87-12CD-D99EB39EB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A6EE9-6154-4B60-9C3B-6F5F996B2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169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067D5-029D-9D9A-D35A-FFA624D5D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F6038E1-9867-46D8-F9F3-622836FAC1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F8A3836-0186-7F4D-489F-294AAD4260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26C425-6F46-B0D1-B144-49909A511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D1D5-6F84-43B7-A85E-1299DCD4F183}" type="datetime1">
              <a:rPr lang="en-GB" smtClean="0"/>
              <a:t>28/10/2024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1F34989-7FDA-96C8-238B-DEADA192D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F. Raffaelli Coll. Meeting Ferrara</a:t>
            </a:r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658D76C-F00D-8E5D-D5DC-CC071F0D9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A6EE9-6154-4B60-9C3B-6F5F996B2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358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7ACCA4D-58B3-5BF9-27E4-04BC8026A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40A753C-24DD-55C1-972E-22649D0694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D01E5F-8EA0-D53E-91D7-D547B12110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D1E7E-2B93-40AD-98FD-C4C8B5587526}" type="datetime1">
              <a:rPr lang="en-GB" smtClean="0"/>
              <a:t>28/10/2024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FB22F4A-EB3C-A447-06E0-18DEDF2D89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F. Raffaelli Coll. Meeting Ferrara</a:t>
            </a:r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5C48AE1-76E4-129D-1339-988A179E78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A6EE9-6154-4B60-9C3B-6F5F996B2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756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EC6FBC5-03E5-3116-915D-5522806D8131}"/>
              </a:ext>
            </a:extLst>
          </p:cNvPr>
          <p:cNvSpPr txBox="1"/>
          <p:nvPr/>
        </p:nvSpPr>
        <p:spPr>
          <a:xfrm>
            <a:off x="964768" y="1092329"/>
            <a:ext cx="10116845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Calorimeter module refurbishing 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Fermilab safety documentation.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Conclusions.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3547CD-4179-668F-B093-BEE11566A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49EC-1B82-41D4-A164-1CE3066C81A8}" type="datetime1">
              <a:rPr lang="en-GB" smtClean="0"/>
              <a:t>28/10/2024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478051-A7B3-D7C3-B3D3-6EEBACBA7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F. Raffaelli Coll. Meeting Ferrara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147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BB32A2-212F-A8B8-B03F-7E78E63450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9F42A107-F5B9-81A3-66E8-F8A3684E146B}"/>
              </a:ext>
            </a:extLst>
          </p:cNvPr>
          <p:cNvSpPr txBox="1"/>
          <p:nvPr/>
        </p:nvSpPr>
        <p:spPr>
          <a:xfrm>
            <a:off x="980398" y="232637"/>
            <a:ext cx="1011684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dirty="0"/>
              <a:t>Calorimeter module refurbishing 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C33600-C8DC-E64E-D6D5-4D43A4503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E5E2-C69C-4652-BB28-3FE60AA212EF}" type="datetime1">
              <a:rPr lang="en-GB" smtClean="0"/>
              <a:t>28/10/2024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E7AD9-15A2-021D-5330-D0B4D7925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F. Raffaelli Coll. Meeting Ferrara</a:t>
            </a:r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899132-866C-493D-0223-F8843B3E35F1}"/>
              </a:ext>
            </a:extLst>
          </p:cNvPr>
          <p:cNvSpPr txBox="1"/>
          <p:nvPr/>
        </p:nvSpPr>
        <p:spPr>
          <a:xfrm>
            <a:off x="250270" y="1013892"/>
            <a:ext cx="1157709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steps envisage to consolidate the calorimeter modules: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Removing the outside tape and cleaning.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 visual inspection (report).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Measure the calorimeter modules.(Caliper or gages)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Preparation of the surface to improve the adhesivity to the tape.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Mechanical test on test specimens on tape and on glue.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Module repair procedures (tooling necessary).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Define the qualification Test on a repaired modules.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We need to get an approval of the Fermilab safety office on the qualification process of repaired modules.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We need to evaluate if we need to increase the calorimeter radii.</a:t>
            </a:r>
          </a:p>
        </p:txBody>
      </p:sp>
    </p:spTree>
    <p:extLst>
      <p:ext uri="{BB962C8B-B14F-4D97-AF65-F5344CB8AC3E}">
        <p14:creationId xmlns:p14="http://schemas.microsoft.com/office/powerpoint/2010/main" val="961188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27114D-519E-451E-28D9-FA8A97BA0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A1613-7ABA-417C-BC5B-7902E54A77A4}" type="datetime1">
              <a:rPr lang="en-GB" smtClean="0"/>
              <a:t>28/10/2024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68A485-A18E-3A62-DBEB-F4C149F9A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F. Raffaelli Coll. Meeting Ferrara</a:t>
            </a:r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1B31B0-7979-138B-428A-BB7553DB8A6A}"/>
              </a:ext>
            </a:extLst>
          </p:cNvPr>
          <p:cNvSpPr txBox="1"/>
          <p:nvPr/>
        </p:nvSpPr>
        <p:spPr>
          <a:xfrm>
            <a:off x="390045" y="586664"/>
            <a:ext cx="67388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Removing the outside tape and cleaning.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DC8570-506D-3D9B-5B88-01AD9850AB40}"/>
              </a:ext>
            </a:extLst>
          </p:cNvPr>
          <p:cNvSpPr txBox="1"/>
          <p:nvPr/>
        </p:nvSpPr>
        <p:spPr>
          <a:xfrm>
            <a:off x="273538" y="1271967"/>
            <a:ext cx="11889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After we can see the delamination of modules.</a:t>
            </a:r>
          </a:p>
          <a:p>
            <a:r>
              <a:rPr lang="en-US" sz="2400" dirty="0"/>
              <a:t>We have to try to scraped or pulling the tape or use abrasive pad or sand paper.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76F75F-6C6B-CACD-38BA-082DDC978F15}"/>
              </a:ext>
            </a:extLst>
          </p:cNvPr>
          <p:cNvSpPr txBox="1"/>
          <p:nvPr/>
        </p:nvSpPr>
        <p:spPr>
          <a:xfrm>
            <a:off x="273539" y="2298776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A visual inspection (report).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01B210-0BB8-4B9F-1967-D8454B0262A3}"/>
              </a:ext>
            </a:extLst>
          </p:cNvPr>
          <p:cNvSpPr txBox="1"/>
          <p:nvPr/>
        </p:nvSpPr>
        <p:spPr>
          <a:xfrm>
            <a:off x="275841" y="2889037"/>
            <a:ext cx="9454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After we can make a visual inspection for each module and write a report.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B4F583D-4E8C-647B-E4F7-FA93903CCDB4}"/>
              </a:ext>
            </a:extLst>
          </p:cNvPr>
          <p:cNvSpPr txBox="1"/>
          <p:nvPr/>
        </p:nvSpPr>
        <p:spPr>
          <a:xfrm>
            <a:off x="390045" y="5513197"/>
            <a:ext cx="112586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This operation allow us to prepare the outside surface to guarantee a good adhesivity for tape.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F9F05D-7A72-5C2A-E2BF-D097ED671338}"/>
              </a:ext>
            </a:extLst>
          </p:cNvPr>
          <p:cNvSpPr txBox="1"/>
          <p:nvPr/>
        </p:nvSpPr>
        <p:spPr>
          <a:xfrm>
            <a:off x="273539" y="3507299"/>
            <a:ext cx="906584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Measure the calorimeter modules.(Caliper or gages)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157E2D2-75F1-8D3C-5F04-FDCF98372C4C}"/>
              </a:ext>
            </a:extLst>
          </p:cNvPr>
          <p:cNvSpPr txBox="1"/>
          <p:nvPr/>
        </p:nvSpPr>
        <p:spPr>
          <a:xfrm>
            <a:off x="273539" y="4133600"/>
            <a:ext cx="115977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Modules survey allow us to understand the status of the module and make a correlation between the module position and their final shape. (faceup position)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62644C9-3528-7547-5C12-E62F907D4904}"/>
              </a:ext>
            </a:extLst>
          </p:cNvPr>
          <p:cNvSpPr txBox="1"/>
          <p:nvPr/>
        </p:nvSpPr>
        <p:spPr>
          <a:xfrm>
            <a:off x="273538" y="4964588"/>
            <a:ext cx="115977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Preparation of the surface to improve the adhesivity to the tape.</a:t>
            </a:r>
          </a:p>
        </p:txBody>
      </p:sp>
    </p:spTree>
    <p:extLst>
      <p:ext uri="{BB962C8B-B14F-4D97-AF65-F5344CB8AC3E}">
        <p14:creationId xmlns:p14="http://schemas.microsoft.com/office/powerpoint/2010/main" val="2676702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B8DF7A-D196-AE92-38EC-77586141E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A1613-7ABA-417C-BC5B-7902E54A77A4}" type="datetime1">
              <a:rPr lang="en-GB" smtClean="0"/>
              <a:t>29/10/2024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D49312-23B9-8130-6A40-368247CC1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F. Raffaelli Coll. Meeting Ferrara</a:t>
            </a:r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CFFB21-A4D5-13FF-B6C7-DCCC657C36E3}"/>
              </a:ext>
            </a:extLst>
          </p:cNvPr>
          <p:cNvSpPr txBox="1"/>
          <p:nvPr/>
        </p:nvSpPr>
        <p:spPr>
          <a:xfrm>
            <a:off x="437320" y="479917"/>
            <a:ext cx="1165661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Mechanical test on test specimens.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1FF895-CD60-926B-9DCA-51FEC5BF0EF6}"/>
              </a:ext>
            </a:extLst>
          </p:cNvPr>
          <p:cNvSpPr txBox="1"/>
          <p:nvPr/>
        </p:nvSpPr>
        <p:spPr>
          <a:xfrm>
            <a:off x="233237" y="1003137"/>
            <a:ext cx="118606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This test are necessary to validate that the modules repaired method.</a:t>
            </a:r>
          </a:p>
          <a:p>
            <a:r>
              <a:rPr lang="en-US" sz="2400" dirty="0"/>
              <a:t>We can examine a standard test on tape and glue.</a:t>
            </a:r>
          </a:p>
          <a:p>
            <a:r>
              <a:rPr lang="en-US" sz="2400" dirty="0"/>
              <a:t>For the tape Like adhesivity test (Standard Test Method for Peel Adhesion ASTM D3330</a:t>
            </a:r>
            <a:r>
              <a:rPr lang="en-US" sz="2400" b="1" dirty="0"/>
              <a:t>)</a:t>
            </a:r>
          </a:p>
          <a:p>
            <a:r>
              <a:rPr lang="en-US" sz="2400" dirty="0"/>
              <a:t>For the Glue joint is the lap shear, pull test or peel ASTM D1002 or others. Some are useful for us for instance the tape a test on wrapping tape. For the Glue it will important to evaluate the capability of penetration inside the cracks the adhesivity on a surface that have glue traces.</a:t>
            </a:r>
            <a:endParaRPr lang="en-US" sz="24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B3C6AA-BCDC-56E6-8FB7-C2CC78800EFA}"/>
              </a:ext>
            </a:extLst>
          </p:cNvPr>
          <p:cNvSpPr txBox="1"/>
          <p:nvPr/>
        </p:nvSpPr>
        <p:spPr>
          <a:xfrm>
            <a:off x="233237" y="3429000"/>
            <a:ext cx="60946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Module repair procedures.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F2B281-854E-031E-C9A8-BB6C253A02A1}"/>
              </a:ext>
            </a:extLst>
          </p:cNvPr>
          <p:cNvSpPr txBox="1"/>
          <p:nvPr/>
        </p:nvSpPr>
        <p:spPr>
          <a:xfrm>
            <a:off x="233237" y="3952220"/>
            <a:ext cx="119587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need to write a repair procedure based on each the module status. A tooling will be necessary to repair the module.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62D039-9860-477B-F7B1-BB9BFAE7BBF0}"/>
              </a:ext>
            </a:extLst>
          </p:cNvPr>
          <p:cNvSpPr txBox="1"/>
          <p:nvPr/>
        </p:nvSpPr>
        <p:spPr>
          <a:xfrm>
            <a:off x="233237" y="4870122"/>
            <a:ext cx="808515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Define the qualification Test on a repaired modules.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ABD39CF-D3A0-D2FC-530D-F4B25B0C933C}"/>
              </a:ext>
            </a:extLst>
          </p:cNvPr>
          <p:cNvSpPr txBox="1"/>
          <p:nvPr/>
        </p:nvSpPr>
        <p:spPr>
          <a:xfrm>
            <a:off x="165651" y="5421758"/>
            <a:ext cx="118606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qualification tests must guarantee an adequate safety level considering the module life:  Handling transportation, storage and mounting, etc. </a:t>
            </a:r>
          </a:p>
        </p:txBody>
      </p:sp>
    </p:spTree>
    <p:extLst>
      <p:ext uri="{BB962C8B-B14F-4D97-AF65-F5344CB8AC3E}">
        <p14:creationId xmlns:p14="http://schemas.microsoft.com/office/powerpoint/2010/main" val="3812026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42A1DF-5AB5-634E-7C21-2B6387C81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A1613-7ABA-417C-BC5B-7902E54A77A4}" type="datetime1">
              <a:rPr lang="en-GB" smtClean="0"/>
              <a:t>29/10/2024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1FCA40-6D23-59A3-A404-48FAD8152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F. Raffaelli Coll. Meeting Ferrara</a:t>
            </a:r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7E1067-AFEC-6E44-4CAB-9963A7373494}"/>
              </a:ext>
            </a:extLst>
          </p:cNvPr>
          <p:cNvSpPr txBox="1"/>
          <p:nvPr/>
        </p:nvSpPr>
        <p:spPr>
          <a:xfrm>
            <a:off x="0" y="136525"/>
            <a:ext cx="12192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We need to get an approval of the Fermilab safety office on the qualification process of repaired modules.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B46B7F-ABA6-7CA5-FCE7-F0F7354ACD35}"/>
              </a:ext>
            </a:extLst>
          </p:cNvPr>
          <p:cNvSpPr txBox="1"/>
          <p:nvPr/>
        </p:nvSpPr>
        <p:spPr>
          <a:xfrm>
            <a:off x="148492" y="1090632"/>
            <a:ext cx="10237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It is important to have a Fermilab review or a judgment of our module restoring.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362BDA-FB70-C327-4965-CF3F14064E53}"/>
              </a:ext>
            </a:extLst>
          </p:cNvPr>
          <p:cNvSpPr txBox="1"/>
          <p:nvPr/>
        </p:nvSpPr>
        <p:spPr>
          <a:xfrm>
            <a:off x="226646" y="1619006"/>
            <a:ext cx="1080086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We need to evaluate if we need to increase the calorimeter radii.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ADA568-4EB5-B3F7-41AA-5CD9A1B30C2F}"/>
              </a:ext>
            </a:extLst>
          </p:cNvPr>
          <p:cNvSpPr txBox="1"/>
          <p:nvPr/>
        </p:nvSpPr>
        <p:spPr>
          <a:xfrm>
            <a:off x="226646" y="2175412"/>
            <a:ext cx="118116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On a basis of the modules shapes to avoid interferences we can increase the calorimeter radii. The radii increase can be 5 mm this will increase the nominal clearance between modules.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AF182A5-F786-5B57-A600-D0BF5FB6F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619038" y="2339338"/>
            <a:ext cx="3312192" cy="4838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667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80E766-4726-32BE-4F69-F05E31059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A1613-7ABA-417C-BC5B-7902E54A77A4}" type="datetime1">
              <a:rPr lang="en-GB" smtClean="0"/>
              <a:t>28/10/2024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61015F-461C-88CE-B66F-862E2BE2E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F. Raffaelli Coll. Meeting Ferrara</a:t>
            </a:r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01326A-873D-EFCB-08CB-54AE05D4FE9C}"/>
              </a:ext>
            </a:extLst>
          </p:cNvPr>
          <p:cNvSpPr txBox="1"/>
          <p:nvPr/>
        </p:nvSpPr>
        <p:spPr>
          <a:xfrm>
            <a:off x="3935896" y="246490"/>
            <a:ext cx="19191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Conclusions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D9D1CC-22C4-0720-07A9-BF5CCE3BF949}"/>
              </a:ext>
            </a:extLst>
          </p:cNvPr>
          <p:cNvSpPr txBox="1"/>
          <p:nvPr/>
        </p:nvSpPr>
        <p:spPr>
          <a:xfrm>
            <a:off x="652007" y="1566407"/>
            <a:ext cx="110841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module preparation and inspection can be carried in parallel with the R&amp;D activities to defined the repair procedure. The cleaning and surface preparation requires to do some trial test. The inspection requires gages and caliper that we have to procure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Same materials like the glue e tape are procured and are in Frascati. A parts of module 0 can be use to experiment test.</a:t>
            </a:r>
          </a:p>
        </p:txBody>
      </p:sp>
    </p:spTree>
    <p:extLst>
      <p:ext uri="{BB962C8B-B14F-4D97-AF65-F5344CB8AC3E}">
        <p14:creationId xmlns:p14="http://schemas.microsoft.com/office/powerpoint/2010/main" val="18026571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8894</TotalTime>
  <Words>602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Saverio Mameli</dc:creator>
  <cp:lastModifiedBy>raffaell</cp:lastModifiedBy>
  <cp:revision>173</cp:revision>
  <dcterms:created xsi:type="dcterms:W3CDTF">2023-10-24T06:23:14Z</dcterms:created>
  <dcterms:modified xsi:type="dcterms:W3CDTF">2024-10-29T06:59:08Z</dcterms:modified>
</cp:coreProperties>
</file>