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1" r:id="rId1"/>
  </p:sldMasterIdLst>
  <p:notesMasterIdLst>
    <p:notesMasterId r:id="rId14"/>
  </p:notesMasterIdLst>
  <p:handoutMasterIdLst>
    <p:handoutMasterId r:id="rId15"/>
  </p:handoutMasterIdLst>
  <p:sldIdLst>
    <p:sldId id="335" r:id="rId2"/>
    <p:sldId id="363" r:id="rId3"/>
    <p:sldId id="355" r:id="rId4"/>
    <p:sldId id="360" r:id="rId5"/>
    <p:sldId id="356" r:id="rId6"/>
    <p:sldId id="359" r:id="rId7"/>
    <p:sldId id="366" r:id="rId8"/>
    <p:sldId id="368" r:id="rId9"/>
    <p:sldId id="365" r:id="rId10"/>
    <p:sldId id="364" r:id="rId11"/>
    <p:sldId id="361" r:id="rId12"/>
    <p:sldId id="362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ccount Microsoft" initials="AM" lastIdx="1" clrIdx="0">
    <p:extLst>
      <p:ext uri="{19B8F6BF-5375-455C-9EA6-DF929625EA0E}">
        <p15:presenceInfo xmlns:p15="http://schemas.microsoft.com/office/powerpoint/2012/main" userId="fbb3ca25005f8e9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20EE"/>
    <a:srgbClr val="777AEF"/>
    <a:srgbClr val="1164C9"/>
    <a:srgbClr val="4FBBE4"/>
    <a:srgbClr val="F46100"/>
    <a:srgbClr val="F0EA00"/>
    <a:srgbClr val="E9E34E"/>
    <a:srgbClr val="66FF33"/>
    <a:srgbClr val="FF2592"/>
    <a:srgbClr val="429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6C2B82-1D55-06EE-9F64-668F56126CED}" v="10" dt="2022-09-02T12:29:12.5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Stile medio 1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3" autoAdjust="0"/>
    <p:restoredTop sz="86398" autoAdjust="0"/>
  </p:normalViewPr>
  <p:slideViewPr>
    <p:cSldViewPr snapToGrid="0" snapToObjects="1" showGuides="1">
      <p:cViewPr varScale="1">
        <p:scale>
          <a:sx n="83" d="100"/>
          <a:sy n="83" d="100"/>
        </p:scale>
        <p:origin x="192" y="26"/>
      </p:cViewPr>
      <p:guideLst>
        <p:guide orient="horz" pos="2160"/>
        <p:guide pos="3863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tente guest" userId="S::urn:spo:anon#4593029af56a18bc5b6125bc5d4f246f67600af56fcfa129167bb83bfff0434e::" providerId="AD" clId="Web-{F56C2B82-1D55-06EE-9F64-668F56126CED}"/>
    <pc:docChg chg="modSld">
      <pc:chgData name="Utente guest" userId="S::urn:spo:anon#4593029af56a18bc5b6125bc5d4f246f67600af56fcfa129167bb83bfff0434e::" providerId="AD" clId="Web-{F56C2B82-1D55-06EE-9F64-668F56126CED}" dt="2022-09-02T12:29:12.591" v="4" actId="20577"/>
      <pc:docMkLst>
        <pc:docMk/>
      </pc:docMkLst>
      <pc:sldChg chg="modSp">
        <pc:chgData name="Utente guest" userId="S::urn:spo:anon#4593029af56a18bc5b6125bc5d4f246f67600af56fcfa129167bb83bfff0434e::" providerId="AD" clId="Web-{F56C2B82-1D55-06EE-9F64-668F56126CED}" dt="2022-09-02T12:29:12.591" v="4" actId="20577"/>
        <pc:sldMkLst>
          <pc:docMk/>
          <pc:sldMk cId="2658572324" sldId="303"/>
        </pc:sldMkLst>
        <pc:spChg chg="mod">
          <ac:chgData name="Utente guest" userId="S::urn:spo:anon#4593029af56a18bc5b6125bc5d4f246f67600af56fcfa129167bb83bfff0434e::" providerId="AD" clId="Web-{F56C2B82-1D55-06EE-9F64-668F56126CED}" dt="2022-09-02T12:29:12.591" v="4" actId="20577"/>
          <ac:spMkLst>
            <pc:docMk/>
            <pc:sldMk cId="2658572324" sldId="303"/>
            <ac:spMk id="72" creationId="{00000000-0000-0000-0000-000000000000}"/>
          </ac:spMkLst>
        </pc:spChg>
        <pc:spChg chg="mod">
          <ac:chgData name="Utente guest" userId="S::urn:spo:anon#4593029af56a18bc5b6125bc5d4f246f67600af56fcfa129167bb83bfff0434e::" providerId="AD" clId="Web-{F56C2B82-1D55-06EE-9F64-668F56126CED}" dt="2022-09-02T12:28:58.778" v="2" actId="20577"/>
          <ac:spMkLst>
            <pc:docMk/>
            <pc:sldMk cId="2658572324" sldId="303"/>
            <ac:spMk id="79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C5EFEF-2C91-4DD5-8FEB-6CA7619221F6}" type="datetimeFigureOut">
              <a:rPr lang="it-IT" smtClean="0"/>
              <a:t>28/10/2024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F1123B-9EDA-4B98-AE6F-73C4033F3BD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13321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863849-F678-4CC6-8C57-57A822BCD61B}" type="datetimeFigureOut">
              <a:rPr lang="it-IT" smtClean="0"/>
              <a:t>28/10/2024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2A003-09A1-45D0-990E-F6908E847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80211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2A003-09A1-45D0-990E-F6908E84731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4595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2A003-09A1-45D0-990E-F6908E84731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7569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2A003-09A1-45D0-990E-F6908E847319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4572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2A003-09A1-45D0-990E-F6908E84731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4936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2A003-09A1-45D0-990E-F6908E84731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0303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2A003-09A1-45D0-990E-F6908E847319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5234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2A003-09A1-45D0-990E-F6908E847319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5776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2A003-09A1-45D0-990E-F6908E847319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0956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2A003-09A1-45D0-990E-F6908E847319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2198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2A003-09A1-45D0-990E-F6908E847319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68325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2A003-09A1-45D0-990E-F6908E847319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0240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2A003-09A1-45D0-990E-F6908E84731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7800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PERTI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C925861-376C-6146-B10D-7FF8D3B9A5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221374"/>
            <a:ext cx="7527294" cy="2629509"/>
          </a:xfrm>
        </p:spPr>
        <p:txBody>
          <a:bodyPr/>
          <a:lstStyle/>
          <a:p>
            <a:r>
              <a:rPr lang="it-IT" dirty="0"/>
              <a:t>Fare clic sull'icona per inserire un'immagine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EA1C37-6459-B049-9FC3-CBFB1DF31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31380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EACC6D7-2098-C04C-863E-1C489AFAB9F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438400" y="5005519"/>
            <a:ext cx="7315200" cy="73017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200" cap="none" spc="0" baseline="0">
                <a:solidFill>
                  <a:srgbClr val="28365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Istituto Nazionale di Fisica Nucleare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9443648-EC3D-BE43-A087-162E85B7B2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25" y="1402481"/>
            <a:ext cx="2965450" cy="59093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it-IT" dirty="0"/>
              <a:t>Inserire data</a:t>
            </a:r>
          </a:p>
        </p:txBody>
      </p:sp>
      <p:sp>
        <p:nvSpPr>
          <p:cNvPr id="10" name="Segnaposto testo 3">
            <a:extLst>
              <a:ext uri="{FF2B5EF4-FFF2-40B4-BE49-F238E27FC236}">
                <a16:creationId xmlns:a16="http://schemas.microsoft.com/office/drawing/2014/main" id="{42120736-D7DC-D54A-BC28-5263CCB271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47123" y="5808660"/>
            <a:ext cx="4729453" cy="59093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it-IT" dirty="0"/>
              <a:t>Inserire relatore</a:t>
            </a:r>
          </a:p>
        </p:txBody>
      </p:sp>
      <p:sp>
        <p:nvSpPr>
          <p:cNvPr id="8" name="Parallelogramma 7">
            <a:extLst>
              <a:ext uri="{FF2B5EF4-FFF2-40B4-BE49-F238E27FC236}">
                <a16:creationId xmlns:a16="http://schemas.microsoft.com/office/drawing/2014/main" id="{AFB68A2C-12C1-F44A-9745-8DEE5DEAEC8E}"/>
              </a:ext>
            </a:extLst>
          </p:cNvPr>
          <p:cNvSpPr/>
          <p:nvPr userDrawn="1"/>
        </p:nvSpPr>
        <p:spPr>
          <a:xfrm flipV="1">
            <a:off x="6001554" y="2219324"/>
            <a:ext cx="8124753" cy="2631559"/>
          </a:xfrm>
          <a:prstGeom prst="parallelogram">
            <a:avLst>
              <a:gd name="adj" fmla="val 4740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1" name="Immagine 10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2659881-7594-E14E-8132-EFA8CF997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445" y="2219325"/>
            <a:ext cx="3939909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323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NDO FOTO CHIA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44EFA5F-72C9-8D4A-A0C8-421511FAFC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Vannozzi - Meeting Annuale della Collaborazione DUNE Italia - Magnet: Status of Power Supply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39B0B72A-A6C1-1249-88B9-6D9907833940}"/>
              </a:ext>
            </a:extLst>
          </p:cNvPr>
          <p:cNvSpPr/>
          <p:nvPr userDrawn="1"/>
        </p:nvSpPr>
        <p:spPr>
          <a:xfrm>
            <a:off x="8159505" y="758952"/>
            <a:ext cx="3443590" cy="5330952"/>
          </a:xfrm>
          <a:prstGeom prst="rect">
            <a:avLst/>
          </a:prstGeom>
          <a:solidFill>
            <a:schemeClr val="bg1">
              <a:lumMod val="8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4699C15A-FD59-674C-B5BB-AD3BA9887745}"/>
              </a:ext>
            </a:extLst>
          </p:cNvPr>
          <p:cNvSpPr txBox="1">
            <a:spLocks/>
          </p:cNvSpPr>
          <p:nvPr userDrawn="1"/>
        </p:nvSpPr>
        <p:spPr>
          <a:xfrm>
            <a:off x="8412423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142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NERIC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Vannozzi - Meeting Annuale della Collaborazione DUNE Italia - Magnet: Status of Power Supply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5666" y="2339471"/>
            <a:ext cx="6096001" cy="1089529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55A3EF7-880F-5B4D-A6F4-242C1C67F6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2465" y="136525"/>
            <a:ext cx="4953002" cy="6128808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6BB11BE-9127-D841-A036-D1F80B8F5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5666" y="3605785"/>
            <a:ext cx="5122333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038842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Vannozzi - Meeting Annuale della Collaborazione DUNE Italia - Magnet: Status of Power Supply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2070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Vannozzi - Meeting Annuale della Collaborazione DUNE Italia - Magnet: Status of Power Supply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3989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Vannozzi - Meeting Annuale della Collaborazione DUNE Italia - Magnet: Status of Power Supply</a:t>
            </a:r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1455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Vannozzi - Meeting Annuale della Collaborazione DUNE Italia - Magnet: Status of Power Supply</a:t>
            </a:r>
            <a:endParaRPr lang="it-IT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0795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Vannozzi - Meeting Annuale della Collaborazione DUNE Italia - Magnet: Status of Power Supply</a:t>
            </a:r>
            <a:endParaRPr lang="it-I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5450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Vannozzi - Meeting Annuale della Collaborazione DUNE Italia - Magnet: Status of Power Supply</a:t>
            </a:r>
            <a:endParaRPr lang="it-IT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61934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r>
              <a:rPr lang="en-US" smtClean="0"/>
              <a:t>A. Vannozzi - Meeting Annuale della Collaborazione DUNE Italia - Magnet: Status of Power Supply</a:t>
            </a:r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6786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PERTIN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9" name="Segnaposto testo 3">
            <a:extLst>
              <a:ext uri="{FF2B5EF4-FFF2-40B4-BE49-F238E27FC236}">
                <a16:creationId xmlns:a16="http://schemas.microsoft.com/office/drawing/2014/main" id="{0B738FA7-77CE-5442-A946-89B02CF385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4005" y="6212534"/>
            <a:ext cx="2965450" cy="59093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it-IT" dirty="0"/>
              <a:t>Inserire data</a:t>
            </a:r>
          </a:p>
        </p:txBody>
      </p:sp>
      <p:pic>
        <p:nvPicPr>
          <p:cNvPr id="11" name="Immagine 10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87281E72-E017-C946-BD0B-FC962B4D36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641" y="538226"/>
            <a:ext cx="2686255" cy="1649528"/>
          </a:xfrm>
          <a:prstGeom prst="rect">
            <a:avLst/>
          </a:prstGeom>
        </p:spPr>
      </p:pic>
      <p:sp>
        <p:nvSpPr>
          <p:cNvPr id="13" name="Segnaposto immagine 12">
            <a:extLst>
              <a:ext uri="{FF2B5EF4-FFF2-40B4-BE49-F238E27FC236}">
                <a16:creationId xmlns:a16="http://schemas.microsoft.com/office/drawing/2014/main" id="{6E9FE7C0-73C1-4141-AA4B-2FC6FD3F94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71000" y="762000"/>
            <a:ext cx="2921000" cy="5334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2743587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EPRTI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Vannozzi - Meeting Annuale della Collaborazione DUNE Italia - Magnet: Status of Power Supply</a:t>
            </a:r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5" y="5649360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10" name="Immagine 1">
            <a:extLst>
              <a:ext uri="{FF2B5EF4-FFF2-40B4-BE49-F238E27FC236}">
                <a16:creationId xmlns:a16="http://schemas.microsoft.com/office/drawing/2014/main" id="{B6E48B5A-B08E-CF46-ACD2-0C550C4B1B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12" y="-1632674"/>
            <a:ext cx="11309350" cy="716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3" descr="Immagine che contiene clipart&#10;&#10;Descrizione generata automaticamente">
            <a:extLst>
              <a:ext uri="{FF2B5EF4-FFF2-40B4-BE49-F238E27FC236}">
                <a16:creationId xmlns:a16="http://schemas.microsoft.com/office/drawing/2014/main" id="{1EC46982-8F86-1646-85E2-CC96D5687E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040" y="3429000"/>
            <a:ext cx="2549139" cy="1600200"/>
          </a:xfrm>
          <a:prstGeom prst="rect">
            <a:avLst/>
          </a:prstGeom>
          <a:noFill/>
          <a:ln>
            <a:noFill/>
          </a:ln>
          <a:effectLst>
            <a:reflection blurRad="76200" stA="51000" endPos="36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421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UOTA NER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Vannozzi - Meeting Annuale della Collaborazione DUNE Italia - Magnet: Status of Power Supply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03E513-6E3B-FD40-83E7-4A25CC1D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4E36ABE-CF9E-A24F-BF3A-1DB7650D9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7215" y="6361475"/>
            <a:ext cx="6523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886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DO FOTO SCUR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3">
            <a:extLst>
              <a:ext uri="{FF2B5EF4-FFF2-40B4-BE49-F238E27FC236}">
                <a16:creationId xmlns:a16="http://schemas.microsoft.com/office/drawing/2014/main" id="{9138E99E-1F07-D041-8818-1CE2AD2CF6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Vannozzi - Meeting Annuale della Collaborazione DUNE Italia - Magnet: Status of Power Supply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03E513-6E3B-FD40-83E7-4A25CC1D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4E36ABE-CF9E-A24F-BF3A-1DB7650D9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43698" y="6361475"/>
            <a:ext cx="6523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64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NDO FOTO SCURA_box tes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3">
            <a:extLst>
              <a:ext uri="{FF2B5EF4-FFF2-40B4-BE49-F238E27FC236}">
                <a16:creationId xmlns:a16="http://schemas.microsoft.com/office/drawing/2014/main" id="{9138E99E-1F07-D041-8818-1CE2AD2CF6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Vannozzi - Meeting Annuale della Collaborazione DUNE Italia - Magnet: Status of Power Supply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03E513-6E3B-FD40-83E7-4A25CC1D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9E1088F-5AD7-6F4C-A34D-16EA33B5D842}"/>
              </a:ext>
            </a:extLst>
          </p:cNvPr>
          <p:cNvSpPr/>
          <p:nvPr userDrawn="1"/>
        </p:nvSpPr>
        <p:spPr>
          <a:xfrm>
            <a:off x="8159505" y="758952"/>
            <a:ext cx="3443590" cy="5330952"/>
          </a:xfrm>
          <a:prstGeom prst="rect">
            <a:avLst/>
          </a:prstGeom>
          <a:solidFill>
            <a:schemeClr val="bg1">
              <a:lumMod val="95000"/>
              <a:lumOff val="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0299FF3-353A-9C41-A2AB-F30B56B6767F}"/>
              </a:ext>
            </a:extLst>
          </p:cNvPr>
          <p:cNvSpPr txBox="1">
            <a:spLocks/>
          </p:cNvSpPr>
          <p:nvPr userDrawn="1"/>
        </p:nvSpPr>
        <p:spPr>
          <a:xfrm>
            <a:off x="8412423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4E36ABE-CF9E-A24F-BF3A-1DB7650D9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7578" y="6361475"/>
            <a:ext cx="6523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645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UOTA BI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Vannozzi - Meeting Annuale della Collaborazione DUNE Italia - Magnet: Status of Power Supply</a:t>
            </a:r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47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UOTA BI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Vannozzi - Meeting Annuale della Collaborazione DUNE Italia - Magnet: Status of Power Supply</a:t>
            </a:r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25199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85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DO FOTO CHIA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44EFA5F-72C9-8D4A-A0C8-421511FAFC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Vannozzi - Meeting Annuale della Collaborazione DUNE Italia - Magnet: Status of Power Supply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99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1320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A. Vannozzi - Meeting Annuale della Collaborazione DUNE Italia - Magnet: Status of Power Supply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5091" y="127381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A6D6D798-1883-974D-96D0-4E82B243DEDE}" type="slidenum">
              <a:rPr lang="it-IT" smtClean="0"/>
              <a:t>‹N›</a:t>
            </a:fld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F2BF5E6-30D1-3E49-BCD8-2D81D3171FD8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1380755" y="635635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0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2" r:id="rId2"/>
    <p:sldLayoutId id="2147483728" r:id="rId3"/>
    <p:sldLayoutId id="2147483723" r:id="rId4"/>
    <p:sldLayoutId id="2147483725" r:id="rId5"/>
    <p:sldLayoutId id="2147483729" r:id="rId6"/>
    <p:sldLayoutId id="2147483724" r:id="rId7"/>
    <p:sldLayoutId id="2147483731" r:id="rId8"/>
    <p:sldLayoutId id="2147483727" r:id="rId9"/>
    <p:sldLayoutId id="2147483730" r:id="rId10"/>
    <p:sldLayoutId id="2147483726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9" r:id="rId17"/>
    <p:sldLayoutId id="2147483720" r:id="rId1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83228786-D527-6842-82EB-C336E659E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Magnet: Status of Power Supply</a:t>
            </a:r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642D4B1-6088-514E-8BEE-99B2B5896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975" y="5005519"/>
            <a:ext cx="11963400" cy="730170"/>
          </a:xfrm>
        </p:spPr>
        <p:txBody>
          <a:bodyPr/>
          <a:lstStyle/>
          <a:p>
            <a:r>
              <a:rPr lang="it-IT" dirty="0" smtClean="0"/>
              <a:t>Istituto Nazionale di Fisica Nucleare – Laboratori Nazionali di Frascati</a:t>
            </a:r>
            <a:endParaRPr lang="it-IT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A19CACCF-7464-DC43-8743-5B436E14E3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0975" y="5735689"/>
            <a:ext cx="11716385" cy="86360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Alessandro </a:t>
            </a:r>
            <a:r>
              <a:rPr lang="en-US" dirty="0" err="1" smtClean="0"/>
              <a:t>Vannozzi</a:t>
            </a:r>
            <a:r>
              <a:rPr lang="en-US" dirty="0" smtClean="0"/>
              <a:t> – Accelerator Division-  Electrical Engineering Service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8" t="8445" r="13333"/>
          <a:stretch/>
        </p:blipFill>
        <p:spPr>
          <a:xfrm>
            <a:off x="4355159" y="2220419"/>
            <a:ext cx="2921970" cy="2625902"/>
          </a:xfrm>
          <a:prstGeom prst="rect">
            <a:avLst/>
          </a:prstGeom>
        </p:spPr>
      </p:pic>
      <p:pic>
        <p:nvPicPr>
          <p:cNvPr id="2050" name="Picture 2" descr="klo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0"/>
          <a:stretch/>
        </p:blipFill>
        <p:spPr bwMode="auto">
          <a:xfrm>
            <a:off x="0" y="2225040"/>
            <a:ext cx="4355159" cy="262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5"/>
          <a:srcRect l="4778" t="9384" r="2889" b="17693"/>
          <a:stretch/>
        </p:blipFill>
        <p:spPr>
          <a:xfrm>
            <a:off x="10658544" y="1773935"/>
            <a:ext cx="1533456" cy="437339"/>
          </a:xfrm>
          <a:prstGeom prst="rect">
            <a:avLst/>
          </a:prstGeom>
        </p:spPr>
      </p:pic>
      <p:sp>
        <p:nvSpPr>
          <p:cNvPr id="9" name="Segnaposto testo 3">
            <a:extLst>
              <a:ext uri="{FF2B5EF4-FFF2-40B4-BE49-F238E27FC236}">
                <a16:creationId xmlns:a16="http://schemas.microsoft.com/office/drawing/2014/main" id="{0642D4B1-6088-514E-8BEE-99B2B5896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1262434"/>
            <a:ext cx="12192000" cy="730170"/>
          </a:xfrm>
        </p:spPr>
        <p:txBody>
          <a:bodyPr/>
          <a:lstStyle/>
          <a:p>
            <a:r>
              <a:rPr lang="it-IT" dirty="0" smtClean="0"/>
              <a:t>Meeting Annuale della Collaborazione DUNE Italia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118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" y="0"/>
            <a:ext cx="12191999" cy="8471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bg1"/>
                </a:solidFill>
              </a:rPr>
              <a:t>Installation at LNF and Time </a:t>
            </a:r>
            <a:r>
              <a:rPr lang="it-IT" dirty="0" err="1" smtClean="0">
                <a:solidFill>
                  <a:schemeClr val="bg1"/>
                </a:solidFill>
              </a:rPr>
              <a:t>Estimation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4778" t="9384" r="2889" b="17693"/>
          <a:stretch/>
        </p:blipFill>
        <p:spPr>
          <a:xfrm>
            <a:off x="36576" y="6341844"/>
            <a:ext cx="1639824" cy="467675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V="1">
            <a:off x="7531" y="6236208"/>
            <a:ext cx="12168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/>
          <p:cNvSpPr/>
          <p:nvPr/>
        </p:nvSpPr>
        <p:spPr>
          <a:xfrm>
            <a:off x="244063" y="952800"/>
            <a:ext cx="115256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tabLst>
                <a:tab pos="299720" algn="l"/>
              </a:tabLst>
            </a:pPr>
            <a:r>
              <a:rPr lang="en-US" b="1" u="sng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INSTALLATION AT LNF </a:t>
            </a:r>
          </a:p>
          <a:p>
            <a:pPr marL="298450" indent="-285750">
              <a:buFont typeface="Arial" panose="020B0604020202020204" pitchFamily="34" charset="0"/>
              <a:buChar char="•"/>
              <a:tabLst>
                <a:tab pos="299720" algn="l"/>
              </a:tabLst>
            </a:pPr>
            <a:endParaRPr lang="en-US" dirty="0" smtClean="0">
              <a:solidFill>
                <a:schemeClr val="accent3">
                  <a:lumMod val="50000"/>
                </a:schemeClr>
              </a:solidFill>
              <a:latin typeface="Calibri"/>
              <a:cs typeface="Calibri"/>
            </a:endParaRPr>
          </a:p>
          <a:p>
            <a:pPr marL="298450" indent="-28575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The whole system will be reassembled at LNF with the support of the Electrical Engineering service</a:t>
            </a:r>
          </a:p>
          <a:p>
            <a:pPr marL="298450" indent="-28575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A preliminary functional test will be done aiming to check the PS functionality, all the interlocks, the control system . No power will be delivered to the magnet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in this phase.</a:t>
            </a:r>
          </a:p>
          <a:p>
            <a:pPr marL="298450" indent="-28575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The Power Supply power input will be compliant with power network USA standards. For test at LNF a dedicated transformer will be used aiming to make compatible  the PS required voltage level with the voltage provided by Italian power network</a:t>
            </a:r>
          </a:p>
          <a:p>
            <a:pPr marL="298450" indent="-28575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The preliminary functional test as well as all the test at LNF will be attended by FNAL personnel.</a:t>
            </a:r>
          </a:p>
          <a:p>
            <a:pPr marL="12700">
              <a:tabLst>
                <a:tab pos="299720" algn="l"/>
              </a:tabLst>
            </a:pPr>
            <a:endParaRPr lang="en-US" b="1" u="sng" dirty="0" smtClean="0">
              <a:solidFill>
                <a:schemeClr val="accent3">
                  <a:lumMod val="50000"/>
                </a:schemeClr>
              </a:solidFill>
              <a:latin typeface="Calibri"/>
              <a:cs typeface="Calibri"/>
            </a:endParaRPr>
          </a:p>
          <a:p>
            <a:pPr marL="12700">
              <a:tabLst>
                <a:tab pos="299720" algn="l"/>
              </a:tabLst>
            </a:pPr>
            <a:r>
              <a:rPr lang="en-US" b="1" u="sng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Estimated Time</a:t>
            </a:r>
          </a:p>
          <a:p>
            <a:pPr marL="12700">
              <a:tabLst>
                <a:tab pos="299720" algn="l"/>
              </a:tabLst>
            </a:pPr>
            <a:endParaRPr lang="en-US" dirty="0" smtClean="0">
              <a:solidFill>
                <a:schemeClr val="accent3">
                  <a:lumMod val="50000"/>
                </a:schemeClr>
              </a:solidFill>
              <a:latin typeface="Calibri"/>
              <a:cs typeface="Calibri"/>
            </a:endParaRPr>
          </a:p>
          <a:p>
            <a:pPr marL="298450" indent="-28575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it-IT" dirty="0" err="1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According</a:t>
            </a:r>
            <a:r>
              <a:rPr lang="it-IT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to the first </a:t>
            </a:r>
            <a:r>
              <a:rPr lang="it-IT" dirty="0" err="1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contract</a:t>
            </a:r>
            <a:r>
              <a:rPr lang="it-IT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dirty="0" err="1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timeschedule</a:t>
            </a:r>
            <a:r>
              <a:rPr lang="it-IT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, the design and test of </a:t>
            </a:r>
            <a:r>
              <a:rPr lang="it-IT" dirty="0" err="1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spare</a:t>
            </a:r>
            <a:r>
              <a:rPr lang="it-IT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dirty="0" err="1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parts</a:t>
            </a:r>
            <a:r>
              <a:rPr lang="it-IT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dirty="0" err="1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should</a:t>
            </a:r>
            <a:r>
              <a:rPr lang="it-IT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end </a:t>
            </a:r>
            <a:r>
              <a:rPr lang="it-IT" b="1" dirty="0" err="1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within</a:t>
            </a:r>
            <a:r>
              <a:rPr lang="it-IT" b="1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the end of 2024</a:t>
            </a:r>
            <a:r>
              <a:rPr lang="it-IT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.</a:t>
            </a:r>
            <a:endParaRPr lang="en-US" dirty="0" smtClean="0">
              <a:solidFill>
                <a:schemeClr val="accent3">
                  <a:lumMod val="50000"/>
                </a:schemeClr>
              </a:solidFill>
              <a:latin typeface="Calibri"/>
              <a:cs typeface="Calibri"/>
            </a:endParaRPr>
          </a:p>
          <a:p>
            <a:pPr marL="298450" indent="-28575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OCEM Complete Estimated Delivery Time: 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10-12 months from order placement (September 2024)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. The work on Diagnostic rack will go in parallel to the PS.</a:t>
            </a:r>
          </a:p>
          <a:p>
            <a:pPr marL="298450" indent="-28575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The assembly of the whole system and the preliminary tests could take approximatively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2-3 weeks 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Vannozzi - Meeting Annuale della Collaborazione DUNE Italia - Magnet: Status of Power Supply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518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" y="0"/>
            <a:ext cx="12191999" cy="8471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>
                <a:solidFill>
                  <a:schemeClr val="bg1"/>
                </a:solidFill>
              </a:rPr>
              <a:t>Conclusions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4778" t="9384" r="2889" b="17693"/>
          <a:stretch/>
        </p:blipFill>
        <p:spPr>
          <a:xfrm>
            <a:off x="36576" y="6341844"/>
            <a:ext cx="1639824" cy="467675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V="1">
            <a:off x="7531" y="6236208"/>
            <a:ext cx="12168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tangolo 3"/>
          <p:cNvSpPr/>
          <p:nvPr/>
        </p:nvSpPr>
        <p:spPr>
          <a:xfrm>
            <a:off x="541867" y="1117600"/>
            <a:ext cx="1075258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4290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AU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After several iterations we have a definitive procurement configuration with OCEM as unique provider of the PS.</a:t>
            </a:r>
          </a:p>
          <a:p>
            <a:pPr marL="355600" indent="-34290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AU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The revamping choice allows to save time and will ensure a full compatibility between magnet and PS and the unique provider will ease all the interactions and the system.</a:t>
            </a:r>
          </a:p>
          <a:p>
            <a:pPr marL="355600" indent="-34290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AU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First contract signed with OCEM for preliminary study, design and tests on saved parts.</a:t>
            </a:r>
          </a:p>
          <a:p>
            <a:pPr marL="355600" indent="-34290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AU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Second contract cost and time quotation to complete the procurement has been defined.</a:t>
            </a:r>
          </a:p>
          <a:p>
            <a:pPr marL="355600" indent="-34290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AU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Funds already allocated for the second contract. </a:t>
            </a:r>
          </a:p>
          <a:p>
            <a:pPr marL="355600" indent="-34290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AU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ASG quotation for Diagnostic Rack was not a “turn-key” solution and it was not cheaper.</a:t>
            </a:r>
          </a:p>
          <a:p>
            <a:pPr marL="355600" indent="-34290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AU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A company who with expertise in automation can cover the requirements for Diagnostic Rack including QD. </a:t>
            </a:r>
            <a:r>
              <a:rPr lang="en-AU" b="1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The market survey is ongoing.</a:t>
            </a:r>
          </a:p>
          <a:p>
            <a:pPr marL="355600" indent="-34290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AU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Automate consulting </a:t>
            </a:r>
            <a:r>
              <a:rPr lang="en-AU" dirty="0" err="1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srl</a:t>
            </a:r>
            <a:r>
              <a:rPr lang="en-AU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is interested to provide a whole Magnet Control System not based on </a:t>
            </a:r>
            <a:r>
              <a:rPr lang="en-AU" dirty="0" err="1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LabView</a:t>
            </a:r>
            <a:r>
              <a:rPr lang="en-AU" dirty="0" err="1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FNAL</a:t>
            </a:r>
            <a:r>
              <a:rPr lang="en-AU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 standard compliance?</a:t>
            </a:r>
            <a:endParaRPr lang="en-AU" dirty="0" smtClean="0">
              <a:solidFill>
                <a:schemeClr val="accent3">
                  <a:lumMod val="50000"/>
                </a:schemeClr>
              </a:solidFill>
              <a:latin typeface="Calibri"/>
              <a:cs typeface="Calibri"/>
            </a:endParaRPr>
          </a:p>
          <a:p>
            <a:pPr marL="355600" indent="-34290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AU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Alternative company search is ongoing</a:t>
            </a:r>
          </a:p>
          <a:p>
            <a:pPr marL="355600" indent="-34290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AU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From Next week  the first tests on contactors will start.</a:t>
            </a:r>
          </a:p>
          <a:p>
            <a:pPr marL="355600" indent="-34290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AU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The final PS delivery should be within </a:t>
            </a:r>
            <a:r>
              <a:rPr lang="en-AU" b="1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September/October 2025</a:t>
            </a:r>
            <a:r>
              <a:rPr lang="en-AU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.</a:t>
            </a:r>
            <a:endParaRPr lang="en-AU" dirty="0" smtClean="0">
              <a:solidFill>
                <a:schemeClr val="accent3">
                  <a:lumMod val="50000"/>
                </a:schemeClr>
              </a:solidFill>
              <a:latin typeface="Calibri"/>
              <a:cs typeface="Calibri"/>
            </a:endParaRPr>
          </a:p>
          <a:p>
            <a:pPr marL="355600" indent="-34290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AU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Additional 2-3 weeks have to be considered for assembly and preliminary test at LNF.</a:t>
            </a:r>
            <a:endParaRPr lang="en-AU" dirty="0">
              <a:solidFill>
                <a:schemeClr val="accent3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Vannozzi - Meeting Annuale della Collaborazione DUNE Italia - Magnet: Status of Power Supply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782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" y="0"/>
            <a:ext cx="12191999" cy="8471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4778" t="9384" r="2889" b="17693"/>
          <a:stretch/>
        </p:blipFill>
        <p:spPr>
          <a:xfrm>
            <a:off x="36576" y="6341844"/>
            <a:ext cx="1639824" cy="467675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V="1">
            <a:off x="7531" y="6236208"/>
            <a:ext cx="12168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tangolo 3"/>
          <p:cNvSpPr/>
          <p:nvPr/>
        </p:nvSpPr>
        <p:spPr>
          <a:xfrm>
            <a:off x="707626" y="3172354"/>
            <a:ext cx="104995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tabLst>
                <a:tab pos="299720" algn="l"/>
              </a:tabLst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Thank You for the Attention!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Vannozzi - Meeting Annuale della Collaborazione DUNE Italia - Magnet: Status of Power Supply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208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" y="0"/>
            <a:ext cx="12191999" cy="8471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Power Supply System Procurement Status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4778" t="9384" r="2889" b="17693"/>
          <a:stretch/>
        </p:blipFill>
        <p:spPr>
          <a:xfrm>
            <a:off x="36576" y="6341844"/>
            <a:ext cx="1639824" cy="467675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V="1">
            <a:off x="7531" y="6236208"/>
            <a:ext cx="12168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tangolo 5"/>
          <p:cNvSpPr/>
          <p:nvPr/>
        </p:nvSpPr>
        <p:spPr>
          <a:xfrm>
            <a:off x="454975" y="872644"/>
            <a:ext cx="1130859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4290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The PS is shut down since the last KLOE-2 run (2018).</a:t>
            </a:r>
          </a:p>
          <a:p>
            <a:pPr marL="355600" indent="-34290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INFN is moving towards the old KLOE PS 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revamping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option that could save money, time and it will keep a solid scheme and functionality.</a:t>
            </a:r>
          </a:p>
          <a:p>
            <a:pPr marL="355600" indent="-34290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Diagnostic Rack including Quench detector needs a functional tests.</a:t>
            </a:r>
          </a:p>
          <a:p>
            <a:pPr marL="355600" indent="-34290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INFN moved towards industrial partners with several years experience in power converters and automation system.</a:t>
            </a:r>
          </a:p>
          <a:p>
            <a:pPr marL="355600" indent="-34290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Power converter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: OCEM SpA company provide a quotation for whole PS system procurement except diagnostic rack including Quench Detector (QD) revamping.</a:t>
            </a:r>
          </a:p>
          <a:p>
            <a:pPr marL="355600" indent="-34290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ASG quotation for QD and revamping was «not cheaper». ASG will play only the role of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supervisor of personnel procured by INFN.</a:t>
            </a:r>
          </a:p>
          <a:p>
            <a:pPr marL="355600" indent="-34290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Several companies with expertise in automation could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cover 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Diagnostic 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Rack including QD update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. Market survey among several companies is ongoing.</a:t>
            </a:r>
          </a:p>
          <a:p>
            <a:pPr marL="355600" indent="-34290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it-IT" sz="20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A </a:t>
            </a:r>
            <a:r>
              <a:rPr lang="it-IT" sz="2000" dirty="0" err="1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revamping</a:t>
            </a:r>
            <a:r>
              <a:rPr lang="it-IT" sz="20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of </a:t>
            </a:r>
            <a:r>
              <a:rPr lang="it-IT" sz="2000" b="1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Control System </a:t>
            </a:r>
            <a:r>
              <a:rPr lang="it-IT" sz="2000" dirty="0" err="1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is</a:t>
            </a:r>
            <a:r>
              <a:rPr lang="it-IT" sz="20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sz="2000" dirty="0" err="1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also</a:t>
            </a:r>
            <a:r>
              <a:rPr lang="it-IT" sz="20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sz="2000" dirty="0" err="1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needed</a:t>
            </a:r>
            <a:r>
              <a:rPr lang="it-IT" sz="20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(</a:t>
            </a:r>
            <a:r>
              <a:rPr lang="it-IT" sz="2000" dirty="0" err="1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old</a:t>
            </a:r>
            <a:r>
              <a:rPr lang="it-IT" sz="20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sz="2000" dirty="0" err="1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one</a:t>
            </a:r>
            <a:r>
              <a:rPr lang="it-IT" sz="20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sz="2000" dirty="0" err="1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is</a:t>
            </a:r>
            <a:r>
              <a:rPr lang="it-IT" sz="20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sz="2000" dirty="0" err="1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based</a:t>
            </a:r>
            <a:r>
              <a:rPr lang="it-IT" sz="20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on </a:t>
            </a:r>
            <a:r>
              <a:rPr lang="it-IT" sz="2000" dirty="0" err="1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LabView</a:t>
            </a:r>
            <a:r>
              <a:rPr lang="it-IT" sz="20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6).</a:t>
            </a:r>
            <a:endParaRPr lang="en-US" sz="2000" dirty="0">
              <a:solidFill>
                <a:schemeClr val="accent3">
                  <a:lumMod val="50000"/>
                </a:schemeClr>
              </a:solidFill>
              <a:latin typeface="Calibri"/>
              <a:cs typeface="Calibri"/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454975" y="4927814"/>
            <a:ext cx="6025477" cy="1230302"/>
            <a:chOff x="2976225" y="4069540"/>
            <a:chExt cx="6318001" cy="1261811"/>
          </a:xfrm>
        </p:grpSpPr>
        <p:sp>
          <p:nvSpPr>
            <p:cNvPr id="37" name="Elaborazione alternativa 36"/>
            <p:cNvSpPr/>
            <p:nvPr/>
          </p:nvSpPr>
          <p:spPr>
            <a:xfrm>
              <a:off x="2976225" y="4069540"/>
              <a:ext cx="6282075" cy="1226387"/>
            </a:xfrm>
            <a:prstGeom prst="flowChartAlternateProcess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36" name="Immagine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68749" y="4235262"/>
              <a:ext cx="2408318" cy="894942"/>
            </a:xfrm>
            <a:prstGeom prst="rect">
              <a:avLst/>
            </a:prstGeom>
          </p:spPr>
        </p:pic>
        <p:sp>
          <p:nvSpPr>
            <p:cNvPr id="4" name="Rettangolo 3"/>
            <p:cNvSpPr/>
            <p:nvPr/>
          </p:nvSpPr>
          <p:spPr>
            <a:xfrm>
              <a:off x="5745068" y="4100281"/>
              <a:ext cx="3549158" cy="12310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b="1" dirty="0"/>
                <a:t>New Power </a:t>
              </a:r>
              <a:r>
                <a:rPr lang="it-IT" b="1" dirty="0" err="1"/>
                <a:t>Units</a:t>
              </a:r>
              <a:r>
                <a:rPr lang="it-IT" b="1" dirty="0"/>
                <a:t> (PU)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b="1" dirty="0"/>
                <a:t>KLOE PS </a:t>
              </a:r>
              <a:r>
                <a:rPr lang="it-IT" b="1" dirty="0" err="1"/>
                <a:t>Revamping</a:t>
              </a:r>
              <a:r>
                <a:rPr lang="it-IT" b="1" dirty="0"/>
                <a:t>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b="1" dirty="0" smtClean="0"/>
                <a:t>Assembly of </a:t>
              </a:r>
              <a:r>
                <a:rPr lang="it-IT" b="1" dirty="0" err="1" smtClean="0"/>
                <a:t>all</a:t>
              </a:r>
              <a:r>
                <a:rPr lang="it-IT" b="1" dirty="0" smtClean="0"/>
                <a:t> </a:t>
              </a:r>
              <a:r>
                <a:rPr lang="it-IT" b="1" dirty="0" err="1" smtClean="0"/>
                <a:t>components</a:t>
              </a:r>
              <a:r>
                <a:rPr lang="it-IT" b="1" dirty="0"/>
                <a:t> </a:t>
              </a:r>
              <a:endParaRPr lang="it-IT" b="1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b="1" dirty="0" smtClean="0"/>
                <a:t>F.A.T.</a:t>
              </a:r>
            </a:p>
          </p:txBody>
        </p:sp>
      </p:grpSp>
      <p:grpSp>
        <p:nvGrpSpPr>
          <p:cNvPr id="5" name="Gruppo 4"/>
          <p:cNvGrpSpPr/>
          <p:nvPr/>
        </p:nvGrpSpPr>
        <p:grpSpPr>
          <a:xfrm>
            <a:off x="6741342" y="4927814"/>
            <a:ext cx="5022231" cy="1172822"/>
            <a:chOff x="7123207" y="4681745"/>
            <a:chExt cx="4624193" cy="1409701"/>
          </a:xfrm>
        </p:grpSpPr>
        <p:grpSp>
          <p:nvGrpSpPr>
            <p:cNvPr id="11" name="Gruppo 10"/>
            <p:cNvGrpSpPr/>
            <p:nvPr/>
          </p:nvGrpSpPr>
          <p:grpSpPr>
            <a:xfrm>
              <a:off x="7123207" y="4681745"/>
              <a:ext cx="4624193" cy="1409701"/>
              <a:chOff x="7698805" y="4097228"/>
              <a:chExt cx="6282075" cy="1226387"/>
            </a:xfrm>
          </p:grpSpPr>
          <p:sp>
            <p:nvSpPr>
              <p:cNvPr id="39" name="Elaborazione alternativa 38"/>
              <p:cNvSpPr/>
              <p:nvPr/>
            </p:nvSpPr>
            <p:spPr>
              <a:xfrm>
                <a:off x="7698805" y="4097228"/>
                <a:ext cx="6282075" cy="1226387"/>
              </a:xfrm>
              <a:prstGeom prst="flowChartAlternateProcess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40" name="Rettangolo 39"/>
              <p:cNvSpPr/>
              <p:nvPr/>
            </p:nvSpPr>
            <p:spPr>
              <a:xfrm>
                <a:off x="10725166" y="4296459"/>
                <a:ext cx="2917687" cy="9542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b="1" dirty="0" err="1" smtClean="0"/>
                  <a:t>Diagnostic</a:t>
                </a:r>
                <a:r>
                  <a:rPr lang="it-IT" b="1" dirty="0" smtClean="0"/>
                  <a:t> </a:t>
                </a:r>
                <a:r>
                  <a:rPr lang="it-IT" b="1" dirty="0" err="1" smtClean="0"/>
                  <a:t>Rack</a:t>
                </a:r>
                <a:endParaRPr lang="it-IT" b="1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b="1" dirty="0" smtClean="0"/>
                  <a:t>Control </a:t>
                </a:r>
                <a:r>
                  <a:rPr lang="it-IT" b="1" dirty="0" err="1" smtClean="0"/>
                  <a:t>system</a:t>
                </a:r>
                <a:r>
                  <a:rPr lang="it-IT" b="1" dirty="0" smtClean="0"/>
                  <a:t> update </a:t>
                </a:r>
              </a:p>
            </p:txBody>
          </p:sp>
        </p:grpSp>
        <p:sp>
          <p:nvSpPr>
            <p:cNvPr id="42" name="Rettangolo 41"/>
            <p:cNvSpPr/>
            <p:nvPr/>
          </p:nvSpPr>
          <p:spPr>
            <a:xfrm>
              <a:off x="7203201" y="5011387"/>
              <a:ext cx="214769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b="1" dirty="0" smtClean="0"/>
                <a:t>AUTOMATION</a:t>
              </a:r>
              <a:br>
                <a:rPr lang="it-IT" b="1" dirty="0" smtClean="0"/>
              </a:br>
              <a:r>
                <a:rPr lang="it-IT" b="1" dirty="0" smtClean="0"/>
                <a:t>COMPANY</a:t>
              </a:r>
            </a:p>
          </p:txBody>
        </p:sp>
      </p:grpSp>
      <p:sp>
        <p:nvSpPr>
          <p:cNvPr id="12" name="Segnaposto piè di pagina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Vannozzi - Meeting Annuale della Collaborazione DUNE Italia - Magnet: Status of Power Supply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161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" y="0"/>
            <a:ext cx="12191999" cy="8471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bg1"/>
                </a:solidFill>
              </a:rPr>
              <a:t>Power </a:t>
            </a:r>
            <a:r>
              <a:rPr lang="it-IT" dirty="0">
                <a:solidFill>
                  <a:schemeClr val="bg1"/>
                </a:solidFill>
              </a:rPr>
              <a:t>Supply </a:t>
            </a:r>
            <a:r>
              <a:rPr lang="en-AU" dirty="0" smtClean="0">
                <a:solidFill>
                  <a:schemeClr val="bg1"/>
                </a:solidFill>
              </a:rPr>
              <a:t>Procurement</a:t>
            </a:r>
            <a:r>
              <a:rPr lang="it-IT" dirty="0" smtClean="0">
                <a:solidFill>
                  <a:schemeClr val="bg1"/>
                </a:solidFill>
              </a:rPr>
              <a:t> Status and Performances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4778" t="9384" r="2889" b="17693"/>
          <a:stretch/>
        </p:blipFill>
        <p:spPr>
          <a:xfrm>
            <a:off x="36576" y="6341844"/>
            <a:ext cx="1639824" cy="467675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V="1">
            <a:off x="7531" y="6236208"/>
            <a:ext cx="12168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tangolo 4"/>
          <p:cNvSpPr/>
          <p:nvPr/>
        </p:nvSpPr>
        <p:spPr>
          <a:xfrm>
            <a:off x="36576" y="947399"/>
            <a:ext cx="695066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4290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Required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PS performances 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in line with the old PS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.</a:t>
            </a:r>
          </a:p>
          <a:p>
            <a:pPr marL="355600" indent="-34290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After a market survey, a modular solution with several power units connected in parallel seems to be the state of the art configuration to find a compromise between reliability and component size. </a:t>
            </a:r>
          </a:p>
          <a:p>
            <a:pPr marL="355600" indent="-34290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Two solutions have been investigated.</a:t>
            </a:r>
          </a:p>
          <a:p>
            <a:pPr marL="812800" lvl="1" indent="-342900">
              <a:buFont typeface="+mj-lt"/>
              <a:buAutoNum type="arabicPeriod"/>
              <a:tabLst>
                <a:tab pos="299720" algn="l"/>
              </a:tabLst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Power modules provided by CAENELS + Revamping by OCEM SpA.</a:t>
            </a:r>
          </a:p>
          <a:p>
            <a:pPr marL="812800" lvl="1" indent="-342900">
              <a:buFont typeface="+mj-lt"/>
              <a:buAutoNum type="arabicPeriod"/>
              <a:tabLst>
                <a:tab pos="299720" algn="l"/>
              </a:tabLst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Power modules and revamping provided only by OCEM.</a:t>
            </a:r>
          </a:p>
          <a:p>
            <a:pPr marL="469900" lvl="1">
              <a:tabLst>
                <a:tab pos="299720" algn="l"/>
              </a:tabLst>
            </a:pPr>
            <a:endParaRPr lang="en-US" dirty="0" smtClean="0">
              <a:solidFill>
                <a:schemeClr val="accent3">
                  <a:lumMod val="50000"/>
                </a:schemeClr>
              </a:solidFill>
              <a:latin typeface="Calibri"/>
              <a:cs typeface="Calibri"/>
            </a:endParaRPr>
          </a:p>
          <a:p>
            <a:pPr marL="298450" indent="-28575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OCEM as unique provider was considered the best solution because of   a better integration between old and new components and for future support simplicity.</a:t>
            </a:r>
            <a:b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</a:br>
            <a:endParaRPr lang="en-US" dirty="0" smtClean="0">
              <a:solidFill>
                <a:schemeClr val="accent3">
                  <a:lumMod val="50000"/>
                </a:schemeClr>
              </a:solidFill>
              <a:latin typeface="Calibri"/>
              <a:cs typeface="Calibri"/>
            </a:endParaRPr>
          </a:p>
          <a:p>
            <a:pPr marL="355600" indent="-34290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it-IT" b="1" dirty="0" err="1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Contract</a:t>
            </a:r>
            <a:r>
              <a:rPr lang="it-IT" b="1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b="1" dirty="0" err="1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signed</a:t>
            </a:r>
            <a:r>
              <a:rPr lang="it-IT" b="1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with OCEM company for </a:t>
            </a:r>
            <a:r>
              <a:rPr lang="it-IT" dirty="0" err="1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study</a:t>
            </a:r>
            <a:r>
              <a:rPr lang="it-IT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and design of the new PS </a:t>
            </a:r>
            <a:r>
              <a:rPr lang="it-IT" dirty="0" err="1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including</a:t>
            </a:r>
            <a:r>
              <a:rPr lang="it-IT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with test on </a:t>
            </a:r>
            <a:r>
              <a:rPr lang="it-IT" dirty="0" err="1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all</a:t>
            </a:r>
            <a:r>
              <a:rPr lang="it-IT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the </a:t>
            </a:r>
            <a:r>
              <a:rPr lang="it-IT" dirty="0" err="1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saved</a:t>
            </a:r>
            <a:r>
              <a:rPr lang="it-IT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dirty="0" err="1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parts</a:t>
            </a:r>
            <a:r>
              <a:rPr lang="it-IT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(77.486 € +VAT</a:t>
            </a:r>
            <a:r>
              <a:rPr lang="it-IT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)</a:t>
            </a:r>
            <a:endParaRPr lang="it-IT" dirty="0">
              <a:solidFill>
                <a:schemeClr val="accent3">
                  <a:lumMod val="50000"/>
                </a:schemeClr>
              </a:solidFill>
              <a:latin typeface="Calibri"/>
              <a:cs typeface="Calibri"/>
            </a:endParaRPr>
          </a:p>
          <a:p>
            <a:pPr marL="355600" indent="-34290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it-IT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Second </a:t>
            </a:r>
            <a:r>
              <a:rPr lang="it-IT" dirty="0" err="1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contract</a:t>
            </a:r>
            <a:r>
              <a:rPr lang="it-IT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to be </a:t>
            </a:r>
            <a:r>
              <a:rPr lang="it-IT" dirty="0" err="1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signed</a:t>
            </a:r>
            <a:r>
              <a:rPr lang="it-IT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with OCEM for </a:t>
            </a:r>
            <a:r>
              <a:rPr lang="it-IT" dirty="0" err="1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parts</a:t>
            </a:r>
            <a:r>
              <a:rPr lang="it-IT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dirty="0" err="1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procurement</a:t>
            </a:r>
            <a:r>
              <a:rPr lang="it-IT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(</a:t>
            </a:r>
            <a:r>
              <a:rPr lang="it-IT" dirty="0" err="1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including</a:t>
            </a:r>
            <a:r>
              <a:rPr lang="it-IT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dirty="0" err="1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power</a:t>
            </a:r>
            <a:r>
              <a:rPr lang="it-IT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dirty="0" err="1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units</a:t>
            </a:r>
            <a:r>
              <a:rPr lang="it-IT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), </a:t>
            </a:r>
            <a:r>
              <a:rPr lang="it-IT" dirty="0" err="1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assembly</a:t>
            </a:r>
            <a:r>
              <a:rPr lang="it-IT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FAT and test </a:t>
            </a:r>
            <a:r>
              <a:rPr lang="it-IT" dirty="0" err="1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at</a:t>
            </a:r>
            <a:r>
              <a:rPr lang="it-IT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LNF </a:t>
            </a:r>
            <a:r>
              <a:rPr lang="it-IT" dirty="0" err="1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support</a:t>
            </a:r>
            <a:r>
              <a:rPr lang="it-IT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(185.180 € +VAT</a:t>
            </a:r>
            <a:r>
              <a:rPr lang="it-IT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).</a:t>
            </a:r>
            <a:endParaRPr lang="it-IT" dirty="0">
              <a:solidFill>
                <a:schemeClr val="accent3">
                  <a:lumMod val="50000"/>
                </a:schemeClr>
              </a:solidFill>
              <a:latin typeface="Calibri"/>
              <a:cs typeface="Calibri"/>
            </a:endParaRPr>
          </a:p>
          <a:p>
            <a:pPr marL="355600" indent="-34290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it-IT" dirty="0" err="1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All</a:t>
            </a:r>
            <a:r>
              <a:rPr lang="it-IT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the funds are </a:t>
            </a:r>
            <a:r>
              <a:rPr lang="it-IT" b="1" dirty="0" err="1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now</a:t>
            </a:r>
            <a:r>
              <a:rPr lang="it-IT" b="1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b="1" dirty="0" err="1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available</a:t>
            </a:r>
            <a:r>
              <a:rPr lang="it-IT" b="1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dirty="0" err="1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also</a:t>
            </a:r>
            <a:r>
              <a:rPr lang="it-IT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for the </a:t>
            </a:r>
            <a:r>
              <a:rPr lang="it-IT" dirty="0" err="1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second</a:t>
            </a:r>
            <a:r>
              <a:rPr lang="it-IT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dirty="0" err="1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contract</a:t>
            </a:r>
            <a:r>
              <a:rPr lang="it-IT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.</a:t>
            </a:r>
            <a:endParaRPr lang="en-US" dirty="0" smtClean="0">
              <a:solidFill>
                <a:schemeClr val="accent3">
                  <a:lumMod val="50000"/>
                </a:schemeClr>
              </a:solidFill>
              <a:latin typeface="Calibri"/>
              <a:cs typeface="Calibri"/>
            </a:endParaRPr>
          </a:p>
        </p:txBody>
      </p:sp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311034"/>
              </p:ext>
            </p:extLst>
          </p:nvPr>
        </p:nvGraphicFramePr>
        <p:xfrm>
          <a:off x="7090046" y="1059207"/>
          <a:ext cx="4769584" cy="4629367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2117527">
                  <a:extLst>
                    <a:ext uri="{9D8B030D-6E8A-4147-A177-3AD203B41FA5}">
                      <a16:colId xmlns:a16="http://schemas.microsoft.com/office/drawing/2014/main" val="2455176935"/>
                    </a:ext>
                  </a:extLst>
                </a:gridCol>
                <a:gridCol w="2652057">
                  <a:extLst>
                    <a:ext uri="{9D8B030D-6E8A-4147-A177-3AD203B41FA5}">
                      <a16:colId xmlns:a16="http://schemas.microsoft.com/office/drawing/2014/main" val="2385346351"/>
                    </a:ext>
                  </a:extLst>
                </a:gridCol>
              </a:tblGrid>
              <a:tr h="25718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DC OUTPUT RATINGS</a:t>
                      </a:r>
                      <a:endParaRPr lang="it-IT" sz="11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4499182"/>
                  </a:ext>
                </a:extLst>
              </a:tr>
              <a:tr h="2571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Power range</a:t>
                      </a:r>
                      <a:endParaRPr lang="it-IT" sz="11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30 kW</a:t>
                      </a:r>
                      <a:endParaRPr lang="it-IT" sz="11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4439330"/>
                  </a:ext>
                </a:extLst>
              </a:tr>
              <a:tr h="2571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Current range</a:t>
                      </a:r>
                      <a:endParaRPr lang="it-IT" sz="11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3000 A</a:t>
                      </a:r>
                      <a:endParaRPr lang="it-IT" sz="11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62389503"/>
                  </a:ext>
                </a:extLst>
              </a:tr>
              <a:tr h="2571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Maximum output Voltage</a:t>
                      </a:r>
                      <a:endParaRPr lang="it-IT" sz="11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 V</a:t>
                      </a:r>
                      <a:endParaRPr lang="it-IT" sz="11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4688844"/>
                  </a:ext>
                </a:extLst>
              </a:tr>
              <a:tr h="2571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Nominal</a:t>
                      </a:r>
                      <a:r>
                        <a:rPr lang="en-US" sz="1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Ramp Rate</a:t>
                      </a:r>
                      <a:endParaRPr lang="it-IT" sz="11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0,6A/s</a:t>
                      </a:r>
                      <a:endParaRPr lang="it-IT" sz="11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1883921"/>
                  </a:ext>
                </a:extLst>
              </a:tr>
              <a:tr h="2571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Output Polarity</a:t>
                      </a:r>
                      <a:endParaRPr lang="it-IT" sz="11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Unipolar</a:t>
                      </a:r>
                      <a:endParaRPr lang="it-IT" sz="11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337912"/>
                  </a:ext>
                </a:extLst>
              </a:tr>
              <a:tr h="25718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bg1"/>
                          </a:solidFill>
                          <a:effectLst/>
                        </a:rPr>
                        <a:t>STABILITY</a:t>
                      </a:r>
                      <a:endParaRPr lang="it-IT" sz="11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2026606"/>
                  </a:ext>
                </a:extLst>
              </a:tr>
              <a:tr h="2571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Short term 30 min</a:t>
                      </a:r>
                      <a:endParaRPr lang="it-IT" sz="11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+/- 10 </a:t>
                      </a:r>
                      <a:r>
                        <a:rPr lang="en-US" sz="1100" dirty="0" smtClean="0">
                          <a:effectLst/>
                        </a:rPr>
                        <a:t>ppm*</a:t>
                      </a:r>
                      <a:endParaRPr lang="it-IT" sz="11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5822333"/>
                  </a:ext>
                </a:extLst>
              </a:tr>
              <a:tr h="2571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Long term 8 hours</a:t>
                      </a:r>
                      <a:endParaRPr lang="it-IT" sz="110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+/- 10 </a:t>
                      </a:r>
                      <a:r>
                        <a:rPr lang="en-US" sz="1100" dirty="0" smtClean="0">
                          <a:effectLst/>
                        </a:rPr>
                        <a:t>ppm*</a:t>
                      </a:r>
                      <a:endParaRPr lang="it-IT" sz="11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9776216"/>
                  </a:ext>
                </a:extLst>
              </a:tr>
              <a:tr h="25718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WATER COOLING</a:t>
                      </a:r>
                      <a:endParaRPr lang="it-IT" sz="11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9585008"/>
                  </a:ext>
                </a:extLst>
              </a:tr>
              <a:tr h="2571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Flow Rate</a:t>
                      </a:r>
                      <a:endParaRPr lang="it-IT" sz="110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18-25 l/min</a:t>
                      </a:r>
                      <a:endParaRPr lang="it-IT" sz="110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19309850"/>
                  </a:ext>
                </a:extLst>
              </a:tr>
              <a:tr h="2571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Inlet Water TemperATURE</a:t>
                      </a:r>
                      <a:endParaRPr lang="it-IT" sz="110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25-32°C</a:t>
                      </a:r>
                      <a:endParaRPr lang="it-IT" sz="110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2351838"/>
                  </a:ext>
                </a:extLst>
              </a:tr>
              <a:tr h="2571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7525632"/>
                  </a:ext>
                </a:extLst>
              </a:tr>
              <a:tr h="2571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Current setting resolution</a:t>
                      </a:r>
                      <a:endParaRPr lang="it-IT" sz="110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18 Bit</a:t>
                      </a:r>
                      <a:endParaRPr lang="it-IT" sz="110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42129125"/>
                  </a:ext>
                </a:extLst>
              </a:tr>
              <a:tr h="2571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Current readback resolution</a:t>
                      </a:r>
                      <a:endParaRPr lang="it-IT" sz="110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16 Bit 16 ppm</a:t>
                      </a:r>
                      <a:endParaRPr lang="it-IT" sz="110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00427371"/>
                  </a:ext>
                </a:extLst>
              </a:tr>
              <a:tr h="25718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AC SUPPLY POWER</a:t>
                      </a:r>
                      <a:endParaRPr lang="it-IT" sz="11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0075179"/>
                  </a:ext>
                </a:extLst>
              </a:tr>
              <a:tr h="5143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Mains voltage</a:t>
                      </a:r>
                      <a:endParaRPr lang="it-IT" sz="110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3x208VAC +/-10% 60Hz (With 400VAC connection for LNF Tests)</a:t>
                      </a:r>
                      <a:endParaRPr lang="it-IT" sz="11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1040596"/>
                  </a:ext>
                </a:extLst>
              </a:tr>
            </a:tbl>
          </a:graphicData>
        </a:graphic>
      </p:graphicFrame>
      <p:sp>
        <p:nvSpPr>
          <p:cNvPr id="11" name="Rettangolo 10"/>
          <p:cNvSpPr/>
          <p:nvPr/>
        </p:nvSpPr>
        <p:spPr>
          <a:xfrm>
            <a:off x="7173131" y="5642911"/>
            <a:ext cx="44429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*These are nominal PS parameters, with the 3H magnet load they will be reduced</a:t>
            </a:r>
            <a:endParaRPr lang="it-IT" sz="12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Vannozzi - Meeting Annuale della Collaborazione DUNE Italia - Magnet: Status of Power Supply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80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" y="0"/>
            <a:ext cx="12191999" cy="8471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Power Supply </a:t>
            </a:r>
            <a:r>
              <a:rPr lang="it-IT" dirty="0" err="1">
                <a:solidFill>
                  <a:schemeClr val="bg1"/>
                </a:solidFill>
              </a:rPr>
              <a:t>Procurement</a:t>
            </a:r>
            <a:r>
              <a:rPr lang="it-IT" dirty="0">
                <a:solidFill>
                  <a:schemeClr val="bg1"/>
                </a:solidFill>
              </a:rPr>
              <a:t> Status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4778" t="9384" r="2889" b="17693"/>
          <a:stretch/>
        </p:blipFill>
        <p:spPr>
          <a:xfrm>
            <a:off x="36576" y="6341844"/>
            <a:ext cx="1639824" cy="467675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V="1">
            <a:off x="7531" y="6236208"/>
            <a:ext cx="12168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tangolo 5"/>
          <p:cNvSpPr/>
          <p:nvPr/>
        </p:nvSpPr>
        <p:spPr>
          <a:xfrm>
            <a:off x="16490" y="863981"/>
            <a:ext cx="818063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42900" algn="just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Main components who has to be substituted: </a:t>
            </a:r>
          </a:p>
          <a:p>
            <a:pPr marL="812800" lvl="1" indent="-342900" algn="just">
              <a:buFont typeface="Courier New" panose="02070309020205020404" pitchFamily="49" charset="0"/>
              <a:buChar char="o"/>
              <a:tabLst>
                <a:tab pos="299720" algn="l"/>
              </a:tabLst>
            </a:pP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Cooling pipes of the transistors bank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 new power unit</a:t>
            </a:r>
          </a:p>
          <a:p>
            <a:pPr marL="812800" lvl="1" indent="-342900" algn="just">
              <a:buFont typeface="Courier New" panose="02070309020205020404" pitchFamily="49" charset="0"/>
              <a:buChar char="o"/>
              <a:tabLst>
                <a:tab pos="299720" algn="l"/>
              </a:tabLst>
            </a:pP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Free wheeling diodes affected by several water leaks</a:t>
            </a:r>
          </a:p>
          <a:p>
            <a:pPr marL="355600" indent="-342900" algn="just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High current contactors, </a:t>
            </a:r>
            <a:r>
              <a:rPr lang="en-US" sz="2000" dirty="0" err="1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Busbars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and several other components passive components (i.e. Rdump) could be saved after functional tests</a:t>
            </a:r>
          </a:p>
          <a:p>
            <a:pPr marL="355600" indent="-342900" algn="just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Diagnostic Rack with  temperature, helium level sensors and Quench detectors needs functional tests.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Vannozzi - Meeting Annuale della Collaborazione DUNE Italia - Magnet: Status of Power Supply</a:t>
            </a:r>
            <a:endParaRPr lang="it-IT"/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593" y="3165014"/>
            <a:ext cx="2141813" cy="2855750"/>
          </a:xfrm>
          <a:prstGeom prst="rect">
            <a:avLst/>
          </a:prstGeom>
        </p:spPr>
      </p:pic>
      <p:grpSp>
        <p:nvGrpSpPr>
          <p:cNvPr id="11" name="Gruppo 10"/>
          <p:cNvGrpSpPr/>
          <p:nvPr/>
        </p:nvGrpSpPr>
        <p:grpSpPr>
          <a:xfrm>
            <a:off x="8370581" y="1276261"/>
            <a:ext cx="3728285" cy="4793585"/>
            <a:chOff x="8370581" y="1276261"/>
            <a:chExt cx="3728285" cy="4793585"/>
          </a:xfrm>
        </p:grpSpPr>
        <p:grpSp>
          <p:nvGrpSpPr>
            <p:cNvPr id="10" name="Gruppo 9"/>
            <p:cNvGrpSpPr/>
            <p:nvPr/>
          </p:nvGrpSpPr>
          <p:grpSpPr>
            <a:xfrm>
              <a:off x="8370581" y="1322582"/>
              <a:ext cx="3728285" cy="4747264"/>
              <a:chOff x="8387801" y="1078602"/>
              <a:chExt cx="3560448" cy="4747264"/>
            </a:xfrm>
          </p:grpSpPr>
          <p:pic>
            <p:nvPicPr>
              <p:cNvPr id="17" name="Immagine 1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7801" y="1078602"/>
                <a:ext cx="3560448" cy="4747264"/>
              </a:xfrm>
              <a:prstGeom prst="rect">
                <a:avLst/>
              </a:prstGeom>
            </p:spPr>
          </p:pic>
          <p:cxnSp>
            <p:nvCxnSpPr>
              <p:cNvPr id="19" name="Connettore 2 18"/>
              <p:cNvCxnSpPr/>
              <p:nvPr/>
            </p:nvCxnSpPr>
            <p:spPr>
              <a:xfrm>
                <a:off x="9043083" y="1322582"/>
                <a:ext cx="361949" cy="69934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ttore 2 20"/>
              <p:cNvCxnSpPr/>
              <p:nvPr/>
            </p:nvCxnSpPr>
            <p:spPr>
              <a:xfrm flipH="1">
                <a:off x="10857583" y="1501370"/>
                <a:ext cx="556165" cy="207991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ttore 2 21"/>
              <p:cNvCxnSpPr/>
              <p:nvPr/>
            </p:nvCxnSpPr>
            <p:spPr>
              <a:xfrm flipH="1">
                <a:off x="11009984" y="1543104"/>
                <a:ext cx="628338" cy="278704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Rettangolo 17"/>
            <p:cNvSpPr/>
            <p:nvPr/>
          </p:nvSpPr>
          <p:spPr>
            <a:xfrm>
              <a:off x="8538211" y="1276261"/>
              <a:ext cx="8975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575"/>
                </a:spcBef>
                <a:tabLst>
                  <a:tab pos="355600" algn="l"/>
                </a:tabLst>
              </a:pPr>
              <a:r>
                <a:rPr lang="en-US" b="1" dirty="0" smtClean="0">
                  <a:solidFill>
                    <a:srgbClr val="FF0000"/>
                  </a:solidFill>
                  <a:cs typeface="Calibri"/>
                </a:rPr>
                <a:t>Rdump</a:t>
              </a:r>
              <a:endParaRPr lang="en-US" b="1" dirty="0">
                <a:solidFill>
                  <a:srgbClr val="FF0000"/>
                </a:solidFill>
                <a:cs typeface="Calibri"/>
              </a:endParaRPr>
            </a:p>
          </p:txBody>
        </p:sp>
      </p:grpSp>
      <p:sp>
        <p:nvSpPr>
          <p:cNvPr id="20" name="Rettangolo 19"/>
          <p:cNvSpPr/>
          <p:nvPr/>
        </p:nvSpPr>
        <p:spPr>
          <a:xfrm>
            <a:off x="10789474" y="1440490"/>
            <a:ext cx="1248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575"/>
              </a:spcBef>
              <a:tabLst>
                <a:tab pos="355600" algn="l"/>
              </a:tabLst>
            </a:pPr>
            <a:r>
              <a:rPr lang="en-US" b="1" dirty="0" smtClean="0">
                <a:solidFill>
                  <a:srgbClr val="FF0000"/>
                </a:solidFill>
                <a:cs typeface="Calibri"/>
              </a:rPr>
              <a:t>Contactors</a:t>
            </a:r>
            <a:endParaRPr lang="en-US" b="1" dirty="0">
              <a:solidFill>
                <a:srgbClr val="FF0000"/>
              </a:solidFill>
              <a:cs typeface="Calibri"/>
            </a:endParaRPr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8" t="8445" r="13333"/>
          <a:stretch/>
        </p:blipFill>
        <p:spPr>
          <a:xfrm>
            <a:off x="4268733" y="3158908"/>
            <a:ext cx="3461584" cy="290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5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" y="0"/>
            <a:ext cx="12191999" cy="8471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bg1"/>
                </a:solidFill>
              </a:rPr>
              <a:t>Power  Supply </a:t>
            </a:r>
            <a:r>
              <a:rPr lang="it-IT" dirty="0" err="1" smtClean="0">
                <a:solidFill>
                  <a:schemeClr val="bg1"/>
                </a:solidFill>
              </a:rPr>
              <a:t>Main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Diagram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4778" t="9384" r="2889" b="17693"/>
          <a:stretch/>
        </p:blipFill>
        <p:spPr>
          <a:xfrm>
            <a:off x="36576" y="6341844"/>
            <a:ext cx="1639824" cy="467675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V="1">
            <a:off x="7531" y="6236208"/>
            <a:ext cx="12168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tangolo 12"/>
          <p:cNvSpPr/>
          <p:nvPr/>
        </p:nvSpPr>
        <p:spPr>
          <a:xfrm>
            <a:off x="36576" y="1096911"/>
            <a:ext cx="31431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lvl="1">
              <a:tabLst>
                <a:tab pos="299720" algn="l"/>
              </a:tabLst>
            </a:pP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Magnet Quench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/>
            </a:r>
            <a:b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</a:b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Discharge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in 50s, current flows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through dump resistor (T3 open)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Calibri"/>
              <a:cs typeface="Calibri"/>
              <a:sym typeface="Wingdings" panose="05000000000000000000" pitchFamily="2" charset="2"/>
            </a:endParaRPr>
          </a:p>
          <a:p>
            <a:pPr marL="92075" lvl="1">
              <a:tabLst>
                <a:tab pos="299720" algn="l"/>
              </a:tabLst>
            </a:pP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PS Internal Fault/Grid Fault</a:t>
            </a:r>
          </a:p>
          <a:p>
            <a:pPr marL="92075" lvl="1"/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Current flows through FWD, discharge in 20 min, V=-7V (T1 open)</a:t>
            </a:r>
          </a:p>
          <a:p>
            <a:pPr marL="92075" lvl="1">
              <a:tabLst>
                <a:tab pos="299720" algn="l"/>
              </a:tabLst>
            </a:pPr>
            <a:r>
              <a:rPr lang="en-US" b="1" dirty="0" smtClean="0">
                <a:solidFill>
                  <a:schemeClr val="accent1"/>
                </a:solidFill>
                <a:latin typeface="Calibri"/>
                <a:cs typeface="Calibri"/>
              </a:rPr>
              <a:t>FWD Water Cooling Fault</a:t>
            </a:r>
          </a:p>
          <a:p>
            <a:pPr marL="92075" lvl="1">
              <a:tabLst>
                <a:tab pos="299720" algn="l"/>
              </a:tabLst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Magnet short circuited with crow bar, discharge in 2,5 hours (Modules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OFF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)</a:t>
            </a:r>
          </a:p>
          <a:p>
            <a:pPr marL="92075" lvl="1">
              <a:tabLst>
                <a:tab pos="299720" algn="l"/>
              </a:tabLst>
            </a:pPr>
            <a:r>
              <a:rPr lang="en-US" b="1" dirty="0" smtClean="0">
                <a:solidFill>
                  <a:srgbClr val="00B050"/>
                </a:solidFill>
                <a:latin typeface="Calibri"/>
                <a:cs typeface="Calibri"/>
                <a:sym typeface="Wingdings" panose="05000000000000000000" pitchFamily="2" charset="2"/>
              </a:rPr>
              <a:t>Regulated Ramp Down</a:t>
            </a:r>
            <a:endParaRPr lang="en-US" b="1" dirty="0">
              <a:solidFill>
                <a:srgbClr val="00B050"/>
              </a:solidFill>
              <a:latin typeface="Calibri"/>
              <a:cs typeface="Calibri"/>
              <a:sym typeface="Wingdings" panose="05000000000000000000" pitchFamily="2" charset="2"/>
            </a:endParaRPr>
          </a:p>
          <a:p>
            <a:pPr marL="92075" lvl="1">
              <a:tabLst>
                <a:tab pos="299720" algn="l"/>
              </a:tabLst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T1 open,T4 closed by-passing 6FWD V=-2V</a:t>
            </a:r>
            <a:endParaRPr lang="en-US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marL="92075" lvl="1">
              <a:tabLst>
                <a:tab pos="299720" algn="l"/>
              </a:tabLst>
            </a:pPr>
            <a:endParaRPr lang="en-US" dirty="0">
              <a:solidFill>
                <a:srgbClr val="00B050"/>
              </a:solidFill>
              <a:latin typeface="Calibri"/>
              <a:cs typeface="Calibri"/>
              <a:sym typeface="Wingdings" panose="05000000000000000000" pitchFamily="2" charset="2"/>
            </a:endParaRPr>
          </a:p>
        </p:txBody>
      </p:sp>
      <p:grpSp>
        <p:nvGrpSpPr>
          <p:cNvPr id="19" name="Gruppo 18"/>
          <p:cNvGrpSpPr/>
          <p:nvPr/>
        </p:nvGrpSpPr>
        <p:grpSpPr>
          <a:xfrm>
            <a:off x="3088640" y="921375"/>
            <a:ext cx="9163091" cy="5284832"/>
            <a:chOff x="3088640" y="921375"/>
            <a:chExt cx="9163091" cy="5284832"/>
          </a:xfrm>
        </p:grpSpPr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8640" y="921375"/>
              <a:ext cx="9163091" cy="5284832"/>
            </a:xfrm>
            <a:prstGeom prst="rect">
              <a:avLst/>
            </a:prstGeom>
          </p:spPr>
        </p:pic>
        <p:grpSp>
          <p:nvGrpSpPr>
            <p:cNvPr id="5" name="Gruppo 4"/>
            <p:cNvGrpSpPr/>
            <p:nvPr/>
          </p:nvGrpSpPr>
          <p:grpSpPr>
            <a:xfrm>
              <a:off x="4262598" y="1905000"/>
              <a:ext cx="6400322" cy="3978306"/>
              <a:chOff x="2899991" y="2313290"/>
              <a:chExt cx="6523826" cy="4009697"/>
            </a:xfrm>
          </p:grpSpPr>
          <p:sp>
            <p:nvSpPr>
              <p:cNvPr id="9" name="Rettangolo con singolo angolo ritagliato 8"/>
              <p:cNvSpPr/>
              <p:nvPr/>
            </p:nvSpPr>
            <p:spPr>
              <a:xfrm flipV="1">
                <a:off x="7590794" y="2313290"/>
                <a:ext cx="826392" cy="522249"/>
              </a:xfrm>
              <a:prstGeom prst="snip1Rect">
                <a:avLst>
                  <a:gd name="adj" fmla="val 0"/>
                </a:avLst>
              </a:prstGeom>
              <a:solidFill>
                <a:schemeClr val="accent4">
                  <a:lumMod val="40000"/>
                  <a:lumOff val="60000"/>
                  <a:alpha val="30000"/>
                </a:schemeClr>
              </a:solidFill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ttangolo con singolo angolo ritagliato 9"/>
              <p:cNvSpPr/>
              <p:nvPr/>
            </p:nvSpPr>
            <p:spPr>
              <a:xfrm flipV="1">
                <a:off x="7485896" y="5154937"/>
                <a:ext cx="931291" cy="708291"/>
              </a:xfrm>
              <a:prstGeom prst="snip1Rect">
                <a:avLst>
                  <a:gd name="adj" fmla="val 0"/>
                </a:avLst>
              </a:prstGeom>
              <a:solidFill>
                <a:schemeClr val="accent4">
                  <a:lumMod val="40000"/>
                  <a:lumOff val="60000"/>
                  <a:alpha val="30000"/>
                </a:schemeClr>
              </a:solidFill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ttangolo con singolo angolo ritagliato 10"/>
              <p:cNvSpPr/>
              <p:nvPr/>
            </p:nvSpPr>
            <p:spPr>
              <a:xfrm flipV="1">
                <a:off x="8502127" y="3997794"/>
                <a:ext cx="921690" cy="975524"/>
              </a:xfrm>
              <a:prstGeom prst="snip1Rect">
                <a:avLst>
                  <a:gd name="adj" fmla="val 0"/>
                </a:avLst>
              </a:prstGeom>
              <a:solidFill>
                <a:schemeClr val="accent4">
                  <a:lumMod val="40000"/>
                  <a:lumOff val="60000"/>
                  <a:alpha val="30000"/>
                </a:schemeClr>
              </a:solidFill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ttangolo con singolo angolo ritagliato 11"/>
              <p:cNvSpPr/>
              <p:nvPr/>
            </p:nvSpPr>
            <p:spPr>
              <a:xfrm rot="10800000" flipV="1">
                <a:off x="2899991" y="5997398"/>
                <a:ext cx="1779814" cy="325589"/>
              </a:xfrm>
              <a:prstGeom prst="snip1Rect">
                <a:avLst>
                  <a:gd name="adj" fmla="val 0"/>
                </a:avLst>
              </a:prstGeom>
              <a:solidFill>
                <a:schemeClr val="accent4">
                  <a:lumMod val="40000"/>
                  <a:lumOff val="60000"/>
                  <a:alpha val="30000"/>
                </a:schemeClr>
              </a:solidFill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00" dirty="0" smtClean="0">
                    <a:solidFill>
                      <a:schemeClr val="tx1"/>
                    </a:solidFill>
                  </a:rPr>
                  <a:t>SAVED COMPONENTS</a:t>
                </a:r>
                <a:endParaRPr lang="en-US" sz="13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5" name="Rettangolo con singolo angolo ritagliato 14"/>
            <p:cNvSpPr/>
            <p:nvPr/>
          </p:nvSpPr>
          <p:spPr>
            <a:xfrm flipV="1">
              <a:off x="10121497" y="1717040"/>
              <a:ext cx="492376" cy="518160"/>
            </a:xfrm>
            <a:prstGeom prst="snip1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  <a:alpha val="3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ttangolo con singolo angolo ritagliato 15"/>
            <p:cNvSpPr/>
            <p:nvPr/>
          </p:nvSpPr>
          <p:spPr>
            <a:xfrm flipV="1">
              <a:off x="8065662" y="3178899"/>
              <a:ext cx="762001" cy="833976"/>
            </a:xfrm>
            <a:prstGeom prst="snip1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  <a:alpha val="3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Segnaposto piè di pagina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Vannozzi - Meeting Annuale della Collaborazione DUNE Italia - Magnet: Status of Power Supply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632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" y="0"/>
            <a:ext cx="12191999" cy="8471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bg1"/>
                </a:solidFill>
              </a:rPr>
              <a:t>Power Supply and </a:t>
            </a:r>
            <a:r>
              <a:rPr lang="it-IT" dirty="0" err="1" smtClean="0">
                <a:solidFill>
                  <a:schemeClr val="bg1"/>
                </a:solidFill>
              </a:rPr>
              <a:t>Ancillaries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4778" t="9384" r="2889" b="17693"/>
          <a:stretch/>
        </p:blipFill>
        <p:spPr>
          <a:xfrm>
            <a:off x="36576" y="6341844"/>
            <a:ext cx="1639824" cy="467675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V="1">
            <a:off x="7531" y="6236208"/>
            <a:ext cx="12168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tangolo 5"/>
          <p:cNvSpPr/>
          <p:nvPr/>
        </p:nvSpPr>
        <p:spPr>
          <a:xfrm>
            <a:off x="297180" y="1059207"/>
            <a:ext cx="798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42900">
              <a:buFont typeface="Arial" panose="020B0604020202020204" pitchFamily="34" charset="0"/>
              <a:buChar char="•"/>
              <a:tabLst>
                <a:tab pos="299720" algn="l"/>
              </a:tabLst>
            </a:pPr>
            <a:endParaRPr lang="it-IT" sz="2400" b="1" dirty="0">
              <a:solidFill>
                <a:schemeClr val="accent3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75389" y="3938842"/>
            <a:ext cx="1183228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The PS revamping foreseen the supply of several PS 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ancillaries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UPS for the auxiliaries (i.e.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contacots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relè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), quench detector, and control power in case of AC power failure. At least 30 minutes back-up time.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Warm-up power supply: 25A, 230V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power supply to bring it up to room temperature once it ceases to be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superconducting.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Control Interfaces (TCP-IP Ethernet)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All the connections and bars between components including the new high current contactors (T1 and T4)</a:t>
            </a:r>
            <a:endParaRPr lang="it-IT" dirty="0"/>
          </a:p>
        </p:txBody>
      </p:sp>
      <p:pic>
        <p:nvPicPr>
          <p:cNvPr id="1026" name="Picture 2" descr="https://ocem.eu/wp-content/uploads/2016/03/NGPS2019-we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664" y="1127188"/>
            <a:ext cx="4262891" cy="284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tangolo 8"/>
          <p:cNvSpPr/>
          <p:nvPr/>
        </p:nvSpPr>
        <p:spPr>
          <a:xfrm>
            <a:off x="175388" y="993497"/>
            <a:ext cx="733739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The 3000 A maximum current will be delivered by the parallel of 3 x NGPS 1000 A, 10 V.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Current regulation with one DCCT per power module. Diode D4 will ensure that the readout of DCCT on the load will be equal to the sum of the three DCCTs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New PLC for the internal PS control will be installed.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The PLC will manage also the external interlock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The diodes will be water cooled and equipped with heatsinks.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The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busbars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 will remain the same of the old PS. The are Al Bars and internally water cooled. 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Vannozzi - Meeting Annuale della Collaborazione DUNE Italia - Magnet: Status of Power Supply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134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" y="0"/>
            <a:ext cx="12191999" cy="8471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Last Updates from </a:t>
            </a:r>
            <a:r>
              <a:rPr lang="en-US" dirty="0" err="1" smtClean="0">
                <a:solidFill>
                  <a:schemeClr val="bg1"/>
                </a:solidFill>
              </a:rPr>
              <a:t>KoM</a:t>
            </a:r>
            <a:r>
              <a:rPr lang="en-US" dirty="0" smtClean="0">
                <a:solidFill>
                  <a:schemeClr val="bg1"/>
                </a:solidFill>
              </a:rPr>
              <a:t> with OCEM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4778" t="9384" r="2889" b="17693"/>
          <a:stretch/>
        </p:blipFill>
        <p:spPr>
          <a:xfrm>
            <a:off x="36576" y="6341844"/>
            <a:ext cx="1639824" cy="467675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V="1">
            <a:off x="7531" y="6236208"/>
            <a:ext cx="12168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tangolo 5"/>
          <p:cNvSpPr/>
          <p:nvPr/>
        </p:nvSpPr>
        <p:spPr>
          <a:xfrm>
            <a:off x="297180" y="1059207"/>
            <a:ext cx="798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42900">
              <a:buFont typeface="Arial" panose="020B0604020202020204" pitchFamily="34" charset="0"/>
              <a:buChar char="•"/>
              <a:tabLst>
                <a:tab pos="299720" algn="l"/>
              </a:tabLst>
            </a:pPr>
            <a:endParaRPr lang="it-IT" sz="2400" b="1" dirty="0">
              <a:solidFill>
                <a:schemeClr val="accent3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2" name="Segnaposto piè di pagina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Vannozzi - Meeting Annuale della Collaborazione DUNE Italia - Magnet: Status of Power Supply</a:t>
            </a:r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297179" y="854063"/>
            <a:ext cx="1099402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Preliminary Analysis of new components needed for revamping with a proposed part list.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First block diagram of PS control has been proposed.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First simulations of quench, controlled ramp down, crowbar closing, and  ramp down on free wheel diodes scenarios have been done for a first check of current and voltage waveform  good agreement with requirements but the components are not still the definitive ones (i.e. diodes).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Spare contacts of contactors and free wheel diodes will be delivered to OCEM within this week.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From </a:t>
            </a:r>
            <a:r>
              <a:rPr lang="it-IT" dirty="0" err="1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Next</a:t>
            </a:r>
            <a:r>
              <a:rPr lang="it-IT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 week  the first </a:t>
            </a:r>
            <a:r>
              <a:rPr lang="it-IT" dirty="0" err="1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tests</a:t>
            </a:r>
            <a:r>
              <a:rPr lang="it-IT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 on </a:t>
            </a:r>
            <a:r>
              <a:rPr lang="it-IT" dirty="0" err="1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contactors</a:t>
            </a:r>
            <a:r>
              <a:rPr lang="it-IT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 </a:t>
            </a:r>
            <a:r>
              <a:rPr lang="it-IT" dirty="0" err="1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will</a:t>
            </a:r>
            <a:r>
              <a:rPr lang="it-IT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 start.</a:t>
            </a:r>
            <a:endParaRPr lang="en-US" dirty="0" smtClean="0">
              <a:solidFill>
                <a:schemeClr val="accent3">
                  <a:lumMod val="50000"/>
                </a:schemeClr>
              </a:solidFill>
              <a:latin typeface="Calibri"/>
              <a:cs typeface="Calibri"/>
              <a:sym typeface="Wingdings" panose="05000000000000000000" pitchFamily="2" charset="2"/>
            </a:endParaRPr>
          </a:p>
        </p:txBody>
      </p:sp>
      <p:pic>
        <p:nvPicPr>
          <p:cNvPr id="16" name="Immagine 15" descr="Immagine che contiene interno, acciaio, terreno, abbandonato&#10;&#10;Descrizione generata automaticamente">
            <a:extLst>
              <a:ext uri="{FF2B5EF4-FFF2-40B4-BE49-F238E27FC236}">
                <a16:creationId xmlns:a16="http://schemas.microsoft.com/office/drawing/2014/main" id="{96FCC92E-2A66-0747-0B45-E4A17B950A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848" r="2856" b="5398"/>
          <a:stretch/>
        </p:blipFill>
        <p:spPr>
          <a:xfrm>
            <a:off x="3705982" y="2877541"/>
            <a:ext cx="2222263" cy="3284133"/>
          </a:xfrm>
          <a:prstGeom prst="rect">
            <a:avLst/>
          </a:prstGeom>
        </p:spPr>
      </p:pic>
      <p:pic>
        <p:nvPicPr>
          <p:cNvPr id="17" name="Immagine 16" descr="Immagine che contiene interno, acciaio, pavimento, soffitto&#10;&#10;Descrizione generata automaticamente">
            <a:extLst>
              <a:ext uri="{FF2B5EF4-FFF2-40B4-BE49-F238E27FC236}">
                <a16:creationId xmlns:a16="http://schemas.microsoft.com/office/drawing/2014/main" id="{6B9BD5FA-0AA2-4FDD-7528-CF704FA6887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444" r="2856" b="18494"/>
          <a:stretch/>
        </p:blipFill>
        <p:spPr>
          <a:xfrm>
            <a:off x="546724" y="2890994"/>
            <a:ext cx="2547540" cy="326636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74"/>
          <a:stretch/>
        </p:blipFill>
        <p:spPr>
          <a:xfrm>
            <a:off x="6743700" y="2877541"/>
            <a:ext cx="1668486" cy="155283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5" t="14643" r="181" b="19047"/>
          <a:stretch/>
        </p:blipFill>
        <p:spPr>
          <a:xfrm>
            <a:off x="6743700" y="4550380"/>
            <a:ext cx="1668486" cy="1623309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43667" y="3398200"/>
            <a:ext cx="3283986" cy="226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88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" y="0"/>
            <a:ext cx="12191999" cy="8471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Magnet Control System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4778" t="9384" r="2889" b="17693"/>
          <a:stretch/>
        </p:blipFill>
        <p:spPr>
          <a:xfrm>
            <a:off x="36576" y="6341844"/>
            <a:ext cx="1639824" cy="467675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V="1">
            <a:off x="7531" y="6236208"/>
            <a:ext cx="12168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tangolo 5"/>
          <p:cNvSpPr/>
          <p:nvPr/>
        </p:nvSpPr>
        <p:spPr>
          <a:xfrm>
            <a:off x="297180" y="1059207"/>
            <a:ext cx="798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42900">
              <a:buFont typeface="Arial" panose="020B0604020202020204" pitchFamily="34" charset="0"/>
              <a:buChar char="•"/>
              <a:tabLst>
                <a:tab pos="299720" algn="l"/>
              </a:tabLst>
            </a:pPr>
            <a:endParaRPr lang="it-IT" sz="2400" b="1" dirty="0">
              <a:solidFill>
                <a:schemeClr val="accent3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2" name="Segnaposto piè di pagina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Vannozzi - Meeting Annuale della Collaborazione DUNE Italia - Magnet: Status of Power Supply</a:t>
            </a:r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297180" y="999635"/>
            <a:ext cx="1159002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Magnet control system is based on an old </a:t>
            </a:r>
            <a:r>
              <a:rPr lang="en-US" sz="2200" dirty="0" err="1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LabView</a:t>
            </a:r>
            <a:r>
              <a:rPr lang="en-US" sz="22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 version (</a:t>
            </a:r>
            <a:r>
              <a:rPr lang="en-US" sz="2200" dirty="0" err="1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LabView</a:t>
            </a:r>
            <a:r>
              <a:rPr lang="en-US" sz="22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 6)</a:t>
            </a:r>
          </a:p>
          <a:p>
            <a:endParaRPr lang="en-US" sz="2200" dirty="0" smtClean="0">
              <a:solidFill>
                <a:schemeClr val="accent3">
                  <a:lumMod val="50000"/>
                </a:schemeClr>
              </a:solidFill>
              <a:latin typeface="Calibri"/>
              <a:cs typeface="Calibri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An update is necessary, possibly only upgrading the system.</a:t>
            </a:r>
          </a:p>
          <a:p>
            <a:endParaRPr lang="en-US" sz="2200" dirty="0">
              <a:solidFill>
                <a:schemeClr val="accent3">
                  <a:lumMod val="50000"/>
                </a:schemeClr>
              </a:solidFill>
              <a:latin typeface="Calibri"/>
              <a:cs typeface="Calibri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We are in touch with an Italian company with long experience in the automation </a:t>
            </a:r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field (Automate consulting </a:t>
            </a:r>
            <a:r>
              <a:rPr lang="en-US" sz="2200" dirty="0" err="1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srl</a:t>
            </a:r>
            <a:r>
              <a:rPr lang="en-US" sz="22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) for the revamping of the magnet control system.</a:t>
            </a:r>
          </a:p>
          <a:p>
            <a:endParaRPr lang="en-US" sz="2200" dirty="0" smtClean="0">
              <a:solidFill>
                <a:schemeClr val="accent3">
                  <a:lumMod val="50000"/>
                </a:schemeClr>
              </a:solidFill>
              <a:latin typeface="Calibri"/>
              <a:cs typeface="Calibri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They are interested but they are not expert in </a:t>
            </a:r>
            <a:r>
              <a:rPr lang="en-US" sz="2200" dirty="0" err="1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Labview</a:t>
            </a:r>
            <a:r>
              <a:rPr lang="en-US" sz="22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 and they can’t release any certification. They propose to use an alternative system based on industrial SW  </a:t>
            </a:r>
            <a:r>
              <a:rPr lang="en-US" sz="2200" b="1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Acceptable by FNAL?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accent3">
                  <a:lumMod val="50000"/>
                </a:schemeClr>
              </a:solidFill>
              <a:latin typeface="Calibri"/>
              <a:cs typeface="Calibri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If no industrial solution are acceptable</a:t>
            </a:r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:</a:t>
            </a:r>
            <a:endParaRPr lang="en-US" sz="2200" dirty="0" smtClean="0">
              <a:solidFill>
                <a:schemeClr val="accent3">
                  <a:lumMod val="50000"/>
                </a:schemeClr>
              </a:solidFill>
              <a:latin typeface="Calibri"/>
              <a:cs typeface="Calibri"/>
              <a:sym typeface="Wingdings" panose="05000000000000000000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2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Continue the market </a:t>
            </a:r>
            <a:r>
              <a:rPr lang="it-IT" sz="2200" dirty="0" err="1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surey</a:t>
            </a:r>
            <a:r>
              <a:rPr lang="it-IT" sz="22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 for </a:t>
            </a:r>
            <a:r>
              <a:rPr lang="it-IT" sz="2200" dirty="0" err="1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another</a:t>
            </a:r>
            <a:r>
              <a:rPr lang="it-IT" sz="22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 company</a:t>
            </a:r>
            <a:endParaRPr lang="en-US" sz="2200" dirty="0" smtClean="0">
              <a:solidFill>
                <a:schemeClr val="accent3">
                  <a:lumMod val="50000"/>
                </a:schemeClr>
              </a:solidFill>
              <a:latin typeface="Calibri"/>
              <a:cs typeface="Calibri"/>
              <a:sym typeface="Wingdings" panose="05000000000000000000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Update from </a:t>
            </a:r>
            <a:r>
              <a:rPr lang="en-US" sz="2200" dirty="0" err="1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LabView</a:t>
            </a:r>
            <a:r>
              <a:rPr lang="en-US" sz="2200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sym typeface="Wingdings" panose="05000000000000000000" pitchFamily="2" charset="2"/>
              </a:rPr>
              <a:t> 6 to last version could be done internally by LNF staff but without any certification.</a:t>
            </a:r>
          </a:p>
        </p:txBody>
      </p:sp>
    </p:spTree>
    <p:extLst>
      <p:ext uri="{BB962C8B-B14F-4D97-AF65-F5344CB8AC3E}">
        <p14:creationId xmlns:p14="http://schemas.microsoft.com/office/powerpoint/2010/main" val="271103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" y="0"/>
            <a:ext cx="12191999" cy="8471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Procurement Steps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4778" t="9384" r="2889" b="17693"/>
          <a:stretch/>
        </p:blipFill>
        <p:spPr>
          <a:xfrm>
            <a:off x="36576" y="6341844"/>
            <a:ext cx="1639824" cy="467675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V="1">
            <a:off x="7531" y="6236208"/>
            <a:ext cx="12168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tangolo 5"/>
          <p:cNvSpPr/>
          <p:nvPr/>
        </p:nvSpPr>
        <p:spPr>
          <a:xfrm>
            <a:off x="297180" y="1059207"/>
            <a:ext cx="798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42900">
              <a:buFont typeface="Arial" panose="020B0604020202020204" pitchFamily="34" charset="0"/>
              <a:buChar char="•"/>
              <a:tabLst>
                <a:tab pos="299720" algn="l"/>
              </a:tabLst>
            </a:pPr>
            <a:endParaRPr lang="it-IT" sz="2400" b="1" dirty="0">
              <a:solidFill>
                <a:schemeClr val="accent3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221539" y="1059207"/>
            <a:ext cx="560276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tabLst>
                <a:tab pos="299720" algn="l"/>
              </a:tabLst>
            </a:pPr>
            <a:r>
              <a:rPr lang="en-US" b="1" u="sng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POWER SUPPLY</a:t>
            </a:r>
          </a:p>
          <a:p>
            <a:pPr marL="355600" indent="-34290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Preliminary feasibility study (done)</a:t>
            </a:r>
          </a:p>
          <a:p>
            <a:pPr marL="355600" indent="-34290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Definitive PS design</a:t>
            </a:r>
          </a:p>
          <a:p>
            <a:pPr marL="355600" indent="-34290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Functional test of saved parts (i.e. contactors)</a:t>
            </a:r>
          </a:p>
          <a:p>
            <a:pPr marL="355600" indent="-34290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Eventual procurement of saved parts who won’t pass the functional tests</a:t>
            </a:r>
          </a:p>
          <a:p>
            <a:pPr marL="355600" indent="-34290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Assembly </a:t>
            </a:r>
          </a:p>
          <a:p>
            <a:pPr marL="355600" indent="-34290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F.A.T. (probably not on nominal 3H Load)</a:t>
            </a:r>
          </a:p>
          <a:p>
            <a:pPr marL="812800" lvl="1" indent="-34290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Interlocks</a:t>
            </a:r>
          </a:p>
          <a:p>
            <a:pPr marL="812800" lvl="1" indent="-34290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Current Ripple and Stability </a:t>
            </a:r>
          </a:p>
          <a:p>
            <a:pPr marL="812800" lvl="1" indent="-34290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Resolution </a:t>
            </a:r>
          </a:p>
          <a:p>
            <a:pPr marL="812800" lvl="1" indent="-34290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Auxiliaries test</a:t>
            </a:r>
          </a:p>
          <a:p>
            <a:pPr marL="355600" indent="-34290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Shipment to LNF for Test on real Load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5824307" y="1026696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>
              <a:tabLst>
                <a:tab pos="299720" algn="l"/>
              </a:tabLst>
            </a:pPr>
            <a:r>
              <a:rPr lang="en-US" b="1" u="sng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DIAGNOSTIC RACK</a:t>
            </a:r>
          </a:p>
          <a:p>
            <a:pPr marL="355600" indent="-34290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Finalization of company market survey </a:t>
            </a:r>
          </a:p>
          <a:p>
            <a:pPr marL="355600" indent="-34290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Functional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test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including Quench Detector (QD) 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Calibri"/>
              <a:cs typeface="Calibri"/>
            </a:endParaRPr>
          </a:p>
          <a:p>
            <a:pPr marL="355600" indent="-34290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Eventual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procurement of saved parts who won’t pass the functional tests</a:t>
            </a:r>
          </a:p>
          <a:p>
            <a:pPr marL="355600" indent="-34290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FAT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Calibri"/>
              <a:cs typeface="Calibri"/>
            </a:endParaRPr>
          </a:p>
          <a:p>
            <a:pPr marL="355600" indent="-34290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Shipment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to LNF for Test on real Load</a:t>
            </a:r>
          </a:p>
        </p:txBody>
      </p:sp>
      <p:sp>
        <p:nvSpPr>
          <p:cNvPr id="12" name="Segnaposto piè di pagina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Vannozzi - Meeting Annuale della Collaborazione DUNE Italia - Magnet: Status of Power Supply</a:t>
            </a:r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5824307" y="3058021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>
              <a:tabLst>
                <a:tab pos="299720" algn="l"/>
              </a:tabLst>
            </a:pPr>
            <a:r>
              <a:rPr lang="en-US" b="1" u="sng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MAGNET CONTROL SYSTEM</a:t>
            </a:r>
          </a:p>
          <a:p>
            <a:pPr marL="355600" indent="-34290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Market survey</a:t>
            </a:r>
          </a:p>
          <a:p>
            <a:pPr marL="355600" indent="-34290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Plan B: Evaluating alternative solution from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LabView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with industrial partner for the Control system update</a:t>
            </a:r>
          </a:p>
          <a:p>
            <a:pPr marL="355600" indent="-34290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Contract</a:t>
            </a:r>
            <a:r>
              <a:rPr lang="it-IT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signing with company or update done by LNF staff</a:t>
            </a:r>
          </a:p>
          <a:p>
            <a:pPr marL="355600" indent="-342900"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it-IT" dirty="0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Set up and test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766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rnice">
  <a:themeElements>
    <a:clrScheme name="COLORI INFN 1">
      <a:dk1>
        <a:srgbClr val="000000"/>
      </a:dk1>
      <a:lt1>
        <a:srgbClr val="FFFFFF"/>
      </a:lt1>
      <a:dk2>
        <a:srgbClr val="273551"/>
      </a:dk2>
      <a:lt2>
        <a:srgbClr val="E9E9E9"/>
      </a:lt2>
      <a:accent1>
        <a:srgbClr val="3284A4"/>
      </a:accent1>
      <a:accent2>
        <a:srgbClr val="F46100"/>
      </a:accent2>
      <a:accent3>
        <a:srgbClr val="82ACC6"/>
      </a:accent3>
      <a:accent4>
        <a:srgbClr val="FF2600"/>
      </a:accent4>
      <a:accent5>
        <a:srgbClr val="36C695"/>
      </a:accent5>
      <a:accent6>
        <a:srgbClr val="D5393D"/>
      </a:accent6>
      <a:hlink>
        <a:srgbClr val="B5B581"/>
      </a:hlink>
      <a:folHlink>
        <a:srgbClr val="7C7B58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ornic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23" id="{E42BDCAE-85FE-704E-AE37-D2DDF47C09FC}" vid="{0E677682-999B-404C-9EFE-01FC36AE42E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Cornice</Template>
  <TotalTime>29298</TotalTime>
  <Words>1623</Words>
  <Application>Microsoft Office PowerPoint</Application>
  <PresentationFormat>Widescreen</PresentationFormat>
  <Paragraphs>183</Paragraphs>
  <Slides>12</Slides>
  <Notes>12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23" baseType="lpstr">
      <vt:lpstr>Arial</vt:lpstr>
      <vt:lpstr>Calibri</vt:lpstr>
      <vt:lpstr>Cambria</vt:lpstr>
      <vt:lpstr>Courier New</vt:lpstr>
      <vt:lpstr>Franklin Gothic Book</vt:lpstr>
      <vt:lpstr>Franklin Gothic Medium</vt:lpstr>
      <vt:lpstr>MS Mincho</vt:lpstr>
      <vt:lpstr>Times New Roman</vt:lpstr>
      <vt:lpstr>Wingdings</vt:lpstr>
      <vt:lpstr>Wingdings 2</vt:lpstr>
      <vt:lpstr>Cornice</vt:lpstr>
      <vt:lpstr>Magnet: Status of Power Supply</vt:lpstr>
      <vt:lpstr>Power Supply System Procurement Status</vt:lpstr>
      <vt:lpstr>Power Supply Procurement Status and Performances</vt:lpstr>
      <vt:lpstr>Power Supply Procurement Status</vt:lpstr>
      <vt:lpstr>Power  Supply Main Diagram</vt:lpstr>
      <vt:lpstr>Power Supply and Ancillaries </vt:lpstr>
      <vt:lpstr>Last Updates from KoM with OCEM</vt:lpstr>
      <vt:lpstr>Magnet Control System</vt:lpstr>
      <vt:lpstr>Procurement Steps</vt:lpstr>
      <vt:lpstr>Installation at LNF and Time Estimation</vt:lpstr>
      <vt:lpstr>Conclusions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Francesca Cuicchio</dc:creator>
  <cp:lastModifiedBy>Alessandro Vannozzi</cp:lastModifiedBy>
  <cp:revision>443</cp:revision>
  <dcterms:created xsi:type="dcterms:W3CDTF">2021-01-25T12:14:57Z</dcterms:created>
  <dcterms:modified xsi:type="dcterms:W3CDTF">2024-10-28T11:20:25Z</dcterms:modified>
</cp:coreProperties>
</file>