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3"/>
  </p:notesMasterIdLst>
  <p:sldIdLst>
    <p:sldId id="256" r:id="rId2"/>
    <p:sldId id="2331" r:id="rId3"/>
    <p:sldId id="2374" r:id="rId4"/>
    <p:sldId id="2375" r:id="rId5"/>
    <p:sldId id="2376" r:id="rId6"/>
    <p:sldId id="2377" r:id="rId7"/>
    <p:sldId id="2378" r:id="rId8"/>
    <p:sldId id="2379" r:id="rId9"/>
    <p:sldId id="2373" r:id="rId10"/>
    <p:sldId id="2380" r:id="rId11"/>
    <p:sldId id="2381" r:id="rId12"/>
    <p:sldId id="2382" r:id="rId13"/>
    <p:sldId id="2383" r:id="rId14"/>
    <p:sldId id="1091" r:id="rId15"/>
    <p:sldId id="1092" r:id="rId16"/>
    <p:sldId id="1093" r:id="rId17"/>
    <p:sldId id="1095" r:id="rId18"/>
    <p:sldId id="1096" r:id="rId19"/>
    <p:sldId id="1097" r:id="rId20"/>
    <p:sldId id="1098" r:id="rId21"/>
    <p:sldId id="109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2C2"/>
    <a:srgbClr val="00B050"/>
    <a:srgbClr val="00C228"/>
    <a:srgbClr val="D5D200"/>
    <a:srgbClr val="4472C4"/>
    <a:srgbClr val="F23B0F"/>
    <a:srgbClr val="C5E0B4"/>
    <a:srgbClr val="216E79"/>
    <a:srgbClr val="176582"/>
    <a:srgbClr val="2B8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2"/>
    <p:restoredTop sz="94762"/>
  </p:normalViewPr>
  <p:slideViewPr>
    <p:cSldViewPr snapToGrid="0" snapToObjects="1">
      <p:cViewPr varScale="1">
        <p:scale>
          <a:sx n="117" d="100"/>
          <a:sy n="117" d="100"/>
        </p:scale>
        <p:origin x="4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3AA5D6-645D-7C42-A814-E9B7EBC775BA}" type="datetimeFigureOut">
              <a:rPr lang="en-US" smtClean="0"/>
              <a:t>10/24/24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EE191-8465-7D41-B5B0-52B2730B837F}" type="slidenum">
              <a:rPr lang="en-US" smtClean="0"/>
              <a:t>‹#›</a:t>
            </a:fld>
            <a:endParaRPr lang="en-US"/>
          </a:p>
        </p:txBody>
      </p:sp>
    </p:spTree>
    <p:extLst>
      <p:ext uri="{BB962C8B-B14F-4D97-AF65-F5344CB8AC3E}">
        <p14:creationId xmlns:p14="http://schemas.microsoft.com/office/powerpoint/2010/main" val="180396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4EE191-8465-7D41-B5B0-52B2730B837F}" type="slidenum">
              <a:rPr lang="en-US" smtClean="0"/>
              <a:t>1</a:t>
            </a:fld>
            <a:endParaRPr lang="en-US"/>
          </a:p>
        </p:txBody>
      </p:sp>
    </p:spTree>
    <p:extLst>
      <p:ext uri="{BB962C8B-B14F-4D97-AF65-F5344CB8AC3E}">
        <p14:creationId xmlns:p14="http://schemas.microsoft.com/office/powerpoint/2010/main" val="1826314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16</a:t>
            </a:fld>
            <a:endParaRPr lang="en-US"/>
          </a:p>
        </p:txBody>
      </p:sp>
    </p:spTree>
    <p:extLst>
      <p:ext uri="{BB962C8B-B14F-4D97-AF65-F5344CB8AC3E}">
        <p14:creationId xmlns:p14="http://schemas.microsoft.com/office/powerpoint/2010/main" val="1692928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17</a:t>
            </a:fld>
            <a:endParaRPr lang="en-US"/>
          </a:p>
        </p:txBody>
      </p:sp>
    </p:spTree>
    <p:extLst>
      <p:ext uri="{BB962C8B-B14F-4D97-AF65-F5344CB8AC3E}">
        <p14:creationId xmlns:p14="http://schemas.microsoft.com/office/powerpoint/2010/main" val="48476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18</a:t>
            </a:fld>
            <a:endParaRPr lang="en-US"/>
          </a:p>
        </p:txBody>
      </p:sp>
    </p:spTree>
    <p:extLst>
      <p:ext uri="{BB962C8B-B14F-4D97-AF65-F5344CB8AC3E}">
        <p14:creationId xmlns:p14="http://schemas.microsoft.com/office/powerpoint/2010/main" val="2201566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19</a:t>
            </a:fld>
            <a:endParaRPr lang="en-US"/>
          </a:p>
        </p:txBody>
      </p:sp>
    </p:spTree>
    <p:extLst>
      <p:ext uri="{BB962C8B-B14F-4D97-AF65-F5344CB8AC3E}">
        <p14:creationId xmlns:p14="http://schemas.microsoft.com/office/powerpoint/2010/main" val="1960684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20</a:t>
            </a:fld>
            <a:endParaRPr lang="en-US"/>
          </a:p>
        </p:txBody>
      </p:sp>
    </p:spTree>
    <p:extLst>
      <p:ext uri="{BB962C8B-B14F-4D97-AF65-F5344CB8AC3E}">
        <p14:creationId xmlns:p14="http://schemas.microsoft.com/office/powerpoint/2010/main" val="690337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21</a:t>
            </a:fld>
            <a:endParaRPr lang="en-US"/>
          </a:p>
        </p:txBody>
      </p:sp>
    </p:spTree>
    <p:extLst>
      <p:ext uri="{BB962C8B-B14F-4D97-AF65-F5344CB8AC3E}">
        <p14:creationId xmlns:p14="http://schemas.microsoft.com/office/powerpoint/2010/main" val="3792232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4EE191-8465-7D41-B5B0-52B2730B837F}" type="slidenum">
              <a:rPr lang="en-US" smtClean="0"/>
              <a:t>3</a:t>
            </a:fld>
            <a:endParaRPr lang="en-US"/>
          </a:p>
        </p:txBody>
      </p:sp>
    </p:spTree>
    <p:extLst>
      <p:ext uri="{BB962C8B-B14F-4D97-AF65-F5344CB8AC3E}">
        <p14:creationId xmlns:p14="http://schemas.microsoft.com/office/powerpoint/2010/main" val="868189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A14B5-1C77-F328-B191-FC8E0B797E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6C50B-7E0A-AD9C-3B05-5B7197A8DD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73BD6F-15EC-B17D-9E62-089590E9F99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D88B7A3-28D3-DFCD-11C8-8E4CFBD8E344}"/>
              </a:ext>
            </a:extLst>
          </p:cNvPr>
          <p:cNvSpPr>
            <a:spLocks noGrp="1"/>
          </p:cNvSpPr>
          <p:nvPr>
            <p:ph type="sldNum" sz="quarter" idx="5"/>
          </p:nvPr>
        </p:nvSpPr>
        <p:spPr/>
        <p:txBody>
          <a:bodyPr/>
          <a:lstStyle/>
          <a:p>
            <a:fld id="{A64EE191-8465-7D41-B5B0-52B2730B837F}" type="slidenum">
              <a:rPr lang="en-US" smtClean="0"/>
              <a:t>4</a:t>
            </a:fld>
            <a:endParaRPr lang="en-US"/>
          </a:p>
        </p:txBody>
      </p:sp>
    </p:spTree>
    <p:extLst>
      <p:ext uri="{BB962C8B-B14F-4D97-AF65-F5344CB8AC3E}">
        <p14:creationId xmlns:p14="http://schemas.microsoft.com/office/powerpoint/2010/main" val="428030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98CF6-1412-E6E9-5BBB-37D5C431B1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D59712-659C-2BF2-4F5B-4217195987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B0BD3C-0CC3-5A79-0100-7721FBDBA3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C19AA46-9733-D85E-0117-B483C9EC9EF8}"/>
              </a:ext>
            </a:extLst>
          </p:cNvPr>
          <p:cNvSpPr>
            <a:spLocks noGrp="1"/>
          </p:cNvSpPr>
          <p:nvPr>
            <p:ph type="sldNum" sz="quarter" idx="5"/>
          </p:nvPr>
        </p:nvSpPr>
        <p:spPr/>
        <p:txBody>
          <a:bodyPr/>
          <a:lstStyle/>
          <a:p>
            <a:fld id="{A64EE191-8465-7D41-B5B0-52B2730B837F}" type="slidenum">
              <a:rPr lang="en-US" smtClean="0"/>
              <a:t>5</a:t>
            </a:fld>
            <a:endParaRPr lang="en-US"/>
          </a:p>
        </p:txBody>
      </p:sp>
    </p:spTree>
    <p:extLst>
      <p:ext uri="{BB962C8B-B14F-4D97-AF65-F5344CB8AC3E}">
        <p14:creationId xmlns:p14="http://schemas.microsoft.com/office/powerpoint/2010/main" val="587167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3E7C8-A02B-5321-A61E-90EC348B2A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C3A038-177F-FC4C-837D-78B4FA48E4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463362-AFC3-0B17-309F-C32747719E5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F985071-43C3-1F3F-033B-2514CCA7D4DF}"/>
              </a:ext>
            </a:extLst>
          </p:cNvPr>
          <p:cNvSpPr>
            <a:spLocks noGrp="1"/>
          </p:cNvSpPr>
          <p:nvPr>
            <p:ph type="sldNum" sz="quarter" idx="5"/>
          </p:nvPr>
        </p:nvSpPr>
        <p:spPr/>
        <p:txBody>
          <a:bodyPr/>
          <a:lstStyle/>
          <a:p>
            <a:fld id="{A64EE191-8465-7D41-B5B0-52B2730B837F}" type="slidenum">
              <a:rPr lang="en-US" smtClean="0"/>
              <a:t>6</a:t>
            </a:fld>
            <a:endParaRPr lang="en-US"/>
          </a:p>
        </p:txBody>
      </p:sp>
    </p:spTree>
    <p:extLst>
      <p:ext uri="{BB962C8B-B14F-4D97-AF65-F5344CB8AC3E}">
        <p14:creationId xmlns:p14="http://schemas.microsoft.com/office/powerpoint/2010/main" val="4051394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24A0F-C35E-4AE7-5B6F-3CDA810AAC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C4EE1C-1491-9841-52A7-0A50B8BC51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F49D6F-FAB6-781C-5C3A-8F4DDBE9F7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72BC94D-A9BB-E77B-8678-4225A4F17191}"/>
              </a:ext>
            </a:extLst>
          </p:cNvPr>
          <p:cNvSpPr>
            <a:spLocks noGrp="1"/>
          </p:cNvSpPr>
          <p:nvPr>
            <p:ph type="sldNum" sz="quarter" idx="5"/>
          </p:nvPr>
        </p:nvSpPr>
        <p:spPr/>
        <p:txBody>
          <a:bodyPr/>
          <a:lstStyle/>
          <a:p>
            <a:fld id="{A64EE191-8465-7D41-B5B0-52B2730B837F}" type="slidenum">
              <a:rPr lang="en-US" smtClean="0"/>
              <a:t>7</a:t>
            </a:fld>
            <a:endParaRPr lang="en-US"/>
          </a:p>
        </p:txBody>
      </p:sp>
    </p:spTree>
    <p:extLst>
      <p:ext uri="{BB962C8B-B14F-4D97-AF65-F5344CB8AC3E}">
        <p14:creationId xmlns:p14="http://schemas.microsoft.com/office/powerpoint/2010/main" val="58518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484F6-E716-0C35-4081-1856B9C97A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921AEC-05D7-006C-0DDD-6C11972155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E758AB-C443-37A5-DEBC-3B7248F04A4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3369BA3-E40F-D780-15BB-7E4C3D44F32E}"/>
              </a:ext>
            </a:extLst>
          </p:cNvPr>
          <p:cNvSpPr>
            <a:spLocks noGrp="1"/>
          </p:cNvSpPr>
          <p:nvPr>
            <p:ph type="sldNum" sz="quarter" idx="5"/>
          </p:nvPr>
        </p:nvSpPr>
        <p:spPr/>
        <p:txBody>
          <a:bodyPr/>
          <a:lstStyle/>
          <a:p>
            <a:fld id="{A64EE191-8465-7D41-B5B0-52B2730B837F}" type="slidenum">
              <a:rPr lang="en-US" smtClean="0"/>
              <a:t>8</a:t>
            </a:fld>
            <a:endParaRPr lang="en-US"/>
          </a:p>
        </p:txBody>
      </p:sp>
    </p:spTree>
    <p:extLst>
      <p:ext uri="{BB962C8B-B14F-4D97-AF65-F5344CB8AC3E}">
        <p14:creationId xmlns:p14="http://schemas.microsoft.com/office/powerpoint/2010/main" val="2861823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14</a:t>
            </a:fld>
            <a:endParaRPr lang="en-US"/>
          </a:p>
        </p:txBody>
      </p:sp>
    </p:spTree>
    <p:extLst>
      <p:ext uri="{BB962C8B-B14F-4D97-AF65-F5344CB8AC3E}">
        <p14:creationId xmlns:p14="http://schemas.microsoft.com/office/powerpoint/2010/main" val="2931485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A64EE191-8465-7D41-B5B0-52B2730B837F}" type="slidenum">
              <a:rPr lang="en-US" smtClean="0"/>
              <a:t>15</a:t>
            </a:fld>
            <a:endParaRPr lang="en-US"/>
          </a:p>
        </p:txBody>
      </p:sp>
    </p:spTree>
    <p:extLst>
      <p:ext uri="{BB962C8B-B14F-4D97-AF65-F5344CB8AC3E}">
        <p14:creationId xmlns:p14="http://schemas.microsoft.com/office/powerpoint/2010/main" val="4249435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799"/>
            <a:ext cx="9144000" cy="16811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sz="1400"/>
            </a:lvl1pPr>
          </a:lstStyle>
          <a:p>
            <a:r>
              <a:rPr lang="en-US"/>
              <a:t>C. Montanari | ECAL and Magnet Operation ... | DUNE-Italy Meeting - Oct 28, 2024</a:t>
            </a:r>
          </a:p>
        </p:txBody>
      </p:sp>
      <p:sp>
        <p:nvSpPr>
          <p:cNvPr id="6" name="Slide Number Placeholder 5"/>
          <p:cNvSpPr>
            <a:spLocks noGrp="1"/>
          </p:cNvSpPr>
          <p:nvPr>
            <p:ph type="sldNum" sz="quarter" idx="12"/>
          </p:nvPr>
        </p:nvSpPr>
        <p:spPr>
          <a:xfrm>
            <a:off x="9000344" y="6356350"/>
            <a:ext cx="2743200" cy="365125"/>
          </a:xfrm>
        </p:spPr>
        <p:txBody>
          <a:bodyPr/>
          <a:lstStyle>
            <a:lvl1pPr>
              <a:defRPr sz="1800"/>
            </a:lvl1pPr>
          </a:lstStyle>
          <a:p>
            <a:fld id="{A3AE0841-66DC-0F46-9E18-1EC227391243}" type="slidenum">
              <a:rPr lang="en-US" smtClean="0"/>
              <a:pPr/>
              <a:t>‹#›</a:t>
            </a:fld>
            <a:endParaRPr lang="en-US"/>
          </a:p>
        </p:txBody>
      </p:sp>
      <p:cxnSp>
        <p:nvCxnSpPr>
          <p:cNvPr id="9" name="Straight Connector 8"/>
          <p:cNvCxnSpPr/>
          <p:nvPr userDrawn="1"/>
        </p:nvCxnSpPr>
        <p:spPr>
          <a:xfrm>
            <a:off x="441569" y="6281235"/>
            <a:ext cx="11204999" cy="0"/>
          </a:xfrm>
          <a:prstGeom prst="line">
            <a:avLst/>
          </a:prstGeom>
          <a:ln w="44450" cap="rnd">
            <a:gradFill flip="none" rotWithShape="1">
              <a:gsLst>
                <a:gs pos="0">
                  <a:srgbClr val="176582"/>
                </a:gs>
                <a:gs pos="38000">
                  <a:srgbClr val="43DEE4"/>
                </a:gs>
                <a:gs pos="67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C5892D6-1606-DF42-B2F1-4EBE0A68304F}"/>
              </a:ext>
            </a:extLst>
          </p:cNvPr>
          <p:cNvSpPr/>
          <p:nvPr userDrawn="1"/>
        </p:nvSpPr>
        <p:spPr>
          <a:xfrm>
            <a:off x="-1" y="-8606"/>
            <a:ext cx="12211159" cy="1195304"/>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FermiLogoBar_DOE_KO_horiz.eps">
            <a:extLst>
              <a:ext uri="{FF2B5EF4-FFF2-40B4-BE49-F238E27FC236}">
                <a16:creationId xmlns:a16="http://schemas.microsoft.com/office/drawing/2014/main" id="{0116AD60-A04A-5448-9F15-01E7E0443D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762" y="288917"/>
            <a:ext cx="12008243" cy="402316"/>
          </a:xfrm>
          <a:prstGeom prst="rect">
            <a:avLst/>
          </a:prstGeom>
        </p:spPr>
      </p:pic>
      <p:pic>
        <p:nvPicPr>
          <p:cNvPr id="12" name="Picture 11" descr="FermiLogoBar_DOE_KO_horiz.eps">
            <a:extLst>
              <a:ext uri="{FF2B5EF4-FFF2-40B4-BE49-F238E27FC236}">
                <a16:creationId xmlns:a16="http://schemas.microsoft.com/office/drawing/2014/main" id="{CE1AFA61-4005-B34D-AF85-0218C7F57D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288917"/>
            <a:ext cx="11984574" cy="402316"/>
          </a:xfrm>
          <a:prstGeom prst="rect">
            <a:avLst/>
          </a:prstGeom>
        </p:spPr>
      </p:pic>
    </p:spTree>
    <p:extLst>
      <p:ext uri="{BB962C8B-B14F-4D97-AF65-F5344CB8AC3E}">
        <p14:creationId xmlns:p14="http://schemas.microsoft.com/office/powerpoint/2010/main" val="17701981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 Montanari | ECAL and Magnet Operation ... | DUNE-Italy Meeting - Oct 28, 2024</a:t>
            </a:r>
          </a:p>
        </p:txBody>
      </p:sp>
      <p:sp>
        <p:nvSpPr>
          <p:cNvPr id="6" name="Slide Number Placeholder 5"/>
          <p:cNvSpPr>
            <a:spLocks noGrp="1"/>
          </p:cNvSpPr>
          <p:nvPr>
            <p:ph type="sldNum" sz="quarter" idx="12"/>
          </p:nvPr>
        </p:nvSpPr>
        <p:spPr/>
        <p:txBody>
          <a:bodyPr/>
          <a:lstStyle/>
          <a:p>
            <a:fld id="{A3AE0841-66DC-0F46-9E18-1EC227391243}" type="slidenum">
              <a:rPr lang="en-US" smtClean="0"/>
              <a:t>‹#›</a:t>
            </a:fld>
            <a:endParaRPr lang="en-US"/>
          </a:p>
        </p:txBody>
      </p:sp>
      <p:sp>
        <p:nvSpPr>
          <p:cNvPr id="7" name="Rounded Rectangle 6"/>
          <p:cNvSpPr/>
          <p:nvPr userDrawn="1"/>
        </p:nvSpPr>
        <p:spPr>
          <a:xfrm>
            <a:off x="216569" y="450858"/>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441569" y="1155031"/>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09704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 Montanari | ECAL and Magnet Operation ... | DUNE-Italy Meeting - Oct 28, 2024</a:t>
            </a:r>
          </a:p>
        </p:txBody>
      </p:sp>
      <p:sp>
        <p:nvSpPr>
          <p:cNvPr id="6" name="Slide Number Placeholder 5"/>
          <p:cNvSpPr>
            <a:spLocks noGrp="1"/>
          </p:cNvSpPr>
          <p:nvPr>
            <p:ph type="sldNum" sz="quarter" idx="12"/>
          </p:nvPr>
        </p:nvSpPr>
        <p:spPr/>
        <p:txBody>
          <a:bodyPr/>
          <a:lstStyle/>
          <a:p>
            <a:fld id="{A3AE0841-66DC-0F46-9E18-1EC227391243}" type="slidenum">
              <a:rPr lang="en-US" smtClean="0"/>
              <a:t>‹#›</a:t>
            </a:fld>
            <a:endParaRPr lang="en-US"/>
          </a:p>
        </p:txBody>
      </p:sp>
      <p:cxnSp>
        <p:nvCxnSpPr>
          <p:cNvPr id="9" name="Straight Connector 8"/>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96508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1" y="914401"/>
            <a:ext cx="11563351" cy="5106266"/>
          </a:xfrm>
          <a:prstGeom prst="rect">
            <a:avLst/>
          </a:prstGeom>
        </p:spPr>
        <p:txBody>
          <a:bodyPr lIns="0" tIns="0" rIns="0" bIns="0"/>
          <a:lstStyle>
            <a:lvl1pPr marL="342900" indent="-228600">
              <a:buFont typeface="Arial" panose="020B0604020202020204" pitchFamily="34" charset="0"/>
              <a:buChar char="•"/>
              <a:defRPr sz="2200">
                <a:solidFill>
                  <a:srgbClr val="404040"/>
                </a:solidFill>
                <a:latin typeface="Calibri" panose="020F0502020204030204" pitchFamily="34" charset="0"/>
                <a:cs typeface="Calibri" panose="020F0502020204030204" pitchFamily="34" charset="0"/>
              </a:defRPr>
            </a:lvl1pPr>
            <a:lvl2pPr marL="571500" indent="-228600">
              <a:buFont typeface="Arial" panose="020B0604020202020204" pitchFamily="34" charset="0"/>
              <a:buChar char="–"/>
              <a:defRPr sz="2000">
                <a:solidFill>
                  <a:srgbClr val="404040"/>
                </a:solidFill>
                <a:latin typeface="Calibri" panose="020F0502020204030204" pitchFamily="34" charset="0"/>
                <a:cs typeface="Calibri" panose="020F0502020204030204" pitchFamily="34" charset="0"/>
              </a:defRPr>
            </a:lvl2pPr>
            <a:lvl3pPr marL="800100" indent="-228600">
              <a:buFont typeface="Arial" panose="020B0604020202020204" pitchFamily="34" charset="0"/>
              <a:buChar char="•"/>
              <a:defRPr sz="1800">
                <a:solidFill>
                  <a:srgbClr val="404040"/>
                </a:solidFill>
                <a:latin typeface="Calibri" panose="020F0502020204030204" pitchFamily="34" charset="0"/>
                <a:cs typeface="Calibri" panose="020F0502020204030204" pitchFamily="34" charset="0"/>
              </a:defRPr>
            </a:lvl3pPr>
            <a:lvl4pPr marL="1028700" indent="-228600">
              <a:buFont typeface="Arial" panose="020B0604020202020204" pitchFamily="34" charset="0"/>
              <a:buChar char="–"/>
              <a:defRPr sz="1600">
                <a:solidFill>
                  <a:srgbClr val="404040"/>
                </a:solidFill>
                <a:latin typeface="Calibri" panose="020F0502020204030204" pitchFamily="34" charset="0"/>
                <a:cs typeface="Calibri" panose="020F0502020204030204" pitchFamily="34" charset="0"/>
              </a:defRPr>
            </a:lvl4pPr>
            <a:lvl5pPr marL="1257300" indent="-228600">
              <a:buFont typeface="Arial" panose="020B0604020202020204" pitchFamily="34" charset="0"/>
              <a:buChar char="•"/>
              <a:defRPr sz="1600">
                <a:solidFill>
                  <a:srgbClr val="404040"/>
                </a:solidFill>
                <a:latin typeface="Calibri" panose="020F0502020204030204" pitchFamily="34" charset="0"/>
                <a:cs typeface="Calibri" panose="020F0502020204030204" pitchFamily="34" charset="0"/>
              </a:defRPr>
            </a:lvl5pPr>
          </a:lstStyle>
          <a:p>
            <a:pPr lvl="0"/>
            <a:r>
              <a:rPr lang="en-US" dirty="0"/>
              <a:t>Enter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p:cNvSpPr>
            <a:spLocks noGrp="1"/>
          </p:cNvSpPr>
          <p:nvPr>
            <p:ph type="dt" sz="half" idx="2"/>
          </p:nvPr>
        </p:nvSpPr>
        <p:spPr>
          <a:xfrm>
            <a:off x="848785" y="6485235"/>
            <a:ext cx="1083777" cy="247532"/>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Calibri" panose="020F0502020204030204" pitchFamily="34" charset="0"/>
                <a:cs typeface="Calibri" panose="020F0502020204030204" pitchFamily="34" charset="0"/>
              </a:defRPr>
            </a:lvl1pPr>
          </a:lstStyle>
          <a:p>
            <a:pPr>
              <a:defRPr/>
            </a:pPr>
            <a:endParaRPr lang="en-US" dirty="0"/>
          </a:p>
        </p:txBody>
      </p:sp>
      <p:sp>
        <p:nvSpPr>
          <p:cNvPr id="11" name="Footer Placeholder 4"/>
          <p:cNvSpPr>
            <a:spLocks noGrp="1"/>
          </p:cNvSpPr>
          <p:nvPr>
            <p:ph type="ftr" sz="quarter" idx="3"/>
          </p:nvPr>
        </p:nvSpPr>
        <p:spPr>
          <a:xfrm>
            <a:off x="2040803" y="6495483"/>
            <a:ext cx="8218636" cy="237285"/>
          </a:xfrm>
          <a:prstGeom prst="rect">
            <a:avLst/>
          </a:prstGeom>
        </p:spPr>
        <p:txBody>
          <a:bodyPr lIns="0" tIns="0" rIns="0" bIns="0" anchor="t" anchorCtr="0"/>
          <a:lstStyle>
            <a:lvl1pPr marL="0" algn="l">
              <a:defRPr sz="1200">
                <a:solidFill>
                  <a:srgbClr val="004C97"/>
                </a:solidFill>
                <a:latin typeface="Calibri" panose="020F0502020204030204" pitchFamily="34" charset="0"/>
                <a:ea typeface="ＭＳ Ｐゴシック" charset="0"/>
                <a:cs typeface="Calibri" panose="020F0502020204030204" pitchFamily="34" charset="0"/>
              </a:defRPr>
            </a:lvl1pPr>
          </a:lstStyle>
          <a:p>
            <a:pPr>
              <a:defRPr/>
            </a:pPr>
            <a:r>
              <a:rPr lang="en-US"/>
              <a:t>C. Montanari | ECAL and Magnet Operation ... | DUNE-Italy Meeting - Oct 28, 2024</a:t>
            </a:r>
            <a:endParaRPr lang="en-US" b="1" dirty="0"/>
          </a:p>
        </p:txBody>
      </p:sp>
      <p:sp>
        <p:nvSpPr>
          <p:cNvPr id="4" name="Title 3">
            <a:extLst>
              <a:ext uri="{FF2B5EF4-FFF2-40B4-BE49-F238E27FC236}">
                <a16:creationId xmlns:a16="http://schemas.microsoft.com/office/drawing/2014/main" id="{B4D7BEFE-4E12-4C7B-9CFD-1B5B7EE463A3}"/>
              </a:ext>
            </a:extLst>
          </p:cNvPr>
          <p:cNvSpPr>
            <a:spLocks noGrp="1"/>
          </p:cNvSpPr>
          <p:nvPr>
            <p:ph type="title" hasCustomPrompt="1"/>
          </p:nvPr>
        </p:nvSpPr>
        <p:spPr>
          <a:xfrm>
            <a:off x="296333" y="365126"/>
            <a:ext cx="11057467" cy="434974"/>
          </a:xfrm>
          <a:prstGeom prst="rect">
            <a:avLst/>
          </a:prstGeom>
        </p:spPr>
        <p:txBody>
          <a:bodyPr/>
          <a:lstStyle>
            <a:lvl1pPr>
              <a:defRPr sz="2400">
                <a:latin typeface="+mj-lt"/>
              </a:defRPr>
            </a:lvl1pPr>
          </a:lstStyle>
          <a:p>
            <a:r>
              <a:rPr lang="en-US" dirty="0"/>
              <a:t>Click to edit Title </a:t>
            </a:r>
          </a:p>
        </p:txBody>
      </p:sp>
      <p:sp>
        <p:nvSpPr>
          <p:cNvPr id="7" name="Rounded Rectangle 6">
            <a:extLst>
              <a:ext uri="{FF2B5EF4-FFF2-40B4-BE49-F238E27FC236}">
                <a16:creationId xmlns:a16="http://schemas.microsoft.com/office/drawing/2014/main" id="{E51E6A15-BE22-8C44-95C3-04244ECA44DD}"/>
              </a:ext>
            </a:extLst>
          </p:cNvPr>
          <p:cNvSpPr/>
          <p:nvPr userDrawn="1"/>
        </p:nvSpPr>
        <p:spPr>
          <a:xfrm>
            <a:off x="216569" y="155583"/>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128F269A-B0A3-FB4B-8011-174547BEBD07}"/>
              </a:ext>
            </a:extLst>
          </p:cNvPr>
          <p:cNvCxnSpPr/>
          <p:nvPr userDrawn="1"/>
        </p:nvCxnSpPr>
        <p:spPr>
          <a:xfrm>
            <a:off x="441569" y="859756"/>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54B33AC-7C04-1C4F-8DDE-C90373AF4761}"/>
              </a:ext>
            </a:extLst>
          </p:cNvPr>
          <p:cNvCxnSpPr/>
          <p:nvPr userDrawn="1"/>
        </p:nvCxnSpPr>
        <p:spPr>
          <a:xfrm>
            <a:off x="441569" y="6366960"/>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0397C6EE-8AD9-ED43-92F6-3A947A89FD5C}"/>
              </a:ext>
            </a:extLst>
          </p:cNvPr>
          <p:cNvSpPr txBox="1">
            <a:spLocks/>
          </p:cNvSpPr>
          <p:nvPr userDrawn="1"/>
        </p:nvSpPr>
        <p:spPr>
          <a:xfrm>
            <a:off x="11077574" y="6485236"/>
            <a:ext cx="552451" cy="247531"/>
          </a:xfrm>
          <a:prstGeom prst="rect">
            <a:avLst/>
          </a:prstGeom>
        </p:spPr>
        <p:txBody>
          <a:bodyPr vert="horz" wrap="square" lIns="0" tIns="0" rIns="0" bIns="0" numCol="1" rtlCol="0" anchor="t" anchorCtr="0" compatLnSpc="1">
            <a:prstTxWarp prst="textNoShape">
              <a:avLst/>
            </a:prstTxWarp>
          </a:bodyPr>
          <a:lstStyle>
            <a:defPPr>
              <a:defRPr lang="en-US"/>
            </a:defPPr>
            <a:lvl1pPr marL="0" algn="r" defTabSz="914400" rtl="0" eaLnBrk="1" latinLnBrk="0" hangingPunct="1">
              <a:defRPr sz="1200" kern="1200" baseline="0" smtClean="0">
                <a:solidFill>
                  <a:srgbClr val="004C97"/>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48C009B-CB69-E04A-B9B3-34B26D69E9CF}" type="slidenum">
              <a:rPr lang="en-US" smtClean="0"/>
              <a:pPr>
                <a:defRPr/>
              </a:pPr>
              <a:t>‹#›</a:t>
            </a:fld>
            <a:endParaRPr lang="en-US" dirty="0"/>
          </a:p>
        </p:txBody>
      </p:sp>
    </p:spTree>
    <p:extLst>
      <p:ext uri="{BB962C8B-B14F-4D97-AF65-F5344CB8AC3E}">
        <p14:creationId xmlns:p14="http://schemas.microsoft.com/office/powerpoint/2010/main" val="3691784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 Montanari | ECAL and Magnet Operation ... | DUNE-Italy Meeting - Oct 28, 2024</a:t>
            </a:r>
          </a:p>
        </p:txBody>
      </p:sp>
      <p:sp>
        <p:nvSpPr>
          <p:cNvPr id="6" name="Slide Number Placeholder 5"/>
          <p:cNvSpPr>
            <a:spLocks noGrp="1"/>
          </p:cNvSpPr>
          <p:nvPr>
            <p:ph type="sldNum" sz="quarter" idx="12"/>
          </p:nvPr>
        </p:nvSpPr>
        <p:spPr/>
        <p:txBody>
          <a:bodyPr/>
          <a:lstStyle/>
          <a:p>
            <a:fld id="{A3AE0841-66DC-0F46-9E18-1EC227391243}" type="slidenum">
              <a:rPr lang="en-US" smtClean="0"/>
              <a:t>‹#›</a:t>
            </a:fld>
            <a:endParaRPr lang="en-US"/>
          </a:p>
        </p:txBody>
      </p:sp>
      <p:sp>
        <p:nvSpPr>
          <p:cNvPr id="7" name="Rounded Rectangle 6"/>
          <p:cNvSpPr/>
          <p:nvPr userDrawn="1"/>
        </p:nvSpPr>
        <p:spPr>
          <a:xfrm>
            <a:off x="216569" y="450858"/>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441569" y="1155031"/>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5001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a:t>C. Montanari | ECAL and Magnet Operation ... | DUNE-Italy Meeting - Oct 28, 2024</a:t>
            </a:r>
          </a:p>
        </p:txBody>
      </p:sp>
      <p:sp>
        <p:nvSpPr>
          <p:cNvPr id="6" name="Slide Number Placeholder 5"/>
          <p:cNvSpPr>
            <a:spLocks noGrp="1"/>
          </p:cNvSpPr>
          <p:nvPr>
            <p:ph type="sldNum" sz="quarter" idx="12"/>
          </p:nvPr>
        </p:nvSpPr>
        <p:spPr/>
        <p:txBody>
          <a:bodyPr/>
          <a:lstStyle/>
          <a:p>
            <a:fld id="{A3AE0841-66DC-0F46-9E18-1EC227391243}" type="slidenum">
              <a:rPr lang="en-US" smtClean="0"/>
              <a:t>‹#›</a:t>
            </a:fld>
            <a:endParaRPr lang="en-US"/>
          </a:p>
        </p:txBody>
      </p:sp>
      <p:cxnSp>
        <p:nvCxnSpPr>
          <p:cNvPr id="9" name="Straight Connector 8"/>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2405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C. Montanari | ECAL and Magnet Operation ... | DUNE-Italy Meeting - Oct 28, 2024</a:t>
            </a:r>
          </a:p>
        </p:txBody>
      </p:sp>
      <p:sp>
        <p:nvSpPr>
          <p:cNvPr id="7" name="Slide Number Placeholder 6"/>
          <p:cNvSpPr>
            <a:spLocks noGrp="1"/>
          </p:cNvSpPr>
          <p:nvPr>
            <p:ph type="sldNum" sz="quarter" idx="12"/>
          </p:nvPr>
        </p:nvSpPr>
        <p:spPr/>
        <p:txBody>
          <a:bodyPr/>
          <a:lstStyle/>
          <a:p>
            <a:fld id="{A3AE0841-66DC-0F46-9E18-1EC227391243}" type="slidenum">
              <a:rPr lang="en-US" smtClean="0"/>
              <a:t>‹#›</a:t>
            </a:fld>
            <a:endParaRPr lang="en-US"/>
          </a:p>
        </p:txBody>
      </p:sp>
      <p:sp>
        <p:nvSpPr>
          <p:cNvPr id="8" name="Rounded Rectangle 7"/>
          <p:cNvSpPr/>
          <p:nvPr userDrawn="1"/>
        </p:nvSpPr>
        <p:spPr>
          <a:xfrm>
            <a:off x="216569" y="450858"/>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41569" y="1155031"/>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434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9833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C. Montanari | ECAL and Magnet Operation ... | DUNE-Italy Meeting - Oct 28, 2024</a:t>
            </a:r>
          </a:p>
        </p:txBody>
      </p:sp>
      <p:sp>
        <p:nvSpPr>
          <p:cNvPr id="9" name="Slide Number Placeholder 8"/>
          <p:cNvSpPr>
            <a:spLocks noGrp="1"/>
          </p:cNvSpPr>
          <p:nvPr>
            <p:ph type="sldNum" sz="quarter" idx="12"/>
          </p:nvPr>
        </p:nvSpPr>
        <p:spPr/>
        <p:txBody>
          <a:bodyPr/>
          <a:lstStyle/>
          <a:p>
            <a:fld id="{A3AE0841-66DC-0F46-9E18-1EC227391243}" type="slidenum">
              <a:rPr lang="en-US" smtClean="0"/>
              <a:t>‹#›</a:t>
            </a:fld>
            <a:endParaRPr lang="en-US"/>
          </a:p>
        </p:txBody>
      </p:sp>
      <p:sp>
        <p:nvSpPr>
          <p:cNvPr id="10" name="Rounded Rectangle 9"/>
          <p:cNvSpPr/>
          <p:nvPr userDrawn="1"/>
        </p:nvSpPr>
        <p:spPr>
          <a:xfrm>
            <a:off x="216569" y="450858"/>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a:off x="441569" y="1155031"/>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0798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C. Montanari | ECAL and Magnet Operation ... | DUNE-Italy Meeting - Oct 28, 2024</a:t>
            </a:r>
          </a:p>
        </p:txBody>
      </p:sp>
      <p:sp>
        <p:nvSpPr>
          <p:cNvPr id="5" name="Slide Number Placeholder 4"/>
          <p:cNvSpPr>
            <a:spLocks noGrp="1"/>
          </p:cNvSpPr>
          <p:nvPr>
            <p:ph type="sldNum" sz="quarter" idx="12"/>
          </p:nvPr>
        </p:nvSpPr>
        <p:spPr/>
        <p:txBody>
          <a:bodyPr/>
          <a:lstStyle/>
          <a:p>
            <a:fld id="{A3AE0841-66DC-0F46-9E18-1EC227391243}" type="slidenum">
              <a:rPr lang="en-US" smtClean="0"/>
              <a:t>‹#›</a:t>
            </a:fld>
            <a:endParaRPr lang="en-US"/>
          </a:p>
        </p:txBody>
      </p:sp>
      <p:sp>
        <p:nvSpPr>
          <p:cNvPr id="6" name="Rounded Rectangle 5"/>
          <p:cNvSpPr/>
          <p:nvPr userDrawn="1"/>
        </p:nvSpPr>
        <p:spPr>
          <a:xfrm>
            <a:off x="216569" y="450858"/>
            <a:ext cx="450000" cy="450000"/>
          </a:xfrm>
          <a:prstGeom prst="roundRect">
            <a:avLst/>
          </a:prstGeom>
          <a:gradFill flip="none" rotWithShape="1">
            <a:gsLst>
              <a:gs pos="3000">
                <a:srgbClr val="4BCCC3"/>
              </a:gs>
              <a:gs pos="36000">
                <a:srgbClr val="49979A"/>
              </a:gs>
              <a:gs pos="64000">
                <a:srgbClr val="2B8999"/>
              </a:gs>
              <a:gs pos="96000">
                <a:srgbClr val="216E79"/>
              </a:gs>
            </a:gsLst>
            <a:path path="circle">
              <a:fillToRect l="50000" t="50000" r="50000" b="50000"/>
            </a:path>
            <a:tileRect/>
          </a:gradFill>
          <a:ln>
            <a:solidFill>
              <a:srgbClr val="2B8999"/>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userDrawn="1"/>
        </p:nvCxnSpPr>
        <p:spPr>
          <a:xfrm>
            <a:off x="441569" y="1155031"/>
            <a:ext cx="11204999" cy="0"/>
          </a:xfrm>
          <a:prstGeom prst="line">
            <a:avLst/>
          </a:prstGeom>
          <a:ln w="88900"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7569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 Montanari | ECAL and Magnet Operation ... | DUNE-Italy Meeting - Oct 28, 2024</a:t>
            </a:r>
          </a:p>
        </p:txBody>
      </p:sp>
      <p:sp>
        <p:nvSpPr>
          <p:cNvPr id="4" name="Slide Number Placeholder 3"/>
          <p:cNvSpPr>
            <a:spLocks noGrp="1"/>
          </p:cNvSpPr>
          <p:nvPr>
            <p:ph type="sldNum" sz="quarter" idx="12"/>
          </p:nvPr>
        </p:nvSpPr>
        <p:spPr/>
        <p:txBody>
          <a:bodyPr/>
          <a:lstStyle/>
          <a:p>
            <a:fld id="{A3AE0841-66DC-0F46-9E18-1EC227391243}" type="slidenum">
              <a:rPr lang="en-US" smtClean="0"/>
              <a:t>‹#›</a:t>
            </a:fld>
            <a:endParaRPr lang="en-US"/>
          </a:p>
        </p:txBody>
      </p:sp>
      <p:cxnSp>
        <p:nvCxnSpPr>
          <p:cNvPr id="7" name="Straight Connector 6"/>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2464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C. Montanari | ECAL and Magnet Operation ... | DUNE-Italy Meeting - Oct 28, 2024</a:t>
            </a:r>
          </a:p>
        </p:txBody>
      </p:sp>
      <p:sp>
        <p:nvSpPr>
          <p:cNvPr id="7" name="Slide Number Placeholder 6"/>
          <p:cNvSpPr>
            <a:spLocks noGrp="1"/>
          </p:cNvSpPr>
          <p:nvPr>
            <p:ph type="sldNum" sz="quarter" idx="12"/>
          </p:nvPr>
        </p:nvSpPr>
        <p:spPr/>
        <p:txBody>
          <a:bodyPr/>
          <a:lstStyle/>
          <a:p>
            <a:fld id="{A3AE0841-66DC-0F46-9E18-1EC227391243}" type="slidenum">
              <a:rPr lang="en-US" smtClean="0"/>
              <a:t>‹#›</a:t>
            </a:fld>
            <a:endParaRPr lang="en-US"/>
          </a:p>
        </p:txBody>
      </p:sp>
      <p:cxnSp>
        <p:nvCxnSpPr>
          <p:cNvPr id="10" name="Straight Connector 9"/>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832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C. Montanari | ECAL and Magnet Operation ... | DUNE-Italy Meeting - Oct 28, 2024</a:t>
            </a:r>
          </a:p>
        </p:txBody>
      </p:sp>
      <p:sp>
        <p:nvSpPr>
          <p:cNvPr id="7" name="Slide Number Placeholder 6"/>
          <p:cNvSpPr>
            <a:spLocks noGrp="1"/>
          </p:cNvSpPr>
          <p:nvPr>
            <p:ph type="sldNum" sz="quarter" idx="12"/>
          </p:nvPr>
        </p:nvSpPr>
        <p:spPr/>
        <p:txBody>
          <a:bodyPr/>
          <a:lstStyle/>
          <a:p>
            <a:fld id="{A3AE0841-66DC-0F46-9E18-1EC227391243}" type="slidenum">
              <a:rPr lang="en-US" smtClean="0"/>
              <a:t>‹#›</a:t>
            </a:fld>
            <a:endParaRPr lang="en-US"/>
          </a:p>
        </p:txBody>
      </p:sp>
      <p:cxnSp>
        <p:nvCxnSpPr>
          <p:cNvPr id="10" name="Straight Connector 9"/>
          <p:cNvCxnSpPr/>
          <p:nvPr userDrawn="1"/>
        </p:nvCxnSpPr>
        <p:spPr>
          <a:xfrm>
            <a:off x="441569" y="6281235"/>
            <a:ext cx="11204999" cy="0"/>
          </a:xfrm>
          <a:prstGeom prst="line">
            <a:avLst/>
          </a:prstGeom>
          <a:ln w="34925" cap="rnd">
            <a:gradFill flip="none" rotWithShape="1">
              <a:gsLst>
                <a:gs pos="0">
                  <a:srgbClr val="CAFAFC"/>
                </a:gs>
                <a:gs pos="55000">
                  <a:srgbClr val="43DEE4"/>
                </a:gs>
                <a:gs pos="83000">
                  <a:srgbClr val="4BCCC3"/>
                </a:gs>
                <a:gs pos="100000">
                  <a:srgbClr val="176582"/>
                </a:gs>
              </a:gsLst>
              <a:lin ang="10800000" scaled="1"/>
              <a:tileRect/>
            </a:gradFill>
          </a:ln>
          <a:effectLst>
            <a:outerShdw blurRad="50800" dist="762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77221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92937"/>
            <a:ext cx="10515600" cy="76584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7315200" cy="365125"/>
          </a:xfrm>
          <a:prstGeom prst="rect">
            <a:avLst/>
          </a:prstGeom>
        </p:spPr>
        <p:txBody>
          <a:bodyPr vert="horz" lIns="91440" tIns="45720" rIns="91440" bIns="45720" rtlCol="0" anchor="ctr"/>
          <a:lstStyle>
            <a:lvl1pPr algn="l">
              <a:defRPr sz="1400" baseline="0">
                <a:solidFill>
                  <a:schemeClr val="tx1">
                    <a:tint val="75000"/>
                  </a:schemeClr>
                </a:solidFill>
              </a:defRPr>
            </a:lvl1pPr>
          </a:lstStyle>
          <a:p>
            <a:r>
              <a:rPr lang="en-US"/>
              <a:t>C. Montanari | ECAL and Magnet Operation ... | DUNE-Italy Meeting - Oct 28, 2024</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800" baseline="0">
                <a:solidFill>
                  <a:schemeClr val="tx1">
                    <a:tint val="75000"/>
                  </a:schemeClr>
                </a:solidFill>
              </a:defRPr>
            </a:lvl1pPr>
          </a:lstStyle>
          <a:p>
            <a:fld id="{A3AE0841-66DC-0F46-9E18-1EC227391243}" type="slidenum">
              <a:rPr lang="en-US" smtClean="0"/>
              <a:pPr/>
              <a:t>‹#›</a:t>
            </a:fld>
            <a:endParaRPr lang="en-US"/>
          </a:p>
        </p:txBody>
      </p:sp>
    </p:spTree>
    <p:extLst>
      <p:ext uri="{BB962C8B-B14F-4D97-AF65-F5344CB8AC3E}">
        <p14:creationId xmlns:p14="http://schemas.microsoft.com/office/powerpoint/2010/main" val="1013985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hf sldNum="0" hdr="0" dt="0"/>
  <p:txStyles>
    <p:titleStyle>
      <a:lvl1pPr algn="l" defTabSz="914400" rtl="0" eaLnBrk="1" latinLnBrk="0" hangingPunct="1">
        <a:lnSpc>
          <a:spcPct val="90000"/>
        </a:lnSpc>
        <a:spcBef>
          <a:spcPct val="0"/>
        </a:spcBef>
        <a:buNone/>
        <a:defRPr sz="4000"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00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00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0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eshq.fnal.gov/manuals/feshm/"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esh-docdb.fnal.gov/cgi-bin/ShowDocument?docid=521"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esh-docdb.fnal.gov/cgi-bin/sso/RetrieveFile?docid=375&amp;filename=FESHM_9100_20300623_FOR_LWR.pdf&amp;version=15"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esh-docdb.fnal.gov/cgi-bin/ShowDocument?docid=376" TargetMode="External"/><Relationship Id="rId3" Type="http://schemas.openxmlformats.org/officeDocument/2006/relationships/hyperlink" Target="https://esh-docdb.fnal.gov/cgi-bin/sso/ShowDocument?docid=7141" TargetMode="External"/><Relationship Id="rId7" Type="http://schemas.openxmlformats.org/officeDocument/2006/relationships/hyperlink" Target="https://esh-docdb.fnal.gov/cgi-bin/sso/ShowDocument?docid=7567"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esh-docdb.fnal.gov/cgi-bin/ShowDocument?docid=521" TargetMode="External"/><Relationship Id="rId5" Type="http://schemas.openxmlformats.org/officeDocument/2006/relationships/hyperlink" Target="http://esh-docdb.fnal.gov/cgi-bin/ShowDocument?docid=375" TargetMode="External"/><Relationship Id="rId10" Type="http://schemas.openxmlformats.org/officeDocument/2006/relationships/hyperlink" Target="http://esh-docdb.fnal.gov/cgi-bin/ShowDocument?docid=541" TargetMode="External"/><Relationship Id="rId4" Type="http://schemas.openxmlformats.org/officeDocument/2006/relationships/hyperlink" Target="https://esh-docdb.fnal.gov/cgi-bin/sso/ShowDocument?docid=3253" TargetMode="External"/><Relationship Id="rId9" Type="http://schemas.openxmlformats.org/officeDocument/2006/relationships/hyperlink" Target="http://esh-docdb.fnal.gov/cgi-bin/ShowDocument?docid=377"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sh-docdb.fnal.gov/cgi-bin/ShowDocument?docid=3311" TargetMode="External"/><Relationship Id="rId3" Type="http://schemas.openxmlformats.org/officeDocument/2006/relationships/hyperlink" Target="http://esh-docdb.fnal.gov/cgi-bin/ShowDocument?docid=378" TargetMode="External"/><Relationship Id="rId7" Type="http://schemas.openxmlformats.org/officeDocument/2006/relationships/hyperlink" Target="http://esh-docdb.fnal.gov/cgi-bin/ShowDocument?docid=2815"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esh-docdb.fnal.gov/cgi-bin/ShowDocument?docid=380" TargetMode="External"/><Relationship Id="rId11" Type="http://schemas.openxmlformats.org/officeDocument/2006/relationships/hyperlink" Target="http://esh-docdb.fnal.gov/cgi-bin/ShowDocument?docid=3270" TargetMode="External"/><Relationship Id="rId5" Type="http://schemas.openxmlformats.org/officeDocument/2006/relationships/hyperlink" Target="http://esh-docdb.fnal.gov/cgi-bin/ShowDocument?docid=522" TargetMode="External"/><Relationship Id="rId10" Type="http://schemas.openxmlformats.org/officeDocument/2006/relationships/hyperlink" Target="http://esh-docdb.fnal.gov/cgi-bin/ShowDocument?docid=2781" TargetMode="External"/><Relationship Id="rId4" Type="http://schemas.openxmlformats.org/officeDocument/2006/relationships/hyperlink" Target="http://esh-docdb.fnal.gov/cgi-bin/ShowDocument?docid=379" TargetMode="External"/><Relationship Id="rId9" Type="http://schemas.openxmlformats.org/officeDocument/2006/relationships/hyperlink" Target="http://esh-docdb.fnal.gov/cgi-bin/ShowDocument?docid=393"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sh-docdb.fnal.gov/cgi-bin/sso/ShowDocument?docid=7141" TargetMode="External"/><Relationship Id="rId7" Type="http://schemas.openxmlformats.org/officeDocument/2006/relationships/hyperlink" Target="http://esh-docdb.fnal.gov/cgi-bin/ShowDocument?docid=4112"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hyperlink" Target="http://esh-docdb.fnal.gov/cgi-bin/ShowDocument?docid=371" TargetMode="External"/><Relationship Id="rId5" Type="http://schemas.openxmlformats.org/officeDocument/2006/relationships/hyperlink" Target="http://esh-docdb.fnal.gov/cgi-bin/ShowDocument?docid=367" TargetMode="External"/><Relationship Id="rId4" Type="http://schemas.openxmlformats.org/officeDocument/2006/relationships/hyperlink" Target="https://esh-docdb.fnal.gov/cgi-bin/sso/ShowDocument?docid=3253"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sh-docdb.fnal.gov/cgi-bin/ShowDocument?docid=6970" TargetMode="External"/><Relationship Id="rId3" Type="http://schemas.openxmlformats.org/officeDocument/2006/relationships/hyperlink" Target="http://esh-docdb.fnal.gov/cgi-bin/ShowDocument?docid=356" TargetMode="External"/><Relationship Id="rId7" Type="http://schemas.openxmlformats.org/officeDocument/2006/relationships/hyperlink" Target="http://esh-docdb.fnal.gov/cgi-bin/ShowDocument?docid=5540"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esh-docdb.fnal.gov/cgi-bin/ShowDocument?docid=360" TargetMode="External"/><Relationship Id="rId5" Type="http://schemas.openxmlformats.org/officeDocument/2006/relationships/hyperlink" Target="http://esh-docdb.fnal.gov/cgi-bin/ShowDocument?docid=358" TargetMode="External"/><Relationship Id="rId4" Type="http://schemas.openxmlformats.org/officeDocument/2006/relationships/hyperlink" Target="http://esh-docdb.fnal.gov/cgi-bin/ShowDocument?docid=357" TargetMode="External"/><Relationship Id="rId9" Type="http://schemas.openxmlformats.org/officeDocument/2006/relationships/hyperlink" Target="http://esh-docdb.fnal.gov/cgi-bin/ShowDocument?docid=52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281" y="1539558"/>
            <a:ext cx="11752132" cy="2387600"/>
          </a:xfrm>
        </p:spPr>
        <p:txBody>
          <a:bodyPr>
            <a:normAutofit fontScale="90000"/>
          </a:bodyPr>
          <a:lstStyle/>
          <a:p>
            <a:br>
              <a:rPr lang="en-US" dirty="0"/>
            </a:br>
            <a:r>
              <a:rPr lang="en-US" dirty="0"/>
              <a:t>ECAL and Magnet operation at Fermilab: acceptance criteria, testing and installation</a:t>
            </a:r>
            <a:endParaRPr lang="en-US" i="1" dirty="0"/>
          </a:p>
        </p:txBody>
      </p:sp>
      <p:sp>
        <p:nvSpPr>
          <p:cNvPr id="3" name="Subtitle 2"/>
          <p:cNvSpPr>
            <a:spLocks noGrp="1"/>
          </p:cNvSpPr>
          <p:nvPr>
            <p:ph type="subTitle" idx="1"/>
          </p:nvPr>
        </p:nvSpPr>
        <p:spPr>
          <a:xfrm>
            <a:off x="1524000" y="4067981"/>
            <a:ext cx="9144000" cy="1655762"/>
          </a:xfrm>
        </p:spPr>
        <p:txBody>
          <a:bodyPr>
            <a:normAutofit lnSpcReduction="10000"/>
          </a:bodyPr>
          <a:lstStyle/>
          <a:p>
            <a:r>
              <a:rPr lang="en-US" dirty="0"/>
              <a:t>C. Montanari</a:t>
            </a:r>
          </a:p>
          <a:p>
            <a:r>
              <a:rPr lang="en-US" dirty="0"/>
              <a:t>FNAL </a:t>
            </a:r>
            <a:r>
              <a:rPr lang="mr-IN" dirty="0"/>
              <a:t>–</a:t>
            </a:r>
            <a:r>
              <a:rPr lang="en-US" dirty="0"/>
              <a:t> INFN Pavia</a:t>
            </a:r>
          </a:p>
          <a:p>
            <a:endParaRPr lang="en-US" dirty="0"/>
          </a:p>
          <a:p>
            <a:r>
              <a:rPr lang="en-US" sz="1800" dirty="0"/>
              <a:t>DUNE-Italy Meeting – October 28, 2024</a:t>
            </a:r>
          </a:p>
        </p:txBody>
      </p:sp>
      <p:pic>
        <p:nvPicPr>
          <p:cNvPr id="4" name="Picture 3">
            <a:extLst>
              <a:ext uri="{FF2B5EF4-FFF2-40B4-BE49-F238E27FC236}">
                <a16:creationId xmlns:a16="http://schemas.microsoft.com/office/drawing/2014/main" id="{7375C85D-5B7A-604B-B216-88228D97EB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952" y="5019176"/>
            <a:ext cx="2013048" cy="1409134"/>
          </a:xfrm>
          <a:prstGeom prst="rect">
            <a:avLst/>
          </a:prstGeom>
        </p:spPr>
      </p:pic>
    </p:spTree>
    <p:extLst>
      <p:ext uri="{BB962C8B-B14F-4D97-AF65-F5344CB8AC3E}">
        <p14:creationId xmlns:p14="http://schemas.microsoft.com/office/powerpoint/2010/main" val="14319094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D13C6-48E4-BA39-5658-0181324F2D14}"/>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FB71A9F7-1FE0-35BC-A3B1-545C71519A4C}"/>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36FD327A-36D6-E0FE-A55B-BD27EAF1579C}"/>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Fermilab Approval Process for KLOE Magnet</a:t>
            </a:r>
          </a:p>
        </p:txBody>
      </p:sp>
      <p:sp>
        <p:nvSpPr>
          <p:cNvPr id="6" name="Content Placeholder 1">
            <a:extLst>
              <a:ext uri="{FF2B5EF4-FFF2-40B4-BE49-F238E27FC236}">
                <a16:creationId xmlns:a16="http://schemas.microsoft.com/office/drawing/2014/main" id="{96987195-58A5-6E65-8D6D-279E36EF9035}"/>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0000" lvl="1" indent="-360000">
              <a:lnSpc>
                <a:spcPct val="100000"/>
              </a:lnSpc>
              <a:spcBef>
                <a:spcPts val="0"/>
              </a:spcBef>
              <a:spcAft>
                <a:spcPts val="1200"/>
              </a:spcAft>
              <a:buClr>
                <a:srgbClr val="FF0000"/>
              </a:buClr>
              <a:buSzPct val="100000"/>
              <a:buFont typeface="System Font Regular"/>
              <a:buChar char="●"/>
            </a:pPr>
            <a:r>
              <a:rPr lang="en-US" sz="1800" b="0" i="0" u="none" strike="noStrike" dirty="0">
                <a:solidFill>
                  <a:schemeClr val="accent5">
                    <a:lumMod val="50000"/>
                  </a:schemeClr>
                </a:solidFill>
                <a:effectLst/>
                <a:latin typeface="Calibri" panose="020F0502020204030204" pitchFamily="34" charset="0"/>
              </a:rPr>
              <a:t>Fermilab realizes that there is a difference between the set of rules applied for the newly constructed pressure equipment versus the set of the general post-construction rules applied for legacy/existing/reused/relocated pressure equipment, e.g. KLOE Helium System slated for transfer from INFN to Fermilab. </a:t>
            </a:r>
            <a:r>
              <a:rPr lang="en-US" sz="1600" b="0" i="0" u="none" strike="noStrike" dirty="0">
                <a:solidFill>
                  <a:schemeClr val="accent5">
                    <a:lumMod val="50000"/>
                  </a:schemeClr>
                </a:solidFill>
                <a:effectLst/>
                <a:latin typeface="Helvetica" pitchFamily="2" charset="0"/>
              </a:rPr>
              <a:t>The ASME/API procedures governing Fitness for Service (FFS) described in API-579 provide a methodology for the evaluation of pressure safety for existing post-constructed equipment</a:t>
            </a:r>
            <a:r>
              <a:rPr lang="en-US" sz="1800" b="0" i="0" u="none" strike="noStrike" dirty="0">
                <a:solidFill>
                  <a:schemeClr val="accent5">
                    <a:lumMod val="50000"/>
                  </a:schemeClr>
                </a:solidFill>
                <a:effectLst/>
                <a:latin typeface="Calibri" panose="020F0502020204030204" pitchFamily="34" charset="0"/>
              </a:rPr>
              <a:t>.</a:t>
            </a:r>
          </a:p>
          <a:p>
            <a:pPr marL="57150" marR="0" indent="-285750" algn="l">
              <a:spcBef>
                <a:spcPts val="0"/>
              </a:spcBef>
              <a:spcAft>
                <a:spcPts val="1200"/>
              </a:spcAft>
              <a:buClr>
                <a:srgbClr val="FF0000"/>
              </a:buClr>
              <a:buFont typeface="System Font Regular"/>
              <a:buChar char="●"/>
            </a:pPr>
            <a:r>
              <a:rPr lang="en-US" sz="1800" b="1" i="0" u="none" strike="noStrike" dirty="0">
                <a:solidFill>
                  <a:schemeClr val="accent5">
                    <a:lumMod val="50000"/>
                  </a:schemeClr>
                </a:solidFill>
                <a:effectLst/>
                <a:latin typeface="Calibri" panose="020F0502020204030204" pitchFamily="34" charset="0"/>
              </a:rPr>
              <a:t>To remediate this situation, Fermilab started on two initiatives</a:t>
            </a:r>
            <a:r>
              <a:rPr lang="en-US" sz="1800" b="0" i="0" u="none" strike="noStrike" dirty="0">
                <a:solidFill>
                  <a:schemeClr val="accent5">
                    <a:lumMod val="50000"/>
                  </a:schemeClr>
                </a:solidFill>
                <a:effectLst/>
                <a:latin typeface="Calibri" panose="020F0502020204030204" pitchFamily="34" charset="0"/>
              </a:rPr>
              <a:t>:</a:t>
            </a:r>
          </a:p>
          <a:p>
            <a:pPr marL="514350" lvl="2" indent="-285750">
              <a:spcBef>
                <a:spcPts val="0"/>
              </a:spcBef>
              <a:spcAft>
                <a:spcPts val="1200"/>
              </a:spcAft>
              <a:buClr>
                <a:srgbClr val="FF0000"/>
              </a:buClr>
              <a:buFont typeface="Wingdings" pitchFamily="2" charset="2"/>
              <a:buChar char="Ø"/>
            </a:pPr>
            <a:r>
              <a:rPr lang="en-US" b="0" i="0" u="none" strike="noStrike" dirty="0">
                <a:solidFill>
                  <a:schemeClr val="accent5">
                    <a:lumMod val="50000"/>
                  </a:schemeClr>
                </a:solidFill>
                <a:effectLst/>
                <a:latin typeface="Calibri" panose="020F0502020204030204" pitchFamily="34" charset="0"/>
              </a:rPr>
              <a:t>Development of a new Fermilab ESH Manual chapter 5036, which would describe application of FFS to the legacy/existing/reused/relocated pressure equipment at Fermilab, including equipment without any established code pedigree, e.g. KLOE. </a:t>
            </a:r>
          </a:p>
          <a:p>
            <a:pPr marL="514350" lvl="2" indent="-285750">
              <a:spcBef>
                <a:spcPts val="0"/>
              </a:spcBef>
              <a:spcAft>
                <a:spcPts val="1200"/>
              </a:spcAft>
              <a:buClr>
                <a:srgbClr val="FF0000"/>
              </a:buClr>
              <a:buFont typeface="Wingdings" pitchFamily="2" charset="2"/>
              <a:buChar char="Ø"/>
            </a:pPr>
            <a:r>
              <a:rPr lang="en-US" b="0" i="0" u="none" strike="noStrike" dirty="0">
                <a:solidFill>
                  <a:schemeClr val="accent5">
                    <a:lumMod val="50000"/>
                  </a:schemeClr>
                </a:solidFill>
                <a:effectLst/>
                <a:latin typeface="Calibri" panose="020F0502020204030204" pitchFamily="34" charset="0"/>
              </a:rPr>
              <a:t>Working with an outside consultant, Mr. George </a:t>
            </a:r>
            <a:r>
              <a:rPr lang="en-US" b="0" i="0" u="none" strike="noStrike" dirty="0" err="1">
                <a:solidFill>
                  <a:schemeClr val="accent5">
                    <a:lumMod val="50000"/>
                  </a:schemeClr>
                </a:solidFill>
                <a:effectLst/>
                <a:latin typeface="Calibri" panose="020F0502020204030204" pitchFamily="34" charset="0"/>
              </a:rPr>
              <a:t>Antaki</a:t>
            </a:r>
            <a:r>
              <a:rPr lang="en-US" b="0" i="0" u="none" strike="noStrike" dirty="0">
                <a:solidFill>
                  <a:schemeClr val="accent5">
                    <a:lumMod val="50000"/>
                  </a:schemeClr>
                </a:solidFill>
                <a:effectLst/>
                <a:latin typeface="Calibri" panose="020F0502020204030204" pitchFamily="34" charset="0"/>
              </a:rPr>
              <a:t>, who is internationally recognized for his expertise in ASME/API FFS methodology, to evaluate safety of KLOE pressure equipment, including: assessment of risks and consequences of failures; assessment of inspections and tests; application of FFS methodology for interpretation of records,, inspections, tests, etc.; proposing replacements, repairs, enhancements needed to mitigate identified risks.</a:t>
            </a:r>
          </a:p>
          <a:p>
            <a:pPr marL="360000" lvl="1" indent="-360000">
              <a:lnSpc>
                <a:spcPct val="100000"/>
              </a:lnSpc>
              <a:spcBef>
                <a:spcPts val="0"/>
              </a:spcBef>
              <a:spcAft>
                <a:spcPts val="1200"/>
              </a:spcAft>
              <a:buClr>
                <a:srgbClr val="FF0000"/>
              </a:buClr>
              <a:buSzPct val="100000"/>
              <a:buFont typeface="System Font Regular"/>
              <a:buChar char="●"/>
            </a:pPr>
            <a:r>
              <a:rPr lang="en-US" sz="1800" b="0" i="0" u="none" strike="noStrike" dirty="0">
                <a:solidFill>
                  <a:schemeClr val="accent5">
                    <a:lumMod val="50000"/>
                  </a:schemeClr>
                </a:solidFill>
                <a:effectLst/>
                <a:latin typeface="Calibri" panose="020F0502020204030204" pitchFamily="34" charset="0"/>
              </a:rPr>
              <a:t>As of Oct 2024, Mr. </a:t>
            </a:r>
            <a:r>
              <a:rPr lang="en-US" sz="1800" b="0" i="0" u="none" strike="noStrike" dirty="0" err="1">
                <a:solidFill>
                  <a:schemeClr val="accent5">
                    <a:lumMod val="50000"/>
                  </a:schemeClr>
                </a:solidFill>
                <a:effectLst/>
                <a:latin typeface="Calibri" panose="020F0502020204030204" pitchFamily="34" charset="0"/>
              </a:rPr>
              <a:t>Antaki</a:t>
            </a:r>
            <a:r>
              <a:rPr lang="en-US" sz="1800" b="0" i="0" u="none" strike="noStrike" dirty="0">
                <a:solidFill>
                  <a:schemeClr val="accent5">
                    <a:lumMod val="50000"/>
                  </a:schemeClr>
                </a:solidFill>
                <a:effectLst/>
                <a:latin typeface="Calibri" panose="020F0502020204030204" pitchFamily="34" charset="0"/>
              </a:rPr>
              <a:t> submitted a 48,000 USD proposal in three phases.</a:t>
            </a:r>
            <a:endParaRPr lang="en-US" sz="1800" dirty="0">
              <a:solidFill>
                <a:schemeClr val="accent5">
                  <a:lumMod val="50000"/>
                </a:schemeClr>
              </a:solidFill>
            </a:endParaRPr>
          </a:p>
        </p:txBody>
      </p:sp>
    </p:spTree>
    <p:extLst>
      <p:ext uri="{BB962C8B-B14F-4D97-AF65-F5344CB8AC3E}">
        <p14:creationId xmlns:p14="http://schemas.microsoft.com/office/powerpoint/2010/main" val="156691875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C766C-D2A9-4CB4-B043-A9135E6EFAC1}"/>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D4545E0E-3EA0-E8B2-6F6C-7B6E9A5AD982}"/>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0BBB4FC8-7A0D-16C2-1A2A-5B08F9E37F75}"/>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Fitness For Service Proposed Process</a:t>
            </a:r>
          </a:p>
        </p:txBody>
      </p:sp>
      <p:sp>
        <p:nvSpPr>
          <p:cNvPr id="6" name="Content Placeholder 1">
            <a:extLst>
              <a:ext uri="{FF2B5EF4-FFF2-40B4-BE49-F238E27FC236}">
                <a16:creationId xmlns:a16="http://schemas.microsoft.com/office/drawing/2014/main" id="{017CBFFF-6011-A748-E4D3-A106354BBB30}"/>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57150" marR="0" indent="-285750" algn="l">
              <a:spcBef>
                <a:spcPts val="0"/>
              </a:spcBef>
              <a:spcAft>
                <a:spcPts val="600"/>
              </a:spcAft>
              <a:buClr>
                <a:srgbClr val="FF0000"/>
              </a:buClr>
              <a:buFont typeface="System Font Regular"/>
              <a:buChar char="●"/>
            </a:pPr>
            <a:r>
              <a:rPr lang="en-US" sz="2000" b="1" i="0" u="sng" strike="noStrike" dirty="0">
                <a:solidFill>
                  <a:schemeClr val="accent5">
                    <a:lumMod val="50000"/>
                  </a:schemeClr>
                </a:solidFill>
                <a:effectLst/>
                <a:latin typeface="Calibri" panose="020F0502020204030204" pitchFamily="34" charset="0"/>
              </a:rPr>
              <a:t>Phase 1: Pedigree Assessment</a:t>
            </a:r>
            <a:endParaRPr lang="en-US" sz="2000" b="1" i="0" u="none" strike="noStrike" dirty="0">
              <a:solidFill>
                <a:schemeClr val="accent5">
                  <a:lumMod val="50000"/>
                </a:schemeClr>
              </a:solidFill>
              <a:effectLst/>
              <a:latin typeface="Calibri" panose="020F0502020204030204" pitchFamily="34" charset="0"/>
            </a:endParaRPr>
          </a:p>
          <a:p>
            <a:pPr marL="514350" lvl="2" indent="-285750">
              <a:spcBef>
                <a:spcPts val="0"/>
              </a:spcBef>
              <a:spcAft>
                <a:spcPts val="600"/>
              </a:spcAft>
              <a:buClr>
                <a:srgbClr val="FF0000"/>
              </a:buClr>
              <a:buFont typeface="System Font Regular"/>
              <a:buChar char="●"/>
            </a:pPr>
            <a:r>
              <a:rPr lang="en-US" b="0" i="0" u="none" strike="noStrike" dirty="0">
                <a:solidFill>
                  <a:schemeClr val="accent5">
                    <a:lumMod val="50000"/>
                  </a:schemeClr>
                </a:solidFill>
                <a:effectLst/>
                <a:latin typeface="Calibri" panose="020F0502020204030204" pitchFamily="34" charset="0"/>
              </a:rPr>
              <a:t>Determine the pedigree of the existing helium vessel and piping of the INFN KLOE magnet, compared to the construction rules of ASME VIII and ASME B31.3, which covers the following construction areas for the pressure boundary:</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Materials</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Code design</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Fabrication</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Examination</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Testing</a:t>
            </a:r>
          </a:p>
          <a:p>
            <a:pPr marL="514350" lvl="2" indent="-285750">
              <a:spcBef>
                <a:spcPts val="0"/>
              </a:spcBef>
              <a:spcAft>
                <a:spcPts val="600"/>
              </a:spcAft>
              <a:buClr>
                <a:srgbClr val="FF0000"/>
              </a:buClr>
              <a:buFont typeface="System Font Regular"/>
              <a:buChar char="●"/>
            </a:pPr>
            <a:r>
              <a:rPr lang="en-US" b="0" i="0" u="none" strike="noStrike" dirty="0">
                <a:solidFill>
                  <a:schemeClr val="accent5">
                    <a:lumMod val="50000"/>
                  </a:schemeClr>
                </a:solidFill>
                <a:effectLst/>
                <a:latin typeface="Calibri" panose="020F0502020204030204" pitchFamily="34" charset="0"/>
              </a:rPr>
              <a:t>Fermilab and Mr. </a:t>
            </a:r>
            <a:r>
              <a:rPr lang="en-US" b="0" i="0" u="none" strike="noStrike" dirty="0" err="1">
                <a:solidFill>
                  <a:schemeClr val="accent5">
                    <a:lumMod val="50000"/>
                  </a:schemeClr>
                </a:solidFill>
                <a:effectLst/>
                <a:latin typeface="Calibri" panose="020F0502020204030204" pitchFamily="34" charset="0"/>
              </a:rPr>
              <a:t>Antaki</a:t>
            </a:r>
            <a:r>
              <a:rPr lang="en-US" b="0" i="0" u="none" strike="noStrike" dirty="0">
                <a:solidFill>
                  <a:schemeClr val="accent5">
                    <a:lumMod val="50000"/>
                  </a:schemeClr>
                </a:solidFill>
                <a:effectLst/>
                <a:latin typeface="Calibri" panose="020F0502020204030204" pitchFamily="34" charset="0"/>
              </a:rPr>
              <a:t> will have to work with INFN to review all available information for KLOE pressure equipment.</a:t>
            </a:r>
          </a:p>
          <a:p>
            <a:pPr marL="57150" marR="0" indent="-285750" algn="l">
              <a:spcBef>
                <a:spcPts val="0"/>
              </a:spcBef>
              <a:spcAft>
                <a:spcPts val="600"/>
              </a:spcAft>
              <a:buClr>
                <a:srgbClr val="FF0000"/>
              </a:buClr>
              <a:buFont typeface="System Font Regular"/>
              <a:buChar char="●"/>
            </a:pPr>
            <a:r>
              <a:rPr lang="en-US" sz="1800" b="0" i="0" u="none" strike="noStrike" dirty="0">
                <a:solidFill>
                  <a:schemeClr val="accent5">
                    <a:lumMod val="50000"/>
                  </a:schemeClr>
                </a:solidFill>
                <a:effectLst/>
                <a:latin typeface="Calibri" panose="020F0502020204030204" pitchFamily="34" charset="0"/>
              </a:rPr>
              <a:t> </a:t>
            </a:r>
          </a:p>
          <a:p>
            <a:pPr marL="57150" marR="0" indent="-285750" algn="l">
              <a:spcBef>
                <a:spcPts val="0"/>
              </a:spcBef>
              <a:spcAft>
                <a:spcPts val="600"/>
              </a:spcAft>
              <a:buClr>
                <a:srgbClr val="FF0000"/>
              </a:buClr>
              <a:buFont typeface="System Font Regular"/>
              <a:buChar char="●"/>
            </a:pPr>
            <a:r>
              <a:rPr lang="en-US" sz="2000" b="1" i="0" u="sng" strike="noStrike" dirty="0">
                <a:solidFill>
                  <a:schemeClr val="accent5">
                    <a:lumMod val="50000"/>
                  </a:schemeClr>
                </a:solidFill>
                <a:effectLst/>
                <a:latin typeface="Calibri" panose="020F0502020204030204" pitchFamily="34" charset="0"/>
              </a:rPr>
              <a:t>Phase 2: Compliance Actions</a:t>
            </a:r>
            <a:endParaRPr lang="en-US" sz="2000" b="1" i="0" u="none" strike="noStrike" dirty="0">
              <a:solidFill>
                <a:schemeClr val="accent5">
                  <a:lumMod val="50000"/>
                </a:schemeClr>
              </a:solidFill>
              <a:effectLst/>
              <a:latin typeface="Calibri" panose="020F0502020204030204" pitchFamily="34" charset="0"/>
            </a:endParaRPr>
          </a:p>
          <a:p>
            <a:pPr marL="514350" lvl="2" indent="-285750">
              <a:spcBef>
                <a:spcPts val="0"/>
              </a:spcBef>
              <a:spcAft>
                <a:spcPts val="600"/>
              </a:spcAft>
              <a:buClr>
                <a:srgbClr val="FF0000"/>
              </a:buClr>
              <a:buFont typeface="System Font Regular"/>
              <a:buChar char="●"/>
            </a:pPr>
            <a:r>
              <a:rPr lang="en-US" b="0" i="0" u="none" strike="noStrike" dirty="0">
                <a:solidFill>
                  <a:schemeClr val="accent5">
                    <a:lumMod val="50000"/>
                  </a:schemeClr>
                </a:solidFill>
                <a:effectLst/>
                <a:latin typeface="Calibri" panose="020F0502020204030204" pitchFamily="34" charset="0"/>
              </a:rPr>
              <a:t>If Phase 1 identifies shortcomings in the construction records of the pressure boundary of the existing helium vessel and piping of the INFN KLOE magnet, actions will be proposed to achieve an equivalent level of safety as the ASME Codes.</a:t>
            </a:r>
          </a:p>
        </p:txBody>
      </p:sp>
    </p:spTree>
    <p:extLst>
      <p:ext uri="{BB962C8B-B14F-4D97-AF65-F5344CB8AC3E}">
        <p14:creationId xmlns:p14="http://schemas.microsoft.com/office/powerpoint/2010/main" val="216701579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A8615-A370-25C0-9F2B-C5B2ADA8F7B4}"/>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4412DE56-5400-B530-CA7B-E92CAC5AAC6A}"/>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7465CBED-8CC7-92CA-E8D4-9A89D9DE2D9F}"/>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Fitness For Service Proposed Process (cont.)</a:t>
            </a:r>
          </a:p>
        </p:txBody>
      </p:sp>
      <p:sp>
        <p:nvSpPr>
          <p:cNvPr id="6" name="Content Placeholder 1">
            <a:extLst>
              <a:ext uri="{FF2B5EF4-FFF2-40B4-BE49-F238E27FC236}">
                <a16:creationId xmlns:a16="http://schemas.microsoft.com/office/drawing/2014/main" id="{704B48A5-BA37-9F21-11DA-D4638E652997}"/>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57150" marR="0" indent="-285750" algn="l">
              <a:spcBef>
                <a:spcPts val="0"/>
              </a:spcBef>
              <a:spcAft>
                <a:spcPts val="600"/>
              </a:spcAft>
              <a:buClr>
                <a:srgbClr val="FF0000"/>
              </a:buClr>
              <a:buFont typeface="System Font Regular"/>
              <a:buChar char="●"/>
            </a:pPr>
            <a:r>
              <a:rPr lang="en-US" sz="2000" b="1" i="0" u="sng" strike="noStrike" dirty="0">
                <a:solidFill>
                  <a:schemeClr val="accent5">
                    <a:lumMod val="50000"/>
                  </a:schemeClr>
                </a:solidFill>
                <a:effectLst/>
                <a:latin typeface="Calibri" panose="020F0502020204030204" pitchFamily="34" charset="0"/>
              </a:rPr>
              <a:t>Phase 3: Fitness-for-Service</a:t>
            </a:r>
            <a:endParaRPr lang="en-US" sz="2000" b="1" i="0" u="none" strike="noStrike" dirty="0">
              <a:solidFill>
                <a:schemeClr val="accent5">
                  <a:lumMod val="50000"/>
                </a:schemeClr>
              </a:solidFill>
              <a:effectLst/>
              <a:latin typeface="Calibri" panose="020F0502020204030204" pitchFamily="34" charset="0"/>
            </a:endParaRPr>
          </a:p>
          <a:p>
            <a:pPr marL="514350" lvl="2" indent="-285750">
              <a:spcBef>
                <a:spcPts val="0"/>
              </a:spcBef>
              <a:spcAft>
                <a:spcPts val="600"/>
              </a:spcAft>
              <a:buClr>
                <a:srgbClr val="FF0000"/>
              </a:buClr>
              <a:buFont typeface="System Font Regular"/>
              <a:buChar char="●"/>
            </a:pPr>
            <a:r>
              <a:rPr lang="en-US" b="0" i="0" u="none" strike="noStrike" dirty="0">
                <a:solidFill>
                  <a:schemeClr val="accent5">
                    <a:lumMod val="50000"/>
                  </a:schemeClr>
                </a:solidFill>
                <a:effectLst/>
                <a:latin typeface="Calibri" panose="020F0502020204030204" pitchFamily="34" charset="0"/>
              </a:rPr>
              <a:t>Guidance will be developed to achieve fitness-for-service (i.e., continued safe and reliable operation) of the pressure boundary of the helium vessel and piping of the INFN KLOE magnet, in the form of:</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Proposed periodic inspections and tests.</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Fitness-for-service acceptance criteria of the results of the inspections and tests.</a:t>
            </a:r>
          </a:p>
          <a:p>
            <a:pPr marL="800100" lvl="3" indent="-342900">
              <a:spcBef>
                <a:spcPts val="0"/>
              </a:spcBef>
              <a:spcAft>
                <a:spcPts val="600"/>
              </a:spcAft>
              <a:buClr>
                <a:srgbClr val="FF0000"/>
              </a:buClr>
              <a:buFont typeface="+mj-lt"/>
              <a:buAutoNum type="arabicPeriod"/>
            </a:pPr>
            <a:r>
              <a:rPr lang="en-US" sz="1800" b="0" i="0" u="none" strike="noStrike" dirty="0">
                <a:solidFill>
                  <a:schemeClr val="accent5">
                    <a:lumMod val="50000"/>
                  </a:schemeClr>
                </a:solidFill>
                <a:effectLst/>
                <a:latin typeface="Calibri" panose="020F0502020204030204" pitchFamily="34" charset="0"/>
              </a:rPr>
              <a:t>Options for repairs or alterations if necessary.</a:t>
            </a:r>
          </a:p>
          <a:p>
            <a:pPr>
              <a:spcBef>
                <a:spcPts val="0"/>
              </a:spcBef>
              <a:spcAft>
                <a:spcPts val="600"/>
              </a:spcAft>
              <a:buClr>
                <a:srgbClr val="FF0000"/>
              </a:buClr>
              <a:buFont typeface="System Font Regular"/>
              <a:buChar char="●"/>
            </a:pPr>
            <a:endParaRPr lang="en-US" sz="1800" dirty="0">
              <a:solidFill>
                <a:schemeClr val="accent5">
                  <a:lumMod val="50000"/>
                </a:schemeClr>
              </a:solidFill>
            </a:endParaRPr>
          </a:p>
          <a:p>
            <a:pPr>
              <a:spcBef>
                <a:spcPts val="0"/>
              </a:spcBef>
              <a:spcAft>
                <a:spcPts val="600"/>
              </a:spcAft>
              <a:buClr>
                <a:srgbClr val="FF0000"/>
              </a:buClr>
              <a:buFont typeface="System Font Regular"/>
              <a:buChar char="●"/>
            </a:pPr>
            <a:r>
              <a:rPr lang="en-US" sz="1800" dirty="0">
                <a:solidFill>
                  <a:schemeClr val="accent5">
                    <a:lumMod val="50000"/>
                  </a:schemeClr>
                </a:solidFill>
              </a:rPr>
              <a:t>A contract is being prepared, covering the first two phases with deliverables, in the form of documents, for each phase. Fermilab engineering is involved in the development and approval of the various steps, in particular the conclusions of Phase 2.  </a:t>
            </a:r>
            <a:br>
              <a:rPr lang="en-US" sz="1800" dirty="0">
                <a:solidFill>
                  <a:schemeClr val="accent5">
                    <a:lumMod val="50000"/>
                  </a:schemeClr>
                </a:solidFill>
              </a:rPr>
            </a:br>
            <a:endParaRPr lang="en-US" sz="1800" dirty="0">
              <a:solidFill>
                <a:schemeClr val="accent5">
                  <a:lumMod val="50000"/>
                </a:schemeClr>
              </a:solidFill>
            </a:endParaRPr>
          </a:p>
          <a:p>
            <a:pPr>
              <a:spcBef>
                <a:spcPts val="0"/>
              </a:spcBef>
              <a:spcAft>
                <a:spcPts val="600"/>
              </a:spcAft>
              <a:buClr>
                <a:srgbClr val="FF0000"/>
              </a:buClr>
              <a:buFont typeface="System Font Regular"/>
              <a:buChar char="●"/>
            </a:pPr>
            <a:r>
              <a:rPr lang="en-US" sz="2000" b="1" dirty="0">
                <a:solidFill>
                  <a:schemeClr val="accent5">
                    <a:lumMod val="50000"/>
                  </a:schemeClr>
                </a:solidFill>
              </a:rPr>
              <a:t>Testing of the magnet in Frascati and its replica at Fermilab will be fundamental milestones in the process.</a:t>
            </a:r>
          </a:p>
        </p:txBody>
      </p:sp>
    </p:spTree>
    <p:extLst>
      <p:ext uri="{BB962C8B-B14F-4D97-AF65-F5344CB8AC3E}">
        <p14:creationId xmlns:p14="http://schemas.microsoft.com/office/powerpoint/2010/main" val="238137820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0423C-25F0-40DC-38E9-95EE65DC293A}"/>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8D8320F4-43A5-4B3D-7F45-FC6A5D99664E}"/>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C7416D6F-125D-A179-09EF-192830724552}"/>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Milestones (in reverse order)</a:t>
            </a:r>
          </a:p>
        </p:txBody>
      </p:sp>
      <p:sp>
        <p:nvSpPr>
          <p:cNvPr id="6" name="Content Placeholder 1">
            <a:extLst>
              <a:ext uri="{FF2B5EF4-FFF2-40B4-BE49-F238E27FC236}">
                <a16:creationId xmlns:a16="http://schemas.microsoft.com/office/drawing/2014/main" id="{F336613A-2DE9-AC81-3A07-970FEE3AC5D3}"/>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92100" marR="0" indent="-292100" algn="l">
              <a:spcBef>
                <a:spcPts val="0"/>
              </a:spcBef>
              <a:spcAft>
                <a:spcPts val="1200"/>
              </a:spcAft>
              <a:buClr>
                <a:srgbClr val="FF0000"/>
              </a:buClr>
              <a:buFont typeface="System Font Regular"/>
              <a:buChar char="●"/>
            </a:pPr>
            <a:r>
              <a:rPr lang="en-US" sz="1800" i="0" strike="noStrike" dirty="0">
                <a:solidFill>
                  <a:schemeClr val="accent5">
                    <a:lumMod val="50000"/>
                  </a:schemeClr>
                </a:solidFill>
                <a:effectLst/>
                <a:latin typeface="Calibri" panose="020F0502020204030204" pitchFamily="34" charset="0"/>
              </a:rPr>
              <a:t>Magnet + ECAL + YOKE + internal support structure assembly in the cavern complete and ready to move in the alcove:</a:t>
            </a:r>
          </a:p>
          <a:p>
            <a:pPr marL="520700" lvl="1" indent="-292100">
              <a:spcBef>
                <a:spcPts val="0"/>
              </a:spcBef>
              <a:spcAft>
                <a:spcPts val="1200"/>
              </a:spcAft>
              <a:buClr>
                <a:srgbClr val="FF0000"/>
              </a:buClr>
              <a:buFont typeface="System Font Regular"/>
              <a:buChar char="●"/>
            </a:pPr>
            <a:r>
              <a:rPr lang="en-US" sz="1800" b="1" i="0" strike="noStrike" dirty="0">
                <a:solidFill>
                  <a:schemeClr val="accent5">
                    <a:lumMod val="50000"/>
                  </a:schemeClr>
                </a:solidFill>
                <a:effectLst/>
                <a:latin typeface="Calibri" panose="020F0502020204030204" pitchFamily="34" charset="0"/>
              </a:rPr>
              <a:t>March 2029</a:t>
            </a:r>
          </a:p>
          <a:p>
            <a:pPr marL="292100" indent="-292100">
              <a:spcBef>
                <a:spcPts val="0"/>
              </a:spcBef>
              <a:spcAft>
                <a:spcPts val="1200"/>
              </a:spcAft>
              <a:buClr>
                <a:srgbClr val="FF0000"/>
              </a:buClr>
              <a:buFont typeface="System Font Regular"/>
              <a:buChar char="●"/>
            </a:pPr>
            <a:r>
              <a:rPr lang="en-US" sz="1800" dirty="0">
                <a:solidFill>
                  <a:schemeClr val="accent5">
                    <a:lumMod val="50000"/>
                  </a:schemeClr>
                </a:solidFill>
              </a:rPr>
              <a:t>Start installation in the cavern:</a:t>
            </a:r>
          </a:p>
          <a:p>
            <a:pPr marL="520700" lvl="1" indent="-292100">
              <a:spcBef>
                <a:spcPts val="0"/>
              </a:spcBef>
              <a:spcAft>
                <a:spcPts val="1200"/>
              </a:spcAft>
              <a:buClr>
                <a:srgbClr val="FF0000"/>
              </a:buClr>
              <a:buFont typeface="System Font Regular"/>
              <a:buChar char="●"/>
            </a:pPr>
            <a:r>
              <a:rPr lang="en-US" sz="1800" b="1" i="0" strike="noStrike" dirty="0">
                <a:solidFill>
                  <a:schemeClr val="accent5">
                    <a:lumMod val="50000"/>
                  </a:schemeClr>
                </a:solidFill>
                <a:effectLst/>
                <a:latin typeface="Calibri" panose="020F0502020204030204" pitchFamily="34" charset="0"/>
              </a:rPr>
              <a:t>October 2028</a:t>
            </a:r>
          </a:p>
          <a:p>
            <a:pPr marL="292100" indent="-292100">
              <a:spcBef>
                <a:spcPts val="0"/>
              </a:spcBef>
              <a:spcAft>
                <a:spcPts val="1200"/>
              </a:spcAft>
              <a:buClr>
                <a:srgbClr val="FF0000"/>
              </a:buClr>
              <a:buFont typeface="System Font Regular"/>
              <a:buChar char="●"/>
            </a:pPr>
            <a:r>
              <a:rPr lang="en-US" sz="1800" dirty="0">
                <a:solidFill>
                  <a:schemeClr val="accent5">
                    <a:lumMod val="50000"/>
                  </a:schemeClr>
                </a:solidFill>
              </a:rPr>
              <a:t>Magnet delivered at Fermilab:</a:t>
            </a:r>
          </a:p>
          <a:p>
            <a:pPr marL="520700" lvl="1" indent="-292100">
              <a:spcBef>
                <a:spcPts val="0"/>
              </a:spcBef>
              <a:spcAft>
                <a:spcPts val="1200"/>
              </a:spcAft>
              <a:buClr>
                <a:srgbClr val="FF0000"/>
              </a:buClr>
              <a:buFont typeface="System Font Regular"/>
              <a:buChar char="●"/>
            </a:pPr>
            <a:r>
              <a:rPr lang="en-US" sz="1800" b="1" i="0" strike="noStrike" dirty="0">
                <a:solidFill>
                  <a:schemeClr val="accent5">
                    <a:lumMod val="50000"/>
                  </a:schemeClr>
                </a:solidFill>
                <a:effectLst/>
                <a:latin typeface="Calibri" panose="020F0502020204030204" pitchFamily="34" charset="0"/>
              </a:rPr>
              <a:t>March</a:t>
            </a:r>
            <a:r>
              <a:rPr lang="en-US" sz="1800" b="1" dirty="0">
                <a:solidFill>
                  <a:schemeClr val="accent5">
                    <a:lumMod val="50000"/>
                  </a:schemeClr>
                </a:solidFill>
              </a:rPr>
              <a:t> 2027</a:t>
            </a:r>
          </a:p>
          <a:p>
            <a:pPr marL="292100" indent="-292100">
              <a:spcBef>
                <a:spcPts val="0"/>
              </a:spcBef>
              <a:spcAft>
                <a:spcPts val="1200"/>
              </a:spcAft>
              <a:buClr>
                <a:srgbClr val="FF0000"/>
              </a:buClr>
              <a:buFont typeface="System Font Regular"/>
              <a:buChar char="●"/>
            </a:pPr>
            <a:r>
              <a:rPr lang="en-US" sz="1800" i="0" strike="noStrike" dirty="0">
                <a:solidFill>
                  <a:schemeClr val="accent5">
                    <a:lumMod val="50000"/>
                  </a:schemeClr>
                </a:solidFill>
                <a:effectLst/>
                <a:latin typeface="Calibri" panose="020F0502020204030204" pitchFamily="34" charset="0"/>
              </a:rPr>
              <a:t>ECAL delivered at Fermilab:</a:t>
            </a:r>
          </a:p>
          <a:p>
            <a:pPr marL="520700" lvl="1" indent="-292100">
              <a:spcBef>
                <a:spcPts val="0"/>
              </a:spcBef>
              <a:spcAft>
                <a:spcPts val="1200"/>
              </a:spcAft>
              <a:buClr>
                <a:srgbClr val="FF0000"/>
              </a:buClr>
              <a:buFont typeface="System Font Regular"/>
              <a:buChar char="●"/>
            </a:pPr>
            <a:r>
              <a:rPr lang="en-US" sz="1800" b="1" dirty="0">
                <a:solidFill>
                  <a:schemeClr val="accent5">
                    <a:lumMod val="50000"/>
                  </a:schemeClr>
                </a:solidFill>
              </a:rPr>
              <a:t>June 2027</a:t>
            </a:r>
          </a:p>
          <a:p>
            <a:pPr marL="292100" indent="-292100">
              <a:spcBef>
                <a:spcPts val="0"/>
              </a:spcBef>
              <a:spcAft>
                <a:spcPts val="1200"/>
              </a:spcAft>
              <a:buClr>
                <a:srgbClr val="FF0000"/>
              </a:buClr>
              <a:buFont typeface="System Font Regular"/>
              <a:buChar char="●"/>
            </a:pPr>
            <a:r>
              <a:rPr lang="en-US" sz="1800" i="0" strike="noStrike" dirty="0">
                <a:solidFill>
                  <a:schemeClr val="accent5">
                    <a:lumMod val="50000"/>
                  </a:schemeClr>
                </a:solidFill>
                <a:effectLst/>
                <a:latin typeface="Calibri" panose="020F0502020204030204" pitchFamily="34" charset="0"/>
              </a:rPr>
              <a:t>Magnet tested in Frascati:</a:t>
            </a:r>
          </a:p>
          <a:p>
            <a:pPr marL="520700" lvl="1" indent="-292100">
              <a:spcBef>
                <a:spcPts val="0"/>
              </a:spcBef>
              <a:spcAft>
                <a:spcPts val="1200"/>
              </a:spcAft>
              <a:buClr>
                <a:srgbClr val="FF0000"/>
              </a:buClr>
              <a:buFont typeface="System Font Regular"/>
              <a:buChar char="●"/>
            </a:pPr>
            <a:r>
              <a:rPr lang="en-US" sz="1800" b="1" i="0" strike="noStrike" dirty="0">
                <a:solidFill>
                  <a:schemeClr val="accent5">
                    <a:lumMod val="50000"/>
                  </a:schemeClr>
                </a:solidFill>
                <a:effectLst/>
                <a:latin typeface="Calibri" panose="020F0502020204030204" pitchFamily="34" charset="0"/>
              </a:rPr>
              <a:t>July 2026</a:t>
            </a:r>
          </a:p>
          <a:p>
            <a:pPr marL="292100" indent="-292100">
              <a:spcBef>
                <a:spcPts val="0"/>
              </a:spcBef>
              <a:spcAft>
                <a:spcPts val="1200"/>
              </a:spcAft>
              <a:buClr>
                <a:srgbClr val="FF0000"/>
              </a:buClr>
              <a:buFont typeface="System Font Regular"/>
              <a:buChar char="●"/>
            </a:pPr>
            <a:r>
              <a:rPr lang="en-US" sz="1800" dirty="0">
                <a:solidFill>
                  <a:schemeClr val="accent5">
                    <a:lumMod val="50000"/>
                  </a:schemeClr>
                </a:solidFill>
              </a:rPr>
              <a:t>ECAL refurbished and tested in Frascati:</a:t>
            </a:r>
          </a:p>
          <a:p>
            <a:pPr marL="520700" lvl="1" indent="-292100">
              <a:spcBef>
                <a:spcPts val="0"/>
              </a:spcBef>
              <a:spcAft>
                <a:spcPts val="1200"/>
              </a:spcAft>
              <a:buClr>
                <a:srgbClr val="FF0000"/>
              </a:buClr>
              <a:buFont typeface="System Font Regular"/>
              <a:buChar char="●"/>
            </a:pPr>
            <a:r>
              <a:rPr lang="en-US" sz="1800" b="1" i="0" strike="noStrike" dirty="0">
                <a:solidFill>
                  <a:schemeClr val="accent5">
                    <a:lumMod val="50000"/>
                  </a:schemeClr>
                </a:solidFill>
                <a:effectLst/>
                <a:latin typeface="Calibri" panose="020F0502020204030204" pitchFamily="34" charset="0"/>
              </a:rPr>
              <a:t>November 2026</a:t>
            </a:r>
          </a:p>
        </p:txBody>
      </p:sp>
    </p:spTree>
    <p:extLst>
      <p:ext uri="{BB962C8B-B14F-4D97-AF65-F5344CB8AC3E}">
        <p14:creationId xmlns:p14="http://schemas.microsoft.com/office/powerpoint/2010/main" val="63442094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57330"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134902" cy="492369"/>
          </a:xfrm>
        </p:spPr>
        <p:txBody>
          <a:bodyPr>
            <a:noAutofit/>
          </a:bodyPr>
          <a:lstStyle/>
          <a:p>
            <a:r>
              <a:rPr lang="en-US" sz="3200" b="1" dirty="0">
                <a:solidFill>
                  <a:schemeClr val="accent5">
                    <a:lumMod val="50000"/>
                  </a:schemeClr>
                </a:solidFill>
              </a:rPr>
              <a:t>Proposed timeline for SAND – construction and delivery (I)</a:t>
            </a:r>
          </a:p>
        </p:txBody>
      </p:sp>
      <p:pic>
        <p:nvPicPr>
          <p:cNvPr id="5" name="Picture 4">
            <a:extLst>
              <a:ext uri="{FF2B5EF4-FFF2-40B4-BE49-F238E27FC236}">
                <a16:creationId xmlns:a16="http://schemas.microsoft.com/office/drawing/2014/main" id="{E1C6238C-72FE-51D1-872D-4AA97211C460}"/>
              </a:ext>
            </a:extLst>
          </p:cNvPr>
          <p:cNvPicPr>
            <a:picLocks noChangeAspect="1"/>
          </p:cNvPicPr>
          <p:nvPr/>
        </p:nvPicPr>
        <p:blipFill rotWithShape="1">
          <a:blip r:embed="rId3"/>
          <a:srcRect t="16042"/>
          <a:stretch/>
        </p:blipFill>
        <p:spPr>
          <a:xfrm>
            <a:off x="1975063" y="1193180"/>
            <a:ext cx="8844820" cy="4690479"/>
          </a:xfrm>
          <a:prstGeom prst="rect">
            <a:avLst/>
          </a:prstGeom>
        </p:spPr>
      </p:pic>
    </p:spTree>
    <p:extLst>
      <p:ext uri="{BB962C8B-B14F-4D97-AF65-F5344CB8AC3E}">
        <p14:creationId xmlns:p14="http://schemas.microsoft.com/office/powerpoint/2010/main" val="35538138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35028"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592102" cy="492369"/>
          </a:xfrm>
        </p:spPr>
        <p:txBody>
          <a:bodyPr>
            <a:noAutofit/>
          </a:bodyPr>
          <a:lstStyle/>
          <a:p>
            <a:r>
              <a:rPr lang="en-US" sz="3200" b="1" dirty="0">
                <a:solidFill>
                  <a:schemeClr val="accent5">
                    <a:lumMod val="50000"/>
                  </a:schemeClr>
                </a:solidFill>
              </a:rPr>
              <a:t>Proposed timeline for SAND – construction and delivery(II)</a:t>
            </a:r>
          </a:p>
        </p:txBody>
      </p:sp>
      <p:pic>
        <p:nvPicPr>
          <p:cNvPr id="8" name="Picture 7">
            <a:extLst>
              <a:ext uri="{FF2B5EF4-FFF2-40B4-BE49-F238E27FC236}">
                <a16:creationId xmlns:a16="http://schemas.microsoft.com/office/drawing/2014/main" id="{8DF0B751-1A05-93EF-A1C1-A97FFF3539D4}"/>
              </a:ext>
            </a:extLst>
          </p:cNvPr>
          <p:cNvPicPr>
            <a:picLocks noChangeAspect="1"/>
          </p:cNvPicPr>
          <p:nvPr/>
        </p:nvPicPr>
        <p:blipFill>
          <a:blip r:embed="rId3"/>
          <a:stretch>
            <a:fillRect/>
          </a:stretch>
        </p:blipFill>
        <p:spPr>
          <a:xfrm>
            <a:off x="1659687" y="996643"/>
            <a:ext cx="8465619" cy="5347179"/>
          </a:xfrm>
          <a:prstGeom prst="rect">
            <a:avLst/>
          </a:prstGeom>
        </p:spPr>
      </p:pic>
    </p:spTree>
    <p:extLst>
      <p:ext uri="{BB962C8B-B14F-4D97-AF65-F5344CB8AC3E}">
        <p14:creationId xmlns:p14="http://schemas.microsoft.com/office/powerpoint/2010/main" val="42746577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0157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3" y="193832"/>
            <a:ext cx="10450587" cy="492369"/>
          </a:xfrm>
        </p:spPr>
        <p:txBody>
          <a:bodyPr>
            <a:noAutofit/>
          </a:bodyPr>
          <a:lstStyle/>
          <a:p>
            <a:r>
              <a:rPr lang="en-US" sz="3200" b="1" dirty="0">
                <a:solidFill>
                  <a:schemeClr val="accent5">
                    <a:lumMod val="50000"/>
                  </a:schemeClr>
                </a:solidFill>
              </a:rPr>
              <a:t>Proposed timeline for SAND – construction and delivery (III)</a:t>
            </a:r>
          </a:p>
        </p:txBody>
      </p:sp>
      <p:pic>
        <p:nvPicPr>
          <p:cNvPr id="5" name="Picture 4">
            <a:extLst>
              <a:ext uri="{FF2B5EF4-FFF2-40B4-BE49-F238E27FC236}">
                <a16:creationId xmlns:a16="http://schemas.microsoft.com/office/drawing/2014/main" id="{AD19FD28-2B87-5B78-F82E-6AB8197FFADC}"/>
              </a:ext>
            </a:extLst>
          </p:cNvPr>
          <p:cNvPicPr>
            <a:picLocks noChangeAspect="1"/>
          </p:cNvPicPr>
          <p:nvPr/>
        </p:nvPicPr>
        <p:blipFill rotWithShape="1">
          <a:blip r:embed="rId3"/>
          <a:srcRect b="4139"/>
          <a:stretch/>
        </p:blipFill>
        <p:spPr>
          <a:xfrm>
            <a:off x="1534584" y="974341"/>
            <a:ext cx="8741036" cy="5292644"/>
          </a:xfrm>
          <a:prstGeom prst="rect">
            <a:avLst/>
          </a:prstGeom>
        </p:spPr>
      </p:pic>
    </p:spTree>
    <p:extLst>
      <p:ext uri="{BB962C8B-B14F-4D97-AF65-F5344CB8AC3E}">
        <p14:creationId xmlns:p14="http://schemas.microsoft.com/office/powerpoint/2010/main" val="32459195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AE87AB-44CC-AC70-CE80-081B43E2ADA4}"/>
              </a:ext>
            </a:extLst>
          </p:cNvPr>
          <p:cNvPicPr>
            <a:picLocks noChangeAspect="1"/>
          </p:cNvPicPr>
          <p:nvPr/>
        </p:nvPicPr>
        <p:blipFill rotWithShape="1">
          <a:blip r:embed="rId3"/>
          <a:srcRect t="18237"/>
          <a:stretch/>
        </p:blipFill>
        <p:spPr>
          <a:xfrm>
            <a:off x="2487039" y="2018704"/>
            <a:ext cx="7772400" cy="4014035"/>
          </a:xfrm>
          <a:prstGeom prst="rect">
            <a:avLst/>
          </a:prstGeom>
        </p:spPr>
      </p:pic>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35027"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276416" cy="492369"/>
          </a:xfrm>
        </p:spPr>
        <p:txBody>
          <a:bodyPr>
            <a:noAutofit/>
          </a:bodyPr>
          <a:lstStyle/>
          <a:p>
            <a:r>
              <a:rPr lang="en-US" sz="3200" b="1" dirty="0">
                <a:solidFill>
                  <a:schemeClr val="accent5">
                    <a:lumMod val="50000"/>
                  </a:schemeClr>
                </a:solidFill>
              </a:rPr>
              <a:t>Proposed timeline for SAND – Installation (I)</a:t>
            </a:r>
          </a:p>
        </p:txBody>
      </p:sp>
      <p:sp>
        <p:nvSpPr>
          <p:cNvPr id="9" name="TextBox 8">
            <a:extLst>
              <a:ext uri="{FF2B5EF4-FFF2-40B4-BE49-F238E27FC236}">
                <a16:creationId xmlns:a16="http://schemas.microsoft.com/office/drawing/2014/main" id="{00D3C116-3C25-39B9-D3D2-5A961A2ED86C}"/>
              </a:ext>
            </a:extLst>
          </p:cNvPr>
          <p:cNvSpPr txBox="1"/>
          <p:nvPr/>
        </p:nvSpPr>
        <p:spPr>
          <a:xfrm>
            <a:off x="899296" y="1197516"/>
            <a:ext cx="3259803" cy="369332"/>
          </a:xfrm>
          <a:prstGeom prst="rect">
            <a:avLst/>
          </a:prstGeom>
          <a:noFill/>
          <a:ln>
            <a:solidFill>
              <a:schemeClr val="accent1"/>
            </a:solidFill>
          </a:ln>
        </p:spPr>
        <p:txBody>
          <a:bodyPr wrap="none" rtlCol="0">
            <a:spAutoFit/>
          </a:bodyPr>
          <a:lstStyle/>
          <a:p>
            <a:r>
              <a:rPr lang="en-US" b="1" dirty="0"/>
              <a:t>ND Hall available for installation</a:t>
            </a:r>
          </a:p>
        </p:txBody>
      </p:sp>
      <p:cxnSp>
        <p:nvCxnSpPr>
          <p:cNvPr id="11" name="Straight Arrow Connector 10">
            <a:extLst>
              <a:ext uri="{FF2B5EF4-FFF2-40B4-BE49-F238E27FC236}">
                <a16:creationId xmlns:a16="http://schemas.microsoft.com/office/drawing/2014/main" id="{5EF2CBFF-C04A-DFB8-02E1-01024D35D171}"/>
              </a:ext>
            </a:extLst>
          </p:cNvPr>
          <p:cNvCxnSpPr>
            <a:cxnSpLocks/>
          </p:cNvCxnSpPr>
          <p:nvPr/>
        </p:nvCxnSpPr>
        <p:spPr>
          <a:xfrm>
            <a:off x="2572742" y="1577734"/>
            <a:ext cx="0" cy="51131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8749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23876"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276416" cy="492369"/>
          </a:xfrm>
        </p:spPr>
        <p:txBody>
          <a:bodyPr>
            <a:noAutofit/>
          </a:bodyPr>
          <a:lstStyle/>
          <a:p>
            <a:r>
              <a:rPr lang="en-US" sz="3200" b="1" dirty="0">
                <a:solidFill>
                  <a:schemeClr val="accent5">
                    <a:lumMod val="50000"/>
                  </a:schemeClr>
                </a:solidFill>
              </a:rPr>
              <a:t>Proposed timeline for SAND – Installation (II)</a:t>
            </a:r>
          </a:p>
        </p:txBody>
      </p:sp>
      <p:pic>
        <p:nvPicPr>
          <p:cNvPr id="5" name="Picture 4">
            <a:extLst>
              <a:ext uri="{FF2B5EF4-FFF2-40B4-BE49-F238E27FC236}">
                <a16:creationId xmlns:a16="http://schemas.microsoft.com/office/drawing/2014/main" id="{74476F0C-5A45-EB9B-4C2F-957815ABB4A0}"/>
              </a:ext>
            </a:extLst>
          </p:cNvPr>
          <p:cNvPicPr>
            <a:picLocks noChangeAspect="1"/>
          </p:cNvPicPr>
          <p:nvPr/>
        </p:nvPicPr>
        <p:blipFill>
          <a:blip r:embed="rId3"/>
          <a:stretch>
            <a:fillRect/>
          </a:stretch>
        </p:blipFill>
        <p:spPr>
          <a:xfrm>
            <a:off x="2100792" y="1131059"/>
            <a:ext cx="7772400" cy="4909318"/>
          </a:xfrm>
          <a:prstGeom prst="rect">
            <a:avLst/>
          </a:prstGeom>
        </p:spPr>
      </p:pic>
    </p:spTree>
    <p:extLst>
      <p:ext uri="{BB962C8B-B14F-4D97-AF65-F5344CB8AC3E}">
        <p14:creationId xmlns:p14="http://schemas.microsoft.com/office/powerpoint/2010/main" val="1389875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46178"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276416" cy="492369"/>
          </a:xfrm>
        </p:spPr>
        <p:txBody>
          <a:bodyPr>
            <a:noAutofit/>
          </a:bodyPr>
          <a:lstStyle/>
          <a:p>
            <a:r>
              <a:rPr lang="en-US" sz="3200" b="1" dirty="0">
                <a:solidFill>
                  <a:schemeClr val="accent5">
                    <a:lumMod val="50000"/>
                  </a:schemeClr>
                </a:solidFill>
              </a:rPr>
              <a:t>Proposed timeline for SAND – Installation (III)</a:t>
            </a:r>
          </a:p>
        </p:txBody>
      </p:sp>
      <p:pic>
        <p:nvPicPr>
          <p:cNvPr id="6" name="Picture 5">
            <a:extLst>
              <a:ext uri="{FF2B5EF4-FFF2-40B4-BE49-F238E27FC236}">
                <a16:creationId xmlns:a16="http://schemas.microsoft.com/office/drawing/2014/main" id="{E14E1794-E69D-6BC1-0DF0-850930793634}"/>
              </a:ext>
            </a:extLst>
          </p:cNvPr>
          <p:cNvPicPr>
            <a:picLocks noChangeAspect="1"/>
          </p:cNvPicPr>
          <p:nvPr/>
        </p:nvPicPr>
        <p:blipFill>
          <a:blip r:embed="rId3"/>
          <a:stretch>
            <a:fillRect/>
          </a:stretch>
        </p:blipFill>
        <p:spPr>
          <a:xfrm>
            <a:off x="3167263" y="1175663"/>
            <a:ext cx="7772400" cy="4909318"/>
          </a:xfrm>
          <a:prstGeom prst="rect">
            <a:avLst/>
          </a:prstGeom>
        </p:spPr>
      </p:pic>
      <p:sp>
        <p:nvSpPr>
          <p:cNvPr id="7" name="TextBox 6">
            <a:extLst>
              <a:ext uri="{FF2B5EF4-FFF2-40B4-BE49-F238E27FC236}">
                <a16:creationId xmlns:a16="http://schemas.microsoft.com/office/drawing/2014/main" id="{2D87E42C-8009-91D3-9AEB-DC6657E47B48}"/>
              </a:ext>
            </a:extLst>
          </p:cNvPr>
          <p:cNvSpPr txBox="1"/>
          <p:nvPr/>
        </p:nvSpPr>
        <p:spPr>
          <a:xfrm>
            <a:off x="882366" y="1471961"/>
            <a:ext cx="1916589" cy="1200329"/>
          </a:xfrm>
          <a:prstGeom prst="rect">
            <a:avLst/>
          </a:prstGeom>
          <a:noFill/>
          <a:ln>
            <a:solidFill>
              <a:schemeClr val="accent1"/>
            </a:solidFill>
          </a:ln>
        </p:spPr>
        <p:txBody>
          <a:bodyPr wrap="square" rtlCol="0">
            <a:spAutoFit/>
          </a:bodyPr>
          <a:lstStyle/>
          <a:p>
            <a:r>
              <a:rPr lang="en-US" dirty="0"/>
              <a:t>SAND Positioned and ready for internal elements installation</a:t>
            </a:r>
          </a:p>
        </p:txBody>
      </p:sp>
      <p:cxnSp>
        <p:nvCxnSpPr>
          <p:cNvPr id="9" name="Straight Arrow Connector 8">
            <a:extLst>
              <a:ext uri="{FF2B5EF4-FFF2-40B4-BE49-F238E27FC236}">
                <a16:creationId xmlns:a16="http://schemas.microsoft.com/office/drawing/2014/main" id="{B7F66137-115F-643C-6D25-646B4A4373B8}"/>
              </a:ext>
            </a:extLst>
          </p:cNvPr>
          <p:cNvCxnSpPr>
            <a:cxnSpLocks/>
          </p:cNvCxnSpPr>
          <p:nvPr/>
        </p:nvCxnSpPr>
        <p:spPr>
          <a:xfrm flipV="1">
            <a:off x="4783873" y="1561171"/>
            <a:ext cx="11152" cy="73040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CE16DCD-8110-0CE0-BE76-7C5D0A8EE4C3}"/>
              </a:ext>
            </a:extLst>
          </p:cNvPr>
          <p:cNvCxnSpPr/>
          <p:nvPr/>
        </p:nvCxnSpPr>
        <p:spPr>
          <a:xfrm flipH="1">
            <a:off x="2798955" y="2263698"/>
            <a:ext cx="2007221"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680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Generalities</a:t>
            </a:r>
          </a:p>
        </p:txBody>
      </p:sp>
      <p:sp>
        <p:nvSpPr>
          <p:cNvPr id="6" name="Content Placeholder 1">
            <a:extLst>
              <a:ext uri="{FF2B5EF4-FFF2-40B4-BE49-F238E27FC236}">
                <a16:creationId xmlns:a16="http://schemas.microsoft.com/office/drawing/2014/main" id="{DB755035-5425-ED4B-B239-D65655BF75A5}"/>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0000" lvl="1" indent="-360000">
              <a:lnSpc>
                <a:spcPct val="100000"/>
              </a:lnSpc>
              <a:spcBef>
                <a:spcPts val="0"/>
              </a:spcBef>
              <a:spcAft>
                <a:spcPts val="600"/>
              </a:spcAft>
              <a:buClr>
                <a:srgbClr val="FF0000"/>
              </a:buClr>
              <a:buSzPct val="100000"/>
              <a:buFont typeface="System Font Regular"/>
              <a:buChar char="●"/>
            </a:pPr>
            <a:r>
              <a:rPr lang="en-US" dirty="0">
                <a:solidFill>
                  <a:schemeClr val="accent5">
                    <a:lumMod val="50000"/>
                  </a:schemeClr>
                </a:solidFill>
                <a:latin typeface="+mn-lt"/>
              </a:rPr>
              <a:t>Equipment being brought at Fermilab for installation and operation has to fulfill a set of minimal requirements related to safety.</a:t>
            </a:r>
          </a:p>
          <a:p>
            <a:pPr marL="360000" lvl="1" indent="-360000">
              <a:lnSpc>
                <a:spcPct val="100000"/>
              </a:lnSpc>
              <a:spcBef>
                <a:spcPts val="0"/>
              </a:spcBef>
              <a:spcAft>
                <a:spcPts val="600"/>
              </a:spcAft>
              <a:buClr>
                <a:srgbClr val="FF0000"/>
              </a:buClr>
              <a:buSzPct val="100000"/>
              <a:buFont typeface="System Font Regular"/>
              <a:buChar char="●"/>
            </a:pPr>
            <a:r>
              <a:rPr lang="en-US" dirty="0">
                <a:solidFill>
                  <a:schemeClr val="accent5">
                    <a:lumMod val="50000"/>
                  </a:schemeClr>
                </a:solidFill>
                <a:latin typeface="+mn-lt"/>
              </a:rPr>
              <a:t>Specific requirements, as well as design, assembly and testing protocols, are detailed in several chapters of Fermilab </a:t>
            </a:r>
            <a:r>
              <a:rPr lang="en-US" dirty="0">
                <a:solidFill>
                  <a:schemeClr val="accent5">
                    <a:lumMod val="50000"/>
                  </a:schemeClr>
                </a:solidFill>
                <a:effectLst/>
                <a:latin typeface="+mn-lt"/>
                <a:ea typeface="Cambria" panose="02040503050406030204" pitchFamily="18" charset="0"/>
                <a:cs typeface="Cambria" panose="02040503050406030204" pitchFamily="18" charset="0"/>
              </a:rPr>
              <a:t>Environment, Safety and Health Manual (FESHM - </a:t>
            </a:r>
            <a:r>
              <a:rPr lang="en-US" dirty="0">
                <a:solidFill>
                  <a:schemeClr val="accent5">
                    <a:lumMod val="50000"/>
                  </a:schemeClr>
                </a:solidFill>
                <a:effectLst/>
                <a:latin typeface="+mn-lt"/>
                <a:ea typeface="Cambria" panose="02040503050406030204" pitchFamily="18" charset="0"/>
                <a:cs typeface="Cambria" panose="02040503050406030204" pitchFamily="18" charset="0"/>
                <a:hlinkClick r:id="rId2"/>
              </a:rPr>
              <a:t>https://eshq.fnal.gov/manuals/feshm/</a:t>
            </a:r>
            <a:r>
              <a:rPr lang="en-US" dirty="0">
                <a:solidFill>
                  <a:schemeClr val="accent5">
                    <a:lumMod val="50000"/>
                  </a:schemeClr>
                </a:solidFill>
                <a:effectLst/>
                <a:latin typeface="+mn-lt"/>
                <a:ea typeface="Cambria" panose="02040503050406030204" pitchFamily="18" charset="0"/>
                <a:cs typeface="Cambria" panose="02040503050406030204" pitchFamily="18" charset="0"/>
              </a:rPr>
              <a:t>). FESHM is a DOE approved document.</a:t>
            </a:r>
          </a:p>
          <a:p>
            <a:pPr marL="360000" lvl="1" indent="-360000">
              <a:lnSpc>
                <a:spcPct val="100000"/>
              </a:lnSpc>
              <a:spcBef>
                <a:spcPts val="0"/>
              </a:spcBef>
              <a:spcAft>
                <a:spcPts val="600"/>
              </a:spcAft>
              <a:buClr>
                <a:srgbClr val="FF0000"/>
              </a:buClr>
              <a:buSzPct val="100000"/>
              <a:buFont typeface="System Font Regular"/>
              <a:buChar char="●"/>
            </a:pPr>
            <a:r>
              <a:rPr lang="en-US" dirty="0">
                <a:solidFill>
                  <a:schemeClr val="accent5">
                    <a:lumMod val="50000"/>
                  </a:schemeClr>
                </a:solidFill>
                <a:latin typeface="+mn-lt"/>
                <a:ea typeface="Cambria" panose="02040503050406030204" pitchFamily="18" charset="0"/>
                <a:cs typeface="Cambria" panose="02040503050406030204" pitchFamily="18" charset="0"/>
              </a:rPr>
              <a:t>Design requirements are based on the relevant ASME codes, although, in some cases, additional restrictions apply, due to specific environmental conditions.</a:t>
            </a:r>
          </a:p>
          <a:p>
            <a:pPr marL="360000" lvl="1" indent="-360000">
              <a:lnSpc>
                <a:spcPct val="100000"/>
              </a:lnSpc>
              <a:spcBef>
                <a:spcPts val="0"/>
              </a:spcBef>
              <a:spcAft>
                <a:spcPts val="600"/>
              </a:spcAft>
              <a:buClr>
                <a:srgbClr val="FF0000"/>
              </a:buClr>
              <a:buSzPct val="100000"/>
              <a:buFont typeface="System Font Regular"/>
              <a:buChar char="●"/>
            </a:pPr>
            <a:r>
              <a:rPr lang="en-US" dirty="0">
                <a:solidFill>
                  <a:schemeClr val="accent5">
                    <a:lumMod val="50000"/>
                  </a:schemeClr>
                </a:solidFill>
                <a:effectLst/>
                <a:latin typeface="+mn-lt"/>
                <a:ea typeface="Cambria" panose="02040503050406030204" pitchFamily="18" charset="0"/>
                <a:cs typeface="Cambria" panose="02040503050406030204" pitchFamily="18" charset="0"/>
              </a:rPr>
              <a:t>Equipment has to be provided with </a:t>
            </a:r>
            <a:r>
              <a:rPr lang="en-US" b="1" dirty="0">
                <a:solidFill>
                  <a:schemeClr val="accent5">
                    <a:lumMod val="50000"/>
                  </a:schemeClr>
                </a:solidFill>
                <a:effectLst/>
                <a:latin typeface="+mn-lt"/>
                <a:ea typeface="Cambria" panose="02040503050406030204" pitchFamily="18" charset="0"/>
                <a:cs typeface="Cambria" panose="02040503050406030204" pitchFamily="18" charset="0"/>
              </a:rPr>
              <a:t>appropriate documentation </a:t>
            </a:r>
            <a:r>
              <a:rPr lang="en-US" dirty="0">
                <a:solidFill>
                  <a:schemeClr val="accent5">
                    <a:lumMod val="50000"/>
                  </a:schemeClr>
                </a:solidFill>
                <a:effectLst/>
                <a:latin typeface="+mn-lt"/>
                <a:ea typeface="Cambria" panose="02040503050406030204" pitchFamily="18" charset="0"/>
                <a:cs typeface="Cambria" panose="02040503050406030204" pitchFamily="18" charset="0"/>
              </a:rPr>
              <a:t>to allow Fermilab review panels to verify conformity to safety requirements.</a:t>
            </a:r>
          </a:p>
          <a:p>
            <a:pPr marL="360000" lvl="1" indent="-360000">
              <a:lnSpc>
                <a:spcPct val="100000"/>
              </a:lnSpc>
              <a:spcBef>
                <a:spcPts val="0"/>
              </a:spcBef>
              <a:spcAft>
                <a:spcPts val="600"/>
              </a:spcAft>
              <a:buClr>
                <a:srgbClr val="FF0000"/>
              </a:buClr>
              <a:buSzPct val="100000"/>
              <a:buFont typeface="System Font Regular"/>
              <a:buChar char="●"/>
            </a:pPr>
            <a:r>
              <a:rPr lang="en-US" b="1" dirty="0">
                <a:solidFill>
                  <a:schemeClr val="accent5">
                    <a:lumMod val="50000"/>
                  </a:schemeClr>
                </a:solidFill>
                <a:effectLst/>
                <a:latin typeface="+mn-lt"/>
                <a:ea typeface="Cambria" panose="02040503050406030204" pitchFamily="18" charset="0"/>
                <a:cs typeface="Cambria" panose="02040503050406030204" pitchFamily="18" charset="0"/>
              </a:rPr>
              <a:t> Operational Readiness Reviews</a:t>
            </a:r>
            <a:r>
              <a:rPr lang="en-US" dirty="0">
                <a:solidFill>
                  <a:schemeClr val="accent5">
                    <a:lumMod val="50000"/>
                  </a:schemeClr>
                </a:solidFill>
                <a:effectLst/>
                <a:latin typeface="+mn-lt"/>
                <a:ea typeface="Cambria" panose="02040503050406030204" pitchFamily="18" charset="0"/>
                <a:cs typeface="Cambria" panose="02040503050406030204" pitchFamily="18" charset="0"/>
              </a:rPr>
              <a:t> are processes that include review of documentation, testing of subcomponents and walkthroughs of installations, that have to take place before “Clearance” for operation can be granted.</a:t>
            </a:r>
          </a:p>
          <a:p>
            <a:pPr marL="360000" lvl="1" indent="-360000">
              <a:lnSpc>
                <a:spcPct val="100000"/>
              </a:lnSpc>
              <a:spcBef>
                <a:spcPts val="0"/>
              </a:spcBef>
              <a:spcAft>
                <a:spcPts val="600"/>
              </a:spcAft>
              <a:buClr>
                <a:srgbClr val="FF0000"/>
              </a:buClr>
              <a:buSzPct val="100000"/>
              <a:buFont typeface="System Font Regular"/>
              <a:buChar char="●"/>
            </a:pPr>
            <a:r>
              <a:rPr lang="en-US" b="1" dirty="0">
                <a:solidFill>
                  <a:schemeClr val="accent5">
                    <a:lumMod val="50000"/>
                  </a:schemeClr>
                </a:solidFill>
                <a:latin typeface="+mn-lt"/>
                <a:ea typeface="Cambria" panose="02040503050406030204" pitchFamily="18" charset="0"/>
                <a:cs typeface="Cambria" panose="02040503050406030204" pitchFamily="18" charset="0"/>
              </a:rPr>
              <a:t>Written Work Plans</a:t>
            </a:r>
            <a:r>
              <a:rPr lang="en-US" dirty="0">
                <a:solidFill>
                  <a:schemeClr val="accent5">
                    <a:lumMod val="50000"/>
                  </a:schemeClr>
                </a:solidFill>
                <a:latin typeface="+mn-lt"/>
                <a:ea typeface="Cambria" panose="02040503050406030204" pitchFamily="18" charset="0"/>
                <a:cs typeface="Cambria" panose="02040503050406030204" pitchFamily="18" charset="0"/>
              </a:rPr>
              <a:t>, detailing installation or testing procedures, are routinely used to identify hazards and appropriate mitigation procedures.</a:t>
            </a:r>
          </a:p>
          <a:p>
            <a:pPr marL="360000" lvl="1" indent="-360000">
              <a:lnSpc>
                <a:spcPct val="100000"/>
              </a:lnSpc>
              <a:spcBef>
                <a:spcPts val="0"/>
              </a:spcBef>
              <a:spcAft>
                <a:spcPts val="600"/>
              </a:spcAft>
              <a:buClr>
                <a:srgbClr val="FF0000"/>
              </a:buClr>
              <a:buSzPct val="100000"/>
              <a:buFont typeface="System Font Regular"/>
              <a:buChar char="●"/>
            </a:pPr>
            <a:r>
              <a:rPr lang="en-US" b="1" dirty="0">
                <a:solidFill>
                  <a:schemeClr val="accent5">
                    <a:lumMod val="50000"/>
                  </a:schemeClr>
                </a:solidFill>
                <a:effectLst/>
                <a:latin typeface="+mn-lt"/>
                <a:ea typeface="Cambria" panose="02040503050406030204" pitchFamily="18" charset="0"/>
                <a:cs typeface="Cambria" panose="02040503050406030204" pitchFamily="18" charset="0"/>
              </a:rPr>
              <a:t>SAND-US grou</a:t>
            </a:r>
            <a:r>
              <a:rPr lang="en-US" b="1" dirty="0">
                <a:solidFill>
                  <a:schemeClr val="accent5">
                    <a:lumMod val="50000"/>
                  </a:schemeClr>
                </a:solidFill>
                <a:latin typeface="+mn-lt"/>
                <a:ea typeface="Cambria" panose="02040503050406030204" pitchFamily="18" charset="0"/>
                <a:cs typeface="Cambria" panose="02040503050406030204" pitchFamily="18" charset="0"/>
              </a:rPr>
              <a:t>p </a:t>
            </a:r>
            <a:r>
              <a:rPr lang="en-US" dirty="0">
                <a:solidFill>
                  <a:schemeClr val="accent5">
                    <a:lumMod val="50000"/>
                  </a:schemeClr>
                </a:solidFill>
                <a:latin typeface="+mn-lt"/>
                <a:ea typeface="Cambria" panose="02040503050406030204" pitchFamily="18" charset="0"/>
                <a:cs typeface="Cambria" panose="02040503050406030204" pitchFamily="18" charset="0"/>
              </a:rPr>
              <a:t>is formed to assist SAND Consortium in assembling, testing and operating the DUNE-SAND detector at Fermilab.</a:t>
            </a:r>
            <a:endParaRPr lang="en-US" dirty="0">
              <a:solidFill>
                <a:schemeClr val="accent5">
                  <a:lumMod val="50000"/>
                </a:schemeClr>
              </a:solidFill>
              <a:effectLst/>
              <a:latin typeface="+mn-lt"/>
              <a:ea typeface="Cambria" panose="02040503050406030204" pitchFamily="18" charset="0"/>
              <a:cs typeface="Cambria" panose="02040503050406030204" pitchFamily="18" charset="0"/>
            </a:endParaRPr>
          </a:p>
          <a:p>
            <a:pPr marL="360000" lvl="1" indent="-360000">
              <a:lnSpc>
                <a:spcPct val="100000"/>
              </a:lnSpc>
              <a:spcBef>
                <a:spcPts val="0"/>
              </a:spcBef>
              <a:spcAft>
                <a:spcPts val="600"/>
              </a:spcAft>
              <a:buClr>
                <a:srgbClr val="FF0000"/>
              </a:buClr>
              <a:buSzPct val="100000"/>
              <a:buFont typeface="System Font Regular"/>
              <a:buChar char="●"/>
            </a:pPr>
            <a:endParaRPr lang="en-US" dirty="0">
              <a:solidFill>
                <a:schemeClr val="accent5">
                  <a:lumMod val="50000"/>
                </a:schemeClr>
              </a:solidFill>
              <a:latin typeface="+mn-lt"/>
            </a:endParaRPr>
          </a:p>
          <a:p>
            <a:pPr marL="360000" lvl="1" indent="-360000">
              <a:lnSpc>
                <a:spcPct val="100000"/>
              </a:lnSpc>
              <a:spcBef>
                <a:spcPts val="0"/>
              </a:spcBef>
              <a:spcAft>
                <a:spcPts val="600"/>
              </a:spcAft>
              <a:buClr>
                <a:srgbClr val="FF0000"/>
              </a:buClr>
              <a:buSzPct val="100000"/>
              <a:buFont typeface="System Font Regular"/>
              <a:buChar char="●"/>
            </a:pPr>
            <a:endParaRPr lang="en-US" dirty="0">
              <a:solidFill>
                <a:schemeClr val="accent5">
                  <a:lumMod val="50000"/>
                </a:schemeClr>
              </a:solidFill>
            </a:endParaRPr>
          </a:p>
        </p:txBody>
      </p:sp>
    </p:spTree>
    <p:extLst>
      <p:ext uri="{BB962C8B-B14F-4D97-AF65-F5344CB8AC3E}">
        <p14:creationId xmlns:p14="http://schemas.microsoft.com/office/powerpoint/2010/main" val="22294955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46178"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276416" cy="492369"/>
          </a:xfrm>
        </p:spPr>
        <p:txBody>
          <a:bodyPr>
            <a:noAutofit/>
          </a:bodyPr>
          <a:lstStyle/>
          <a:p>
            <a:r>
              <a:rPr lang="en-US" sz="3200" b="1" dirty="0">
                <a:solidFill>
                  <a:schemeClr val="accent5">
                    <a:lumMod val="50000"/>
                  </a:schemeClr>
                </a:solidFill>
              </a:rPr>
              <a:t>Proposed timeline for SAND – Installation (IV)</a:t>
            </a:r>
          </a:p>
        </p:txBody>
      </p:sp>
      <p:pic>
        <p:nvPicPr>
          <p:cNvPr id="5" name="Picture 4">
            <a:extLst>
              <a:ext uri="{FF2B5EF4-FFF2-40B4-BE49-F238E27FC236}">
                <a16:creationId xmlns:a16="http://schemas.microsoft.com/office/drawing/2014/main" id="{1042A40E-99EE-424B-9548-605F8AC859D3}"/>
              </a:ext>
            </a:extLst>
          </p:cNvPr>
          <p:cNvPicPr>
            <a:picLocks noChangeAspect="1"/>
          </p:cNvPicPr>
          <p:nvPr/>
        </p:nvPicPr>
        <p:blipFill>
          <a:blip r:embed="rId3"/>
          <a:stretch>
            <a:fillRect/>
          </a:stretch>
        </p:blipFill>
        <p:spPr>
          <a:xfrm>
            <a:off x="2263921" y="1260088"/>
            <a:ext cx="7772400" cy="4909318"/>
          </a:xfrm>
          <a:prstGeom prst="rect">
            <a:avLst/>
          </a:prstGeom>
        </p:spPr>
      </p:pic>
    </p:spTree>
    <p:extLst>
      <p:ext uri="{BB962C8B-B14F-4D97-AF65-F5344CB8AC3E}">
        <p14:creationId xmlns:p14="http://schemas.microsoft.com/office/powerpoint/2010/main" val="1826346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511DBB0-C066-D840-B3B1-088C8B3F6A6D}"/>
              </a:ext>
            </a:extLst>
          </p:cNvPr>
          <p:cNvSpPr>
            <a:spLocks noGrp="1"/>
          </p:cNvSpPr>
          <p:nvPr>
            <p:ph type="ftr" sz="quarter" idx="3"/>
          </p:nvPr>
        </p:nvSpPr>
        <p:spPr>
          <a:xfrm>
            <a:off x="446178"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D9A4838-19C1-1443-880A-2CFB1C52FA1D}"/>
              </a:ext>
            </a:extLst>
          </p:cNvPr>
          <p:cNvSpPr>
            <a:spLocks noGrp="1"/>
          </p:cNvSpPr>
          <p:nvPr>
            <p:ph type="title"/>
          </p:nvPr>
        </p:nvSpPr>
        <p:spPr>
          <a:xfrm>
            <a:off x="848784" y="193832"/>
            <a:ext cx="10276416" cy="492369"/>
          </a:xfrm>
        </p:spPr>
        <p:txBody>
          <a:bodyPr>
            <a:noAutofit/>
          </a:bodyPr>
          <a:lstStyle/>
          <a:p>
            <a:r>
              <a:rPr lang="en-US" sz="3200" b="1" dirty="0">
                <a:solidFill>
                  <a:schemeClr val="accent5">
                    <a:lumMod val="50000"/>
                  </a:schemeClr>
                </a:solidFill>
              </a:rPr>
              <a:t>Proposed timeline for SAND – Installation (V)</a:t>
            </a:r>
          </a:p>
        </p:txBody>
      </p:sp>
      <p:pic>
        <p:nvPicPr>
          <p:cNvPr id="6" name="Picture 5">
            <a:extLst>
              <a:ext uri="{FF2B5EF4-FFF2-40B4-BE49-F238E27FC236}">
                <a16:creationId xmlns:a16="http://schemas.microsoft.com/office/drawing/2014/main" id="{2D9F075C-0B8D-86E4-00BF-2A8F380331E1}"/>
              </a:ext>
            </a:extLst>
          </p:cNvPr>
          <p:cNvPicPr>
            <a:picLocks noChangeAspect="1"/>
          </p:cNvPicPr>
          <p:nvPr/>
        </p:nvPicPr>
        <p:blipFill rotWithShape="1">
          <a:blip r:embed="rId3"/>
          <a:srcRect b="12668"/>
          <a:stretch/>
        </p:blipFill>
        <p:spPr>
          <a:xfrm>
            <a:off x="1974119" y="1845752"/>
            <a:ext cx="7772400" cy="4287419"/>
          </a:xfrm>
          <a:prstGeom prst="rect">
            <a:avLst/>
          </a:prstGeom>
        </p:spPr>
      </p:pic>
      <p:sp>
        <p:nvSpPr>
          <p:cNvPr id="7" name="TextBox 6">
            <a:extLst>
              <a:ext uri="{FF2B5EF4-FFF2-40B4-BE49-F238E27FC236}">
                <a16:creationId xmlns:a16="http://schemas.microsoft.com/office/drawing/2014/main" id="{E0145A17-D8BE-B919-EDD8-8BC76C7F3C57}"/>
              </a:ext>
            </a:extLst>
          </p:cNvPr>
          <p:cNvSpPr txBox="1"/>
          <p:nvPr/>
        </p:nvSpPr>
        <p:spPr>
          <a:xfrm>
            <a:off x="10080703" y="1089279"/>
            <a:ext cx="1646476" cy="369332"/>
          </a:xfrm>
          <a:prstGeom prst="rect">
            <a:avLst/>
          </a:prstGeom>
          <a:noFill/>
          <a:ln>
            <a:solidFill>
              <a:schemeClr val="accent1"/>
            </a:solidFill>
          </a:ln>
        </p:spPr>
        <p:txBody>
          <a:bodyPr wrap="none" rtlCol="0">
            <a:spAutoFit/>
          </a:bodyPr>
          <a:lstStyle/>
          <a:p>
            <a:r>
              <a:rPr lang="en-US" b="1" dirty="0"/>
              <a:t>Beam checkout</a:t>
            </a:r>
          </a:p>
        </p:txBody>
      </p:sp>
      <p:cxnSp>
        <p:nvCxnSpPr>
          <p:cNvPr id="9" name="Straight Arrow Connector 8">
            <a:extLst>
              <a:ext uri="{FF2B5EF4-FFF2-40B4-BE49-F238E27FC236}">
                <a16:creationId xmlns:a16="http://schemas.microsoft.com/office/drawing/2014/main" id="{8B9E5B13-CA61-BDA4-B20C-BD1FBE6BD4F5}"/>
              </a:ext>
            </a:extLst>
          </p:cNvPr>
          <p:cNvCxnSpPr>
            <a:cxnSpLocks/>
          </p:cNvCxnSpPr>
          <p:nvPr/>
        </p:nvCxnSpPr>
        <p:spPr>
          <a:xfrm>
            <a:off x="9646160" y="1273945"/>
            <a:ext cx="0" cy="63291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467C8C7-2F2A-ED08-D478-049673E1B054}"/>
              </a:ext>
            </a:extLst>
          </p:cNvPr>
          <p:cNvCxnSpPr>
            <a:cxnSpLocks/>
          </p:cNvCxnSpPr>
          <p:nvPr/>
        </p:nvCxnSpPr>
        <p:spPr>
          <a:xfrm>
            <a:off x="9623858" y="1296247"/>
            <a:ext cx="456845"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0350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4E3C3B-46D7-573D-9EC7-86747E9EBEF3}"/>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00F70A12-D46C-856C-60F8-5D9321AE8325}"/>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CFFBCAD9-7FFC-6343-ADC8-0806B1605B6A}"/>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Electrical Engineering Requirements (T. Shaw &amp; L. Bagby)</a:t>
            </a:r>
          </a:p>
        </p:txBody>
      </p:sp>
      <p:sp>
        <p:nvSpPr>
          <p:cNvPr id="6" name="Content Placeholder 1">
            <a:extLst>
              <a:ext uri="{FF2B5EF4-FFF2-40B4-BE49-F238E27FC236}">
                <a16:creationId xmlns:a16="http://schemas.microsoft.com/office/drawing/2014/main" id="{69816391-739E-5812-9AC1-4270D95DD2F2}"/>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effectLst/>
                <a:latin typeface="+mn-lt"/>
                <a:ea typeface="Cambria" panose="02040503050406030204" pitchFamily="18" charset="0"/>
                <a:cs typeface="Cambria" panose="02040503050406030204" pitchFamily="18" charset="0"/>
              </a:rPr>
              <a:t>With the move of the detector to the Fermilab site, all power distribution must be retrofitted to follow North American standards - the National Electrical Code (NEC), or NFPA 70E.  In addition, Fermilab provides several chapters in the Fermilab Environment, Safety and Health Manual (FESHM) which are relevant.</a:t>
            </a:r>
            <a:r>
              <a:rPr lang="en-US" sz="1800" dirty="0">
                <a:effectLst/>
                <a:latin typeface="+mn-lt"/>
              </a:rPr>
              <a:t> </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All </a:t>
            </a:r>
            <a:r>
              <a:rPr lang="en-US" sz="1800" b="1" dirty="0">
                <a:solidFill>
                  <a:schemeClr val="accent5">
                    <a:lumMod val="50000"/>
                  </a:schemeClr>
                </a:solidFill>
                <a:effectLst/>
                <a:latin typeface="+mn-lt"/>
                <a:ea typeface="Aptos" panose="020B0004020202020204" pitchFamily="34" charset="0"/>
                <a:cs typeface="Aptos" panose="020B0004020202020204" pitchFamily="34" charset="0"/>
              </a:rPr>
              <a:t>commercial powered equipment </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should pass a US nationally recognized testing laboratory (NRTL) and be installed and used in accordance with the listing.  International code equivalencies or codes with reduced inspection requirements are listed in the technical appendix of </a:t>
            </a:r>
            <a:r>
              <a:rPr lang="en-US" sz="1800" dirty="0">
                <a:solidFill>
                  <a:srgbClr val="C00000"/>
                </a:solidFill>
                <a:effectLst/>
                <a:latin typeface="+mn-lt"/>
                <a:ea typeface="Aptos" panose="020B0004020202020204" pitchFamily="34" charset="0"/>
                <a:cs typeface="Aptos" panose="020B0004020202020204" pitchFamily="34" charset="0"/>
              </a:rPr>
              <a:t>FESHM 9110</a:t>
            </a:r>
            <a:r>
              <a:rPr lang="en-US" sz="1800" dirty="0">
                <a:effectLst/>
                <a:latin typeface="+mn-lt"/>
                <a:ea typeface="Aptos" panose="020B0004020202020204" pitchFamily="34" charset="0"/>
                <a:cs typeface="Aptos" panose="020B0004020202020204" pitchFamily="34" charset="0"/>
              </a:rPr>
              <a:t>: </a:t>
            </a:r>
            <a:r>
              <a:rPr lang="en-US" sz="1800" u="sng" dirty="0">
                <a:solidFill>
                  <a:srgbClr val="000000"/>
                </a:solidFill>
                <a:effectLst/>
                <a:latin typeface="+mn-lt"/>
                <a:ea typeface="Aptos" panose="020B0004020202020204" pitchFamily="34" charset="0"/>
                <a:cs typeface="Aptos" panose="020B0004020202020204" pitchFamily="34" charset="0"/>
                <a:hlinkClick r:id="rId3"/>
              </a:rPr>
              <a:t>Electrical Utilization Equipment Safety</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  </a:t>
            </a:r>
            <a:r>
              <a:rPr lang="en-US" sz="1800" dirty="0">
                <a:solidFill>
                  <a:schemeClr val="accent5">
                    <a:lumMod val="50000"/>
                  </a:schemeClr>
                </a:solidFill>
                <a:effectLst/>
                <a:latin typeface="+mn-lt"/>
                <a:ea typeface="Cambria" panose="02040503050406030204" pitchFamily="18" charset="0"/>
                <a:cs typeface="Cambria" panose="02040503050406030204" pitchFamily="18" charset="0"/>
              </a:rPr>
              <a:t>For all unlisted or non-NRTL electrical equipment, </a:t>
            </a:r>
            <a:r>
              <a:rPr lang="en-US" sz="1800" dirty="0">
                <a:solidFill>
                  <a:srgbClr val="C00000"/>
                </a:solidFill>
                <a:effectLst/>
                <a:latin typeface="+mn-lt"/>
                <a:ea typeface="Cambria" panose="02040503050406030204" pitchFamily="18" charset="0"/>
                <a:cs typeface="Cambria" panose="02040503050406030204" pitchFamily="18" charset="0"/>
              </a:rPr>
              <a:t>FESHM 9111</a:t>
            </a:r>
            <a:r>
              <a:rPr lang="en-US" sz="1800" dirty="0">
                <a:solidFill>
                  <a:schemeClr val="accent5">
                    <a:lumMod val="50000"/>
                  </a:schemeClr>
                </a:solidFill>
                <a:effectLst/>
                <a:latin typeface="+mn-lt"/>
                <a:ea typeface="Cambria" panose="02040503050406030204" pitchFamily="18" charset="0"/>
                <a:cs typeface="Cambria" panose="02040503050406030204" pitchFamily="18" charset="0"/>
              </a:rPr>
              <a:t>: </a:t>
            </a:r>
            <a:r>
              <a:rPr lang="en-US" sz="1800" i="1" dirty="0">
                <a:solidFill>
                  <a:schemeClr val="accent5">
                    <a:lumMod val="50000"/>
                  </a:schemeClr>
                </a:solidFill>
                <a:effectLst/>
                <a:latin typeface="+mn-lt"/>
                <a:ea typeface="Cambria" panose="02040503050406030204" pitchFamily="18" charset="0"/>
                <a:cs typeface="Cambria" panose="02040503050406030204" pitchFamily="18" charset="0"/>
              </a:rPr>
              <a:t>Approval of Unlisted Electrical Equipment </a:t>
            </a:r>
            <a:r>
              <a:rPr lang="en-US" sz="1800" dirty="0">
                <a:solidFill>
                  <a:schemeClr val="accent5">
                    <a:lumMod val="50000"/>
                  </a:schemeClr>
                </a:solidFill>
                <a:effectLst/>
                <a:latin typeface="+mn-lt"/>
                <a:ea typeface="Cambria" panose="02040503050406030204" pitchFamily="18" charset="0"/>
                <a:cs typeface="Cambria" panose="02040503050406030204" pitchFamily="18" charset="0"/>
              </a:rPr>
              <a:t>provides the steps required for the evaluation and approval by the Electrical Authority Having Jurisdiction (AHJ).</a:t>
            </a:r>
            <a:r>
              <a:rPr lang="en-US" sz="1800" dirty="0">
                <a:solidFill>
                  <a:srgbClr val="000000"/>
                </a:solidFill>
                <a:effectLst/>
                <a:latin typeface="+mn-lt"/>
                <a:ea typeface="Cambria" panose="02040503050406030204" pitchFamily="18" charset="0"/>
                <a:cs typeface="Cambria" panose="02040503050406030204" pitchFamily="18" charset="0"/>
              </a:rPr>
              <a:t> </a:t>
            </a:r>
          </a:p>
          <a:p>
            <a:pPr marL="360000" lvl="1" indent="-360000">
              <a:lnSpc>
                <a:spcPct val="100000"/>
              </a:lnSpc>
              <a:spcBef>
                <a:spcPts val="0"/>
              </a:spcBef>
              <a:spcAft>
                <a:spcPts val="600"/>
              </a:spcAft>
              <a:buClr>
                <a:srgbClr val="FF0000"/>
              </a:buClr>
              <a:buSzPct val="100000"/>
              <a:buFont typeface="System Font Regular"/>
              <a:buChar char="●"/>
            </a:pPr>
            <a:r>
              <a:rPr lang="en-US" sz="1800" b="1" dirty="0">
                <a:solidFill>
                  <a:schemeClr val="accent5">
                    <a:lumMod val="50000"/>
                  </a:schemeClr>
                </a:solidFill>
                <a:effectLst/>
                <a:latin typeface="+mn-lt"/>
                <a:ea typeface="Aptos" panose="020B0004020202020204" pitchFamily="34" charset="0"/>
                <a:cs typeface="Aptos" panose="020B0004020202020204" pitchFamily="34" charset="0"/>
              </a:rPr>
              <a:t>Custom electronics </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will be reviewed according to the </a:t>
            </a:r>
            <a:r>
              <a:rPr lang="en-US" sz="1800" dirty="0">
                <a:solidFill>
                  <a:srgbClr val="C00000"/>
                </a:solidFill>
                <a:effectLst/>
                <a:latin typeface="+mn-lt"/>
                <a:ea typeface="Aptos" panose="020B0004020202020204" pitchFamily="34" charset="0"/>
                <a:cs typeface="Aptos" panose="020B0004020202020204" pitchFamily="34" charset="0"/>
              </a:rPr>
              <a:t>FESHM 9000 </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Electrical Safety chapters, Fermilab’s Electrical Design Standards for Electronics in Experimental Apparatus, and Fermilab’s Electrical Safety ORC Review Guidelines.  Custom electronics are defined as any powered equipment which is not commercially available and includes all printed circuit boards, chassis which contain a collection of commercial/custom electronics with internal wiring completed by the user, any commercial equipment with a modification and any equipment which does not have a NRTL seal.  Where an NRTL approved version of an item of equipment does not exist the procedure set out in FESHM 9111 shall be applied</a:t>
            </a:r>
            <a:r>
              <a:rPr lang="en-US" sz="1600" dirty="0">
                <a:solidFill>
                  <a:schemeClr val="accent5">
                    <a:lumMod val="50000"/>
                  </a:schemeClr>
                </a:solidFill>
                <a:latin typeface="+mn-lt"/>
                <a:ea typeface="Aptos" panose="020B0004020202020204" pitchFamily="34" charset="0"/>
                <a:cs typeface="Aptos" panose="020B0004020202020204" pitchFamily="34" charset="0"/>
              </a:rPr>
              <a:t>.</a:t>
            </a:r>
          </a:p>
          <a:p>
            <a:pPr marL="360000" lvl="1" indent="-360000">
              <a:lnSpc>
                <a:spcPct val="100000"/>
              </a:lnSpc>
              <a:spcBef>
                <a:spcPts val="0"/>
              </a:spcBef>
              <a:spcAft>
                <a:spcPts val="600"/>
              </a:spcAft>
              <a:buClr>
                <a:srgbClr val="FF0000"/>
              </a:buClr>
              <a:buSzPct val="100000"/>
              <a:buFont typeface="System Font Regular"/>
              <a:buChar char="●"/>
            </a:pPr>
            <a:r>
              <a:rPr lang="en-US" sz="1800" b="1" dirty="0">
                <a:solidFill>
                  <a:schemeClr val="accent5">
                    <a:lumMod val="50000"/>
                  </a:schemeClr>
                </a:solidFill>
                <a:effectLst/>
                <a:latin typeface="+mn-lt"/>
                <a:ea typeface="Aptos" panose="020B0004020202020204" pitchFamily="34" charset="0"/>
                <a:cs typeface="Aptos" panose="020B0004020202020204" pitchFamily="34" charset="0"/>
              </a:rPr>
              <a:t>For each electrical system (or subsystem)</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 a documentation set should be produced which contains the required list of documents that will demonstrate that the equipment has been designed and assembled respecting safety principles and that it can be installed, commissioned, operated and then dismantled safely.</a:t>
            </a:r>
            <a:r>
              <a:rPr lang="en-US" sz="1600" dirty="0">
                <a:solidFill>
                  <a:schemeClr val="accent5">
                    <a:lumMod val="50000"/>
                  </a:schemeClr>
                </a:solidFill>
                <a:effectLst/>
                <a:latin typeface="+mn-lt"/>
              </a:rPr>
              <a:t> </a:t>
            </a:r>
            <a:endParaRPr lang="en-US" sz="1800" dirty="0">
              <a:solidFill>
                <a:schemeClr val="accent5">
                  <a:lumMod val="50000"/>
                </a:schemeClr>
              </a:solidFill>
              <a:effectLst/>
              <a:latin typeface="+mn-lt"/>
              <a:ea typeface="Cambria" panose="02040503050406030204" pitchFamily="18" charset="0"/>
              <a:cs typeface="Cambria" panose="02040503050406030204" pitchFamily="18" charset="0"/>
            </a:endParaRPr>
          </a:p>
          <a:p>
            <a:pPr marL="360000" lvl="1" indent="-360000">
              <a:lnSpc>
                <a:spcPct val="100000"/>
              </a:lnSpc>
              <a:spcBef>
                <a:spcPts val="0"/>
              </a:spcBef>
              <a:spcAft>
                <a:spcPts val="600"/>
              </a:spcAft>
              <a:buClr>
                <a:srgbClr val="FF0000"/>
              </a:buClr>
              <a:buSzPct val="100000"/>
              <a:buFont typeface="System Font Regular"/>
              <a:buChar char="●"/>
            </a:pPr>
            <a:endParaRPr lang="en-US" sz="1800" dirty="0">
              <a:solidFill>
                <a:schemeClr val="accent5">
                  <a:lumMod val="50000"/>
                </a:schemeClr>
              </a:solidFill>
              <a:latin typeface="+mn-lt"/>
            </a:endParaRPr>
          </a:p>
        </p:txBody>
      </p:sp>
    </p:spTree>
    <p:extLst>
      <p:ext uri="{BB962C8B-B14F-4D97-AF65-F5344CB8AC3E}">
        <p14:creationId xmlns:p14="http://schemas.microsoft.com/office/powerpoint/2010/main" val="149199221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8B359-E2F7-9BF2-CB5B-BF70DB5A6815}"/>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BCF0EACB-4AC3-812D-B224-9720FD477A7F}"/>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23790F35-0748-992B-6E2D-838D1C137288}"/>
              </a:ext>
            </a:extLst>
          </p:cNvPr>
          <p:cNvSpPr>
            <a:spLocks noGrp="1"/>
          </p:cNvSpPr>
          <p:nvPr>
            <p:ph type="title"/>
          </p:nvPr>
        </p:nvSpPr>
        <p:spPr>
          <a:xfrm>
            <a:off x="721361" y="193832"/>
            <a:ext cx="11470640" cy="492369"/>
          </a:xfrm>
        </p:spPr>
        <p:txBody>
          <a:bodyPr>
            <a:noAutofit/>
          </a:bodyPr>
          <a:lstStyle/>
          <a:p>
            <a:r>
              <a:rPr lang="en-US" sz="3000" b="1" dirty="0">
                <a:solidFill>
                  <a:schemeClr val="accent5">
                    <a:lumMod val="50000"/>
                  </a:schemeClr>
                </a:solidFill>
              </a:rPr>
              <a:t>Documentation required for electrical equipment (T. Shaw &amp; L. Bagby)</a:t>
            </a:r>
          </a:p>
        </p:txBody>
      </p:sp>
      <p:sp>
        <p:nvSpPr>
          <p:cNvPr id="6" name="Content Placeholder 1">
            <a:extLst>
              <a:ext uri="{FF2B5EF4-FFF2-40B4-BE49-F238E27FC236}">
                <a16:creationId xmlns:a16="http://schemas.microsoft.com/office/drawing/2014/main" id="{22FC788A-0C10-CE83-C9BE-8880ECECA5E8}"/>
              </a:ext>
            </a:extLst>
          </p:cNvPr>
          <p:cNvSpPr txBox="1">
            <a:spLocks/>
          </p:cNvSpPr>
          <p:nvPr/>
        </p:nvSpPr>
        <p:spPr>
          <a:xfrm>
            <a:off x="196546" y="936170"/>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Objective of analysis and scope of equipment to be analyzed.</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References to design codes or standards that are utilized in the analysis.</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Personnel and qualifications carrying out the analysis.</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A system (or subsystem) level block diagram showing the entire planned installation, including both commercial and custom components.  This must include any wire/cable connections with detailed information on wire/cable sizes (AWG or mm2), lengths and connectors. This is especially vital for all power paths.</a:t>
            </a:r>
          </a:p>
          <a:p>
            <a:pPr marL="342900" marR="0" lvl="0" indent="-342900">
              <a:lnSpc>
                <a:spcPct val="107000"/>
              </a:lnSpc>
              <a:spcBef>
                <a:spcPts val="0"/>
              </a:spcBef>
              <a:spcAft>
                <a:spcPts val="400"/>
              </a:spcAft>
              <a:buClr>
                <a:srgbClr val="FF0000"/>
              </a:buClr>
              <a:buFont typeface="System Font Regular"/>
              <a:buChar char="●"/>
            </a:pPr>
            <a:r>
              <a:rPr lang="en-US" sz="1800" b="1" dirty="0">
                <a:solidFill>
                  <a:schemeClr val="accent5">
                    <a:lumMod val="50000"/>
                  </a:schemeClr>
                </a:solidFill>
                <a:effectLst/>
                <a:latin typeface="+mn-lt"/>
                <a:ea typeface="Aptos" panose="020B0004020202020204" pitchFamily="34" charset="0"/>
                <a:cs typeface="Aptos" panose="020B0004020202020204" pitchFamily="34" charset="0"/>
              </a:rPr>
              <a:t>Analysis showing all system level power paths provide appropriately sized fuses, wire/cable and connectors.</a:t>
            </a:r>
            <a:endParaRPr lang="en-US" sz="1800" dirty="0">
              <a:solidFill>
                <a:schemeClr val="accent5">
                  <a:lumMod val="50000"/>
                </a:schemeClr>
              </a:solidFill>
              <a:effectLst/>
              <a:latin typeface="+mn-lt"/>
              <a:ea typeface="Aptos" panose="020B0004020202020204" pitchFamily="34" charset="0"/>
              <a:cs typeface="Aptos" panose="020B0004020202020204" pitchFamily="34" charset="0"/>
            </a:endParaRP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Complete schematics of any custom printed circuit boards with layout files and a detailed analysis of any power paths or power planes used.  Use of fuses must be documented.  If fuses are not used, a note on why they are not required must be provided.</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Identification of any high voltage paths.  (Hazardous Electrical Energy levels which will require additional documentation are identified in </a:t>
            </a:r>
            <a:r>
              <a:rPr lang="en-US" sz="1800" u="sng" dirty="0">
                <a:solidFill>
                  <a:schemeClr val="accent5">
                    <a:lumMod val="50000"/>
                  </a:schemeClr>
                </a:solidFill>
                <a:effectLst/>
                <a:latin typeface="+mn-lt"/>
                <a:ea typeface="Aptos" panose="020B0004020202020204" pitchFamily="34" charset="0"/>
                <a:cs typeface="Aptos" panose="020B0004020202020204" pitchFamily="34" charset="0"/>
                <a:hlinkClick r:id="rId3">
                  <a:extLst>
                    <a:ext uri="{A12FA001-AC4F-418D-AE19-62706E023703}">
                      <ahyp:hlinkClr xmlns:ahyp="http://schemas.microsoft.com/office/drawing/2018/hyperlinkcolor" val="tx"/>
                    </a:ext>
                  </a:extLst>
                </a:hlinkClick>
              </a:rPr>
              <a:t>FESHM 9100</a:t>
            </a:r>
            <a:r>
              <a:rPr lang="en-US" sz="1800" dirty="0">
                <a:solidFill>
                  <a:schemeClr val="accent5">
                    <a:lumMod val="50000"/>
                  </a:schemeClr>
                </a:solidFill>
                <a:effectLst/>
                <a:latin typeface="+mn-lt"/>
                <a:ea typeface="Aptos" panose="020B0004020202020204" pitchFamily="34" charset="0"/>
                <a:cs typeface="Aptos" panose="020B0004020202020204" pitchFamily="34" charset="0"/>
              </a:rPr>
              <a:t> section 6.1).</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Adherence to electric and mechanical tolerances on all connections.</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Information on all commercial equipment, including NRTL or equivalent rating. </a:t>
            </a:r>
          </a:p>
          <a:p>
            <a:pPr marL="342900" marR="0" lvl="0" indent="-342900">
              <a:lnSpc>
                <a:spcPct val="107000"/>
              </a:lnSpc>
              <a:spcBef>
                <a:spcPts val="0"/>
              </a:spcBef>
              <a:spcAft>
                <a:spcPts val="400"/>
              </a:spcAft>
              <a:buClr>
                <a:srgbClr val="FF0000"/>
              </a:buClr>
              <a:buFont typeface="System Font Regular"/>
              <a:buChar char="●"/>
            </a:pPr>
            <a:r>
              <a:rPr lang="en-US" sz="1800" dirty="0">
                <a:solidFill>
                  <a:schemeClr val="accent5">
                    <a:lumMod val="50000"/>
                  </a:schemeClr>
                </a:solidFill>
                <a:effectLst/>
                <a:latin typeface="+mn-lt"/>
                <a:ea typeface="Aptos" panose="020B0004020202020204" pitchFamily="34" charset="0"/>
                <a:cs typeface="Aptos" panose="020B0004020202020204" pitchFamily="34" charset="0"/>
              </a:rPr>
              <a:t>These documents shall cover the operational lifetime of the concerned equipment or detector. The versioning of these documents should be maintained and controlled on EDMS.  The documentation provided must contain sufficient detail so that results are reproducible and peer-reviewable</a:t>
            </a:r>
            <a:r>
              <a:rPr lang="en-US" sz="1400" dirty="0">
                <a:solidFill>
                  <a:schemeClr val="accent5">
                    <a:lumMod val="50000"/>
                  </a:schemeClr>
                </a:solidFill>
                <a:effectLst/>
                <a:latin typeface="+mn-lt"/>
              </a:rPr>
              <a:t> </a:t>
            </a:r>
            <a:endParaRPr lang="en-US" sz="1800" dirty="0">
              <a:solidFill>
                <a:schemeClr val="accent5">
                  <a:lumMod val="50000"/>
                </a:schemeClr>
              </a:solidFill>
              <a:effectLst/>
              <a:latin typeface="+mn-l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44008641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BFE52-0C9F-7D19-E6FF-B78244DB9D03}"/>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A7CBF1A6-8D53-0BC4-FC8E-8FD2F14F4F72}"/>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96702322-5963-A138-93D1-7080467FB453}"/>
              </a:ext>
            </a:extLst>
          </p:cNvPr>
          <p:cNvSpPr>
            <a:spLocks noGrp="1"/>
          </p:cNvSpPr>
          <p:nvPr>
            <p:ph type="title"/>
          </p:nvPr>
        </p:nvSpPr>
        <p:spPr>
          <a:xfrm>
            <a:off x="721361" y="193832"/>
            <a:ext cx="11470640" cy="492369"/>
          </a:xfrm>
        </p:spPr>
        <p:txBody>
          <a:bodyPr>
            <a:noAutofit/>
          </a:bodyPr>
          <a:lstStyle/>
          <a:p>
            <a:r>
              <a:rPr lang="en-US" sz="3000" b="1" dirty="0">
                <a:solidFill>
                  <a:schemeClr val="accent5">
                    <a:lumMod val="50000"/>
                  </a:schemeClr>
                </a:solidFill>
              </a:rPr>
              <a:t>Reference Documents: Electricals</a:t>
            </a:r>
          </a:p>
        </p:txBody>
      </p:sp>
      <p:graphicFrame>
        <p:nvGraphicFramePr>
          <p:cNvPr id="2" name="Table 1">
            <a:extLst>
              <a:ext uri="{FF2B5EF4-FFF2-40B4-BE49-F238E27FC236}">
                <a16:creationId xmlns:a16="http://schemas.microsoft.com/office/drawing/2014/main" id="{970A8233-1697-AC7E-836E-B1D93E1EE988}"/>
              </a:ext>
            </a:extLst>
          </p:cNvPr>
          <p:cNvGraphicFramePr>
            <a:graphicFrameLocks noGrp="1"/>
          </p:cNvGraphicFramePr>
          <p:nvPr>
            <p:extLst>
              <p:ext uri="{D42A27DB-BD31-4B8C-83A1-F6EECF244321}">
                <p14:modId xmlns:p14="http://schemas.microsoft.com/office/powerpoint/2010/main" val="3640599578"/>
              </p:ext>
            </p:extLst>
          </p:nvPr>
        </p:nvGraphicFramePr>
        <p:xfrm>
          <a:off x="253275" y="1115002"/>
          <a:ext cx="11198496" cy="4492819"/>
        </p:xfrm>
        <a:graphic>
          <a:graphicData uri="http://schemas.openxmlformats.org/drawingml/2006/table">
            <a:tbl>
              <a:tblPr firstRow="1" firstCol="1" bandRow="1">
                <a:tableStyleId>{5C22544A-7EE6-4342-B048-85BDC9FD1C3A}</a:tableStyleId>
              </a:tblPr>
              <a:tblGrid>
                <a:gridCol w="6438947">
                  <a:extLst>
                    <a:ext uri="{9D8B030D-6E8A-4147-A177-3AD203B41FA5}">
                      <a16:colId xmlns:a16="http://schemas.microsoft.com/office/drawing/2014/main" val="1246702618"/>
                    </a:ext>
                  </a:extLst>
                </a:gridCol>
                <a:gridCol w="4759549">
                  <a:extLst>
                    <a:ext uri="{9D8B030D-6E8A-4147-A177-3AD203B41FA5}">
                      <a16:colId xmlns:a16="http://schemas.microsoft.com/office/drawing/2014/main" val="646190296"/>
                    </a:ext>
                  </a:extLst>
                </a:gridCol>
              </a:tblGrid>
              <a:tr h="295275">
                <a:tc>
                  <a:txBody>
                    <a:bodyPr/>
                    <a:lstStyle/>
                    <a:p>
                      <a:pPr marL="0" marR="0">
                        <a:lnSpc>
                          <a:spcPct val="115000"/>
                        </a:lnSpc>
                        <a:spcAft>
                          <a:spcPts val="800"/>
                        </a:spcAft>
                      </a:pPr>
                      <a:r>
                        <a:rPr lang="en-US" sz="1600">
                          <a:effectLst/>
                        </a:rPr>
                        <a:t>Document ID Number/URL</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0" marR="0" marT="0" marB="0"/>
                </a:tc>
                <a:tc>
                  <a:txBody>
                    <a:bodyPr/>
                    <a:lstStyle/>
                    <a:p>
                      <a:pPr marL="0" marR="0" algn="ctr">
                        <a:lnSpc>
                          <a:spcPct val="115000"/>
                        </a:lnSpc>
                        <a:spcAft>
                          <a:spcPts val="800"/>
                        </a:spcAft>
                      </a:pPr>
                      <a:r>
                        <a:rPr lang="en-US" sz="1600">
                          <a:effectLst/>
                        </a:rPr>
                        <a:t>Document Title</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0" marR="0" marT="0" marB="0"/>
                </a:tc>
                <a:extLst>
                  <a:ext uri="{0D108BD9-81ED-4DB2-BD59-A6C34878D82A}">
                    <a16:rowId xmlns:a16="http://schemas.microsoft.com/office/drawing/2014/main" val="4255772054"/>
                  </a:ext>
                </a:extLst>
              </a:tr>
              <a:tr h="374650">
                <a:tc>
                  <a:txBody>
                    <a:bodyPr/>
                    <a:lstStyle/>
                    <a:p>
                      <a:pPr marL="57150" marR="0">
                        <a:lnSpc>
                          <a:spcPct val="115000"/>
                        </a:lnSpc>
                        <a:spcAft>
                          <a:spcPts val="300"/>
                        </a:spcAft>
                      </a:pPr>
                      <a:r>
                        <a:rPr lang="en-US" sz="1600" u="sng" dirty="0">
                          <a:effectLst/>
                          <a:hlinkClick r:id="rId3"/>
                        </a:rPr>
                        <a:t>https://esh-docdb.fnal.gov/cgi-bin/sso/ShowDocument?docid=7141</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0" marR="0" algn="just">
                        <a:lnSpc>
                          <a:spcPct val="115000"/>
                        </a:lnSpc>
                        <a:spcAft>
                          <a:spcPts val="800"/>
                        </a:spcAft>
                      </a:pPr>
                      <a:r>
                        <a:rPr lang="en-US" sz="1600" dirty="0">
                          <a:effectLst/>
                        </a:rPr>
                        <a:t>FESHM 1071: Codes &amp; Standards</a:t>
                      </a:r>
                    </a:p>
                  </a:txBody>
                  <a:tcPr marL="0" marR="0" marT="0" marB="0">
                    <a:solidFill>
                      <a:schemeClr val="accent5">
                        <a:lumMod val="20000"/>
                        <a:lumOff val="80000"/>
                      </a:schemeClr>
                    </a:solidFill>
                  </a:tcPr>
                </a:tc>
                <a:extLst>
                  <a:ext uri="{0D108BD9-81ED-4DB2-BD59-A6C34878D82A}">
                    <a16:rowId xmlns:a16="http://schemas.microsoft.com/office/drawing/2014/main" val="1799347613"/>
                  </a:ext>
                </a:extLst>
              </a:tr>
              <a:tr h="374650">
                <a:tc>
                  <a:txBody>
                    <a:bodyPr/>
                    <a:lstStyle/>
                    <a:p>
                      <a:pPr marL="57150" marR="0">
                        <a:lnSpc>
                          <a:spcPct val="115000"/>
                        </a:lnSpc>
                        <a:spcAft>
                          <a:spcPts val="300"/>
                        </a:spcAft>
                      </a:pPr>
                      <a:r>
                        <a:rPr lang="en-US" sz="1600" u="sng" dirty="0">
                          <a:effectLst/>
                          <a:hlinkClick r:id="rId4"/>
                        </a:rPr>
                        <a:t>https://esh-docdb.fnal.gov/cgi-bin/sso/ShowDocument?docid=3253</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0" marR="0" algn="just">
                        <a:lnSpc>
                          <a:spcPct val="115000"/>
                        </a:lnSpc>
                        <a:spcAft>
                          <a:spcPts val="800"/>
                        </a:spcAft>
                      </a:pPr>
                      <a:r>
                        <a:rPr lang="en-US" sz="1600" dirty="0">
                          <a:effectLst/>
                        </a:rPr>
                        <a:t>FESHM 2110: Ensuring Equivalent Safety Performance when Using International Codes and Standards</a:t>
                      </a:r>
                    </a:p>
                  </a:txBody>
                  <a:tcPr marL="0" marR="0" marT="0" marB="0">
                    <a:solidFill>
                      <a:schemeClr val="accent5">
                        <a:lumMod val="40000"/>
                        <a:lumOff val="60000"/>
                      </a:schemeClr>
                    </a:solidFill>
                  </a:tcPr>
                </a:tc>
                <a:extLst>
                  <a:ext uri="{0D108BD9-81ED-4DB2-BD59-A6C34878D82A}">
                    <a16:rowId xmlns:a16="http://schemas.microsoft.com/office/drawing/2014/main" val="1365187486"/>
                  </a:ext>
                </a:extLst>
              </a:tr>
              <a:tr h="374650">
                <a:tc>
                  <a:txBody>
                    <a:bodyPr/>
                    <a:lstStyle/>
                    <a:p>
                      <a:pPr marL="57150" marR="0">
                        <a:lnSpc>
                          <a:spcPct val="115000"/>
                        </a:lnSpc>
                        <a:spcAft>
                          <a:spcPts val="300"/>
                        </a:spcAft>
                      </a:pPr>
                      <a:r>
                        <a:rPr lang="en-US" sz="1600" u="sng" dirty="0">
                          <a:effectLst/>
                          <a:hlinkClick r:id="rId5"/>
                        </a:rPr>
                        <a:t>http://esh-docdb.fnal.gov/cgi-bin/ShowDocument?docid=375</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9100: </a:t>
                      </a:r>
                      <a:r>
                        <a:rPr lang="en-US" sz="1600" u="sng" spc="20" dirty="0">
                          <a:effectLst/>
                          <a:hlinkClick r:id="rId5"/>
                        </a:rPr>
                        <a:t>Fermilab Electrical Safety Program (Work Smarts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023974278"/>
                  </a:ext>
                </a:extLst>
              </a:tr>
              <a:tr h="370840">
                <a:tc>
                  <a:txBody>
                    <a:bodyPr/>
                    <a:lstStyle/>
                    <a:p>
                      <a:pPr marL="57150" marR="0">
                        <a:lnSpc>
                          <a:spcPct val="115000"/>
                        </a:lnSpc>
                        <a:spcAft>
                          <a:spcPts val="300"/>
                        </a:spcAft>
                      </a:pPr>
                      <a:r>
                        <a:rPr lang="en-US" sz="1600" u="sng" dirty="0">
                          <a:effectLst/>
                          <a:hlinkClick r:id="rId6"/>
                        </a:rPr>
                        <a:t>http://esh-docdb.fnal.gov/cgi-bin/ShowDocument?docid=521</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FESHM 9110:  </a:t>
                      </a:r>
                      <a:r>
                        <a:rPr lang="en-US" sz="1600" spc="20" dirty="0">
                          <a:effectLst/>
                        </a:rPr>
                        <a:t>Electrical Utilization Equipment Safety (Work Smart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240070233"/>
                  </a:ext>
                </a:extLst>
              </a:tr>
              <a:tr h="370840">
                <a:tc>
                  <a:txBody>
                    <a:bodyPr/>
                    <a:lstStyle/>
                    <a:p>
                      <a:pPr marL="57150" marR="0">
                        <a:lnSpc>
                          <a:spcPct val="115000"/>
                        </a:lnSpc>
                        <a:spcAft>
                          <a:spcPts val="300"/>
                        </a:spcAft>
                      </a:pPr>
                      <a:r>
                        <a:rPr lang="en-US" sz="1600" u="sng" dirty="0">
                          <a:effectLst/>
                          <a:hlinkClick r:id="rId7"/>
                        </a:rPr>
                        <a:t>https://esh-docdb.fnal.gov/cgi-bin/sso/ShowDocument?docid=7567</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9111: APPROVAL OF UNLISTED ELECTRICAL 6 EQUIPMENT</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310475534"/>
                  </a:ext>
                </a:extLst>
              </a:tr>
              <a:tr h="374650">
                <a:tc>
                  <a:txBody>
                    <a:bodyPr/>
                    <a:lstStyle/>
                    <a:p>
                      <a:pPr marL="57150" marR="0">
                        <a:lnSpc>
                          <a:spcPct val="115000"/>
                        </a:lnSpc>
                        <a:spcAft>
                          <a:spcPts val="300"/>
                        </a:spcAft>
                      </a:pPr>
                      <a:r>
                        <a:rPr lang="en-US" sz="1600" u="sng" dirty="0">
                          <a:effectLst/>
                          <a:hlinkClick r:id="rId8"/>
                        </a:rPr>
                        <a:t>http://esh-docdb.fnal.gov/cgi-bin/ShowDocument?docid=376</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FESHM 9120:  </a:t>
                      </a:r>
                      <a:r>
                        <a:rPr lang="en-US" sz="1600" spc="20" dirty="0">
                          <a:effectLst/>
                        </a:rPr>
                        <a:t>AC Electrical Power Distribution Safety (Work Smarts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1620759941"/>
                  </a:ext>
                </a:extLst>
              </a:tr>
              <a:tr h="370840">
                <a:tc>
                  <a:txBody>
                    <a:bodyPr/>
                    <a:lstStyle/>
                    <a:p>
                      <a:pPr marL="57150" marR="0">
                        <a:lnSpc>
                          <a:spcPct val="115000"/>
                        </a:lnSpc>
                        <a:spcAft>
                          <a:spcPts val="300"/>
                        </a:spcAft>
                      </a:pPr>
                      <a:r>
                        <a:rPr lang="en-US" sz="1600" u="sng" dirty="0">
                          <a:effectLst/>
                          <a:hlinkClick r:id="rId9"/>
                        </a:rPr>
                        <a:t>http://esh-docdb.fnal.gov/cgi-bin/ShowDocument?docid=377</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9130:  </a:t>
                      </a:r>
                      <a:r>
                        <a:rPr lang="en-US" sz="1600" spc="20" dirty="0">
                          <a:effectLst/>
                        </a:rPr>
                        <a:t>Management and Use of Cable Tray Systems (Work Smarts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463511120"/>
                  </a:ext>
                </a:extLst>
              </a:tr>
              <a:tr h="370840">
                <a:tc>
                  <a:txBody>
                    <a:bodyPr/>
                    <a:lstStyle/>
                    <a:p>
                      <a:pPr marL="57150" marR="0">
                        <a:lnSpc>
                          <a:spcPct val="115000"/>
                        </a:lnSpc>
                        <a:spcAft>
                          <a:spcPts val="300"/>
                        </a:spcAft>
                      </a:pPr>
                      <a:r>
                        <a:rPr lang="en-US" sz="1600" u="sng" dirty="0">
                          <a:effectLst/>
                          <a:hlinkClick r:id="rId10"/>
                        </a:rPr>
                        <a:t>http://esh-docdb.fnal.gov/cgi-bin/ShowDocument?docid=541</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FESHM 9140:  </a:t>
                      </a:r>
                      <a:r>
                        <a:rPr lang="en-US" sz="1600" spc="20" dirty="0">
                          <a:effectLst/>
                        </a:rPr>
                        <a:t>Protection Against Exposed Electrical Bus (Work Smart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609638253"/>
                  </a:ext>
                </a:extLst>
              </a:tr>
            </a:tbl>
          </a:graphicData>
        </a:graphic>
      </p:graphicFrame>
    </p:spTree>
    <p:extLst>
      <p:ext uri="{BB962C8B-B14F-4D97-AF65-F5344CB8AC3E}">
        <p14:creationId xmlns:p14="http://schemas.microsoft.com/office/powerpoint/2010/main" val="232532350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CFEBB-8BD7-4098-F266-6E4F0677121B}"/>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84652EFF-021F-FBCC-848A-77CDDDA7041C}"/>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1491621A-7569-5ACE-FB47-CEC5038120CE}"/>
              </a:ext>
            </a:extLst>
          </p:cNvPr>
          <p:cNvSpPr>
            <a:spLocks noGrp="1"/>
          </p:cNvSpPr>
          <p:nvPr>
            <p:ph type="title"/>
          </p:nvPr>
        </p:nvSpPr>
        <p:spPr>
          <a:xfrm>
            <a:off x="721361" y="193832"/>
            <a:ext cx="11470640" cy="492369"/>
          </a:xfrm>
        </p:spPr>
        <p:txBody>
          <a:bodyPr>
            <a:noAutofit/>
          </a:bodyPr>
          <a:lstStyle/>
          <a:p>
            <a:r>
              <a:rPr lang="en-US" sz="3000" b="1" dirty="0">
                <a:solidFill>
                  <a:schemeClr val="accent5">
                    <a:lumMod val="50000"/>
                  </a:schemeClr>
                </a:solidFill>
              </a:rPr>
              <a:t>Reference Documents: Electricals (cont.)</a:t>
            </a:r>
          </a:p>
        </p:txBody>
      </p:sp>
      <p:graphicFrame>
        <p:nvGraphicFramePr>
          <p:cNvPr id="3" name="Table 2">
            <a:extLst>
              <a:ext uri="{FF2B5EF4-FFF2-40B4-BE49-F238E27FC236}">
                <a16:creationId xmlns:a16="http://schemas.microsoft.com/office/drawing/2014/main" id="{4CCEFD99-1384-BD96-6AE7-F662444A27FE}"/>
              </a:ext>
            </a:extLst>
          </p:cNvPr>
          <p:cNvGraphicFramePr>
            <a:graphicFrameLocks noGrp="1"/>
          </p:cNvGraphicFramePr>
          <p:nvPr>
            <p:extLst>
              <p:ext uri="{D42A27DB-BD31-4B8C-83A1-F6EECF244321}">
                <p14:modId xmlns:p14="http://schemas.microsoft.com/office/powerpoint/2010/main" val="4098852707"/>
              </p:ext>
            </p:extLst>
          </p:nvPr>
        </p:nvGraphicFramePr>
        <p:xfrm>
          <a:off x="341539" y="1144003"/>
          <a:ext cx="11164661" cy="5420938"/>
        </p:xfrm>
        <a:graphic>
          <a:graphicData uri="http://schemas.openxmlformats.org/drawingml/2006/table">
            <a:tbl>
              <a:tblPr firstRow="1" firstCol="1" bandRow="1">
                <a:tableStyleId>{5C22544A-7EE6-4342-B048-85BDC9FD1C3A}</a:tableStyleId>
              </a:tblPr>
              <a:tblGrid>
                <a:gridCol w="6419492">
                  <a:extLst>
                    <a:ext uri="{9D8B030D-6E8A-4147-A177-3AD203B41FA5}">
                      <a16:colId xmlns:a16="http://schemas.microsoft.com/office/drawing/2014/main" val="3530814470"/>
                    </a:ext>
                  </a:extLst>
                </a:gridCol>
                <a:gridCol w="4745169">
                  <a:extLst>
                    <a:ext uri="{9D8B030D-6E8A-4147-A177-3AD203B41FA5}">
                      <a16:colId xmlns:a16="http://schemas.microsoft.com/office/drawing/2014/main" val="1226143425"/>
                    </a:ext>
                  </a:extLst>
                </a:gridCol>
              </a:tblGrid>
              <a:tr h="210820">
                <a:tc>
                  <a:txBody>
                    <a:bodyPr/>
                    <a:lstStyle/>
                    <a:p>
                      <a:pPr marL="0" marR="0">
                        <a:lnSpc>
                          <a:spcPct val="115000"/>
                        </a:lnSpc>
                        <a:spcAft>
                          <a:spcPts val="800"/>
                        </a:spcAft>
                      </a:pPr>
                      <a:r>
                        <a:rPr lang="en-US" sz="1600" dirty="0">
                          <a:effectLst/>
                        </a:rPr>
                        <a:t>Document ID Number/URL</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marL="0" marR="0" algn="ctr">
                        <a:lnSpc>
                          <a:spcPct val="115000"/>
                        </a:lnSpc>
                        <a:spcAft>
                          <a:spcPts val="800"/>
                        </a:spcAft>
                      </a:pPr>
                      <a:r>
                        <a:rPr lang="en-US" sz="1600" dirty="0">
                          <a:effectLst/>
                        </a:rPr>
                        <a:t>Document Title</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97019250"/>
                  </a:ext>
                </a:extLst>
              </a:tr>
              <a:tr h="210820">
                <a:tc>
                  <a:txBody>
                    <a:bodyPr/>
                    <a:lstStyle/>
                    <a:p>
                      <a:pPr marL="57150" marR="0">
                        <a:lnSpc>
                          <a:spcPct val="115000"/>
                        </a:lnSpc>
                        <a:spcAft>
                          <a:spcPts val="300"/>
                        </a:spcAft>
                      </a:pPr>
                      <a:r>
                        <a:rPr lang="en-US" sz="1600" u="sng" dirty="0">
                          <a:effectLst/>
                          <a:hlinkClick r:id="rId3"/>
                        </a:rPr>
                        <a:t>http://esh-docdb.fnal.gov/cgi-bin/ShowDocument?docid=378</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57150" marR="0" algn="l">
                        <a:lnSpc>
                          <a:spcPct val="115000"/>
                        </a:lnSpc>
                        <a:spcAft>
                          <a:spcPts val="300"/>
                        </a:spcAft>
                      </a:pPr>
                      <a:r>
                        <a:rPr lang="en-US" sz="1600" b="0" dirty="0">
                          <a:solidFill>
                            <a:schemeClr val="tx1"/>
                          </a:solidFill>
                          <a:effectLst/>
                        </a:rPr>
                        <a:t>FESHM 9150:  </a:t>
                      </a:r>
                      <a:r>
                        <a:rPr lang="en-US" sz="1600" b="0" spc="20" dirty="0">
                          <a:solidFill>
                            <a:schemeClr val="tx1"/>
                          </a:solidFill>
                          <a:effectLst/>
                        </a:rPr>
                        <a:t>High Voltage Coaxial Connectors</a:t>
                      </a:r>
                      <a:endParaRPr lang="en-US" sz="1600" b="0" dirty="0">
                        <a:solidFill>
                          <a:schemeClr val="tx1"/>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11979040"/>
                  </a:ext>
                </a:extLst>
              </a:tr>
              <a:tr h="370840">
                <a:tc>
                  <a:txBody>
                    <a:bodyPr/>
                    <a:lstStyle/>
                    <a:p>
                      <a:pPr marL="57150" marR="0">
                        <a:lnSpc>
                          <a:spcPct val="115000"/>
                        </a:lnSpc>
                        <a:spcAft>
                          <a:spcPts val="300"/>
                        </a:spcAft>
                      </a:pPr>
                      <a:r>
                        <a:rPr lang="en-US" sz="1600" u="sng" dirty="0">
                          <a:effectLst/>
                          <a:hlinkClick r:id="rId4"/>
                        </a:rPr>
                        <a:t>http://esh-docdb.fnal.gov/cgi-bin/ShowDocument?docid=379</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bg1"/>
                      </a:solidFill>
                      <a:prstDash val="solid"/>
                      <a:round/>
                      <a:headEnd type="none" w="med" len="med"/>
                      <a:tailEnd type="none" w="med" len="med"/>
                    </a:lnT>
                    <a:solidFill>
                      <a:schemeClr val="accent5">
                        <a:lumMod val="40000"/>
                        <a:lumOff val="60000"/>
                      </a:schemeClr>
                    </a:solidFill>
                  </a:tcPr>
                </a:tc>
                <a:tc>
                  <a:txBody>
                    <a:bodyPr/>
                    <a:lstStyle/>
                    <a:p>
                      <a:pPr marL="57150" marR="0">
                        <a:lnSpc>
                          <a:spcPct val="115000"/>
                        </a:lnSpc>
                        <a:spcAft>
                          <a:spcPts val="300"/>
                        </a:spcAft>
                      </a:pPr>
                      <a:r>
                        <a:rPr lang="en-US" sz="1600" dirty="0">
                          <a:effectLst/>
                        </a:rPr>
                        <a:t>FESHM 9160:  </a:t>
                      </a:r>
                      <a:r>
                        <a:rPr lang="en-US" sz="1600" spc="20" dirty="0">
                          <a:effectLst/>
                        </a:rPr>
                        <a:t>Low Voltage, High Current Power Distribution Systems (Work Smarts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bg1"/>
                      </a:solidFill>
                      <a:prstDash val="solid"/>
                      <a:round/>
                      <a:headEnd type="none" w="med" len="med"/>
                      <a:tailEnd type="none" w="med" len="med"/>
                    </a:lnT>
                    <a:solidFill>
                      <a:schemeClr val="accent5">
                        <a:lumMod val="40000"/>
                        <a:lumOff val="60000"/>
                      </a:schemeClr>
                    </a:solidFill>
                  </a:tcPr>
                </a:tc>
                <a:extLst>
                  <a:ext uri="{0D108BD9-81ED-4DB2-BD59-A6C34878D82A}">
                    <a16:rowId xmlns:a16="http://schemas.microsoft.com/office/drawing/2014/main" val="985530727"/>
                  </a:ext>
                </a:extLst>
              </a:tr>
              <a:tr h="374650">
                <a:tc>
                  <a:txBody>
                    <a:bodyPr/>
                    <a:lstStyle/>
                    <a:p>
                      <a:pPr marL="57150" marR="0">
                        <a:lnSpc>
                          <a:spcPct val="115000"/>
                        </a:lnSpc>
                        <a:spcAft>
                          <a:spcPts val="300"/>
                        </a:spcAft>
                      </a:pPr>
                      <a:r>
                        <a:rPr lang="en-US" sz="1600" u="sng" dirty="0">
                          <a:effectLst/>
                          <a:hlinkClick r:id="rId5"/>
                        </a:rPr>
                        <a:t>http://esh-docdb.fnal.gov/cgi-bin/ShowDocument?docid=522</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9170:  </a:t>
                      </a:r>
                      <a:r>
                        <a:rPr lang="en-US" sz="1600" spc="20" dirty="0">
                          <a:effectLst/>
                        </a:rPr>
                        <a:t>Uninterruptible Alternating Current Power Back-Up Systems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171260836"/>
                  </a:ext>
                </a:extLst>
              </a:tr>
              <a:tr h="370840">
                <a:tc>
                  <a:txBody>
                    <a:bodyPr/>
                    <a:lstStyle/>
                    <a:p>
                      <a:pPr marL="57150" marR="0">
                        <a:lnSpc>
                          <a:spcPct val="115000"/>
                        </a:lnSpc>
                        <a:spcAft>
                          <a:spcPts val="300"/>
                        </a:spcAft>
                      </a:pPr>
                      <a:r>
                        <a:rPr lang="en-US" sz="1600" u="sng" dirty="0">
                          <a:effectLst/>
                          <a:hlinkClick r:id="rId6"/>
                        </a:rPr>
                        <a:t>http://esh-docdb.fnal.gov/cgi-bin/ShowDocument?docid=380</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FESHM 9180:  </a:t>
                      </a:r>
                      <a:r>
                        <a:rPr lang="en-US" sz="1600" spc="20" dirty="0">
                          <a:effectLst/>
                        </a:rPr>
                        <a:t>Hazard Mitigation for Electrical Workers (Work Smart Standard)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917795198"/>
                  </a:ext>
                </a:extLst>
              </a:tr>
              <a:tr h="370840">
                <a:tc>
                  <a:txBody>
                    <a:bodyPr/>
                    <a:lstStyle/>
                    <a:p>
                      <a:pPr marL="57150" marR="0">
                        <a:lnSpc>
                          <a:spcPct val="115000"/>
                        </a:lnSpc>
                        <a:spcAft>
                          <a:spcPts val="300"/>
                        </a:spcAft>
                      </a:pPr>
                      <a:r>
                        <a:rPr lang="en-US" sz="1600" u="sng" dirty="0">
                          <a:effectLst/>
                          <a:hlinkClick r:id="rId7"/>
                        </a:rPr>
                        <a:t>http://esh-docdb.fnal.gov/cgi-bin/ShowDocument?docid=2815</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9190:  </a:t>
                      </a:r>
                      <a:r>
                        <a:rPr lang="en-US" sz="1600" spc="20" dirty="0">
                          <a:effectLst/>
                        </a:rPr>
                        <a:t>Grounding Requirements for Electrical Distribution and Utilization Equipment</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776446676"/>
                  </a:ext>
                </a:extLst>
              </a:tr>
              <a:tr h="206375">
                <a:tc>
                  <a:txBody>
                    <a:bodyPr/>
                    <a:lstStyle/>
                    <a:p>
                      <a:pPr marL="57150" marR="0">
                        <a:lnSpc>
                          <a:spcPct val="115000"/>
                        </a:lnSpc>
                        <a:spcAft>
                          <a:spcPts val="300"/>
                        </a:spcAft>
                      </a:pPr>
                      <a:r>
                        <a:rPr lang="en-US" sz="1600" u="sng" dirty="0">
                          <a:effectLst/>
                          <a:hlinkClick r:id="rId8"/>
                        </a:rPr>
                        <a:t>http://esh-docdb.fnal.gov/cgi-bin/ShowDocument?docid=3311</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FESHM 2005:  Operational Readiness Clearance</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3139251315"/>
                  </a:ext>
                </a:extLst>
              </a:tr>
              <a:tr h="374650">
                <a:tc>
                  <a:txBody>
                    <a:bodyPr/>
                    <a:lstStyle/>
                    <a:p>
                      <a:pPr marL="57150" marR="0">
                        <a:lnSpc>
                          <a:spcPct val="115000"/>
                        </a:lnSpc>
                        <a:spcAft>
                          <a:spcPts val="300"/>
                        </a:spcAft>
                      </a:pPr>
                      <a:r>
                        <a:rPr lang="en-US" sz="1600" u="sng" dirty="0">
                          <a:effectLst/>
                          <a:hlinkClick r:id="rId9"/>
                        </a:rPr>
                        <a:t>http://esh-docdb.fnal.gov/cgi-bin/ShowDocument?docid=393</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FESHM 2110:  </a:t>
                      </a:r>
                      <a:r>
                        <a:rPr lang="en-US" sz="1600" spc="20" dirty="0">
                          <a:effectLst/>
                        </a:rPr>
                        <a:t>Fermilab Energy Control Program (Lockout/Tagout)</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4123417835"/>
                  </a:ext>
                </a:extLst>
              </a:tr>
              <a:tr h="370840">
                <a:tc>
                  <a:txBody>
                    <a:bodyPr/>
                    <a:lstStyle/>
                    <a:p>
                      <a:pPr marL="57150" marR="0">
                        <a:lnSpc>
                          <a:spcPct val="115000"/>
                        </a:lnSpc>
                        <a:spcAft>
                          <a:spcPts val="300"/>
                        </a:spcAft>
                      </a:pPr>
                      <a:r>
                        <a:rPr lang="en-US" sz="1600" u="sng" dirty="0">
                          <a:effectLst/>
                          <a:hlinkClick r:id="rId10"/>
                        </a:rPr>
                        <a:t>http://esh-docdb.fnal.gov/cgi-bin/ShowDocument?docid=2781</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Electrical Design Standards for Electronics in Experimental Apparatus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1840814788"/>
                  </a:ext>
                </a:extLst>
              </a:tr>
              <a:tr h="206375">
                <a:tc>
                  <a:txBody>
                    <a:bodyPr/>
                    <a:lstStyle/>
                    <a:p>
                      <a:pPr marL="57150" marR="0">
                        <a:lnSpc>
                          <a:spcPct val="115000"/>
                        </a:lnSpc>
                        <a:spcAft>
                          <a:spcPts val="300"/>
                        </a:spcAft>
                      </a:pPr>
                      <a:r>
                        <a:rPr lang="en-US" sz="1600" u="sng" dirty="0">
                          <a:effectLst/>
                          <a:hlinkClick r:id="rId11"/>
                        </a:rPr>
                        <a:t>http://esh-docdb.fnal.gov/cgi-bin/ShowDocument?docid=3270</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Electrical Safety ORC Review Guidelines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353267838"/>
                  </a:ext>
                </a:extLst>
              </a:tr>
              <a:tr h="370840">
                <a:tc>
                  <a:txBody>
                    <a:bodyPr/>
                    <a:lstStyle/>
                    <a:p>
                      <a:pPr marL="57150" marR="0">
                        <a:lnSpc>
                          <a:spcPct val="115000"/>
                        </a:lnSpc>
                        <a:spcAft>
                          <a:spcPts val="300"/>
                        </a:spcAft>
                      </a:pPr>
                      <a:r>
                        <a:rPr lang="en-US" sz="1600" u="sng" dirty="0">
                          <a:effectLst/>
                          <a:hlinkClick r:id="rId11"/>
                        </a:rPr>
                        <a:t>http://esh-docdb.fnal.gov/cgi-bin/ShowDocument?docid=3270</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Fire/Life Safety ORC Review Guidelines for Experimental Installations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3538270487"/>
                  </a:ext>
                </a:extLst>
              </a:tr>
              <a:tr h="117038">
                <a:tc>
                  <a:txBody>
                    <a:bodyPr/>
                    <a:lstStyle/>
                    <a:p>
                      <a:pPr marL="57150" marR="0">
                        <a:lnSpc>
                          <a:spcPct val="115000"/>
                        </a:lnSpc>
                        <a:spcAft>
                          <a:spcPts val="300"/>
                        </a:spcAft>
                      </a:pPr>
                      <a:r>
                        <a:rPr lang="en-US" sz="1600" u="sng" dirty="0">
                          <a:solidFill>
                            <a:srgbClr val="0462C2"/>
                          </a:solidFill>
                          <a:effectLst/>
                          <a:hlinkClick r:id="rId11">
                            <a:extLst>
                              <a:ext uri="{A12FA001-AC4F-418D-AE19-62706E023703}">
                                <ahyp:hlinkClr xmlns:ahyp="http://schemas.microsoft.com/office/drawing/2018/hyperlinkcolor" val="tx"/>
                              </a:ext>
                            </a:extLst>
                          </a:hlinkClick>
                        </a:rPr>
                        <a:t>http://esh-docdb.fnal.gov/cgi-bin/ShowDocument?docid=3270</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dirty="0">
                          <a:effectLst/>
                        </a:rPr>
                        <a:t>Operational Readiness Clearance (ORC) Guidelines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931840316"/>
                  </a:ext>
                </a:extLst>
              </a:tr>
              <a:tr h="206375">
                <a:tc>
                  <a:txBody>
                    <a:bodyPr/>
                    <a:lstStyle/>
                    <a:p>
                      <a:pPr marL="57150" marR="0">
                        <a:lnSpc>
                          <a:spcPct val="115000"/>
                        </a:lnSpc>
                        <a:spcAft>
                          <a:spcPts val="300"/>
                        </a:spcAft>
                      </a:pPr>
                      <a:r>
                        <a:rPr lang="en-US" sz="1600" u="sng" dirty="0">
                          <a:solidFill>
                            <a:srgbClr val="0462C2"/>
                          </a:solidFill>
                          <a:effectLst/>
                        </a:rPr>
                        <a:t>http://directorate-</a:t>
                      </a:r>
                      <a:r>
                        <a:rPr lang="en-US" sz="1600" u="sng" dirty="0" err="1">
                          <a:solidFill>
                            <a:srgbClr val="0462C2"/>
                          </a:solidFill>
                          <a:effectLst/>
                        </a:rPr>
                        <a:t>docdb.fnal.gov</a:t>
                      </a:r>
                      <a:r>
                        <a:rPr lang="en-US" sz="1600" u="sng" dirty="0">
                          <a:solidFill>
                            <a:srgbClr val="0462C2"/>
                          </a:solidFill>
                          <a:effectLst/>
                        </a:rPr>
                        <a:t>/</a:t>
                      </a:r>
                      <a:r>
                        <a:rPr lang="en-US" sz="1600" u="sng" dirty="0" err="1">
                          <a:solidFill>
                            <a:srgbClr val="0462C2"/>
                          </a:solidFill>
                          <a:effectLst/>
                        </a:rPr>
                        <a:t>cgi</a:t>
                      </a:r>
                      <a:r>
                        <a:rPr lang="en-US" sz="1600" u="sng" dirty="0">
                          <a:solidFill>
                            <a:srgbClr val="0462C2"/>
                          </a:solidFill>
                          <a:effectLst/>
                        </a:rPr>
                        <a:t>-bin/</a:t>
                      </a:r>
                      <a:r>
                        <a:rPr lang="en-US" sz="1600" u="sng" dirty="0" err="1">
                          <a:solidFill>
                            <a:srgbClr val="0462C2"/>
                          </a:solidFill>
                          <a:effectLst/>
                        </a:rPr>
                        <a:t>RetrieveFile?docid</a:t>
                      </a:r>
                      <a:r>
                        <a:rPr lang="en-US" sz="1600" u="sng" dirty="0">
                          <a:solidFill>
                            <a:srgbClr val="0462C2"/>
                          </a:solidFill>
                          <a:effectLst/>
                        </a:rPr>
                        <a:t>=34</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a:lnSpc>
                          <a:spcPct val="115000"/>
                        </a:lnSpc>
                        <a:spcAft>
                          <a:spcPts val="300"/>
                        </a:spcAft>
                      </a:pPr>
                      <a:r>
                        <a:rPr lang="en-US" sz="1600" dirty="0">
                          <a:effectLst/>
                        </a:rPr>
                        <a:t>Fermilab Engineering Manual</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extLst>
                  <a:ext uri="{0D108BD9-81ED-4DB2-BD59-A6C34878D82A}">
                    <a16:rowId xmlns:a16="http://schemas.microsoft.com/office/drawing/2014/main" val="1108878550"/>
                  </a:ext>
                </a:extLst>
              </a:tr>
            </a:tbl>
          </a:graphicData>
        </a:graphic>
      </p:graphicFrame>
    </p:spTree>
    <p:extLst>
      <p:ext uri="{BB962C8B-B14F-4D97-AF65-F5344CB8AC3E}">
        <p14:creationId xmlns:p14="http://schemas.microsoft.com/office/powerpoint/2010/main" val="208245307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09E15-28C2-4D0F-D44C-107D9282F4C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221FBF41-CC97-5BF0-87C2-044CA59CC120}"/>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46ECED0C-8C39-D609-DFC9-AA76BD00F5FA}"/>
              </a:ext>
            </a:extLst>
          </p:cNvPr>
          <p:cNvSpPr>
            <a:spLocks noGrp="1"/>
          </p:cNvSpPr>
          <p:nvPr>
            <p:ph type="title"/>
          </p:nvPr>
        </p:nvSpPr>
        <p:spPr>
          <a:xfrm>
            <a:off x="721361" y="193832"/>
            <a:ext cx="11470640" cy="492369"/>
          </a:xfrm>
        </p:spPr>
        <p:txBody>
          <a:bodyPr>
            <a:noAutofit/>
          </a:bodyPr>
          <a:lstStyle/>
          <a:p>
            <a:r>
              <a:rPr lang="en-US" sz="3000" b="1" dirty="0">
                <a:solidFill>
                  <a:schemeClr val="accent5">
                    <a:lumMod val="50000"/>
                  </a:schemeClr>
                </a:solidFill>
              </a:rPr>
              <a:t>Mechanical and Cryogenics Engineering Requirements (M.J. Kim)</a:t>
            </a:r>
          </a:p>
        </p:txBody>
      </p:sp>
      <p:sp>
        <p:nvSpPr>
          <p:cNvPr id="2" name="Content Placeholder 1">
            <a:extLst>
              <a:ext uri="{FF2B5EF4-FFF2-40B4-BE49-F238E27FC236}">
                <a16:creationId xmlns:a16="http://schemas.microsoft.com/office/drawing/2014/main" id="{B4D3A26E-1735-8395-7913-BE85E756AB0F}"/>
              </a:ext>
            </a:extLst>
          </p:cNvPr>
          <p:cNvSpPr txBox="1">
            <a:spLocks/>
          </p:cNvSpPr>
          <p:nvPr/>
        </p:nvSpPr>
        <p:spPr>
          <a:xfrm>
            <a:off x="196546" y="968828"/>
            <a:ext cx="11845200" cy="2177143"/>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effectLst/>
                <a:latin typeface="+mn-lt"/>
                <a:ea typeface="Cambria" panose="02040503050406030204" pitchFamily="18" charset="0"/>
                <a:cs typeface="Cambria" panose="02040503050406030204" pitchFamily="18" charset="0"/>
              </a:rPr>
              <a:t>For any system and component received at Fermilab and its leased spaces (at its remote sites) to be qualified for operations, a set of proper documentation proving the compliance with the applicable codes and standards shall be provided. To understand the requirements and types of documents necessary for each system or component to prove conformity, various chapters of Fermilab Environment, Safety and Health Manual (FESHM) must be reviewed and adequately followed at best effort. FESHM 1071 describes all applicable codes and standards for mechanical, cryogenics, electrical, fire protection, and pressure systems, required when designing, fabricating, testing, and operating a new one, evaluating the features and processes, and the assembly of the facility</a:t>
            </a:r>
            <a:r>
              <a:rPr lang="en-US" sz="1800" dirty="0">
                <a:solidFill>
                  <a:schemeClr val="accent5">
                    <a:lumMod val="50000"/>
                  </a:schemeClr>
                </a:solidFill>
                <a:latin typeface="+mn-lt"/>
                <a:ea typeface="Cambria" panose="02040503050406030204" pitchFamily="18" charset="0"/>
                <a:cs typeface="Cambria" panose="02040503050406030204" pitchFamily="18" charset="0"/>
              </a:rPr>
              <a:t>.</a:t>
            </a:r>
            <a:r>
              <a:rPr lang="en-US" sz="1800" dirty="0">
                <a:solidFill>
                  <a:schemeClr val="accent5">
                    <a:lumMod val="50000"/>
                  </a:schemeClr>
                </a:solidFill>
                <a:effectLst/>
                <a:latin typeface="+mn-lt"/>
              </a:rPr>
              <a:t> </a:t>
            </a:r>
            <a:endParaRPr lang="en-US" sz="1800" dirty="0">
              <a:solidFill>
                <a:schemeClr val="accent5">
                  <a:lumMod val="50000"/>
                </a:schemeClr>
              </a:solidFill>
              <a:effectLst/>
              <a:latin typeface="+mn-lt"/>
              <a:ea typeface="Cambria" panose="02040503050406030204" pitchFamily="18" charset="0"/>
              <a:cs typeface="Cambria" panose="02040503050406030204" pitchFamily="18" charset="0"/>
            </a:endParaRPr>
          </a:p>
        </p:txBody>
      </p:sp>
      <p:graphicFrame>
        <p:nvGraphicFramePr>
          <p:cNvPr id="5" name="Table 4">
            <a:extLst>
              <a:ext uri="{FF2B5EF4-FFF2-40B4-BE49-F238E27FC236}">
                <a16:creationId xmlns:a16="http://schemas.microsoft.com/office/drawing/2014/main" id="{A3732F5C-6022-DB2E-DADC-B21B1CE07D4F}"/>
              </a:ext>
            </a:extLst>
          </p:cNvPr>
          <p:cNvGraphicFramePr>
            <a:graphicFrameLocks noGrp="1"/>
          </p:cNvGraphicFramePr>
          <p:nvPr>
            <p:extLst>
              <p:ext uri="{D42A27DB-BD31-4B8C-83A1-F6EECF244321}">
                <p14:modId xmlns:p14="http://schemas.microsoft.com/office/powerpoint/2010/main" val="1529411919"/>
              </p:ext>
            </p:extLst>
          </p:nvPr>
        </p:nvGraphicFramePr>
        <p:xfrm>
          <a:off x="196546" y="3113315"/>
          <a:ext cx="11798907" cy="3260537"/>
        </p:xfrm>
        <a:graphic>
          <a:graphicData uri="http://schemas.openxmlformats.org/drawingml/2006/table">
            <a:tbl>
              <a:tblPr firstRow="1" firstCol="1" bandRow="1">
                <a:tableStyleId>{5C22544A-7EE6-4342-B048-85BDC9FD1C3A}</a:tableStyleId>
              </a:tblPr>
              <a:tblGrid>
                <a:gridCol w="6117168">
                  <a:extLst>
                    <a:ext uri="{9D8B030D-6E8A-4147-A177-3AD203B41FA5}">
                      <a16:colId xmlns:a16="http://schemas.microsoft.com/office/drawing/2014/main" val="3530814470"/>
                    </a:ext>
                  </a:extLst>
                </a:gridCol>
                <a:gridCol w="5681739">
                  <a:extLst>
                    <a:ext uri="{9D8B030D-6E8A-4147-A177-3AD203B41FA5}">
                      <a16:colId xmlns:a16="http://schemas.microsoft.com/office/drawing/2014/main" val="1226143425"/>
                    </a:ext>
                  </a:extLst>
                </a:gridCol>
              </a:tblGrid>
              <a:tr h="210820">
                <a:tc>
                  <a:txBody>
                    <a:bodyPr/>
                    <a:lstStyle/>
                    <a:p>
                      <a:pPr marL="0" marR="0">
                        <a:lnSpc>
                          <a:spcPct val="115000"/>
                        </a:lnSpc>
                        <a:spcAft>
                          <a:spcPts val="800"/>
                        </a:spcAft>
                      </a:pPr>
                      <a:r>
                        <a:rPr lang="en-US" sz="1600" dirty="0">
                          <a:effectLst/>
                        </a:rPr>
                        <a:t>Document ID Number/URL</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marL="0" marR="0" algn="ctr">
                        <a:lnSpc>
                          <a:spcPct val="115000"/>
                        </a:lnSpc>
                        <a:spcAft>
                          <a:spcPts val="800"/>
                        </a:spcAft>
                      </a:pPr>
                      <a:r>
                        <a:rPr lang="en-US" sz="1600" dirty="0">
                          <a:effectLst/>
                        </a:rPr>
                        <a:t>Document Title</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830476645"/>
                  </a:ext>
                </a:extLst>
              </a:tr>
              <a:tr h="210820">
                <a:tc>
                  <a:txBody>
                    <a:bodyPr/>
                    <a:lstStyle/>
                    <a:p>
                      <a:pPr marL="57150" marR="0">
                        <a:lnSpc>
                          <a:spcPct val="115000"/>
                        </a:lnSpc>
                        <a:spcAft>
                          <a:spcPts val="300"/>
                        </a:spcAft>
                      </a:pPr>
                      <a:r>
                        <a:rPr lang="en-US" sz="1600" u="sng" dirty="0">
                          <a:solidFill>
                            <a:srgbClr val="0462C2"/>
                          </a:solidFill>
                          <a:effectLst/>
                          <a:hlinkClick r:id="rId3">
                            <a:extLst>
                              <a:ext uri="{A12FA001-AC4F-418D-AE19-62706E023703}">
                                <ahyp:hlinkClr xmlns:ahyp="http://schemas.microsoft.com/office/drawing/2018/hyperlinkcolor" val="tx"/>
                              </a:ext>
                            </a:extLst>
                          </a:hlinkClick>
                        </a:rPr>
                        <a:t>https://esh-docdb.fnal.gov/cgi-bin/sso/ShowDocument?docid=7141</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a:txBody>
                    <a:bodyPr/>
                    <a:lstStyle/>
                    <a:p>
                      <a:pPr marL="65088" indent="0">
                        <a:tabLst/>
                      </a:pPr>
                      <a:r>
                        <a:rPr lang="en-US" sz="1600" b="0" kern="1200" dirty="0">
                          <a:solidFill>
                            <a:schemeClr val="tx1"/>
                          </a:solidFill>
                          <a:effectLst/>
                          <a:latin typeface="+mn-lt"/>
                          <a:ea typeface="+mn-ea"/>
                          <a:cs typeface="+mn-cs"/>
                        </a:rPr>
                        <a:t>FESHM 1071: Codes &amp; Standards</a:t>
                      </a:r>
                    </a:p>
                  </a:txBody>
                  <a:tcPr marL="0" marR="0" marT="0" marB="0">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11979040"/>
                  </a:ext>
                </a:extLst>
              </a:tr>
              <a:tr h="370840">
                <a:tc>
                  <a:txBody>
                    <a:bodyPr/>
                    <a:lstStyle/>
                    <a:p>
                      <a:pPr marL="57150" marR="0">
                        <a:lnSpc>
                          <a:spcPct val="115000"/>
                        </a:lnSpc>
                        <a:spcAft>
                          <a:spcPts val="300"/>
                        </a:spcAft>
                      </a:pPr>
                      <a:r>
                        <a:rPr lang="en-US" sz="1600" u="sng" dirty="0">
                          <a:solidFill>
                            <a:srgbClr val="0462C2"/>
                          </a:solidFill>
                          <a:effectLst/>
                          <a:hlinkClick r:id="rId4">
                            <a:extLst>
                              <a:ext uri="{A12FA001-AC4F-418D-AE19-62706E023703}">
                                <ahyp:hlinkClr xmlns:ahyp="http://schemas.microsoft.com/office/drawing/2018/hyperlinkcolor" val="tx"/>
                              </a:ext>
                            </a:extLst>
                          </a:hlinkClick>
                        </a:rPr>
                        <a:t>https://esh-docdb.fnal.gov/cgi-bin/sso/ShowDocument?docid=3253</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noFill/>
                      <a:prstDash val="solid"/>
                      <a:round/>
                      <a:headEnd type="none" w="med" len="med"/>
                      <a:tailEnd type="none" w="med" len="med"/>
                    </a:lnT>
                    <a:solidFill>
                      <a:schemeClr val="accent5">
                        <a:lumMod val="40000"/>
                        <a:lumOff val="60000"/>
                      </a:schemeClr>
                    </a:solidFill>
                  </a:tcPr>
                </a:tc>
                <a:tc>
                  <a:txBody>
                    <a:bodyPr/>
                    <a:lstStyle/>
                    <a:p>
                      <a:pPr marL="57150" marR="0">
                        <a:lnSpc>
                          <a:spcPct val="115000"/>
                        </a:lnSpc>
                        <a:spcAft>
                          <a:spcPts val="300"/>
                        </a:spcAft>
                      </a:pPr>
                      <a:r>
                        <a:rPr lang="en-US" sz="1600" dirty="0">
                          <a:effectLst/>
                        </a:rPr>
                        <a:t>FESHM 2110:  Ensuring Equivalent Safety Performance when Using International Codes and Standards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lnT w="12700" cap="flat" cmpd="sng" algn="ctr">
                      <a:noFill/>
                      <a:prstDash val="solid"/>
                      <a:round/>
                      <a:headEnd type="none" w="med" len="med"/>
                      <a:tailEnd type="none" w="med" len="med"/>
                    </a:lnT>
                    <a:solidFill>
                      <a:schemeClr val="accent5">
                        <a:lumMod val="40000"/>
                        <a:lumOff val="60000"/>
                      </a:schemeClr>
                    </a:solidFill>
                  </a:tcPr>
                </a:tc>
                <a:extLst>
                  <a:ext uri="{0D108BD9-81ED-4DB2-BD59-A6C34878D82A}">
                    <a16:rowId xmlns:a16="http://schemas.microsoft.com/office/drawing/2014/main" val="985530727"/>
                  </a:ext>
                </a:extLst>
              </a:tr>
              <a:tr h="374650">
                <a:tc>
                  <a:txBody>
                    <a:bodyPr/>
                    <a:lstStyle/>
                    <a:p>
                      <a:pPr marL="57150" marR="0">
                        <a:lnSpc>
                          <a:spcPct val="115000"/>
                        </a:lnSpc>
                        <a:spcAft>
                          <a:spcPts val="300"/>
                        </a:spcAft>
                      </a:pPr>
                      <a:r>
                        <a:rPr lang="en-US" sz="1600" u="sng" dirty="0">
                          <a:solidFill>
                            <a:srgbClr val="0462C2"/>
                          </a:solidFill>
                          <a:effectLst/>
                        </a:rPr>
                        <a:t>http://</a:t>
                      </a:r>
                      <a:r>
                        <a:rPr lang="en-US" sz="1600" u="sng" dirty="0" err="1">
                          <a:solidFill>
                            <a:srgbClr val="0462C2"/>
                          </a:solidFill>
                          <a:effectLst/>
                        </a:rPr>
                        <a:t>esh-docdb.fnal.gov</a:t>
                      </a:r>
                      <a:r>
                        <a:rPr lang="en-US" sz="1600" u="sng" dirty="0">
                          <a:solidFill>
                            <a:srgbClr val="0462C2"/>
                          </a:solidFill>
                          <a:effectLst/>
                        </a:rPr>
                        <a:t>/</a:t>
                      </a:r>
                      <a:r>
                        <a:rPr lang="en-US" sz="1600" u="sng" dirty="0" err="1">
                          <a:solidFill>
                            <a:srgbClr val="0462C2"/>
                          </a:solidFill>
                          <a:effectLst/>
                        </a:rPr>
                        <a:t>cgi</a:t>
                      </a:r>
                      <a:r>
                        <a:rPr lang="en-US" sz="1600" u="sng" dirty="0">
                          <a:solidFill>
                            <a:srgbClr val="0462C2"/>
                          </a:solidFill>
                          <a:effectLst/>
                        </a:rPr>
                        <a:t>-bin/</a:t>
                      </a:r>
                      <a:r>
                        <a:rPr lang="en-US" sz="1600" u="sng" dirty="0" err="1">
                          <a:solidFill>
                            <a:srgbClr val="0462C2"/>
                          </a:solidFill>
                          <a:effectLst/>
                        </a:rPr>
                        <a:t>ShowDocument?docid</a:t>
                      </a:r>
                      <a:r>
                        <a:rPr lang="en-US" sz="1600" u="sng" dirty="0">
                          <a:solidFill>
                            <a:srgbClr val="0462C2"/>
                          </a:solidFill>
                          <a:effectLst/>
                        </a:rPr>
                        <a:t>=456</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65088" indent="0">
                        <a:tabLst/>
                      </a:pPr>
                      <a:r>
                        <a:rPr lang="en-US" sz="1600" kern="1200" dirty="0">
                          <a:solidFill>
                            <a:schemeClr val="dk1"/>
                          </a:solidFill>
                          <a:effectLst/>
                          <a:latin typeface="+mn-lt"/>
                          <a:ea typeface="+mn-ea"/>
                          <a:cs typeface="+mn-cs"/>
                        </a:rPr>
                        <a:t>FESHM 5031: Pressure Vessels</a:t>
                      </a:r>
                    </a:p>
                  </a:txBody>
                  <a:tcPr marL="0" marR="0" marT="0" marB="0">
                    <a:solidFill>
                      <a:schemeClr val="accent5">
                        <a:lumMod val="20000"/>
                        <a:lumOff val="80000"/>
                      </a:schemeClr>
                    </a:solidFill>
                  </a:tcPr>
                </a:tc>
                <a:extLst>
                  <a:ext uri="{0D108BD9-81ED-4DB2-BD59-A6C34878D82A}">
                    <a16:rowId xmlns:a16="http://schemas.microsoft.com/office/drawing/2014/main" val="3171260836"/>
                  </a:ext>
                </a:extLst>
              </a:tr>
              <a:tr h="370840">
                <a:tc>
                  <a:txBody>
                    <a:bodyPr/>
                    <a:lstStyle/>
                    <a:p>
                      <a:pPr marL="57150" marR="0">
                        <a:lnSpc>
                          <a:spcPct val="115000"/>
                        </a:lnSpc>
                        <a:spcAft>
                          <a:spcPts val="300"/>
                        </a:spcAft>
                      </a:pPr>
                      <a:r>
                        <a:rPr lang="en-US" sz="1600" u="sng" dirty="0">
                          <a:solidFill>
                            <a:srgbClr val="0462C2"/>
                          </a:solidFill>
                          <a:effectLst/>
                        </a:rPr>
                        <a:t>http://</a:t>
                      </a:r>
                      <a:r>
                        <a:rPr lang="en-US" sz="1600" u="sng" dirty="0" err="1">
                          <a:solidFill>
                            <a:srgbClr val="0462C2"/>
                          </a:solidFill>
                          <a:effectLst/>
                        </a:rPr>
                        <a:t>esh-docdb.fnal.gov</a:t>
                      </a:r>
                      <a:r>
                        <a:rPr lang="en-US" sz="1600" u="sng" dirty="0">
                          <a:solidFill>
                            <a:srgbClr val="0462C2"/>
                          </a:solidFill>
                          <a:effectLst/>
                        </a:rPr>
                        <a:t>/</a:t>
                      </a:r>
                      <a:r>
                        <a:rPr lang="en-US" sz="1600" u="sng" dirty="0" err="1">
                          <a:solidFill>
                            <a:srgbClr val="0462C2"/>
                          </a:solidFill>
                          <a:effectLst/>
                        </a:rPr>
                        <a:t>cgi</a:t>
                      </a:r>
                      <a:r>
                        <a:rPr lang="en-US" sz="1600" u="sng" dirty="0">
                          <a:solidFill>
                            <a:srgbClr val="0462C2"/>
                          </a:solidFill>
                          <a:effectLst/>
                        </a:rPr>
                        <a:t>-bin/</a:t>
                      </a:r>
                      <a:r>
                        <a:rPr lang="en-US" sz="1600" u="sng" dirty="0" err="1">
                          <a:solidFill>
                            <a:srgbClr val="0462C2"/>
                          </a:solidFill>
                          <a:effectLst/>
                        </a:rPr>
                        <a:t>ShowDocument?docid</a:t>
                      </a:r>
                      <a:r>
                        <a:rPr lang="en-US" sz="1600" u="sng" dirty="0">
                          <a:solidFill>
                            <a:srgbClr val="0462C2"/>
                          </a:solidFill>
                          <a:effectLst/>
                        </a:rPr>
                        <a:t>=362</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5031.1: Piping Systems</a:t>
                      </a:r>
                    </a:p>
                  </a:txBody>
                  <a:tcPr marL="0" marR="0" marT="0" marB="0">
                    <a:solidFill>
                      <a:schemeClr val="accent5">
                        <a:lumMod val="40000"/>
                        <a:lumOff val="60000"/>
                      </a:schemeClr>
                    </a:solidFill>
                  </a:tcPr>
                </a:tc>
                <a:extLst>
                  <a:ext uri="{0D108BD9-81ED-4DB2-BD59-A6C34878D82A}">
                    <a16:rowId xmlns:a16="http://schemas.microsoft.com/office/drawing/2014/main" val="917795198"/>
                  </a:ext>
                </a:extLst>
              </a:tr>
              <a:tr h="370840">
                <a:tc>
                  <a:txBody>
                    <a:bodyPr/>
                    <a:lstStyle/>
                    <a:p>
                      <a:pPr marL="57150" marR="0">
                        <a:lnSpc>
                          <a:spcPct val="115000"/>
                        </a:lnSpc>
                        <a:spcAft>
                          <a:spcPts val="300"/>
                        </a:spcAft>
                      </a:pPr>
                      <a:r>
                        <a:rPr lang="en-US" sz="1600" u="sng" dirty="0">
                          <a:solidFill>
                            <a:srgbClr val="0462C2"/>
                          </a:solidFill>
                          <a:effectLst/>
                        </a:rPr>
                        <a:t>http://</a:t>
                      </a:r>
                      <a:r>
                        <a:rPr lang="en-US" sz="1600" u="sng" dirty="0" err="1">
                          <a:solidFill>
                            <a:srgbClr val="0462C2"/>
                          </a:solidFill>
                          <a:effectLst/>
                        </a:rPr>
                        <a:t>esh-docdb.fnal.gov</a:t>
                      </a:r>
                      <a:r>
                        <a:rPr lang="en-US" sz="1600" u="sng" dirty="0">
                          <a:solidFill>
                            <a:srgbClr val="0462C2"/>
                          </a:solidFill>
                          <a:effectLst/>
                        </a:rPr>
                        <a:t>/</a:t>
                      </a:r>
                      <a:r>
                        <a:rPr lang="en-US" sz="1600" u="sng" dirty="0" err="1">
                          <a:solidFill>
                            <a:srgbClr val="0462C2"/>
                          </a:solidFill>
                          <a:effectLst/>
                        </a:rPr>
                        <a:t>cgi</a:t>
                      </a:r>
                      <a:r>
                        <a:rPr lang="en-US" sz="1600" u="sng" dirty="0">
                          <a:solidFill>
                            <a:srgbClr val="0462C2"/>
                          </a:solidFill>
                          <a:effectLst/>
                        </a:rPr>
                        <a:t>-bin/</a:t>
                      </a:r>
                      <a:r>
                        <a:rPr lang="en-US" sz="1600" u="sng" dirty="0" err="1">
                          <a:solidFill>
                            <a:srgbClr val="0462C2"/>
                          </a:solidFill>
                          <a:effectLst/>
                        </a:rPr>
                        <a:t>ShowDocument?docid</a:t>
                      </a:r>
                      <a:r>
                        <a:rPr lang="en-US" sz="1600" u="sng" dirty="0">
                          <a:solidFill>
                            <a:srgbClr val="0462C2"/>
                          </a:solidFill>
                          <a:effectLst/>
                        </a:rPr>
                        <a:t>=366</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65088" indent="0">
                        <a:tabLst/>
                      </a:pPr>
                      <a:r>
                        <a:rPr lang="en-US" sz="1600" kern="1200" dirty="0">
                          <a:solidFill>
                            <a:schemeClr val="dk1"/>
                          </a:solidFill>
                          <a:effectLst/>
                          <a:latin typeface="+mn-lt"/>
                          <a:ea typeface="+mn-ea"/>
                          <a:cs typeface="+mn-cs"/>
                        </a:rPr>
                        <a:t>FESHM 5031.5: Low Pressure Vessels and Fluid Containment</a:t>
                      </a:r>
                    </a:p>
                  </a:txBody>
                  <a:tcPr marL="0" marR="0" marT="0" marB="0">
                    <a:solidFill>
                      <a:schemeClr val="accent5">
                        <a:lumMod val="20000"/>
                        <a:lumOff val="80000"/>
                      </a:schemeClr>
                    </a:solidFill>
                  </a:tcPr>
                </a:tc>
                <a:extLst>
                  <a:ext uri="{0D108BD9-81ED-4DB2-BD59-A6C34878D82A}">
                    <a16:rowId xmlns:a16="http://schemas.microsoft.com/office/drawing/2014/main" val="3776446676"/>
                  </a:ext>
                </a:extLst>
              </a:tr>
              <a:tr h="206375">
                <a:tc>
                  <a:txBody>
                    <a:bodyPr/>
                    <a:lstStyle/>
                    <a:p>
                      <a:pPr marL="57150" marR="0">
                        <a:lnSpc>
                          <a:spcPct val="115000"/>
                        </a:lnSpc>
                        <a:spcAft>
                          <a:spcPts val="300"/>
                        </a:spcAft>
                      </a:pPr>
                      <a:r>
                        <a:rPr lang="en-US" sz="1600" u="sng" dirty="0">
                          <a:solidFill>
                            <a:srgbClr val="0462C2"/>
                          </a:solidFill>
                          <a:effectLst/>
                        </a:rPr>
                        <a:t>http://</a:t>
                      </a:r>
                      <a:r>
                        <a:rPr lang="en-US" sz="1600" u="sng" dirty="0" err="1">
                          <a:solidFill>
                            <a:srgbClr val="0462C2"/>
                          </a:solidFill>
                          <a:effectLst/>
                        </a:rPr>
                        <a:t>esh-docdb.fnal.gov</a:t>
                      </a:r>
                      <a:r>
                        <a:rPr lang="en-US" sz="1600" u="sng" dirty="0">
                          <a:solidFill>
                            <a:srgbClr val="0462C2"/>
                          </a:solidFill>
                          <a:effectLst/>
                        </a:rPr>
                        <a:t>/</a:t>
                      </a:r>
                      <a:r>
                        <a:rPr lang="en-US" sz="1600" u="sng" dirty="0" err="1">
                          <a:solidFill>
                            <a:srgbClr val="0462C2"/>
                          </a:solidFill>
                          <a:effectLst/>
                        </a:rPr>
                        <a:t>cgi</a:t>
                      </a:r>
                      <a:r>
                        <a:rPr lang="en-US" sz="1600" u="sng" dirty="0">
                          <a:solidFill>
                            <a:srgbClr val="0462C2"/>
                          </a:solidFill>
                          <a:effectLst/>
                        </a:rPr>
                        <a:t>-bin/</a:t>
                      </a:r>
                      <a:r>
                        <a:rPr lang="en-US" sz="1600" u="sng" dirty="0" err="1">
                          <a:solidFill>
                            <a:srgbClr val="0462C2"/>
                          </a:solidFill>
                          <a:effectLst/>
                        </a:rPr>
                        <a:t>ShowDocument?docid</a:t>
                      </a:r>
                      <a:r>
                        <a:rPr lang="en-US" sz="1600" u="sng" dirty="0">
                          <a:solidFill>
                            <a:srgbClr val="0462C2"/>
                          </a:solidFill>
                          <a:effectLst/>
                        </a:rPr>
                        <a:t>=528</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5032: Cryogenic System Review</a:t>
                      </a:r>
                    </a:p>
                  </a:txBody>
                  <a:tcPr marL="0" marR="0" marT="0" marB="0">
                    <a:solidFill>
                      <a:schemeClr val="accent5">
                        <a:lumMod val="40000"/>
                        <a:lumOff val="60000"/>
                      </a:schemeClr>
                    </a:solidFill>
                  </a:tcPr>
                </a:tc>
                <a:extLst>
                  <a:ext uri="{0D108BD9-81ED-4DB2-BD59-A6C34878D82A}">
                    <a16:rowId xmlns:a16="http://schemas.microsoft.com/office/drawing/2014/main" val="3139251315"/>
                  </a:ext>
                </a:extLst>
              </a:tr>
              <a:tr h="206375">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=367</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kern="1200" dirty="0">
                          <a:solidFill>
                            <a:schemeClr val="dk1"/>
                          </a:solidFill>
                          <a:effectLst/>
                          <a:latin typeface="+mn-lt"/>
                          <a:ea typeface="+mn-ea"/>
                          <a:cs typeface="+mn-cs"/>
                        </a:rPr>
                        <a:t>FESHM 5032.1: Cryogenic Dewar Installation and Operation Rules</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4132006305"/>
                  </a:ext>
                </a:extLst>
              </a:tr>
              <a:tr h="188891">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http://esh-docdb.fnal.gov/cgi-bin/ShowDocument?docid=371</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57150" marR="0" lvl="0" indent="0" algn="l" defTabSz="914400" rtl="0" eaLnBrk="1" fontAlgn="auto" latinLnBrk="0" hangingPunct="1">
                        <a:lnSpc>
                          <a:spcPct val="115000"/>
                        </a:lnSpc>
                        <a:spcBef>
                          <a:spcPts val="0"/>
                        </a:spcBef>
                        <a:spcAft>
                          <a:spcPts val="300"/>
                        </a:spcAft>
                        <a:buClrTx/>
                        <a:buSzTx/>
                        <a:buFontTx/>
                        <a:buNone/>
                        <a:tabLst/>
                        <a:defRPr/>
                      </a:pPr>
                      <a:r>
                        <a:rPr lang="en-US" sz="1600" kern="1200" dirty="0">
                          <a:solidFill>
                            <a:schemeClr val="dk1"/>
                          </a:solidFill>
                          <a:effectLst/>
                          <a:latin typeface="+mn-lt"/>
                          <a:ea typeface="+mn-ea"/>
                          <a:cs typeface="+mn-cs"/>
                        </a:rPr>
                        <a:t>FESHM 5033: Vacuum Vessel Safety</a:t>
                      </a:r>
                    </a:p>
                  </a:txBody>
                  <a:tcPr marL="0" marR="0" marT="0" marB="0">
                    <a:solidFill>
                      <a:schemeClr val="accent5">
                        <a:lumMod val="40000"/>
                        <a:lumOff val="60000"/>
                      </a:schemeClr>
                    </a:solidFill>
                  </a:tcPr>
                </a:tc>
                <a:extLst>
                  <a:ext uri="{0D108BD9-81ED-4DB2-BD59-A6C34878D82A}">
                    <a16:rowId xmlns:a16="http://schemas.microsoft.com/office/drawing/2014/main" val="4093164164"/>
                  </a:ext>
                </a:extLst>
              </a:tr>
              <a:tr h="188891">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=4112</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lvl="0" indent="0" algn="l" defTabSz="914400" rtl="0" eaLnBrk="1" fontAlgn="auto" latinLnBrk="0" hangingPunct="1">
                        <a:lnSpc>
                          <a:spcPct val="115000"/>
                        </a:lnSpc>
                        <a:spcBef>
                          <a:spcPts val="0"/>
                        </a:spcBef>
                        <a:spcAft>
                          <a:spcPts val="300"/>
                        </a:spcAft>
                        <a:buClrTx/>
                        <a:buSzTx/>
                        <a:buFontTx/>
                        <a:buNone/>
                        <a:tabLst/>
                        <a:defRPr/>
                      </a:pPr>
                      <a:r>
                        <a:rPr lang="en-US" sz="1600" kern="1200" dirty="0">
                          <a:solidFill>
                            <a:schemeClr val="dk1"/>
                          </a:solidFill>
                          <a:effectLst/>
                          <a:latin typeface="+mn-lt"/>
                          <a:ea typeface="+mn-ea"/>
                          <a:cs typeface="+mn-cs"/>
                        </a:rPr>
                        <a:t>FESHM 5100: Structural Safety</a:t>
                      </a:r>
                    </a:p>
                  </a:txBody>
                  <a:tcPr marL="0" marR="0" marT="0" marB="0">
                    <a:solidFill>
                      <a:schemeClr val="accent5">
                        <a:lumMod val="20000"/>
                        <a:lumOff val="80000"/>
                      </a:schemeClr>
                    </a:solidFill>
                  </a:tcPr>
                </a:tc>
                <a:extLst>
                  <a:ext uri="{0D108BD9-81ED-4DB2-BD59-A6C34878D82A}">
                    <a16:rowId xmlns:a16="http://schemas.microsoft.com/office/drawing/2014/main" val="2051274419"/>
                  </a:ext>
                </a:extLst>
              </a:tr>
            </a:tbl>
          </a:graphicData>
        </a:graphic>
      </p:graphicFrame>
    </p:spTree>
    <p:extLst>
      <p:ext uri="{BB962C8B-B14F-4D97-AF65-F5344CB8AC3E}">
        <p14:creationId xmlns:p14="http://schemas.microsoft.com/office/powerpoint/2010/main" val="14787684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6B0F9-8D15-D998-FDBA-B1686AD3963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63BB4591-D0CD-3321-5827-F4C6AB369C56}"/>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38A6DC80-6CE4-6BA1-66C4-60168C993E28}"/>
              </a:ext>
            </a:extLst>
          </p:cNvPr>
          <p:cNvSpPr>
            <a:spLocks noGrp="1"/>
          </p:cNvSpPr>
          <p:nvPr>
            <p:ph type="title"/>
          </p:nvPr>
        </p:nvSpPr>
        <p:spPr>
          <a:xfrm>
            <a:off x="721361" y="193832"/>
            <a:ext cx="11470640" cy="492369"/>
          </a:xfrm>
        </p:spPr>
        <p:txBody>
          <a:bodyPr>
            <a:noAutofit/>
          </a:bodyPr>
          <a:lstStyle/>
          <a:p>
            <a:r>
              <a:rPr lang="en-US" sz="3000" b="1" dirty="0">
                <a:solidFill>
                  <a:schemeClr val="accent5">
                    <a:lumMod val="50000"/>
                  </a:schemeClr>
                </a:solidFill>
              </a:rPr>
              <a:t>Reference Documents: Mechanics and Cryogenics</a:t>
            </a:r>
          </a:p>
        </p:txBody>
      </p:sp>
      <p:graphicFrame>
        <p:nvGraphicFramePr>
          <p:cNvPr id="2" name="Table 1">
            <a:extLst>
              <a:ext uri="{FF2B5EF4-FFF2-40B4-BE49-F238E27FC236}">
                <a16:creationId xmlns:a16="http://schemas.microsoft.com/office/drawing/2014/main" id="{F7FB5574-BFB5-0D65-850B-5640CBABE121}"/>
              </a:ext>
            </a:extLst>
          </p:cNvPr>
          <p:cNvGraphicFramePr>
            <a:graphicFrameLocks noGrp="1"/>
          </p:cNvGraphicFramePr>
          <p:nvPr>
            <p:extLst>
              <p:ext uri="{D42A27DB-BD31-4B8C-83A1-F6EECF244321}">
                <p14:modId xmlns:p14="http://schemas.microsoft.com/office/powerpoint/2010/main" val="4142062675"/>
              </p:ext>
            </p:extLst>
          </p:nvPr>
        </p:nvGraphicFramePr>
        <p:xfrm>
          <a:off x="253275" y="1115002"/>
          <a:ext cx="11198496" cy="3277235"/>
        </p:xfrm>
        <a:graphic>
          <a:graphicData uri="http://schemas.openxmlformats.org/drawingml/2006/table">
            <a:tbl>
              <a:tblPr firstRow="1" firstCol="1" bandRow="1">
                <a:tableStyleId>{5C22544A-7EE6-4342-B048-85BDC9FD1C3A}</a:tableStyleId>
              </a:tblPr>
              <a:tblGrid>
                <a:gridCol w="6438947">
                  <a:extLst>
                    <a:ext uri="{9D8B030D-6E8A-4147-A177-3AD203B41FA5}">
                      <a16:colId xmlns:a16="http://schemas.microsoft.com/office/drawing/2014/main" val="1246702618"/>
                    </a:ext>
                  </a:extLst>
                </a:gridCol>
                <a:gridCol w="4759549">
                  <a:extLst>
                    <a:ext uri="{9D8B030D-6E8A-4147-A177-3AD203B41FA5}">
                      <a16:colId xmlns:a16="http://schemas.microsoft.com/office/drawing/2014/main" val="646190296"/>
                    </a:ext>
                  </a:extLst>
                </a:gridCol>
              </a:tblGrid>
              <a:tr h="295275">
                <a:tc>
                  <a:txBody>
                    <a:bodyPr/>
                    <a:lstStyle/>
                    <a:p>
                      <a:pPr marL="0" marR="0">
                        <a:lnSpc>
                          <a:spcPct val="115000"/>
                        </a:lnSpc>
                        <a:spcAft>
                          <a:spcPts val="800"/>
                        </a:spcAft>
                      </a:pPr>
                      <a:r>
                        <a:rPr lang="en-US" sz="1600" dirty="0">
                          <a:effectLst/>
                        </a:rPr>
                        <a:t>Document ID Number/URL</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tc>
                <a:tc>
                  <a:txBody>
                    <a:bodyPr/>
                    <a:lstStyle/>
                    <a:p>
                      <a:pPr marL="0" marR="0" algn="ctr">
                        <a:lnSpc>
                          <a:spcPct val="115000"/>
                        </a:lnSpc>
                        <a:spcAft>
                          <a:spcPts val="800"/>
                        </a:spcAft>
                      </a:pPr>
                      <a:r>
                        <a:rPr lang="en-US" sz="1600" dirty="0">
                          <a:effectLst/>
                        </a:rPr>
                        <a:t>Document Title</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tc>
                <a:extLst>
                  <a:ext uri="{0D108BD9-81ED-4DB2-BD59-A6C34878D82A}">
                    <a16:rowId xmlns:a16="http://schemas.microsoft.com/office/drawing/2014/main" val="4255772054"/>
                  </a:ext>
                </a:extLst>
              </a:tr>
              <a:tr h="37465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3"/>
                        </a:rPr>
                        <a:t>=356</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65088" indent="0">
                        <a:tabLst/>
                      </a:pPr>
                      <a:r>
                        <a:rPr lang="en-US" sz="1600" kern="1200" dirty="0">
                          <a:solidFill>
                            <a:schemeClr val="dk1"/>
                          </a:solidFill>
                          <a:effectLst/>
                          <a:latin typeface="+mn-lt"/>
                          <a:ea typeface="+mn-ea"/>
                          <a:cs typeface="+mn-cs"/>
                        </a:rPr>
                        <a:t>FESHM 10100: Overhead Cranes and Hoists</a:t>
                      </a:r>
                    </a:p>
                  </a:txBody>
                  <a:tcPr marL="0" marR="0" marT="0" marB="0">
                    <a:solidFill>
                      <a:schemeClr val="accent5">
                        <a:lumMod val="20000"/>
                        <a:lumOff val="80000"/>
                      </a:schemeClr>
                    </a:solidFill>
                  </a:tcPr>
                </a:tc>
                <a:extLst>
                  <a:ext uri="{0D108BD9-81ED-4DB2-BD59-A6C34878D82A}">
                    <a16:rowId xmlns:a16="http://schemas.microsoft.com/office/drawing/2014/main" val="1799347613"/>
                  </a:ext>
                </a:extLst>
              </a:tr>
              <a:tr h="37465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4"/>
                        </a:rPr>
                        <a:t>=357</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10110: Below-the-Hook Lifting Devices</a:t>
                      </a:r>
                    </a:p>
                  </a:txBody>
                  <a:tcPr marL="0" marR="0" marT="0" marB="0">
                    <a:solidFill>
                      <a:schemeClr val="accent5">
                        <a:lumMod val="40000"/>
                        <a:lumOff val="60000"/>
                      </a:schemeClr>
                    </a:solidFill>
                  </a:tcPr>
                </a:tc>
                <a:extLst>
                  <a:ext uri="{0D108BD9-81ED-4DB2-BD59-A6C34878D82A}">
                    <a16:rowId xmlns:a16="http://schemas.microsoft.com/office/drawing/2014/main" val="1365187486"/>
                  </a:ext>
                </a:extLst>
              </a:tr>
              <a:tr h="37465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5"/>
                        </a:rPr>
                        <a:t>=358</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57150" marR="0">
                        <a:lnSpc>
                          <a:spcPct val="115000"/>
                        </a:lnSpc>
                        <a:spcAft>
                          <a:spcPts val="300"/>
                        </a:spcAft>
                      </a:pPr>
                      <a:r>
                        <a:rPr lang="en-US" sz="1600" kern="1200" dirty="0">
                          <a:solidFill>
                            <a:schemeClr val="dk1"/>
                          </a:solidFill>
                          <a:effectLst/>
                          <a:latin typeface="+mn-lt"/>
                          <a:ea typeface="+mn-ea"/>
                          <a:cs typeface="+mn-cs"/>
                        </a:rPr>
                        <a:t>FESHM 10120: Powered Industrial Trucks</a:t>
                      </a:r>
                      <a:r>
                        <a:rPr lang="en-US" sz="1600" dirty="0">
                          <a:effectLst/>
                        </a:rPr>
                        <a:t> </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extLst>
                  <a:ext uri="{0D108BD9-81ED-4DB2-BD59-A6C34878D82A}">
                    <a16:rowId xmlns:a16="http://schemas.microsoft.com/office/drawing/2014/main" val="3023974278"/>
                  </a:ext>
                </a:extLst>
              </a:tr>
              <a:tr h="37084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6"/>
                        </a:rPr>
                        <a:t>=360</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10130: Slings and Rigging Hardware</a:t>
                      </a:r>
                    </a:p>
                  </a:txBody>
                  <a:tcPr marL="0" marR="0" marT="0" marB="0">
                    <a:solidFill>
                      <a:schemeClr val="accent5">
                        <a:lumMod val="40000"/>
                        <a:lumOff val="60000"/>
                      </a:schemeClr>
                    </a:solidFill>
                  </a:tcPr>
                </a:tc>
                <a:extLst>
                  <a:ext uri="{0D108BD9-81ED-4DB2-BD59-A6C34878D82A}">
                    <a16:rowId xmlns:a16="http://schemas.microsoft.com/office/drawing/2014/main" val="240070233"/>
                  </a:ext>
                </a:extLst>
              </a:tr>
              <a:tr h="37084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7"/>
                        </a:rPr>
                        <a:t>=5540</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65088" indent="0">
                        <a:tabLst/>
                      </a:pPr>
                      <a:r>
                        <a:rPr lang="en-US" sz="1600" kern="1200" dirty="0">
                          <a:solidFill>
                            <a:schemeClr val="dk1"/>
                          </a:solidFill>
                          <a:effectLst/>
                          <a:latin typeface="+mn-lt"/>
                          <a:ea typeface="+mn-ea"/>
                          <a:cs typeface="+mn-cs"/>
                        </a:rPr>
                        <a:t>FESHM 10200: Lift Plans</a:t>
                      </a:r>
                    </a:p>
                  </a:txBody>
                  <a:tcPr marL="0" marR="0" marT="0" marB="0">
                    <a:solidFill>
                      <a:schemeClr val="accent5">
                        <a:lumMod val="20000"/>
                        <a:lumOff val="80000"/>
                      </a:schemeClr>
                    </a:solidFill>
                  </a:tcPr>
                </a:tc>
                <a:extLst>
                  <a:ext uri="{0D108BD9-81ED-4DB2-BD59-A6C34878D82A}">
                    <a16:rowId xmlns:a16="http://schemas.microsoft.com/office/drawing/2014/main" val="3310475534"/>
                  </a:ext>
                </a:extLst>
              </a:tr>
              <a:tr h="37465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=6970</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10210: Equipment Transport</a:t>
                      </a:r>
                    </a:p>
                  </a:txBody>
                  <a:tcPr marL="0" marR="0" marT="0" marB="0">
                    <a:solidFill>
                      <a:schemeClr val="accent5">
                        <a:lumMod val="40000"/>
                        <a:lumOff val="60000"/>
                      </a:schemeClr>
                    </a:solidFill>
                  </a:tcPr>
                </a:tc>
                <a:extLst>
                  <a:ext uri="{0D108BD9-81ED-4DB2-BD59-A6C34878D82A}">
                    <a16:rowId xmlns:a16="http://schemas.microsoft.com/office/drawing/2014/main" val="1620759941"/>
                  </a:ext>
                </a:extLst>
              </a:tr>
              <a:tr h="37084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8"/>
                        </a:rPr>
                        <a:t>=3311</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20000"/>
                        <a:lumOff val="80000"/>
                      </a:schemeClr>
                    </a:solidFill>
                  </a:tcPr>
                </a:tc>
                <a:tc>
                  <a:txBody>
                    <a:bodyPr/>
                    <a:lstStyle/>
                    <a:p>
                      <a:pPr marL="65088" indent="0">
                        <a:tabLst/>
                      </a:pPr>
                      <a:r>
                        <a:rPr lang="en-US" sz="1600" kern="1200" dirty="0">
                          <a:solidFill>
                            <a:schemeClr val="dk1"/>
                          </a:solidFill>
                          <a:effectLst/>
                          <a:latin typeface="+mn-lt"/>
                          <a:ea typeface="+mn-ea"/>
                          <a:cs typeface="+mn-cs"/>
                        </a:rPr>
                        <a:t>FESHM 2005: Operational Readiness Clearance</a:t>
                      </a:r>
                    </a:p>
                  </a:txBody>
                  <a:tcPr marL="0" marR="0" marT="0" marB="0">
                    <a:solidFill>
                      <a:schemeClr val="accent5">
                        <a:lumMod val="20000"/>
                        <a:lumOff val="80000"/>
                      </a:schemeClr>
                    </a:solidFill>
                  </a:tcPr>
                </a:tc>
                <a:extLst>
                  <a:ext uri="{0D108BD9-81ED-4DB2-BD59-A6C34878D82A}">
                    <a16:rowId xmlns:a16="http://schemas.microsoft.com/office/drawing/2014/main" val="3463511120"/>
                  </a:ext>
                </a:extLst>
              </a:tr>
              <a:tr h="370840">
                <a:tc>
                  <a:txBody>
                    <a:bodyPr/>
                    <a:lstStyle/>
                    <a:p>
                      <a:pPr marL="57150" marR="0">
                        <a:lnSpc>
                          <a:spcPct val="115000"/>
                        </a:lnSpc>
                        <a:spcAft>
                          <a:spcPts val="300"/>
                        </a:spcAft>
                      </a:pP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http://</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esh-docdb.fnal.gov</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cgi</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-bin/</a:t>
                      </a:r>
                      <a:r>
                        <a:rPr lang="en-US" sz="1600" dirty="0" err="1">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ShowDocument?docid</a:t>
                      </a:r>
                      <a:r>
                        <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hlinkClick r:id="rId9"/>
                        </a:rPr>
                        <a:t>=525</a:t>
                      </a:r>
                      <a:endParaRPr lang="en-US" sz="1600" dirty="0">
                        <a:solidFill>
                          <a:srgbClr val="0462C2"/>
                        </a:solidFill>
                        <a:effectLst/>
                        <a:latin typeface="Aptos" panose="020B0004020202020204" pitchFamily="34" charset="0"/>
                        <a:ea typeface="Aptos" panose="020B0004020202020204" pitchFamily="34" charset="0"/>
                        <a:cs typeface="Aptos" panose="020B0004020202020204" pitchFamily="34" charset="0"/>
                      </a:endParaRPr>
                    </a:p>
                  </a:txBody>
                  <a:tcPr marL="0" marR="0" marT="0" marB="0">
                    <a:solidFill>
                      <a:schemeClr val="accent5">
                        <a:lumMod val="40000"/>
                        <a:lumOff val="60000"/>
                      </a:schemeClr>
                    </a:solidFill>
                  </a:tcPr>
                </a:tc>
                <a:tc>
                  <a:txBody>
                    <a:bodyPr/>
                    <a:lstStyle/>
                    <a:p>
                      <a:pPr marL="65088" indent="0">
                        <a:tabLst/>
                      </a:pPr>
                      <a:r>
                        <a:rPr lang="en-US" sz="1600" kern="1200" dirty="0">
                          <a:solidFill>
                            <a:schemeClr val="dk1"/>
                          </a:solidFill>
                          <a:effectLst/>
                          <a:latin typeface="+mn-lt"/>
                          <a:ea typeface="+mn-ea"/>
                          <a:cs typeface="+mn-cs"/>
                        </a:rPr>
                        <a:t>FESHM 2060: Work Planning and Hazard Analysis</a:t>
                      </a:r>
                    </a:p>
                  </a:txBody>
                  <a:tcPr marL="0" marR="0" marT="0" marB="0">
                    <a:solidFill>
                      <a:schemeClr val="accent5">
                        <a:lumMod val="40000"/>
                        <a:lumOff val="60000"/>
                      </a:schemeClr>
                    </a:solidFill>
                  </a:tcPr>
                </a:tc>
                <a:extLst>
                  <a:ext uri="{0D108BD9-81ED-4DB2-BD59-A6C34878D82A}">
                    <a16:rowId xmlns:a16="http://schemas.microsoft.com/office/drawing/2014/main" val="609638253"/>
                  </a:ext>
                </a:extLst>
              </a:tr>
            </a:tbl>
          </a:graphicData>
        </a:graphic>
      </p:graphicFrame>
    </p:spTree>
    <p:extLst>
      <p:ext uri="{BB962C8B-B14F-4D97-AF65-F5344CB8AC3E}">
        <p14:creationId xmlns:p14="http://schemas.microsoft.com/office/powerpoint/2010/main" val="125768985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FE99-54F1-45DC-F80E-6E5CF7621975}"/>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1D836623-8445-49D6-8A8B-AE7498A531FC}"/>
              </a:ext>
            </a:extLst>
          </p:cNvPr>
          <p:cNvSpPr>
            <a:spLocks noGrp="1"/>
          </p:cNvSpPr>
          <p:nvPr>
            <p:ph type="ftr" sz="quarter" idx="3"/>
          </p:nvPr>
        </p:nvSpPr>
        <p:spPr>
          <a:xfrm>
            <a:off x="466003" y="6495483"/>
            <a:ext cx="8218636" cy="237285"/>
          </a:xfrm>
        </p:spPr>
        <p:txBody>
          <a:bodyPr/>
          <a:lstStyle/>
          <a:p>
            <a:pPr>
              <a:defRPr/>
            </a:pPr>
            <a:r>
              <a:rPr lang="en-US"/>
              <a:t>C. Montanari | ECAL and Magnet Operation ... | DUNE-Italy Meeting - Oct 28, 2024</a:t>
            </a:r>
            <a:endParaRPr lang="en-US" b="1" dirty="0"/>
          </a:p>
        </p:txBody>
      </p:sp>
      <p:sp>
        <p:nvSpPr>
          <p:cNvPr id="16" name="Title 1">
            <a:extLst>
              <a:ext uri="{FF2B5EF4-FFF2-40B4-BE49-F238E27FC236}">
                <a16:creationId xmlns:a16="http://schemas.microsoft.com/office/drawing/2014/main" id="{B31E260D-B289-31B7-9B28-55B6B983BDA0}"/>
              </a:ext>
            </a:extLst>
          </p:cNvPr>
          <p:cNvSpPr>
            <a:spLocks noGrp="1"/>
          </p:cNvSpPr>
          <p:nvPr>
            <p:ph type="title"/>
          </p:nvPr>
        </p:nvSpPr>
        <p:spPr>
          <a:xfrm>
            <a:off x="721361" y="193832"/>
            <a:ext cx="11470640" cy="492369"/>
          </a:xfrm>
        </p:spPr>
        <p:txBody>
          <a:bodyPr>
            <a:noAutofit/>
          </a:bodyPr>
          <a:lstStyle/>
          <a:p>
            <a:r>
              <a:rPr lang="en-US" sz="3200" b="1" dirty="0">
                <a:solidFill>
                  <a:schemeClr val="accent5">
                    <a:lumMod val="50000"/>
                  </a:schemeClr>
                </a:solidFill>
              </a:rPr>
              <a:t>Pressure vessels and piping</a:t>
            </a:r>
          </a:p>
        </p:txBody>
      </p:sp>
      <p:sp>
        <p:nvSpPr>
          <p:cNvPr id="6" name="Content Placeholder 1">
            <a:extLst>
              <a:ext uri="{FF2B5EF4-FFF2-40B4-BE49-F238E27FC236}">
                <a16:creationId xmlns:a16="http://schemas.microsoft.com/office/drawing/2014/main" id="{AA752FB1-FB43-01F7-A6D7-D079F09DF754}"/>
              </a:ext>
            </a:extLst>
          </p:cNvPr>
          <p:cNvSpPr txBox="1">
            <a:spLocks/>
          </p:cNvSpPr>
          <p:nvPr/>
        </p:nvSpPr>
        <p:spPr>
          <a:xfrm>
            <a:off x="196546" y="968828"/>
            <a:ext cx="11845200" cy="5526655"/>
          </a:xfrm>
          <a:prstGeom prst="rect">
            <a:avLst/>
          </a:prstGeom>
          <a:noFill/>
        </p:spPr>
        <p:txBody>
          <a:bodyPr vert="horz" lIns="0" tIns="0" rIns="0" bIns="0" rtlCol="0">
            <a:noAutofit/>
          </a:bodyPr>
          <a:lstStyle>
            <a:lvl1pPr marL="342900" indent="-228600" algn="l" defTabSz="914400" rtl="0" eaLnBrk="1" latinLnBrk="0" hangingPunct="1">
              <a:lnSpc>
                <a:spcPct val="90000"/>
              </a:lnSpc>
              <a:spcBef>
                <a:spcPts val="1000"/>
              </a:spcBef>
              <a:buFont typeface="Arial" panose="020B0604020202020204" pitchFamily="34" charset="0"/>
              <a:buChar char="•"/>
              <a:defRPr sz="2200" kern="1200" baseline="0">
                <a:solidFill>
                  <a:srgbClr val="404040"/>
                </a:solidFill>
                <a:latin typeface="Calibri" panose="020F0502020204030204" pitchFamily="34" charset="0"/>
                <a:ea typeface="+mn-ea"/>
                <a:cs typeface="Calibri" panose="020F0502020204030204" pitchFamily="34" charset="0"/>
              </a:defRPr>
            </a:lvl1pPr>
            <a:lvl2pPr marL="5715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404040"/>
                </a:solidFill>
                <a:latin typeface="Calibri" panose="020F0502020204030204" pitchFamily="34" charset="0"/>
                <a:ea typeface="+mn-ea"/>
                <a:cs typeface="Calibri" panose="020F0502020204030204" pitchFamily="34" charset="0"/>
              </a:defRPr>
            </a:lvl2pPr>
            <a:lvl3pPr marL="8001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404040"/>
                </a:solidFill>
                <a:latin typeface="Calibri" panose="020F0502020204030204" pitchFamily="34" charset="0"/>
                <a:ea typeface="+mn-ea"/>
                <a:cs typeface="Calibri" panose="020F0502020204030204" pitchFamily="34" charset="0"/>
              </a:defRPr>
            </a:lvl3pPr>
            <a:lvl4pPr marL="10287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baseline="0">
                <a:solidFill>
                  <a:srgbClr val="40404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Current EU directive: 2014/68/UE PED mandatory in Italy from February 15, 2016.</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Previous EU directive: 97/23/CE mandatory in Italy from February 25, 2000.</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Applies to equipment operating at relative pressure &gt; 0.5 bar (design pressure).</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A DOE variance recognizes the substantial equivalence between the European Pressure Equipment Directive and the American ASME codes for the same equipment and allows use of EU certified equipment. </a:t>
            </a:r>
            <a:r>
              <a:rPr lang="en-US" sz="1800" b="1" dirty="0">
                <a:solidFill>
                  <a:schemeClr val="accent5">
                    <a:lumMod val="50000"/>
                  </a:schemeClr>
                </a:solidFill>
              </a:rPr>
              <a:t>This variance can only be applied to in kind contributions to DUNE.</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The variance applies to some of SAND’s components: GRAIN cryogenic system, tracker gas system, magnet external helium system and, in general, to all newly build components involving pressurized gases.</a:t>
            </a:r>
          </a:p>
          <a:p>
            <a:pPr marL="360000" lvl="1" indent="-360000">
              <a:lnSpc>
                <a:spcPct val="100000"/>
              </a:lnSpc>
              <a:spcBef>
                <a:spcPts val="0"/>
              </a:spcBef>
              <a:spcAft>
                <a:spcPts val="600"/>
              </a:spcAft>
              <a:buClr>
                <a:srgbClr val="FF0000"/>
              </a:buClr>
              <a:buSzPct val="100000"/>
              <a:buFont typeface="System Font Regular"/>
              <a:buChar char="●"/>
            </a:pPr>
            <a:r>
              <a:rPr lang="en-US" sz="1800" dirty="0">
                <a:solidFill>
                  <a:schemeClr val="accent5">
                    <a:lumMod val="50000"/>
                  </a:schemeClr>
                </a:solidFill>
              </a:rPr>
              <a:t>The variance </a:t>
            </a:r>
            <a:r>
              <a:rPr lang="en-US" sz="1800" b="1" dirty="0">
                <a:solidFill>
                  <a:schemeClr val="accent5">
                    <a:lumMod val="50000"/>
                  </a:schemeClr>
                </a:solidFill>
              </a:rPr>
              <a:t>does not apply </a:t>
            </a:r>
            <a:r>
              <a:rPr lang="en-US" sz="1800" dirty="0">
                <a:solidFill>
                  <a:schemeClr val="accent5">
                    <a:lumMod val="50000"/>
                  </a:schemeClr>
                </a:solidFill>
              </a:rPr>
              <a:t>to KLOE’s magnet as it was built prior to the first EU Directive.</a:t>
            </a:r>
          </a:p>
          <a:p>
            <a:pPr marL="360000" lvl="1" indent="-360000">
              <a:lnSpc>
                <a:spcPct val="100000"/>
              </a:lnSpc>
              <a:spcBef>
                <a:spcPts val="0"/>
              </a:spcBef>
              <a:spcAft>
                <a:spcPts val="600"/>
              </a:spcAft>
              <a:buClr>
                <a:srgbClr val="FF0000"/>
              </a:buClr>
              <a:buSzPct val="100000"/>
              <a:buFont typeface="System Font Regular"/>
              <a:buChar char="●"/>
            </a:pPr>
            <a:r>
              <a:rPr lang="en-US" sz="1800" b="0" i="0" u="none" strike="noStrike" dirty="0">
                <a:solidFill>
                  <a:schemeClr val="accent5">
                    <a:lumMod val="50000"/>
                  </a:schemeClr>
                </a:solidFill>
                <a:effectLst/>
                <a:latin typeface="Calibri" panose="020F0502020204030204" pitchFamily="34" charset="0"/>
              </a:rPr>
              <a:t>Fermilab has a general need to accept “legacy/existing/reused/relocated” pressure equipment, which needs to be transferred to Fermilab from collaborating institutions and operated at Fermilab site. Such legacy/existing/reused/relocated equipment could be originally designed and constructed per ASME or International codes listed in 10CFR851 and its recent Variance, or, in infrequent occasions, it could lack any established code pedigree. Specifically, there is a need to evaluate the cryogenic pressure components of the KLOE superconducting magnet, which include small helium vessel located inside the magnet's turret and cryogenic piping, for which no code pedigree could be established.</a:t>
            </a:r>
            <a:endParaRPr lang="en-US" sz="1800" dirty="0">
              <a:solidFill>
                <a:schemeClr val="accent5">
                  <a:lumMod val="50000"/>
                </a:schemeClr>
              </a:solidFill>
            </a:endParaRPr>
          </a:p>
          <a:p>
            <a:pPr marL="360000" lvl="1" indent="-360000">
              <a:lnSpc>
                <a:spcPct val="100000"/>
              </a:lnSpc>
              <a:spcBef>
                <a:spcPts val="0"/>
              </a:spcBef>
              <a:spcAft>
                <a:spcPts val="600"/>
              </a:spcAft>
              <a:buClr>
                <a:srgbClr val="FF0000"/>
              </a:buClr>
              <a:buSzPct val="100000"/>
              <a:buFont typeface="System Font Regular"/>
              <a:buChar char="●"/>
            </a:pPr>
            <a:endParaRPr lang="en-US" sz="2200" dirty="0">
              <a:solidFill>
                <a:schemeClr val="accent5">
                  <a:lumMod val="50000"/>
                </a:schemeClr>
              </a:solidFill>
            </a:endParaRPr>
          </a:p>
        </p:txBody>
      </p:sp>
    </p:spTree>
    <p:extLst>
      <p:ext uri="{BB962C8B-B14F-4D97-AF65-F5344CB8AC3E}">
        <p14:creationId xmlns:p14="http://schemas.microsoft.com/office/powerpoint/2010/main" val="95738453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102071</TotalTime>
  <Words>3145</Words>
  <Application>Microsoft Macintosh PowerPoint</Application>
  <PresentationFormat>Widescreen</PresentationFormat>
  <Paragraphs>210</Paragraphs>
  <Slides>21</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Arial</vt:lpstr>
      <vt:lpstr>Calibri</vt:lpstr>
      <vt:lpstr>Helvetica</vt:lpstr>
      <vt:lpstr>System Font Regular</vt:lpstr>
      <vt:lpstr>Wingdings</vt:lpstr>
      <vt:lpstr>Office Theme</vt:lpstr>
      <vt:lpstr> ECAL and Magnet operation at Fermilab: acceptance criteria, testing and installation</vt:lpstr>
      <vt:lpstr>Generalities</vt:lpstr>
      <vt:lpstr>Electrical Engineering Requirements (T. Shaw &amp; L. Bagby)</vt:lpstr>
      <vt:lpstr>Documentation required for electrical equipment (T. Shaw &amp; L. Bagby)</vt:lpstr>
      <vt:lpstr>Reference Documents: Electricals</vt:lpstr>
      <vt:lpstr>Reference Documents: Electricals (cont.)</vt:lpstr>
      <vt:lpstr>Mechanical and Cryogenics Engineering Requirements (M.J. Kim)</vt:lpstr>
      <vt:lpstr>Reference Documents: Mechanics and Cryogenics</vt:lpstr>
      <vt:lpstr>Pressure vessels and piping</vt:lpstr>
      <vt:lpstr>Fermilab Approval Process for KLOE Magnet</vt:lpstr>
      <vt:lpstr>Fitness For Service Proposed Process</vt:lpstr>
      <vt:lpstr>Fitness For Service Proposed Process (cont.)</vt:lpstr>
      <vt:lpstr>Milestones (in reverse order)</vt:lpstr>
      <vt:lpstr>Proposed timeline for SAND – construction and delivery (I)</vt:lpstr>
      <vt:lpstr>Proposed timeline for SAND – construction and delivery(II)</vt:lpstr>
      <vt:lpstr>Proposed timeline for SAND – construction and delivery (III)</vt:lpstr>
      <vt:lpstr>Proposed timeline for SAND – Installation (I)</vt:lpstr>
      <vt:lpstr>Proposed timeline for SAND – Installation (II)</vt:lpstr>
      <vt:lpstr>Proposed timeline for SAND – Installation (III)</vt:lpstr>
      <vt:lpstr>Proposed timeline for SAND – Installation (IV)</vt:lpstr>
      <vt:lpstr>Proposed timeline for SAND – Installation (V)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claudiosilverio1@outlook.com</dc:creator>
  <cp:lastModifiedBy>Claudio Silverio Montanari</cp:lastModifiedBy>
  <cp:revision>584</cp:revision>
  <cp:lastPrinted>2023-09-07T04:06:19Z</cp:lastPrinted>
  <dcterms:created xsi:type="dcterms:W3CDTF">2017-09-26T16:04:38Z</dcterms:created>
  <dcterms:modified xsi:type="dcterms:W3CDTF">2024-10-27T19:05:57Z</dcterms:modified>
</cp:coreProperties>
</file>