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7"/>
  </p:notesMasterIdLst>
  <p:sldIdLst>
    <p:sldId id="444" r:id="rId3"/>
    <p:sldId id="445" r:id="rId4"/>
    <p:sldId id="447" r:id="rId5"/>
    <p:sldId id="509" r:id="rId6"/>
    <p:sldId id="448" r:id="rId7"/>
    <p:sldId id="507" r:id="rId8"/>
    <p:sldId id="520" r:id="rId9"/>
    <p:sldId id="512" r:id="rId10"/>
    <p:sldId id="522" r:id="rId11"/>
    <p:sldId id="510" r:id="rId12"/>
    <p:sldId id="519" r:id="rId13"/>
    <p:sldId id="511" r:id="rId14"/>
    <p:sldId id="517" r:id="rId15"/>
    <p:sldId id="52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938" autoAdjust="0"/>
    <p:restoredTop sz="94660"/>
  </p:normalViewPr>
  <p:slideViewPr>
    <p:cSldViewPr snapToGrid="0">
      <p:cViewPr>
        <p:scale>
          <a:sx n="130" d="100"/>
          <a:sy n="130" d="100"/>
        </p:scale>
        <p:origin x="30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BF4B9-2AA3-4114-8D50-6196DDD0CA69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0A58F-D37C-4E20-925A-091FF5DA27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9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“many thanks to </a:t>
            </a:r>
            <a:r>
              <a:rPr lang="mr-IN" dirty="0"/>
              <a:t>…</a:t>
            </a:r>
            <a:r>
              <a:rPr lang="en-US" dirty="0"/>
              <a:t>” on corresponding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BE518-DCDB-894A-A6BE-F58B10B7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26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Immagine 1">
            <a:extLst>
              <a:ext uri="{FF2B5EF4-FFF2-40B4-BE49-F238E27FC236}">
                <a16:creationId xmlns:a16="http://schemas.microsoft.com/office/drawing/2014/main" id="{15141D46-254E-A296-23A3-2C694DBC7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71320" y="5887348"/>
            <a:ext cx="1499769" cy="672973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68E19F75-F36D-6D5A-F90A-6EE2ED28FA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" y="5887348"/>
            <a:ext cx="2616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5075A-4FC0-4927-823D-2FA0A675B41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9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>
            <a:extLst>
              <a:ext uri="{FF2B5EF4-FFF2-40B4-BE49-F238E27FC236}">
                <a16:creationId xmlns:a16="http://schemas.microsoft.com/office/drawing/2014/main" id="{F40CC07D-EF48-81F0-9564-D96834CD5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71320" y="5887348"/>
            <a:ext cx="1499769" cy="672973"/>
          </a:xfrm>
          <a:prstGeom prst="rect">
            <a:avLst/>
          </a:prstGeom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DE9DBCCA-D0F7-BE40-7827-1276676C2D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" y="5887348"/>
            <a:ext cx="2616200" cy="7747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31D8DBA-896B-24C2-5B4E-231C017D2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 i="0" baseline="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8EF34F-840D-FBB8-C008-1467CBC34A8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73" y="1238250"/>
            <a:ext cx="10977028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55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38250"/>
            <a:ext cx="10977028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94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605372" y="1238250"/>
            <a:ext cx="5336023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6221991" y="1238250"/>
            <a:ext cx="5336023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7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1"/>
          </p:nvPr>
        </p:nvSpPr>
        <p:spPr>
          <a:xfrm>
            <a:off x="605372" y="1238251"/>
            <a:ext cx="5336023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2"/>
          </p:nvPr>
        </p:nvSpPr>
        <p:spPr>
          <a:xfrm>
            <a:off x="6246378" y="1238251"/>
            <a:ext cx="5336023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7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8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4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09606" y="1237611"/>
            <a:ext cx="4019037" cy="370920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613023" cy="485298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8"/>
            <a:ext cx="10972800" cy="424185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09727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BC5F2B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9"/>
            <a:ext cx="10972800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1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09600" y="5760720"/>
            <a:ext cx="109728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472239"/>
            <a:ext cx="109728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UNElogoFINAL5.6.15_type-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25" y="212151"/>
            <a:ext cx="4797473" cy="214097"/>
          </a:xfrm>
          <a:prstGeom prst="rect">
            <a:avLst/>
          </a:prstGeom>
        </p:spPr>
      </p:pic>
      <p:pic>
        <p:nvPicPr>
          <p:cNvPr id="5" name="Picture 4" descr="DUNElogoFINAL5.6.15_noType-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645" y="5974040"/>
            <a:ext cx="1826756" cy="5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477000"/>
            <a:ext cx="109728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DUNElogoFINAL5.6.15_noType-0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36" y="6539295"/>
            <a:ext cx="972369" cy="2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266687" y="1392674"/>
            <a:ext cx="5323917" cy="1167716"/>
          </a:xfrm>
          <a:prstGeom prst="rect">
            <a:avLst/>
          </a:prstGeom>
        </p:spPr>
        <p:txBody>
          <a:bodyPr vert="horz" lIns="0" tIns="0" rIns="0" bIns="0" anchor="b" anchorCtr="0">
            <a:normAutofit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cs typeface="Times"/>
              </a:rPr>
              <a:t>Evaporation Facility at Naples University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4CC6FC-12EA-1948-A7B2-7F6DD29F2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320" y="5887348"/>
            <a:ext cx="1499769" cy="6729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DBAA0B8-3065-0246-A00F-879BAF737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" y="5887348"/>
            <a:ext cx="2616200" cy="774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A7B427CF-D201-7B40-9470-3022CD8A307B}"/>
              </a:ext>
            </a:extLst>
          </p:cNvPr>
          <p:cNvSpPr txBox="1"/>
          <p:nvPr/>
        </p:nvSpPr>
        <p:spPr>
          <a:xfrm>
            <a:off x="6589555" y="3092281"/>
            <a:ext cx="5001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0952"/>
                </a:solidFill>
                <a:effectLst/>
                <a:uLnTx/>
                <a:uFillTx/>
                <a:latin typeface="Garamond" panose="02020404030301010803" pitchFamily="18" charset="0"/>
                <a:cs typeface="Times"/>
              </a:rPr>
              <a:t>F. Di Capua o</a:t>
            </a:r>
            <a:r>
              <a:rPr lang="en-US" sz="2400" dirty="0">
                <a:solidFill>
                  <a:srgbClr val="1A0952"/>
                </a:solidFill>
                <a:latin typeface="Garamond" panose="02020404030301010803" pitchFamily="18" charset="0"/>
                <a:cs typeface="Times"/>
              </a:rPr>
              <a:t>n behalf of Napoli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1A0952"/>
                </a:solidFill>
                <a:latin typeface="Garamond" panose="02020404030301010803" pitchFamily="18" charset="0"/>
                <a:cs typeface="Times"/>
              </a:rPr>
              <a:t>30/10/2024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51DE131-197B-0A8F-0D3F-DFB312934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1"/>
          <a:stretch/>
        </p:blipFill>
        <p:spPr bwMode="auto">
          <a:xfrm>
            <a:off x="223549" y="634550"/>
            <a:ext cx="6043138" cy="48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76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450A53-3970-8B6E-CCB3-C0B7C2CD5A8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73" y="1238250"/>
            <a:ext cx="10977028" cy="25485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Clean</a:t>
            </a:r>
            <a:r>
              <a:rPr lang="it-IT" sz="2400" dirty="0"/>
              <a:t> room hosting </a:t>
            </a:r>
            <a:r>
              <a:rPr lang="it-IT" sz="2400" dirty="0" err="1"/>
              <a:t>evaporation</a:t>
            </a:r>
            <a:r>
              <a:rPr lang="it-IT" sz="2400" dirty="0"/>
              <a:t> activities </a:t>
            </a:r>
            <a:r>
              <a:rPr lang="it-IT" sz="2400" dirty="0" err="1"/>
              <a:t>will</a:t>
            </a:r>
            <a:r>
              <a:rPr lang="it-IT" sz="2400" dirty="0"/>
              <a:t> be </a:t>
            </a:r>
            <a:r>
              <a:rPr lang="it-IT" sz="2400" dirty="0" err="1"/>
              <a:t>completed</a:t>
            </a:r>
            <a:r>
              <a:rPr lang="it-IT" sz="2400" dirty="0"/>
              <a:t> by </a:t>
            </a:r>
            <a:r>
              <a:rPr lang="it-IT" sz="2400" dirty="0" err="1"/>
              <a:t>December</a:t>
            </a:r>
            <a:r>
              <a:rPr lang="it-IT" sz="2400" dirty="0"/>
              <a:t>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Evaporator vessel in </a:t>
            </a:r>
            <a:r>
              <a:rPr lang="it-IT" sz="2400" dirty="0" err="1"/>
              <a:t>Naples</a:t>
            </a:r>
            <a:r>
              <a:rPr lang="it-IT" sz="2400" dirty="0"/>
              <a:t> by </a:t>
            </a:r>
            <a:r>
              <a:rPr lang="it-IT" sz="2400" dirty="0" err="1"/>
              <a:t>December</a:t>
            </a:r>
            <a:r>
              <a:rPr lang="it-IT" sz="2400" dirty="0"/>
              <a:t>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Assembly and high vacuum test by </a:t>
            </a:r>
            <a:r>
              <a:rPr lang="it-IT" sz="2400" dirty="0" err="1"/>
              <a:t>January</a:t>
            </a:r>
            <a:r>
              <a:rPr lang="it-IT" sz="2400" dirty="0"/>
              <a:t>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First Coating </a:t>
            </a:r>
            <a:r>
              <a:rPr lang="it-IT" sz="2400" dirty="0" err="1"/>
              <a:t>depositions</a:t>
            </a:r>
            <a:r>
              <a:rPr lang="it-IT" sz="2400" dirty="0"/>
              <a:t>, tuning and </a:t>
            </a:r>
            <a:r>
              <a:rPr lang="it-IT" sz="2400" dirty="0" err="1"/>
              <a:t>uniformity</a:t>
            </a:r>
            <a:r>
              <a:rPr lang="it-IT" sz="2400" dirty="0"/>
              <a:t> checks in </a:t>
            </a:r>
            <a:r>
              <a:rPr lang="it-IT" sz="2400" dirty="0" err="1"/>
              <a:t>February</a:t>
            </a:r>
            <a:r>
              <a:rPr lang="it-IT" sz="2400" dirty="0"/>
              <a:t>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Validation</a:t>
            </a:r>
            <a:r>
              <a:rPr lang="it-IT" sz="2400" dirty="0"/>
              <a:t> (</a:t>
            </a:r>
            <a:r>
              <a:rPr lang="it-IT" sz="2400" dirty="0" err="1"/>
              <a:t>Megacell</a:t>
            </a:r>
            <a:r>
              <a:rPr lang="it-IT" sz="2400" dirty="0"/>
              <a:t> test in </a:t>
            </a:r>
            <a:r>
              <a:rPr lang="it-IT" sz="2400" dirty="0" err="1"/>
              <a:t>LAr</a:t>
            </a:r>
            <a:r>
              <a:rPr lang="it-IT" sz="2400" dirty="0"/>
              <a:t>) – March 2025 TBD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Quality check </a:t>
            </a:r>
            <a:r>
              <a:rPr lang="it-IT" sz="2400" dirty="0" err="1"/>
              <a:t>definition</a:t>
            </a:r>
            <a:r>
              <a:rPr lang="it-IT" sz="2400" dirty="0"/>
              <a:t> and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implementation</a:t>
            </a:r>
            <a:r>
              <a:rPr lang="it-IT" sz="2400" dirty="0"/>
              <a:t> </a:t>
            </a:r>
            <a:r>
              <a:rPr lang="it-IT" sz="2400" dirty="0" err="1"/>
              <a:t>February</a:t>
            </a:r>
            <a:r>
              <a:rPr lang="it-IT" sz="2400" dirty="0"/>
              <a:t>-March 2025 (Close </a:t>
            </a:r>
            <a:r>
              <a:rPr lang="it-IT" sz="2400" dirty="0" err="1"/>
              <a:t>collaboration</a:t>
            </a:r>
            <a:r>
              <a:rPr lang="it-IT" sz="2400" dirty="0"/>
              <a:t> with Campinas)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00BB7CF-A693-C893-68F7-3800C97A0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91148"/>
            <a:ext cx="10972800" cy="647102"/>
          </a:xfrm>
        </p:spPr>
        <p:txBody>
          <a:bodyPr/>
          <a:lstStyle/>
          <a:p>
            <a:pPr algn="ctr"/>
            <a:r>
              <a:rPr lang="it-IT" sz="3600" dirty="0" err="1"/>
              <a:t>Important</a:t>
            </a:r>
            <a:r>
              <a:rPr lang="it-IT" sz="3600" dirty="0"/>
              <a:t> </a:t>
            </a:r>
            <a:r>
              <a:rPr lang="it-IT" sz="3600" dirty="0" err="1"/>
              <a:t>dates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91526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7FD1DB-6A4C-1ADB-B958-CD3C5795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91148"/>
            <a:ext cx="10972800" cy="647102"/>
          </a:xfrm>
        </p:spPr>
        <p:txBody>
          <a:bodyPr/>
          <a:lstStyle/>
          <a:p>
            <a:pPr algn="ctr"/>
            <a:r>
              <a:rPr lang="it-IT" sz="3600" dirty="0" err="1"/>
              <a:t>Conclusions</a:t>
            </a:r>
            <a:endParaRPr lang="it-IT" sz="360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BE44AF3B-F7CF-16E3-FF5C-306BA5CEB43B}"/>
              </a:ext>
            </a:extLst>
          </p:cNvPr>
          <p:cNvSpPr txBox="1">
            <a:spLocks/>
          </p:cNvSpPr>
          <p:nvPr/>
        </p:nvSpPr>
        <p:spPr>
          <a:xfrm>
            <a:off x="609601" y="1499854"/>
            <a:ext cx="10972800" cy="340644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chemeClr val="tx2"/>
                </a:solidFill>
                <a:latin typeface="Garamond" panose="02020404030301010803" pitchFamily="18" charset="0"/>
              </a:rPr>
              <a:t>Main components for the new PTP evaporation site for Far Detector 2 have been developed and produced</a:t>
            </a:r>
          </a:p>
          <a:p>
            <a:pPr algn="just"/>
            <a:r>
              <a:rPr lang="en-US" sz="2800" dirty="0">
                <a:solidFill>
                  <a:schemeClr val="tx2"/>
                </a:solidFill>
                <a:latin typeface="Garamond" panose="02020404030301010803" pitchFamily="18" charset="0"/>
              </a:rPr>
              <a:t>All parts will be delivered to Naples by end of year</a:t>
            </a:r>
          </a:p>
          <a:p>
            <a:pPr algn="just"/>
            <a:r>
              <a:rPr lang="en-US" sz="2800" dirty="0">
                <a:solidFill>
                  <a:schemeClr val="tx2"/>
                </a:solidFill>
                <a:latin typeface="Garamond" panose="02020404030301010803" pitchFamily="18" charset="0"/>
              </a:rPr>
              <a:t>Clean room laboratory construction is ongoing and will be completed by end of 2024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Assemby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, setting-up,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characterization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and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validation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in first quarter of 2025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Coating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process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can start after</a:t>
            </a:r>
          </a:p>
          <a:p>
            <a:pPr algn="just"/>
            <a:endParaRPr lang="en-US" sz="28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/>
            <a:endParaRPr lang="en-US" sz="28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en-US" sz="28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44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olo 1">
            <a:extLst>
              <a:ext uri="{FF2B5EF4-FFF2-40B4-BE49-F238E27FC236}">
                <a16:creationId xmlns:a16="http://schemas.microsoft.com/office/drawing/2014/main" id="{47498F91-6D82-DBED-3DC8-BBC1182D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4" y="734541"/>
            <a:ext cx="6934199" cy="456717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Garamond" panose="02020404030301010803" pitchFamily="18" charset="0"/>
              </a:rPr>
              <a:t>Evaporation facility</a:t>
            </a:r>
            <a:endParaRPr lang="en-US" sz="4000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Immagine 4" descr="Immagine che contiene interno, cilindro, Stoviglie e teglie, birrificio&#10;&#10;Descrizione generata automaticamente">
            <a:extLst>
              <a:ext uri="{FF2B5EF4-FFF2-40B4-BE49-F238E27FC236}">
                <a16:creationId xmlns:a16="http://schemas.microsoft.com/office/drawing/2014/main" id="{088E4E44-790D-02B5-94E7-55386ECB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6"/>
          <a:stretch/>
        </p:blipFill>
        <p:spPr>
          <a:xfrm>
            <a:off x="7078028" y="1329532"/>
            <a:ext cx="4387045" cy="423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6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olo 1">
            <a:extLst>
              <a:ext uri="{FF2B5EF4-FFF2-40B4-BE49-F238E27FC236}">
                <a16:creationId xmlns:a16="http://schemas.microsoft.com/office/drawing/2014/main" id="{47498F91-6D82-DBED-3DC8-BBC1182D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4" y="734541"/>
            <a:ext cx="6934199" cy="456717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Garamond" panose="02020404030301010803" pitchFamily="18" charset="0"/>
              </a:rPr>
              <a:t>Evaporation facility</a:t>
            </a:r>
            <a:endParaRPr lang="en-US" sz="4000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F5B4A41-8B20-B10E-DFED-CFB014B9F5F9}"/>
              </a:ext>
            </a:extLst>
          </p:cNvPr>
          <p:cNvSpPr txBox="1">
            <a:spLocks/>
          </p:cNvSpPr>
          <p:nvPr/>
        </p:nvSpPr>
        <p:spPr>
          <a:xfrm>
            <a:off x="224194" y="1025806"/>
            <a:ext cx="3360033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V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acuum</a:t>
            </a:r>
          </a:p>
        </p:txBody>
      </p:sp>
      <p:pic>
        <p:nvPicPr>
          <p:cNvPr id="5" name="Immagine 4" descr="Immagine che contiene interno, cilindro, Stoviglie e teglie, birrificio&#10;&#10;Descrizione generata automaticamente">
            <a:extLst>
              <a:ext uri="{FF2B5EF4-FFF2-40B4-BE49-F238E27FC236}">
                <a16:creationId xmlns:a16="http://schemas.microsoft.com/office/drawing/2014/main" id="{088E4E44-790D-02B5-94E7-55386ECB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6"/>
          <a:stretch/>
        </p:blipFill>
        <p:spPr>
          <a:xfrm>
            <a:off x="7078028" y="1329532"/>
            <a:ext cx="4387045" cy="4238691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139B16C-E2F6-387F-AE3F-E5A8FF8F4C39}"/>
              </a:ext>
            </a:extLst>
          </p:cNvPr>
          <p:cNvSpPr txBox="1">
            <a:spLocks/>
          </p:cNvSpPr>
          <p:nvPr/>
        </p:nvSpPr>
        <p:spPr>
          <a:xfrm>
            <a:off x="224194" y="1774185"/>
            <a:ext cx="4681938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E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vaporation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5F90BB5-1E01-E0FE-6012-722183DDA4EB}"/>
              </a:ext>
            </a:extLst>
          </p:cNvPr>
          <p:cNvSpPr txBox="1">
            <a:spLocks/>
          </p:cNvSpPr>
          <p:nvPr/>
        </p:nvSpPr>
        <p:spPr>
          <a:xfrm>
            <a:off x="214172" y="2586489"/>
            <a:ext cx="4387046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S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ystem for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2DE665C-1BC2-9621-E214-69FF79B4AAEF}"/>
              </a:ext>
            </a:extLst>
          </p:cNvPr>
          <p:cNvSpPr txBox="1">
            <a:spLocks/>
          </p:cNvSpPr>
          <p:nvPr/>
        </p:nvSpPr>
        <p:spPr>
          <a:xfrm>
            <a:off x="224194" y="3380148"/>
            <a:ext cx="4681938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U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ltra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1F3E6F6-F38A-D4BB-4D22-82723CA21C6E}"/>
              </a:ext>
            </a:extLst>
          </p:cNvPr>
          <p:cNvSpPr txBox="1">
            <a:spLocks/>
          </p:cNvSpPr>
          <p:nvPr/>
        </p:nvSpPr>
        <p:spPr>
          <a:xfrm>
            <a:off x="214172" y="4144920"/>
            <a:ext cx="6428973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 err="1">
                <a:solidFill>
                  <a:srgbClr val="FF0000"/>
                </a:solidFill>
                <a:latin typeface="Garamond" panose="02020404030301010803" pitchFamily="18" charset="0"/>
              </a:rPr>
              <a:t>VI</a:t>
            </a:r>
            <a:r>
              <a:rPr lang="en-US" sz="6000" dirty="0" err="1">
                <a:solidFill>
                  <a:schemeClr val="tx2"/>
                </a:solidFill>
                <a:latin typeface="Garamond" panose="02020404030301010803" pitchFamily="18" charset="0"/>
              </a:rPr>
              <a:t>olet</a:t>
            </a:r>
            <a:endParaRPr lang="en-US" sz="60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 descr="il Vesuvius di Andy Warhol ...">
            <a:extLst>
              <a:ext uri="{FF2B5EF4-FFF2-40B4-BE49-F238E27FC236}">
                <a16:creationId xmlns:a16="http://schemas.microsoft.com/office/drawing/2014/main" id="{CA792B77-E18B-4098-1625-A68C42DA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18" y="3572199"/>
            <a:ext cx="2027245" cy="15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800F88F4-A39F-7A18-FDF7-D83EF7D86192}"/>
              </a:ext>
            </a:extLst>
          </p:cNvPr>
          <p:cNvSpPr txBox="1">
            <a:spLocks/>
          </p:cNvSpPr>
          <p:nvPr/>
        </p:nvSpPr>
        <p:spPr>
          <a:xfrm>
            <a:off x="224194" y="4863114"/>
            <a:ext cx="4681938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O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bservation 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0E9DA1B3-E398-5BF5-3422-DDBEB65D134B}"/>
              </a:ext>
            </a:extLst>
          </p:cNvPr>
          <p:cNvSpPr txBox="1">
            <a:spLocks/>
          </p:cNvSpPr>
          <p:nvPr/>
        </p:nvSpPr>
        <p:spPr>
          <a:xfrm>
            <a:off x="4746654" y="3151307"/>
            <a:ext cx="1747034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600" dirty="0">
                <a:solidFill>
                  <a:srgbClr val="1A0952"/>
                </a:solidFill>
                <a:latin typeface="Garamond" panose="02020404030301010803" pitchFamily="18" charset="0"/>
              </a:rPr>
              <a:t>VESUVIO for DUNE experiment</a:t>
            </a:r>
          </a:p>
        </p:txBody>
      </p:sp>
    </p:spTree>
    <p:extLst>
      <p:ext uri="{BB962C8B-B14F-4D97-AF65-F5344CB8AC3E}">
        <p14:creationId xmlns:p14="http://schemas.microsoft.com/office/powerpoint/2010/main" val="155558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er finanziare la pulizia del monumento di Savonarola, Ferrara usa l'&quot;Art  Bonus&quot; – Ferrara24ore.it">
            <a:extLst>
              <a:ext uri="{FF2B5EF4-FFF2-40B4-BE49-F238E27FC236}">
                <a16:creationId xmlns:a16="http://schemas.microsoft.com/office/drawing/2014/main" id="{60642431-C8A1-3D5D-B378-0B9AE7B87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17" y="1863058"/>
            <a:ext cx="4909985" cy="368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umetto 3 5">
            <a:extLst>
              <a:ext uri="{FF2B5EF4-FFF2-40B4-BE49-F238E27FC236}">
                <a16:creationId xmlns:a16="http://schemas.microsoft.com/office/drawing/2014/main" id="{3F2E8B9D-113C-E23C-BE55-D43DC53FABED}"/>
              </a:ext>
            </a:extLst>
          </p:cNvPr>
          <p:cNvSpPr/>
          <p:nvPr/>
        </p:nvSpPr>
        <p:spPr>
          <a:xfrm>
            <a:off x="5355509" y="584867"/>
            <a:ext cx="4237703" cy="1578232"/>
          </a:xfrm>
          <a:prstGeom prst="wedgeEllipseCallou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1A0952"/>
                </a:solidFill>
                <a:latin typeface="Garamond" panose="02020404030301010803" pitchFamily="18" charset="0"/>
              </a:rPr>
              <a:t>Thank </a:t>
            </a:r>
            <a:r>
              <a:rPr lang="it-IT" sz="3200" dirty="0" err="1">
                <a:solidFill>
                  <a:srgbClr val="1A0952"/>
                </a:solidFill>
                <a:latin typeface="Garamond" panose="02020404030301010803" pitchFamily="18" charset="0"/>
              </a:rPr>
              <a:t>you</a:t>
            </a:r>
            <a:r>
              <a:rPr lang="it-IT" sz="3200" dirty="0">
                <a:solidFill>
                  <a:srgbClr val="1A0952"/>
                </a:solidFill>
                <a:latin typeface="Garamond" panose="02020404030301010803" pitchFamily="18" charset="0"/>
              </a:rPr>
              <a:t> for </a:t>
            </a:r>
            <a:r>
              <a:rPr lang="it-IT" sz="3200" dirty="0" err="1">
                <a:solidFill>
                  <a:srgbClr val="1A0952"/>
                </a:solidFill>
                <a:latin typeface="Garamond" panose="02020404030301010803" pitchFamily="18" charset="0"/>
              </a:rPr>
              <a:t>your</a:t>
            </a:r>
            <a:r>
              <a:rPr lang="it-IT" sz="3200" dirty="0">
                <a:solidFill>
                  <a:srgbClr val="1A0952"/>
                </a:solidFill>
                <a:latin typeface="Garamond" panose="02020404030301010803" pitchFamily="18" charset="0"/>
              </a:rPr>
              <a:t> </a:t>
            </a:r>
            <a:r>
              <a:rPr lang="it-IT" sz="3200" dirty="0" err="1">
                <a:solidFill>
                  <a:srgbClr val="1A0952"/>
                </a:solidFill>
                <a:latin typeface="Garamond" panose="02020404030301010803" pitchFamily="18" charset="0"/>
              </a:rPr>
              <a:t>attention</a:t>
            </a:r>
            <a:endParaRPr lang="it-IT" sz="3200" dirty="0">
              <a:solidFill>
                <a:srgbClr val="1A095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E8AFB3F-F69A-68BA-43D9-CD584FD7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41" y="-78656"/>
            <a:ext cx="11609832" cy="1155733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PTP </a:t>
            </a:r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coating </a:t>
            </a:r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for</a:t>
            </a:r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 Far Detector 2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60C20EB9-B3D4-F8C3-4A62-C7E33D92690F}"/>
              </a:ext>
            </a:extLst>
          </p:cNvPr>
          <p:cNvSpPr txBox="1">
            <a:spLocks/>
          </p:cNvSpPr>
          <p:nvPr/>
        </p:nvSpPr>
        <p:spPr>
          <a:xfrm>
            <a:off x="85371" y="1398757"/>
            <a:ext cx="8671665" cy="429091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Evaporation of the </a:t>
            </a:r>
            <a:r>
              <a:rPr lang="en-US" sz="24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cathod</a:t>
            </a:r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 (320 double sided) 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and </a:t>
            </a:r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membrane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(320+32 single sided)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 XA-VD modules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Evaporator design inherited from the Campinas evaporation chamber with</a:t>
            </a:r>
          </a:p>
          <a:p>
            <a:pPr algn="just"/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Relevant improvements:</a:t>
            </a:r>
          </a:p>
          <a:p>
            <a:pPr lvl="1" algn="just"/>
            <a:r>
              <a:rPr lang="en-US" sz="2000" dirty="0">
                <a:solidFill>
                  <a:schemeClr val="tx2"/>
                </a:solidFill>
                <a:latin typeface="Garamond" panose="02020404030301010803" pitchFamily="18" charset="0"/>
              </a:rPr>
              <a:t>larger chamber with 120 cm diameter  providing </a:t>
            </a:r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+100% evaporation throughput </a:t>
            </a:r>
            <a:r>
              <a:rPr lang="en-US" sz="20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wrt</a:t>
            </a:r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 Campinas evaporator</a:t>
            </a:r>
            <a:endParaRPr lang="en-US" sz="20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lvl="1"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multiple crucibles</a:t>
            </a:r>
            <a:r>
              <a:rPr lang="en-US" sz="2000" dirty="0">
                <a:solidFill>
                  <a:schemeClr val="tx2"/>
                </a:solidFill>
                <a:latin typeface="Garamond" panose="02020404030301010803" pitchFamily="18" charset="0"/>
              </a:rPr>
              <a:t> to assure more uniformity in the coatings and speed up the process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Pumping system sized to ensure 2 full coating processes/day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Evaporation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system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hosted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in a ISO-6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Clean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Room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Quality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characterization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in a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dedicated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experimental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area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at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Naples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Physics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Department </a:t>
            </a:r>
          </a:p>
          <a:p>
            <a:pPr algn="just"/>
            <a:endParaRPr lang="en-US" sz="2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/>
            <a:endParaRPr lang="en-US" sz="2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en-US" sz="24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FD0FC8C-A58C-BD10-BCD4-63C115B5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20" y="5887348"/>
            <a:ext cx="1499769" cy="6729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A43359-DFEB-6395-7C21-3C29C976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" y="5887348"/>
            <a:ext cx="2616200" cy="7747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FD98F7E-72F0-F9C6-7F20-D58292C88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537" y="1642750"/>
            <a:ext cx="2899817" cy="217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75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izzo, disegno, diagramma, Disegno tecnico&#10;&#10;Descrizione generata automaticamente">
            <a:extLst>
              <a:ext uri="{FF2B5EF4-FFF2-40B4-BE49-F238E27FC236}">
                <a16:creationId xmlns:a16="http://schemas.microsoft.com/office/drawing/2014/main" id="{5614206D-BE90-0DF5-0B65-A451B48C1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82"/>
          <a:stretch/>
        </p:blipFill>
        <p:spPr>
          <a:xfrm>
            <a:off x="885871" y="3210060"/>
            <a:ext cx="5311195" cy="24850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A1AD5E-5017-4B7A-5CF0-A1F14828A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320" y="5887348"/>
            <a:ext cx="1499769" cy="6729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D994E7B-C4B3-9F48-45E8-2CEA04675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" y="5887348"/>
            <a:ext cx="2616200" cy="7747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C2CE4DB9-1326-C9E7-80CA-31844C37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08" y="361166"/>
            <a:ext cx="10515600" cy="709311"/>
          </a:xfrm>
        </p:spPr>
        <p:txBody>
          <a:bodyPr/>
          <a:lstStyle/>
          <a:p>
            <a:pPr algn="ctr"/>
            <a:r>
              <a:rPr lang="it-IT" sz="4000" b="1" dirty="0">
                <a:solidFill>
                  <a:schemeClr val="tx2"/>
                </a:solidFill>
                <a:latin typeface="Garamond" panose="02020404030301010803" pitchFamily="18" charset="0"/>
              </a:rPr>
              <a:t>Chamber Design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8BB3C1-CD4B-479D-43BC-29BDBEAD9AB0}"/>
              </a:ext>
            </a:extLst>
          </p:cNvPr>
          <p:cNvGrpSpPr/>
          <p:nvPr/>
        </p:nvGrpSpPr>
        <p:grpSpPr>
          <a:xfrm>
            <a:off x="738808" y="1108160"/>
            <a:ext cx="5476798" cy="2417860"/>
            <a:chOff x="133575" y="1551114"/>
            <a:chExt cx="6848545" cy="3322504"/>
          </a:xfrm>
        </p:grpSpPr>
        <p:pic>
          <p:nvPicPr>
            <p:cNvPr id="8" name="Immagine 7" descr="Immagine che contiene telecomando, design&#10;&#10;Descrizione generata automaticamente con attendibilità bassa">
              <a:extLst>
                <a:ext uri="{FF2B5EF4-FFF2-40B4-BE49-F238E27FC236}">
                  <a16:creationId xmlns:a16="http://schemas.microsoft.com/office/drawing/2014/main" id="{975DA211-43A1-0F9C-0E22-50EA428F1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5" y="1551114"/>
              <a:ext cx="3235981" cy="3322504"/>
            </a:xfrm>
            <a:prstGeom prst="rect">
              <a:avLst/>
            </a:prstGeom>
          </p:spPr>
        </p:pic>
        <p:pic>
          <p:nvPicPr>
            <p:cNvPr id="10" name="Immagine 9" descr="Immagine che contiene cilindro, macchina, argento&#10;&#10;Descrizione generata automaticamente">
              <a:extLst>
                <a:ext uri="{FF2B5EF4-FFF2-40B4-BE49-F238E27FC236}">
                  <a16:creationId xmlns:a16="http://schemas.microsoft.com/office/drawing/2014/main" id="{A9335154-CF6A-458A-2C30-9EA7B390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727" y="1551114"/>
              <a:ext cx="3519393" cy="3322504"/>
            </a:xfrm>
            <a:prstGeom prst="rect">
              <a:avLst/>
            </a:prstGeom>
          </p:spPr>
        </p:pic>
      </p:grp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DE9E30A-1472-E5E3-49ED-935D6D4FEA53}"/>
              </a:ext>
            </a:extLst>
          </p:cNvPr>
          <p:cNvSpPr txBox="1">
            <a:spLocks/>
          </p:cNvSpPr>
          <p:nvPr/>
        </p:nvSpPr>
        <p:spPr>
          <a:xfrm>
            <a:off x="6690755" y="1356917"/>
            <a:ext cx="5476798" cy="43382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6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Stainless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Stell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cylindrical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vacuum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chamber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developped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by custom design: </a:t>
            </a:r>
          </a:p>
          <a:p>
            <a:pPr marL="457200" lvl="1" indent="0" algn="just" eaLnBrk="1" hangingPunct="1">
              <a:buNone/>
            </a:pP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- 120 cm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diameter</a:t>
            </a:r>
            <a:endParaRPr lang="it-IT" sz="2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457200" lvl="1" indent="0" algn="just" eaLnBrk="1" hangingPunct="1">
              <a:buNone/>
            </a:pP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- 70 cm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height</a:t>
            </a:r>
            <a:endParaRPr lang="it-IT" sz="2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457200" lvl="1" indent="0" algn="just" eaLnBrk="1" hangingPunct="1">
              <a:buNone/>
            </a:pP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-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removable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dome flange</a:t>
            </a:r>
            <a:endParaRPr lang="en-US" sz="2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/>
            <a:r>
              <a:rPr lang="en-US" sz="2600" dirty="0">
                <a:solidFill>
                  <a:schemeClr val="tx2"/>
                </a:solidFill>
                <a:latin typeface="Garamond" panose="02020404030301010803" pitchFamily="18" charset="0"/>
              </a:rPr>
              <a:t>Multi-port flanges for crucibles (optimization of the position will be done in commissioning phase) and other tools</a:t>
            </a:r>
          </a:p>
          <a:p>
            <a:pPr algn="just"/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Motor with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rotating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feedthrough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and disk holder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connected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to the top dome</a:t>
            </a:r>
            <a:endParaRPr lang="en-US" sz="2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/>
            <a:r>
              <a:rPr lang="en-US" sz="2600" dirty="0">
                <a:solidFill>
                  <a:schemeClr val="tx2"/>
                </a:solidFill>
                <a:latin typeface="Garamond" panose="02020404030301010803" pitchFamily="18" charset="0"/>
              </a:rPr>
              <a:t>Pumping station with a 40 m</a:t>
            </a:r>
            <a:r>
              <a:rPr lang="en-US" sz="2600" baseline="30000" dirty="0">
                <a:solidFill>
                  <a:schemeClr val="tx2"/>
                </a:solidFill>
                <a:latin typeface="Garamond" panose="02020404030301010803" pitchFamily="18" charset="0"/>
              </a:rPr>
              <a:t>3</a:t>
            </a:r>
            <a:r>
              <a:rPr lang="en-US" sz="2600" dirty="0">
                <a:solidFill>
                  <a:schemeClr val="tx2"/>
                </a:solidFill>
                <a:latin typeface="Garamond" panose="02020404030301010803" pitchFamily="18" charset="0"/>
              </a:rPr>
              <a:t>/h (primary pump) and 2300 l/s turbopump</a:t>
            </a:r>
          </a:p>
          <a:p>
            <a:pPr algn="just"/>
            <a:r>
              <a:rPr lang="en-US" sz="2600" dirty="0">
                <a:solidFill>
                  <a:schemeClr val="tx2"/>
                </a:solidFill>
                <a:latin typeface="Garamond" panose="02020404030301010803" pitchFamily="18" charset="0"/>
              </a:rPr>
              <a:t>Three evaporation sources</a:t>
            </a:r>
          </a:p>
          <a:p>
            <a:pPr algn="just"/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Thickness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measurement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unit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based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on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quartz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sensor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and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oscillator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</a:p>
          <a:p>
            <a:pPr algn="just"/>
            <a:endParaRPr lang="en-US" sz="26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7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EEBB35-7E19-D42B-96B4-E0298175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2761"/>
            <a:ext cx="10972800" cy="647102"/>
          </a:xfrm>
        </p:spPr>
        <p:txBody>
          <a:bodyPr/>
          <a:lstStyle/>
          <a:p>
            <a:pPr algn="ctr"/>
            <a:r>
              <a:rPr lang="it-IT" sz="3600" dirty="0"/>
              <a:t>Status of vessel </a:t>
            </a:r>
            <a:r>
              <a:rPr lang="it-IT" sz="3600" dirty="0" err="1"/>
              <a:t>construction</a:t>
            </a:r>
            <a:endParaRPr lang="it-IT" sz="3600" dirty="0"/>
          </a:p>
        </p:txBody>
      </p:sp>
      <p:pic>
        <p:nvPicPr>
          <p:cNvPr id="5" name="Immagine 4" descr="Immagine che contiene interno, cilindro, Stoviglie e teglie, birrificio&#10;&#10;Descrizione generata automaticamente">
            <a:extLst>
              <a:ext uri="{FF2B5EF4-FFF2-40B4-BE49-F238E27FC236}">
                <a16:creationId xmlns:a16="http://schemas.microsoft.com/office/drawing/2014/main" id="{172EBA1C-614A-B0C7-1B71-15D5699AE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6"/>
          <a:stretch/>
        </p:blipFill>
        <p:spPr>
          <a:xfrm>
            <a:off x="989772" y="1069863"/>
            <a:ext cx="4387045" cy="4238691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F88DFB6-D630-387F-080C-483DF3A07ADA}"/>
              </a:ext>
            </a:extLst>
          </p:cNvPr>
          <p:cNvSpPr txBox="1">
            <a:spLocks/>
          </p:cNvSpPr>
          <p:nvPr/>
        </p:nvSpPr>
        <p:spPr>
          <a:xfrm>
            <a:off x="5976730" y="946972"/>
            <a:ext cx="5985842" cy="31380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Chamber produced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Motorized disk movement to be implemented by end of month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Helium leak test performed with leak rate &lt;10</a:t>
            </a:r>
            <a:r>
              <a:rPr lang="en-AU" sz="2400" baseline="30000" dirty="0">
                <a:solidFill>
                  <a:schemeClr val="tx2"/>
                </a:solidFill>
                <a:latin typeface="Garamond" panose="02020404030301010803" pitchFamily="18" charset="0"/>
              </a:rPr>
              <a:t>-10</a:t>
            </a:r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 mbar/l/s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Inner part electropolished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Vessel ready be delivered to Naples by end of November 2024</a:t>
            </a:r>
          </a:p>
          <a:p>
            <a:pPr marL="0" indent="0">
              <a:buNone/>
            </a:pPr>
            <a:endParaRPr lang="en-AU" sz="24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Immagine 3" descr="Immagine che contiene lavandino, interno, argento, cucina&#10;&#10;Descrizione generata automaticamente">
            <a:extLst>
              <a:ext uri="{FF2B5EF4-FFF2-40B4-BE49-F238E27FC236}">
                <a16:creationId xmlns:a16="http://schemas.microsoft.com/office/drawing/2014/main" id="{B0C9E148-E691-32FD-D118-52216BDF9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62" y="3914591"/>
            <a:ext cx="3717235" cy="27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0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19897F3-C8CB-FDDF-FB0B-DDF689A5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738" y="288746"/>
            <a:ext cx="5627914" cy="676154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The crucibles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C1CF88-B9D3-B0B7-C072-45DF40548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1441" b="16800"/>
          <a:stretch/>
        </p:blipFill>
        <p:spPr bwMode="auto">
          <a:xfrm>
            <a:off x="184905" y="932304"/>
            <a:ext cx="2242075" cy="413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macchina, Strumento scientifico, interno, microscopio&#10;&#10;Descrizione generata automaticamente">
            <a:extLst>
              <a:ext uri="{FF2B5EF4-FFF2-40B4-BE49-F238E27FC236}">
                <a16:creationId xmlns:a16="http://schemas.microsoft.com/office/drawing/2014/main" id="{55F81DEA-372D-7C57-C53D-6DB00F10D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" r="7503" b="19373"/>
          <a:stretch/>
        </p:blipFill>
        <p:spPr>
          <a:xfrm>
            <a:off x="2503424" y="636878"/>
            <a:ext cx="5019040" cy="228963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034E40-52D7-0B6B-101A-C164858BFFF8}"/>
              </a:ext>
            </a:extLst>
          </p:cNvPr>
          <p:cNvSpPr txBox="1"/>
          <p:nvPr/>
        </p:nvSpPr>
        <p:spPr>
          <a:xfrm>
            <a:off x="4994427" y="2575069"/>
            <a:ext cx="250952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water cooling system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4C248EA1-3C4F-6ADF-1136-AC6503BA0CCD}"/>
              </a:ext>
            </a:extLst>
          </p:cNvPr>
          <p:cNvCxnSpPr>
            <a:cxnSpLocks/>
          </p:cNvCxnSpPr>
          <p:nvPr/>
        </p:nvCxnSpPr>
        <p:spPr>
          <a:xfrm flipV="1">
            <a:off x="5919216" y="1966394"/>
            <a:ext cx="176784" cy="597659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93D3D4-160A-4FED-27B5-B5900D1D37B4}"/>
              </a:ext>
            </a:extLst>
          </p:cNvPr>
          <p:cNvSpPr txBox="1"/>
          <p:nvPr/>
        </p:nvSpPr>
        <p:spPr>
          <a:xfrm>
            <a:off x="5159248" y="747638"/>
            <a:ext cx="2363216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pneumatic opening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C4EC7304-A6B8-D6A9-3E48-79A85216CBC2}"/>
              </a:ext>
            </a:extLst>
          </p:cNvPr>
          <p:cNvCxnSpPr>
            <a:cxnSpLocks/>
          </p:cNvCxnSpPr>
          <p:nvPr/>
        </p:nvCxnSpPr>
        <p:spPr>
          <a:xfrm>
            <a:off x="7083552" y="1062115"/>
            <a:ext cx="231648" cy="719581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Segnaposto contenuto 2">
                <a:extLst>
                  <a:ext uri="{FF2B5EF4-FFF2-40B4-BE49-F238E27FC236}">
                    <a16:creationId xmlns:a16="http://schemas.microsoft.com/office/drawing/2014/main" id="{6C21E6E4-B29F-259D-664B-7F7EE6AC6A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2693" y="995173"/>
                <a:ext cx="4491807" cy="4451470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AU" sz="2400" b="1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Custom design: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Volume of the cell </a:t>
                </a:r>
                <a14:m>
                  <m:oMath xmlns:m="http://schemas.openxmlformats.org/officeDocument/2006/math">
                    <m:r>
                      <a:rPr lang="en-AU" sz="2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30 cm</a:t>
                </a:r>
                <a:r>
                  <a:rPr lang="en-AU" sz="2400" baseline="300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3</a:t>
                </a:r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 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Copper crucible directly mounted in flange DN 100 ISO-K</a:t>
                </a:r>
              </a:p>
              <a:p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Designed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to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host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fused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silica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crucibles</a:t>
                </a:r>
                <a:endParaRPr lang="it-IT" sz="24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1000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W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heater</a:t>
                </a:r>
                <a:endParaRPr lang="it-IT" sz="24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Electro-pneumatic opening and cooling system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Working temperature at 250-300 °C, maximum temperature 500°C</a:t>
                </a:r>
                <a:endParaRPr lang="it-IT" sz="24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endParaRPr lang="en-AU" sz="2400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r>
                  <a:rPr lang="en-AU" sz="2400" b="1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Production and test:</a:t>
                </a:r>
                <a:endParaRPr lang="en-AU" sz="2400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3 crucibles produced and tested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PID controlled temperature, with a very good set point stability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Control system hosting 3 power units and safety control</a:t>
                </a:r>
              </a:p>
            </p:txBody>
          </p:sp>
        </mc:Choice>
        <mc:Fallback>
          <p:sp>
            <p:nvSpPr>
              <p:cNvPr id="17" name="Segnaposto contenuto 2">
                <a:extLst>
                  <a:ext uri="{FF2B5EF4-FFF2-40B4-BE49-F238E27FC236}">
                    <a16:creationId xmlns:a16="http://schemas.microsoft.com/office/drawing/2014/main" id="{6C21E6E4-B29F-259D-664B-7F7EE6AC6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693" y="995173"/>
                <a:ext cx="4491807" cy="4451470"/>
              </a:xfrm>
              <a:prstGeom prst="rect">
                <a:avLst/>
              </a:prstGeom>
              <a:blipFill>
                <a:blip r:embed="rId4"/>
                <a:stretch>
                  <a:fillRect l="-845" t="-1709" r="-8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E50D49F3-6EB5-EFFF-A798-F4F8671D9CDF}"/>
              </a:ext>
            </a:extLst>
          </p:cNvPr>
          <p:cNvGrpSpPr/>
          <p:nvPr/>
        </p:nvGrpSpPr>
        <p:grpSpPr>
          <a:xfrm>
            <a:off x="2823393" y="3091086"/>
            <a:ext cx="4491807" cy="2587054"/>
            <a:chOff x="3050566" y="4332916"/>
            <a:chExt cx="4081487" cy="2351564"/>
          </a:xfrm>
        </p:grpSpPr>
        <p:pic>
          <p:nvPicPr>
            <p:cNvPr id="20" name="Immagine 19" descr="Immagine che contiene linea, Diagramma, schermata&#10;&#10;Descrizione generata automaticamente">
              <a:extLst>
                <a:ext uri="{FF2B5EF4-FFF2-40B4-BE49-F238E27FC236}">
                  <a16:creationId xmlns:a16="http://schemas.microsoft.com/office/drawing/2014/main" id="{A6589031-62B1-1A31-E45B-7F8FA0128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566" y="4332916"/>
              <a:ext cx="3924756" cy="2351564"/>
            </a:xfrm>
            <a:prstGeom prst="rect">
              <a:avLst/>
            </a:prstGeom>
          </p:spPr>
        </p:pic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3637793D-FDC4-A486-4475-BAF59047DF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6048" y="4664588"/>
              <a:ext cx="963168" cy="151432"/>
            </a:xfrm>
            <a:prstGeom prst="line">
              <a:avLst/>
            </a:prstGeom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2FCC35C-B2B5-7059-1E10-5003DB811CC4}"/>
                </a:ext>
              </a:extLst>
            </p:cNvPr>
            <p:cNvSpPr txBox="1"/>
            <p:nvPr/>
          </p:nvSpPr>
          <p:spPr>
            <a:xfrm>
              <a:off x="5936651" y="4461060"/>
              <a:ext cx="1195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250°C</a:t>
              </a:r>
            </a:p>
          </p:txBody>
        </p:sp>
      </p:grpSp>
      <p:pic>
        <p:nvPicPr>
          <p:cNvPr id="5" name="Immagine 4" descr="Immagine che contiene elettronica, macchina, pannello di controllo, interno&#10;&#10;Descrizione generata automaticamente">
            <a:extLst>
              <a:ext uri="{FF2B5EF4-FFF2-40B4-BE49-F238E27FC236}">
                <a16:creationId xmlns:a16="http://schemas.microsoft.com/office/drawing/2014/main" id="{491A5650-9742-58FC-B12E-83F3EB8A32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5" b="19515"/>
          <a:stretch/>
        </p:blipFill>
        <p:spPr>
          <a:xfrm>
            <a:off x="10277061" y="4817873"/>
            <a:ext cx="1757439" cy="20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0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EDE6A84-6E76-E6E5-F27A-5A3EF7E2EBC2}"/>
              </a:ext>
            </a:extLst>
          </p:cNvPr>
          <p:cNvSpPr txBox="1">
            <a:spLocks/>
          </p:cNvSpPr>
          <p:nvPr/>
        </p:nvSpPr>
        <p:spPr>
          <a:xfrm>
            <a:off x="278295" y="3910098"/>
            <a:ext cx="5049078" cy="170495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Substrate to be coated: dimension of 14,4×14,4 cm</a:t>
            </a:r>
            <a:r>
              <a:rPr lang="en-US" sz="2400" baseline="30000" dirty="0">
                <a:solidFill>
                  <a:schemeClr val="tx2"/>
                </a:solidFill>
                <a:latin typeface="Garamond" panose="02020404030301010803" pitchFamily="18" charset="0"/>
              </a:rPr>
              <a:t>2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Disk holder for filters with 112 cm diameter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Up to 24 substrates for evaporation process can be accommodated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5F6F7C-068C-5553-9A22-94D68228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" y="1159714"/>
            <a:ext cx="2852530" cy="25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C6C18D-627C-F6F6-0400-4AE4AFF9B0B0}"/>
              </a:ext>
            </a:extLst>
          </p:cNvPr>
          <p:cNvSpPr txBox="1"/>
          <p:nvPr/>
        </p:nvSpPr>
        <p:spPr>
          <a:xfrm>
            <a:off x="10505661" y="4762574"/>
            <a:ext cx="1202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Evaporator_video.mp4">
            <a:hlinkClick r:id="" action="ppaction://media"/>
            <a:extLst>
              <a:ext uri="{FF2B5EF4-FFF2-40B4-BE49-F238E27FC236}">
                <a16:creationId xmlns:a16="http://schemas.microsoft.com/office/drawing/2014/main" id="{4F25D678-5129-5336-5BE4-CC01E4E0B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591" r="12352"/>
          <a:stretch/>
        </p:blipFill>
        <p:spPr>
          <a:xfrm>
            <a:off x="6301410" y="1249843"/>
            <a:ext cx="5782282" cy="4365208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924B66F-7319-FCA9-05CC-F0FEB864E849}"/>
              </a:ext>
            </a:extLst>
          </p:cNvPr>
          <p:cNvSpPr txBox="1">
            <a:spLocks/>
          </p:cNvSpPr>
          <p:nvPr/>
        </p:nvSpPr>
        <p:spPr>
          <a:xfrm>
            <a:off x="0" y="546117"/>
            <a:ext cx="12192000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Development of tools for evaporation operations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CCA9EE-526A-9BDA-3901-1ABB6F4FBA61}"/>
              </a:ext>
            </a:extLst>
          </p:cNvPr>
          <p:cNvSpPr txBox="1"/>
          <p:nvPr/>
        </p:nvSpPr>
        <p:spPr>
          <a:xfrm>
            <a:off x="3230216" y="1747573"/>
            <a:ext cx="322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Dedicated</a:t>
            </a: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 tools for </a:t>
            </a: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handling</a:t>
            </a: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 and </a:t>
            </a: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manipulation</a:t>
            </a: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already</a:t>
            </a: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designed</a:t>
            </a:r>
            <a:endParaRPr lang="it-IT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Parts in production</a:t>
            </a:r>
          </a:p>
        </p:txBody>
      </p:sp>
    </p:spTree>
    <p:extLst>
      <p:ext uri="{BB962C8B-B14F-4D97-AF65-F5344CB8AC3E}">
        <p14:creationId xmlns:p14="http://schemas.microsoft.com/office/powerpoint/2010/main" val="39780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AA2B014-1C91-2E98-E8B2-30F13D4E9162}"/>
              </a:ext>
            </a:extLst>
          </p:cNvPr>
          <p:cNvSpPr txBox="1">
            <a:spLocks/>
          </p:cNvSpPr>
          <p:nvPr/>
        </p:nvSpPr>
        <p:spPr>
          <a:xfrm>
            <a:off x="334010" y="536285"/>
            <a:ext cx="11857990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Vacuum evaporation operations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8C5E36-7501-6995-AFE1-DF1A07C89DDD}"/>
              </a:ext>
            </a:extLst>
          </p:cNvPr>
          <p:cNvSpPr txBox="1"/>
          <p:nvPr/>
        </p:nvSpPr>
        <p:spPr>
          <a:xfrm>
            <a:off x="264733" y="954844"/>
            <a:ext cx="1095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it-IT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Phases</a:t>
            </a:r>
            <a:r>
              <a:rPr lang="it-IT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 of </a:t>
            </a:r>
            <a:r>
              <a:rPr lang="it-IT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operations</a:t>
            </a:r>
            <a:endParaRPr lang="it-IT" sz="20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BF251D-F35F-5336-FF02-0D44902A1164}"/>
              </a:ext>
            </a:extLst>
          </p:cNvPr>
          <p:cNvSpPr txBox="1"/>
          <p:nvPr/>
        </p:nvSpPr>
        <p:spPr>
          <a:xfrm>
            <a:off x="58254" y="1557209"/>
            <a:ext cx="5143009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Preparation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742950" lvl="1" indent="-285750" algn="just" eaLnBrk="1" hangingPunct="1">
              <a:buFont typeface="Wingdings" pitchFamily="2" charset="2"/>
              <a:buChar char="§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Mounting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filters on a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proper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holder</a:t>
            </a:r>
          </a:p>
          <a:p>
            <a:pPr marL="742950" lvl="1" indent="-285750" algn="just" eaLnBrk="1" hangingPunct="1">
              <a:buFont typeface="Wingdings" pitchFamily="2" charset="2"/>
              <a:buChar char="§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Weighting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reference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samples</a:t>
            </a:r>
          </a:p>
          <a:p>
            <a:pPr marL="742950" lvl="1" indent="-285750" algn="just" eaLnBrk="1" hangingPunct="1">
              <a:buFont typeface="Wingdings" pitchFamily="2" charset="2"/>
              <a:buChar char="§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Mounting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holder on the dome flange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F5DEDC7-8297-14AD-C19F-31BCAA0C1BF8}"/>
                  </a:ext>
                </a:extLst>
              </p:cNvPr>
              <p:cNvSpPr txBox="1"/>
              <p:nvPr/>
            </p:nvSpPr>
            <p:spPr>
              <a:xfrm>
                <a:off x="6390825" y="1453585"/>
                <a:ext cx="5744633" cy="2246769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 eaLnBrk="1" hangingPunct="1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Coating</a:t>
                </a: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Vacuum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phase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till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~5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10</a:t>
                </a:r>
                <a:r>
                  <a:rPr lang="it-IT" sz="2000" baseline="30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-6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mbar</a:t>
                </a: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Starting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and monitoring of the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evaporation</a:t>
                </a:r>
                <a:endParaRPr lang="it-IT" sz="20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End of coating, breaking of the vacuum and back filling with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gaseous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nitrogen</a:t>
                </a:r>
                <a:endParaRPr lang="it-IT" sz="20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Opening of the flange and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removal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of the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coated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filters</a:t>
                </a: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F5DEDC7-8297-14AD-C19F-31BCAA0C1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825" y="1453585"/>
                <a:ext cx="5744633" cy="2246769"/>
              </a:xfrm>
              <a:prstGeom prst="rect">
                <a:avLst/>
              </a:prstGeom>
              <a:blipFill>
                <a:blip r:embed="rId2"/>
                <a:stretch>
                  <a:fillRect l="-438" t="-552" r="-656" b="-3315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284C59-F228-AFA8-3110-A6233137CD7C}"/>
              </a:ext>
            </a:extLst>
          </p:cNvPr>
          <p:cNvSpPr txBox="1"/>
          <p:nvPr/>
        </p:nvSpPr>
        <p:spPr>
          <a:xfrm>
            <a:off x="58254" y="4202156"/>
            <a:ext cx="6360780" cy="132343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Quality Control</a:t>
            </a: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Visual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inspection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coatings</a:t>
            </a:r>
            <a:endParaRPr lang="it-IT" sz="20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Placement of the filters in appropriate shipping boxes</a:t>
            </a: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Quality check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reference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samples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A9F89EE6-ECFF-758A-BA78-B46BBB56DC7E}"/>
              </a:ext>
            </a:extLst>
          </p:cNvPr>
          <p:cNvSpPr/>
          <p:nvPr/>
        </p:nvSpPr>
        <p:spPr>
          <a:xfrm>
            <a:off x="5311972" y="217121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AD5BA9DC-D418-CDA9-FAE1-4F055F0CC8D4}"/>
              </a:ext>
            </a:extLst>
          </p:cNvPr>
          <p:cNvSpPr/>
          <p:nvPr/>
        </p:nvSpPr>
        <p:spPr>
          <a:xfrm rot="10800000">
            <a:off x="6617109" y="3871436"/>
            <a:ext cx="813816" cy="132343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1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1DEF2D4-88A6-5775-F192-005AC307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Quality tests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56D56EA-E4B3-9232-8119-0F814178235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0443" y="1365652"/>
            <a:ext cx="8253037" cy="4585502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err="1"/>
              <a:t>Protocol</a:t>
            </a:r>
            <a:r>
              <a:rPr lang="it-IT" sz="2400" dirty="0"/>
              <a:t> for </a:t>
            </a:r>
            <a:r>
              <a:rPr lang="it-IT" sz="2400" dirty="0" err="1"/>
              <a:t>quality</a:t>
            </a:r>
            <a:r>
              <a:rPr lang="it-IT" sz="2400" dirty="0"/>
              <a:t> </a:t>
            </a:r>
            <a:r>
              <a:rPr lang="it-IT" sz="2400" dirty="0" err="1"/>
              <a:t>process</a:t>
            </a:r>
            <a:r>
              <a:rPr lang="it-IT" sz="2400" dirty="0"/>
              <a:t> </a:t>
            </a:r>
            <a:r>
              <a:rPr lang="it-IT" sz="2400" dirty="0" err="1"/>
              <a:t>defined</a:t>
            </a:r>
            <a:r>
              <a:rPr lang="it-IT" sz="2400" dirty="0"/>
              <a:t> in </a:t>
            </a:r>
            <a:r>
              <a:rPr lang="it-IT" sz="2400" dirty="0" err="1"/>
              <a:t>agrement</a:t>
            </a:r>
            <a:r>
              <a:rPr lang="it-IT" sz="2400" dirty="0"/>
              <a:t> with </a:t>
            </a:r>
            <a:r>
              <a:rPr lang="it-IT" sz="2400" dirty="0" err="1"/>
              <a:t>UniCampinas</a:t>
            </a:r>
            <a:r>
              <a:rPr lang="it-IT" sz="2400" dirty="0"/>
              <a:t> Group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Visual check of the overall </a:t>
            </a:r>
            <a:r>
              <a:rPr lang="it-IT" sz="2400" dirty="0" err="1"/>
              <a:t>deposition</a:t>
            </a:r>
            <a:r>
              <a:rPr lang="it-IT" sz="2400" dirty="0"/>
              <a:t> </a:t>
            </a:r>
            <a:r>
              <a:rPr lang="it-IT" sz="2400" dirty="0" err="1"/>
              <a:t>process</a:t>
            </a: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Check of 10% of </a:t>
            </a:r>
            <a:r>
              <a:rPr lang="it-IT" sz="2400" dirty="0" err="1"/>
              <a:t>coated</a:t>
            </a:r>
            <a:r>
              <a:rPr lang="it-IT" sz="2400" dirty="0"/>
              <a:t> samples for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evaporation</a:t>
            </a:r>
            <a:r>
              <a:rPr lang="it-IT" sz="2400" dirty="0"/>
              <a:t> </a:t>
            </a:r>
            <a:r>
              <a:rPr lang="it-IT" sz="2400" dirty="0" err="1"/>
              <a:t>process</a:t>
            </a:r>
            <a:r>
              <a:rPr lang="it-IT" sz="24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err="1"/>
              <a:t>Measurement</a:t>
            </a:r>
            <a:r>
              <a:rPr lang="it-IT" sz="2400" b="1" dirty="0"/>
              <a:t> of mass </a:t>
            </a:r>
            <a:r>
              <a:rPr lang="it-IT" sz="2400" b="1" dirty="0" err="1"/>
              <a:t>densities</a:t>
            </a:r>
            <a:r>
              <a:rPr lang="it-IT" sz="2400" b="1" dirty="0"/>
              <a:t> </a:t>
            </a:r>
            <a:r>
              <a:rPr lang="it-IT" sz="2400" dirty="0"/>
              <a:t>with </a:t>
            </a:r>
            <a:r>
              <a:rPr lang="it-IT" sz="2400" dirty="0" err="1"/>
              <a:t>precision</a:t>
            </a:r>
            <a:r>
              <a:rPr lang="it-IT" sz="2400" dirty="0"/>
              <a:t> scale (O(10</a:t>
            </a:r>
            <a:r>
              <a:rPr lang="it-IT" sz="2400" baseline="30000" dirty="0"/>
              <a:t>-5</a:t>
            </a:r>
            <a:r>
              <a:rPr lang="it-IT" sz="2400" dirty="0"/>
              <a:t> g))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/>
              <a:t>Conversion yield test: </a:t>
            </a:r>
            <a:r>
              <a:rPr lang="it-IT" sz="2400" dirty="0" err="1"/>
              <a:t>measurements</a:t>
            </a:r>
            <a:r>
              <a:rPr lang="it-IT" sz="2400" dirty="0"/>
              <a:t> with a </a:t>
            </a:r>
            <a:r>
              <a:rPr lang="it-IT" sz="2400" dirty="0" err="1"/>
              <a:t>spectrofluorimeter</a:t>
            </a:r>
            <a:r>
              <a:rPr lang="it-IT" sz="2400" dirty="0"/>
              <a:t> and </a:t>
            </a:r>
            <a:r>
              <a:rPr lang="it-IT" sz="2400" dirty="0" err="1"/>
              <a:t>comparison</a:t>
            </a:r>
            <a:r>
              <a:rPr lang="it-IT" sz="2400" dirty="0"/>
              <a:t> </a:t>
            </a:r>
            <a:r>
              <a:rPr lang="it-IT" sz="2400" dirty="0" err="1"/>
              <a:t>wrt</a:t>
            </a:r>
            <a:r>
              <a:rPr lang="it-IT" sz="2400" dirty="0"/>
              <a:t> a </a:t>
            </a:r>
            <a:r>
              <a:rPr lang="it-IT" sz="2400" dirty="0" err="1"/>
              <a:t>reference</a:t>
            </a: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err="1"/>
              <a:t>Adhesion</a:t>
            </a:r>
            <a:r>
              <a:rPr lang="it-IT" sz="2400" b="1" dirty="0"/>
              <a:t> test: </a:t>
            </a:r>
            <a:r>
              <a:rPr lang="it-IT" sz="2400" dirty="0" err="1"/>
              <a:t>controlled</a:t>
            </a:r>
            <a:r>
              <a:rPr lang="it-IT" sz="2400" b="1" dirty="0"/>
              <a:t> </a:t>
            </a:r>
            <a:r>
              <a:rPr lang="it-IT" sz="2400" dirty="0"/>
              <a:t>immersion in </a:t>
            </a:r>
            <a:r>
              <a:rPr lang="it-IT" sz="2400" dirty="0" err="1"/>
              <a:t>liquid</a:t>
            </a:r>
            <a:r>
              <a:rPr lang="it-IT" sz="2400" dirty="0"/>
              <a:t> </a:t>
            </a:r>
            <a:r>
              <a:rPr lang="it-IT" sz="2400" dirty="0" err="1"/>
              <a:t>nitrogen</a:t>
            </a:r>
            <a:r>
              <a:rPr lang="it-IT" sz="2400" dirty="0"/>
              <a:t> (system under </a:t>
            </a:r>
            <a:r>
              <a:rPr lang="it-IT" sz="2400" dirty="0" err="1"/>
              <a:t>development</a:t>
            </a:r>
            <a:r>
              <a:rPr lang="it-IT" sz="2400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Collaboration with </a:t>
            </a:r>
            <a:r>
              <a:rPr lang="it-IT" sz="2400" dirty="0" err="1"/>
              <a:t>UniNa</a:t>
            </a:r>
            <a:r>
              <a:rPr lang="it-IT" sz="2400" dirty="0"/>
              <a:t> Chemical Department and CNR-SPIN to set up an overall </a:t>
            </a:r>
            <a:r>
              <a:rPr lang="it-IT" sz="2400" dirty="0" err="1"/>
              <a:t>quality</a:t>
            </a:r>
            <a:r>
              <a:rPr lang="it-IT" sz="2400" dirty="0"/>
              <a:t> check procedure</a:t>
            </a:r>
            <a:endParaRPr lang="it-IT" sz="2400" b="1" dirty="0"/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</p:txBody>
      </p:sp>
      <p:pic>
        <p:nvPicPr>
          <p:cNvPr id="4100" name="Picture 4" descr="Bench-top Spectrofluorometer - 2009 - Wiley Analytical Science">
            <a:extLst>
              <a:ext uri="{FF2B5EF4-FFF2-40B4-BE49-F238E27FC236}">
                <a16:creationId xmlns:a16="http://schemas.microsoft.com/office/drawing/2014/main" id="{F0E885D4-1DD4-95D2-9B21-CC17118C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481" y="1063900"/>
            <a:ext cx="3224566" cy="17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F38A1D5-C766-7A99-C09D-0023D7C94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0" r="28956"/>
          <a:stretch/>
        </p:blipFill>
        <p:spPr>
          <a:xfrm>
            <a:off x="8615440" y="2697321"/>
            <a:ext cx="1382000" cy="2997801"/>
          </a:xfrm>
          <a:prstGeom prst="rect">
            <a:avLst/>
          </a:prstGeom>
        </p:spPr>
      </p:pic>
      <p:pic>
        <p:nvPicPr>
          <p:cNvPr id="10" name="Immagine 9" descr="Immagine che contiene schizzo, Disegno tecnico, diagramma, disegno&#10;&#10;Descrizione generata automaticamente">
            <a:extLst>
              <a:ext uri="{FF2B5EF4-FFF2-40B4-BE49-F238E27FC236}">
                <a16:creationId xmlns:a16="http://schemas.microsoft.com/office/drawing/2014/main" id="{79876AB3-99AE-E996-F03C-72D9D6E9B8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1366" r="6140" b="13478"/>
          <a:stretch/>
        </p:blipFill>
        <p:spPr>
          <a:xfrm>
            <a:off x="10480020" y="3803053"/>
            <a:ext cx="1621537" cy="176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8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olo 1">
            <a:extLst>
              <a:ext uri="{FF2B5EF4-FFF2-40B4-BE49-F238E27FC236}">
                <a16:creationId xmlns:a16="http://schemas.microsoft.com/office/drawing/2014/main" id="{47498F91-6D82-DBED-3DC8-BBC1182D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896"/>
            <a:ext cx="10515600" cy="629658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FD2 evaporation </a:t>
            </a:r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site</a:t>
            </a:r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: programming of the operations</a:t>
            </a:r>
          </a:p>
        </p:txBody>
      </p:sp>
      <p:graphicFrame>
        <p:nvGraphicFramePr>
          <p:cNvPr id="34" name="Tabella 5">
            <a:extLst>
              <a:ext uri="{FF2B5EF4-FFF2-40B4-BE49-F238E27FC236}">
                <a16:creationId xmlns:a16="http://schemas.microsoft.com/office/drawing/2014/main" id="{6C85FA34-148D-5C69-B11C-F0EDB98C7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304142"/>
              </p:ext>
            </p:extLst>
          </p:nvPr>
        </p:nvGraphicFramePr>
        <p:xfrm>
          <a:off x="5510365" y="1214510"/>
          <a:ext cx="668163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368">
                  <a:extLst>
                    <a:ext uri="{9D8B030D-6E8A-4147-A177-3AD203B41FA5}">
                      <a16:colId xmlns:a16="http://schemas.microsoft.com/office/drawing/2014/main" val="408435534"/>
                    </a:ext>
                  </a:extLst>
                </a:gridCol>
                <a:gridCol w="1448107">
                  <a:extLst>
                    <a:ext uri="{9D8B030D-6E8A-4147-A177-3AD203B41FA5}">
                      <a16:colId xmlns:a16="http://schemas.microsoft.com/office/drawing/2014/main" val="3556556821"/>
                    </a:ext>
                  </a:extLst>
                </a:gridCol>
                <a:gridCol w="1517739">
                  <a:extLst>
                    <a:ext uri="{9D8B030D-6E8A-4147-A177-3AD203B41FA5}">
                      <a16:colId xmlns:a16="http://schemas.microsoft.com/office/drawing/2014/main" val="2078154521"/>
                    </a:ext>
                  </a:extLst>
                </a:gridCol>
                <a:gridCol w="1576421">
                  <a:extLst>
                    <a:ext uri="{9D8B030D-6E8A-4147-A177-3AD203B41FA5}">
                      <a16:colId xmlns:a16="http://schemas.microsoft.com/office/drawing/2014/main" val="23963876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noProof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>
                          <a:latin typeface="Garamond" panose="02020404030301010803" pitchFamily="18" charset="0"/>
                        </a:rPr>
                        <a:t>Number of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Garamond" panose="02020404030301010803" pitchFamily="18" charset="0"/>
                        </a:rPr>
                        <a:t>Number of filters per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Total number of filters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622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Membrane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5632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011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Cathode modules (double side)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10240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744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Spares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10% 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224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>
                        <a:solidFill>
                          <a:schemeClr val="tx2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>
                        <a:solidFill>
                          <a:schemeClr val="tx2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16622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335320"/>
                  </a:ext>
                </a:extLst>
              </a:tr>
            </a:tbl>
          </a:graphicData>
        </a:graphic>
      </p:graphicFrame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04864FC-0E95-CEC1-E327-92143017C4B5}"/>
              </a:ext>
            </a:extLst>
          </p:cNvPr>
          <p:cNvSpPr txBox="1">
            <a:spLocks/>
          </p:cNvSpPr>
          <p:nvPr/>
        </p:nvSpPr>
        <p:spPr>
          <a:xfrm>
            <a:off x="49162" y="1274203"/>
            <a:ext cx="5138057" cy="44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buNone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Main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tasks of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Naples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Group:</a:t>
            </a:r>
            <a:endParaRPr lang="it-IT" sz="2000" baseline="300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Construction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completion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evaporation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facility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Set-up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validation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evaporation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process</a:t>
            </a:r>
            <a:endParaRPr lang="it-IT" sz="20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Coordination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partecipation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to the activities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Management of the facility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shipment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filters in the assembly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sites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000" b="1" dirty="0">
                <a:solidFill>
                  <a:schemeClr val="bg2"/>
                </a:solidFill>
                <a:latin typeface="Garamond" panose="02020404030301010803" pitchFamily="18" charset="0"/>
              </a:rPr>
              <a:t>System design to have a duration of whole evaporation process estimated in approximately 4-5 hours</a:t>
            </a:r>
          </a:p>
          <a:p>
            <a:pPr marL="0" indent="0" algn="just">
              <a:buNone/>
            </a:pPr>
            <a:r>
              <a:rPr lang="en-US" sz="2000" b="1" dirty="0">
                <a:solidFill>
                  <a:schemeClr val="bg2"/>
                </a:solidFill>
                <a:latin typeface="Garamond" panose="02020404030301010803" pitchFamily="18" charset="0"/>
              </a:rPr>
              <a:t>Possibility to perform 2 cycles per day</a:t>
            </a:r>
          </a:p>
          <a:p>
            <a:pPr marL="0" indent="0" algn="just">
              <a:buNone/>
            </a:pPr>
            <a:endParaRPr lang="en-US" sz="2100" b="1" dirty="0">
              <a:solidFill>
                <a:schemeClr val="bg2"/>
              </a:solidFill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endParaRPr lang="en-US" sz="1200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904C9A65-E818-8EC6-FB0E-CBD15EF1657A}"/>
              </a:ext>
            </a:extLst>
          </p:cNvPr>
          <p:cNvSpPr txBox="1">
            <a:spLocks/>
          </p:cNvSpPr>
          <p:nvPr/>
        </p:nvSpPr>
        <p:spPr>
          <a:xfrm>
            <a:off x="6267449" y="3983654"/>
            <a:ext cx="5865558" cy="165983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2 shift for day:  8-10 hours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48  filters/day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Required 346 days (about 70 weeks)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2 years of operation involving 2 INFN technicians</a:t>
            </a: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41E017D8-7C48-9DC9-7049-5D65E88E4765}"/>
              </a:ext>
            </a:extLst>
          </p:cNvPr>
          <p:cNvSpPr/>
          <p:nvPr/>
        </p:nvSpPr>
        <p:spPr>
          <a:xfrm>
            <a:off x="5230049" y="452209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988052"/>
      </p:ext>
    </p:extLst>
  </p:cSld>
  <p:clrMapOvr>
    <a:masterClrMapping/>
  </p:clrMapOvr>
</p:sld>
</file>

<file path=ppt/theme/theme1.xml><?xml version="1.0" encoding="utf-8"?>
<a:theme xmlns:a="http://schemas.openxmlformats.org/drawingml/2006/main" name="DUNE_Theme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heme" id="{896F1739-B0DE-451A-9B02-F7A32AD500B7}" vid="{2B422FC4-9B3C-42C0-B2B1-48B0A3C52134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34682</TotalTime>
  <Words>824</Words>
  <Application>Microsoft Macintosh PowerPoint</Application>
  <PresentationFormat>Widescreen</PresentationFormat>
  <Paragraphs>135</Paragraphs>
  <Slides>14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 Math</vt:lpstr>
      <vt:lpstr>Garamond</vt:lpstr>
      <vt:lpstr>Helvetica</vt:lpstr>
      <vt:lpstr>Lucida Grande</vt:lpstr>
      <vt:lpstr>Wingdings</vt:lpstr>
      <vt:lpstr>DUNE_Theme</vt:lpstr>
      <vt:lpstr>LBNF Content-Footer Theme</vt:lpstr>
      <vt:lpstr>Presentazione standard di PowerPoint</vt:lpstr>
      <vt:lpstr>PTP coating for Far Detector 2</vt:lpstr>
      <vt:lpstr>Chamber Design</vt:lpstr>
      <vt:lpstr>Status of vessel construction</vt:lpstr>
      <vt:lpstr>The crucibles</vt:lpstr>
      <vt:lpstr>Presentazione standard di PowerPoint</vt:lpstr>
      <vt:lpstr>Presentazione standard di PowerPoint</vt:lpstr>
      <vt:lpstr>Quality tests</vt:lpstr>
      <vt:lpstr>FD2 evaporation site: programming of the operations</vt:lpstr>
      <vt:lpstr>Important dates</vt:lpstr>
      <vt:lpstr>Conclusions</vt:lpstr>
      <vt:lpstr>Evaporation facility</vt:lpstr>
      <vt:lpstr>Evaporation facility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Macias, Christopher Thomas</dc:creator>
  <cp:lastModifiedBy>FRANCESCO DI CAPUA</cp:lastModifiedBy>
  <cp:revision>204</cp:revision>
  <dcterms:created xsi:type="dcterms:W3CDTF">2019-03-21T17:33:37Z</dcterms:created>
  <dcterms:modified xsi:type="dcterms:W3CDTF">2024-10-30T08:39:34Z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2024-06-11T04:59:44Z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31686ccc-bfcf-4909-822f-95cd21a4e017</vt:lpwstr>
  </property>
  <property fmtid="{D5CDD505-2E9C-101B-9397-08002B2CF9AE}" pid="8" name="MSIP_Label_2ad0b24d-6422-44b0-b3de-abb3a9e8c81a_ContentBits">
    <vt:lpwstr>0</vt:lpwstr>
  </property>
</Properties>
</file>