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4" r:id="rId2"/>
    <p:sldId id="400" r:id="rId3"/>
    <p:sldId id="407" r:id="rId4"/>
    <p:sldId id="350" r:id="rId5"/>
    <p:sldId id="351" r:id="rId6"/>
    <p:sldId id="275" r:id="rId7"/>
    <p:sldId id="381" r:id="rId8"/>
    <p:sldId id="382" r:id="rId9"/>
    <p:sldId id="383" r:id="rId10"/>
    <p:sldId id="386" r:id="rId11"/>
    <p:sldId id="387" r:id="rId12"/>
    <p:sldId id="388" r:id="rId13"/>
    <p:sldId id="389" r:id="rId14"/>
    <p:sldId id="378" r:id="rId15"/>
    <p:sldId id="406" r:id="rId16"/>
  </p:sldIdLst>
  <p:sldSz cx="12192000" cy="6858000"/>
  <p:notesSz cx="10234613" cy="1466215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47" autoAdjust="0"/>
    <p:restoredTop sz="94660"/>
  </p:normalViewPr>
  <p:slideViewPr>
    <p:cSldViewPr snapToGrid="0">
      <p:cViewPr varScale="1">
        <p:scale>
          <a:sx n="107" d="100"/>
          <a:sy n="107" d="100"/>
        </p:scale>
        <p:origin x="57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H:\2023\ParereIOM\BOOKProposalAloisa_modifie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ALOISA Submitted</a:t>
            </a:r>
            <a:r>
              <a:rPr lang="en-US" baseline="0"/>
              <a:t> </a:t>
            </a:r>
            <a:r>
              <a:rPr lang="en-US"/>
              <a:t>Proposals</a:t>
            </a:r>
          </a:p>
        </c:rich>
      </c:tx>
      <c:layout>
        <c:manualLayout>
          <c:xMode val="edge"/>
          <c:yMode val="edge"/>
          <c:x val="0.24093868172453362"/>
          <c:y val="5.9545773586338795E-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7.1279620391465209E-2"/>
          <c:y val="0.22945733890148423"/>
          <c:w val="0.89065912834115324"/>
          <c:h val="0.70626622777059633"/>
        </c:manualLayout>
      </c:layout>
      <c:barChart>
        <c:barDir val="col"/>
        <c:grouping val="percentStacked"/>
        <c:varyColors val="0"/>
        <c:ser>
          <c:idx val="0"/>
          <c:order val="0"/>
          <c:tx>
            <c:v>With laser</c:v>
          </c:tx>
          <c:spPr>
            <a:solidFill>
              <a:srgbClr val="FFFF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'proposals of aloisa'!$B$221:$B$228</c:f>
              <c:numCache>
                <c:formatCode>General</c:formatCode>
                <c:ptCount val="8"/>
                <c:pt idx="0">
                  <c:v>2016</c:v>
                </c:pt>
                <c:pt idx="1">
                  <c:v>2017</c:v>
                </c:pt>
                <c:pt idx="2">
                  <c:v>2018</c:v>
                </c:pt>
                <c:pt idx="3">
                  <c:v>2019</c:v>
                </c:pt>
                <c:pt idx="4">
                  <c:v>2020</c:v>
                </c:pt>
                <c:pt idx="5">
                  <c:v>2021</c:v>
                </c:pt>
                <c:pt idx="6">
                  <c:v>2022</c:v>
                </c:pt>
                <c:pt idx="7">
                  <c:v>2023</c:v>
                </c:pt>
              </c:numCache>
            </c:numRef>
          </c:cat>
          <c:val>
            <c:numRef>
              <c:f>'proposals of aloisa'!$D$221:$D$228</c:f>
              <c:numCache>
                <c:formatCode>General</c:formatCode>
                <c:ptCount val="8"/>
                <c:pt idx="0">
                  <c:v>1</c:v>
                </c:pt>
                <c:pt idx="1">
                  <c:v>3</c:v>
                </c:pt>
                <c:pt idx="2">
                  <c:v>2</c:v>
                </c:pt>
                <c:pt idx="3">
                  <c:v>1</c:v>
                </c:pt>
                <c:pt idx="4">
                  <c:v>2</c:v>
                </c:pt>
                <c:pt idx="5">
                  <c:v>7</c:v>
                </c:pt>
                <c:pt idx="6">
                  <c:v>7</c:v>
                </c:pt>
                <c:pt idx="7">
                  <c:v>4</c:v>
                </c:pt>
              </c:numCache>
            </c:numRef>
          </c:val>
          <c:extLst>
            <c:ext xmlns:c16="http://schemas.microsoft.com/office/drawing/2014/chart" uri="{C3380CC4-5D6E-409C-BE32-E72D297353CC}">
              <c16:uniqueId val="{00000000-8EDC-4B74-9B59-AD572A5CE0FC}"/>
            </c:ext>
          </c:extLst>
        </c:ser>
        <c:ser>
          <c:idx val="1"/>
          <c:order val="1"/>
          <c:tx>
            <c:v>Without laser</c:v>
          </c:tx>
          <c:spPr>
            <a:solidFill>
              <a:srgbClr val="FF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'proposals of aloisa'!$B$221:$B$228</c:f>
              <c:numCache>
                <c:formatCode>General</c:formatCode>
                <c:ptCount val="8"/>
                <c:pt idx="0">
                  <c:v>2016</c:v>
                </c:pt>
                <c:pt idx="1">
                  <c:v>2017</c:v>
                </c:pt>
                <c:pt idx="2">
                  <c:v>2018</c:v>
                </c:pt>
                <c:pt idx="3">
                  <c:v>2019</c:v>
                </c:pt>
                <c:pt idx="4">
                  <c:v>2020</c:v>
                </c:pt>
                <c:pt idx="5">
                  <c:v>2021</c:v>
                </c:pt>
                <c:pt idx="6">
                  <c:v>2022</c:v>
                </c:pt>
                <c:pt idx="7">
                  <c:v>2023</c:v>
                </c:pt>
              </c:numCache>
            </c:numRef>
          </c:cat>
          <c:val>
            <c:numRef>
              <c:f>'proposals of aloisa'!$E$221:$E$228</c:f>
              <c:numCache>
                <c:formatCode>General</c:formatCode>
                <c:ptCount val="8"/>
                <c:pt idx="0">
                  <c:v>15</c:v>
                </c:pt>
                <c:pt idx="1">
                  <c:v>30</c:v>
                </c:pt>
                <c:pt idx="2">
                  <c:v>24</c:v>
                </c:pt>
                <c:pt idx="3">
                  <c:v>20</c:v>
                </c:pt>
                <c:pt idx="4">
                  <c:v>17</c:v>
                </c:pt>
                <c:pt idx="5">
                  <c:v>31</c:v>
                </c:pt>
                <c:pt idx="6">
                  <c:v>23</c:v>
                </c:pt>
                <c:pt idx="7">
                  <c:v>14</c:v>
                </c:pt>
              </c:numCache>
            </c:numRef>
          </c:val>
          <c:extLst>
            <c:ext xmlns:c16="http://schemas.microsoft.com/office/drawing/2014/chart" uri="{C3380CC4-5D6E-409C-BE32-E72D297353CC}">
              <c16:uniqueId val="{00000001-8EDC-4B74-9B59-AD572A5CE0FC}"/>
            </c:ext>
          </c:extLst>
        </c:ser>
        <c:dLbls>
          <c:dLblPos val="ctr"/>
          <c:showLegendKey val="0"/>
          <c:showVal val="1"/>
          <c:showCatName val="0"/>
          <c:showSerName val="0"/>
          <c:showPercent val="0"/>
          <c:showBubbleSize val="0"/>
        </c:dLbls>
        <c:gapWidth val="150"/>
        <c:overlap val="100"/>
        <c:axId val="19017519"/>
        <c:axId val="852434063"/>
      </c:barChart>
      <c:catAx>
        <c:axId val="19017519"/>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852434063"/>
        <c:crosses val="autoZero"/>
        <c:auto val="0"/>
        <c:lblAlgn val="ctr"/>
        <c:lblOffset val="100"/>
        <c:tickLblSkip val="1"/>
        <c:noMultiLvlLbl val="0"/>
      </c:catAx>
      <c:valAx>
        <c:axId val="852434063"/>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9017519"/>
        <c:crosses val="autoZero"/>
        <c:crossBetween val="between"/>
      </c:valAx>
      <c:spPr>
        <a:noFill/>
        <a:ln>
          <a:noFill/>
        </a:ln>
        <a:effectLst/>
      </c:spPr>
    </c:plotArea>
    <c:legend>
      <c:legendPos val="b"/>
      <c:layout>
        <c:manualLayout>
          <c:xMode val="edge"/>
          <c:yMode val="edge"/>
          <c:x val="0.74762274013037766"/>
          <c:y val="0.10570416952914438"/>
          <c:w val="0.25237725986962228"/>
          <c:h val="7.5503884162130747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34999" cy="735654"/>
          </a:xfrm>
          <a:prstGeom prst="rect">
            <a:avLst/>
          </a:prstGeom>
        </p:spPr>
        <p:txBody>
          <a:bodyPr vert="horz" lIns="142262" tIns="71131" rIns="142262" bIns="71131" rtlCol="0"/>
          <a:lstStyle>
            <a:lvl1pPr algn="l">
              <a:defRPr sz="1900"/>
            </a:lvl1pPr>
          </a:lstStyle>
          <a:p>
            <a:endParaRPr lang="it-IT"/>
          </a:p>
        </p:txBody>
      </p:sp>
      <p:sp>
        <p:nvSpPr>
          <p:cNvPr id="3" name="Date Placeholder 2"/>
          <p:cNvSpPr>
            <a:spLocks noGrp="1"/>
          </p:cNvSpPr>
          <p:nvPr>
            <p:ph type="dt" idx="1"/>
          </p:nvPr>
        </p:nvSpPr>
        <p:spPr>
          <a:xfrm>
            <a:off x="5797246" y="0"/>
            <a:ext cx="4434999" cy="735654"/>
          </a:xfrm>
          <a:prstGeom prst="rect">
            <a:avLst/>
          </a:prstGeom>
        </p:spPr>
        <p:txBody>
          <a:bodyPr vert="horz" lIns="142262" tIns="71131" rIns="142262" bIns="71131" rtlCol="0"/>
          <a:lstStyle>
            <a:lvl1pPr algn="r">
              <a:defRPr sz="1900"/>
            </a:lvl1pPr>
          </a:lstStyle>
          <a:p>
            <a:fld id="{AC93F4CA-BAE3-4D35-B759-583A919DDBA0}" type="datetimeFigureOut">
              <a:rPr lang="it-IT" smtClean="0"/>
              <a:t>05/12/2024</a:t>
            </a:fld>
            <a:endParaRPr lang="it-IT"/>
          </a:p>
        </p:txBody>
      </p:sp>
      <p:sp>
        <p:nvSpPr>
          <p:cNvPr id="4" name="Slide Image Placeholder 3"/>
          <p:cNvSpPr>
            <a:spLocks noGrp="1" noRot="1" noChangeAspect="1"/>
          </p:cNvSpPr>
          <p:nvPr>
            <p:ph type="sldImg" idx="2"/>
          </p:nvPr>
        </p:nvSpPr>
        <p:spPr>
          <a:xfrm>
            <a:off x="719138" y="1833563"/>
            <a:ext cx="8796337" cy="4948237"/>
          </a:xfrm>
          <a:prstGeom prst="rect">
            <a:avLst/>
          </a:prstGeom>
          <a:noFill/>
          <a:ln w="12700">
            <a:solidFill>
              <a:prstClr val="black"/>
            </a:solidFill>
          </a:ln>
        </p:spPr>
        <p:txBody>
          <a:bodyPr vert="horz" lIns="142262" tIns="71131" rIns="142262" bIns="71131" rtlCol="0" anchor="ctr"/>
          <a:lstStyle/>
          <a:p>
            <a:endParaRPr lang="it-IT"/>
          </a:p>
        </p:txBody>
      </p:sp>
      <p:sp>
        <p:nvSpPr>
          <p:cNvPr id="5" name="Notes Placeholder 4"/>
          <p:cNvSpPr>
            <a:spLocks noGrp="1"/>
          </p:cNvSpPr>
          <p:nvPr>
            <p:ph type="body" sz="quarter" idx="3"/>
          </p:nvPr>
        </p:nvSpPr>
        <p:spPr>
          <a:xfrm>
            <a:off x="1023462" y="7056159"/>
            <a:ext cx="8187690" cy="5773222"/>
          </a:xfrm>
          <a:prstGeom prst="rect">
            <a:avLst/>
          </a:prstGeom>
        </p:spPr>
        <p:txBody>
          <a:bodyPr vert="horz" lIns="142262" tIns="71131" rIns="142262" bIns="711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13926499"/>
            <a:ext cx="4434999" cy="735652"/>
          </a:xfrm>
          <a:prstGeom prst="rect">
            <a:avLst/>
          </a:prstGeom>
        </p:spPr>
        <p:txBody>
          <a:bodyPr vert="horz" lIns="142262" tIns="71131" rIns="142262" bIns="71131" rtlCol="0" anchor="b"/>
          <a:lstStyle>
            <a:lvl1pPr algn="l">
              <a:defRPr sz="1900"/>
            </a:lvl1pPr>
          </a:lstStyle>
          <a:p>
            <a:endParaRPr lang="it-IT"/>
          </a:p>
        </p:txBody>
      </p:sp>
      <p:sp>
        <p:nvSpPr>
          <p:cNvPr id="7" name="Slide Number Placeholder 6"/>
          <p:cNvSpPr>
            <a:spLocks noGrp="1"/>
          </p:cNvSpPr>
          <p:nvPr>
            <p:ph type="sldNum" sz="quarter" idx="5"/>
          </p:nvPr>
        </p:nvSpPr>
        <p:spPr>
          <a:xfrm>
            <a:off x="5797246" y="13926499"/>
            <a:ext cx="4434999" cy="735652"/>
          </a:xfrm>
          <a:prstGeom prst="rect">
            <a:avLst/>
          </a:prstGeom>
        </p:spPr>
        <p:txBody>
          <a:bodyPr vert="horz" lIns="142262" tIns="71131" rIns="142262" bIns="71131" rtlCol="0" anchor="b"/>
          <a:lstStyle>
            <a:lvl1pPr algn="r">
              <a:defRPr sz="1900"/>
            </a:lvl1pPr>
          </a:lstStyle>
          <a:p>
            <a:fld id="{7254BEC3-186C-4E22-8E94-7E29CA0AC417}" type="slidenum">
              <a:rPr lang="it-IT" smtClean="0"/>
              <a:t>‹#›</a:t>
            </a:fld>
            <a:endParaRPr lang="it-IT"/>
          </a:p>
        </p:txBody>
      </p:sp>
    </p:spTree>
    <p:extLst>
      <p:ext uri="{BB962C8B-B14F-4D97-AF65-F5344CB8AC3E}">
        <p14:creationId xmlns:p14="http://schemas.microsoft.com/office/powerpoint/2010/main" val="3597157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7E29A-1E19-2B01-9740-B9D4ACBCED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CEF60AF1-1394-58F9-77DE-ED902B0EDC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61BDD26C-5DAA-A813-CFC2-5497566537D0}"/>
              </a:ext>
            </a:extLst>
          </p:cNvPr>
          <p:cNvSpPr>
            <a:spLocks noGrp="1"/>
          </p:cNvSpPr>
          <p:nvPr>
            <p:ph type="dt" sz="half" idx="10"/>
          </p:nvPr>
        </p:nvSpPr>
        <p:spPr/>
        <p:txBody>
          <a:bodyPr/>
          <a:lstStyle/>
          <a:p>
            <a:r>
              <a:rPr lang="it-IT"/>
              <a:t>06/12/2024</a:t>
            </a:r>
          </a:p>
        </p:txBody>
      </p:sp>
      <p:sp>
        <p:nvSpPr>
          <p:cNvPr id="5" name="Footer Placeholder 4">
            <a:extLst>
              <a:ext uri="{FF2B5EF4-FFF2-40B4-BE49-F238E27FC236}">
                <a16:creationId xmlns:a16="http://schemas.microsoft.com/office/drawing/2014/main" id="{8033905B-0B1B-2D6F-9918-24C2640ECA3A}"/>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A8124C05-BAB4-EC9F-A03E-3E98C8D53409}"/>
              </a:ext>
            </a:extLst>
          </p:cNvPr>
          <p:cNvSpPr>
            <a:spLocks noGrp="1"/>
          </p:cNvSpPr>
          <p:nvPr>
            <p:ph type="sldNum" sz="quarter" idx="12"/>
          </p:nvPr>
        </p:nvSpPr>
        <p:spPr/>
        <p:txBody>
          <a:bodyPr/>
          <a:lstStyle/>
          <a:p>
            <a:fld id="{DAFBE656-EE6D-40DE-81D8-0F097D354143}" type="slidenum">
              <a:rPr lang="it-IT" smtClean="0"/>
              <a:t>‹#›</a:t>
            </a:fld>
            <a:endParaRPr lang="it-IT"/>
          </a:p>
        </p:txBody>
      </p:sp>
    </p:spTree>
    <p:extLst>
      <p:ext uri="{BB962C8B-B14F-4D97-AF65-F5344CB8AC3E}">
        <p14:creationId xmlns:p14="http://schemas.microsoft.com/office/powerpoint/2010/main" val="2449589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02B4E-F926-CF8A-BBDC-C057242C57DF}"/>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CAB6DA14-ECEB-6F4D-129D-B1AD1EC98F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8807B8F0-6E06-C163-B10C-3584074D8813}"/>
              </a:ext>
            </a:extLst>
          </p:cNvPr>
          <p:cNvSpPr>
            <a:spLocks noGrp="1"/>
          </p:cNvSpPr>
          <p:nvPr>
            <p:ph type="dt" sz="half" idx="10"/>
          </p:nvPr>
        </p:nvSpPr>
        <p:spPr/>
        <p:txBody>
          <a:bodyPr/>
          <a:lstStyle/>
          <a:p>
            <a:r>
              <a:rPr lang="it-IT"/>
              <a:t>06/12/2024</a:t>
            </a:r>
          </a:p>
        </p:txBody>
      </p:sp>
      <p:sp>
        <p:nvSpPr>
          <p:cNvPr id="5" name="Footer Placeholder 4">
            <a:extLst>
              <a:ext uri="{FF2B5EF4-FFF2-40B4-BE49-F238E27FC236}">
                <a16:creationId xmlns:a16="http://schemas.microsoft.com/office/drawing/2014/main" id="{69C75FC0-2300-4315-C263-48D8083DD04D}"/>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A44EBE8A-DDB8-2F2A-1606-B8055985A8D9}"/>
              </a:ext>
            </a:extLst>
          </p:cNvPr>
          <p:cNvSpPr>
            <a:spLocks noGrp="1"/>
          </p:cNvSpPr>
          <p:nvPr>
            <p:ph type="sldNum" sz="quarter" idx="12"/>
          </p:nvPr>
        </p:nvSpPr>
        <p:spPr/>
        <p:txBody>
          <a:bodyPr/>
          <a:lstStyle/>
          <a:p>
            <a:fld id="{DAFBE656-EE6D-40DE-81D8-0F097D354143}" type="slidenum">
              <a:rPr lang="it-IT" smtClean="0"/>
              <a:t>‹#›</a:t>
            </a:fld>
            <a:endParaRPr lang="it-IT"/>
          </a:p>
        </p:txBody>
      </p:sp>
    </p:spTree>
    <p:extLst>
      <p:ext uri="{BB962C8B-B14F-4D97-AF65-F5344CB8AC3E}">
        <p14:creationId xmlns:p14="http://schemas.microsoft.com/office/powerpoint/2010/main" val="188839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D63414-7F58-4C6C-B955-F1DB7C12B4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497A3619-5095-58B3-C6EF-303FAB8E63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E43CD102-149B-795D-CF22-71F9176CEE7E}"/>
              </a:ext>
            </a:extLst>
          </p:cNvPr>
          <p:cNvSpPr>
            <a:spLocks noGrp="1"/>
          </p:cNvSpPr>
          <p:nvPr>
            <p:ph type="dt" sz="half" idx="10"/>
          </p:nvPr>
        </p:nvSpPr>
        <p:spPr/>
        <p:txBody>
          <a:bodyPr/>
          <a:lstStyle/>
          <a:p>
            <a:r>
              <a:rPr lang="it-IT"/>
              <a:t>06/12/2024</a:t>
            </a:r>
          </a:p>
        </p:txBody>
      </p:sp>
      <p:sp>
        <p:nvSpPr>
          <p:cNvPr id="5" name="Footer Placeholder 4">
            <a:extLst>
              <a:ext uri="{FF2B5EF4-FFF2-40B4-BE49-F238E27FC236}">
                <a16:creationId xmlns:a16="http://schemas.microsoft.com/office/drawing/2014/main" id="{837667BB-6B7E-EE5D-5012-48759DC17A1C}"/>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FDF46E1A-1638-F9B5-A7AD-EE585805D448}"/>
              </a:ext>
            </a:extLst>
          </p:cNvPr>
          <p:cNvSpPr>
            <a:spLocks noGrp="1"/>
          </p:cNvSpPr>
          <p:nvPr>
            <p:ph type="sldNum" sz="quarter" idx="12"/>
          </p:nvPr>
        </p:nvSpPr>
        <p:spPr/>
        <p:txBody>
          <a:bodyPr/>
          <a:lstStyle/>
          <a:p>
            <a:fld id="{DAFBE656-EE6D-40DE-81D8-0F097D354143}" type="slidenum">
              <a:rPr lang="it-IT" smtClean="0"/>
              <a:t>‹#›</a:t>
            </a:fld>
            <a:endParaRPr lang="it-IT"/>
          </a:p>
        </p:txBody>
      </p:sp>
    </p:spTree>
    <p:extLst>
      <p:ext uri="{BB962C8B-B14F-4D97-AF65-F5344CB8AC3E}">
        <p14:creationId xmlns:p14="http://schemas.microsoft.com/office/powerpoint/2010/main" val="400315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66A4F-F16E-735A-CFB7-E8135886137F}"/>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3F6FEE67-E933-76A0-CA40-1B4BBCD338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6FC0F084-F1FF-6240-1268-811316452C26}"/>
              </a:ext>
            </a:extLst>
          </p:cNvPr>
          <p:cNvSpPr>
            <a:spLocks noGrp="1"/>
          </p:cNvSpPr>
          <p:nvPr>
            <p:ph type="dt" sz="half" idx="10"/>
          </p:nvPr>
        </p:nvSpPr>
        <p:spPr/>
        <p:txBody>
          <a:bodyPr/>
          <a:lstStyle/>
          <a:p>
            <a:r>
              <a:rPr lang="it-IT"/>
              <a:t>06/12/2024</a:t>
            </a:r>
          </a:p>
        </p:txBody>
      </p:sp>
      <p:sp>
        <p:nvSpPr>
          <p:cNvPr id="5" name="Footer Placeholder 4">
            <a:extLst>
              <a:ext uri="{FF2B5EF4-FFF2-40B4-BE49-F238E27FC236}">
                <a16:creationId xmlns:a16="http://schemas.microsoft.com/office/drawing/2014/main" id="{DACAE99D-30C6-4FC8-2222-F040E162665A}"/>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5DA667E8-F8BD-C036-F36E-2FB4F7BFAFAD}"/>
              </a:ext>
            </a:extLst>
          </p:cNvPr>
          <p:cNvSpPr>
            <a:spLocks noGrp="1"/>
          </p:cNvSpPr>
          <p:nvPr>
            <p:ph type="sldNum" sz="quarter" idx="12"/>
          </p:nvPr>
        </p:nvSpPr>
        <p:spPr/>
        <p:txBody>
          <a:bodyPr/>
          <a:lstStyle/>
          <a:p>
            <a:fld id="{DAFBE656-EE6D-40DE-81D8-0F097D354143}" type="slidenum">
              <a:rPr lang="it-IT" smtClean="0"/>
              <a:t>‹#›</a:t>
            </a:fld>
            <a:endParaRPr lang="it-IT"/>
          </a:p>
        </p:txBody>
      </p:sp>
    </p:spTree>
    <p:extLst>
      <p:ext uri="{BB962C8B-B14F-4D97-AF65-F5344CB8AC3E}">
        <p14:creationId xmlns:p14="http://schemas.microsoft.com/office/powerpoint/2010/main" val="3425849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A22C-EED7-4B02-2476-FABED4D359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6343A732-509C-F82B-EA0D-687F3569AD4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2A051D-8071-C9FB-1E87-E02F92468E1F}"/>
              </a:ext>
            </a:extLst>
          </p:cNvPr>
          <p:cNvSpPr>
            <a:spLocks noGrp="1"/>
          </p:cNvSpPr>
          <p:nvPr>
            <p:ph type="dt" sz="half" idx="10"/>
          </p:nvPr>
        </p:nvSpPr>
        <p:spPr/>
        <p:txBody>
          <a:bodyPr/>
          <a:lstStyle/>
          <a:p>
            <a:r>
              <a:rPr lang="it-IT"/>
              <a:t>06/12/2024</a:t>
            </a:r>
          </a:p>
        </p:txBody>
      </p:sp>
      <p:sp>
        <p:nvSpPr>
          <p:cNvPr id="5" name="Footer Placeholder 4">
            <a:extLst>
              <a:ext uri="{FF2B5EF4-FFF2-40B4-BE49-F238E27FC236}">
                <a16:creationId xmlns:a16="http://schemas.microsoft.com/office/drawing/2014/main" id="{2ED1382A-CF06-7FF7-F51F-B0D84A2E28E0}"/>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B04023F8-7465-0371-6A8E-66E1FB8EB6FE}"/>
              </a:ext>
            </a:extLst>
          </p:cNvPr>
          <p:cNvSpPr>
            <a:spLocks noGrp="1"/>
          </p:cNvSpPr>
          <p:nvPr>
            <p:ph type="sldNum" sz="quarter" idx="12"/>
          </p:nvPr>
        </p:nvSpPr>
        <p:spPr/>
        <p:txBody>
          <a:bodyPr/>
          <a:lstStyle/>
          <a:p>
            <a:fld id="{DAFBE656-EE6D-40DE-81D8-0F097D354143}" type="slidenum">
              <a:rPr lang="it-IT" smtClean="0"/>
              <a:t>‹#›</a:t>
            </a:fld>
            <a:endParaRPr lang="it-IT"/>
          </a:p>
        </p:txBody>
      </p:sp>
    </p:spTree>
    <p:extLst>
      <p:ext uri="{BB962C8B-B14F-4D97-AF65-F5344CB8AC3E}">
        <p14:creationId xmlns:p14="http://schemas.microsoft.com/office/powerpoint/2010/main" val="711768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688C9-7636-EF58-E92D-890166F82016}"/>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52E782EB-2C7C-8D99-1D55-F041A8EF78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BD3F00D4-A504-1FDA-9A26-EC1434E443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16FC6970-7407-91E8-A76F-B7115DCBA2D8}"/>
              </a:ext>
            </a:extLst>
          </p:cNvPr>
          <p:cNvSpPr>
            <a:spLocks noGrp="1"/>
          </p:cNvSpPr>
          <p:nvPr>
            <p:ph type="dt" sz="half" idx="10"/>
          </p:nvPr>
        </p:nvSpPr>
        <p:spPr/>
        <p:txBody>
          <a:bodyPr/>
          <a:lstStyle/>
          <a:p>
            <a:r>
              <a:rPr lang="it-IT"/>
              <a:t>06/12/2024</a:t>
            </a:r>
          </a:p>
        </p:txBody>
      </p:sp>
      <p:sp>
        <p:nvSpPr>
          <p:cNvPr id="6" name="Footer Placeholder 5">
            <a:extLst>
              <a:ext uri="{FF2B5EF4-FFF2-40B4-BE49-F238E27FC236}">
                <a16:creationId xmlns:a16="http://schemas.microsoft.com/office/drawing/2014/main" id="{0057895F-8C3C-A2DE-6909-D987C2B6E0D8}"/>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B788A376-D536-4D2D-9A97-838924A0E93B}"/>
              </a:ext>
            </a:extLst>
          </p:cNvPr>
          <p:cNvSpPr>
            <a:spLocks noGrp="1"/>
          </p:cNvSpPr>
          <p:nvPr>
            <p:ph type="sldNum" sz="quarter" idx="12"/>
          </p:nvPr>
        </p:nvSpPr>
        <p:spPr/>
        <p:txBody>
          <a:bodyPr/>
          <a:lstStyle/>
          <a:p>
            <a:fld id="{DAFBE656-EE6D-40DE-81D8-0F097D354143}" type="slidenum">
              <a:rPr lang="it-IT" smtClean="0"/>
              <a:t>‹#›</a:t>
            </a:fld>
            <a:endParaRPr lang="it-IT"/>
          </a:p>
        </p:txBody>
      </p:sp>
    </p:spTree>
    <p:extLst>
      <p:ext uri="{BB962C8B-B14F-4D97-AF65-F5344CB8AC3E}">
        <p14:creationId xmlns:p14="http://schemas.microsoft.com/office/powerpoint/2010/main" val="664304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FAC46-3D84-6009-6F76-2E7A4D2EA305}"/>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B5E3D650-9993-C10C-7CCD-56EF12ECB5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F10966-FEAC-3219-D76D-9860530DFB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E00121AF-9512-78A9-D758-8A32241D34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909379-5462-23E6-6E70-A7FD37235D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CC9D7E8F-B1C0-1F96-B68E-FC089CBB7CBA}"/>
              </a:ext>
            </a:extLst>
          </p:cNvPr>
          <p:cNvSpPr>
            <a:spLocks noGrp="1"/>
          </p:cNvSpPr>
          <p:nvPr>
            <p:ph type="dt" sz="half" idx="10"/>
          </p:nvPr>
        </p:nvSpPr>
        <p:spPr/>
        <p:txBody>
          <a:bodyPr/>
          <a:lstStyle/>
          <a:p>
            <a:r>
              <a:rPr lang="it-IT"/>
              <a:t>06/12/2024</a:t>
            </a:r>
          </a:p>
        </p:txBody>
      </p:sp>
      <p:sp>
        <p:nvSpPr>
          <p:cNvPr id="8" name="Footer Placeholder 7">
            <a:extLst>
              <a:ext uri="{FF2B5EF4-FFF2-40B4-BE49-F238E27FC236}">
                <a16:creationId xmlns:a16="http://schemas.microsoft.com/office/drawing/2014/main" id="{ABD78389-C43E-C603-C299-78109AB23FE9}"/>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DDBBE54D-171B-ABB1-9B6E-33E127487981}"/>
              </a:ext>
            </a:extLst>
          </p:cNvPr>
          <p:cNvSpPr>
            <a:spLocks noGrp="1"/>
          </p:cNvSpPr>
          <p:nvPr>
            <p:ph type="sldNum" sz="quarter" idx="12"/>
          </p:nvPr>
        </p:nvSpPr>
        <p:spPr/>
        <p:txBody>
          <a:bodyPr/>
          <a:lstStyle/>
          <a:p>
            <a:fld id="{DAFBE656-EE6D-40DE-81D8-0F097D354143}" type="slidenum">
              <a:rPr lang="it-IT" smtClean="0"/>
              <a:t>‹#›</a:t>
            </a:fld>
            <a:endParaRPr lang="it-IT"/>
          </a:p>
        </p:txBody>
      </p:sp>
    </p:spTree>
    <p:extLst>
      <p:ext uri="{BB962C8B-B14F-4D97-AF65-F5344CB8AC3E}">
        <p14:creationId xmlns:p14="http://schemas.microsoft.com/office/powerpoint/2010/main" val="2045833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CECF-8A97-E567-6413-51B9ADEDD8AD}"/>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49588C5D-E96D-3844-7E8E-270A844C3D11}"/>
              </a:ext>
            </a:extLst>
          </p:cNvPr>
          <p:cNvSpPr>
            <a:spLocks noGrp="1"/>
          </p:cNvSpPr>
          <p:nvPr>
            <p:ph type="dt" sz="half" idx="10"/>
          </p:nvPr>
        </p:nvSpPr>
        <p:spPr/>
        <p:txBody>
          <a:bodyPr/>
          <a:lstStyle/>
          <a:p>
            <a:r>
              <a:rPr lang="it-IT"/>
              <a:t>06/12/2024</a:t>
            </a:r>
          </a:p>
        </p:txBody>
      </p:sp>
      <p:sp>
        <p:nvSpPr>
          <p:cNvPr id="4" name="Footer Placeholder 3">
            <a:extLst>
              <a:ext uri="{FF2B5EF4-FFF2-40B4-BE49-F238E27FC236}">
                <a16:creationId xmlns:a16="http://schemas.microsoft.com/office/drawing/2014/main" id="{E84EBD79-26D0-09BB-6C73-A9E7B2341D49}"/>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AD957313-4EC1-C1C9-3EC9-658C2857023E}"/>
              </a:ext>
            </a:extLst>
          </p:cNvPr>
          <p:cNvSpPr>
            <a:spLocks noGrp="1"/>
          </p:cNvSpPr>
          <p:nvPr>
            <p:ph type="sldNum" sz="quarter" idx="12"/>
          </p:nvPr>
        </p:nvSpPr>
        <p:spPr/>
        <p:txBody>
          <a:bodyPr/>
          <a:lstStyle/>
          <a:p>
            <a:fld id="{DAFBE656-EE6D-40DE-81D8-0F097D354143}" type="slidenum">
              <a:rPr lang="it-IT" smtClean="0"/>
              <a:t>‹#›</a:t>
            </a:fld>
            <a:endParaRPr lang="it-IT"/>
          </a:p>
        </p:txBody>
      </p:sp>
    </p:spTree>
    <p:extLst>
      <p:ext uri="{BB962C8B-B14F-4D97-AF65-F5344CB8AC3E}">
        <p14:creationId xmlns:p14="http://schemas.microsoft.com/office/powerpoint/2010/main" val="1764343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FE985F-E8CE-D979-EB8D-DA7B607E5314}"/>
              </a:ext>
            </a:extLst>
          </p:cNvPr>
          <p:cNvSpPr>
            <a:spLocks noGrp="1"/>
          </p:cNvSpPr>
          <p:nvPr>
            <p:ph type="dt" sz="half" idx="10"/>
          </p:nvPr>
        </p:nvSpPr>
        <p:spPr/>
        <p:txBody>
          <a:bodyPr/>
          <a:lstStyle/>
          <a:p>
            <a:r>
              <a:rPr lang="it-IT"/>
              <a:t>06/12/2024</a:t>
            </a:r>
          </a:p>
        </p:txBody>
      </p:sp>
      <p:sp>
        <p:nvSpPr>
          <p:cNvPr id="3" name="Footer Placeholder 2">
            <a:extLst>
              <a:ext uri="{FF2B5EF4-FFF2-40B4-BE49-F238E27FC236}">
                <a16:creationId xmlns:a16="http://schemas.microsoft.com/office/drawing/2014/main" id="{F3884DF5-E907-37CA-FBE1-48533B02196B}"/>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2FAB474F-17C9-13F2-87F4-F8D3A12AE9AA}"/>
              </a:ext>
            </a:extLst>
          </p:cNvPr>
          <p:cNvSpPr>
            <a:spLocks noGrp="1"/>
          </p:cNvSpPr>
          <p:nvPr>
            <p:ph type="sldNum" sz="quarter" idx="12"/>
          </p:nvPr>
        </p:nvSpPr>
        <p:spPr/>
        <p:txBody>
          <a:bodyPr/>
          <a:lstStyle/>
          <a:p>
            <a:fld id="{DAFBE656-EE6D-40DE-81D8-0F097D354143}" type="slidenum">
              <a:rPr lang="it-IT" smtClean="0"/>
              <a:t>‹#›</a:t>
            </a:fld>
            <a:endParaRPr lang="it-IT"/>
          </a:p>
        </p:txBody>
      </p:sp>
    </p:spTree>
    <p:extLst>
      <p:ext uri="{BB962C8B-B14F-4D97-AF65-F5344CB8AC3E}">
        <p14:creationId xmlns:p14="http://schemas.microsoft.com/office/powerpoint/2010/main" val="2171662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2C5CF-D1C7-5B6F-C55A-9AB4DB1EAA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646E9B06-B98A-4042-E9F4-5FE2C943D0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112054F2-AD08-CC93-CA18-63CBC3681A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08A98F-1E3F-B7E0-BE2C-0455B0B32656}"/>
              </a:ext>
            </a:extLst>
          </p:cNvPr>
          <p:cNvSpPr>
            <a:spLocks noGrp="1"/>
          </p:cNvSpPr>
          <p:nvPr>
            <p:ph type="dt" sz="half" idx="10"/>
          </p:nvPr>
        </p:nvSpPr>
        <p:spPr/>
        <p:txBody>
          <a:bodyPr/>
          <a:lstStyle/>
          <a:p>
            <a:r>
              <a:rPr lang="it-IT"/>
              <a:t>06/12/2024</a:t>
            </a:r>
          </a:p>
        </p:txBody>
      </p:sp>
      <p:sp>
        <p:nvSpPr>
          <p:cNvPr id="6" name="Footer Placeholder 5">
            <a:extLst>
              <a:ext uri="{FF2B5EF4-FFF2-40B4-BE49-F238E27FC236}">
                <a16:creationId xmlns:a16="http://schemas.microsoft.com/office/drawing/2014/main" id="{200F34D8-B172-B453-26CC-4E86F0BBF856}"/>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924E47FF-9D53-5847-62B0-FD1195FA5631}"/>
              </a:ext>
            </a:extLst>
          </p:cNvPr>
          <p:cNvSpPr>
            <a:spLocks noGrp="1"/>
          </p:cNvSpPr>
          <p:nvPr>
            <p:ph type="sldNum" sz="quarter" idx="12"/>
          </p:nvPr>
        </p:nvSpPr>
        <p:spPr/>
        <p:txBody>
          <a:bodyPr/>
          <a:lstStyle/>
          <a:p>
            <a:fld id="{DAFBE656-EE6D-40DE-81D8-0F097D354143}" type="slidenum">
              <a:rPr lang="it-IT" smtClean="0"/>
              <a:t>‹#›</a:t>
            </a:fld>
            <a:endParaRPr lang="it-IT"/>
          </a:p>
        </p:txBody>
      </p:sp>
    </p:spTree>
    <p:extLst>
      <p:ext uri="{BB962C8B-B14F-4D97-AF65-F5344CB8AC3E}">
        <p14:creationId xmlns:p14="http://schemas.microsoft.com/office/powerpoint/2010/main" val="2596648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637A9-545C-8C4C-D6C3-42F4C3F8BB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2ED18A5E-45A7-5CF3-B2A3-6307A36311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3327CF6A-73EC-7C77-367D-15353ADB8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359F84-05DF-095C-1F8B-2F68EB493941}"/>
              </a:ext>
            </a:extLst>
          </p:cNvPr>
          <p:cNvSpPr>
            <a:spLocks noGrp="1"/>
          </p:cNvSpPr>
          <p:nvPr>
            <p:ph type="dt" sz="half" idx="10"/>
          </p:nvPr>
        </p:nvSpPr>
        <p:spPr/>
        <p:txBody>
          <a:bodyPr/>
          <a:lstStyle/>
          <a:p>
            <a:r>
              <a:rPr lang="it-IT"/>
              <a:t>06/12/2024</a:t>
            </a:r>
          </a:p>
        </p:txBody>
      </p:sp>
      <p:sp>
        <p:nvSpPr>
          <p:cNvPr id="6" name="Footer Placeholder 5">
            <a:extLst>
              <a:ext uri="{FF2B5EF4-FFF2-40B4-BE49-F238E27FC236}">
                <a16:creationId xmlns:a16="http://schemas.microsoft.com/office/drawing/2014/main" id="{F482E67D-E31B-A4D5-6EA1-E4AE288FA5A6}"/>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309E877F-D420-5D0F-7F83-4F876C087FAE}"/>
              </a:ext>
            </a:extLst>
          </p:cNvPr>
          <p:cNvSpPr>
            <a:spLocks noGrp="1"/>
          </p:cNvSpPr>
          <p:nvPr>
            <p:ph type="sldNum" sz="quarter" idx="12"/>
          </p:nvPr>
        </p:nvSpPr>
        <p:spPr/>
        <p:txBody>
          <a:bodyPr/>
          <a:lstStyle/>
          <a:p>
            <a:fld id="{DAFBE656-EE6D-40DE-81D8-0F097D354143}" type="slidenum">
              <a:rPr lang="it-IT" smtClean="0"/>
              <a:t>‹#›</a:t>
            </a:fld>
            <a:endParaRPr lang="it-IT"/>
          </a:p>
        </p:txBody>
      </p:sp>
    </p:spTree>
    <p:extLst>
      <p:ext uri="{BB962C8B-B14F-4D97-AF65-F5344CB8AC3E}">
        <p14:creationId xmlns:p14="http://schemas.microsoft.com/office/powerpoint/2010/main" val="3987640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63A089-2223-B7B9-7ECD-2D8EC1BC2A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17A37296-1C85-79FB-3F9F-6677FCA972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056519EC-B681-BD01-9A5B-BAB8732C33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it-IT"/>
              <a:t>06/12/2024</a:t>
            </a:r>
          </a:p>
        </p:txBody>
      </p:sp>
      <p:sp>
        <p:nvSpPr>
          <p:cNvPr id="5" name="Footer Placeholder 4">
            <a:extLst>
              <a:ext uri="{FF2B5EF4-FFF2-40B4-BE49-F238E27FC236}">
                <a16:creationId xmlns:a16="http://schemas.microsoft.com/office/drawing/2014/main" id="{C6C90D06-5010-1284-FACA-9FD98AF920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lide Number Placeholder 5">
            <a:extLst>
              <a:ext uri="{FF2B5EF4-FFF2-40B4-BE49-F238E27FC236}">
                <a16:creationId xmlns:a16="http://schemas.microsoft.com/office/drawing/2014/main" id="{E23AAEEF-C057-1B0F-9704-423366033C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AFBE656-EE6D-40DE-81D8-0F097D354143}" type="slidenum">
              <a:rPr lang="it-IT" smtClean="0"/>
              <a:t>‹#›</a:t>
            </a:fld>
            <a:endParaRPr lang="it-IT"/>
          </a:p>
        </p:txBody>
      </p:sp>
    </p:spTree>
    <p:extLst>
      <p:ext uri="{BB962C8B-B14F-4D97-AF65-F5344CB8AC3E}">
        <p14:creationId xmlns:p14="http://schemas.microsoft.com/office/powerpoint/2010/main" val="1028449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emf"/><Relationship Id="rId7" Type="http://schemas.openxmlformats.org/officeDocument/2006/relationships/image" Target="../media/image39.emf"/><Relationship Id="rId2" Type="http://schemas.openxmlformats.org/officeDocument/2006/relationships/image" Target="../media/image34.emf"/><Relationship Id="rId1" Type="http://schemas.openxmlformats.org/officeDocument/2006/relationships/slideLayout" Target="../slideLayouts/slideLayout7.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3.png"/><Relationship Id="rId7" Type="http://schemas.openxmlformats.org/officeDocument/2006/relationships/image" Target="../media/image42.pn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1.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Slide Background">
            <a:extLst>
              <a:ext uri="{FF2B5EF4-FFF2-40B4-BE49-F238E27FC236}">
                <a16:creationId xmlns:a16="http://schemas.microsoft.com/office/drawing/2014/main" id="{B03FEE6B-59C6-4F94-AC2D-FA73D296B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86FEA2A0-6487-486E-B336-D39C827C0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4657278"/>
          </a:xfrm>
          <a:prstGeom prst="rect">
            <a:avLst/>
          </a:prstGeom>
          <a:ln>
            <a:noFill/>
          </a:ln>
          <a:effectLst>
            <a:outerShdw blurRad="368300" dist="330200" dir="714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0A79BD9-1971-4BEC-847A-24BBF5666FA4}"/>
              </a:ext>
            </a:extLst>
          </p:cNvPr>
          <p:cNvSpPr>
            <a:spLocks noGrp="1"/>
          </p:cNvSpPr>
          <p:nvPr>
            <p:ph type="ctrTitle"/>
          </p:nvPr>
        </p:nvSpPr>
        <p:spPr>
          <a:xfrm>
            <a:off x="306489" y="1527190"/>
            <a:ext cx="6549822" cy="1897383"/>
          </a:xfrm>
        </p:spPr>
        <p:txBody>
          <a:bodyPr anchor="t">
            <a:normAutofit/>
          </a:bodyPr>
          <a:lstStyle/>
          <a:p>
            <a:pPr algn="l"/>
            <a:r>
              <a:rPr lang="en-US" sz="3400" b="1" dirty="0"/>
              <a:t>Lattice Dynamics in 2D-Materials </a:t>
            </a:r>
            <a:br>
              <a:rPr lang="en-US" sz="3400" b="1" dirty="0"/>
            </a:br>
            <a:r>
              <a:rPr lang="en-US" sz="3400" b="1" dirty="0"/>
              <a:t>on the pico- and femtosecond timescales.</a:t>
            </a:r>
            <a:endParaRPr lang="en-US" sz="3400" dirty="0"/>
          </a:p>
        </p:txBody>
      </p:sp>
      <p:sp>
        <p:nvSpPr>
          <p:cNvPr id="6" name="Subtitle 5">
            <a:extLst>
              <a:ext uri="{FF2B5EF4-FFF2-40B4-BE49-F238E27FC236}">
                <a16:creationId xmlns:a16="http://schemas.microsoft.com/office/drawing/2014/main" id="{997D8D57-C918-4346-BD32-DD5CEB043E69}"/>
              </a:ext>
            </a:extLst>
          </p:cNvPr>
          <p:cNvSpPr>
            <a:spLocks noGrp="1"/>
          </p:cNvSpPr>
          <p:nvPr>
            <p:ph type="subTitle" idx="1"/>
          </p:nvPr>
        </p:nvSpPr>
        <p:spPr>
          <a:xfrm>
            <a:off x="4675090" y="5228072"/>
            <a:ext cx="6188941" cy="1339969"/>
          </a:xfrm>
        </p:spPr>
        <p:txBody>
          <a:bodyPr anchor="ctr">
            <a:normAutofit/>
          </a:bodyPr>
          <a:lstStyle/>
          <a:p>
            <a:pPr algn="r"/>
            <a:r>
              <a:rPr lang="en-US" dirty="0"/>
              <a:t>Martina Dell’Angela</a:t>
            </a:r>
          </a:p>
          <a:p>
            <a:pPr algn="r"/>
            <a:r>
              <a:rPr lang="en-US" dirty="0"/>
              <a:t>CNR-IOM, Trieste (IT)</a:t>
            </a:r>
          </a:p>
        </p:txBody>
      </p:sp>
      <p:pic>
        <p:nvPicPr>
          <p:cNvPr id="7" name="Picture 6">
            <a:extLst>
              <a:ext uri="{FF2B5EF4-FFF2-40B4-BE49-F238E27FC236}">
                <a16:creationId xmlns:a16="http://schemas.microsoft.com/office/drawing/2014/main" id="{28EB8810-D14E-4AC4-8542-B064C09224FE}"/>
              </a:ext>
            </a:extLst>
          </p:cNvPr>
          <p:cNvPicPr>
            <a:picLocks noChangeAspect="1"/>
          </p:cNvPicPr>
          <p:nvPr/>
        </p:nvPicPr>
        <p:blipFill>
          <a:blip r:embed="rId2"/>
          <a:stretch>
            <a:fillRect/>
          </a:stretch>
        </p:blipFill>
        <p:spPr>
          <a:xfrm>
            <a:off x="6977304" y="1527190"/>
            <a:ext cx="4823704" cy="1225374"/>
          </a:xfrm>
          <a:prstGeom prst="rect">
            <a:avLst/>
          </a:prstGeom>
        </p:spPr>
      </p:pic>
      <p:sp>
        <p:nvSpPr>
          <p:cNvPr id="11" name="Date Placeholder 10">
            <a:extLst>
              <a:ext uri="{FF2B5EF4-FFF2-40B4-BE49-F238E27FC236}">
                <a16:creationId xmlns:a16="http://schemas.microsoft.com/office/drawing/2014/main" id="{A93F05BA-EF02-C85B-816B-9106F4019599}"/>
              </a:ext>
            </a:extLst>
          </p:cNvPr>
          <p:cNvSpPr>
            <a:spLocks noGrp="1"/>
          </p:cNvSpPr>
          <p:nvPr>
            <p:ph type="dt" sz="half" idx="10"/>
          </p:nvPr>
        </p:nvSpPr>
        <p:spPr/>
        <p:txBody>
          <a:bodyPr/>
          <a:lstStyle/>
          <a:p>
            <a:r>
              <a:rPr lang="it-IT"/>
              <a:t>06/12/2024</a:t>
            </a:r>
          </a:p>
        </p:txBody>
      </p:sp>
      <p:sp>
        <p:nvSpPr>
          <p:cNvPr id="12" name="Slide Number Placeholder 11">
            <a:extLst>
              <a:ext uri="{FF2B5EF4-FFF2-40B4-BE49-F238E27FC236}">
                <a16:creationId xmlns:a16="http://schemas.microsoft.com/office/drawing/2014/main" id="{1678F49F-C046-F92A-6C9F-B756FEF7C7C2}"/>
              </a:ext>
            </a:extLst>
          </p:cNvPr>
          <p:cNvSpPr>
            <a:spLocks noGrp="1"/>
          </p:cNvSpPr>
          <p:nvPr>
            <p:ph type="sldNum" sz="quarter" idx="12"/>
          </p:nvPr>
        </p:nvSpPr>
        <p:spPr/>
        <p:txBody>
          <a:bodyPr/>
          <a:lstStyle/>
          <a:p>
            <a:fld id="{DAFBE656-EE6D-40DE-81D8-0F097D354143}" type="slidenum">
              <a:rPr lang="it-IT" smtClean="0"/>
              <a:t>1</a:t>
            </a:fld>
            <a:endParaRPr lang="it-IT"/>
          </a:p>
        </p:txBody>
      </p:sp>
      <p:pic>
        <p:nvPicPr>
          <p:cNvPr id="1026" name="Picture 2">
            <a:extLst>
              <a:ext uri="{FF2B5EF4-FFF2-40B4-BE49-F238E27FC236}">
                <a16:creationId xmlns:a16="http://schemas.microsoft.com/office/drawing/2014/main" id="{7D4ADC6A-D781-C1B8-CD19-E8A2540F1B0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55478" y="4786361"/>
            <a:ext cx="4128244" cy="1935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204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alpha val="32000"/>
          </a:schemeClr>
        </a:solidFill>
        <a:effectLst/>
      </p:bgPr>
    </p:bg>
    <p:spTree>
      <p:nvGrpSpPr>
        <p:cNvPr id="1" name=""/>
        <p:cNvGrpSpPr/>
        <p:nvPr/>
      </p:nvGrpSpPr>
      <p:grpSpPr>
        <a:xfrm>
          <a:off x="0" y="0"/>
          <a:ext cx="0" cy="0"/>
          <a:chOff x="0" y="0"/>
          <a:chExt cx="0" cy="0"/>
        </a:xfrm>
      </p:grpSpPr>
      <p:pic>
        <p:nvPicPr>
          <p:cNvPr id="4" name="Picture 2" descr="figure 1">
            <a:extLst>
              <a:ext uri="{FF2B5EF4-FFF2-40B4-BE49-F238E27FC236}">
                <a16:creationId xmlns:a16="http://schemas.microsoft.com/office/drawing/2014/main" id="{FEEF74DE-A97A-FAF5-0018-C1E77858E13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89722" y="1053103"/>
            <a:ext cx="5198446" cy="31418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847B141-B143-6548-81DC-A7B466DE4307}"/>
              </a:ext>
            </a:extLst>
          </p:cNvPr>
          <p:cNvSpPr/>
          <p:nvPr/>
        </p:nvSpPr>
        <p:spPr>
          <a:xfrm>
            <a:off x="8356730" y="4156859"/>
            <a:ext cx="2581708" cy="246221"/>
          </a:xfrm>
          <a:prstGeom prst="rect">
            <a:avLst/>
          </a:prstGeom>
        </p:spPr>
        <p:txBody>
          <a:bodyPr wrap="square">
            <a:spAutoFit/>
          </a:bodyPr>
          <a:lstStyle/>
          <a:p>
            <a:r>
              <a:rPr lang="en-US" sz="1000" dirty="0">
                <a:solidFill>
                  <a:srgbClr val="1F1F1F"/>
                </a:solidFill>
                <a:cs typeface="Calibri" panose="020F0502020204030204" pitchFamily="34" charset="0"/>
              </a:rPr>
              <a:t>A. </a:t>
            </a:r>
            <a:r>
              <a:rPr lang="en-US" sz="1000" dirty="0" err="1">
                <a:solidFill>
                  <a:srgbClr val="1F1F1F"/>
                </a:solidFill>
                <a:cs typeface="Calibri" panose="020F0502020204030204" pitchFamily="34" charset="0"/>
              </a:rPr>
              <a:t>Kogar</a:t>
            </a:r>
            <a:r>
              <a:rPr lang="en-US" sz="1000" dirty="0">
                <a:solidFill>
                  <a:srgbClr val="1F1F1F"/>
                </a:solidFill>
                <a:cs typeface="Calibri" panose="020F0502020204030204" pitchFamily="34" charset="0"/>
              </a:rPr>
              <a:t> et al, Nat. Phys. 16 (2020) 159</a:t>
            </a:r>
            <a:endParaRPr lang="en-US" sz="1000" dirty="0"/>
          </a:p>
        </p:txBody>
      </p:sp>
      <p:sp>
        <p:nvSpPr>
          <p:cNvPr id="23" name="TextBox 22">
            <a:extLst>
              <a:ext uri="{FF2B5EF4-FFF2-40B4-BE49-F238E27FC236}">
                <a16:creationId xmlns:a16="http://schemas.microsoft.com/office/drawing/2014/main" id="{22A8B54A-F31E-D6DB-4ED2-D8ADD45CA735}"/>
              </a:ext>
            </a:extLst>
          </p:cNvPr>
          <p:cNvSpPr txBox="1"/>
          <p:nvPr/>
        </p:nvSpPr>
        <p:spPr>
          <a:xfrm>
            <a:off x="660226" y="1657463"/>
            <a:ext cx="4778792" cy="1200329"/>
          </a:xfrm>
          <a:prstGeom prst="rect">
            <a:avLst/>
          </a:prstGeom>
          <a:noFill/>
        </p:spPr>
        <p:txBody>
          <a:bodyPr wrap="square">
            <a:spAutoFit/>
          </a:bodyPr>
          <a:lstStyle/>
          <a:p>
            <a:r>
              <a:rPr lang="en-US" b="0" i="0" dirty="0">
                <a:solidFill>
                  <a:srgbClr val="7030A0"/>
                </a:solidFill>
                <a:effectLst/>
                <a:highlight>
                  <a:srgbClr val="FFFF00"/>
                </a:highlight>
              </a:rPr>
              <a:t>Photoexcitation can:</a:t>
            </a:r>
          </a:p>
          <a:p>
            <a:endParaRPr lang="en-US" b="0" i="0" dirty="0">
              <a:solidFill>
                <a:srgbClr val="7030A0"/>
              </a:solidFill>
              <a:effectLst/>
              <a:highlight>
                <a:srgbClr val="FFFF00"/>
              </a:highlight>
            </a:endParaRPr>
          </a:p>
          <a:p>
            <a:pPr marL="1200150" lvl="2" indent="-285750">
              <a:buFont typeface="Arial" panose="020B0604020202020204" pitchFamily="34" charset="0"/>
              <a:buChar char="•"/>
            </a:pPr>
            <a:r>
              <a:rPr lang="en-US" b="0" i="0" dirty="0">
                <a:solidFill>
                  <a:srgbClr val="7030A0"/>
                </a:solidFill>
                <a:effectLst/>
                <a:highlight>
                  <a:srgbClr val="FFFF00"/>
                </a:highlight>
              </a:rPr>
              <a:t>melt the CDW</a:t>
            </a:r>
          </a:p>
          <a:p>
            <a:pPr marL="1200150" lvl="2" indent="-285750">
              <a:buFont typeface="Arial" panose="020B0604020202020204" pitchFamily="34" charset="0"/>
              <a:buChar char="•"/>
            </a:pPr>
            <a:r>
              <a:rPr lang="en-US" dirty="0">
                <a:solidFill>
                  <a:srgbClr val="7030A0"/>
                </a:solidFill>
                <a:highlight>
                  <a:srgbClr val="FFFF00"/>
                </a:highlight>
              </a:rPr>
              <a:t>rotate the CDW</a:t>
            </a:r>
            <a:endParaRPr lang="it-IT" dirty="0">
              <a:solidFill>
                <a:srgbClr val="7030A0"/>
              </a:solidFill>
              <a:highlight>
                <a:srgbClr val="FFFF00"/>
              </a:highlight>
            </a:endParaRPr>
          </a:p>
        </p:txBody>
      </p:sp>
      <p:sp>
        <p:nvSpPr>
          <p:cNvPr id="6" name="Date Placeholder 5">
            <a:extLst>
              <a:ext uri="{FF2B5EF4-FFF2-40B4-BE49-F238E27FC236}">
                <a16:creationId xmlns:a16="http://schemas.microsoft.com/office/drawing/2014/main" id="{F1206AE9-23BB-F09D-6AE5-87A3D055F5F6}"/>
              </a:ext>
            </a:extLst>
          </p:cNvPr>
          <p:cNvSpPr>
            <a:spLocks noGrp="1"/>
          </p:cNvSpPr>
          <p:nvPr>
            <p:ph type="dt" sz="half" idx="10"/>
          </p:nvPr>
        </p:nvSpPr>
        <p:spPr/>
        <p:txBody>
          <a:bodyPr/>
          <a:lstStyle/>
          <a:p>
            <a:r>
              <a:rPr lang="it-IT"/>
              <a:t>06/12/2024</a:t>
            </a:r>
          </a:p>
        </p:txBody>
      </p:sp>
      <p:sp>
        <p:nvSpPr>
          <p:cNvPr id="7" name="Rectangle 6">
            <a:extLst>
              <a:ext uri="{FF2B5EF4-FFF2-40B4-BE49-F238E27FC236}">
                <a16:creationId xmlns:a16="http://schemas.microsoft.com/office/drawing/2014/main" id="{27E2B626-56F1-0FA5-F9BE-BE8D88DEAD77}"/>
              </a:ext>
            </a:extLst>
          </p:cNvPr>
          <p:cNvSpPr/>
          <p:nvPr/>
        </p:nvSpPr>
        <p:spPr>
          <a:xfrm>
            <a:off x="316428" y="353133"/>
            <a:ext cx="6877594" cy="461665"/>
          </a:xfrm>
          <a:prstGeom prst="rect">
            <a:avLst/>
          </a:prstGeom>
          <a:ln w="28575">
            <a:solidFill>
              <a:schemeClr val="tx1"/>
            </a:solidFill>
          </a:ln>
        </p:spPr>
        <p:txBody>
          <a:bodyPr wrap="square">
            <a:spAutoFit/>
          </a:bodyPr>
          <a:lstStyle/>
          <a:p>
            <a:r>
              <a:rPr lang="it-IT" sz="2400" b="1" dirty="0">
                <a:solidFill>
                  <a:srgbClr val="982893"/>
                </a:solidFill>
              </a:rPr>
              <a:t> Charge Density Wave (CDW) Merlting in GdTe3</a:t>
            </a:r>
          </a:p>
        </p:txBody>
      </p:sp>
      <p:sp>
        <p:nvSpPr>
          <p:cNvPr id="8" name="Rectangle 7">
            <a:extLst>
              <a:ext uri="{FF2B5EF4-FFF2-40B4-BE49-F238E27FC236}">
                <a16:creationId xmlns:a16="http://schemas.microsoft.com/office/drawing/2014/main" id="{2E0C2B3C-389D-8893-1DF4-A3F5172F38C3}"/>
              </a:ext>
            </a:extLst>
          </p:cNvPr>
          <p:cNvSpPr/>
          <p:nvPr/>
        </p:nvSpPr>
        <p:spPr>
          <a:xfrm>
            <a:off x="4432523" y="6383419"/>
            <a:ext cx="2581708" cy="246221"/>
          </a:xfrm>
          <a:prstGeom prst="rect">
            <a:avLst/>
          </a:prstGeom>
        </p:spPr>
        <p:txBody>
          <a:bodyPr wrap="square">
            <a:spAutoFit/>
          </a:bodyPr>
          <a:lstStyle/>
          <a:p>
            <a:r>
              <a:rPr lang="en-US" sz="1000" dirty="0">
                <a:solidFill>
                  <a:srgbClr val="1F1F1F"/>
                </a:solidFill>
                <a:cs typeface="Calibri" panose="020F0502020204030204" pitchFamily="34" charset="0"/>
              </a:rPr>
              <a:t>F. Schmitt et al, Science 321 (2008) 5896 </a:t>
            </a:r>
            <a:endParaRPr lang="en-US" sz="1000" dirty="0"/>
          </a:p>
        </p:txBody>
      </p:sp>
      <p:pic>
        <p:nvPicPr>
          <p:cNvPr id="14" name="Picture 13">
            <a:extLst>
              <a:ext uri="{FF2B5EF4-FFF2-40B4-BE49-F238E27FC236}">
                <a16:creationId xmlns:a16="http://schemas.microsoft.com/office/drawing/2014/main" id="{C1E9EE3D-B254-44BD-9315-196155C0FFEA}"/>
              </a:ext>
            </a:extLst>
          </p:cNvPr>
          <p:cNvPicPr>
            <a:picLocks noChangeAspect="1"/>
          </p:cNvPicPr>
          <p:nvPr/>
        </p:nvPicPr>
        <p:blipFill>
          <a:blip r:embed="rId3"/>
          <a:stretch>
            <a:fillRect/>
          </a:stretch>
        </p:blipFill>
        <p:spPr>
          <a:xfrm>
            <a:off x="419100" y="4486461"/>
            <a:ext cx="6324600" cy="1822464"/>
          </a:xfrm>
          <a:prstGeom prst="rect">
            <a:avLst/>
          </a:prstGeom>
        </p:spPr>
      </p:pic>
      <p:sp>
        <p:nvSpPr>
          <p:cNvPr id="18" name="TextBox 17">
            <a:extLst>
              <a:ext uri="{FF2B5EF4-FFF2-40B4-BE49-F238E27FC236}">
                <a16:creationId xmlns:a16="http://schemas.microsoft.com/office/drawing/2014/main" id="{D6C248EE-D905-F04B-FC6D-04082D9223F0}"/>
              </a:ext>
            </a:extLst>
          </p:cNvPr>
          <p:cNvSpPr txBox="1"/>
          <p:nvPr/>
        </p:nvSpPr>
        <p:spPr>
          <a:xfrm>
            <a:off x="316428" y="4089697"/>
            <a:ext cx="6096000" cy="369332"/>
          </a:xfrm>
          <a:prstGeom prst="rect">
            <a:avLst/>
          </a:prstGeom>
          <a:noFill/>
        </p:spPr>
        <p:txBody>
          <a:bodyPr wrap="square">
            <a:spAutoFit/>
          </a:bodyPr>
          <a:lstStyle/>
          <a:p>
            <a:r>
              <a:rPr lang="it-IT" sz="1800" b="1" dirty="0">
                <a:solidFill>
                  <a:srgbClr val="982893"/>
                </a:solidFill>
              </a:rPr>
              <a:t>TbTe3</a:t>
            </a:r>
            <a:endParaRPr lang="it-IT" dirty="0"/>
          </a:p>
        </p:txBody>
      </p:sp>
      <p:sp>
        <p:nvSpPr>
          <p:cNvPr id="19" name="TextBox 18">
            <a:extLst>
              <a:ext uri="{FF2B5EF4-FFF2-40B4-BE49-F238E27FC236}">
                <a16:creationId xmlns:a16="http://schemas.microsoft.com/office/drawing/2014/main" id="{FB165502-4FA9-3B90-D79F-C3E7C6165BFA}"/>
              </a:ext>
            </a:extLst>
          </p:cNvPr>
          <p:cNvSpPr txBox="1"/>
          <p:nvPr/>
        </p:nvSpPr>
        <p:spPr>
          <a:xfrm>
            <a:off x="7362071" y="5294061"/>
            <a:ext cx="3361113" cy="584775"/>
          </a:xfrm>
          <a:prstGeom prst="rect">
            <a:avLst/>
          </a:prstGeom>
          <a:noFill/>
        </p:spPr>
        <p:txBody>
          <a:bodyPr wrap="none" rtlCol="0">
            <a:spAutoFit/>
          </a:bodyPr>
          <a:lstStyle/>
          <a:p>
            <a:r>
              <a:rPr lang="it-IT" sz="1600" b="1" dirty="0" err="1"/>
              <a:t>Coupling</a:t>
            </a:r>
            <a:r>
              <a:rPr lang="it-IT" sz="1600" b="1" dirty="0"/>
              <a:t> between the electronic and </a:t>
            </a:r>
          </a:p>
          <a:p>
            <a:r>
              <a:rPr lang="it-IT" sz="1600" b="1" dirty="0"/>
              <a:t>ionic part of the CDW</a:t>
            </a:r>
          </a:p>
        </p:txBody>
      </p:sp>
      <p:sp>
        <p:nvSpPr>
          <p:cNvPr id="20" name="Slide Number Placeholder 19">
            <a:extLst>
              <a:ext uri="{FF2B5EF4-FFF2-40B4-BE49-F238E27FC236}">
                <a16:creationId xmlns:a16="http://schemas.microsoft.com/office/drawing/2014/main" id="{AAF141C3-9C34-320A-2329-557D07871C0E}"/>
              </a:ext>
            </a:extLst>
          </p:cNvPr>
          <p:cNvSpPr>
            <a:spLocks noGrp="1"/>
          </p:cNvSpPr>
          <p:nvPr>
            <p:ph type="sldNum" sz="quarter" idx="12"/>
          </p:nvPr>
        </p:nvSpPr>
        <p:spPr/>
        <p:txBody>
          <a:bodyPr/>
          <a:lstStyle/>
          <a:p>
            <a:fld id="{DAFBE656-EE6D-40DE-81D8-0F097D354143}" type="slidenum">
              <a:rPr lang="it-IT" smtClean="0"/>
              <a:t>10</a:t>
            </a:fld>
            <a:endParaRPr lang="it-IT" dirty="0"/>
          </a:p>
        </p:txBody>
      </p:sp>
    </p:spTree>
    <p:extLst>
      <p:ext uri="{BB962C8B-B14F-4D97-AF65-F5344CB8AC3E}">
        <p14:creationId xmlns:p14="http://schemas.microsoft.com/office/powerpoint/2010/main" val="106152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alpha val="32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8114F5-C5D3-BCC7-BB87-FFD23FAD8034}"/>
              </a:ext>
            </a:extLst>
          </p:cNvPr>
          <p:cNvSpPr txBox="1"/>
          <p:nvPr/>
        </p:nvSpPr>
        <p:spPr>
          <a:xfrm>
            <a:off x="512998" y="266060"/>
            <a:ext cx="7477368" cy="400110"/>
          </a:xfrm>
          <a:prstGeom prst="rect">
            <a:avLst/>
          </a:prstGeom>
          <a:noFill/>
        </p:spPr>
        <p:txBody>
          <a:bodyPr wrap="none" rtlCol="0">
            <a:spAutoFit/>
          </a:bodyPr>
          <a:lstStyle/>
          <a:p>
            <a:r>
              <a:rPr lang="it-IT" sz="2000" b="1" dirty="0">
                <a:solidFill>
                  <a:srgbClr val="7030A0"/>
                </a:solidFill>
              </a:rPr>
              <a:t>Thermal melting of the CDW in GdTe</a:t>
            </a:r>
            <a:r>
              <a:rPr lang="it-IT" sz="2000" b="1" baseline="-25000" dirty="0">
                <a:solidFill>
                  <a:srgbClr val="7030A0"/>
                </a:solidFill>
              </a:rPr>
              <a:t>3 </a:t>
            </a:r>
            <a:r>
              <a:rPr lang="it-IT" sz="2000" b="1" dirty="0">
                <a:solidFill>
                  <a:srgbClr val="7030A0"/>
                </a:solidFill>
              </a:rPr>
              <a:t>as seen by the core levels</a:t>
            </a:r>
            <a:endParaRPr lang="it-IT" sz="2000" b="1" baseline="-25000" dirty="0">
              <a:solidFill>
                <a:srgbClr val="7030A0"/>
              </a:solidFill>
            </a:endParaRPr>
          </a:p>
        </p:txBody>
      </p:sp>
      <p:sp>
        <p:nvSpPr>
          <p:cNvPr id="4" name="Rectangle 3">
            <a:extLst>
              <a:ext uri="{FF2B5EF4-FFF2-40B4-BE49-F238E27FC236}">
                <a16:creationId xmlns:a16="http://schemas.microsoft.com/office/drawing/2014/main" id="{862F7711-1E52-E5FF-E41F-52D05B48FC11}"/>
              </a:ext>
            </a:extLst>
          </p:cNvPr>
          <p:cNvSpPr/>
          <p:nvPr/>
        </p:nvSpPr>
        <p:spPr>
          <a:xfrm>
            <a:off x="5609582" y="3885812"/>
            <a:ext cx="5700025" cy="646331"/>
          </a:xfrm>
          <a:prstGeom prst="rect">
            <a:avLst/>
          </a:prstGeom>
          <a:solidFill>
            <a:schemeClr val="bg1">
              <a:lumMod val="95000"/>
            </a:schemeClr>
          </a:solidFill>
          <a:ln>
            <a:solidFill>
              <a:schemeClr val="accent3">
                <a:lumMod val="20000"/>
                <a:lumOff val="80000"/>
              </a:schemeClr>
            </a:solidFill>
          </a:ln>
        </p:spPr>
        <p:txBody>
          <a:bodyPr wrap="square">
            <a:spAutoFit/>
          </a:bodyPr>
          <a:lstStyle/>
          <a:p>
            <a:r>
              <a:rPr lang="en-GB" b="1" dirty="0">
                <a:latin typeface="Calibri" panose="020F0502020204030204" pitchFamily="34" charset="0"/>
                <a:ea typeface="Calibri" panose="020F0502020204030204" pitchFamily="34" charset="0"/>
                <a:cs typeface="Times New Roman" panose="02020603050405020304" pitchFamily="18" charset="0"/>
              </a:rPr>
              <a:t>Above the CDW melting temperature the linearity in the relative distance between the two </a:t>
            </a:r>
            <a:r>
              <a:rPr lang="en-GB" b="1" dirty="0" err="1">
                <a:latin typeface="Calibri" panose="020F0502020204030204" pitchFamily="34" charset="0"/>
                <a:ea typeface="Calibri" panose="020F0502020204030204" pitchFamily="34" charset="0"/>
                <a:cs typeface="Times New Roman" panose="02020603050405020304" pitchFamily="18" charset="0"/>
              </a:rPr>
              <a:t>Te</a:t>
            </a:r>
            <a:r>
              <a:rPr lang="en-GB" b="1" dirty="0">
                <a:latin typeface="Calibri" panose="020F0502020204030204" pitchFamily="34" charset="0"/>
                <a:ea typeface="Calibri" panose="020F0502020204030204" pitchFamily="34" charset="0"/>
                <a:cs typeface="Times New Roman" panose="02020603050405020304" pitchFamily="18" charset="0"/>
              </a:rPr>
              <a:t> peaks is modified </a:t>
            </a:r>
            <a:endParaRPr lang="en-US" b="1" dirty="0"/>
          </a:p>
        </p:txBody>
      </p:sp>
      <p:sp>
        <p:nvSpPr>
          <p:cNvPr id="7" name="Date Placeholder 6">
            <a:extLst>
              <a:ext uri="{FF2B5EF4-FFF2-40B4-BE49-F238E27FC236}">
                <a16:creationId xmlns:a16="http://schemas.microsoft.com/office/drawing/2014/main" id="{127804EF-A00D-9D75-7298-633B1440686F}"/>
              </a:ext>
            </a:extLst>
          </p:cNvPr>
          <p:cNvSpPr>
            <a:spLocks noGrp="1"/>
          </p:cNvSpPr>
          <p:nvPr>
            <p:ph type="dt" sz="half" idx="10"/>
          </p:nvPr>
        </p:nvSpPr>
        <p:spPr/>
        <p:txBody>
          <a:bodyPr/>
          <a:lstStyle/>
          <a:p>
            <a:r>
              <a:rPr lang="it-IT"/>
              <a:t>06/12/2024</a:t>
            </a:r>
          </a:p>
        </p:txBody>
      </p:sp>
      <p:pic>
        <p:nvPicPr>
          <p:cNvPr id="10" name="Picture 2" descr="a) Temperature‐dependent electrical conductivity (σ) of GdTe3 measured along the parallel and perpendicular to SPS pressing direction. The charge density wave transition temperature (TCDW) is marked by the black arrows. b) Atom projected electronic structure of GdTe3 calculated without the inclusion of SOC shows that it is a metal with linearly dispersive bands crossing EF. c) Projected density of states (PDOS) confirming that the states near EF have major contributions from 5p orbitals of Te atoms.">
            <a:extLst>
              <a:ext uri="{FF2B5EF4-FFF2-40B4-BE49-F238E27FC236}">
                <a16:creationId xmlns:a16="http://schemas.microsoft.com/office/drawing/2014/main" id="{6E914C36-2A9F-F27E-8502-856719456D3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72548" y="4714027"/>
            <a:ext cx="3574092" cy="20074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8CBBA21-2686-7631-48D7-62321A228D0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00797" y="757112"/>
            <a:ext cx="4166636" cy="2954549"/>
          </a:xfrm>
          <a:prstGeom prst="rect">
            <a:avLst/>
          </a:prstGeom>
          <a:solidFill>
            <a:schemeClr val="bg1"/>
          </a:solidFill>
        </p:spPr>
      </p:pic>
      <p:pic>
        <p:nvPicPr>
          <p:cNvPr id="17" name="Picture 16" descr="A screenshot of a computer screen&#10;&#10;Description automatically generated">
            <a:extLst>
              <a:ext uri="{FF2B5EF4-FFF2-40B4-BE49-F238E27FC236}">
                <a16:creationId xmlns:a16="http://schemas.microsoft.com/office/drawing/2014/main" id="{350E1772-56C0-3B72-9E26-4726ED96BE5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94354" y="856960"/>
            <a:ext cx="3574092" cy="5864515"/>
          </a:xfrm>
          <a:prstGeom prst="rect">
            <a:avLst/>
          </a:prstGeom>
          <a:solidFill>
            <a:schemeClr val="bg1"/>
          </a:solidFill>
        </p:spPr>
      </p:pic>
      <p:sp>
        <p:nvSpPr>
          <p:cNvPr id="18" name="Rectangle 17">
            <a:extLst>
              <a:ext uri="{FF2B5EF4-FFF2-40B4-BE49-F238E27FC236}">
                <a16:creationId xmlns:a16="http://schemas.microsoft.com/office/drawing/2014/main" id="{E542233E-DF3A-DCB5-E090-AC6131A136F7}"/>
              </a:ext>
            </a:extLst>
          </p:cNvPr>
          <p:cNvSpPr/>
          <p:nvPr/>
        </p:nvSpPr>
        <p:spPr>
          <a:xfrm>
            <a:off x="8404858" y="6657138"/>
            <a:ext cx="3145884" cy="246221"/>
          </a:xfrm>
          <a:prstGeom prst="rect">
            <a:avLst/>
          </a:prstGeom>
        </p:spPr>
        <p:txBody>
          <a:bodyPr wrap="square">
            <a:spAutoFit/>
          </a:bodyPr>
          <a:lstStyle/>
          <a:p>
            <a:r>
              <a:rPr lang="en-US" sz="1000" dirty="0">
                <a:solidFill>
                  <a:srgbClr val="1F1F1F"/>
                </a:solidFill>
                <a:cs typeface="Calibri" panose="020F0502020204030204" pitchFamily="34" charset="0"/>
              </a:rPr>
              <a:t>P. Dutta et al., Adv. Fun. Mat. 34 (2023) 2312663 </a:t>
            </a:r>
            <a:endParaRPr lang="en-US" sz="1000" dirty="0"/>
          </a:p>
        </p:txBody>
      </p:sp>
      <p:sp>
        <p:nvSpPr>
          <p:cNvPr id="19" name="Slide Number Placeholder 18">
            <a:extLst>
              <a:ext uri="{FF2B5EF4-FFF2-40B4-BE49-F238E27FC236}">
                <a16:creationId xmlns:a16="http://schemas.microsoft.com/office/drawing/2014/main" id="{4D7D7F9B-2BCF-5369-3B34-A6F36403AC03}"/>
              </a:ext>
            </a:extLst>
          </p:cNvPr>
          <p:cNvSpPr>
            <a:spLocks noGrp="1"/>
          </p:cNvSpPr>
          <p:nvPr>
            <p:ph type="sldNum" sz="quarter" idx="12"/>
          </p:nvPr>
        </p:nvSpPr>
        <p:spPr/>
        <p:txBody>
          <a:bodyPr/>
          <a:lstStyle/>
          <a:p>
            <a:fld id="{DAFBE656-EE6D-40DE-81D8-0F097D354143}" type="slidenum">
              <a:rPr lang="it-IT" smtClean="0"/>
              <a:t>11</a:t>
            </a:fld>
            <a:endParaRPr lang="it-IT"/>
          </a:p>
        </p:txBody>
      </p:sp>
    </p:spTree>
    <p:extLst>
      <p:ext uri="{BB962C8B-B14F-4D97-AF65-F5344CB8AC3E}">
        <p14:creationId xmlns:p14="http://schemas.microsoft.com/office/powerpoint/2010/main" val="267913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alpha val="32000"/>
          </a:schemeClr>
        </a:solidFill>
        <a:effectLst/>
      </p:bgPr>
    </p:bg>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749C9FE6-FF51-218B-75D4-C987297EE0E7}"/>
              </a:ext>
            </a:extLst>
          </p:cNvPr>
          <p:cNvPicPr>
            <a:picLocks noChangeAspect="1"/>
          </p:cNvPicPr>
          <p:nvPr/>
        </p:nvPicPr>
        <p:blipFill>
          <a:blip r:embed="rId2"/>
          <a:stretch>
            <a:fillRect/>
          </a:stretch>
        </p:blipFill>
        <p:spPr>
          <a:xfrm>
            <a:off x="6851669" y="527915"/>
            <a:ext cx="3704801" cy="5802170"/>
          </a:xfrm>
          <a:prstGeom prst="rect">
            <a:avLst/>
          </a:prstGeom>
        </p:spPr>
      </p:pic>
      <p:pic>
        <p:nvPicPr>
          <p:cNvPr id="7" name="Picture 2" descr="FIG. 2. Circles: relative intensity changes in the Bragg peaks integrated intensity as a function of pump-probe delay for four different fluences. Each curve is the result of averaging over 30 Bragg peaks. The initial sample temperature is Ti = 155 K. The solid lines represent the single exponential fits to the data.">
            <a:extLst>
              <a:ext uri="{FF2B5EF4-FFF2-40B4-BE49-F238E27FC236}">
                <a16:creationId xmlns:a16="http://schemas.microsoft.com/office/drawing/2014/main" id="{E3228947-61CF-A1AE-7FC2-F5D032BB1C3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2659" y="1539499"/>
            <a:ext cx="2658544" cy="18405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9F856DA-342B-E8D4-5932-D31E5A6C4CF7}"/>
              </a:ext>
            </a:extLst>
          </p:cNvPr>
          <p:cNvPicPr>
            <a:picLocks noChangeAspect="1"/>
          </p:cNvPicPr>
          <p:nvPr/>
        </p:nvPicPr>
        <p:blipFill>
          <a:blip r:embed="rId4"/>
          <a:stretch>
            <a:fillRect/>
          </a:stretch>
        </p:blipFill>
        <p:spPr>
          <a:xfrm>
            <a:off x="719699" y="3806043"/>
            <a:ext cx="4557496" cy="1561702"/>
          </a:xfrm>
          <a:prstGeom prst="rect">
            <a:avLst/>
          </a:prstGeom>
        </p:spPr>
      </p:pic>
      <p:sp>
        <p:nvSpPr>
          <p:cNvPr id="9" name="TextBox 8">
            <a:extLst>
              <a:ext uri="{FF2B5EF4-FFF2-40B4-BE49-F238E27FC236}">
                <a16:creationId xmlns:a16="http://schemas.microsoft.com/office/drawing/2014/main" id="{A08F9EAA-1338-27F7-D6CD-AE2ECCC34B93}"/>
              </a:ext>
            </a:extLst>
          </p:cNvPr>
          <p:cNvSpPr txBox="1"/>
          <p:nvPr/>
        </p:nvSpPr>
        <p:spPr>
          <a:xfrm>
            <a:off x="2144486" y="1062415"/>
            <a:ext cx="1237390" cy="369332"/>
          </a:xfrm>
          <a:prstGeom prst="rect">
            <a:avLst/>
          </a:prstGeom>
          <a:noFill/>
        </p:spPr>
        <p:txBody>
          <a:bodyPr wrap="none" rtlCol="0">
            <a:spAutoFit/>
          </a:bodyPr>
          <a:lstStyle/>
          <a:p>
            <a:r>
              <a:rPr lang="en-US" b="1" dirty="0"/>
              <a:t>Bragg Peak</a:t>
            </a:r>
          </a:p>
        </p:txBody>
      </p:sp>
      <p:pic>
        <p:nvPicPr>
          <p:cNvPr id="10" name="Picture 9">
            <a:extLst>
              <a:ext uri="{FF2B5EF4-FFF2-40B4-BE49-F238E27FC236}">
                <a16:creationId xmlns:a16="http://schemas.microsoft.com/office/drawing/2014/main" id="{53C042C1-E98F-0ADA-3C26-5B6E903C1E99}"/>
              </a:ext>
            </a:extLst>
          </p:cNvPr>
          <p:cNvPicPr>
            <a:picLocks noChangeAspect="1"/>
          </p:cNvPicPr>
          <p:nvPr/>
        </p:nvPicPr>
        <p:blipFill>
          <a:blip r:embed="rId5"/>
          <a:stretch>
            <a:fillRect/>
          </a:stretch>
        </p:blipFill>
        <p:spPr>
          <a:xfrm>
            <a:off x="3031203" y="1480350"/>
            <a:ext cx="2309129" cy="1958828"/>
          </a:xfrm>
          <a:prstGeom prst="rect">
            <a:avLst/>
          </a:prstGeom>
        </p:spPr>
      </p:pic>
      <p:sp>
        <p:nvSpPr>
          <p:cNvPr id="3" name="Date Placeholder 2">
            <a:extLst>
              <a:ext uri="{FF2B5EF4-FFF2-40B4-BE49-F238E27FC236}">
                <a16:creationId xmlns:a16="http://schemas.microsoft.com/office/drawing/2014/main" id="{BC5D3A06-0BCC-CAFD-F7E7-0A2496E6AC32}"/>
              </a:ext>
            </a:extLst>
          </p:cNvPr>
          <p:cNvSpPr>
            <a:spLocks noGrp="1"/>
          </p:cNvSpPr>
          <p:nvPr>
            <p:ph type="dt" sz="half" idx="10"/>
          </p:nvPr>
        </p:nvSpPr>
        <p:spPr/>
        <p:txBody>
          <a:bodyPr/>
          <a:lstStyle/>
          <a:p>
            <a:r>
              <a:rPr lang="it-IT"/>
              <a:t>06/12/2024</a:t>
            </a:r>
          </a:p>
        </p:txBody>
      </p:sp>
      <p:sp>
        <p:nvSpPr>
          <p:cNvPr id="5" name="TextBox 4">
            <a:extLst>
              <a:ext uri="{FF2B5EF4-FFF2-40B4-BE49-F238E27FC236}">
                <a16:creationId xmlns:a16="http://schemas.microsoft.com/office/drawing/2014/main" id="{FD6BD861-5772-0C69-9715-07474908EA5D}"/>
              </a:ext>
            </a:extLst>
          </p:cNvPr>
          <p:cNvSpPr txBox="1"/>
          <p:nvPr/>
        </p:nvSpPr>
        <p:spPr>
          <a:xfrm>
            <a:off x="512998" y="339212"/>
            <a:ext cx="5080045" cy="400110"/>
          </a:xfrm>
          <a:prstGeom prst="rect">
            <a:avLst/>
          </a:prstGeom>
          <a:noFill/>
        </p:spPr>
        <p:txBody>
          <a:bodyPr wrap="none" rtlCol="0">
            <a:spAutoFit/>
          </a:bodyPr>
          <a:lstStyle/>
          <a:p>
            <a:r>
              <a:rPr lang="it-IT" sz="2000" b="1" dirty="0">
                <a:solidFill>
                  <a:srgbClr val="7030A0"/>
                </a:solidFill>
              </a:rPr>
              <a:t>Light induced melting of the CDW in GdTe</a:t>
            </a:r>
            <a:r>
              <a:rPr lang="it-IT" sz="2000" b="1" baseline="-25000" dirty="0">
                <a:solidFill>
                  <a:srgbClr val="7030A0"/>
                </a:solidFill>
              </a:rPr>
              <a:t>3</a:t>
            </a:r>
          </a:p>
        </p:txBody>
      </p:sp>
      <p:sp>
        <p:nvSpPr>
          <p:cNvPr id="11" name="Slide Number Placeholder 10">
            <a:extLst>
              <a:ext uri="{FF2B5EF4-FFF2-40B4-BE49-F238E27FC236}">
                <a16:creationId xmlns:a16="http://schemas.microsoft.com/office/drawing/2014/main" id="{E1DD8C9A-A951-ABD5-723D-9BB37602213C}"/>
              </a:ext>
            </a:extLst>
          </p:cNvPr>
          <p:cNvSpPr>
            <a:spLocks noGrp="1"/>
          </p:cNvSpPr>
          <p:nvPr>
            <p:ph type="sldNum" sz="quarter" idx="12"/>
          </p:nvPr>
        </p:nvSpPr>
        <p:spPr/>
        <p:txBody>
          <a:bodyPr/>
          <a:lstStyle/>
          <a:p>
            <a:fld id="{DAFBE656-EE6D-40DE-81D8-0F097D354143}" type="slidenum">
              <a:rPr lang="it-IT" smtClean="0"/>
              <a:t>12</a:t>
            </a:fld>
            <a:endParaRPr lang="it-IT"/>
          </a:p>
        </p:txBody>
      </p:sp>
    </p:spTree>
    <p:extLst>
      <p:ext uri="{BB962C8B-B14F-4D97-AF65-F5344CB8AC3E}">
        <p14:creationId xmlns:p14="http://schemas.microsoft.com/office/powerpoint/2010/main" val="181145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alpha val="32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1DFF1F-850F-0478-76C5-A824158578B9}"/>
              </a:ext>
            </a:extLst>
          </p:cNvPr>
          <p:cNvSpPr txBox="1"/>
          <p:nvPr/>
        </p:nvSpPr>
        <p:spPr>
          <a:xfrm>
            <a:off x="-2602" y="76804"/>
            <a:ext cx="6093822" cy="830997"/>
          </a:xfrm>
          <a:prstGeom prst="rect">
            <a:avLst/>
          </a:prstGeom>
          <a:noFill/>
        </p:spPr>
        <p:txBody>
          <a:bodyPr wrap="square">
            <a:spAutoFit/>
          </a:bodyPr>
          <a:lstStyle/>
          <a:p>
            <a:r>
              <a:rPr lang="it-IT" sz="2400" b="1" i="1" dirty="0">
                <a:solidFill>
                  <a:srgbClr val="982893"/>
                </a:solidFill>
                <a:highlight>
                  <a:srgbClr val="FFFF00"/>
                </a:highlight>
                <a:latin typeface="+mj-lt"/>
              </a:rPr>
              <a:t>Light induced Melting </a:t>
            </a:r>
          </a:p>
          <a:p>
            <a:r>
              <a:rPr lang="it-IT" sz="2400" b="1" i="1" dirty="0">
                <a:solidFill>
                  <a:srgbClr val="982893"/>
                </a:solidFill>
                <a:highlight>
                  <a:srgbClr val="FFFF00"/>
                </a:highlight>
                <a:latin typeface="+mj-lt"/>
              </a:rPr>
              <a:t>of CDW in GdTe3</a:t>
            </a:r>
            <a:endParaRPr lang="it-IT" sz="2400" dirty="0"/>
          </a:p>
        </p:txBody>
      </p:sp>
      <p:sp>
        <p:nvSpPr>
          <p:cNvPr id="7" name="TextBox 6">
            <a:extLst>
              <a:ext uri="{FF2B5EF4-FFF2-40B4-BE49-F238E27FC236}">
                <a16:creationId xmlns:a16="http://schemas.microsoft.com/office/drawing/2014/main" id="{8E4552A4-CB22-FC93-A8D4-A65AE58C1481}"/>
              </a:ext>
            </a:extLst>
          </p:cNvPr>
          <p:cNvSpPr txBox="1"/>
          <p:nvPr/>
        </p:nvSpPr>
        <p:spPr>
          <a:xfrm>
            <a:off x="6574687" y="780386"/>
            <a:ext cx="2930533" cy="646331"/>
          </a:xfrm>
          <a:prstGeom prst="rect">
            <a:avLst/>
          </a:prstGeom>
          <a:noFill/>
        </p:spPr>
        <p:txBody>
          <a:bodyPr wrap="square">
            <a:spAutoFit/>
          </a:bodyPr>
          <a:lstStyle/>
          <a:p>
            <a:r>
              <a:rPr lang="en-US" b="1" i="0" dirty="0">
                <a:effectLst/>
              </a:rPr>
              <a:t>Temperature difference:</a:t>
            </a:r>
          </a:p>
          <a:p>
            <a:r>
              <a:rPr lang="en-US" b="1" dirty="0"/>
              <a:t>“sample heating”</a:t>
            </a:r>
            <a:endParaRPr lang="it-IT" b="1" dirty="0"/>
          </a:p>
        </p:txBody>
      </p:sp>
      <p:sp>
        <p:nvSpPr>
          <p:cNvPr id="8" name="TextBox 7">
            <a:extLst>
              <a:ext uri="{FF2B5EF4-FFF2-40B4-BE49-F238E27FC236}">
                <a16:creationId xmlns:a16="http://schemas.microsoft.com/office/drawing/2014/main" id="{3BA6D47C-5D3F-C173-0E7F-348486C4EB9D}"/>
              </a:ext>
            </a:extLst>
          </p:cNvPr>
          <p:cNvSpPr txBox="1"/>
          <p:nvPr/>
        </p:nvSpPr>
        <p:spPr>
          <a:xfrm>
            <a:off x="6856790" y="3015136"/>
            <a:ext cx="2930533" cy="369332"/>
          </a:xfrm>
          <a:prstGeom prst="rect">
            <a:avLst/>
          </a:prstGeom>
          <a:noFill/>
        </p:spPr>
        <p:txBody>
          <a:bodyPr wrap="square">
            <a:spAutoFit/>
          </a:bodyPr>
          <a:lstStyle/>
          <a:p>
            <a:r>
              <a:rPr lang="en-US" b="1" i="0" dirty="0">
                <a:effectLst/>
              </a:rPr>
              <a:t>“Space Charge”</a:t>
            </a:r>
            <a:endParaRPr lang="it-IT" b="1" dirty="0"/>
          </a:p>
        </p:txBody>
      </p:sp>
      <p:sp>
        <p:nvSpPr>
          <p:cNvPr id="9" name="TextBox 8">
            <a:extLst>
              <a:ext uri="{FF2B5EF4-FFF2-40B4-BE49-F238E27FC236}">
                <a16:creationId xmlns:a16="http://schemas.microsoft.com/office/drawing/2014/main" id="{B08329AA-CE00-FA7A-FF9B-2CF121313755}"/>
              </a:ext>
            </a:extLst>
          </p:cNvPr>
          <p:cNvSpPr txBox="1"/>
          <p:nvPr/>
        </p:nvSpPr>
        <p:spPr>
          <a:xfrm>
            <a:off x="6931295" y="5070612"/>
            <a:ext cx="2930533" cy="646331"/>
          </a:xfrm>
          <a:prstGeom prst="rect">
            <a:avLst/>
          </a:prstGeom>
          <a:noFill/>
        </p:spPr>
        <p:txBody>
          <a:bodyPr wrap="square">
            <a:spAutoFit/>
          </a:bodyPr>
          <a:lstStyle/>
          <a:p>
            <a:r>
              <a:rPr lang="en-US" i="0" dirty="0">
                <a:effectLst/>
              </a:rPr>
              <a:t>NEW </a:t>
            </a:r>
            <a:r>
              <a:rPr lang="en-US" i="0" dirty="0" err="1">
                <a:effectLst/>
              </a:rPr>
              <a:t>Te</a:t>
            </a:r>
            <a:r>
              <a:rPr lang="en-US" i="0" dirty="0">
                <a:effectLst/>
              </a:rPr>
              <a:t> species</a:t>
            </a:r>
            <a:r>
              <a:rPr lang="en-US" b="1" i="0" dirty="0">
                <a:effectLst/>
              </a:rPr>
              <a:t>!</a:t>
            </a:r>
          </a:p>
          <a:p>
            <a:r>
              <a:rPr lang="en-US" b="1" dirty="0"/>
              <a:t>(0.5%)</a:t>
            </a:r>
            <a:endParaRPr lang="it-IT" b="1" dirty="0"/>
          </a:p>
        </p:txBody>
      </p:sp>
      <p:sp>
        <p:nvSpPr>
          <p:cNvPr id="11" name="Rectangle 10">
            <a:extLst>
              <a:ext uri="{FF2B5EF4-FFF2-40B4-BE49-F238E27FC236}">
                <a16:creationId xmlns:a16="http://schemas.microsoft.com/office/drawing/2014/main" id="{AC5014E4-7DCF-8CBF-0034-5981C0BE63B1}"/>
              </a:ext>
            </a:extLst>
          </p:cNvPr>
          <p:cNvSpPr/>
          <p:nvPr/>
        </p:nvSpPr>
        <p:spPr>
          <a:xfrm>
            <a:off x="170365" y="1838342"/>
            <a:ext cx="2507906" cy="3416320"/>
          </a:xfrm>
          <a:prstGeom prst="rect">
            <a:avLst/>
          </a:prstGeom>
          <a:ln w="28575">
            <a:solidFill>
              <a:schemeClr val="accent6">
                <a:lumMod val="75000"/>
              </a:schemeClr>
            </a:solidFill>
          </a:ln>
        </p:spPr>
        <p:txBody>
          <a:bodyPr wrap="square">
            <a:spAutoFit/>
          </a:bodyPr>
          <a:lstStyle/>
          <a:p>
            <a:pPr algn="just"/>
            <a:r>
              <a:rPr lang="en-US" dirty="0"/>
              <a:t>By creating the pulse trains we “extend” the 6 </a:t>
            </a:r>
            <a:r>
              <a:rPr lang="en-US" dirty="0" err="1"/>
              <a:t>ps</a:t>
            </a:r>
            <a:r>
              <a:rPr lang="en-US" dirty="0"/>
              <a:t> lattice thermalization temperature (low repetition rate measurement).</a:t>
            </a:r>
          </a:p>
          <a:p>
            <a:pPr algn="just"/>
            <a:r>
              <a:rPr lang="en-US" dirty="0"/>
              <a:t>We observe a new transient state.</a:t>
            </a:r>
          </a:p>
          <a:p>
            <a:pPr algn="just"/>
            <a:endParaRPr lang="en-US" dirty="0"/>
          </a:p>
          <a:p>
            <a:pPr algn="just"/>
            <a:r>
              <a:rPr lang="en-US" b="1" dirty="0"/>
              <a:t>LATTICE DEFORMATION</a:t>
            </a:r>
            <a:endParaRPr lang="en-US" dirty="0"/>
          </a:p>
        </p:txBody>
      </p:sp>
      <p:pic>
        <p:nvPicPr>
          <p:cNvPr id="13" name="Picture 12">
            <a:extLst>
              <a:ext uri="{FF2B5EF4-FFF2-40B4-BE49-F238E27FC236}">
                <a16:creationId xmlns:a16="http://schemas.microsoft.com/office/drawing/2014/main" id="{FD6349A3-7AC2-CB68-D075-C7048C0ABA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15608" y="-236094"/>
            <a:ext cx="3249984" cy="2320852"/>
          </a:xfrm>
          <a:prstGeom prst="rect">
            <a:avLst/>
          </a:prstGeom>
        </p:spPr>
      </p:pic>
      <p:pic>
        <p:nvPicPr>
          <p:cNvPr id="15" name="Picture 14">
            <a:extLst>
              <a:ext uri="{FF2B5EF4-FFF2-40B4-BE49-F238E27FC236}">
                <a16:creationId xmlns:a16="http://schemas.microsoft.com/office/drawing/2014/main" id="{DF1E43A5-F463-E598-A3D9-CC771B23B0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61757" y="-97561"/>
            <a:ext cx="3030243" cy="2270748"/>
          </a:xfrm>
          <a:prstGeom prst="rect">
            <a:avLst/>
          </a:prstGeom>
        </p:spPr>
      </p:pic>
      <p:pic>
        <p:nvPicPr>
          <p:cNvPr id="17" name="Picture 16">
            <a:extLst>
              <a:ext uri="{FF2B5EF4-FFF2-40B4-BE49-F238E27FC236}">
                <a16:creationId xmlns:a16="http://schemas.microsoft.com/office/drawing/2014/main" id="{11D61F80-32EC-64ED-3032-4F09F0CB446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06806" y="1854710"/>
            <a:ext cx="3249984" cy="2320852"/>
          </a:xfrm>
          <a:prstGeom prst="rect">
            <a:avLst/>
          </a:prstGeom>
        </p:spPr>
      </p:pic>
      <p:pic>
        <p:nvPicPr>
          <p:cNvPr id="19" name="Picture 18">
            <a:extLst>
              <a:ext uri="{FF2B5EF4-FFF2-40B4-BE49-F238E27FC236}">
                <a16:creationId xmlns:a16="http://schemas.microsoft.com/office/drawing/2014/main" id="{E941BCE5-A452-D9AA-6EDB-B070745B2F7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161757" y="1995631"/>
            <a:ext cx="3030242" cy="2270747"/>
          </a:xfrm>
          <a:prstGeom prst="rect">
            <a:avLst/>
          </a:prstGeom>
        </p:spPr>
      </p:pic>
      <p:pic>
        <p:nvPicPr>
          <p:cNvPr id="21" name="Picture 20">
            <a:extLst>
              <a:ext uri="{FF2B5EF4-FFF2-40B4-BE49-F238E27FC236}">
                <a16:creationId xmlns:a16="http://schemas.microsoft.com/office/drawing/2014/main" id="{8A0381CE-90B1-EE19-41CB-D30F48415DC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716352" y="3961130"/>
            <a:ext cx="3153372" cy="2251860"/>
          </a:xfrm>
          <a:prstGeom prst="rect">
            <a:avLst/>
          </a:prstGeom>
        </p:spPr>
      </p:pic>
      <p:sp>
        <p:nvSpPr>
          <p:cNvPr id="22" name="TextBox 21">
            <a:extLst>
              <a:ext uri="{FF2B5EF4-FFF2-40B4-BE49-F238E27FC236}">
                <a16:creationId xmlns:a16="http://schemas.microsoft.com/office/drawing/2014/main" id="{29786D7E-A25B-F3BE-A19C-1CB5731ADFED}"/>
              </a:ext>
            </a:extLst>
          </p:cNvPr>
          <p:cNvSpPr txBox="1"/>
          <p:nvPr/>
        </p:nvSpPr>
        <p:spPr>
          <a:xfrm rot="16200000">
            <a:off x="2041217" y="3990895"/>
            <a:ext cx="2930533" cy="369332"/>
          </a:xfrm>
          <a:prstGeom prst="rect">
            <a:avLst/>
          </a:prstGeom>
          <a:noFill/>
        </p:spPr>
        <p:txBody>
          <a:bodyPr wrap="square">
            <a:spAutoFit/>
          </a:bodyPr>
          <a:lstStyle/>
          <a:p>
            <a:r>
              <a:rPr lang="en-US" b="1" i="0" dirty="0">
                <a:effectLst/>
              </a:rPr>
              <a:t>With Echelon</a:t>
            </a:r>
            <a:endParaRPr lang="it-IT" b="1" dirty="0"/>
          </a:p>
        </p:txBody>
      </p:sp>
      <p:pic>
        <p:nvPicPr>
          <p:cNvPr id="24" name="Picture 23">
            <a:extLst>
              <a:ext uri="{FF2B5EF4-FFF2-40B4-BE49-F238E27FC236}">
                <a16:creationId xmlns:a16="http://schemas.microsoft.com/office/drawing/2014/main" id="{CA5C05CA-36B5-EE41-F9BA-95893627C82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161758" y="4096459"/>
            <a:ext cx="3005038" cy="2251860"/>
          </a:xfrm>
          <a:prstGeom prst="rect">
            <a:avLst/>
          </a:prstGeom>
        </p:spPr>
      </p:pic>
      <p:sp>
        <p:nvSpPr>
          <p:cNvPr id="3" name="Date Placeholder 2">
            <a:extLst>
              <a:ext uri="{FF2B5EF4-FFF2-40B4-BE49-F238E27FC236}">
                <a16:creationId xmlns:a16="http://schemas.microsoft.com/office/drawing/2014/main" id="{538B998E-707E-DB00-1911-3E05BE0F9672}"/>
              </a:ext>
            </a:extLst>
          </p:cNvPr>
          <p:cNvSpPr>
            <a:spLocks noGrp="1"/>
          </p:cNvSpPr>
          <p:nvPr>
            <p:ph type="dt" sz="half" idx="10"/>
          </p:nvPr>
        </p:nvSpPr>
        <p:spPr/>
        <p:txBody>
          <a:bodyPr/>
          <a:lstStyle/>
          <a:p>
            <a:r>
              <a:rPr lang="it-IT"/>
              <a:t>06/12/2024</a:t>
            </a:r>
          </a:p>
        </p:txBody>
      </p:sp>
      <p:sp>
        <p:nvSpPr>
          <p:cNvPr id="4" name="Slide Number Placeholder 3">
            <a:extLst>
              <a:ext uri="{FF2B5EF4-FFF2-40B4-BE49-F238E27FC236}">
                <a16:creationId xmlns:a16="http://schemas.microsoft.com/office/drawing/2014/main" id="{5B3441EA-F4F7-BBEE-3068-358D39C9C6E3}"/>
              </a:ext>
            </a:extLst>
          </p:cNvPr>
          <p:cNvSpPr>
            <a:spLocks noGrp="1"/>
          </p:cNvSpPr>
          <p:nvPr>
            <p:ph type="sldNum" sz="quarter" idx="12"/>
          </p:nvPr>
        </p:nvSpPr>
        <p:spPr/>
        <p:txBody>
          <a:bodyPr/>
          <a:lstStyle/>
          <a:p>
            <a:fld id="{DAFBE656-EE6D-40DE-81D8-0F097D354143}" type="slidenum">
              <a:rPr lang="it-IT" smtClean="0"/>
              <a:t>13</a:t>
            </a:fld>
            <a:endParaRPr lang="it-IT"/>
          </a:p>
        </p:txBody>
      </p:sp>
    </p:spTree>
    <p:extLst>
      <p:ext uri="{BB962C8B-B14F-4D97-AF65-F5344CB8AC3E}">
        <p14:creationId xmlns:p14="http://schemas.microsoft.com/office/powerpoint/2010/main" val="111018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8915800-A8B6-4EC7-94E6-F1A85EAE211F}"/>
              </a:ext>
            </a:extLst>
          </p:cNvPr>
          <p:cNvSpPr/>
          <p:nvPr/>
        </p:nvSpPr>
        <p:spPr>
          <a:xfrm>
            <a:off x="838200" y="1683005"/>
            <a:ext cx="10064286" cy="646331"/>
          </a:xfrm>
          <a:prstGeom prst="rect">
            <a:avLst/>
          </a:prstGeom>
        </p:spPr>
        <p:txBody>
          <a:bodyPr wrap="square">
            <a:spAutoFit/>
          </a:bodyPr>
          <a:lstStyle/>
          <a:p>
            <a:pPr marL="285750" indent="-285750">
              <a:buFont typeface="Arial" panose="020B0604020202020204" pitchFamily="34" charset="0"/>
              <a:buChar char="•"/>
            </a:pPr>
            <a:r>
              <a:rPr lang="en-US" dirty="0">
                <a:solidFill>
                  <a:schemeClr val="tx1">
                    <a:lumMod val="50000"/>
                  </a:schemeClr>
                </a:solidFill>
              </a:rPr>
              <a:t>Time-resolved XPS and XAS at synchrotrons allows to monitor </a:t>
            </a:r>
            <a:r>
              <a:rPr lang="en-US" b="1" dirty="0">
                <a:solidFill>
                  <a:schemeClr val="tx1">
                    <a:lumMod val="50000"/>
                  </a:schemeClr>
                </a:solidFill>
              </a:rPr>
              <a:t>lattice dynamics </a:t>
            </a:r>
            <a:r>
              <a:rPr lang="en-US" dirty="0">
                <a:solidFill>
                  <a:schemeClr val="tx1">
                    <a:lumMod val="50000"/>
                  </a:schemeClr>
                </a:solidFill>
              </a:rPr>
              <a:t>with sub-ns resolution</a:t>
            </a:r>
            <a:endParaRPr lang="en-US" i="1" dirty="0">
              <a:solidFill>
                <a:schemeClr val="tx1">
                  <a:lumMod val="50000"/>
                </a:schemeClr>
              </a:solidFill>
            </a:endParaRPr>
          </a:p>
        </p:txBody>
      </p:sp>
      <p:sp>
        <p:nvSpPr>
          <p:cNvPr id="10" name="Rectangle 5">
            <a:extLst>
              <a:ext uri="{FF2B5EF4-FFF2-40B4-BE49-F238E27FC236}">
                <a16:creationId xmlns:a16="http://schemas.microsoft.com/office/drawing/2014/main" id="{5D69E1D9-5D26-4496-8EDF-F49D3BBB4A1A}"/>
              </a:ext>
            </a:extLst>
          </p:cNvPr>
          <p:cNvSpPr/>
          <p:nvPr/>
        </p:nvSpPr>
        <p:spPr>
          <a:xfrm>
            <a:off x="838200" y="2865273"/>
            <a:ext cx="9949986" cy="369332"/>
          </a:xfrm>
          <a:prstGeom prst="rect">
            <a:avLst/>
          </a:prstGeom>
        </p:spPr>
        <p:txBody>
          <a:bodyPr wrap="square">
            <a:spAutoFit/>
          </a:bodyPr>
          <a:lstStyle/>
          <a:p>
            <a:pPr marL="285750" indent="-285750">
              <a:buFont typeface="Arial" panose="020B0604020202020204" pitchFamily="34" charset="0"/>
              <a:buChar char="•"/>
            </a:pPr>
            <a:r>
              <a:rPr lang="en-US" b="1" dirty="0">
                <a:solidFill>
                  <a:schemeClr val="tx1">
                    <a:lumMod val="50000"/>
                  </a:schemeClr>
                </a:solidFill>
              </a:rPr>
              <a:t>Complementary (but necessary) characterization </a:t>
            </a:r>
            <a:r>
              <a:rPr lang="en-US" dirty="0">
                <a:solidFill>
                  <a:schemeClr val="tx1">
                    <a:lumMod val="50000"/>
                  </a:schemeClr>
                </a:solidFill>
              </a:rPr>
              <a:t>with respect to other pulsed sources</a:t>
            </a:r>
            <a:endParaRPr lang="en-US" i="1" dirty="0">
              <a:solidFill>
                <a:schemeClr val="tx1">
                  <a:lumMod val="50000"/>
                </a:schemeClr>
              </a:solidFill>
            </a:endParaRPr>
          </a:p>
        </p:txBody>
      </p:sp>
      <p:sp>
        <p:nvSpPr>
          <p:cNvPr id="12" name="Rectangle 5">
            <a:extLst>
              <a:ext uri="{FF2B5EF4-FFF2-40B4-BE49-F238E27FC236}">
                <a16:creationId xmlns:a16="http://schemas.microsoft.com/office/drawing/2014/main" id="{F9A295BA-4FB9-4541-A6BC-F4AFCE1FAE02}"/>
              </a:ext>
            </a:extLst>
          </p:cNvPr>
          <p:cNvSpPr/>
          <p:nvPr/>
        </p:nvSpPr>
        <p:spPr>
          <a:xfrm>
            <a:off x="838200" y="4343999"/>
            <a:ext cx="9637939" cy="369332"/>
          </a:xfrm>
          <a:prstGeom prst="rect">
            <a:avLst/>
          </a:prstGeom>
        </p:spPr>
        <p:txBody>
          <a:bodyPr wrap="square">
            <a:spAutoFit/>
          </a:bodyPr>
          <a:lstStyle/>
          <a:p>
            <a:pPr algn="ctr"/>
            <a:r>
              <a:rPr lang="en-US" b="1" dirty="0">
                <a:solidFill>
                  <a:schemeClr val="tx1">
                    <a:lumMod val="50000"/>
                  </a:schemeClr>
                </a:solidFill>
                <a:highlight>
                  <a:srgbClr val="FFFF00"/>
                </a:highlight>
              </a:rPr>
              <a:t>Future upgrades of synchrotron facilities may offer temporal resolutions in the few </a:t>
            </a:r>
            <a:r>
              <a:rPr lang="en-US" b="1" dirty="0" err="1">
                <a:solidFill>
                  <a:schemeClr val="tx1">
                    <a:lumMod val="50000"/>
                  </a:schemeClr>
                </a:solidFill>
                <a:highlight>
                  <a:srgbClr val="FFFF00"/>
                </a:highlight>
              </a:rPr>
              <a:t>ps</a:t>
            </a:r>
            <a:r>
              <a:rPr lang="en-US" b="1" dirty="0">
                <a:solidFill>
                  <a:schemeClr val="tx1">
                    <a:lumMod val="50000"/>
                  </a:schemeClr>
                </a:solidFill>
                <a:highlight>
                  <a:srgbClr val="FFFF00"/>
                </a:highlight>
              </a:rPr>
              <a:t> range </a:t>
            </a:r>
            <a:endParaRPr lang="en-US" b="1" i="1" dirty="0">
              <a:solidFill>
                <a:schemeClr val="tx1">
                  <a:lumMod val="50000"/>
                </a:schemeClr>
              </a:solidFill>
              <a:highlight>
                <a:srgbClr val="FFFF00"/>
              </a:highlight>
            </a:endParaRPr>
          </a:p>
        </p:txBody>
      </p:sp>
      <p:sp>
        <p:nvSpPr>
          <p:cNvPr id="4" name="Date Placeholder 3">
            <a:extLst>
              <a:ext uri="{FF2B5EF4-FFF2-40B4-BE49-F238E27FC236}">
                <a16:creationId xmlns:a16="http://schemas.microsoft.com/office/drawing/2014/main" id="{4CF36229-1C22-DDF6-9114-FBBB65052314}"/>
              </a:ext>
            </a:extLst>
          </p:cNvPr>
          <p:cNvSpPr>
            <a:spLocks noGrp="1"/>
          </p:cNvSpPr>
          <p:nvPr>
            <p:ph type="dt" sz="half" idx="10"/>
          </p:nvPr>
        </p:nvSpPr>
        <p:spPr/>
        <p:txBody>
          <a:bodyPr/>
          <a:lstStyle/>
          <a:p>
            <a:r>
              <a:rPr lang="it-IT"/>
              <a:t>06/12/2024</a:t>
            </a:r>
          </a:p>
        </p:txBody>
      </p:sp>
      <p:sp>
        <p:nvSpPr>
          <p:cNvPr id="11" name="Slide Number Placeholder 10">
            <a:extLst>
              <a:ext uri="{FF2B5EF4-FFF2-40B4-BE49-F238E27FC236}">
                <a16:creationId xmlns:a16="http://schemas.microsoft.com/office/drawing/2014/main" id="{B08D5CCB-F34C-9244-C3B1-857A5B9C7047}"/>
              </a:ext>
            </a:extLst>
          </p:cNvPr>
          <p:cNvSpPr>
            <a:spLocks noGrp="1"/>
          </p:cNvSpPr>
          <p:nvPr>
            <p:ph type="sldNum" sz="quarter" idx="12"/>
          </p:nvPr>
        </p:nvSpPr>
        <p:spPr/>
        <p:txBody>
          <a:bodyPr/>
          <a:lstStyle/>
          <a:p>
            <a:fld id="{DAFBE656-EE6D-40DE-81D8-0F097D354143}" type="slidenum">
              <a:rPr lang="it-IT" smtClean="0"/>
              <a:t>14</a:t>
            </a:fld>
            <a:endParaRPr lang="it-IT"/>
          </a:p>
        </p:txBody>
      </p:sp>
      <p:sp>
        <p:nvSpPr>
          <p:cNvPr id="13" name="TextBox 12">
            <a:extLst>
              <a:ext uri="{FF2B5EF4-FFF2-40B4-BE49-F238E27FC236}">
                <a16:creationId xmlns:a16="http://schemas.microsoft.com/office/drawing/2014/main" id="{D66CFFE4-AB26-E55B-24EE-E9F8DE0C28D4}"/>
              </a:ext>
            </a:extLst>
          </p:cNvPr>
          <p:cNvSpPr txBox="1"/>
          <p:nvPr/>
        </p:nvSpPr>
        <p:spPr>
          <a:xfrm>
            <a:off x="813264" y="450762"/>
            <a:ext cx="2244525" cy="523220"/>
          </a:xfrm>
          <a:prstGeom prst="rect">
            <a:avLst/>
          </a:prstGeom>
          <a:noFill/>
        </p:spPr>
        <p:txBody>
          <a:bodyPr wrap="none" rtlCol="0">
            <a:spAutoFit/>
          </a:bodyPr>
          <a:lstStyle/>
          <a:p>
            <a:r>
              <a:rPr lang="it-IT" sz="2800" b="1" dirty="0"/>
              <a:t>Conclusions</a:t>
            </a:r>
          </a:p>
        </p:txBody>
      </p:sp>
    </p:spTree>
    <p:extLst>
      <p:ext uri="{BB962C8B-B14F-4D97-AF65-F5344CB8AC3E}">
        <p14:creationId xmlns:p14="http://schemas.microsoft.com/office/powerpoint/2010/main" val="2510302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33C738-90B5-F7D4-DCF7-7FCFC56815D1}"/>
              </a:ext>
            </a:extLst>
          </p:cNvPr>
          <p:cNvSpPr>
            <a:spLocks noGrp="1"/>
          </p:cNvSpPr>
          <p:nvPr>
            <p:ph type="dt" sz="half" idx="10"/>
          </p:nvPr>
        </p:nvSpPr>
        <p:spPr/>
        <p:txBody>
          <a:bodyPr/>
          <a:lstStyle/>
          <a:p>
            <a:r>
              <a:rPr lang="it-IT" sz="1600"/>
              <a:t>06/12/2024</a:t>
            </a:r>
          </a:p>
        </p:txBody>
      </p:sp>
      <p:sp>
        <p:nvSpPr>
          <p:cNvPr id="4" name="Slide Number Placeholder 3">
            <a:extLst>
              <a:ext uri="{FF2B5EF4-FFF2-40B4-BE49-F238E27FC236}">
                <a16:creationId xmlns:a16="http://schemas.microsoft.com/office/drawing/2014/main" id="{1B774363-4B32-AB93-6843-ED37774EF38C}"/>
              </a:ext>
            </a:extLst>
          </p:cNvPr>
          <p:cNvSpPr txBox="1">
            <a:spLocks/>
          </p:cNvSpPr>
          <p:nvPr/>
        </p:nvSpPr>
        <p:spPr>
          <a:xfrm>
            <a:off x="9900458" y="6459785"/>
            <a:ext cx="1312025"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FD67E9-A894-9A4A-A509-342A718D6971}" type="slidenum">
              <a:rPr lang="en-US" sz="1600" smtClean="0"/>
              <a:pPr/>
              <a:t>15</a:t>
            </a:fld>
            <a:endParaRPr lang="en-US" sz="1600"/>
          </a:p>
        </p:txBody>
      </p:sp>
      <p:sp>
        <p:nvSpPr>
          <p:cNvPr id="5" name="Rectangle 4">
            <a:extLst>
              <a:ext uri="{FF2B5EF4-FFF2-40B4-BE49-F238E27FC236}">
                <a16:creationId xmlns:a16="http://schemas.microsoft.com/office/drawing/2014/main" id="{232F74D0-AD7D-AEEF-DD7E-79A51260B732}"/>
              </a:ext>
            </a:extLst>
          </p:cNvPr>
          <p:cNvSpPr/>
          <p:nvPr/>
        </p:nvSpPr>
        <p:spPr>
          <a:xfrm>
            <a:off x="256579" y="209979"/>
            <a:ext cx="2786084" cy="461665"/>
          </a:xfrm>
          <a:prstGeom prst="rect">
            <a:avLst/>
          </a:prstGeom>
        </p:spPr>
        <p:txBody>
          <a:bodyPr wrap="none">
            <a:spAutoFit/>
          </a:bodyPr>
          <a:lstStyle/>
          <a:p>
            <a:r>
              <a:rPr lang="en-US" sz="2400" b="1" dirty="0">
                <a:solidFill>
                  <a:schemeClr val="accent1">
                    <a:lumMod val="75000"/>
                  </a:schemeClr>
                </a:solidFill>
              </a:rPr>
              <a:t>Acknowledgments</a:t>
            </a:r>
            <a:endParaRPr lang="en-US" sz="2400" dirty="0"/>
          </a:p>
        </p:txBody>
      </p:sp>
      <p:sp>
        <p:nvSpPr>
          <p:cNvPr id="6" name="Rectangle 5">
            <a:extLst>
              <a:ext uri="{FF2B5EF4-FFF2-40B4-BE49-F238E27FC236}">
                <a16:creationId xmlns:a16="http://schemas.microsoft.com/office/drawing/2014/main" id="{F02DB3E6-4699-076D-E183-AC8AF9982025}"/>
              </a:ext>
            </a:extLst>
          </p:cNvPr>
          <p:cNvSpPr/>
          <p:nvPr/>
        </p:nvSpPr>
        <p:spPr>
          <a:xfrm>
            <a:off x="2184400" y="1646516"/>
            <a:ext cx="2794000" cy="230832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600" dirty="0"/>
              <a:t>Roberto Costantini</a:t>
            </a:r>
          </a:p>
          <a:p>
            <a:endParaRPr lang="de-DE" sz="1600" dirty="0"/>
          </a:p>
          <a:p>
            <a:r>
              <a:rPr lang="de-DE" sz="1600" dirty="0"/>
              <a:t>Albano Cossaro</a:t>
            </a:r>
          </a:p>
          <a:p>
            <a:endParaRPr lang="de-DE" sz="1600" dirty="0"/>
          </a:p>
          <a:p>
            <a:r>
              <a:rPr lang="de-DE" sz="1600" dirty="0"/>
              <a:t>Alberto Morgante</a:t>
            </a:r>
          </a:p>
          <a:p>
            <a:endParaRPr lang="de-DE" sz="1600" dirty="0"/>
          </a:p>
          <a:p>
            <a:r>
              <a:rPr lang="de-DE" sz="1600" dirty="0"/>
              <a:t>Cesare Grazioli</a:t>
            </a:r>
          </a:p>
          <a:p>
            <a:endParaRPr lang="de-DE" sz="1600" dirty="0"/>
          </a:p>
          <a:p>
            <a:r>
              <a:rPr lang="de-DE" sz="1600" dirty="0"/>
              <a:t>Luca Schio </a:t>
            </a:r>
          </a:p>
        </p:txBody>
      </p:sp>
      <p:sp>
        <p:nvSpPr>
          <p:cNvPr id="7" name="Rectangle 6">
            <a:extLst>
              <a:ext uri="{FF2B5EF4-FFF2-40B4-BE49-F238E27FC236}">
                <a16:creationId xmlns:a16="http://schemas.microsoft.com/office/drawing/2014/main" id="{CCE423A4-C47D-BA1F-8B6C-EFC18CFB359C}"/>
              </a:ext>
            </a:extLst>
          </p:cNvPr>
          <p:cNvSpPr/>
          <p:nvPr/>
        </p:nvSpPr>
        <p:spPr>
          <a:xfrm>
            <a:off x="2134520" y="3761184"/>
            <a:ext cx="2794000" cy="156966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e-DE" sz="1600" b="1" dirty="0"/>
          </a:p>
          <a:p>
            <a:r>
              <a:rPr lang="de-DE" sz="1600" dirty="0"/>
              <a:t>Alberto Verdini</a:t>
            </a:r>
          </a:p>
          <a:p>
            <a:endParaRPr lang="de-DE" sz="1600" dirty="0"/>
          </a:p>
          <a:p>
            <a:r>
              <a:rPr lang="de-DE" sz="1600" dirty="0"/>
              <a:t>Luca Floreano</a:t>
            </a:r>
          </a:p>
          <a:p>
            <a:endParaRPr lang="de-DE" sz="1600" dirty="0"/>
          </a:p>
          <a:p>
            <a:r>
              <a:rPr lang="de-DE" sz="1600" dirty="0"/>
              <a:t>Giancarlo Panaccione</a:t>
            </a:r>
          </a:p>
        </p:txBody>
      </p:sp>
      <p:pic>
        <p:nvPicPr>
          <p:cNvPr id="9" name="Picture 8">
            <a:extLst>
              <a:ext uri="{FF2B5EF4-FFF2-40B4-BE49-F238E27FC236}">
                <a16:creationId xmlns:a16="http://schemas.microsoft.com/office/drawing/2014/main" id="{866F5688-D792-78DF-6952-3C4E52CD0F6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2046" y="5555224"/>
            <a:ext cx="1348917" cy="809350"/>
          </a:xfrm>
          <a:prstGeom prst="rect">
            <a:avLst/>
          </a:prstGeom>
        </p:spPr>
      </p:pic>
      <p:sp>
        <p:nvSpPr>
          <p:cNvPr id="10" name="Rectangle 9">
            <a:extLst>
              <a:ext uri="{FF2B5EF4-FFF2-40B4-BE49-F238E27FC236}">
                <a16:creationId xmlns:a16="http://schemas.microsoft.com/office/drawing/2014/main" id="{68B29ED7-E439-1E7E-5DE1-2B30750D01A6}"/>
              </a:ext>
            </a:extLst>
          </p:cNvPr>
          <p:cNvSpPr/>
          <p:nvPr/>
        </p:nvSpPr>
        <p:spPr>
          <a:xfrm>
            <a:off x="2134520" y="5959899"/>
            <a:ext cx="1687834" cy="338554"/>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600" dirty="0"/>
              <a:t> Federico </a:t>
            </a:r>
            <a:r>
              <a:rPr lang="de-DE" sz="1600" dirty="0" err="1"/>
              <a:t>Cilento</a:t>
            </a:r>
            <a:endParaRPr lang="de-DE" sz="1600" dirty="0"/>
          </a:p>
        </p:txBody>
      </p:sp>
      <p:pic>
        <p:nvPicPr>
          <p:cNvPr id="15" name="Picture 2" descr="Università Tor Vergata">
            <a:extLst>
              <a:ext uri="{FF2B5EF4-FFF2-40B4-BE49-F238E27FC236}">
                <a16:creationId xmlns:a16="http://schemas.microsoft.com/office/drawing/2014/main" id="{B1E04FCE-5475-DED7-7E71-14A8D4FBA9B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176380" y="5767024"/>
            <a:ext cx="1836059" cy="428414"/>
          </a:xfrm>
          <a:prstGeom prst="rect">
            <a:avLst/>
          </a:prstGeom>
          <a:solidFill>
            <a:schemeClr val="tx2"/>
          </a:solidFill>
        </p:spPr>
      </p:pic>
      <p:pic>
        <p:nvPicPr>
          <p:cNvPr id="16" name="Picture 6" descr="Vai al sito di Ateneo">
            <a:extLst>
              <a:ext uri="{FF2B5EF4-FFF2-40B4-BE49-F238E27FC236}">
                <a16:creationId xmlns:a16="http://schemas.microsoft.com/office/drawing/2014/main" id="{C8F7314D-B2C4-E627-A972-AACC6A4263B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09568" y="4109833"/>
            <a:ext cx="769682" cy="76968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D4FE1251-954D-DCB9-DF69-CB56E0D651EB}"/>
              </a:ext>
            </a:extLst>
          </p:cNvPr>
          <p:cNvSpPr/>
          <p:nvPr/>
        </p:nvSpPr>
        <p:spPr>
          <a:xfrm>
            <a:off x="6606480" y="4325397"/>
            <a:ext cx="1564467" cy="338554"/>
          </a:xfrm>
          <a:prstGeom prst="rect">
            <a:avLst/>
          </a:prstGeom>
        </p:spPr>
        <p:txBody>
          <a:bodyPr wrap="none">
            <a:spAutoFit/>
          </a:bodyPr>
          <a:lstStyle/>
          <a:p>
            <a:r>
              <a:rPr lang="de-DE" sz="1600" dirty="0"/>
              <a:t>Giacomo </a:t>
            </a:r>
            <a:r>
              <a:rPr lang="de-DE" sz="1600" dirty="0" err="1"/>
              <a:t>Giorgi</a:t>
            </a:r>
            <a:endParaRPr lang="de-DE" sz="1600" dirty="0"/>
          </a:p>
        </p:txBody>
      </p:sp>
      <p:sp>
        <p:nvSpPr>
          <p:cNvPr id="18" name="Rectangle 17">
            <a:extLst>
              <a:ext uri="{FF2B5EF4-FFF2-40B4-BE49-F238E27FC236}">
                <a16:creationId xmlns:a16="http://schemas.microsoft.com/office/drawing/2014/main" id="{E635E898-1D32-CE2B-A6DF-02A41FE0AB9D}"/>
              </a:ext>
            </a:extLst>
          </p:cNvPr>
          <p:cNvSpPr/>
          <p:nvPr/>
        </p:nvSpPr>
        <p:spPr>
          <a:xfrm>
            <a:off x="7158603" y="5793169"/>
            <a:ext cx="1832040" cy="338554"/>
          </a:xfrm>
          <a:prstGeom prst="rect">
            <a:avLst/>
          </a:prstGeom>
        </p:spPr>
        <p:txBody>
          <a:bodyPr wrap="none">
            <a:spAutoFit/>
          </a:bodyPr>
          <a:lstStyle/>
          <a:p>
            <a:r>
              <a:rPr lang="de-DE" sz="1600" dirty="0" err="1"/>
              <a:t>Maurizia</a:t>
            </a:r>
            <a:r>
              <a:rPr lang="de-DE" sz="1600" dirty="0"/>
              <a:t> </a:t>
            </a:r>
            <a:r>
              <a:rPr lang="de-DE" sz="1600" dirty="0" err="1"/>
              <a:t>Palummo</a:t>
            </a:r>
            <a:endParaRPr lang="de-DE" sz="1600" dirty="0"/>
          </a:p>
        </p:txBody>
      </p:sp>
      <p:pic>
        <p:nvPicPr>
          <p:cNvPr id="19" name="Picture 18">
            <a:extLst>
              <a:ext uri="{FF2B5EF4-FFF2-40B4-BE49-F238E27FC236}">
                <a16:creationId xmlns:a16="http://schemas.microsoft.com/office/drawing/2014/main" id="{99A661DE-C65D-9B2E-FF08-3B4330DAC0A9}"/>
              </a:ext>
            </a:extLst>
          </p:cNvPr>
          <p:cNvPicPr>
            <a:picLocks noChangeAspect="1"/>
          </p:cNvPicPr>
          <p:nvPr/>
        </p:nvPicPr>
        <p:blipFill>
          <a:blip r:embed="rId5"/>
          <a:stretch>
            <a:fillRect/>
          </a:stretch>
        </p:blipFill>
        <p:spPr>
          <a:xfrm>
            <a:off x="502046" y="994313"/>
            <a:ext cx="2434472" cy="478457"/>
          </a:xfrm>
          <a:prstGeom prst="rect">
            <a:avLst/>
          </a:prstGeom>
        </p:spPr>
      </p:pic>
      <p:pic>
        <p:nvPicPr>
          <p:cNvPr id="2050" name="Picture 2" descr="Università degli Studi di Padova">
            <a:extLst>
              <a:ext uri="{FF2B5EF4-FFF2-40B4-BE49-F238E27FC236}">
                <a16:creationId xmlns:a16="http://schemas.microsoft.com/office/drawing/2014/main" id="{4764D4E0-856E-046D-4486-C742E3A62B4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724869" y="2472018"/>
            <a:ext cx="1103732" cy="498947"/>
          </a:xfrm>
          <a:prstGeom prst="rect">
            <a:avLst/>
          </a:prstGeom>
          <a:solidFill>
            <a:srgbClr val="C00000"/>
          </a:solidFill>
        </p:spPr>
      </p:pic>
      <p:sp>
        <p:nvSpPr>
          <p:cNvPr id="23" name="TextBox 22">
            <a:extLst>
              <a:ext uri="{FF2B5EF4-FFF2-40B4-BE49-F238E27FC236}">
                <a16:creationId xmlns:a16="http://schemas.microsoft.com/office/drawing/2014/main" id="{CB4E6AC2-1B46-5A0F-467A-14BD386D9601}"/>
              </a:ext>
            </a:extLst>
          </p:cNvPr>
          <p:cNvSpPr txBox="1"/>
          <p:nvPr/>
        </p:nvSpPr>
        <p:spPr>
          <a:xfrm>
            <a:off x="7360490" y="2305497"/>
            <a:ext cx="6097508" cy="830997"/>
          </a:xfrm>
          <a:prstGeom prst="rect">
            <a:avLst/>
          </a:prstGeom>
          <a:noFill/>
        </p:spPr>
        <p:txBody>
          <a:bodyPr wrap="square">
            <a:spAutoFit/>
          </a:bodyPr>
          <a:lstStyle/>
          <a:p>
            <a:r>
              <a:rPr lang="de-DE" sz="1600" dirty="0"/>
              <a:t>Marco Baron</a:t>
            </a:r>
          </a:p>
          <a:p>
            <a:endParaRPr lang="de-DE" sz="1600" dirty="0"/>
          </a:p>
          <a:p>
            <a:r>
              <a:rPr lang="de-DE" sz="1600" dirty="0"/>
              <a:t>Matteo Bevilacqua</a:t>
            </a:r>
          </a:p>
        </p:txBody>
      </p:sp>
      <p:sp>
        <p:nvSpPr>
          <p:cNvPr id="24" name="TextBox 23">
            <a:extLst>
              <a:ext uri="{FF2B5EF4-FFF2-40B4-BE49-F238E27FC236}">
                <a16:creationId xmlns:a16="http://schemas.microsoft.com/office/drawing/2014/main" id="{8440F7F5-EC65-E4C0-DAEC-392CF1C3F63F}"/>
              </a:ext>
            </a:extLst>
          </p:cNvPr>
          <p:cNvSpPr txBox="1"/>
          <p:nvPr/>
        </p:nvSpPr>
        <p:spPr>
          <a:xfrm>
            <a:off x="6730067" y="271534"/>
            <a:ext cx="2689112" cy="338554"/>
          </a:xfrm>
          <a:prstGeom prst="rect">
            <a:avLst/>
          </a:prstGeom>
          <a:noFill/>
        </p:spPr>
        <p:txBody>
          <a:bodyPr wrap="square">
            <a:spAutoFit/>
          </a:bodyPr>
          <a:lstStyle/>
          <a:p>
            <a:r>
              <a:rPr lang="de-DE" sz="1600" b="1" dirty="0"/>
              <a:t>PRIN 2022 – „MEGS“</a:t>
            </a:r>
          </a:p>
        </p:txBody>
      </p:sp>
      <p:pic>
        <p:nvPicPr>
          <p:cNvPr id="25" name="Immagine 83300953" descr="Prova Loghi CNR background MUR NEW 8bit">
            <a:extLst>
              <a:ext uri="{FF2B5EF4-FFF2-40B4-BE49-F238E27FC236}">
                <a16:creationId xmlns:a16="http://schemas.microsoft.com/office/drawing/2014/main" id="{AD19787A-83E3-9B46-DDED-5C2F44134418}"/>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4930711" y="642482"/>
            <a:ext cx="5823750" cy="830288"/>
          </a:xfrm>
          <a:prstGeom prst="rect">
            <a:avLst/>
          </a:prstGeom>
          <a:noFill/>
          <a:ln>
            <a:noFill/>
          </a:ln>
        </p:spPr>
      </p:pic>
      <p:pic>
        <p:nvPicPr>
          <p:cNvPr id="2052" name="Picture 4">
            <a:extLst>
              <a:ext uri="{FF2B5EF4-FFF2-40B4-BE49-F238E27FC236}">
                <a16:creationId xmlns:a16="http://schemas.microsoft.com/office/drawing/2014/main" id="{E933F26F-B284-F7AE-1BDB-201069AFD636}"/>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368596" y="3846898"/>
            <a:ext cx="769682" cy="769682"/>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0764C3FD-E22F-2BA7-6DED-10B625B1DD10}"/>
              </a:ext>
            </a:extLst>
          </p:cNvPr>
          <p:cNvSpPr txBox="1"/>
          <p:nvPr/>
        </p:nvSpPr>
        <p:spPr>
          <a:xfrm>
            <a:off x="10409244" y="4062462"/>
            <a:ext cx="7663814" cy="338554"/>
          </a:xfrm>
          <a:prstGeom prst="rect">
            <a:avLst/>
          </a:prstGeom>
          <a:noFill/>
        </p:spPr>
        <p:txBody>
          <a:bodyPr wrap="square">
            <a:spAutoFit/>
          </a:bodyPr>
          <a:lstStyle/>
          <a:p>
            <a:r>
              <a:rPr lang="de-DE" sz="1600" dirty="0"/>
              <a:t>I. R. Fisher</a:t>
            </a:r>
          </a:p>
        </p:txBody>
      </p:sp>
      <p:sp>
        <p:nvSpPr>
          <p:cNvPr id="3" name="Slide Number Placeholder 2">
            <a:extLst>
              <a:ext uri="{FF2B5EF4-FFF2-40B4-BE49-F238E27FC236}">
                <a16:creationId xmlns:a16="http://schemas.microsoft.com/office/drawing/2014/main" id="{504DEFD2-8EEB-2BBA-505C-20A6C7A76CD0}"/>
              </a:ext>
            </a:extLst>
          </p:cNvPr>
          <p:cNvSpPr>
            <a:spLocks noGrp="1"/>
          </p:cNvSpPr>
          <p:nvPr>
            <p:ph type="sldNum" sz="quarter" idx="12"/>
          </p:nvPr>
        </p:nvSpPr>
        <p:spPr/>
        <p:txBody>
          <a:bodyPr/>
          <a:lstStyle/>
          <a:p>
            <a:endParaRPr lang="it-IT" dirty="0"/>
          </a:p>
        </p:txBody>
      </p:sp>
    </p:spTree>
    <p:extLst>
      <p:ext uri="{BB962C8B-B14F-4D97-AF65-F5344CB8AC3E}">
        <p14:creationId xmlns:p14="http://schemas.microsoft.com/office/powerpoint/2010/main" val="513369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50803A6-B492-1A8C-BD3D-AB8C99F1A635}"/>
              </a:ext>
            </a:extLst>
          </p:cNvPr>
          <p:cNvSpPr>
            <a:spLocks noGrp="1"/>
          </p:cNvSpPr>
          <p:nvPr>
            <p:ph type="dt" sz="half" idx="10"/>
          </p:nvPr>
        </p:nvSpPr>
        <p:spPr/>
        <p:txBody>
          <a:bodyPr/>
          <a:lstStyle/>
          <a:p>
            <a:r>
              <a:rPr lang="it-IT"/>
              <a:t>06/12/2024</a:t>
            </a:r>
          </a:p>
        </p:txBody>
      </p:sp>
      <p:pic>
        <p:nvPicPr>
          <p:cNvPr id="3076" name="Picture 4">
            <a:extLst>
              <a:ext uri="{FF2B5EF4-FFF2-40B4-BE49-F238E27FC236}">
                <a16:creationId xmlns:a16="http://schemas.microsoft.com/office/drawing/2014/main" id="{2627DC85-6226-A601-F2C4-39A4F9266D8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93279" y="959418"/>
            <a:ext cx="2940369" cy="29706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6BC5364-16B8-EFC0-DF0A-9E935E68D794}"/>
              </a:ext>
            </a:extLst>
          </p:cNvPr>
          <p:cNvSpPr/>
          <p:nvPr/>
        </p:nvSpPr>
        <p:spPr>
          <a:xfrm>
            <a:off x="484487" y="411153"/>
            <a:ext cx="3450625" cy="400110"/>
          </a:xfrm>
          <a:prstGeom prst="rect">
            <a:avLst/>
          </a:prstGeom>
        </p:spPr>
        <p:txBody>
          <a:bodyPr wrap="none">
            <a:spAutoFit/>
          </a:bodyPr>
          <a:lstStyle/>
          <a:p>
            <a:r>
              <a:rPr lang="en-US" sz="2000" b="1" dirty="0">
                <a:solidFill>
                  <a:schemeClr val="accent1">
                    <a:lumMod val="75000"/>
                  </a:schemeClr>
                </a:solidFill>
              </a:rPr>
              <a:t>Organic-2D Heterojunctions</a:t>
            </a:r>
            <a:endParaRPr lang="en-US" sz="2000" dirty="0"/>
          </a:p>
        </p:txBody>
      </p:sp>
      <p:sp>
        <p:nvSpPr>
          <p:cNvPr id="8" name="TextBox 7">
            <a:extLst>
              <a:ext uri="{FF2B5EF4-FFF2-40B4-BE49-F238E27FC236}">
                <a16:creationId xmlns:a16="http://schemas.microsoft.com/office/drawing/2014/main" id="{116B46A7-E6A2-6246-9157-C5AAFEF2EE7E}"/>
              </a:ext>
            </a:extLst>
          </p:cNvPr>
          <p:cNvSpPr txBox="1"/>
          <p:nvPr/>
        </p:nvSpPr>
        <p:spPr>
          <a:xfrm>
            <a:off x="1586438" y="4078199"/>
            <a:ext cx="3554053" cy="400110"/>
          </a:xfrm>
          <a:prstGeom prst="rect">
            <a:avLst/>
          </a:prstGeom>
          <a:noFill/>
        </p:spPr>
        <p:txBody>
          <a:bodyPr wrap="square">
            <a:spAutoFit/>
          </a:bodyPr>
          <a:lstStyle/>
          <a:p>
            <a:r>
              <a:rPr lang="it-IT" sz="1000" dirty="0"/>
              <a:t>Ke Pei, Tianyou Zhai, Cell Reports Physical Science, 1(2020) 100166</a:t>
            </a:r>
          </a:p>
        </p:txBody>
      </p:sp>
      <p:sp>
        <p:nvSpPr>
          <p:cNvPr id="14" name="Slide Number Placeholder 13">
            <a:extLst>
              <a:ext uri="{FF2B5EF4-FFF2-40B4-BE49-F238E27FC236}">
                <a16:creationId xmlns:a16="http://schemas.microsoft.com/office/drawing/2014/main" id="{85A3B4D1-B602-340A-8604-2809EEE41064}"/>
              </a:ext>
            </a:extLst>
          </p:cNvPr>
          <p:cNvSpPr>
            <a:spLocks noGrp="1"/>
          </p:cNvSpPr>
          <p:nvPr>
            <p:ph type="sldNum" sz="quarter" idx="12"/>
          </p:nvPr>
        </p:nvSpPr>
        <p:spPr/>
        <p:txBody>
          <a:bodyPr/>
          <a:lstStyle/>
          <a:p>
            <a:fld id="{DAFBE656-EE6D-40DE-81D8-0F097D354143}" type="slidenum">
              <a:rPr lang="it-IT" smtClean="0"/>
              <a:t>2</a:t>
            </a:fld>
            <a:endParaRPr lang="it-IT"/>
          </a:p>
        </p:txBody>
      </p:sp>
      <p:pic>
        <p:nvPicPr>
          <p:cNvPr id="2" name="Picture 4">
            <a:extLst>
              <a:ext uri="{FF2B5EF4-FFF2-40B4-BE49-F238E27FC236}">
                <a16:creationId xmlns:a16="http://schemas.microsoft.com/office/drawing/2014/main" id="{C86A4815-8400-A883-286D-87EED433949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96928" y="856575"/>
            <a:ext cx="2352894" cy="30320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36AA7D1-0574-0E85-0E39-79429C812991}"/>
              </a:ext>
            </a:extLst>
          </p:cNvPr>
          <p:cNvSpPr txBox="1"/>
          <p:nvPr/>
        </p:nvSpPr>
        <p:spPr>
          <a:xfrm>
            <a:off x="7526310" y="4059177"/>
            <a:ext cx="2894126" cy="246221"/>
          </a:xfrm>
          <a:prstGeom prst="rect">
            <a:avLst/>
          </a:prstGeom>
          <a:noFill/>
        </p:spPr>
        <p:txBody>
          <a:bodyPr wrap="square">
            <a:spAutoFit/>
          </a:bodyPr>
          <a:lstStyle/>
          <a:p>
            <a:r>
              <a:rPr lang="it-IT" sz="1000" dirty="0"/>
              <a:t>D. Jariwala et al., Nano Lett. 2016, 16, 1, 497–503</a:t>
            </a:r>
          </a:p>
        </p:txBody>
      </p:sp>
      <p:pic>
        <p:nvPicPr>
          <p:cNvPr id="12" name="Picture 11">
            <a:extLst>
              <a:ext uri="{FF2B5EF4-FFF2-40B4-BE49-F238E27FC236}">
                <a16:creationId xmlns:a16="http://schemas.microsoft.com/office/drawing/2014/main" id="{A761DA96-66BF-43A5-A4DC-474A5CB7A7A9}"/>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8221242" y="4796009"/>
            <a:ext cx="1484645" cy="1742903"/>
          </a:xfrm>
          <a:prstGeom prst="rect">
            <a:avLst/>
          </a:prstGeom>
          <a:noFill/>
          <a:ln>
            <a:noFill/>
          </a:ln>
        </p:spPr>
      </p:pic>
      <p:sp>
        <p:nvSpPr>
          <p:cNvPr id="13" name="Rectangle 12">
            <a:extLst>
              <a:ext uri="{FF2B5EF4-FFF2-40B4-BE49-F238E27FC236}">
                <a16:creationId xmlns:a16="http://schemas.microsoft.com/office/drawing/2014/main" id="{4A0487ED-3627-465C-9C13-A138098639E8}"/>
              </a:ext>
            </a:extLst>
          </p:cNvPr>
          <p:cNvSpPr/>
          <p:nvPr/>
        </p:nvSpPr>
        <p:spPr>
          <a:xfrm>
            <a:off x="838202" y="5036761"/>
            <a:ext cx="5448846" cy="923330"/>
          </a:xfrm>
          <a:prstGeom prst="rect">
            <a:avLst/>
          </a:prstGeom>
          <a:solidFill>
            <a:schemeClr val="tx2">
              <a:lumMod val="10000"/>
              <a:lumOff val="90000"/>
            </a:schemeClr>
          </a:solidFill>
          <a:ln>
            <a:solidFill>
              <a:srgbClr val="002060"/>
            </a:solidFill>
          </a:ln>
        </p:spPr>
        <p:txBody>
          <a:bodyPr wrap="square">
            <a:spAutoFit/>
          </a:bodyPr>
          <a:lstStyle/>
          <a:p>
            <a:r>
              <a:rPr lang="en-US" b="1" i="1" dirty="0"/>
              <a:t>Aim:</a:t>
            </a:r>
            <a:r>
              <a:rPr lang="en-US" i="1" dirty="0"/>
              <a:t> Advance the knowledge on the </a:t>
            </a:r>
            <a:r>
              <a:rPr lang="en-US" i="1" u="sng" dirty="0"/>
              <a:t>charge transfer states </a:t>
            </a:r>
            <a:r>
              <a:rPr lang="en-US" i="1" dirty="0"/>
              <a:t>formed at donor-acceptor heterojunctions to tailor materials selection </a:t>
            </a:r>
          </a:p>
        </p:txBody>
      </p:sp>
    </p:spTree>
    <p:extLst>
      <p:ext uri="{BB962C8B-B14F-4D97-AF65-F5344CB8AC3E}">
        <p14:creationId xmlns:p14="http://schemas.microsoft.com/office/powerpoint/2010/main" val="157691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ACF1B12-A790-3F8B-83C7-096B0E31930B}"/>
              </a:ext>
            </a:extLst>
          </p:cNvPr>
          <p:cNvSpPr>
            <a:spLocks noGrp="1"/>
          </p:cNvSpPr>
          <p:nvPr>
            <p:ph type="dt" sz="half" idx="10"/>
          </p:nvPr>
        </p:nvSpPr>
        <p:spPr/>
        <p:txBody>
          <a:bodyPr/>
          <a:lstStyle/>
          <a:p>
            <a:r>
              <a:rPr lang="it-IT"/>
              <a:t>06/12/2024</a:t>
            </a:r>
          </a:p>
        </p:txBody>
      </p:sp>
      <p:sp>
        <p:nvSpPr>
          <p:cNvPr id="5" name="Slide Number Placeholder 4">
            <a:extLst>
              <a:ext uri="{FF2B5EF4-FFF2-40B4-BE49-F238E27FC236}">
                <a16:creationId xmlns:a16="http://schemas.microsoft.com/office/drawing/2014/main" id="{5DE72A9A-59E9-33C5-1526-0A2CA360DD92}"/>
              </a:ext>
            </a:extLst>
          </p:cNvPr>
          <p:cNvSpPr>
            <a:spLocks noGrp="1"/>
          </p:cNvSpPr>
          <p:nvPr>
            <p:ph type="sldNum" sz="quarter" idx="12"/>
          </p:nvPr>
        </p:nvSpPr>
        <p:spPr/>
        <p:txBody>
          <a:bodyPr/>
          <a:lstStyle/>
          <a:p>
            <a:fld id="{DAFBE656-EE6D-40DE-81D8-0F097D354143}" type="slidenum">
              <a:rPr lang="it-IT" smtClean="0"/>
              <a:t>3</a:t>
            </a:fld>
            <a:endParaRPr lang="it-IT"/>
          </a:p>
        </p:txBody>
      </p:sp>
      <p:pic>
        <p:nvPicPr>
          <p:cNvPr id="2050" name="Picture 2" descr="Figure 1">
            <a:extLst>
              <a:ext uri="{FF2B5EF4-FFF2-40B4-BE49-F238E27FC236}">
                <a16:creationId xmlns:a16="http://schemas.microsoft.com/office/drawing/2014/main" id="{0987083D-4F40-6AE6-1B03-DF9EDD733E7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48997" y="602438"/>
            <a:ext cx="3923205" cy="187529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0683F8D-FF48-F489-1C0A-6C41A7C3C1A4}"/>
              </a:ext>
            </a:extLst>
          </p:cNvPr>
          <p:cNvSpPr/>
          <p:nvPr/>
        </p:nvSpPr>
        <p:spPr>
          <a:xfrm>
            <a:off x="523816" y="1343974"/>
            <a:ext cx="5129738" cy="400110"/>
          </a:xfrm>
          <a:prstGeom prst="rect">
            <a:avLst/>
          </a:prstGeom>
        </p:spPr>
        <p:txBody>
          <a:bodyPr wrap="none">
            <a:spAutoFit/>
          </a:bodyPr>
          <a:lstStyle/>
          <a:p>
            <a:r>
              <a:rPr lang="en-US" sz="2000" b="1" dirty="0">
                <a:solidFill>
                  <a:schemeClr val="accent1">
                    <a:lumMod val="75000"/>
                  </a:schemeClr>
                </a:solidFill>
              </a:rPr>
              <a:t>How do we use 2D materials in solar cells?</a:t>
            </a:r>
            <a:endParaRPr lang="en-US" sz="2000" dirty="0"/>
          </a:p>
        </p:txBody>
      </p:sp>
      <p:sp>
        <p:nvSpPr>
          <p:cNvPr id="11" name="TextBox 10">
            <a:extLst>
              <a:ext uri="{FF2B5EF4-FFF2-40B4-BE49-F238E27FC236}">
                <a16:creationId xmlns:a16="http://schemas.microsoft.com/office/drawing/2014/main" id="{482AAF3D-CE72-E463-A0EC-E86E50D01BE0}"/>
              </a:ext>
            </a:extLst>
          </p:cNvPr>
          <p:cNvSpPr txBox="1"/>
          <p:nvPr/>
        </p:nvSpPr>
        <p:spPr>
          <a:xfrm>
            <a:off x="7675076" y="2694335"/>
            <a:ext cx="2826943" cy="246221"/>
          </a:xfrm>
          <a:prstGeom prst="rect">
            <a:avLst/>
          </a:prstGeom>
          <a:noFill/>
        </p:spPr>
        <p:txBody>
          <a:bodyPr wrap="square">
            <a:spAutoFit/>
          </a:bodyPr>
          <a:lstStyle/>
          <a:p>
            <a:r>
              <a:rPr lang="sv-SE" sz="1000" b="0" dirty="0">
                <a:solidFill>
                  <a:srgbClr val="000000"/>
                </a:solidFill>
                <a:effectLst/>
                <a:latin typeface="+mj-lt"/>
              </a:rPr>
              <a:t>P. Jan et al, ACS Omega 2024, 9, 11, 12403-12425</a:t>
            </a:r>
            <a:endParaRPr lang="it-IT" sz="1000" dirty="0">
              <a:latin typeface="+mj-lt"/>
            </a:endParaRPr>
          </a:p>
        </p:txBody>
      </p:sp>
      <p:sp>
        <p:nvSpPr>
          <p:cNvPr id="12" name="Rectangle 11">
            <a:extLst>
              <a:ext uri="{FF2B5EF4-FFF2-40B4-BE49-F238E27FC236}">
                <a16:creationId xmlns:a16="http://schemas.microsoft.com/office/drawing/2014/main" id="{58FD2A0A-E82C-4F9B-67A1-F5D600DA0AB7}"/>
              </a:ext>
            </a:extLst>
          </p:cNvPr>
          <p:cNvSpPr/>
          <p:nvPr/>
        </p:nvSpPr>
        <p:spPr>
          <a:xfrm>
            <a:off x="523816" y="3219807"/>
            <a:ext cx="7474948" cy="338554"/>
          </a:xfrm>
          <a:prstGeom prst="rect">
            <a:avLst/>
          </a:prstGeom>
          <a:ln>
            <a:noFill/>
          </a:ln>
        </p:spPr>
        <p:txBody>
          <a:bodyPr wrap="square">
            <a:spAutoFit/>
          </a:bodyPr>
          <a:lstStyle/>
          <a:p>
            <a:r>
              <a:rPr lang="en-US" sz="1600" b="1" dirty="0">
                <a:solidFill>
                  <a:schemeClr val="accent1"/>
                </a:solidFill>
              </a:rPr>
              <a:t>We need a detailed knowledge of the out-of-equilibrium properties</a:t>
            </a:r>
          </a:p>
        </p:txBody>
      </p:sp>
      <p:sp>
        <p:nvSpPr>
          <p:cNvPr id="13" name="Rectangle 12">
            <a:extLst>
              <a:ext uri="{FF2B5EF4-FFF2-40B4-BE49-F238E27FC236}">
                <a16:creationId xmlns:a16="http://schemas.microsoft.com/office/drawing/2014/main" id="{4D58A83A-088B-8282-B2D6-59A2FFDB3C3B}"/>
              </a:ext>
            </a:extLst>
          </p:cNvPr>
          <p:cNvSpPr/>
          <p:nvPr/>
        </p:nvSpPr>
        <p:spPr>
          <a:xfrm>
            <a:off x="611864" y="4124494"/>
            <a:ext cx="10297562" cy="1754326"/>
          </a:xfrm>
          <a:prstGeom prst="rect">
            <a:avLst/>
          </a:prstGeom>
          <a:noFill/>
          <a:ln w="38100">
            <a:solidFill>
              <a:schemeClr val="tx2"/>
            </a:solidFill>
          </a:ln>
        </p:spPr>
        <p:txBody>
          <a:bodyPr wrap="square">
            <a:spAutoFit/>
          </a:bodyPr>
          <a:lstStyle/>
          <a:p>
            <a:r>
              <a:rPr lang="en-US" dirty="0"/>
              <a:t>We can use </a:t>
            </a:r>
            <a:r>
              <a:rPr lang="en-US" dirty="0">
                <a:solidFill>
                  <a:srgbClr val="FF0000"/>
                </a:solidFill>
                <a:highlight>
                  <a:srgbClr val="00FF00"/>
                </a:highlight>
              </a:rPr>
              <a:t>time resolved X-ray techniques </a:t>
            </a:r>
            <a:r>
              <a:rPr lang="en-US" dirty="0"/>
              <a:t>to describe:</a:t>
            </a:r>
          </a:p>
          <a:p>
            <a:endParaRPr lang="en-US" dirty="0"/>
          </a:p>
          <a:p>
            <a:r>
              <a:rPr lang="en-US" dirty="0"/>
              <a:t>	-</a:t>
            </a:r>
            <a:r>
              <a:rPr lang="en-US" b="1" dirty="0"/>
              <a:t>charge dynamics </a:t>
            </a:r>
            <a:r>
              <a:rPr lang="en-US" dirty="0"/>
              <a:t>= dynamics of the energy level alignment, formation of the CT states and 		                                             charge separation</a:t>
            </a:r>
          </a:p>
          <a:p>
            <a:endParaRPr lang="en-US" dirty="0"/>
          </a:p>
          <a:p>
            <a:r>
              <a:rPr lang="en-US" dirty="0"/>
              <a:t>	-</a:t>
            </a:r>
            <a:r>
              <a:rPr lang="en-US" b="1" dirty="0"/>
              <a:t>lattice dynamics</a:t>
            </a:r>
          </a:p>
        </p:txBody>
      </p:sp>
    </p:spTree>
    <p:extLst>
      <p:ext uri="{BB962C8B-B14F-4D97-AF65-F5344CB8AC3E}">
        <p14:creationId xmlns:p14="http://schemas.microsoft.com/office/powerpoint/2010/main" val="233781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ars.els-cdn.com/content/image/1-s2.0-S0368204818301294-gr1_lrg.jpg">
            <a:extLst>
              <a:ext uri="{FF2B5EF4-FFF2-40B4-BE49-F238E27FC236}">
                <a16:creationId xmlns:a16="http://schemas.microsoft.com/office/drawing/2014/main" id="{CAFF4944-9568-679C-C20A-C61751BA1DB0}"/>
              </a:ext>
            </a:extLst>
          </p:cNvPr>
          <p:cNvPicPr>
            <a:picLocks noGrp="1" noChangeAspect="1" noChangeArrowheads="1"/>
          </p:cNvPicPr>
          <p:nvPr>
            <p:ph idx="4294967295"/>
          </p:nvPr>
        </p:nvPicPr>
        <p:blipFill>
          <a:blip r:embed="rId2" cstate="print">
            <a:extLst>
              <a:ext uri="{28A0092B-C50C-407E-A947-70E740481C1C}">
                <a14:useLocalDpi xmlns:a14="http://schemas.microsoft.com/office/drawing/2010/main"/>
              </a:ext>
            </a:extLst>
          </a:blip>
          <a:srcRect/>
          <a:stretch>
            <a:fillRect/>
          </a:stretch>
        </p:blipFill>
        <p:spPr bwMode="auto">
          <a:xfrm>
            <a:off x="1093254" y="1508125"/>
            <a:ext cx="3522663" cy="2730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917E23D-EE77-80DF-AD32-C0C34DE96D41}"/>
              </a:ext>
            </a:extLst>
          </p:cNvPr>
          <p:cNvSpPr/>
          <p:nvPr/>
        </p:nvSpPr>
        <p:spPr>
          <a:xfrm>
            <a:off x="1506675" y="4397275"/>
            <a:ext cx="3393878" cy="261610"/>
          </a:xfrm>
          <a:prstGeom prst="rect">
            <a:avLst/>
          </a:prstGeom>
        </p:spPr>
        <p:txBody>
          <a:bodyPr wrap="none">
            <a:spAutoFit/>
          </a:bodyPr>
          <a:lstStyle/>
          <a:p>
            <a:r>
              <a:rPr lang="it-IT" sz="1100" dirty="0"/>
              <a:t>R. Costantini et al., J. Elect. Spec. Rel. Phen. 229 (2018) 7</a:t>
            </a:r>
            <a:endParaRPr lang="en-GB" sz="1100" dirty="0"/>
          </a:p>
        </p:txBody>
      </p:sp>
      <p:sp>
        <p:nvSpPr>
          <p:cNvPr id="8" name="Rectangle 7">
            <a:extLst>
              <a:ext uri="{FF2B5EF4-FFF2-40B4-BE49-F238E27FC236}">
                <a16:creationId xmlns:a16="http://schemas.microsoft.com/office/drawing/2014/main" id="{FF3DDF4C-E4DE-9255-530D-B50F8EE3D321}"/>
              </a:ext>
            </a:extLst>
          </p:cNvPr>
          <p:cNvSpPr/>
          <p:nvPr/>
        </p:nvSpPr>
        <p:spPr>
          <a:xfrm>
            <a:off x="665165" y="545062"/>
            <a:ext cx="4364015" cy="400110"/>
          </a:xfrm>
          <a:prstGeom prst="rect">
            <a:avLst/>
          </a:prstGeom>
        </p:spPr>
        <p:txBody>
          <a:bodyPr wrap="none">
            <a:spAutoFit/>
          </a:bodyPr>
          <a:lstStyle/>
          <a:p>
            <a:r>
              <a:rPr lang="en-US" sz="2000" b="1" dirty="0">
                <a:solidFill>
                  <a:schemeClr val="accent1">
                    <a:lumMod val="75000"/>
                  </a:schemeClr>
                </a:solidFill>
              </a:rPr>
              <a:t>Pump-probe set-up @ALOISA beamline</a:t>
            </a:r>
            <a:endParaRPr lang="en-US" sz="2000" dirty="0"/>
          </a:p>
        </p:txBody>
      </p:sp>
      <p:pic>
        <p:nvPicPr>
          <p:cNvPr id="9" name="Picture 8">
            <a:extLst>
              <a:ext uri="{FF2B5EF4-FFF2-40B4-BE49-F238E27FC236}">
                <a16:creationId xmlns:a16="http://schemas.microsoft.com/office/drawing/2014/main" id="{C24D1317-E5ED-5AB7-FF9B-6AC624F73A04}"/>
              </a:ext>
            </a:extLst>
          </p:cNvPr>
          <p:cNvPicPr>
            <a:picLocks noChangeAspect="1"/>
          </p:cNvPicPr>
          <p:nvPr/>
        </p:nvPicPr>
        <p:blipFill>
          <a:blip r:embed="rId3"/>
          <a:stretch>
            <a:fillRect/>
          </a:stretch>
        </p:blipFill>
        <p:spPr>
          <a:xfrm>
            <a:off x="7725317" y="690169"/>
            <a:ext cx="3487448" cy="3296063"/>
          </a:xfrm>
          <a:prstGeom prst="rect">
            <a:avLst/>
          </a:prstGeom>
        </p:spPr>
      </p:pic>
      <p:pic>
        <p:nvPicPr>
          <p:cNvPr id="1026" name="Picture 2" descr="Elettra - LEAPS">
            <a:extLst>
              <a:ext uri="{FF2B5EF4-FFF2-40B4-BE49-F238E27FC236}">
                <a16:creationId xmlns:a16="http://schemas.microsoft.com/office/drawing/2014/main" id="{E7FB741F-51A7-D733-3282-D70036FC502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005695" y="2081532"/>
            <a:ext cx="800558" cy="5133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Chart 11">
            <a:extLst>
              <a:ext uri="{FF2B5EF4-FFF2-40B4-BE49-F238E27FC236}">
                <a16:creationId xmlns:a16="http://schemas.microsoft.com/office/drawing/2014/main" id="{F6C615AF-3C88-555F-D056-9B65A4881936}"/>
              </a:ext>
            </a:extLst>
          </p:cNvPr>
          <p:cNvGraphicFramePr>
            <a:graphicFrameLocks/>
          </p:cNvGraphicFramePr>
          <p:nvPr>
            <p:extLst>
              <p:ext uri="{D42A27DB-BD31-4B8C-83A1-F6EECF244321}">
                <p14:modId xmlns:p14="http://schemas.microsoft.com/office/powerpoint/2010/main" val="2707454001"/>
              </p:ext>
            </p:extLst>
          </p:nvPr>
        </p:nvGraphicFramePr>
        <p:xfrm>
          <a:off x="7742622" y="3864018"/>
          <a:ext cx="3666500" cy="2181785"/>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AAF09FA4-E635-F15E-1E3C-6F6632B984E2}"/>
              </a:ext>
            </a:extLst>
          </p:cNvPr>
          <p:cNvSpPr txBox="1"/>
          <p:nvPr/>
        </p:nvSpPr>
        <p:spPr>
          <a:xfrm>
            <a:off x="611602" y="5336373"/>
            <a:ext cx="6094428" cy="369332"/>
          </a:xfrm>
          <a:prstGeom prst="rect">
            <a:avLst/>
          </a:prstGeom>
          <a:noFill/>
        </p:spPr>
        <p:txBody>
          <a:bodyPr wrap="square">
            <a:spAutoFit/>
          </a:bodyPr>
          <a:lstStyle/>
          <a:p>
            <a:r>
              <a:rPr lang="it-IT" sz="1800" b="1" dirty="0">
                <a:solidFill>
                  <a:srgbClr val="002060"/>
                </a:solidFill>
                <a:highlight>
                  <a:srgbClr val="FFFF00"/>
                </a:highlight>
              </a:rPr>
              <a:t>Time resolved </a:t>
            </a:r>
            <a:r>
              <a:rPr lang="it-IT" sz="1800" b="1" i="1" dirty="0">
                <a:solidFill>
                  <a:srgbClr val="002060"/>
                </a:solidFill>
                <a:highlight>
                  <a:srgbClr val="FFFF00"/>
                </a:highlight>
              </a:rPr>
              <a:t>program</a:t>
            </a:r>
            <a:r>
              <a:rPr lang="it-IT" sz="1800" b="1" dirty="0">
                <a:solidFill>
                  <a:srgbClr val="002060"/>
                </a:solidFill>
                <a:highlight>
                  <a:srgbClr val="FFFF00"/>
                </a:highlight>
              </a:rPr>
              <a:t> </a:t>
            </a:r>
            <a:r>
              <a:rPr lang="it-IT" sz="1800" b="1" dirty="0" err="1">
                <a:solidFill>
                  <a:srgbClr val="002060"/>
                </a:solidFill>
                <a:highlight>
                  <a:srgbClr val="FFFF00"/>
                </a:highlight>
              </a:rPr>
              <a:t>currently</a:t>
            </a:r>
            <a:r>
              <a:rPr lang="it-IT" sz="1800" b="1" dirty="0">
                <a:solidFill>
                  <a:srgbClr val="002060"/>
                </a:solidFill>
                <a:highlight>
                  <a:srgbClr val="FFFF00"/>
                </a:highlight>
              </a:rPr>
              <a:t> ALOISA</a:t>
            </a:r>
            <a:endParaRPr lang="it-IT" b="1" dirty="0">
              <a:solidFill>
                <a:srgbClr val="002060"/>
              </a:solidFill>
              <a:highlight>
                <a:srgbClr val="FFFF00"/>
              </a:highlight>
            </a:endParaRPr>
          </a:p>
        </p:txBody>
      </p:sp>
      <p:sp>
        <p:nvSpPr>
          <p:cNvPr id="14" name="Arrow: Down 13">
            <a:extLst>
              <a:ext uri="{FF2B5EF4-FFF2-40B4-BE49-F238E27FC236}">
                <a16:creationId xmlns:a16="http://schemas.microsoft.com/office/drawing/2014/main" id="{D09F299A-A9A9-FD16-FE9F-8E11127B3E8C}"/>
              </a:ext>
            </a:extLst>
          </p:cNvPr>
          <p:cNvSpPr/>
          <p:nvPr/>
        </p:nvSpPr>
        <p:spPr>
          <a:xfrm>
            <a:off x="10426174" y="5457951"/>
            <a:ext cx="216816" cy="429649"/>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67E05CEB-0279-7597-AE7E-EEFF3F22DE41}"/>
              </a:ext>
            </a:extLst>
          </p:cNvPr>
          <p:cNvSpPr txBox="1"/>
          <p:nvPr/>
        </p:nvSpPr>
        <p:spPr>
          <a:xfrm>
            <a:off x="9846957" y="6032606"/>
            <a:ext cx="1780488" cy="369332"/>
          </a:xfrm>
          <a:prstGeom prst="rect">
            <a:avLst/>
          </a:prstGeom>
          <a:noFill/>
        </p:spPr>
        <p:txBody>
          <a:bodyPr wrap="square">
            <a:spAutoFit/>
          </a:bodyPr>
          <a:lstStyle/>
          <a:p>
            <a:r>
              <a:rPr lang="it-IT" i="1" dirty="0">
                <a:solidFill>
                  <a:srgbClr val="00B050"/>
                </a:solidFill>
              </a:rPr>
              <a:t>friendly users</a:t>
            </a:r>
            <a:endParaRPr lang="en-GB" i="1" dirty="0">
              <a:solidFill>
                <a:srgbClr val="00B050"/>
              </a:solidFill>
            </a:endParaRPr>
          </a:p>
        </p:txBody>
      </p:sp>
      <p:sp>
        <p:nvSpPr>
          <p:cNvPr id="18" name="TextBox 17">
            <a:extLst>
              <a:ext uri="{FF2B5EF4-FFF2-40B4-BE49-F238E27FC236}">
                <a16:creationId xmlns:a16="http://schemas.microsoft.com/office/drawing/2014/main" id="{05D320D8-84DA-38F7-32EF-50148A640132}"/>
              </a:ext>
            </a:extLst>
          </p:cNvPr>
          <p:cNvSpPr txBox="1"/>
          <p:nvPr/>
        </p:nvSpPr>
        <p:spPr>
          <a:xfrm>
            <a:off x="7287533" y="320837"/>
            <a:ext cx="3247049" cy="369332"/>
          </a:xfrm>
          <a:prstGeom prst="rect">
            <a:avLst/>
          </a:prstGeom>
          <a:noFill/>
        </p:spPr>
        <p:txBody>
          <a:bodyPr wrap="square">
            <a:spAutoFit/>
          </a:bodyPr>
          <a:lstStyle/>
          <a:p>
            <a:r>
              <a:rPr lang="en-US" sz="1800" b="1" dirty="0">
                <a:solidFill>
                  <a:schemeClr val="accent1">
                    <a:lumMod val="75000"/>
                  </a:schemeClr>
                </a:solidFill>
              </a:rPr>
              <a:t>ANCHOR-SUNDYN </a:t>
            </a:r>
            <a:r>
              <a:rPr lang="en-US" sz="1800" b="1" dirty="0" err="1">
                <a:solidFill>
                  <a:schemeClr val="accent1">
                    <a:lumMod val="75000"/>
                  </a:schemeClr>
                </a:solidFill>
              </a:rPr>
              <a:t>endstation</a:t>
            </a:r>
            <a:endParaRPr lang="en-GB" dirty="0"/>
          </a:p>
        </p:txBody>
      </p:sp>
      <p:sp>
        <p:nvSpPr>
          <p:cNvPr id="2" name="Date Placeholder 1">
            <a:extLst>
              <a:ext uri="{FF2B5EF4-FFF2-40B4-BE49-F238E27FC236}">
                <a16:creationId xmlns:a16="http://schemas.microsoft.com/office/drawing/2014/main" id="{4040E3FB-4B83-D32C-EDFD-4C52A479F168}"/>
              </a:ext>
            </a:extLst>
          </p:cNvPr>
          <p:cNvSpPr>
            <a:spLocks noGrp="1"/>
          </p:cNvSpPr>
          <p:nvPr>
            <p:ph type="dt" sz="half" idx="10"/>
          </p:nvPr>
        </p:nvSpPr>
        <p:spPr/>
        <p:txBody>
          <a:bodyPr/>
          <a:lstStyle/>
          <a:p>
            <a:r>
              <a:rPr lang="it-IT"/>
              <a:t>06/12/2024</a:t>
            </a:r>
          </a:p>
        </p:txBody>
      </p:sp>
      <p:sp>
        <p:nvSpPr>
          <p:cNvPr id="3" name="Slide Number Placeholder 2">
            <a:extLst>
              <a:ext uri="{FF2B5EF4-FFF2-40B4-BE49-F238E27FC236}">
                <a16:creationId xmlns:a16="http://schemas.microsoft.com/office/drawing/2014/main" id="{02DDED8B-03D8-B173-CC68-07A33DCB6F44}"/>
              </a:ext>
            </a:extLst>
          </p:cNvPr>
          <p:cNvSpPr>
            <a:spLocks noGrp="1"/>
          </p:cNvSpPr>
          <p:nvPr>
            <p:ph type="sldNum" sz="quarter" idx="12"/>
          </p:nvPr>
        </p:nvSpPr>
        <p:spPr/>
        <p:txBody>
          <a:bodyPr/>
          <a:lstStyle/>
          <a:p>
            <a:fld id="{DAFBE656-EE6D-40DE-81D8-0F097D354143}" type="slidenum">
              <a:rPr lang="it-IT" smtClean="0"/>
              <a:t>4</a:t>
            </a:fld>
            <a:endParaRPr lang="it-IT"/>
          </a:p>
        </p:txBody>
      </p:sp>
    </p:spTree>
    <p:extLst>
      <p:ext uri="{BB962C8B-B14F-4D97-AF65-F5344CB8AC3E}">
        <p14:creationId xmlns:p14="http://schemas.microsoft.com/office/powerpoint/2010/main" val="4220180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647551-00D6-28D2-F51E-57AAB67A43F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3013" y="1140197"/>
            <a:ext cx="5123467" cy="2826310"/>
          </a:xfrm>
          <a:prstGeom prst="rect">
            <a:avLst/>
          </a:prstGeom>
        </p:spPr>
      </p:pic>
      <p:sp>
        <p:nvSpPr>
          <p:cNvPr id="8" name="TextBox 7">
            <a:extLst>
              <a:ext uri="{FF2B5EF4-FFF2-40B4-BE49-F238E27FC236}">
                <a16:creationId xmlns:a16="http://schemas.microsoft.com/office/drawing/2014/main" id="{51CAB7D7-20D6-0E9A-483F-AB44104E97A0}"/>
              </a:ext>
            </a:extLst>
          </p:cNvPr>
          <p:cNvSpPr txBox="1"/>
          <p:nvPr/>
        </p:nvSpPr>
        <p:spPr>
          <a:xfrm>
            <a:off x="495724" y="381945"/>
            <a:ext cx="6094324" cy="400110"/>
          </a:xfrm>
          <a:prstGeom prst="rect">
            <a:avLst/>
          </a:prstGeom>
          <a:noFill/>
        </p:spPr>
        <p:txBody>
          <a:bodyPr wrap="square">
            <a:spAutoFit/>
          </a:bodyPr>
          <a:lstStyle/>
          <a:p>
            <a:r>
              <a:rPr lang="en-GB" sz="2000" b="1" dirty="0">
                <a:solidFill>
                  <a:schemeClr val="accent1"/>
                </a:solidFill>
              </a:rPr>
              <a:t>Pump-probe @ ANCHOR-SUNDYN </a:t>
            </a:r>
            <a:r>
              <a:rPr lang="en-GB" sz="2000" b="1" dirty="0" err="1">
                <a:solidFill>
                  <a:schemeClr val="accent1"/>
                </a:solidFill>
              </a:rPr>
              <a:t>endstation</a:t>
            </a:r>
            <a:endParaRPr lang="en-GB" sz="2000" b="1" dirty="0">
              <a:solidFill>
                <a:schemeClr val="accent1"/>
              </a:solidFill>
            </a:endParaRPr>
          </a:p>
        </p:txBody>
      </p:sp>
      <p:pic>
        <p:nvPicPr>
          <p:cNvPr id="9" name="Picture 8">
            <a:extLst>
              <a:ext uri="{FF2B5EF4-FFF2-40B4-BE49-F238E27FC236}">
                <a16:creationId xmlns:a16="http://schemas.microsoft.com/office/drawing/2014/main" id="{3D29623A-85BB-5EF4-F859-FFC9A68F76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45173" y="1680969"/>
            <a:ext cx="4798069" cy="4826000"/>
          </a:xfrm>
          <a:prstGeom prst="rect">
            <a:avLst/>
          </a:prstGeom>
        </p:spPr>
      </p:pic>
      <p:sp>
        <p:nvSpPr>
          <p:cNvPr id="10" name="Rectangle 9">
            <a:extLst>
              <a:ext uri="{FF2B5EF4-FFF2-40B4-BE49-F238E27FC236}">
                <a16:creationId xmlns:a16="http://schemas.microsoft.com/office/drawing/2014/main" id="{2860C396-90F1-41B5-33DD-9763C39B1DA6}"/>
              </a:ext>
            </a:extLst>
          </p:cNvPr>
          <p:cNvSpPr/>
          <p:nvPr/>
        </p:nvSpPr>
        <p:spPr>
          <a:xfrm>
            <a:off x="4501973" y="4457080"/>
            <a:ext cx="2743200" cy="1459031"/>
          </a:xfrm>
          <a:prstGeom prst="rect">
            <a:avLst/>
          </a:prstGeom>
          <a:ln w="28575">
            <a:solidFill>
              <a:schemeClr val="tx2"/>
            </a:solidFill>
          </a:ln>
        </p:spPr>
        <p:txBody>
          <a:bodyPr wrap="square" bIns="180000">
            <a:spAutoFit/>
          </a:bodyPr>
          <a:lstStyle/>
          <a:p>
            <a:pPr algn="ctr" eaLnBrk="1" hangingPunct="1">
              <a:defRPr/>
            </a:pPr>
            <a:r>
              <a:rPr lang="it-IT" sz="1200" b="1" dirty="0">
                <a:solidFill>
                  <a:schemeClr val="tx2"/>
                </a:solidFill>
              </a:rPr>
              <a:t>X-ray beam parameters</a:t>
            </a:r>
          </a:p>
          <a:p>
            <a:pPr eaLnBrk="1" hangingPunct="1">
              <a:defRPr/>
            </a:pPr>
            <a:endParaRPr lang="it-IT" sz="1200" b="1" dirty="0"/>
          </a:p>
          <a:p>
            <a:pPr eaLnBrk="1" hangingPunct="1">
              <a:defRPr/>
            </a:pPr>
            <a:r>
              <a:rPr lang="it-IT" sz="1200" b="1" dirty="0">
                <a:solidFill>
                  <a:srgbClr val="404040"/>
                </a:solidFill>
              </a:rPr>
              <a:t>Pulse Width:</a:t>
            </a:r>
            <a:r>
              <a:rPr lang="it-IT" sz="1200" dirty="0">
                <a:solidFill>
                  <a:srgbClr val="404040"/>
                </a:solidFill>
              </a:rPr>
              <a:t> 	70-100ps</a:t>
            </a:r>
          </a:p>
          <a:p>
            <a:pPr>
              <a:spcBef>
                <a:spcPts val="1200"/>
              </a:spcBef>
              <a:defRPr/>
            </a:pPr>
            <a:r>
              <a:rPr lang="it-IT" sz="1200" b="1" dirty="0">
                <a:solidFill>
                  <a:srgbClr val="404040"/>
                </a:solidFill>
              </a:rPr>
              <a:t>Revolution Freq.:</a:t>
            </a:r>
            <a:r>
              <a:rPr lang="it-IT" sz="1200" dirty="0">
                <a:solidFill>
                  <a:srgbClr val="404040"/>
                </a:solidFill>
              </a:rPr>
              <a:t> 1.157MHz</a:t>
            </a:r>
          </a:p>
          <a:p>
            <a:pPr>
              <a:spcBef>
                <a:spcPts val="1200"/>
              </a:spcBef>
              <a:spcAft>
                <a:spcPts val="1200"/>
              </a:spcAft>
              <a:defRPr/>
            </a:pPr>
            <a:r>
              <a:rPr lang="it-IT" sz="1200" b="1" dirty="0">
                <a:solidFill>
                  <a:srgbClr val="404040"/>
                </a:solidFill>
              </a:rPr>
              <a:t>Photon energies:</a:t>
            </a:r>
            <a:r>
              <a:rPr lang="it-IT" sz="1200" dirty="0">
                <a:solidFill>
                  <a:srgbClr val="404040"/>
                </a:solidFill>
              </a:rPr>
              <a:t> 140-1000eV </a:t>
            </a:r>
          </a:p>
        </p:txBody>
      </p:sp>
      <p:sp>
        <p:nvSpPr>
          <p:cNvPr id="13" name="Rectangle 12">
            <a:extLst>
              <a:ext uri="{FF2B5EF4-FFF2-40B4-BE49-F238E27FC236}">
                <a16:creationId xmlns:a16="http://schemas.microsoft.com/office/drawing/2014/main" id="{65051885-AC69-05BA-59B1-CACD987EA226}"/>
              </a:ext>
            </a:extLst>
          </p:cNvPr>
          <p:cNvSpPr/>
          <p:nvPr/>
        </p:nvSpPr>
        <p:spPr>
          <a:xfrm>
            <a:off x="738501" y="4097942"/>
            <a:ext cx="3518697" cy="2705526"/>
          </a:xfrm>
          <a:prstGeom prst="rect">
            <a:avLst/>
          </a:prstGeom>
          <a:ln w="28575">
            <a:solidFill>
              <a:srgbClr val="FF0000"/>
            </a:solidFill>
          </a:ln>
        </p:spPr>
        <p:txBody>
          <a:bodyPr wrap="square" bIns="180000">
            <a:spAutoFit/>
          </a:bodyPr>
          <a:lstStyle/>
          <a:p>
            <a:pPr algn="ctr" eaLnBrk="1" hangingPunct="1">
              <a:defRPr/>
            </a:pPr>
            <a:r>
              <a:rPr lang="it-IT" sz="1100" b="1" dirty="0">
                <a:solidFill>
                  <a:srgbClr val="FF0000"/>
                </a:solidFill>
              </a:rPr>
              <a:t>Tangerine HP, Amplitude Systèmes</a:t>
            </a:r>
          </a:p>
          <a:p>
            <a:pPr eaLnBrk="1" hangingPunct="1">
              <a:defRPr/>
            </a:pPr>
            <a:endParaRPr lang="it-IT" sz="1100" b="1" dirty="0"/>
          </a:p>
          <a:p>
            <a:pPr eaLnBrk="1" hangingPunct="1">
              <a:defRPr/>
            </a:pPr>
            <a:r>
              <a:rPr lang="it-IT" sz="1100" b="1" dirty="0">
                <a:solidFill>
                  <a:srgbClr val="404040"/>
                </a:solidFill>
              </a:rPr>
              <a:t>Average Power: 	</a:t>
            </a:r>
            <a:r>
              <a:rPr lang="it-IT" sz="1100" dirty="0">
                <a:solidFill>
                  <a:srgbClr val="404040"/>
                </a:solidFill>
              </a:rPr>
              <a:t>36W</a:t>
            </a:r>
          </a:p>
          <a:p>
            <a:pPr eaLnBrk="1" hangingPunct="1">
              <a:spcBef>
                <a:spcPts val="1200"/>
              </a:spcBef>
              <a:defRPr/>
            </a:pPr>
            <a:r>
              <a:rPr lang="it-IT" sz="1100" b="1" dirty="0">
                <a:solidFill>
                  <a:srgbClr val="404040"/>
                </a:solidFill>
              </a:rPr>
              <a:t>Pulse Width:</a:t>
            </a:r>
            <a:r>
              <a:rPr lang="it-IT" sz="1100" dirty="0">
                <a:solidFill>
                  <a:srgbClr val="404040"/>
                </a:solidFill>
              </a:rPr>
              <a:t> 	from 310fs to 10ps</a:t>
            </a:r>
          </a:p>
          <a:p>
            <a:pPr eaLnBrk="1" hangingPunct="1">
              <a:spcBef>
                <a:spcPts val="1200"/>
              </a:spcBef>
              <a:defRPr/>
            </a:pPr>
            <a:r>
              <a:rPr lang="it-IT" sz="1100" b="1" dirty="0">
                <a:solidFill>
                  <a:srgbClr val="404040"/>
                </a:solidFill>
              </a:rPr>
              <a:t>Repetition Rate: 	</a:t>
            </a:r>
            <a:r>
              <a:rPr lang="it-IT" sz="1100" dirty="0">
                <a:solidFill>
                  <a:srgbClr val="404040"/>
                </a:solidFill>
              </a:rPr>
              <a:t>from 175kHz to 2MHz 	</a:t>
            </a:r>
            <a:endParaRPr lang="it-IT" sz="1100" b="1" dirty="0">
              <a:solidFill>
                <a:srgbClr val="404040"/>
              </a:solidFill>
            </a:endParaRPr>
          </a:p>
          <a:p>
            <a:pPr eaLnBrk="1" hangingPunct="1">
              <a:spcBef>
                <a:spcPts val="1200"/>
              </a:spcBef>
              <a:defRPr/>
            </a:pPr>
            <a:r>
              <a:rPr lang="it-IT" sz="1100" b="1" dirty="0">
                <a:solidFill>
                  <a:srgbClr val="404040"/>
                </a:solidFill>
              </a:rPr>
              <a:t>Pulse Energy: 	</a:t>
            </a:r>
            <a:r>
              <a:rPr lang="it-IT" sz="1100" dirty="0">
                <a:solidFill>
                  <a:srgbClr val="404040"/>
                </a:solidFill>
              </a:rPr>
              <a:t>150uJ at 200kHz</a:t>
            </a:r>
          </a:p>
          <a:p>
            <a:pPr eaLnBrk="1" hangingPunct="1">
              <a:spcBef>
                <a:spcPts val="1200"/>
              </a:spcBef>
              <a:defRPr/>
            </a:pPr>
            <a:r>
              <a:rPr lang="it-IT" sz="1100" b="1" dirty="0">
                <a:solidFill>
                  <a:srgbClr val="404040"/>
                </a:solidFill>
              </a:rPr>
              <a:t>Wavelength: 	1</a:t>
            </a:r>
            <a:r>
              <a:rPr lang="en-US" sz="1100" b="1" baseline="30000" dirty="0" err="1">
                <a:solidFill>
                  <a:srgbClr val="404040"/>
                </a:solidFill>
              </a:rPr>
              <a:t>st</a:t>
            </a:r>
            <a:r>
              <a:rPr lang="it-IT" sz="1100" b="1" dirty="0">
                <a:solidFill>
                  <a:srgbClr val="404040"/>
                </a:solidFill>
              </a:rPr>
              <a:t>: </a:t>
            </a:r>
            <a:r>
              <a:rPr lang="it-IT" sz="1100" dirty="0">
                <a:solidFill>
                  <a:srgbClr val="404040"/>
                </a:solidFill>
              </a:rPr>
              <a:t>1030 nm / 1.2 eV</a:t>
            </a:r>
          </a:p>
          <a:p>
            <a:pPr>
              <a:defRPr/>
            </a:pPr>
            <a:r>
              <a:rPr lang="it-IT" sz="1100" dirty="0">
                <a:solidFill>
                  <a:srgbClr val="404040"/>
                </a:solidFill>
              </a:rPr>
              <a:t>	</a:t>
            </a:r>
            <a:r>
              <a:rPr lang="it-IT" sz="1100" b="1" dirty="0">
                <a:solidFill>
                  <a:srgbClr val="404040"/>
                </a:solidFill>
              </a:rPr>
              <a:t>2</a:t>
            </a:r>
            <a:r>
              <a:rPr lang="en-US" sz="1100" b="1" baseline="30000" dirty="0" err="1">
                <a:solidFill>
                  <a:srgbClr val="404040"/>
                </a:solidFill>
              </a:rPr>
              <a:t>nd</a:t>
            </a:r>
            <a:r>
              <a:rPr lang="it-IT" sz="1100" b="1" dirty="0">
                <a:solidFill>
                  <a:srgbClr val="404040"/>
                </a:solidFill>
              </a:rPr>
              <a:t>: </a:t>
            </a:r>
            <a:r>
              <a:rPr lang="it-IT" sz="1100" dirty="0">
                <a:solidFill>
                  <a:srgbClr val="404040"/>
                </a:solidFill>
              </a:rPr>
              <a:t>515 nm / 2.4 eV</a:t>
            </a:r>
          </a:p>
          <a:p>
            <a:pPr>
              <a:defRPr/>
            </a:pPr>
            <a:r>
              <a:rPr lang="it-IT" sz="1100" dirty="0">
                <a:solidFill>
                  <a:srgbClr val="404040"/>
                </a:solidFill>
              </a:rPr>
              <a:t>	</a:t>
            </a:r>
            <a:r>
              <a:rPr lang="it-IT" sz="1100" b="1" dirty="0">
                <a:solidFill>
                  <a:srgbClr val="404040"/>
                </a:solidFill>
              </a:rPr>
              <a:t>3</a:t>
            </a:r>
            <a:r>
              <a:rPr lang="en-US" sz="1100" b="1" baseline="30000" dirty="0" err="1">
                <a:solidFill>
                  <a:srgbClr val="404040"/>
                </a:solidFill>
              </a:rPr>
              <a:t>rd</a:t>
            </a:r>
            <a:r>
              <a:rPr lang="it-IT" sz="1100" b="1" dirty="0">
                <a:solidFill>
                  <a:srgbClr val="404040"/>
                </a:solidFill>
              </a:rPr>
              <a:t>: </a:t>
            </a:r>
            <a:r>
              <a:rPr lang="it-IT" sz="1100" dirty="0">
                <a:solidFill>
                  <a:srgbClr val="404040"/>
                </a:solidFill>
              </a:rPr>
              <a:t>343 nm / 3.6 eV</a:t>
            </a:r>
          </a:p>
          <a:p>
            <a:pPr>
              <a:defRPr/>
            </a:pPr>
            <a:r>
              <a:rPr lang="it-IT" sz="1100" dirty="0">
                <a:solidFill>
                  <a:srgbClr val="404040"/>
                </a:solidFill>
              </a:rPr>
              <a:t>	</a:t>
            </a:r>
            <a:r>
              <a:rPr lang="it-IT" sz="1100" b="1" dirty="0">
                <a:solidFill>
                  <a:srgbClr val="404040"/>
                </a:solidFill>
              </a:rPr>
              <a:t>4</a:t>
            </a:r>
            <a:r>
              <a:rPr lang="en-US" sz="1100" b="1" baseline="30000" dirty="0" err="1">
                <a:solidFill>
                  <a:srgbClr val="404040"/>
                </a:solidFill>
              </a:rPr>
              <a:t>th</a:t>
            </a:r>
            <a:r>
              <a:rPr lang="it-IT" sz="1100" b="1" dirty="0">
                <a:solidFill>
                  <a:srgbClr val="404040"/>
                </a:solidFill>
              </a:rPr>
              <a:t>: </a:t>
            </a:r>
            <a:r>
              <a:rPr lang="it-IT" sz="1100" dirty="0">
                <a:solidFill>
                  <a:srgbClr val="404040"/>
                </a:solidFill>
              </a:rPr>
              <a:t>257.5 nm / 4.8 Ev</a:t>
            </a:r>
          </a:p>
          <a:p>
            <a:pPr>
              <a:defRPr/>
            </a:pPr>
            <a:r>
              <a:rPr lang="it-IT" sz="1100" dirty="0">
                <a:solidFill>
                  <a:srgbClr val="404040"/>
                </a:solidFill>
              </a:rPr>
              <a:t>	OPA from 210 to 2600 nm</a:t>
            </a:r>
          </a:p>
        </p:txBody>
      </p:sp>
      <p:sp>
        <p:nvSpPr>
          <p:cNvPr id="2" name="Rectangle 1">
            <a:extLst>
              <a:ext uri="{FF2B5EF4-FFF2-40B4-BE49-F238E27FC236}">
                <a16:creationId xmlns:a16="http://schemas.microsoft.com/office/drawing/2014/main" id="{67B71CA8-D3F4-4DAB-9FB6-EDE9AFEEA2F5}"/>
              </a:ext>
            </a:extLst>
          </p:cNvPr>
          <p:cNvSpPr/>
          <p:nvPr/>
        </p:nvSpPr>
        <p:spPr>
          <a:xfrm>
            <a:off x="7340600" y="941889"/>
            <a:ext cx="3603872" cy="461665"/>
          </a:xfrm>
          <a:prstGeom prst="rect">
            <a:avLst/>
          </a:prstGeom>
        </p:spPr>
        <p:txBody>
          <a:bodyPr wrap="none">
            <a:spAutoFit/>
          </a:bodyPr>
          <a:lstStyle/>
          <a:p>
            <a:r>
              <a:rPr lang="it-IT" sz="2400" i="1" dirty="0">
                <a:solidFill>
                  <a:schemeClr val="accent1"/>
                </a:solidFill>
                <a:highlight>
                  <a:srgbClr val="FFFF00"/>
                </a:highlight>
              </a:rPr>
              <a:t>XPS and XAS in </a:t>
            </a:r>
            <a:r>
              <a:rPr lang="it-IT" sz="2400" i="1" dirty="0" err="1">
                <a:solidFill>
                  <a:schemeClr val="accent1"/>
                </a:solidFill>
                <a:highlight>
                  <a:srgbClr val="FFFF00"/>
                </a:highlight>
              </a:rPr>
              <a:t>Auger</a:t>
            </a:r>
            <a:r>
              <a:rPr lang="it-IT" sz="2400" i="1" dirty="0">
                <a:solidFill>
                  <a:schemeClr val="accent1"/>
                </a:solidFill>
                <a:highlight>
                  <a:srgbClr val="FFFF00"/>
                </a:highlight>
              </a:rPr>
              <a:t> yield</a:t>
            </a:r>
            <a:endParaRPr lang="en-US" sz="2400" i="1" dirty="0">
              <a:solidFill>
                <a:schemeClr val="accent1"/>
              </a:solidFill>
              <a:highlight>
                <a:srgbClr val="FFFF00"/>
              </a:highlight>
            </a:endParaRPr>
          </a:p>
        </p:txBody>
      </p:sp>
      <p:sp>
        <p:nvSpPr>
          <p:cNvPr id="3" name="Date Placeholder 2">
            <a:extLst>
              <a:ext uri="{FF2B5EF4-FFF2-40B4-BE49-F238E27FC236}">
                <a16:creationId xmlns:a16="http://schemas.microsoft.com/office/drawing/2014/main" id="{86D80FCD-89A1-560D-F887-E355A97BDABE}"/>
              </a:ext>
            </a:extLst>
          </p:cNvPr>
          <p:cNvSpPr>
            <a:spLocks noGrp="1"/>
          </p:cNvSpPr>
          <p:nvPr>
            <p:ph type="dt" sz="half" idx="10"/>
          </p:nvPr>
        </p:nvSpPr>
        <p:spPr/>
        <p:txBody>
          <a:bodyPr/>
          <a:lstStyle/>
          <a:p>
            <a:r>
              <a:rPr lang="it-IT"/>
              <a:t>06/12/2024</a:t>
            </a:r>
          </a:p>
        </p:txBody>
      </p:sp>
      <p:sp>
        <p:nvSpPr>
          <p:cNvPr id="4" name="Slide Number Placeholder 3">
            <a:extLst>
              <a:ext uri="{FF2B5EF4-FFF2-40B4-BE49-F238E27FC236}">
                <a16:creationId xmlns:a16="http://schemas.microsoft.com/office/drawing/2014/main" id="{578E310C-4675-9D4A-FD74-83B1649E9638}"/>
              </a:ext>
            </a:extLst>
          </p:cNvPr>
          <p:cNvSpPr>
            <a:spLocks noGrp="1"/>
          </p:cNvSpPr>
          <p:nvPr>
            <p:ph type="sldNum" sz="quarter" idx="12"/>
          </p:nvPr>
        </p:nvSpPr>
        <p:spPr/>
        <p:txBody>
          <a:bodyPr/>
          <a:lstStyle/>
          <a:p>
            <a:fld id="{DAFBE656-EE6D-40DE-81D8-0F097D354143}" type="slidenum">
              <a:rPr lang="it-IT" smtClean="0"/>
              <a:t>5</a:t>
            </a:fld>
            <a:endParaRPr lang="it-IT"/>
          </a:p>
        </p:txBody>
      </p:sp>
    </p:spTree>
    <p:extLst>
      <p:ext uri="{BB962C8B-B14F-4D97-AF65-F5344CB8AC3E}">
        <p14:creationId xmlns:p14="http://schemas.microsoft.com/office/powerpoint/2010/main" val="255899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3875BE-2449-4BED-B202-40A3F5EBDB57}"/>
              </a:ext>
            </a:extLst>
          </p:cNvPr>
          <p:cNvSpPr/>
          <p:nvPr/>
        </p:nvSpPr>
        <p:spPr>
          <a:xfrm>
            <a:off x="341272" y="492667"/>
            <a:ext cx="6259470" cy="461665"/>
          </a:xfrm>
          <a:prstGeom prst="rect">
            <a:avLst/>
          </a:prstGeom>
        </p:spPr>
        <p:txBody>
          <a:bodyPr wrap="none">
            <a:spAutoFit/>
          </a:bodyPr>
          <a:lstStyle/>
          <a:p>
            <a:r>
              <a:rPr lang="en-US" sz="2400" b="1" dirty="0">
                <a:solidFill>
                  <a:schemeClr val="accent1">
                    <a:lumMod val="75000"/>
                  </a:schemeClr>
                </a:solidFill>
              </a:rPr>
              <a:t>ANCHOR-SUNDYN is a “photoemission” set-up: </a:t>
            </a:r>
          </a:p>
        </p:txBody>
      </p:sp>
      <p:sp>
        <p:nvSpPr>
          <p:cNvPr id="13" name="Rectangle 12">
            <a:extLst>
              <a:ext uri="{FF2B5EF4-FFF2-40B4-BE49-F238E27FC236}">
                <a16:creationId xmlns:a16="http://schemas.microsoft.com/office/drawing/2014/main" id="{5D5C7AD4-0B04-42F4-B5F2-6C9CA28E578C}"/>
              </a:ext>
            </a:extLst>
          </p:cNvPr>
          <p:cNvSpPr/>
          <p:nvPr/>
        </p:nvSpPr>
        <p:spPr>
          <a:xfrm>
            <a:off x="766581" y="1247456"/>
            <a:ext cx="5203732" cy="646331"/>
          </a:xfrm>
          <a:prstGeom prst="rect">
            <a:avLst/>
          </a:prstGeom>
        </p:spPr>
        <p:txBody>
          <a:bodyPr wrap="none">
            <a:spAutoFit/>
          </a:bodyPr>
          <a:lstStyle/>
          <a:p>
            <a:r>
              <a:rPr lang="en-US" dirty="0"/>
              <a:t>Time resolved photoemission at synchrotrons and </a:t>
            </a:r>
          </a:p>
          <a:p>
            <a:r>
              <a:rPr lang="en-US" dirty="0"/>
              <a:t>free electron lasers on </a:t>
            </a:r>
            <a:r>
              <a:rPr lang="en-US" b="1" dirty="0"/>
              <a:t>model</a:t>
            </a:r>
            <a:r>
              <a:rPr lang="en-US" dirty="0"/>
              <a:t> organic heterojunctions</a:t>
            </a:r>
          </a:p>
        </p:txBody>
      </p:sp>
      <p:sp>
        <p:nvSpPr>
          <p:cNvPr id="14" name="Rectangle 13">
            <a:extLst>
              <a:ext uri="{FF2B5EF4-FFF2-40B4-BE49-F238E27FC236}">
                <a16:creationId xmlns:a16="http://schemas.microsoft.com/office/drawing/2014/main" id="{E14B565A-01E7-418A-AFA5-A08E3A7B8EF7}"/>
              </a:ext>
            </a:extLst>
          </p:cNvPr>
          <p:cNvSpPr/>
          <p:nvPr/>
        </p:nvSpPr>
        <p:spPr>
          <a:xfrm>
            <a:off x="6751601" y="2828835"/>
            <a:ext cx="4973819" cy="1754326"/>
          </a:xfrm>
          <a:prstGeom prst="rect">
            <a:avLst/>
          </a:prstGeom>
        </p:spPr>
        <p:txBody>
          <a:bodyPr wrap="square">
            <a:spAutoFit/>
          </a:bodyPr>
          <a:lstStyle/>
          <a:p>
            <a:r>
              <a:rPr lang="en-US" b="1" dirty="0"/>
              <a:t>Difficulties:</a:t>
            </a:r>
          </a:p>
          <a:p>
            <a:r>
              <a:rPr lang="en-US" b="1" dirty="0"/>
              <a:t>	- space charge effects </a:t>
            </a:r>
          </a:p>
          <a:p>
            <a:r>
              <a:rPr lang="en-US" b="1" dirty="0"/>
              <a:t>		</a:t>
            </a:r>
            <a:r>
              <a:rPr lang="en-US" dirty="0"/>
              <a:t>(X-ray and optical)</a:t>
            </a:r>
          </a:p>
          <a:p>
            <a:endParaRPr lang="en-US" b="1" dirty="0"/>
          </a:p>
          <a:p>
            <a:endParaRPr lang="en-US" b="1" dirty="0"/>
          </a:p>
          <a:p>
            <a:r>
              <a:rPr lang="en-US" b="1" dirty="0"/>
              <a:t>	- excitation density</a:t>
            </a:r>
          </a:p>
        </p:txBody>
      </p:sp>
      <p:sp>
        <p:nvSpPr>
          <p:cNvPr id="15" name="Rectangle 14">
            <a:extLst>
              <a:ext uri="{FF2B5EF4-FFF2-40B4-BE49-F238E27FC236}">
                <a16:creationId xmlns:a16="http://schemas.microsoft.com/office/drawing/2014/main" id="{F2CF0378-29DE-44FA-AE79-7E656C1365B0}"/>
              </a:ext>
            </a:extLst>
          </p:cNvPr>
          <p:cNvSpPr/>
          <p:nvPr/>
        </p:nvSpPr>
        <p:spPr>
          <a:xfrm>
            <a:off x="7941542" y="4476695"/>
            <a:ext cx="3520900" cy="646331"/>
          </a:xfrm>
          <a:prstGeom prst="rect">
            <a:avLst/>
          </a:prstGeom>
        </p:spPr>
        <p:txBody>
          <a:bodyPr wrap="none">
            <a:spAutoFit/>
          </a:bodyPr>
          <a:lstStyle/>
          <a:p>
            <a:r>
              <a:rPr lang="en-US" dirty="0"/>
              <a:t> (in general very low, although high </a:t>
            </a:r>
          </a:p>
          <a:p>
            <a:r>
              <a:rPr lang="en-US" dirty="0"/>
              <a:t>with respect to real device)</a:t>
            </a:r>
          </a:p>
        </p:txBody>
      </p:sp>
      <p:pic>
        <p:nvPicPr>
          <p:cNvPr id="18" name="Picture 17">
            <a:extLst>
              <a:ext uri="{FF2B5EF4-FFF2-40B4-BE49-F238E27FC236}">
                <a16:creationId xmlns:a16="http://schemas.microsoft.com/office/drawing/2014/main" id="{A82B6E1B-8832-4C40-A895-6A2636B1E3C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13088" y="2100782"/>
            <a:ext cx="6187654" cy="4082154"/>
          </a:xfrm>
          <a:prstGeom prst="rect">
            <a:avLst/>
          </a:prstGeom>
        </p:spPr>
      </p:pic>
      <p:sp>
        <p:nvSpPr>
          <p:cNvPr id="22" name="Rectangle 21">
            <a:extLst>
              <a:ext uri="{FF2B5EF4-FFF2-40B4-BE49-F238E27FC236}">
                <a16:creationId xmlns:a16="http://schemas.microsoft.com/office/drawing/2014/main" id="{1CBC8B28-E0AB-4E28-BF46-15769A26A57B}"/>
              </a:ext>
            </a:extLst>
          </p:cNvPr>
          <p:cNvSpPr/>
          <p:nvPr/>
        </p:nvSpPr>
        <p:spPr>
          <a:xfrm>
            <a:off x="766581" y="2002245"/>
            <a:ext cx="1453155" cy="369332"/>
          </a:xfrm>
          <a:prstGeom prst="rect">
            <a:avLst/>
          </a:prstGeom>
        </p:spPr>
        <p:txBody>
          <a:bodyPr wrap="none">
            <a:spAutoFit/>
          </a:bodyPr>
          <a:lstStyle/>
          <a:p>
            <a:r>
              <a:rPr lang="en-US" b="1" dirty="0"/>
              <a:t>Pulsed X-rays</a:t>
            </a:r>
            <a:endParaRPr lang="en-US" dirty="0"/>
          </a:p>
        </p:txBody>
      </p:sp>
      <p:sp>
        <p:nvSpPr>
          <p:cNvPr id="16" name="Rectangle 15">
            <a:extLst>
              <a:ext uri="{FF2B5EF4-FFF2-40B4-BE49-F238E27FC236}">
                <a16:creationId xmlns:a16="http://schemas.microsoft.com/office/drawing/2014/main" id="{39DEA2D4-2C35-44A5-8813-32E3F588BD77}"/>
              </a:ext>
            </a:extLst>
          </p:cNvPr>
          <p:cNvSpPr/>
          <p:nvPr/>
        </p:nvSpPr>
        <p:spPr>
          <a:xfrm>
            <a:off x="7300613" y="1312408"/>
            <a:ext cx="3603872" cy="461665"/>
          </a:xfrm>
          <a:prstGeom prst="rect">
            <a:avLst/>
          </a:prstGeom>
        </p:spPr>
        <p:txBody>
          <a:bodyPr wrap="none">
            <a:spAutoFit/>
          </a:bodyPr>
          <a:lstStyle/>
          <a:p>
            <a:r>
              <a:rPr lang="it-IT" sz="2400" i="1" dirty="0">
                <a:solidFill>
                  <a:schemeClr val="accent1"/>
                </a:solidFill>
                <a:highlight>
                  <a:srgbClr val="FFFF00"/>
                </a:highlight>
              </a:rPr>
              <a:t>XPS and XAS in </a:t>
            </a:r>
            <a:r>
              <a:rPr lang="it-IT" sz="2400" i="1" dirty="0" err="1">
                <a:solidFill>
                  <a:schemeClr val="accent1"/>
                </a:solidFill>
                <a:highlight>
                  <a:srgbClr val="FFFF00"/>
                </a:highlight>
              </a:rPr>
              <a:t>Auger</a:t>
            </a:r>
            <a:r>
              <a:rPr lang="it-IT" sz="2400" i="1" dirty="0">
                <a:solidFill>
                  <a:schemeClr val="accent1"/>
                </a:solidFill>
                <a:highlight>
                  <a:srgbClr val="FFFF00"/>
                </a:highlight>
              </a:rPr>
              <a:t> yield</a:t>
            </a:r>
            <a:endParaRPr lang="en-US" sz="2400" i="1" dirty="0">
              <a:solidFill>
                <a:schemeClr val="accent1"/>
              </a:solidFill>
              <a:highlight>
                <a:srgbClr val="FFFF00"/>
              </a:highlight>
            </a:endParaRPr>
          </a:p>
        </p:txBody>
      </p:sp>
      <p:sp>
        <p:nvSpPr>
          <p:cNvPr id="2" name="Date Placeholder 1">
            <a:extLst>
              <a:ext uri="{FF2B5EF4-FFF2-40B4-BE49-F238E27FC236}">
                <a16:creationId xmlns:a16="http://schemas.microsoft.com/office/drawing/2014/main" id="{CEBD9709-D6E7-AD81-1049-440ED34E96DD}"/>
              </a:ext>
            </a:extLst>
          </p:cNvPr>
          <p:cNvSpPr>
            <a:spLocks noGrp="1"/>
          </p:cNvSpPr>
          <p:nvPr>
            <p:ph type="dt" sz="half" idx="10"/>
          </p:nvPr>
        </p:nvSpPr>
        <p:spPr/>
        <p:txBody>
          <a:bodyPr/>
          <a:lstStyle/>
          <a:p>
            <a:r>
              <a:rPr lang="it-IT"/>
              <a:t>06/12/2024</a:t>
            </a:r>
          </a:p>
        </p:txBody>
      </p:sp>
      <p:sp>
        <p:nvSpPr>
          <p:cNvPr id="17" name="Slide Number Placeholder 16">
            <a:extLst>
              <a:ext uri="{FF2B5EF4-FFF2-40B4-BE49-F238E27FC236}">
                <a16:creationId xmlns:a16="http://schemas.microsoft.com/office/drawing/2014/main" id="{0C73D142-BFF3-FF13-154C-E1FF1BFA5502}"/>
              </a:ext>
            </a:extLst>
          </p:cNvPr>
          <p:cNvSpPr>
            <a:spLocks noGrp="1"/>
          </p:cNvSpPr>
          <p:nvPr>
            <p:ph type="sldNum" sz="quarter" idx="12"/>
          </p:nvPr>
        </p:nvSpPr>
        <p:spPr/>
        <p:txBody>
          <a:bodyPr/>
          <a:lstStyle/>
          <a:p>
            <a:fld id="{DAFBE656-EE6D-40DE-81D8-0F097D354143}" type="slidenum">
              <a:rPr lang="it-IT" smtClean="0"/>
              <a:t>6</a:t>
            </a:fld>
            <a:endParaRPr lang="it-IT"/>
          </a:p>
        </p:txBody>
      </p:sp>
    </p:spTree>
    <p:extLst>
      <p:ext uri="{BB962C8B-B14F-4D97-AF65-F5344CB8AC3E}">
        <p14:creationId xmlns:p14="http://schemas.microsoft.com/office/powerpoint/2010/main" val="323444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alpha val="32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206AD-7265-16B7-EA32-4C81D246BC7F}"/>
              </a:ext>
            </a:extLst>
          </p:cNvPr>
          <p:cNvSpPr>
            <a:spLocks noGrp="1"/>
          </p:cNvSpPr>
          <p:nvPr>
            <p:ph type="title" idx="4294967295"/>
          </p:nvPr>
        </p:nvSpPr>
        <p:spPr>
          <a:xfrm>
            <a:off x="597959" y="502417"/>
            <a:ext cx="4216958" cy="782132"/>
          </a:xfrm>
        </p:spPr>
        <p:txBody>
          <a:bodyPr>
            <a:normAutofit fontScale="90000"/>
          </a:bodyPr>
          <a:lstStyle/>
          <a:p>
            <a:r>
              <a:rPr lang="it-IT" sz="3200" b="1" u="sng" dirty="0"/>
              <a:t>Lattice dynamics in 2D materials</a:t>
            </a:r>
          </a:p>
        </p:txBody>
      </p:sp>
      <p:sp>
        <p:nvSpPr>
          <p:cNvPr id="5" name="Arrow: Right 4">
            <a:extLst>
              <a:ext uri="{FF2B5EF4-FFF2-40B4-BE49-F238E27FC236}">
                <a16:creationId xmlns:a16="http://schemas.microsoft.com/office/drawing/2014/main" id="{918C2C0B-ACEB-4C46-02B3-7FC70272898C}"/>
              </a:ext>
            </a:extLst>
          </p:cNvPr>
          <p:cNvSpPr/>
          <p:nvPr/>
        </p:nvSpPr>
        <p:spPr>
          <a:xfrm>
            <a:off x="5458008" y="755868"/>
            <a:ext cx="934497"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Arrow: Right 5">
            <a:extLst>
              <a:ext uri="{FF2B5EF4-FFF2-40B4-BE49-F238E27FC236}">
                <a16:creationId xmlns:a16="http://schemas.microsoft.com/office/drawing/2014/main" id="{34E99E56-376F-D382-1898-F5DD383CA6D0}"/>
              </a:ext>
            </a:extLst>
          </p:cNvPr>
          <p:cNvSpPr/>
          <p:nvPr/>
        </p:nvSpPr>
        <p:spPr>
          <a:xfrm>
            <a:off x="5458007" y="1560854"/>
            <a:ext cx="934497"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extBox 6">
            <a:extLst>
              <a:ext uri="{FF2B5EF4-FFF2-40B4-BE49-F238E27FC236}">
                <a16:creationId xmlns:a16="http://schemas.microsoft.com/office/drawing/2014/main" id="{13B8666C-CB8A-5063-6149-E34A4275333A}"/>
              </a:ext>
            </a:extLst>
          </p:cNvPr>
          <p:cNvSpPr txBox="1"/>
          <p:nvPr/>
        </p:nvSpPr>
        <p:spPr>
          <a:xfrm>
            <a:off x="6782516" y="701703"/>
            <a:ext cx="2324675" cy="461665"/>
          </a:xfrm>
          <a:prstGeom prst="rect">
            <a:avLst/>
          </a:prstGeom>
          <a:noFill/>
        </p:spPr>
        <p:txBody>
          <a:bodyPr wrap="none" rtlCol="0">
            <a:spAutoFit/>
          </a:bodyPr>
          <a:lstStyle/>
          <a:p>
            <a:r>
              <a:rPr lang="it-IT" sz="2400" i="1" dirty="0"/>
              <a:t>Phase transitions</a:t>
            </a:r>
          </a:p>
        </p:txBody>
      </p:sp>
      <p:sp>
        <p:nvSpPr>
          <p:cNvPr id="8" name="TextBox 7">
            <a:extLst>
              <a:ext uri="{FF2B5EF4-FFF2-40B4-BE49-F238E27FC236}">
                <a16:creationId xmlns:a16="http://schemas.microsoft.com/office/drawing/2014/main" id="{C2170CCC-BEA0-7FA6-EC18-6C36A5464959}"/>
              </a:ext>
            </a:extLst>
          </p:cNvPr>
          <p:cNvSpPr txBox="1"/>
          <p:nvPr/>
        </p:nvSpPr>
        <p:spPr>
          <a:xfrm>
            <a:off x="6782516" y="1521693"/>
            <a:ext cx="3404202" cy="461665"/>
          </a:xfrm>
          <a:prstGeom prst="rect">
            <a:avLst/>
          </a:prstGeom>
          <a:noFill/>
        </p:spPr>
        <p:txBody>
          <a:bodyPr wrap="none" rtlCol="0">
            <a:spAutoFit/>
          </a:bodyPr>
          <a:lstStyle/>
          <a:p>
            <a:r>
              <a:rPr lang="it-IT" sz="2400" i="1" dirty="0"/>
              <a:t>Chemical transformations</a:t>
            </a:r>
          </a:p>
        </p:txBody>
      </p:sp>
      <p:sp>
        <p:nvSpPr>
          <p:cNvPr id="10" name="Rectangle 9">
            <a:extLst>
              <a:ext uri="{FF2B5EF4-FFF2-40B4-BE49-F238E27FC236}">
                <a16:creationId xmlns:a16="http://schemas.microsoft.com/office/drawing/2014/main" id="{71BA496B-7C3D-1A13-D7C8-55F28FBCA3FA}"/>
              </a:ext>
            </a:extLst>
          </p:cNvPr>
          <p:cNvSpPr/>
          <p:nvPr/>
        </p:nvSpPr>
        <p:spPr>
          <a:xfrm>
            <a:off x="597959" y="3042303"/>
            <a:ext cx="11081296" cy="320467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4" name="Straight Connector 13">
            <a:extLst>
              <a:ext uri="{FF2B5EF4-FFF2-40B4-BE49-F238E27FC236}">
                <a16:creationId xmlns:a16="http://schemas.microsoft.com/office/drawing/2014/main" id="{8C419F28-5A65-3560-84E9-7F9609BD54E9}"/>
              </a:ext>
            </a:extLst>
          </p:cNvPr>
          <p:cNvCxnSpPr>
            <a:cxnSpLocks/>
          </p:cNvCxnSpPr>
          <p:nvPr/>
        </p:nvCxnSpPr>
        <p:spPr>
          <a:xfrm>
            <a:off x="4278597" y="3042303"/>
            <a:ext cx="0" cy="32046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095DA29-C6BD-DB21-AB9B-3F4C190E171B}"/>
              </a:ext>
            </a:extLst>
          </p:cNvPr>
          <p:cNvCxnSpPr>
            <a:cxnSpLocks/>
          </p:cNvCxnSpPr>
          <p:nvPr/>
        </p:nvCxnSpPr>
        <p:spPr>
          <a:xfrm>
            <a:off x="7934773" y="3042303"/>
            <a:ext cx="0" cy="3204673"/>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401BCFEE-FBB1-E62E-8C07-F16A7D31CA9F}"/>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4959002" y="4490812"/>
            <a:ext cx="2207061" cy="782132"/>
          </a:xfrm>
          <a:prstGeom prst="rect">
            <a:avLst/>
          </a:prstGeom>
        </p:spPr>
      </p:pic>
      <p:pic>
        <p:nvPicPr>
          <p:cNvPr id="21" name="Picture 20" descr="A diagram of a graph and a diagram of a graph&#10;&#10;Description automatically generated">
            <a:extLst>
              <a:ext uri="{FF2B5EF4-FFF2-40B4-BE49-F238E27FC236}">
                <a16:creationId xmlns:a16="http://schemas.microsoft.com/office/drawing/2014/main" id="{7577BB1C-5CF3-D16C-6B2D-5D904D90ECC5}"/>
              </a:ext>
            </a:extLst>
          </p:cNvPr>
          <p:cNvPicPr>
            <a:picLocks noChangeAspect="1"/>
          </p:cNvPicPr>
          <p:nvPr/>
        </p:nvPicPr>
        <p:blipFill>
          <a:blip r:embed="rId4" cstate="print">
            <a:alphaModFix/>
            <a:extLst>
              <a:ext uri="{BEBA8EAE-BF5A-486C-A8C5-ECC9F3942E4B}">
                <a14:imgProps xmlns:a14="http://schemas.microsoft.com/office/drawing/2010/main">
                  <a14:imgLayer r:embed="rId5">
                    <a14:imgEffect>
                      <a14:saturation sat="194000"/>
                    </a14:imgEffect>
                  </a14:imgLayer>
                </a14:imgProps>
              </a:ext>
              <a:ext uri="{28A0092B-C50C-407E-A947-70E740481C1C}">
                <a14:useLocalDpi xmlns:a14="http://schemas.microsoft.com/office/drawing/2010/main"/>
              </a:ext>
            </a:extLst>
          </a:blip>
          <a:stretch>
            <a:fillRect/>
          </a:stretch>
        </p:blipFill>
        <p:spPr>
          <a:xfrm>
            <a:off x="740392" y="3975490"/>
            <a:ext cx="3449900" cy="1724950"/>
          </a:xfrm>
          <a:prstGeom prst="rect">
            <a:avLst/>
          </a:prstGeom>
        </p:spPr>
      </p:pic>
      <p:sp>
        <p:nvSpPr>
          <p:cNvPr id="23" name="TextBox 22">
            <a:extLst>
              <a:ext uri="{FF2B5EF4-FFF2-40B4-BE49-F238E27FC236}">
                <a16:creationId xmlns:a16="http://schemas.microsoft.com/office/drawing/2014/main" id="{33DB19E9-933F-3074-F0D9-295466534059}"/>
              </a:ext>
            </a:extLst>
          </p:cNvPr>
          <p:cNvSpPr txBox="1"/>
          <p:nvPr/>
        </p:nvSpPr>
        <p:spPr>
          <a:xfrm>
            <a:off x="924605" y="3353814"/>
            <a:ext cx="3027347" cy="369332"/>
          </a:xfrm>
          <a:prstGeom prst="rect">
            <a:avLst/>
          </a:prstGeom>
          <a:noFill/>
        </p:spPr>
        <p:txBody>
          <a:bodyPr wrap="square">
            <a:spAutoFit/>
          </a:bodyPr>
          <a:lstStyle/>
          <a:p>
            <a:r>
              <a:rPr lang="it-IT" b="1" dirty="0">
                <a:solidFill>
                  <a:srgbClr val="982893"/>
                </a:solidFill>
              </a:rPr>
              <a:t>2H 		1T’ phase transition</a:t>
            </a:r>
            <a:endParaRPr lang="it-IT" dirty="0"/>
          </a:p>
        </p:txBody>
      </p:sp>
      <p:cxnSp>
        <p:nvCxnSpPr>
          <p:cNvPr id="25" name="Straight Arrow Connector 24">
            <a:extLst>
              <a:ext uri="{FF2B5EF4-FFF2-40B4-BE49-F238E27FC236}">
                <a16:creationId xmlns:a16="http://schemas.microsoft.com/office/drawing/2014/main" id="{ABBA2CB6-8BF8-CB5C-0D46-683EBD8A66F3}"/>
              </a:ext>
            </a:extLst>
          </p:cNvPr>
          <p:cNvCxnSpPr>
            <a:cxnSpLocks/>
          </p:cNvCxnSpPr>
          <p:nvPr/>
        </p:nvCxnSpPr>
        <p:spPr>
          <a:xfrm>
            <a:off x="1381573" y="3529935"/>
            <a:ext cx="5042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44FF51F-E2B6-E0EB-8DC9-228955E59E57}"/>
              </a:ext>
            </a:extLst>
          </p:cNvPr>
          <p:cNvSpPr txBox="1"/>
          <p:nvPr/>
        </p:nvSpPr>
        <p:spPr>
          <a:xfrm>
            <a:off x="917482" y="5853537"/>
            <a:ext cx="3095719" cy="246221"/>
          </a:xfrm>
          <a:prstGeom prst="rect">
            <a:avLst/>
          </a:prstGeom>
          <a:noFill/>
        </p:spPr>
        <p:txBody>
          <a:bodyPr wrap="none" rtlCol="0">
            <a:spAutoFit/>
          </a:bodyPr>
          <a:lstStyle/>
          <a:p>
            <a:pPr algn="r"/>
            <a:r>
              <a:rPr lang="it-IT" sz="1000" dirty="0"/>
              <a:t>R</a:t>
            </a:r>
            <a:r>
              <a:rPr lang="it-IT" sz="1000" i="1" dirty="0"/>
              <a:t>.</a:t>
            </a:r>
            <a:r>
              <a:rPr lang="it-IT" sz="1000" dirty="0"/>
              <a:t>Costantini </a:t>
            </a:r>
            <a:r>
              <a:rPr lang="it-IT" sz="1000" i="1" dirty="0"/>
              <a:t>et al., Faraday Discuss.</a:t>
            </a:r>
            <a:r>
              <a:rPr lang="it-IT" sz="1000" dirty="0"/>
              <a:t>, </a:t>
            </a:r>
            <a:r>
              <a:rPr lang="it-IT" sz="1000" b="1" dirty="0"/>
              <a:t>2022</a:t>
            </a:r>
            <a:r>
              <a:rPr lang="it-IT" sz="1000" dirty="0"/>
              <a:t>, </a:t>
            </a:r>
            <a:r>
              <a:rPr lang="it-IT" sz="1000" i="1" dirty="0"/>
              <a:t>236</a:t>
            </a:r>
            <a:r>
              <a:rPr lang="it-IT" sz="1000" dirty="0"/>
              <a:t>, 429-441</a:t>
            </a:r>
            <a:endParaRPr lang="it-IT" sz="1000" b="1" dirty="0"/>
          </a:p>
        </p:txBody>
      </p:sp>
      <p:sp>
        <p:nvSpPr>
          <p:cNvPr id="29" name="TextBox 28">
            <a:extLst>
              <a:ext uri="{FF2B5EF4-FFF2-40B4-BE49-F238E27FC236}">
                <a16:creationId xmlns:a16="http://schemas.microsoft.com/office/drawing/2014/main" id="{AA51C305-FF76-98F8-6728-F34C0E5C074E}"/>
              </a:ext>
            </a:extLst>
          </p:cNvPr>
          <p:cNvSpPr txBox="1"/>
          <p:nvPr/>
        </p:nvSpPr>
        <p:spPr>
          <a:xfrm>
            <a:off x="4829090" y="3362359"/>
            <a:ext cx="2818686" cy="369332"/>
          </a:xfrm>
          <a:prstGeom prst="rect">
            <a:avLst/>
          </a:prstGeom>
          <a:noFill/>
        </p:spPr>
        <p:txBody>
          <a:bodyPr wrap="square">
            <a:spAutoFit/>
          </a:bodyPr>
          <a:lstStyle/>
          <a:p>
            <a:r>
              <a:rPr lang="it-IT" b="1" dirty="0">
                <a:solidFill>
                  <a:srgbClr val="982893"/>
                </a:solidFill>
              </a:rPr>
              <a:t>Graphane dehydrogenation</a:t>
            </a:r>
            <a:endParaRPr lang="it-IT" dirty="0"/>
          </a:p>
        </p:txBody>
      </p:sp>
      <p:sp>
        <p:nvSpPr>
          <p:cNvPr id="30" name="TextBox 29">
            <a:extLst>
              <a:ext uri="{FF2B5EF4-FFF2-40B4-BE49-F238E27FC236}">
                <a16:creationId xmlns:a16="http://schemas.microsoft.com/office/drawing/2014/main" id="{D54EB122-E379-C5EE-F87F-3D436D189420}"/>
              </a:ext>
            </a:extLst>
          </p:cNvPr>
          <p:cNvSpPr txBox="1"/>
          <p:nvPr/>
        </p:nvSpPr>
        <p:spPr>
          <a:xfrm>
            <a:off x="4725416" y="5853537"/>
            <a:ext cx="2930609" cy="246221"/>
          </a:xfrm>
          <a:prstGeom prst="rect">
            <a:avLst/>
          </a:prstGeom>
          <a:noFill/>
        </p:spPr>
        <p:txBody>
          <a:bodyPr wrap="none" rtlCol="0">
            <a:spAutoFit/>
          </a:bodyPr>
          <a:lstStyle/>
          <a:p>
            <a:pPr algn="r"/>
            <a:r>
              <a:rPr lang="it-IT" sz="1000" dirty="0"/>
              <a:t>R</a:t>
            </a:r>
            <a:r>
              <a:rPr lang="it-IT" sz="1000" i="1" dirty="0"/>
              <a:t>.</a:t>
            </a:r>
            <a:r>
              <a:rPr lang="it-IT" sz="1000" dirty="0"/>
              <a:t>Costantini </a:t>
            </a:r>
            <a:r>
              <a:rPr lang="it-IT" sz="1000" i="1" dirty="0"/>
              <a:t>et al., Appl. Surf. Sci.</a:t>
            </a:r>
            <a:r>
              <a:rPr lang="it-IT" sz="1000" dirty="0"/>
              <a:t>, </a:t>
            </a:r>
            <a:r>
              <a:rPr lang="it-IT" sz="1000" b="1" dirty="0"/>
              <a:t>2023</a:t>
            </a:r>
            <a:r>
              <a:rPr lang="it-IT" sz="1000" dirty="0"/>
              <a:t>, </a:t>
            </a:r>
            <a:r>
              <a:rPr lang="it-IT" sz="1000" i="1" dirty="0"/>
              <a:t>644</a:t>
            </a:r>
            <a:r>
              <a:rPr lang="it-IT" sz="1000" dirty="0"/>
              <a:t>, 158784</a:t>
            </a:r>
            <a:endParaRPr lang="it-IT" sz="1000" b="1" dirty="0"/>
          </a:p>
        </p:txBody>
      </p:sp>
      <p:sp>
        <p:nvSpPr>
          <p:cNvPr id="31" name="TextBox 30">
            <a:extLst>
              <a:ext uri="{FF2B5EF4-FFF2-40B4-BE49-F238E27FC236}">
                <a16:creationId xmlns:a16="http://schemas.microsoft.com/office/drawing/2014/main" id="{69CD24F5-68EC-DB1A-FF4C-A294901A5816}"/>
              </a:ext>
            </a:extLst>
          </p:cNvPr>
          <p:cNvSpPr txBox="1"/>
          <p:nvPr/>
        </p:nvSpPr>
        <p:spPr>
          <a:xfrm>
            <a:off x="8536230" y="3353814"/>
            <a:ext cx="2818686" cy="369332"/>
          </a:xfrm>
          <a:prstGeom prst="rect">
            <a:avLst/>
          </a:prstGeom>
          <a:noFill/>
        </p:spPr>
        <p:txBody>
          <a:bodyPr wrap="square">
            <a:spAutoFit/>
          </a:bodyPr>
          <a:lstStyle/>
          <a:p>
            <a:r>
              <a:rPr lang="it-IT" b="1" dirty="0">
                <a:solidFill>
                  <a:srgbClr val="982893"/>
                </a:solidFill>
              </a:rPr>
              <a:t>CDW Melting in GdTe</a:t>
            </a:r>
            <a:r>
              <a:rPr lang="it-IT" sz="1100" b="1" dirty="0">
                <a:solidFill>
                  <a:srgbClr val="982893"/>
                </a:solidFill>
              </a:rPr>
              <a:t>3</a:t>
            </a:r>
            <a:endParaRPr lang="it-IT" dirty="0"/>
          </a:p>
        </p:txBody>
      </p:sp>
      <p:sp>
        <p:nvSpPr>
          <p:cNvPr id="32" name="Oval 31">
            <a:extLst>
              <a:ext uri="{FF2B5EF4-FFF2-40B4-BE49-F238E27FC236}">
                <a16:creationId xmlns:a16="http://schemas.microsoft.com/office/drawing/2014/main" id="{A9A55DC9-63B4-7660-B8BA-4B11BC16F3B1}"/>
              </a:ext>
            </a:extLst>
          </p:cNvPr>
          <p:cNvSpPr/>
          <p:nvPr/>
        </p:nvSpPr>
        <p:spPr>
          <a:xfrm>
            <a:off x="7166063" y="3975490"/>
            <a:ext cx="167251" cy="156681"/>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33" name="Oval 32">
            <a:extLst>
              <a:ext uri="{FF2B5EF4-FFF2-40B4-BE49-F238E27FC236}">
                <a16:creationId xmlns:a16="http://schemas.microsoft.com/office/drawing/2014/main" id="{51BD3DC4-8DD1-E3CD-2024-7CE983667042}"/>
              </a:ext>
            </a:extLst>
          </p:cNvPr>
          <p:cNvSpPr/>
          <p:nvPr/>
        </p:nvSpPr>
        <p:spPr>
          <a:xfrm>
            <a:off x="7202180" y="4246353"/>
            <a:ext cx="95016" cy="78341"/>
          </a:xfrm>
          <a:prstGeom prst="ellipse">
            <a:avLst/>
          </a:prstGeom>
          <a:no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35" name="TextBox 34">
            <a:extLst>
              <a:ext uri="{FF2B5EF4-FFF2-40B4-BE49-F238E27FC236}">
                <a16:creationId xmlns:a16="http://schemas.microsoft.com/office/drawing/2014/main" id="{BAECF21D-0721-EA7E-097A-E724145F065C}"/>
              </a:ext>
            </a:extLst>
          </p:cNvPr>
          <p:cNvSpPr txBox="1"/>
          <p:nvPr/>
        </p:nvSpPr>
        <p:spPr>
          <a:xfrm>
            <a:off x="7367486" y="3900117"/>
            <a:ext cx="167252" cy="307777"/>
          </a:xfrm>
          <a:prstGeom prst="rect">
            <a:avLst/>
          </a:prstGeom>
          <a:noFill/>
        </p:spPr>
        <p:txBody>
          <a:bodyPr wrap="square">
            <a:spAutoFit/>
          </a:bodyPr>
          <a:lstStyle/>
          <a:p>
            <a:r>
              <a:rPr lang="it-IT" sz="1400" dirty="0"/>
              <a:t>C</a:t>
            </a:r>
          </a:p>
        </p:txBody>
      </p:sp>
      <p:sp>
        <p:nvSpPr>
          <p:cNvPr id="36" name="TextBox 35">
            <a:extLst>
              <a:ext uri="{FF2B5EF4-FFF2-40B4-BE49-F238E27FC236}">
                <a16:creationId xmlns:a16="http://schemas.microsoft.com/office/drawing/2014/main" id="{117082EC-20F5-FB41-EA81-B4705FDEFADB}"/>
              </a:ext>
            </a:extLst>
          </p:cNvPr>
          <p:cNvSpPr txBox="1"/>
          <p:nvPr/>
        </p:nvSpPr>
        <p:spPr>
          <a:xfrm>
            <a:off x="7367486" y="4144123"/>
            <a:ext cx="167252" cy="307777"/>
          </a:xfrm>
          <a:prstGeom prst="rect">
            <a:avLst/>
          </a:prstGeom>
          <a:noFill/>
        </p:spPr>
        <p:txBody>
          <a:bodyPr wrap="square">
            <a:spAutoFit/>
          </a:bodyPr>
          <a:lstStyle/>
          <a:p>
            <a:r>
              <a:rPr lang="it-IT" sz="1400" dirty="0"/>
              <a:t>H</a:t>
            </a:r>
          </a:p>
        </p:txBody>
      </p:sp>
      <p:sp>
        <p:nvSpPr>
          <p:cNvPr id="38" name="TextBox 37">
            <a:extLst>
              <a:ext uri="{FF2B5EF4-FFF2-40B4-BE49-F238E27FC236}">
                <a16:creationId xmlns:a16="http://schemas.microsoft.com/office/drawing/2014/main" id="{7D88E436-ADDC-344B-8F6E-867D7EC278BE}"/>
              </a:ext>
            </a:extLst>
          </p:cNvPr>
          <p:cNvSpPr txBox="1"/>
          <p:nvPr/>
        </p:nvSpPr>
        <p:spPr>
          <a:xfrm>
            <a:off x="9945573" y="5846252"/>
            <a:ext cx="1188939" cy="246221"/>
          </a:xfrm>
          <a:prstGeom prst="rect">
            <a:avLst/>
          </a:prstGeom>
          <a:noFill/>
        </p:spPr>
        <p:txBody>
          <a:bodyPr wrap="square">
            <a:spAutoFit/>
          </a:bodyPr>
          <a:lstStyle/>
          <a:p>
            <a:r>
              <a:rPr lang="it-IT" sz="1000" dirty="0"/>
              <a:t>Submitted to PRB</a:t>
            </a:r>
          </a:p>
        </p:txBody>
      </p:sp>
      <p:pic>
        <p:nvPicPr>
          <p:cNvPr id="41" name="Picture 40" descr="A close-up of a white box&#10;&#10;Description automatically generated">
            <a:extLst>
              <a:ext uri="{FF2B5EF4-FFF2-40B4-BE49-F238E27FC236}">
                <a16:creationId xmlns:a16="http://schemas.microsoft.com/office/drawing/2014/main" id="{8A005CA5-0238-CD67-6B39-EF3726627D4B}"/>
              </a:ext>
            </a:extLst>
          </p:cNvPr>
          <p:cNvPicPr>
            <a:picLocks noChangeAspect="1"/>
          </p:cNvPicPr>
          <p:nvPr/>
        </p:nvPicPr>
        <p:blipFill>
          <a:blip r:embed="rId6"/>
          <a:stretch>
            <a:fillRect/>
          </a:stretch>
        </p:blipFill>
        <p:spPr>
          <a:xfrm>
            <a:off x="8374781" y="3975490"/>
            <a:ext cx="2880870" cy="1646212"/>
          </a:xfrm>
          <a:prstGeom prst="rect">
            <a:avLst/>
          </a:prstGeom>
        </p:spPr>
      </p:pic>
      <p:sp>
        <p:nvSpPr>
          <p:cNvPr id="43" name="TextBox 42">
            <a:extLst>
              <a:ext uri="{FF2B5EF4-FFF2-40B4-BE49-F238E27FC236}">
                <a16:creationId xmlns:a16="http://schemas.microsoft.com/office/drawing/2014/main" id="{DCD1FE3B-AE07-1D9A-F38B-B4BF481EE88F}"/>
              </a:ext>
            </a:extLst>
          </p:cNvPr>
          <p:cNvSpPr txBox="1"/>
          <p:nvPr/>
        </p:nvSpPr>
        <p:spPr>
          <a:xfrm>
            <a:off x="580391" y="2532775"/>
            <a:ext cx="6097424" cy="461665"/>
          </a:xfrm>
          <a:prstGeom prst="rect">
            <a:avLst/>
          </a:prstGeom>
          <a:noFill/>
        </p:spPr>
        <p:txBody>
          <a:bodyPr wrap="square">
            <a:spAutoFit/>
          </a:bodyPr>
          <a:lstStyle/>
          <a:p>
            <a:r>
              <a:rPr lang="it-IT" sz="2400" b="1" dirty="0">
                <a:solidFill>
                  <a:srgbClr val="982893"/>
                </a:solidFill>
              </a:rPr>
              <a:t>Photoinduced </a:t>
            </a:r>
            <a:endParaRPr lang="it-IT" sz="2400" dirty="0"/>
          </a:p>
        </p:txBody>
      </p:sp>
      <p:sp>
        <p:nvSpPr>
          <p:cNvPr id="4" name="Date Placeholder 3">
            <a:extLst>
              <a:ext uri="{FF2B5EF4-FFF2-40B4-BE49-F238E27FC236}">
                <a16:creationId xmlns:a16="http://schemas.microsoft.com/office/drawing/2014/main" id="{9C07446E-3703-AF71-7901-6A9CDD83D349}"/>
              </a:ext>
            </a:extLst>
          </p:cNvPr>
          <p:cNvSpPr>
            <a:spLocks noGrp="1"/>
          </p:cNvSpPr>
          <p:nvPr>
            <p:ph type="dt" sz="half" idx="10"/>
          </p:nvPr>
        </p:nvSpPr>
        <p:spPr/>
        <p:txBody>
          <a:bodyPr/>
          <a:lstStyle/>
          <a:p>
            <a:r>
              <a:rPr lang="it-IT"/>
              <a:t>06/12/2024</a:t>
            </a:r>
          </a:p>
        </p:txBody>
      </p:sp>
      <p:sp>
        <p:nvSpPr>
          <p:cNvPr id="15" name="Slide Number Placeholder 14">
            <a:extLst>
              <a:ext uri="{FF2B5EF4-FFF2-40B4-BE49-F238E27FC236}">
                <a16:creationId xmlns:a16="http://schemas.microsoft.com/office/drawing/2014/main" id="{0B6A6B63-BF0A-E0BA-531E-2650010D0126}"/>
              </a:ext>
            </a:extLst>
          </p:cNvPr>
          <p:cNvSpPr>
            <a:spLocks noGrp="1"/>
          </p:cNvSpPr>
          <p:nvPr>
            <p:ph type="sldNum" sz="quarter" idx="12"/>
          </p:nvPr>
        </p:nvSpPr>
        <p:spPr/>
        <p:txBody>
          <a:bodyPr/>
          <a:lstStyle/>
          <a:p>
            <a:fld id="{DAFBE656-EE6D-40DE-81D8-0F097D354143}" type="slidenum">
              <a:rPr lang="it-IT" smtClean="0"/>
              <a:t>7</a:t>
            </a:fld>
            <a:endParaRPr lang="it-IT"/>
          </a:p>
        </p:txBody>
      </p:sp>
    </p:spTree>
    <p:extLst>
      <p:ext uri="{BB962C8B-B14F-4D97-AF65-F5344CB8AC3E}">
        <p14:creationId xmlns:p14="http://schemas.microsoft.com/office/powerpoint/2010/main" val="173616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 grpId="0"/>
      <p:bldP spid="27" grpId="0"/>
      <p:bldP spid="29" grpId="0"/>
      <p:bldP spid="30" grpId="0"/>
      <p:bldP spid="31" grpId="0"/>
      <p:bldP spid="32" grpId="0" animBg="1"/>
      <p:bldP spid="33" grpId="0" animBg="1"/>
      <p:bldP spid="35" grpId="0"/>
      <p:bldP spid="36" grpId="0"/>
      <p:bldP spid="38"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alpha val="32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6E4DA6-C88B-24DD-B744-4E797337D195}"/>
              </a:ext>
            </a:extLst>
          </p:cNvPr>
          <p:cNvPicPr>
            <a:picLocks noChangeAspect="1"/>
          </p:cNvPicPr>
          <p:nvPr/>
        </p:nvPicPr>
        <p:blipFill>
          <a:blip r:embed="rId2"/>
          <a:stretch>
            <a:fillRect/>
          </a:stretch>
        </p:blipFill>
        <p:spPr>
          <a:xfrm>
            <a:off x="6887842" y="1015037"/>
            <a:ext cx="4488972" cy="2195775"/>
          </a:xfrm>
          <a:prstGeom prst="rect">
            <a:avLst/>
          </a:prstGeom>
        </p:spPr>
      </p:pic>
      <p:sp>
        <p:nvSpPr>
          <p:cNvPr id="8" name="Rectangle 7">
            <a:extLst>
              <a:ext uri="{FF2B5EF4-FFF2-40B4-BE49-F238E27FC236}">
                <a16:creationId xmlns:a16="http://schemas.microsoft.com/office/drawing/2014/main" id="{F43BEDB5-93CA-1964-525F-5DBC998C11D3}"/>
              </a:ext>
            </a:extLst>
          </p:cNvPr>
          <p:cNvSpPr/>
          <p:nvPr/>
        </p:nvSpPr>
        <p:spPr>
          <a:xfrm>
            <a:off x="8945124" y="3210812"/>
            <a:ext cx="2291012" cy="261610"/>
          </a:xfrm>
          <a:prstGeom prst="rect">
            <a:avLst/>
          </a:prstGeom>
        </p:spPr>
        <p:txBody>
          <a:bodyPr wrap="none">
            <a:spAutoFit/>
          </a:bodyPr>
          <a:lstStyle/>
          <a:p>
            <a:r>
              <a:rPr lang="it-IT" sz="1100" dirty="0"/>
              <a:t>S. Cho et al., Science 349, 625 (2015)</a:t>
            </a:r>
            <a:endParaRPr lang="en-GB" sz="1100" dirty="0"/>
          </a:p>
        </p:txBody>
      </p:sp>
      <p:sp>
        <p:nvSpPr>
          <p:cNvPr id="18" name="Rectangle 17">
            <a:extLst>
              <a:ext uri="{FF2B5EF4-FFF2-40B4-BE49-F238E27FC236}">
                <a16:creationId xmlns:a16="http://schemas.microsoft.com/office/drawing/2014/main" id="{10790EC8-7DB7-413B-F346-F58385EE2DB0}"/>
              </a:ext>
            </a:extLst>
          </p:cNvPr>
          <p:cNvSpPr/>
          <p:nvPr/>
        </p:nvSpPr>
        <p:spPr>
          <a:xfrm>
            <a:off x="6887842" y="8244382"/>
            <a:ext cx="722121" cy="369332"/>
          </a:xfrm>
          <a:prstGeom prst="rect">
            <a:avLst/>
          </a:prstGeom>
        </p:spPr>
        <p:txBody>
          <a:bodyPr wrap="none">
            <a:spAutoFit/>
          </a:bodyPr>
          <a:lstStyle/>
          <a:p>
            <a:r>
              <a:rPr lang="it-IT" i="1" dirty="0"/>
              <a:t>metal</a:t>
            </a:r>
          </a:p>
        </p:txBody>
      </p:sp>
      <p:sp>
        <p:nvSpPr>
          <p:cNvPr id="19" name="Rectangle 18">
            <a:extLst>
              <a:ext uri="{FF2B5EF4-FFF2-40B4-BE49-F238E27FC236}">
                <a16:creationId xmlns:a16="http://schemas.microsoft.com/office/drawing/2014/main" id="{4ED9A39F-6AEA-7217-AFF4-426BEDF24126}"/>
              </a:ext>
            </a:extLst>
          </p:cNvPr>
          <p:cNvSpPr/>
          <p:nvPr/>
        </p:nvSpPr>
        <p:spPr>
          <a:xfrm>
            <a:off x="303710" y="553372"/>
            <a:ext cx="6382025" cy="461665"/>
          </a:xfrm>
          <a:prstGeom prst="rect">
            <a:avLst/>
          </a:prstGeom>
          <a:ln w="28575">
            <a:solidFill>
              <a:schemeClr val="tx1"/>
            </a:solidFill>
          </a:ln>
        </p:spPr>
        <p:txBody>
          <a:bodyPr wrap="square">
            <a:spAutoFit/>
          </a:bodyPr>
          <a:lstStyle/>
          <a:p>
            <a:r>
              <a:rPr lang="it-IT" sz="2400" b="1" dirty="0">
                <a:solidFill>
                  <a:srgbClr val="982893"/>
                </a:solidFill>
              </a:rPr>
              <a:t> Photoinduced 2H → 1T’ transition in MoTe2</a:t>
            </a:r>
            <a:endParaRPr lang="it-IT" sz="2400" b="1" dirty="0"/>
          </a:p>
        </p:txBody>
      </p:sp>
      <p:sp>
        <p:nvSpPr>
          <p:cNvPr id="23" name="TextBox 22">
            <a:extLst>
              <a:ext uri="{FF2B5EF4-FFF2-40B4-BE49-F238E27FC236}">
                <a16:creationId xmlns:a16="http://schemas.microsoft.com/office/drawing/2014/main" id="{9B6D6998-FAB0-C4AE-FCD4-69BE21557C99}"/>
              </a:ext>
            </a:extLst>
          </p:cNvPr>
          <p:cNvSpPr txBox="1"/>
          <p:nvPr/>
        </p:nvSpPr>
        <p:spPr>
          <a:xfrm>
            <a:off x="303710" y="3641619"/>
            <a:ext cx="3006144" cy="338554"/>
          </a:xfrm>
          <a:prstGeom prst="rect">
            <a:avLst/>
          </a:prstGeom>
          <a:noFill/>
        </p:spPr>
        <p:txBody>
          <a:bodyPr wrap="none" rtlCol="0">
            <a:spAutoFit/>
          </a:bodyPr>
          <a:lstStyle/>
          <a:p>
            <a:r>
              <a:rPr lang="it-IT" sz="1600" b="1" i="1" dirty="0"/>
              <a:t>Pump-probe XPS on 2H-MoTe2</a:t>
            </a:r>
          </a:p>
        </p:txBody>
      </p:sp>
      <p:pic>
        <p:nvPicPr>
          <p:cNvPr id="24" name="Picture 23">
            <a:extLst>
              <a:ext uri="{FF2B5EF4-FFF2-40B4-BE49-F238E27FC236}">
                <a16:creationId xmlns:a16="http://schemas.microsoft.com/office/drawing/2014/main" id="{8DB7129C-1257-2EE4-A499-00DD7459FAA3}"/>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400520" y="3645634"/>
            <a:ext cx="4489687" cy="2832278"/>
          </a:xfrm>
          <a:prstGeom prst="rect">
            <a:avLst/>
          </a:prstGeom>
        </p:spPr>
      </p:pic>
      <p:sp>
        <p:nvSpPr>
          <p:cNvPr id="25" name="TextBox 24">
            <a:extLst>
              <a:ext uri="{FF2B5EF4-FFF2-40B4-BE49-F238E27FC236}">
                <a16:creationId xmlns:a16="http://schemas.microsoft.com/office/drawing/2014/main" id="{974A7D7C-0B15-283A-ADF7-203E9D5099C8}"/>
              </a:ext>
            </a:extLst>
          </p:cNvPr>
          <p:cNvSpPr txBox="1"/>
          <p:nvPr/>
        </p:nvSpPr>
        <p:spPr>
          <a:xfrm>
            <a:off x="8791481" y="6233239"/>
            <a:ext cx="3095719" cy="246221"/>
          </a:xfrm>
          <a:prstGeom prst="rect">
            <a:avLst/>
          </a:prstGeom>
          <a:noFill/>
        </p:spPr>
        <p:txBody>
          <a:bodyPr wrap="none" rtlCol="0">
            <a:spAutoFit/>
          </a:bodyPr>
          <a:lstStyle/>
          <a:p>
            <a:pPr algn="r"/>
            <a:r>
              <a:rPr lang="it-IT" sz="1000" dirty="0"/>
              <a:t>R</a:t>
            </a:r>
            <a:r>
              <a:rPr lang="it-IT" sz="1000" i="1" dirty="0"/>
              <a:t>.</a:t>
            </a:r>
            <a:r>
              <a:rPr lang="it-IT" sz="1000" dirty="0"/>
              <a:t>Costantini </a:t>
            </a:r>
            <a:r>
              <a:rPr lang="it-IT" sz="1000" i="1" dirty="0"/>
              <a:t>et al., Faraday Discuss.</a:t>
            </a:r>
            <a:r>
              <a:rPr lang="it-IT" sz="1000" dirty="0"/>
              <a:t>, </a:t>
            </a:r>
            <a:r>
              <a:rPr lang="it-IT" sz="1000" b="1" dirty="0"/>
              <a:t>2022</a:t>
            </a:r>
            <a:r>
              <a:rPr lang="it-IT" sz="1000" dirty="0"/>
              <a:t>, </a:t>
            </a:r>
            <a:r>
              <a:rPr lang="it-IT" sz="1000" i="1" dirty="0"/>
              <a:t>236</a:t>
            </a:r>
            <a:r>
              <a:rPr lang="it-IT" sz="1000" dirty="0"/>
              <a:t>, 429-441</a:t>
            </a:r>
            <a:endParaRPr lang="it-IT" sz="1000" b="1" dirty="0"/>
          </a:p>
        </p:txBody>
      </p:sp>
      <p:sp>
        <p:nvSpPr>
          <p:cNvPr id="26" name="Rectangle 25">
            <a:extLst>
              <a:ext uri="{FF2B5EF4-FFF2-40B4-BE49-F238E27FC236}">
                <a16:creationId xmlns:a16="http://schemas.microsoft.com/office/drawing/2014/main" id="{0AFF1CA6-2C48-C11A-ED6E-E38776E8357A}"/>
              </a:ext>
            </a:extLst>
          </p:cNvPr>
          <p:cNvSpPr/>
          <p:nvPr/>
        </p:nvSpPr>
        <p:spPr>
          <a:xfrm>
            <a:off x="303710" y="3207686"/>
            <a:ext cx="4026167" cy="369332"/>
          </a:xfrm>
          <a:prstGeom prst="rect">
            <a:avLst/>
          </a:prstGeom>
        </p:spPr>
        <p:txBody>
          <a:bodyPr wrap="none">
            <a:spAutoFit/>
          </a:bodyPr>
          <a:lstStyle/>
          <a:p>
            <a:r>
              <a:rPr lang="it-IT" b="1" i="1" dirty="0">
                <a:solidFill>
                  <a:srgbClr val="982893"/>
                </a:solidFill>
              </a:rPr>
              <a:t>Can XPS reveal the phase transition?</a:t>
            </a:r>
            <a:endParaRPr lang="it-IT" i="1" dirty="0">
              <a:solidFill>
                <a:srgbClr val="982893"/>
              </a:solidFill>
            </a:endParaRPr>
          </a:p>
        </p:txBody>
      </p:sp>
      <p:sp>
        <p:nvSpPr>
          <p:cNvPr id="7" name="Date Placeholder 6">
            <a:extLst>
              <a:ext uri="{FF2B5EF4-FFF2-40B4-BE49-F238E27FC236}">
                <a16:creationId xmlns:a16="http://schemas.microsoft.com/office/drawing/2014/main" id="{DECDB1BC-1317-7FE5-8819-7B900C097849}"/>
              </a:ext>
            </a:extLst>
          </p:cNvPr>
          <p:cNvSpPr>
            <a:spLocks noGrp="1"/>
          </p:cNvSpPr>
          <p:nvPr>
            <p:ph type="dt" sz="half" idx="10"/>
          </p:nvPr>
        </p:nvSpPr>
        <p:spPr/>
        <p:txBody>
          <a:bodyPr/>
          <a:lstStyle/>
          <a:p>
            <a:r>
              <a:rPr lang="it-IT"/>
              <a:t>06/12/2024</a:t>
            </a:r>
          </a:p>
        </p:txBody>
      </p:sp>
      <p:sp>
        <p:nvSpPr>
          <p:cNvPr id="11" name="TextBox 10">
            <a:extLst>
              <a:ext uri="{FF2B5EF4-FFF2-40B4-BE49-F238E27FC236}">
                <a16:creationId xmlns:a16="http://schemas.microsoft.com/office/drawing/2014/main" id="{2A1432DE-9EFF-26F9-BC16-7231011746D6}"/>
              </a:ext>
            </a:extLst>
          </p:cNvPr>
          <p:cNvSpPr txBox="1"/>
          <p:nvPr/>
        </p:nvSpPr>
        <p:spPr>
          <a:xfrm>
            <a:off x="1908836" y="1074441"/>
            <a:ext cx="6096000" cy="369332"/>
          </a:xfrm>
          <a:prstGeom prst="rect">
            <a:avLst/>
          </a:prstGeom>
          <a:noFill/>
        </p:spPr>
        <p:txBody>
          <a:bodyPr wrap="square">
            <a:spAutoFit/>
          </a:bodyPr>
          <a:lstStyle/>
          <a:p>
            <a:r>
              <a:rPr lang="it-IT" sz="1800" dirty="0"/>
              <a:t>insulator → </a:t>
            </a:r>
            <a:r>
              <a:rPr lang="it-IT" dirty="0"/>
              <a:t>metal</a:t>
            </a:r>
            <a:r>
              <a:rPr lang="it-IT" sz="1800" dirty="0"/>
              <a:t> </a:t>
            </a:r>
            <a:endParaRPr lang="it-IT" dirty="0"/>
          </a:p>
        </p:txBody>
      </p:sp>
      <p:sp>
        <p:nvSpPr>
          <p:cNvPr id="13" name="Slide Number Placeholder 12">
            <a:extLst>
              <a:ext uri="{FF2B5EF4-FFF2-40B4-BE49-F238E27FC236}">
                <a16:creationId xmlns:a16="http://schemas.microsoft.com/office/drawing/2014/main" id="{70C50E18-2326-86D0-4DD2-62779965F7A8}"/>
              </a:ext>
            </a:extLst>
          </p:cNvPr>
          <p:cNvSpPr>
            <a:spLocks noGrp="1"/>
          </p:cNvSpPr>
          <p:nvPr>
            <p:ph type="sldNum" sz="quarter" idx="12"/>
          </p:nvPr>
        </p:nvSpPr>
        <p:spPr/>
        <p:txBody>
          <a:bodyPr/>
          <a:lstStyle/>
          <a:p>
            <a:fld id="{DAFBE656-EE6D-40DE-81D8-0F097D354143}" type="slidenum">
              <a:rPr lang="it-IT" smtClean="0"/>
              <a:t>8</a:t>
            </a:fld>
            <a:endParaRPr lang="it-IT"/>
          </a:p>
        </p:txBody>
      </p:sp>
    </p:spTree>
    <p:extLst>
      <p:ext uri="{BB962C8B-B14F-4D97-AF65-F5344CB8AC3E}">
        <p14:creationId xmlns:p14="http://schemas.microsoft.com/office/powerpoint/2010/main" val="23307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alpha val="32000"/>
          </a:schemeClr>
        </a:solidFill>
        <a:effectLst/>
      </p:bgPr>
    </p:bg>
    <p:spTree>
      <p:nvGrpSpPr>
        <p:cNvPr id="1" name=""/>
        <p:cNvGrpSpPr/>
        <p:nvPr/>
      </p:nvGrpSpPr>
      <p:grpSpPr>
        <a:xfrm>
          <a:off x="0" y="0"/>
          <a:ext cx="0" cy="0"/>
          <a:chOff x="0" y="0"/>
          <a:chExt cx="0" cy="0"/>
        </a:xfrm>
      </p:grpSpPr>
      <p:pic>
        <p:nvPicPr>
          <p:cNvPr id="3" name="Immagine 3">
            <a:extLst>
              <a:ext uri="{FF2B5EF4-FFF2-40B4-BE49-F238E27FC236}">
                <a16:creationId xmlns:a16="http://schemas.microsoft.com/office/drawing/2014/main" id="{0B4FFEEF-EDC8-F3DF-D7E3-2B5C523D268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5180" y="919295"/>
            <a:ext cx="5001076" cy="3950853"/>
          </a:xfrm>
          <a:prstGeom prst="rect">
            <a:avLst/>
          </a:prstGeom>
        </p:spPr>
      </p:pic>
      <p:sp>
        <p:nvSpPr>
          <p:cNvPr id="4" name="TextBox 3">
            <a:extLst>
              <a:ext uri="{FF2B5EF4-FFF2-40B4-BE49-F238E27FC236}">
                <a16:creationId xmlns:a16="http://schemas.microsoft.com/office/drawing/2014/main" id="{A0513C02-25C4-D2CC-F6EF-BF579C2279C2}"/>
              </a:ext>
            </a:extLst>
          </p:cNvPr>
          <p:cNvSpPr txBox="1"/>
          <p:nvPr/>
        </p:nvSpPr>
        <p:spPr>
          <a:xfrm>
            <a:off x="585180" y="408667"/>
            <a:ext cx="2988126" cy="400110"/>
          </a:xfrm>
          <a:prstGeom prst="rect">
            <a:avLst/>
          </a:prstGeom>
          <a:noFill/>
        </p:spPr>
        <p:txBody>
          <a:bodyPr wrap="none" rtlCol="0">
            <a:spAutoFit/>
          </a:bodyPr>
          <a:lstStyle/>
          <a:p>
            <a:r>
              <a:rPr lang="it-IT" sz="2000" b="1" i="1" dirty="0">
                <a:solidFill>
                  <a:srgbClr val="7030A0"/>
                </a:solidFill>
                <a:latin typeface="+mj-lt"/>
              </a:rPr>
              <a:t>Pump-probe XPS on MoTe2</a:t>
            </a:r>
          </a:p>
        </p:txBody>
      </p:sp>
      <p:sp>
        <p:nvSpPr>
          <p:cNvPr id="5" name="TextBox 4">
            <a:extLst>
              <a:ext uri="{FF2B5EF4-FFF2-40B4-BE49-F238E27FC236}">
                <a16:creationId xmlns:a16="http://schemas.microsoft.com/office/drawing/2014/main" id="{3210D479-1615-E38A-35FA-0F225A464DD7}"/>
              </a:ext>
            </a:extLst>
          </p:cNvPr>
          <p:cNvSpPr txBox="1"/>
          <p:nvPr/>
        </p:nvSpPr>
        <p:spPr>
          <a:xfrm>
            <a:off x="6170140" y="443251"/>
            <a:ext cx="5795847" cy="646329"/>
          </a:xfrm>
          <a:prstGeom prst="rect">
            <a:avLst/>
          </a:prstGeom>
          <a:solidFill>
            <a:schemeClr val="accent5">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kumimoji="0" lang="it-IT" i="1" u="none" strike="noStrike" cap="none" spc="0" normalizeH="0" baseline="0" dirty="0">
                <a:ln>
                  <a:noFill/>
                </a:ln>
                <a:solidFill>
                  <a:schemeClr val="tx1">
                    <a:lumMod val="50000"/>
                  </a:schemeClr>
                </a:solidFill>
                <a:effectLst/>
                <a:uFillTx/>
                <a:ea typeface="Avenir LT Std 85 Heavy"/>
                <a:cs typeface="Avenir LT Std 85 Heavy"/>
                <a:sym typeface="Avenir LT Std 85 Heavy"/>
              </a:rPr>
              <a:t>Microsecond timescale:</a:t>
            </a:r>
          </a:p>
          <a:p>
            <a:pPr marL="0" marR="0" indent="0" algn="ctr" defTabSz="647700" rtl="0" fontAlgn="auto" latinLnBrk="0" hangingPunct="0">
              <a:lnSpc>
                <a:spcPct val="100000"/>
              </a:lnSpc>
              <a:spcBef>
                <a:spcPts val="0"/>
              </a:spcBef>
              <a:spcAft>
                <a:spcPts val="0"/>
              </a:spcAft>
              <a:buClrTx/>
              <a:buSzTx/>
              <a:buFontTx/>
              <a:buNone/>
              <a:tabLst/>
            </a:pPr>
            <a:r>
              <a:rPr kumimoji="0" lang="it-IT" b="1" i="0" u="none" strike="noStrike" cap="none" spc="0" normalizeH="0" baseline="0" dirty="0">
                <a:ln>
                  <a:noFill/>
                </a:ln>
                <a:solidFill>
                  <a:schemeClr val="tx1">
                    <a:lumMod val="50000"/>
                  </a:schemeClr>
                </a:solidFill>
                <a:effectLst/>
                <a:uFillTx/>
                <a:ea typeface="Avenir LT Std 85 Heavy"/>
                <a:cs typeface="Avenir LT Std 85 Heavy"/>
                <a:sym typeface="Avenir LT Std 85 Heavy"/>
              </a:rPr>
              <a:t>Surface photovoltage shift </a:t>
            </a:r>
            <a:r>
              <a:rPr kumimoji="0" lang="it-IT" i="0" u="none" strike="noStrike" cap="none" spc="0" normalizeH="0" baseline="0" dirty="0">
                <a:ln>
                  <a:noFill/>
                </a:ln>
                <a:solidFill>
                  <a:schemeClr val="tx1">
                    <a:lumMod val="50000"/>
                  </a:schemeClr>
                </a:solidFill>
                <a:effectLst/>
                <a:uFillTx/>
                <a:ea typeface="Avenir LT Std 85 Heavy"/>
                <a:cs typeface="Avenir LT Std 85 Heavy"/>
                <a:sym typeface="Avenir LT Std 85 Heavy"/>
              </a:rPr>
              <a:t>to lower binding energy</a:t>
            </a:r>
            <a:r>
              <a:rPr kumimoji="0" lang="it-IT" b="1" i="0" u="none" strike="noStrike" cap="none" spc="0" normalizeH="0" baseline="0" dirty="0">
                <a:ln>
                  <a:noFill/>
                </a:ln>
                <a:solidFill>
                  <a:schemeClr val="tx1">
                    <a:lumMod val="50000"/>
                  </a:schemeClr>
                </a:solidFill>
                <a:effectLst/>
                <a:uFillTx/>
                <a:ea typeface="Avenir LT Std 85 Heavy"/>
                <a:cs typeface="Avenir LT Std 85 Heavy"/>
                <a:sym typeface="Avenir LT Std 85 Heavy"/>
              </a:rPr>
              <a:t> </a:t>
            </a:r>
          </a:p>
        </p:txBody>
      </p:sp>
      <p:sp>
        <p:nvSpPr>
          <p:cNvPr id="7" name="TextBox 6">
            <a:extLst>
              <a:ext uri="{FF2B5EF4-FFF2-40B4-BE49-F238E27FC236}">
                <a16:creationId xmlns:a16="http://schemas.microsoft.com/office/drawing/2014/main" id="{48EF2D28-9186-A426-BC01-7525EE3B5AEE}"/>
              </a:ext>
            </a:extLst>
          </p:cNvPr>
          <p:cNvSpPr txBox="1"/>
          <p:nvPr/>
        </p:nvSpPr>
        <p:spPr>
          <a:xfrm>
            <a:off x="9188855" y="6088408"/>
            <a:ext cx="3095719" cy="246221"/>
          </a:xfrm>
          <a:prstGeom prst="rect">
            <a:avLst/>
          </a:prstGeom>
          <a:noFill/>
        </p:spPr>
        <p:txBody>
          <a:bodyPr wrap="none" rtlCol="0">
            <a:spAutoFit/>
          </a:bodyPr>
          <a:lstStyle/>
          <a:p>
            <a:pPr algn="r"/>
            <a:r>
              <a:rPr lang="it-IT" sz="1000" dirty="0"/>
              <a:t>R</a:t>
            </a:r>
            <a:r>
              <a:rPr lang="it-IT" sz="1000" i="1" dirty="0"/>
              <a:t>.</a:t>
            </a:r>
            <a:r>
              <a:rPr lang="it-IT" sz="1000" dirty="0"/>
              <a:t>Costantini </a:t>
            </a:r>
            <a:r>
              <a:rPr lang="it-IT" sz="1000" i="1" dirty="0"/>
              <a:t>et al., Faraday Discuss.</a:t>
            </a:r>
            <a:r>
              <a:rPr lang="it-IT" sz="1000" dirty="0"/>
              <a:t>, </a:t>
            </a:r>
            <a:r>
              <a:rPr lang="it-IT" sz="1000" b="1" dirty="0"/>
              <a:t>2022</a:t>
            </a:r>
            <a:r>
              <a:rPr lang="it-IT" sz="1000" dirty="0"/>
              <a:t>, </a:t>
            </a:r>
            <a:r>
              <a:rPr lang="it-IT" sz="1000" i="1" dirty="0"/>
              <a:t>236</a:t>
            </a:r>
            <a:r>
              <a:rPr lang="it-IT" sz="1000" dirty="0"/>
              <a:t>, 429-441</a:t>
            </a:r>
            <a:endParaRPr lang="it-IT" sz="1000" b="1" dirty="0"/>
          </a:p>
        </p:txBody>
      </p:sp>
      <p:pic>
        <p:nvPicPr>
          <p:cNvPr id="10" name="Picture 2" descr="Photovoltage - an overview | ScienceDirect Topics">
            <a:extLst>
              <a:ext uri="{FF2B5EF4-FFF2-40B4-BE49-F238E27FC236}">
                <a16:creationId xmlns:a16="http://schemas.microsoft.com/office/drawing/2014/main" id="{36C5DB12-A4F1-8A78-03D7-5E376FEA23A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30668" y="1298007"/>
            <a:ext cx="2433025" cy="12514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2E2B015-6422-A4A8-0B91-456432F9B0AC}"/>
              </a:ext>
            </a:extLst>
          </p:cNvPr>
          <p:cNvSpPr txBox="1"/>
          <p:nvPr/>
        </p:nvSpPr>
        <p:spPr>
          <a:xfrm>
            <a:off x="6290931" y="2742472"/>
            <a:ext cx="5795847" cy="646329"/>
          </a:xfrm>
          <a:prstGeom prst="rect">
            <a:avLst/>
          </a:prstGeom>
          <a:solidFill>
            <a:schemeClr val="accent5">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kumimoji="0" lang="it-IT" i="1" u="none" strike="noStrike" cap="none" spc="0" normalizeH="0" baseline="0" dirty="0">
                <a:ln>
                  <a:noFill/>
                </a:ln>
                <a:solidFill>
                  <a:schemeClr val="tx1">
                    <a:lumMod val="50000"/>
                  </a:schemeClr>
                </a:solidFill>
                <a:effectLst/>
                <a:uFillTx/>
                <a:ea typeface="Avenir LT Std 85 Heavy"/>
                <a:cs typeface="Avenir LT Std 85 Heavy"/>
                <a:sym typeface="Avenir LT Std 85 Heavy"/>
              </a:rPr>
              <a:t>Sub- Nanosecond timescale:</a:t>
            </a:r>
          </a:p>
          <a:p>
            <a:pPr marL="0" marR="0" indent="0" algn="ctr" defTabSz="647700" rtl="0" fontAlgn="auto" latinLnBrk="0" hangingPunct="0">
              <a:lnSpc>
                <a:spcPct val="100000"/>
              </a:lnSpc>
              <a:spcBef>
                <a:spcPts val="0"/>
              </a:spcBef>
              <a:spcAft>
                <a:spcPts val="0"/>
              </a:spcAft>
              <a:buClrTx/>
              <a:buSzTx/>
              <a:buFontTx/>
              <a:buNone/>
              <a:tabLst/>
            </a:pPr>
            <a:r>
              <a:rPr kumimoji="0" lang="it-IT" b="1" i="0" u="none" strike="noStrike" cap="none" spc="0" normalizeH="0" baseline="0" dirty="0">
                <a:ln>
                  <a:noFill/>
                </a:ln>
                <a:solidFill>
                  <a:schemeClr val="tx1">
                    <a:lumMod val="50000"/>
                  </a:schemeClr>
                </a:solidFill>
                <a:effectLst/>
                <a:uFillTx/>
                <a:ea typeface="Avenir LT Std 85 Heavy"/>
                <a:cs typeface="Avenir LT Std 85 Heavy"/>
                <a:sym typeface="Avenir LT Std 85 Heavy"/>
              </a:rPr>
              <a:t>Surface photovoltage shift </a:t>
            </a:r>
            <a:r>
              <a:rPr kumimoji="0" lang="it-IT" i="0" u="none" strike="noStrike" cap="none" spc="0" normalizeH="0" baseline="0" dirty="0">
                <a:ln>
                  <a:noFill/>
                </a:ln>
                <a:solidFill>
                  <a:schemeClr val="tx1">
                    <a:lumMod val="50000"/>
                  </a:schemeClr>
                </a:solidFill>
                <a:effectLst/>
                <a:uFillTx/>
                <a:ea typeface="Avenir LT Std 85 Heavy"/>
                <a:cs typeface="Avenir LT Std 85 Heavy"/>
                <a:sym typeface="Avenir LT Std 85 Heavy"/>
              </a:rPr>
              <a:t>to higher binding energy</a:t>
            </a:r>
            <a:r>
              <a:rPr kumimoji="0" lang="it-IT" b="1" i="0" u="none" strike="noStrike" cap="none" spc="0" normalizeH="0" baseline="0" dirty="0">
                <a:ln>
                  <a:noFill/>
                </a:ln>
                <a:solidFill>
                  <a:schemeClr val="tx1">
                    <a:lumMod val="50000"/>
                  </a:schemeClr>
                </a:solidFill>
                <a:effectLst/>
                <a:uFillTx/>
                <a:ea typeface="Avenir LT Std 85 Heavy"/>
                <a:cs typeface="Avenir LT Std 85 Heavy"/>
                <a:sym typeface="Avenir LT Std 85 Heavy"/>
              </a:rPr>
              <a:t> </a:t>
            </a:r>
          </a:p>
        </p:txBody>
      </p:sp>
      <p:pic>
        <p:nvPicPr>
          <p:cNvPr id="13" name="Immagine 10">
            <a:extLst>
              <a:ext uri="{FF2B5EF4-FFF2-40B4-BE49-F238E27FC236}">
                <a16:creationId xmlns:a16="http://schemas.microsoft.com/office/drawing/2014/main" id="{BBCF0FB3-2251-00B2-21DF-3102CB3FBB13}"/>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823694" y="3666146"/>
            <a:ext cx="2597471" cy="2634936"/>
          </a:xfrm>
          <a:prstGeom prst="rect">
            <a:avLst/>
          </a:prstGeom>
        </p:spPr>
      </p:pic>
      <p:sp>
        <p:nvSpPr>
          <p:cNvPr id="25" name="Slide Number Placeholder 4">
            <a:extLst>
              <a:ext uri="{FF2B5EF4-FFF2-40B4-BE49-F238E27FC236}">
                <a16:creationId xmlns:a16="http://schemas.microsoft.com/office/drawing/2014/main" id="{E7946189-032A-5D7B-1341-4D15858DA072}"/>
              </a:ext>
            </a:extLst>
          </p:cNvPr>
          <p:cNvSpPr txBox="1">
            <a:spLocks/>
          </p:cNvSpPr>
          <p:nvPr/>
        </p:nvSpPr>
        <p:spPr>
          <a:xfrm>
            <a:off x="5441064" y="10022411"/>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FD67E9-A894-9A4A-A509-342A718D6971}" type="slidenum">
              <a:rPr lang="en-US" smtClean="0"/>
              <a:pPr/>
              <a:t>9</a:t>
            </a:fld>
            <a:endParaRPr lang="en-US"/>
          </a:p>
        </p:txBody>
      </p:sp>
      <p:sp>
        <p:nvSpPr>
          <p:cNvPr id="26" name="Rectangle 25">
            <a:extLst>
              <a:ext uri="{FF2B5EF4-FFF2-40B4-BE49-F238E27FC236}">
                <a16:creationId xmlns:a16="http://schemas.microsoft.com/office/drawing/2014/main" id="{18004BC7-B9CB-E3BC-6113-BAEA4D9A5598}"/>
              </a:ext>
            </a:extLst>
          </p:cNvPr>
          <p:cNvSpPr/>
          <p:nvPr/>
        </p:nvSpPr>
        <p:spPr>
          <a:xfrm>
            <a:off x="467762" y="5125915"/>
            <a:ext cx="5468749" cy="646331"/>
          </a:xfrm>
          <a:prstGeom prst="rect">
            <a:avLst/>
          </a:prstGeom>
        </p:spPr>
        <p:txBody>
          <a:bodyPr wrap="square">
            <a:spAutoFit/>
          </a:bodyPr>
          <a:lstStyle/>
          <a:p>
            <a:r>
              <a:rPr lang="en-US" b="1" dirty="0">
                <a:solidFill>
                  <a:schemeClr val="tx1">
                    <a:lumMod val="50000"/>
                  </a:schemeClr>
                </a:solidFill>
              </a:rPr>
              <a:t>Transient lattice distortions</a:t>
            </a:r>
            <a:r>
              <a:rPr lang="en-US" b="1" i="1" dirty="0">
                <a:solidFill>
                  <a:schemeClr val="tx1">
                    <a:lumMod val="50000"/>
                  </a:schemeClr>
                </a:solidFill>
              </a:rPr>
              <a:t> </a:t>
            </a:r>
            <a:r>
              <a:rPr lang="en-US" b="1" dirty="0">
                <a:solidFill>
                  <a:schemeClr val="tx1">
                    <a:lumMod val="50000"/>
                  </a:schemeClr>
                </a:solidFill>
              </a:rPr>
              <a:t>with comparable lifetime observed in X-ray and optical absorption</a:t>
            </a:r>
          </a:p>
        </p:txBody>
      </p:sp>
      <p:pic>
        <p:nvPicPr>
          <p:cNvPr id="27" name="Immagine 10">
            <a:extLst>
              <a:ext uri="{FF2B5EF4-FFF2-40B4-BE49-F238E27FC236}">
                <a16:creationId xmlns:a16="http://schemas.microsoft.com/office/drawing/2014/main" id="{8BDE0377-710C-8AB1-4BEB-D8215021F12F}"/>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739238" y="3581774"/>
            <a:ext cx="2347540" cy="1473439"/>
          </a:xfrm>
          <a:prstGeom prst="rect">
            <a:avLst/>
          </a:prstGeom>
        </p:spPr>
      </p:pic>
      <p:pic>
        <p:nvPicPr>
          <p:cNvPr id="28" name="Immagine 9">
            <a:extLst>
              <a:ext uri="{FF2B5EF4-FFF2-40B4-BE49-F238E27FC236}">
                <a16:creationId xmlns:a16="http://schemas.microsoft.com/office/drawing/2014/main" id="{A2D964E1-73D4-39F9-4D85-EBA6451E5EF7}"/>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942150" y="3685818"/>
            <a:ext cx="1725720" cy="1253148"/>
          </a:xfrm>
          <a:prstGeom prst="rect">
            <a:avLst/>
          </a:prstGeom>
        </p:spPr>
      </p:pic>
      <p:sp>
        <p:nvSpPr>
          <p:cNvPr id="29" name="Rectangle 5">
            <a:extLst>
              <a:ext uri="{FF2B5EF4-FFF2-40B4-BE49-F238E27FC236}">
                <a16:creationId xmlns:a16="http://schemas.microsoft.com/office/drawing/2014/main" id="{3583A366-3AD0-F590-5981-3E88D387ABDA}"/>
              </a:ext>
            </a:extLst>
          </p:cNvPr>
          <p:cNvSpPr/>
          <p:nvPr/>
        </p:nvSpPr>
        <p:spPr>
          <a:xfrm>
            <a:off x="2079243" y="5770422"/>
            <a:ext cx="3840038" cy="600164"/>
          </a:xfrm>
          <a:prstGeom prst="rect">
            <a:avLst/>
          </a:prstGeom>
        </p:spPr>
        <p:txBody>
          <a:bodyPr wrap="square">
            <a:spAutoFit/>
          </a:bodyPr>
          <a:lstStyle/>
          <a:p>
            <a:pPr algn="ctr"/>
            <a:r>
              <a:rPr lang="it-IT" sz="1100" dirty="0"/>
              <a:t>A. </a:t>
            </a:r>
            <a:r>
              <a:rPr lang="it-IT" sz="1100" dirty="0" err="1"/>
              <a:t>Britz</a:t>
            </a:r>
            <a:r>
              <a:rPr lang="it-IT" sz="1100" dirty="0"/>
              <a:t> </a:t>
            </a:r>
            <a:r>
              <a:rPr lang="it-IT" sz="1100" i="1" dirty="0"/>
              <a:t>et al</a:t>
            </a:r>
            <a:r>
              <a:rPr lang="it-IT" sz="1100" dirty="0"/>
              <a:t>., </a:t>
            </a:r>
            <a:r>
              <a:rPr lang="it-IT" sz="1100" i="1" dirty="0" err="1"/>
              <a:t>Struct</a:t>
            </a:r>
            <a:r>
              <a:rPr lang="it-IT" sz="1100" i="1" dirty="0"/>
              <a:t>. Dyn.</a:t>
            </a:r>
            <a:r>
              <a:rPr lang="it-IT" sz="1100" dirty="0"/>
              <a:t> </a:t>
            </a:r>
            <a:r>
              <a:rPr lang="it-IT" sz="1100" b="1" dirty="0"/>
              <a:t>2021</a:t>
            </a:r>
            <a:r>
              <a:rPr lang="it-IT" sz="1100" dirty="0"/>
              <a:t>, </a:t>
            </a:r>
            <a:r>
              <a:rPr lang="it-IT" sz="1100" i="1" dirty="0"/>
              <a:t>8</a:t>
            </a:r>
            <a:r>
              <a:rPr lang="it-IT" sz="1100" dirty="0"/>
              <a:t>, 014501</a:t>
            </a:r>
          </a:p>
          <a:p>
            <a:pPr algn="ctr"/>
            <a:r>
              <a:rPr lang="it-IT" sz="1100" dirty="0"/>
              <a:t>A. </a:t>
            </a:r>
            <a:r>
              <a:rPr lang="it-IT" sz="1100" dirty="0" err="1"/>
              <a:t>R</a:t>
            </a:r>
            <a:r>
              <a:rPr lang="it-IT" sz="1100" dirty="0"/>
              <a:t>. Attar </a:t>
            </a:r>
            <a:r>
              <a:rPr lang="it-IT" sz="1100" i="1" dirty="0"/>
              <a:t>et al</a:t>
            </a:r>
            <a:r>
              <a:rPr lang="it-IT" sz="1100" dirty="0"/>
              <a:t>., </a:t>
            </a:r>
            <a:r>
              <a:rPr lang="it-IT" sz="1100" i="1" dirty="0"/>
              <a:t>ACS Nano</a:t>
            </a:r>
            <a:r>
              <a:rPr lang="it-IT" sz="1100" dirty="0"/>
              <a:t> </a:t>
            </a:r>
            <a:r>
              <a:rPr lang="it-IT" sz="1100" b="1" dirty="0"/>
              <a:t>2020</a:t>
            </a:r>
            <a:r>
              <a:rPr lang="it-IT" sz="1100" dirty="0"/>
              <a:t>,</a:t>
            </a:r>
            <a:r>
              <a:rPr lang="it-IT" sz="1100" i="1" dirty="0"/>
              <a:t> 14</a:t>
            </a:r>
            <a:r>
              <a:rPr lang="it-IT" sz="1100" dirty="0"/>
              <a:t>, 15829–15840</a:t>
            </a:r>
          </a:p>
          <a:p>
            <a:pPr algn="ctr"/>
            <a:r>
              <a:rPr lang="it-IT" sz="1100" dirty="0" err="1"/>
              <a:t>Z</a:t>
            </a:r>
            <a:r>
              <a:rPr lang="it-IT" sz="1100" dirty="0"/>
              <a:t>. Chi </a:t>
            </a:r>
            <a:r>
              <a:rPr lang="it-IT" sz="1100" i="1" dirty="0"/>
              <a:t>et al</a:t>
            </a:r>
            <a:r>
              <a:rPr lang="it-IT" sz="1100" dirty="0"/>
              <a:t>., </a:t>
            </a:r>
            <a:r>
              <a:rPr lang="it-IT" sz="1100" i="1" dirty="0" err="1"/>
              <a:t>J</a:t>
            </a:r>
            <a:r>
              <a:rPr lang="it-IT" sz="1100" i="1" dirty="0"/>
              <a:t>. </a:t>
            </a:r>
            <a:r>
              <a:rPr lang="it-IT" sz="1100" i="1" dirty="0" err="1"/>
              <a:t>Chem</a:t>
            </a:r>
            <a:r>
              <a:rPr lang="it-IT" sz="1100" i="1" dirty="0"/>
              <a:t>. </a:t>
            </a:r>
            <a:r>
              <a:rPr lang="it-IT" sz="1100" i="1" dirty="0" err="1"/>
              <a:t>Phys</a:t>
            </a:r>
            <a:r>
              <a:rPr lang="it-IT" sz="1100" i="1" dirty="0"/>
              <a:t>.</a:t>
            </a:r>
            <a:r>
              <a:rPr lang="it-IT" sz="1100" dirty="0"/>
              <a:t> </a:t>
            </a:r>
            <a:r>
              <a:rPr lang="it-IT" sz="1100" b="1" dirty="0"/>
              <a:t>2019</a:t>
            </a:r>
            <a:r>
              <a:rPr lang="it-IT" sz="1100" dirty="0"/>
              <a:t>, </a:t>
            </a:r>
            <a:r>
              <a:rPr lang="it-IT" sz="1100" i="1" dirty="0"/>
              <a:t>151</a:t>
            </a:r>
            <a:r>
              <a:rPr lang="it-IT" sz="1100" dirty="0"/>
              <a:t>, 114704</a:t>
            </a:r>
          </a:p>
        </p:txBody>
      </p:sp>
      <p:pic>
        <p:nvPicPr>
          <p:cNvPr id="31" name="Picture 2" descr="Università Tor Vergata">
            <a:extLst>
              <a:ext uri="{FF2B5EF4-FFF2-40B4-BE49-F238E27FC236}">
                <a16:creationId xmlns:a16="http://schemas.microsoft.com/office/drawing/2014/main" id="{ADB502D4-BB95-3B35-F49A-E6C378F7541E}"/>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700138" y="5370125"/>
            <a:ext cx="1173685" cy="273860"/>
          </a:xfrm>
          <a:prstGeom prst="rect">
            <a:avLst/>
          </a:prstGeom>
          <a:solidFill>
            <a:schemeClr val="tx2"/>
          </a:solidFill>
        </p:spPr>
      </p:pic>
      <p:pic>
        <p:nvPicPr>
          <p:cNvPr id="32" name="Picture 6" descr="Vai al sito di Ateneo">
            <a:extLst>
              <a:ext uri="{FF2B5EF4-FFF2-40B4-BE49-F238E27FC236}">
                <a16:creationId xmlns:a16="http://schemas.microsoft.com/office/drawing/2014/main" id="{41FACFB0-250E-BA45-E3B3-E70F49180CDC}"/>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489546" y="5272228"/>
            <a:ext cx="500018" cy="500018"/>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86EB0B60-6679-8F86-D6AA-016809AD9CDC}"/>
              </a:ext>
            </a:extLst>
          </p:cNvPr>
          <p:cNvSpPr/>
          <p:nvPr/>
        </p:nvSpPr>
        <p:spPr>
          <a:xfrm>
            <a:off x="9206085" y="5736176"/>
            <a:ext cx="986167" cy="246221"/>
          </a:xfrm>
          <a:prstGeom prst="rect">
            <a:avLst/>
          </a:prstGeom>
        </p:spPr>
        <p:txBody>
          <a:bodyPr wrap="none">
            <a:spAutoFit/>
          </a:bodyPr>
          <a:lstStyle/>
          <a:p>
            <a:r>
              <a:rPr lang="de-DE" sz="1000" dirty="0"/>
              <a:t>Giacomo </a:t>
            </a:r>
            <a:r>
              <a:rPr lang="de-DE" sz="1000" dirty="0" err="1"/>
              <a:t>Giorgi</a:t>
            </a:r>
            <a:endParaRPr lang="de-DE" sz="1000" dirty="0"/>
          </a:p>
        </p:txBody>
      </p:sp>
      <p:sp>
        <p:nvSpPr>
          <p:cNvPr id="34" name="Rectangle 33">
            <a:extLst>
              <a:ext uri="{FF2B5EF4-FFF2-40B4-BE49-F238E27FC236}">
                <a16:creationId xmlns:a16="http://schemas.microsoft.com/office/drawing/2014/main" id="{8BD1452F-DB20-5266-EB6E-AF4905581B1C}"/>
              </a:ext>
            </a:extLst>
          </p:cNvPr>
          <p:cNvSpPr/>
          <p:nvPr/>
        </p:nvSpPr>
        <p:spPr>
          <a:xfrm>
            <a:off x="10749655" y="5707165"/>
            <a:ext cx="1160895" cy="246221"/>
          </a:xfrm>
          <a:prstGeom prst="rect">
            <a:avLst/>
          </a:prstGeom>
        </p:spPr>
        <p:txBody>
          <a:bodyPr wrap="none">
            <a:spAutoFit/>
          </a:bodyPr>
          <a:lstStyle/>
          <a:p>
            <a:r>
              <a:rPr lang="de-DE" sz="1000" dirty="0" err="1"/>
              <a:t>Maurizia</a:t>
            </a:r>
            <a:r>
              <a:rPr lang="de-DE" sz="1000" dirty="0"/>
              <a:t> </a:t>
            </a:r>
            <a:r>
              <a:rPr lang="de-DE" sz="1000" dirty="0" err="1"/>
              <a:t>Palummo</a:t>
            </a:r>
            <a:endParaRPr lang="de-DE" sz="1000" dirty="0"/>
          </a:p>
        </p:txBody>
      </p:sp>
      <p:sp>
        <p:nvSpPr>
          <p:cNvPr id="6" name="Date Placeholder 5">
            <a:extLst>
              <a:ext uri="{FF2B5EF4-FFF2-40B4-BE49-F238E27FC236}">
                <a16:creationId xmlns:a16="http://schemas.microsoft.com/office/drawing/2014/main" id="{1D9EBDF8-7984-01BE-DC86-5C196554C12F}"/>
              </a:ext>
            </a:extLst>
          </p:cNvPr>
          <p:cNvSpPr>
            <a:spLocks noGrp="1"/>
          </p:cNvSpPr>
          <p:nvPr>
            <p:ph type="dt" sz="half" idx="10"/>
          </p:nvPr>
        </p:nvSpPr>
        <p:spPr/>
        <p:txBody>
          <a:bodyPr/>
          <a:lstStyle/>
          <a:p>
            <a:r>
              <a:rPr lang="it-IT"/>
              <a:t>06/12/2024</a:t>
            </a:r>
          </a:p>
        </p:txBody>
      </p:sp>
      <p:sp>
        <p:nvSpPr>
          <p:cNvPr id="8" name="Slide Number Placeholder 7">
            <a:extLst>
              <a:ext uri="{FF2B5EF4-FFF2-40B4-BE49-F238E27FC236}">
                <a16:creationId xmlns:a16="http://schemas.microsoft.com/office/drawing/2014/main" id="{B3F14CF1-87EF-8D0F-8819-E7AF12721CD6}"/>
              </a:ext>
            </a:extLst>
          </p:cNvPr>
          <p:cNvSpPr>
            <a:spLocks noGrp="1"/>
          </p:cNvSpPr>
          <p:nvPr>
            <p:ph type="sldNum" sz="quarter" idx="12"/>
          </p:nvPr>
        </p:nvSpPr>
        <p:spPr/>
        <p:txBody>
          <a:bodyPr/>
          <a:lstStyle/>
          <a:p>
            <a:fld id="{DAFBE656-EE6D-40DE-81D8-0F097D354143}" type="slidenum">
              <a:rPr lang="it-IT" smtClean="0"/>
              <a:t>9</a:t>
            </a:fld>
            <a:endParaRPr lang="it-IT"/>
          </a:p>
        </p:txBody>
      </p:sp>
    </p:spTree>
    <p:extLst>
      <p:ext uri="{BB962C8B-B14F-4D97-AF65-F5344CB8AC3E}">
        <p14:creationId xmlns:p14="http://schemas.microsoft.com/office/powerpoint/2010/main" val="176838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1" grpId="0" animBg="1"/>
      <p:bldP spid="26" grpId="0"/>
      <p:bldP spid="29" grpId="0"/>
      <p:bldP spid="33" grpId="0"/>
      <p:bldP spid="3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2221</TotalTime>
  <Words>842</Words>
  <Application>Microsoft Office PowerPoint</Application>
  <PresentationFormat>Widescreen</PresentationFormat>
  <Paragraphs>169</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Aptos Display</vt:lpstr>
      <vt:lpstr>Arial</vt:lpstr>
      <vt:lpstr>Avenir LT Std 85 Heavy</vt:lpstr>
      <vt:lpstr>Calibri</vt:lpstr>
      <vt:lpstr>Times New Roman</vt:lpstr>
      <vt:lpstr>Office Theme</vt:lpstr>
      <vt:lpstr>Lattice Dynamics in 2D-Materials  on the pico- and femtosecond timescales.</vt:lpstr>
      <vt:lpstr>PowerPoint Presentation</vt:lpstr>
      <vt:lpstr>PowerPoint Presentation</vt:lpstr>
      <vt:lpstr>PowerPoint Presentation</vt:lpstr>
      <vt:lpstr>PowerPoint Presentation</vt:lpstr>
      <vt:lpstr>PowerPoint Presentation</vt:lpstr>
      <vt:lpstr>Lattice dynamics in 2D materials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Lattice Dynamics in 2D-Materials  on the pico- and femtosecond timescales.</dc:title>
  <dc:creator>MARTINA DELL'ANGELA</dc:creator>
  <cp:lastModifiedBy>IOM</cp:lastModifiedBy>
  <cp:revision>17</cp:revision>
  <dcterms:created xsi:type="dcterms:W3CDTF">2024-11-26T10:57:42Z</dcterms:created>
  <dcterms:modified xsi:type="dcterms:W3CDTF">2024-12-05T14:46:24Z</dcterms:modified>
</cp:coreProperties>
</file>