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</p:sldMasterIdLst>
  <p:notesMasterIdLst>
    <p:notesMasterId r:id="rId159"/>
  </p:notesMasterIdLst>
  <p:handoutMasterIdLst>
    <p:handoutMasterId r:id="rId160"/>
  </p:handoutMasterIdLst>
  <p:sldIdLst>
    <p:sldId id="611" r:id="rId2"/>
    <p:sldId id="2862" r:id="rId3"/>
    <p:sldId id="2763" r:id="rId4"/>
    <p:sldId id="2918" r:id="rId5"/>
    <p:sldId id="2919" r:id="rId6"/>
    <p:sldId id="2922" r:id="rId7"/>
    <p:sldId id="2902" r:id="rId8"/>
    <p:sldId id="2920" r:id="rId9"/>
    <p:sldId id="2923" r:id="rId10"/>
    <p:sldId id="2924" r:id="rId11"/>
    <p:sldId id="2851" r:id="rId12"/>
    <p:sldId id="2852" r:id="rId13"/>
    <p:sldId id="2913" r:id="rId14"/>
    <p:sldId id="2905" r:id="rId15"/>
    <p:sldId id="2815" r:id="rId16"/>
    <p:sldId id="2904" r:id="rId17"/>
    <p:sldId id="2883" r:id="rId18"/>
    <p:sldId id="2933" r:id="rId19"/>
    <p:sldId id="2889" r:id="rId20"/>
    <p:sldId id="2934" r:id="rId21"/>
    <p:sldId id="2900" r:id="rId22"/>
    <p:sldId id="2925" r:id="rId23"/>
    <p:sldId id="2926" r:id="rId24"/>
    <p:sldId id="2860" r:id="rId25"/>
    <p:sldId id="2916" r:id="rId26"/>
    <p:sldId id="2937" r:id="rId27"/>
    <p:sldId id="2906" r:id="rId28"/>
    <p:sldId id="2935" r:id="rId29"/>
    <p:sldId id="2938" r:id="rId30"/>
    <p:sldId id="2936" r:id="rId31"/>
    <p:sldId id="2940" r:id="rId32"/>
    <p:sldId id="2932" r:id="rId33"/>
    <p:sldId id="2939" r:id="rId34"/>
    <p:sldId id="2866" r:id="rId35"/>
    <p:sldId id="2864" r:id="rId36"/>
    <p:sldId id="2767" r:id="rId37"/>
    <p:sldId id="2741" r:id="rId38"/>
    <p:sldId id="2797" r:id="rId39"/>
    <p:sldId id="2929" r:id="rId40"/>
    <p:sldId id="2903" r:id="rId41"/>
    <p:sldId id="2720" r:id="rId42"/>
    <p:sldId id="258" r:id="rId43"/>
    <p:sldId id="2879" r:id="rId44"/>
    <p:sldId id="2804" r:id="rId45"/>
    <p:sldId id="2721" r:id="rId46"/>
    <p:sldId id="2834" r:id="rId47"/>
    <p:sldId id="2833" r:id="rId48"/>
    <p:sldId id="2832" r:id="rId49"/>
    <p:sldId id="2907" r:id="rId50"/>
    <p:sldId id="2882" r:id="rId51"/>
    <p:sldId id="2884" r:id="rId52"/>
    <p:sldId id="2816" r:id="rId53"/>
    <p:sldId id="2817" r:id="rId54"/>
    <p:sldId id="2818" r:id="rId55"/>
    <p:sldId id="2770" r:id="rId56"/>
    <p:sldId id="2829" r:id="rId57"/>
    <p:sldId id="2894" r:id="rId58"/>
    <p:sldId id="2893" r:id="rId59"/>
    <p:sldId id="2547" r:id="rId60"/>
    <p:sldId id="2765" r:id="rId61"/>
    <p:sldId id="2735" r:id="rId62"/>
    <p:sldId id="2895" r:id="rId63"/>
    <p:sldId id="2814" r:id="rId64"/>
    <p:sldId id="2858" r:id="rId65"/>
    <p:sldId id="2859" r:id="rId66"/>
    <p:sldId id="2863" r:id="rId67"/>
    <p:sldId id="2853" r:id="rId68"/>
    <p:sldId id="2927" r:id="rId69"/>
    <p:sldId id="2928" r:id="rId70"/>
    <p:sldId id="2880" r:id="rId71"/>
    <p:sldId id="2909" r:id="rId72"/>
    <p:sldId id="2910" r:id="rId73"/>
    <p:sldId id="2911" r:id="rId74"/>
    <p:sldId id="2912" r:id="rId75"/>
    <p:sldId id="2914" r:id="rId76"/>
    <p:sldId id="2930" r:id="rId77"/>
    <p:sldId id="2917" r:id="rId78"/>
    <p:sldId id="2865" r:id="rId79"/>
    <p:sldId id="2901" r:id="rId80"/>
    <p:sldId id="2921" r:id="rId81"/>
    <p:sldId id="2896" r:id="rId82"/>
    <p:sldId id="2890" r:id="rId83"/>
    <p:sldId id="268" r:id="rId84"/>
    <p:sldId id="269" r:id="rId85"/>
    <p:sldId id="2899" r:id="rId86"/>
    <p:sldId id="272" r:id="rId87"/>
    <p:sldId id="2760" r:id="rId88"/>
    <p:sldId id="2897" r:id="rId89"/>
    <p:sldId id="2869" r:id="rId90"/>
    <p:sldId id="2870" r:id="rId91"/>
    <p:sldId id="2822" r:id="rId92"/>
    <p:sldId id="2713" r:id="rId93"/>
    <p:sldId id="2887" r:id="rId94"/>
    <p:sldId id="2888" r:id="rId95"/>
    <p:sldId id="2819" r:id="rId96"/>
    <p:sldId id="2820" r:id="rId97"/>
    <p:sldId id="2844" r:id="rId98"/>
    <p:sldId id="2823" r:id="rId99"/>
    <p:sldId id="2843" r:id="rId100"/>
    <p:sldId id="2892" r:id="rId101"/>
    <p:sldId id="2891" r:id="rId102"/>
    <p:sldId id="2881" r:id="rId103"/>
    <p:sldId id="2885" r:id="rId104"/>
    <p:sldId id="2856" r:id="rId105"/>
    <p:sldId id="2855" r:id="rId106"/>
    <p:sldId id="2886" r:id="rId107"/>
    <p:sldId id="2857" r:id="rId108"/>
    <p:sldId id="2878" r:id="rId109"/>
    <p:sldId id="2734" r:id="rId110"/>
    <p:sldId id="2868" r:id="rId111"/>
    <p:sldId id="2769" r:id="rId112"/>
    <p:sldId id="2795" r:id="rId113"/>
    <p:sldId id="2831" r:id="rId114"/>
    <p:sldId id="2803" r:id="rId115"/>
    <p:sldId id="2849" r:id="rId116"/>
    <p:sldId id="2727" r:id="rId117"/>
    <p:sldId id="2731" r:id="rId118"/>
    <p:sldId id="2848" r:id="rId119"/>
    <p:sldId id="2850" r:id="rId120"/>
    <p:sldId id="2809" r:id="rId121"/>
    <p:sldId id="2854" r:id="rId122"/>
    <p:sldId id="2813" r:id="rId123"/>
    <p:sldId id="2867" r:id="rId124"/>
    <p:sldId id="2871" r:id="rId125"/>
    <p:sldId id="2874" r:id="rId126"/>
    <p:sldId id="2875" r:id="rId127"/>
    <p:sldId id="2876" r:id="rId128"/>
    <p:sldId id="2877" r:id="rId129"/>
    <p:sldId id="2740" r:id="rId130"/>
    <p:sldId id="2872" r:id="rId131"/>
    <p:sldId id="2747" r:id="rId132"/>
    <p:sldId id="2726" r:id="rId133"/>
    <p:sldId id="2761" r:id="rId134"/>
    <p:sldId id="2798" r:id="rId135"/>
    <p:sldId id="2789" r:id="rId136"/>
    <p:sldId id="2790" r:id="rId137"/>
    <p:sldId id="2799" r:id="rId138"/>
    <p:sldId id="2792" r:id="rId139"/>
    <p:sldId id="2793" r:id="rId140"/>
    <p:sldId id="2800" r:id="rId141"/>
    <p:sldId id="2801" r:id="rId142"/>
    <p:sldId id="2802" r:id="rId143"/>
    <p:sldId id="2718" r:id="rId144"/>
    <p:sldId id="2768" r:id="rId145"/>
    <p:sldId id="2762" r:id="rId146"/>
    <p:sldId id="2753" r:id="rId147"/>
    <p:sldId id="2759" r:id="rId148"/>
    <p:sldId id="2757" r:id="rId149"/>
    <p:sldId id="2754" r:id="rId150"/>
    <p:sldId id="2491" r:id="rId151"/>
    <p:sldId id="2265" r:id="rId152"/>
    <p:sldId id="2756" r:id="rId153"/>
    <p:sldId id="2783" r:id="rId154"/>
    <p:sldId id="2514" r:id="rId155"/>
    <p:sldId id="2707" r:id="rId156"/>
    <p:sldId id="2724" r:id="rId157"/>
    <p:sldId id="2830" r:id="rId1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ca serafini" initials="l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91DF4"/>
    <a:srgbClr val="00FFFF"/>
    <a:srgbClr val="105CF4"/>
    <a:srgbClr val="F6A500"/>
    <a:srgbClr val="FF0000"/>
    <a:srgbClr val="8DD37C"/>
    <a:srgbClr val="86D174"/>
    <a:srgbClr val="ACDF9D"/>
    <a:srgbClr val="FBF77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76" autoAdjust="0"/>
    <p:restoredTop sz="95126" autoAdjust="0"/>
  </p:normalViewPr>
  <p:slideViewPr>
    <p:cSldViewPr>
      <p:cViewPr varScale="1">
        <p:scale>
          <a:sx n="100" d="100"/>
          <a:sy n="100" d="100"/>
        </p:scale>
        <p:origin x="13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3568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A634021-B89B-CD4A-AC29-AA2D5A86F8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D15EBF4-07BD-8E49-92C6-FE53D8C643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455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81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9E823-0F46-9663-30A9-0D00E0F3C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05ACB465-222F-0FBA-175D-F5D85D968E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13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77EE2863-AEE1-B840-167A-62E3C44D2F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90A76A9-1766-2ACC-B083-B6D8A97A06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88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22A52-273B-B5C5-6BF2-67D6712C5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7F7085B5-2000-D4DC-1E8B-8ED58F3007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14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2F364869-CDB9-90E9-58C0-BDD135CDBB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5AA99B7-FD0D-90B3-A02D-644F45EC8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3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74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44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F2387-E513-5048-F0FB-A7FC0CC07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4D9F02C6-787D-8D30-4DB6-151086476E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26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109053B5-BC27-E1CB-6CD1-08742E913F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BEB57CD-A4DE-D0A2-958F-5A41FE9803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907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F16B5-5834-78CF-1088-516185C41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B2298C28-813C-9DF7-3828-6012801620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27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A3412498-01FB-74A6-1934-5A956546B5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BCBCE92-1BE5-75E6-232E-4760559EAF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741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FC108-727B-F9A2-5EB5-1D54897C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4267977-59CA-10FF-B825-A255318819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28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A1EAB5BC-8F25-0C1D-DE57-2B736B207A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AE51049-0D9A-2416-CC51-ED45E95C2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04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A40A8-C031-51A2-7185-FFEEBC6FA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AA33B9DC-B596-327B-4978-D09C240887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29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D93660A-32E0-75B7-DC0A-B454E2B6F1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C00AB4E-C416-9FB3-F275-5B17E53FA9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61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64AEB-0DCC-2CEC-631A-21CEDBEFA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24AAE2BF-0060-2584-06EC-4B3A9CEAE4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30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55B92622-9656-423A-4D82-15D86C350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DACD504-4D1B-1638-DD06-150EBA3F1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45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53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A24B1-2A89-129C-FE99-6BDA7CDFD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C6AD4C4-EE02-17D4-840E-CC55A8CFEF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31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EDBC6A5A-6FAF-EBF0-1DD6-633BA56BD1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54D94FB-55D5-2188-F769-D342FCB032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43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6447A-11D5-E698-9D69-5FA44BF78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FCF7C743-F0C6-70A5-4741-6B717ABF58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32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C4F8569C-4447-3F03-7FDE-89D0131B08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6432435-4500-5AD1-D601-9A0D059959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46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E4DD4-9F80-080B-B7EA-1E0BF1F9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2DD372C8-56C9-1389-38B1-E0F9FDD459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33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15FA8C3F-5A0C-B36C-FBB3-85905132F6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B2C3652-16BB-6E1B-FAE5-407D96819C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281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618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82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393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38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682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43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7712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22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4B419-DE4D-7429-8051-11C7D4E7E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B9F9058C-B83A-BCAB-ABE7-4F04F85B4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49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A69D4A6-490E-9283-69E3-8AD3BCD2AB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9D864BC-C468-2C9C-2B8E-DBDE223E1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2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363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214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56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898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58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7147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60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55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4785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63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258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029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235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66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666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16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D1123-F798-E161-3D89-ABAAC3A59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85B70C2D-6827-5C04-D774-FF7D842AE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DABFE4F4-A40B-C72F-9A28-A3A07C1128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7E1B45A-DB6C-7B7E-9EF7-10EB558808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9328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70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2715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55200-52E8-27A6-7A2A-8734C8A2C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BB9B8146-BE3E-208C-A693-D00A0748E7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76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AF8C76F8-00CE-179A-259A-8CC9EFF1C1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7CCD5D6-94E2-145C-0DC1-EF1820DF0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331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78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3669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87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465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89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774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90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0506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85B1BD-55FC-C54A-B7B4-CA1D001FB40C}" type="slidenum">
              <a:rPr lang="it-IT" sz="1200"/>
              <a:pPr/>
              <a:t>92</a:t>
            </a:fld>
            <a:endParaRPr lang="it-IT" sz="1200"/>
          </a:p>
        </p:txBody>
      </p:sp>
      <p:sp>
        <p:nvSpPr>
          <p:cNvPr id="286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4832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101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686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104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445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105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785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8D33-1C88-54EA-FD4C-37D85B153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04A08753-05E9-FD32-6232-D8D8668F18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7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58BF8375-0FAB-36BB-BF5F-DDA9E3D51C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189DE9F-835A-29FC-4386-13F085A290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187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107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2076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108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4899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109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568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111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837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112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2689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114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054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115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481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116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073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117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148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118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749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4BA01-9815-ADF4-B89C-8F755FD69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32EC373-E4D4-BFD0-35FD-EDC7C4A449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8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57E2A049-12BD-2DD6-71D1-210BF5151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C9418C2-E7FB-763F-5CE4-AFD1D2A84A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972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119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65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120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686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121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179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122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211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123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5765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124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53901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126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88098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127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362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128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6929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129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724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65FC8-012F-877E-4A1B-2BB1BF406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3577863F-F636-4702-E6CF-DB977D8540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9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9097D616-57AE-51AD-1E08-E9217A2500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75C933B-34D6-91CA-ED40-82D434E387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5597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130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9335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131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95181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132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557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133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481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134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43358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135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82910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136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4815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137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1795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138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3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139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842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E17D8-1F84-E545-C8EF-66B02CF06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1B3EFD8D-595B-C751-4B23-A5CE9DBDC4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10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6CFCE83F-0A5C-350F-F07C-983CC80D54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8B78B6A-609A-9A80-0A29-71B14A1363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1003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140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65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141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6337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142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3468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145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95162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146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7644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147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9844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148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53520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149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58196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1578F37-57AB-AE49-AF8A-5CE902039303}" type="slidenum">
              <a:rPr lang="it-IT" sz="1200"/>
              <a:pPr/>
              <a:t>150</a:t>
            </a:fld>
            <a:endParaRPr lang="it-IT" sz="1200"/>
          </a:p>
        </p:txBody>
      </p:sp>
      <p:sp>
        <p:nvSpPr>
          <p:cNvPr id="2662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0246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152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68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7062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BABF947-190E-D447-BF9A-6011E748C9B6}" type="slidenum">
              <a:rPr lang="en-GB" sz="1200"/>
              <a:pPr/>
              <a:t>154</a:t>
            </a:fld>
            <a:endParaRPr lang="en-GB" sz="1200"/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6991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156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04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6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8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09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65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3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7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3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0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6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5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4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670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  <p:pic>
        <p:nvPicPr>
          <p:cNvPr id="1029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WordArt 16"/>
          <p:cNvSpPr>
            <a:spLocks noChangeArrowheads="1" noChangeShapeType="1" noTextEdit="1"/>
          </p:cNvSpPr>
          <p:nvPr/>
        </p:nvSpPr>
        <p:spPr bwMode="auto">
          <a:xfrm>
            <a:off x="6629400" y="152400"/>
            <a:ext cx="2362200" cy="457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it-IT" sz="3600" b="1" kern="10" normalizeH="1">
                <a:ln w="9525">
                  <a:round/>
                  <a:headEnd/>
                  <a:tailEnd/>
                </a:ln>
                <a:solidFill>
                  <a:srgbClr val="FF0000">
                    <a:alpha val="98038"/>
                  </a:srgbClr>
                </a:solidFill>
                <a:latin typeface="Times New Roman"/>
                <a:ea typeface="Times New Roman"/>
                <a:cs typeface="Times New Roman"/>
              </a:rPr>
              <a:t>PLASMON X</a:t>
            </a:r>
          </a:p>
        </p:txBody>
      </p:sp>
      <p:pic>
        <p:nvPicPr>
          <p:cNvPr id="1032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1600200" cy="584200"/>
          </a:xfrm>
          <a:prstGeom prst="rect">
            <a:avLst/>
          </a:prstGeom>
          <a:noFill/>
          <a:ln w="9525">
            <a:solidFill>
              <a:srgbClr val="E8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2501" r:id="rId1"/>
    <p:sldLayoutId id="2147492502" r:id="rId2"/>
    <p:sldLayoutId id="2147492503" r:id="rId3"/>
    <p:sldLayoutId id="2147492504" r:id="rId4"/>
    <p:sldLayoutId id="2147492505" r:id="rId5"/>
    <p:sldLayoutId id="2147492506" r:id="rId6"/>
    <p:sldLayoutId id="2147492507" r:id="rId7"/>
    <p:sldLayoutId id="2147492508" r:id="rId8"/>
    <p:sldLayoutId id="2147492509" r:id="rId9"/>
    <p:sldLayoutId id="2147492510" r:id="rId10"/>
    <p:sldLayoutId id="2147492511" r:id="rId11"/>
    <p:sldLayoutId id="2147492512" r:id="rId12"/>
    <p:sldLayoutId id="2147492513" r:id="rId13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4.png"/><Relationship Id="rId7" Type="http://schemas.openxmlformats.org/officeDocument/2006/relationships/image" Target="../media/image401.png"/><Relationship Id="rId17" Type="http://schemas.openxmlformats.org/officeDocument/2006/relationships/image" Target="../media/image120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170.png"/><Relationship Id="rId5" Type="http://schemas.openxmlformats.org/officeDocument/2006/relationships/image" Target="../media/image20.png"/><Relationship Id="rId15" Type="http://schemas.openxmlformats.org/officeDocument/2006/relationships/image" Target="../media/image1180.png"/><Relationship Id="rId10" Type="http://schemas.openxmlformats.org/officeDocument/2006/relationships/image" Target="../media/image1160.png"/><Relationship Id="rId4" Type="http://schemas.openxmlformats.org/officeDocument/2006/relationships/image" Target="../media/image19.png"/><Relationship Id="rId9" Type="http://schemas.openxmlformats.org/officeDocument/2006/relationships/image" Target="../media/image390.png"/><Relationship Id="rId14" Type="http://schemas.openxmlformats.org/officeDocument/2006/relationships/image" Target="../media/image44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2.png"/><Relationship Id="rId13" Type="http://schemas.openxmlformats.org/officeDocument/2006/relationships/image" Target="../media/image583.png"/><Relationship Id="rId3" Type="http://schemas.openxmlformats.org/officeDocument/2006/relationships/image" Target="../media/image4.png"/><Relationship Id="rId7" Type="http://schemas.openxmlformats.org/officeDocument/2006/relationships/image" Target="../media/image563.png"/><Relationship Id="rId12" Type="http://schemas.openxmlformats.org/officeDocument/2006/relationships/image" Target="../media/image5730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6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4.png"/><Relationship Id="rId11" Type="http://schemas.openxmlformats.org/officeDocument/2006/relationships/image" Target="../media/image562.png"/><Relationship Id="rId5" Type="http://schemas.openxmlformats.org/officeDocument/2006/relationships/image" Target="../media/image503.png"/><Relationship Id="rId15" Type="http://schemas.openxmlformats.org/officeDocument/2006/relationships/image" Target="../media/image603.png"/><Relationship Id="rId10" Type="http://schemas.openxmlformats.org/officeDocument/2006/relationships/image" Target="../media/image550.png"/><Relationship Id="rId4" Type="http://schemas.openxmlformats.org/officeDocument/2006/relationships/image" Target="../media/image150.gif"/><Relationship Id="rId9" Type="http://schemas.openxmlformats.org/officeDocument/2006/relationships/image" Target="../media/image571.png"/><Relationship Id="rId14" Type="http://schemas.openxmlformats.org/officeDocument/2006/relationships/image" Target="../media/image59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11" Type="http://schemas.openxmlformats.org/officeDocument/2006/relationships/image" Target="../media/image452.png"/><Relationship Id="rId5" Type="http://schemas.openxmlformats.org/officeDocument/2006/relationships/image" Target="../media/image23.png"/><Relationship Id="rId10" Type="http://schemas.openxmlformats.org/officeDocument/2006/relationships/image" Target="../media/image442.png"/><Relationship Id="rId4" Type="http://schemas.openxmlformats.org/officeDocument/2006/relationships/image" Target="../media/image22.png"/><Relationship Id="rId9" Type="http://schemas.openxmlformats.org/officeDocument/2006/relationships/image" Target="../media/image43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2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3" Type="http://schemas.openxmlformats.org/officeDocument/2006/relationships/image" Target="../media/image4.pn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image" Target="../media/image131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6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rix.eu/" TargetMode="External"/><Relationship Id="rId4" Type="http://schemas.openxmlformats.org/officeDocument/2006/relationships/image" Target="../media/image164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60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2.png"/><Relationship Id="rId5" Type="http://schemas.openxmlformats.org/officeDocument/2006/relationships/image" Target="../media/image582.png"/><Relationship Id="rId10" Type="http://schemas.openxmlformats.org/officeDocument/2006/relationships/image" Target="../media/image16.png"/><Relationship Id="rId4" Type="http://schemas.openxmlformats.org/officeDocument/2006/relationships/image" Target="../media/image573.png"/><Relationship Id="rId9" Type="http://schemas.openxmlformats.org/officeDocument/2006/relationships/image" Target="../media/image1120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4.png"/><Relationship Id="rId7" Type="http://schemas.openxmlformats.org/officeDocument/2006/relationships/image" Target="../media/image401.png"/><Relationship Id="rId17" Type="http://schemas.openxmlformats.org/officeDocument/2006/relationships/image" Target="../media/image1200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1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170.png"/><Relationship Id="rId5" Type="http://schemas.openxmlformats.org/officeDocument/2006/relationships/image" Target="../media/image20.png"/><Relationship Id="rId15" Type="http://schemas.openxmlformats.org/officeDocument/2006/relationships/image" Target="../media/image1180.png"/><Relationship Id="rId10" Type="http://schemas.openxmlformats.org/officeDocument/2006/relationships/image" Target="../media/image1160.png"/><Relationship Id="rId4" Type="http://schemas.openxmlformats.org/officeDocument/2006/relationships/image" Target="../media/image19.png"/><Relationship Id="rId9" Type="http://schemas.openxmlformats.org/officeDocument/2006/relationships/image" Target="../media/image390.png"/><Relationship Id="rId14" Type="http://schemas.openxmlformats.org/officeDocument/2006/relationships/image" Target="../media/image440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0.png"/><Relationship Id="rId13" Type="http://schemas.openxmlformats.org/officeDocument/2006/relationships/image" Target="../media/image1240.png"/><Relationship Id="rId3" Type="http://schemas.openxmlformats.org/officeDocument/2006/relationships/image" Target="../media/image4.png"/><Relationship Id="rId7" Type="http://schemas.openxmlformats.org/officeDocument/2006/relationships/image" Target="../media/image1211.png"/><Relationship Id="rId12" Type="http://schemas.openxmlformats.org/officeDocument/2006/relationships/image" Target="../media/image530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1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5" Type="http://schemas.openxmlformats.org/officeDocument/2006/relationships/image" Target="../media/image560.png"/><Relationship Id="rId10" Type="http://schemas.openxmlformats.org/officeDocument/2006/relationships/image" Target="../media/image1230.png"/><Relationship Id="rId4" Type="http://schemas.openxmlformats.org/officeDocument/2006/relationships/image" Target="../media/image20.png"/><Relationship Id="rId9" Type="http://schemas.openxmlformats.org/officeDocument/2006/relationships/image" Target="../media/image500.png"/><Relationship Id="rId14" Type="http://schemas.openxmlformats.org/officeDocument/2006/relationships/image" Target="../media/image1250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2.png"/><Relationship Id="rId3" Type="http://schemas.openxmlformats.org/officeDocument/2006/relationships/image" Target="../media/image4.png"/><Relationship Id="rId7" Type="http://schemas.openxmlformats.org/officeDocument/2006/relationships/image" Target="../media/image59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2.png"/><Relationship Id="rId5" Type="http://schemas.openxmlformats.org/officeDocument/2006/relationships/image" Target="../media/image573.png"/><Relationship Id="rId10" Type="http://schemas.openxmlformats.org/officeDocument/2006/relationships/image" Target="../media/image1280.png"/><Relationship Id="rId4" Type="http://schemas.openxmlformats.org/officeDocument/2006/relationships/image" Target="../media/image8.png"/><Relationship Id="rId9" Type="http://schemas.openxmlformats.org/officeDocument/2006/relationships/image" Target="../media/image1270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0.png"/><Relationship Id="rId3" Type="http://schemas.openxmlformats.org/officeDocument/2006/relationships/image" Target="../media/image4.png"/><Relationship Id="rId7" Type="http://schemas.openxmlformats.org/officeDocument/2006/relationships/image" Target="../media/image132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1.png"/><Relationship Id="rId5" Type="http://schemas.openxmlformats.org/officeDocument/2006/relationships/image" Target="../media/image1301.png"/><Relationship Id="rId4" Type="http://schemas.openxmlformats.org/officeDocument/2006/relationships/image" Target="../media/image1290.png"/><Relationship Id="rId9" Type="http://schemas.openxmlformats.org/officeDocument/2006/relationships/image" Target="../media/image13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20.png"/><Relationship Id="rId13" Type="http://schemas.openxmlformats.org/officeDocument/2006/relationships/image" Target="../media/image5830.png"/><Relationship Id="rId3" Type="http://schemas.openxmlformats.org/officeDocument/2006/relationships/image" Target="../media/image4.png"/><Relationship Id="rId7" Type="http://schemas.openxmlformats.org/officeDocument/2006/relationships/image" Target="../media/image5630.png"/><Relationship Id="rId12" Type="http://schemas.openxmlformats.org/officeDocument/2006/relationships/image" Target="../media/image57300.png"/><Relationship Id="rId17" Type="http://schemas.openxmlformats.org/officeDocument/2006/relationships/image" Target="../media/image149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6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40.png"/><Relationship Id="rId11" Type="http://schemas.openxmlformats.org/officeDocument/2006/relationships/image" Target="../media/image5620.png"/><Relationship Id="rId5" Type="http://schemas.openxmlformats.org/officeDocument/2006/relationships/image" Target="../media/image5030.png"/><Relationship Id="rId15" Type="http://schemas.openxmlformats.org/officeDocument/2006/relationships/image" Target="../media/image6030.png"/><Relationship Id="rId10" Type="http://schemas.openxmlformats.org/officeDocument/2006/relationships/image" Target="../media/image5500.png"/><Relationship Id="rId4" Type="http://schemas.openxmlformats.org/officeDocument/2006/relationships/image" Target="../media/image150.gif"/><Relationship Id="rId9" Type="http://schemas.openxmlformats.org/officeDocument/2006/relationships/image" Target="../media/image5710.png"/><Relationship Id="rId14" Type="http://schemas.openxmlformats.org/officeDocument/2006/relationships/image" Target="../media/image5930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4.png"/><Relationship Id="rId7" Type="http://schemas.openxmlformats.org/officeDocument/2006/relationships/image" Target="../media/image4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.png"/><Relationship Id="rId10" Type="http://schemas.openxmlformats.org/officeDocument/2006/relationships/image" Target="../media/image26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1.png"/><Relationship Id="rId5" Type="http://schemas.openxmlformats.org/officeDocument/2006/relationships/image" Target="../media/image481.png"/><Relationship Id="rId4" Type="http://schemas.openxmlformats.org/officeDocument/2006/relationships/image" Target="../media/image47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1.png"/><Relationship Id="rId5" Type="http://schemas.openxmlformats.org/officeDocument/2006/relationships/image" Target="../media/image502.png"/><Relationship Id="rId4" Type="http://schemas.openxmlformats.org/officeDocument/2006/relationships/image" Target="../media/image168.gi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2.g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gif"/><Relationship Id="rId5" Type="http://schemas.openxmlformats.org/officeDocument/2006/relationships/image" Target="../media/image170.gif"/><Relationship Id="rId4" Type="http://schemas.openxmlformats.org/officeDocument/2006/relationships/image" Target="../media/image169.gi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6.gi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gif"/><Relationship Id="rId5" Type="http://schemas.openxmlformats.org/officeDocument/2006/relationships/image" Target="../media/image174.gif"/><Relationship Id="rId4" Type="http://schemas.openxmlformats.org/officeDocument/2006/relationships/image" Target="../media/image173.gi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80.png"/><Relationship Id="rId18" Type="http://schemas.openxmlformats.org/officeDocument/2006/relationships/image" Target="../media/image360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79.png"/><Relationship Id="rId17" Type="http://schemas.openxmlformats.org/officeDocument/2006/relationships/image" Target="../media/image350.png"/><Relationship Id="rId2" Type="http://schemas.openxmlformats.org/officeDocument/2006/relationships/video" Target="../media/media1.mp4"/><Relationship Id="rId16" Type="http://schemas.openxmlformats.org/officeDocument/2006/relationships/image" Target="../media/image340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78.png"/><Relationship Id="rId5" Type="http://schemas.microsoft.com/office/2007/relationships/media" Target="../media/media3.mp4"/><Relationship Id="rId15" Type="http://schemas.openxmlformats.org/officeDocument/2006/relationships/image" Target="../media/image4.png"/><Relationship Id="rId10" Type="http://schemas.openxmlformats.org/officeDocument/2006/relationships/notesSlide" Target="../notesSlides/notesSlide72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1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61.png"/><Relationship Id="rId3" Type="http://schemas.openxmlformats.org/officeDocument/2006/relationships/image" Target="../media/image4.png"/><Relationship Id="rId7" Type="http://schemas.openxmlformats.org/officeDocument/2006/relationships/image" Target="../media/image300.png"/><Relationship Id="rId12" Type="http://schemas.openxmlformats.org/officeDocument/2006/relationships/image" Target="../media/image35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png"/><Relationship Id="rId11" Type="http://schemas.openxmlformats.org/officeDocument/2006/relationships/image" Target="../media/image341.png"/><Relationship Id="rId5" Type="http://schemas.openxmlformats.org/officeDocument/2006/relationships/image" Target="../media/image281.png"/><Relationship Id="rId10" Type="http://schemas.openxmlformats.org/officeDocument/2006/relationships/image" Target="../media/image330.png"/><Relationship Id="rId4" Type="http://schemas.openxmlformats.org/officeDocument/2006/relationships/image" Target="../media/image271.png"/><Relationship Id="rId9" Type="http://schemas.openxmlformats.org/officeDocument/2006/relationships/image" Target="../media/image320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2.png"/><Relationship Id="rId3" Type="http://schemas.openxmlformats.org/officeDocument/2006/relationships/image" Target="../media/image4.pn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391.png"/><Relationship Id="rId5" Type="http://schemas.openxmlformats.org/officeDocument/2006/relationships/image" Target="../media/image230.png"/><Relationship Id="rId10" Type="http://schemas.openxmlformats.org/officeDocument/2006/relationships/image" Target="../media/image381.png"/><Relationship Id="rId4" Type="http://schemas.openxmlformats.org/officeDocument/2006/relationships/image" Target="../media/image220.png"/><Relationship Id="rId9" Type="http://schemas.openxmlformats.org/officeDocument/2006/relationships/image" Target="../media/image370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gif"/><Relationship Id="rId4" Type="http://schemas.openxmlformats.org/officeDocument/2006/relationships/image" Target="../media/image42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gif"/><Relationship Id="rId4" Type="http://schemas.openxmlformats.org/officeDocument/2006/relationships/image" Target="../media/image441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2.png"/><Relationship Id="rId3" Type="http://schemas.openxmlformats.org/officeDocument/2006/relationships/image" Target="../media/image4.png"/><Relationship Id="rId7" Type="http://schemas.openxmlformats.org/officeDocument/2006/relationships/image" Target="../media/image471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0.png"/><Relationship Id="rId5" Type="http://schemas.openxmlformats.org/officeDocument/2006/relationships/image" Target="../media/image250.png"/><Relationship Id="rId10" Type="http://schemas.openxmlformats.org/officeDocument/2006/relationships/image" Target="../media/image2610.png"/><Relationship Id="rId4" Type="http://schemas.openxmlformats.org/officeDocument/2006/relationships/image" Target="../media/image451.png"/><Relationship Id="rId9" Type="http://schemas.openxmlformats.org/officeDocument/2006/relationships/image" Target="../media/image49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1.png"/><Relationship Id="rId5" Type="http://schemas.openxmlformats.org/officeDocument/2006/relationships/image" Target="../media/image512.png"/><Relationship Id="rId4" Type="http://schemas.openxmlformats.org/officeDocument/2006/relationships/image" Target="../media/image50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1.png"/><Relationship Id="rId4" Type="http://schemas.openxmlformats.org/officeDocument/2006/relationships/image" Target="../media/image20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2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1.png"/><Relationship Id="rId3" Type="http://schemas.openxmlformats.org/officeDocument/2006/relationships/image" Target="../media/image4.png"/><Relationship Id="rId7" Type="http://schemas.openxmlformats.org/officeDocument/2006/relationships/image" Target="../media/image59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1.png"/><Relationship Id="rId5" Type="http://schemas.openxmlformats.org/officeDocument/2006/relationships/image" Target="../media/image572.png"/><Relationship Id="rId4" Type="http://schemas.openxmlformats.org/officeDocument/2006/relationships/image" Target="../media/image561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png"/><Relationship Id="rId3" Type="http://schemas.openxmlformats.org/officeDocument/2006/relationships/image" Target="../media/image4.png"/><Relationship Id="rId7" Type="http://schemas.openxmlformats.org/officeDocument/2006/relationships/image" Target="../media/image64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5" Type="http://schemas.openxmlformats.org/officeDocument/2006/relationships/image" Target="../media/image621.png"/><Relationship Id="rId4" Type="http://schemas.openxmlformats.org/officeDocument/2006/relationships/image" Target="../media/image61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6.wmf"/><Relationship Id="rId4" Type="http://schemas.openxmlformats.org/officeDocument/2006/relationships/oleObject" Target="../embeddings/oleObject5.bin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gi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194.em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emf"/><Relationship Id="rId4" Type="http://schemas.openxmlformats.org/officeDocument/2006/relationships/oleObject" Target="../embeddings/oleObject6.bin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63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9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98.emf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4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png"/><Relationship Id="rId10" Type="http://schemas.openxmlformats.org/officeDocument/2006/relationships/image" Target="../media/image206.png"/><Relationship Id="rId4" Type="http://schemas.openxmlformats.org/officeDocument/2006/relationships/image" Target="../media/image203.png"/><Relationship Id="rId9" Type="http://schemas.openxmlformats.org/officeDocument/2006/relationships/image" Target="../media/image2700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gif"/><Relationship Id="rId7" Type="http://schemas.openxmlformats.org/officeDocument/2006/relationships/image" Target="../media/image4.png"/><Relationship Id="rId2" Type="http://schemas.openxmlformats.org/officeDocument/2006/relationships/image" Target="../media/image20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gif"/><Relationship Id="rId5" Type="http://schemas.openxmlformats.org/officeDocument/2006/relationships/image" Target="../media/image162.gif"/><Relationship Id="rId4" Type="http://schemas.openxmlformats.org/officeDocument/2006/relationships/image" Target="../media/image209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01.png"/><Relationship Id="rId4" Type="http://schemas.openxmlformats.org/officeDocument/2006/relationships/image" Target="../media/image2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22.png"/><Relationship Id="rId5" Type="http://schemas.openxmlformats.org/officeDocument/2006/relationships/image" Target="../media/image6.png"/><Relationship Id="rId10" Type="http://schemas.openxmlformats.org/officeDocument/2006/relationships/image" Target="../media/image411.png"/><Relationship Id="rId4" Type="http://schemas.openxmlformats.org/officeDocument/2006/relationships/image" Target="../media/image4.png"/><Relationship Id="rId9" Type="http://schemas.openxmlformats.org/officeDocument/2006/relationships/image" Target="../media/image40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42.png"/><Relationship Id="rId4" Type="http://schemas.openxmlformats.org/officeDocument/2006/relationships/image" Target="../media/image3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4.png"/><Relationship Id="rId3" Type="http://schemas.openxmlformats.org/officeDocument/2006/relationships/image" Target="../media/image62.png"/><Relationship Id="rId7" Type="http://schemas.openxmlformats.org/officeDocument/2006/relationships/image" Target="NUL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523.png"/><Relationship Id="rId4" Type="http://schemas.openxmlformats.org/officeDocument/2006/relationships/image" Target="../media/image1550.png"/><Relationship Id="rId9" Type="http://schemas.openxmlformats.org/officeDocument/2006/relationships/image" Target="../media/image5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4.png"/><Relationship Id="rId7" Type="http://schemas.openxmlformats.org/officeDocument/2006/relationships/image" Target="../media/image151.png"/><Relationship Id="rId12" Type="http://schemas.openxmlformats.org/officeDocument/2006/relationships/image" Target="../media/image6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910.png"/><Relationship Id="rId5" Type="http://schemas.openxmlformats.org/officeDocument/2006/relationships/image" Target="../media/image1300.png"/><Relationship Id="rId10" Type="http://schemas.openxmlformats.org/officeDocument/2006/relationships/image" Target="../media/image811.png"/><Relationship Id="rId4" Type="http://schemas.openxmlformats.org/officeDocument/2006/relationships/image" Target="../media/image67.gif"/><Relationship Id="rId9" Type="http://schemas.openxmlformats.org/officeDocument/2006/relationships/image" Target="../media/image7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73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2.png"/><Relationship Id="rId5" Type="http://schemas.openxmlformats.org/officeDocument/2006/relationships/image" Target="../media/image592.png"/><Relationship Id="rId10" Type="http://schemas.openxmlformats.org/officeDocument/2006/relationships/image" Target="../media/image71.png"/><Relationship Id="rId4" Type="http://schemas.openxmlformats.org/officeDocument/2006/relationships/image" Target="../media/image582.png"/><Relationship Id="rId9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2.png"/><Relationship Id="rId3" Type="http://schemas.openxmlformats.org/officeDocument/2006/relationships/image" Target="../media/image64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1.png"/><Relationship Id="rId5" Type="http://schemas.openxmlformats.org/officeDocument/2006/relationships/image" Target="../media/image661.png"/><Relationship Id="rId10" Type="http://schemas.openxmlformats.org/officeDocument/2006/relationships/image" Target="../media/image701.png"/><Relationship Id="rId4" Type="http://schemas.openxmlformats.org/officeDocument/2006/relationships/image" Target="../media/image652.png"/><Relationship Id="rId9" Type="http://schemas.openxmlformats.org/officeDocument/2006/relationships/image" Target="../media/image6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8.png"/><Relationship Id="rId7" Type="http://schemas.openxmlformats.org/officeDocument/2006/relationships/image" Target="../media/image4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5" Type="http://schemas.openxmlformats.org/officeDocument/2006/relationships/image" Target="../media/image402.png"/><Relationship Id="rId4" Type="http://schemas.openxmlformats.org/officeDocument/2006/relationships/image" Target="../media/image3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4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5" Type="http://schemas.openxmlformats.org/officeDocument/2006/relationships/image" Target="../media/image190.png"/><Relationship Id="rId10" Type="http://schemas.openxmlformats.org/officeDocument/2006/relationships/image" Target="../media/image245.png"/><Relationship Id="rId4" Type="http://schemas.openxmlformats.org/officeDocument/2006/relationships/image" Target="../media/image95.png"/><Relationship Id="rId9" Type="http://schemas.openxmlformats.org/officeDocument/2006/relationships/image" Target="../media/image2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2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4.png"/><Relationship Id="rId5" Type="http://schemas.openxmlformats.org/officeDocument/2006/relationships/image" Target="../media/image484.png"/><Relationship Id="rId4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7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4.gif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5.png"/><Relationship Id="rId4" Type="http://schemas.openxmlformats.org/officeDocument/2006/relationships/image" Target="../media/image4.png"/><Relationship Id="rId9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391.png"/><Relationship Id="rId5" Type="http://schemas.openxmlformats.org/officeDocument/2006/relationships/image" Target="../media/image230.png"/><Relationship Id="rId10" Type="http://schemas.openxmlformats.org/officeDocument/2006/relationships/image" Target="../media/image381.png"/><Relationship Id="rId4" Type="http://schemas.openxmlformats.org/officeDocument/2006/relationships/image" Target="../media/image220.png"/><Relationship Id="rId9" Type="http://schemas.openxmlformats.org/officeDocument/2006/relationships/image" Target="../media/image3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3/PhysRevAccelBeams.27.08070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nima.2024.169964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4.png"/><Relationship Id="rId7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1.png"/><Relationship Id="rId5" Type="http://schemas.openxmlformats.org/officeDocument/2006/relationships/image" Target="../media/image881.png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4.gif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5.png"/><Relationship Id="rId4" Type="http://schemas.openxmlformats.org/officeDocument/2006/relationships/image" Target="../media/image4.png"/><Relationship Id="rId9" Type="http://schemas.openxmlformats.org/officeDocument/2006/relationships/image" Target="../media/image6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121.png"/><Relationship Id="rId7" Type="http://schemas.openxmlformats.org/officeDocument/2006/relationships/image" Target="../media/image53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2.png"/><Relationship Id="rId5" Type="http://schemas.openxmlformats.org/officeDocument/2006/relationships/image" Target="../media/image513.png"/><Relationship Id="rId4" Type="http://schemas.openxmlformats.org/officeDocument/2006/relationships/image" Target="../media/image122.png"/><Relationship Id="rId9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2.png"/><Relationship Id="rId3" Type="http://schemas.openxmlformats.org/officeDocument/2006/relationships/image" Target="../media/image574.png"/><Relationship Id="rId7" Type="http://schemas.openxmlformats.org/officeDocument/2006/relationships/image" Target="../media/image613.png"/><Relationship Id="rId2" Type="http://schemas.openxmlformats.org/officeDocument/2006/relationships/image" Target="../media/image5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4.png"/><Relationship Id="rId5" Type="http://schemas.openxmlformats.org/officeDocument/2006/relationships/image" Target="../media/image594.png"/><Relationship Id="rId4" Type="http://schemas.openxmlformats.org/officeDocument/2006/relationships/image" Target="../media/image584.png"/><Relationship Id="rId9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60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2.png"/><Relationship Id="rId11" Type="http://schemas.openxmlformats.org/officeDocument/2006/relationships/image" Target="../media/image17.png"/><Relationship Id="rId5" Type="http://schemas.openxmlformats.org/officeDocument/2006/relationships/image" Target="../media/image582.png"/><Relationship Id="rId10" Type="http://schemas.openxmlformats.org/officeDocument/2006/relationships/image" Target="../media/image16.png"/><Relationship Id="rId4" Type="http://schemas.openxmlformats.org/officeDocument/2006/relationships/image" Target="../media/image573.png"/><Relationship Id="rId9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422427" y="1598885"/>
            <a:ext cx="8189665" cy="461963"/>
          </a:xfrm>
        </p:spPr>
        <p:txBody>
          <a:bodyPr/>
          <a:lstStyle/>
          <a:p>
            <a:r>
              <a:rPr lang="en-GB" sz="2400" b="1" i="1">
                <a:solidFill>
                  <a:srgbClr val="00B050"/>
                </a:solidFill>
                <a:latin typeface="Bradley Hand" pitchFamily="2" charset="77"/>
                <a:ea typeface="ＭＳ Ｐゴシック" charset="0"/>
              </a:rPr>
              <a:t>      255.5 keV photons can stop ANY relativistic electron</a:t>
            </a:r>
            <a:endParaRPr lang="en-US" sz="2400" b="1" i="1">
              <a:solidFill>
                <a:srgbClr val="00B050"/>
              </a:solidFill>
              <a:latin typeface="Bradley Hand" pitchFamily="2" charset="77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14709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18005" y="2134597"/>
            <a:ext cx="8496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u="sng"/>
              <a:t>Luca Serafini,</a:t>
            </a:r>
            <a:r>
              <a:rPr lang="en-US" sz="1800"/>
              <a:t> Vittoria Petrillo and Sanae Samsam</a:t>
            </a:r>
          </a:p>
          <a:p>
            <a:pPr algn="ctr"/>
            <a:r>
              <a:rPr lang="en-US" sz="1800"/>
              <a:t>INFN-Milano and Università degli Studi di Milano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8" y="29829"/>
            <a:ext cx="763898" cy="46196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D92753A-0E68-3E4A-83C6-DB1D3F289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90" y="2779188"/>
            <a:ext cx="9034514" cy="37672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i="1" kern="0">
                <a:solidFill>
                  <a:schemeClr val="tx1"/>
                </a:solidFill>
                <a:latin typeface="Times" charset="0"/>
                <a:ea typeface="ＭＳ Ｐゴシック" charset="0"/>
              </a:rPr>
              <a:t>Deep Recoil Inverse Compton Scattering revisited, how to stop (MeV’s, GeV’s, TeV’s …) electrons in a single-collision event:      a portal towards quantum gravity?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100" b="1" i="1" kern="0">
              <a:solidFill>
                <a:srgbClr val="0070C0"/>
              </a:solidFill>
              <a:latin typeface="Times" charset="0"/>
              <a:ea typeface="ＭＳ Ｐゴシック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i="1" kern="0">
                <a:solidFill>
                  <a:schemeClr val="accent2">
                    <a:lumMod val="60000"/>
                    <a:lumOff val="40000"/>
                  </a:schemeClr>
                </a:solidFill>
                <a:latin typeface="Times" charset="0"/>
                <a:ea typeface="ＭＳ Ｐゴシック" charset="0"/>
              </a:rPr>
              <a:t>From Thomson back-scattering to FICS, total transfer of energy/momentum from an electron to a photon, and                </a:t>
            </a:r>
            <a:r>
              <a:rPr lang="en-GB" sz="2400" b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how to generate GeV photons at EupraXia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200" b="1" i="1" kern="0">
              <a:solidFill>
                <a:srgbClr val="0070C0"/>
              </a:solidFill>
              <a:latin typeface="Times" charset="0"/>
              <a:ea typeface="ＭＳ Ｐゴシック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 kern="0">
                <a:solidFill>
                  <a:srgbClr val="FFC000"/>
                </a:solidFill>
                <a:latin typeface="Times" charset="0"/>
                <a:ea typeface="ＭＳ Ｐゴシック" charset="0"/>
              </a:rPr>
              <a:t>Impacts in several fields: Plasma Physics (e</a:t>
            </a:r>
            <a:r>
              <a:rPr lang="en-GB" sz="2400" b="1" i="1" kern="0" baseline="30000">
                <a:solidFill>
                  <a:srgbClr val="FFC000"/>
                </a:solidFill>
                <a:latin typeface="Times" charset="0"/>
                <a:ea typeface="ＭＳ Ｐゴシック" charset="0"/>
              </a:rPr>
              <a:t>-</a:t>
            </a:r>
            <a:r>
              <a:rPr lang="en-GB" sz="2400" b="1" i="1" kern="0">
                <a:solidFill>
                  <a:srgbClr val="FFC000"/>
                </a:solidFill>
                <a:latin typeface="Times" charset="0"/>
                <a:ea typeface="ＭＳ Ｐゴシック" charset="0"/>
              </a:rPr>
              <a:t> / e</a:t>
            </a:r>
            <a:r>
              <a:rPr lang="en-GB" sz="2400" b="1" i="1" kern="0" baseline="30000">
                <a:solidFill>
                  <a:srgbClr val="FFC000"/>
                </a:solidFill>
                <a:latin typeface="Times" charset="0"/>
                <a:ea typeface="ＭＳ Ｐゴシック" charset="0"/>
              </a:rPr>
              <a:t>+</a:t>
            </a:r>
            <a:r>
              <a:rPr lang="en-GB" sz="2400" b="1" i="1" kern="0">
                <a:solidFill>
                  <a:srgbClr val="FFC000"/>
                </a:solidFill>
                <a:latin typeface="Times" charset="0"/>
                <a:ea typeface="ＭＳ Ｐゴシック" charset="0"/>
              </a:rPr>
              <a:t> trapping in plasma mirrors), Astro-Physics (cosmic </a:t>
            </a:r>
            <a:r>
              <a:rPr lang="en-GB" sz="2400" b="1" i="1" kern="0">
                <a:solidFill>
                  <a:srgbClr val="FFC000"/>
                </a:solidFill>
                <a:latin typeface="Symbol" pitchFamily="2" charset="2"/>
                <a:ea typeface="ＭＳ Ｐゴシック" charset="0"/>
              </a:rPr>
              <a:t>g</a:t>
            </a:r>
            <a:r>
              <a:rPr lang="en-GB" sz="2400" b="1" i="1" kern="0">
                <a:solidFill>
                  <a:srgbClr val="FFC000"/>
                </a:solidFill>
                <a:latin typeface="Times" charset="0"/>
                <a:ea typeface="ＭＳ Ｐゴシック" charset="0"/>
              </a:rPr>
              <a:t>-ray sources), QED &amp; Quantum Gravity (Unruh radiation and overcoming the Schwinger’s limit)</a:t>
            </a:r>
            <a:endParaRPr lang="en-US" sz="2400" b="1" i="1" kern="0">
              <a:solidFill>
                <a:srgbClr val="FFC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978BE4C-06CF-7506-A722-32F7EDD6C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187460"/>
            <a:ext cx="7920880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en-GB" sz="2400" b="1" i="1" kern="0">
                <a:solidFill>
                  <a:srgbClr val="0070C0"/>
                </a:solidFill>
                <a:latin typeface="Times" charset="0"/>
                <a:ea typeface="ＭＳ Ｐゴシック" charset="0"/>
              </a:rPr>
              <a:t>Can electrons emit photons of energy larger than their own?</a:t>
            </a:r>
          </a:p>
        </p:txBody>
      </p:sp>
      <p:sp>
        <p:nvSpPr>
          <p:cNvPr id="5" name="Segnaposto data 6">
            <a:extLst>
              <a:ext uri="{FF2B5EF4-FFF2-40B4-BE49-F238E27FC236}">
                <a16:creationId xmlns:a16="http://schemas.microsoft.com/office/drawing/2014/main" id="{B0AC7C9E-DF5E-66E7-8F43-824763489D2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6336704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Fundamental Research &amp; Applications @ EupraXia, LNF, Dec. 5th, 2024</a:t>
            </a:r>
            <a:endParaRPr lang="en-US" sz="160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099B08A-178E-F6E2-34C9-05721D20C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479" y="190962"/>
            <a:ext cx="7013921" cy="8617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Detecting Unruh photons and trespassing the Schwinger’s limit at EupraXia with FICS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840B7-AA44-DB96-84EF-45AF5AEEA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407E4021-6ECB-03D8-E40D-11181E067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B339D-6873-717A-BDA5-8386577FA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399B09C-2689-15B3-31FB-3EBAED494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331" y="692696"/>
            <a:ext cx="6163361" cy="1930771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6DD508A0-0751-344F-C5EC-CA59DF73E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236" y="2564904"/>
            <a:ext cx="5880100" cy="11049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48D899-7366-C5DC-B87C-6BE826BA200E}"/>
              </a:ext>
            </a:extLst>
          </p:cNvPr>
          <p:cNvCxnSpPr>
            <a:cxnSpLocks/>
          </p:cNvCxnSpPr>
          <p:nvPr/>
        </p:nvCxnSpPr>
        <p:spPr bwMode="auto">
          <a:xfrm flipH="1">
            <a:off x="2339752" y="3645024"/>
            <a:ext cx="2532559" cy="10182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15A503-2349-98FF-4ACA-B59E5027865C}"/>
              </a:ext>
            </a:extLst>
          </p:cNvPr>
          <p:cNvCxnSpPr>
            <a:cxnSpLocks/>
          </p:cNvCxnSpPr>
          <p:nvPr/>
        </p:nvCxnSpPr>
        <p:spPr bwMode="auto">
          <a:xfrm>
            <a:off x="5004047" y="3614354"/>
            <a:ext cx="0" cy="8947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A6E8377-60BE-20F7-6882-8B8196F66715}"/>
              </a:ext>
            </a:extLst>
          </p:cNvPr>
          <p:cNvCxnSpPr>
            <a:cxnSpLocks/>
          </p:cNvCxnSpPr>
          <p:nvPr/>
        </p:nvCxnSpPr>
        <p:spPr bwMode="auto">
          <a:xfrm>
            <a:off x="5124078" y="3639232"/>
            <a:ext cx="2472258" cy="12679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94C7F22-2C10-F7C4-0365-592BFEDDF3E1}"/>
              </a:ext>
            </a:extLst>
          </p:cNvPr>
          <p:cNvSpPr txBox="1"/>
          <p:nvPr/>
        </p:nvSpPr>
        <p:spPr>
          <a:xfrm>
            <a:off x="74262" y="3573016"/>
            <a:ext cx="2337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Arthur Compton,</a:t>
            </a:r>
          </a:p>
          <a:p>
            <a:r>
              <a:rPr lang="en-IT"/>
              <a:t>Nobel Prize 1927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18F28EE3-3B0B-70AB-7C63-44A9EEF29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62" y="4797152"/>
            <a:ext cx="2761446" cy="18341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4BDCAD-4381-251D-FC9C-03A0F3F60AE3}"/>
                  </a:ext>
                </a:extLst>
              </p:cNvPr>
              <p:cNvSpPr txBox="1"/>
              <p:nvPr/>
            </p:nvSpPr>
            <p:spPr>
              <a:xfrm>
                <a:off x="71061" y="2727590"/>
                <a:ext cx="1527270" cy="7014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510A41-05CF-773B-DA53-D50A86CAF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1" y="2727590"/>
                <a:ext cx="1527270" cy="701410"/>
              </a:xfrm>
              <a:prstGeom prst="rect">
                <a:avLst/>
              </a:prstGeom>
              <a:blipFill>
                <a:blip r:embed="rId7"/>
                <a:stretch>
                  <a:fillRect l="-826" t="-5263" r="-3306" b="-701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ADD20E-E56E-9E46-7924-ACE2923201E6}"/>
                  </a:ext>
                </a:extLst>
              </p:cNvPr>
              <p:cNvSpPr txBox="1"/>
              <p:nvPr/>
            </p:nvSpPr>
            <p:spPr>
              <a:xfrm>
                <a:off x="217888" y="4355812"/>
                <a:ext cx="156421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ED5942-15F4-531B-0BA8-4584AD4AC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88" y="4355812"/>
                <a:ext cx="1564211" cy="369332"/>
              </a:xfrm>
              <a:prstGeom prst="rect">
                <a:avLst/>
              </a:prstGeom>
              <a:blipFill>
                <a:blip r:embed="rId8"/>
                <a:stretch>
                  <a:fillRect t="-3448" b="-3448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0816F0-123F-C05F-F9F8-36DFC9358EB9}"/>
                  </a:ext>
                </a:extLst>
              </p:cNvPr>
              <p:cNvSpPr txBox="1"/>
              <p:nvPr/>
            </p:nvSpPr>
            <p:spPr>
              <a:xfrm>
                <a:off x="6346665" y="3704295"/>
                <a:ext cx="2235865" cy="6890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 ; 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B1DDF6-8A34-B97E-39B7-4C0EBDE8D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665" y="3704295"/>
                <a:ext cx="2235865" cy="689035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E995B77-826E-9473-EAED-8D2B59538B45}"/>
              </a:ext>
            </a:extLst>
          </p:cNvPr>
          <p:cNvSpPr txBox="1"/>
          <p:nvPr/>
        </p:nvSpPr>
        <p:spPr>
          <a:xfrm>
            <a:off x="7613167" y="4738537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/>
              <a:t>I.C.S.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CA0FEA-5DDC-1FCF-4FEC-88B2018AB2B7}"/>
                  </a:ext>
                </a:extLst>
              </p:cNvPr>
              <p:cNvSpPr txBox="1"/>
              <p:nvPr/>
            </p:nvSpPr>
            <p:spPr>
              <a:xfrm>
                <a:off x="6340565" y="5366303"/>
                <a:ext cx="2815963" cy="808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D72CC6-89B4-E948-2250-F807CD6A7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565" y="5366303"/>
                <a:ext cx="2815963" cy="808426"/>
              </a:xfrm>
              <a:prstGeom prst="rect">
                <a:avLst/>
              </a:prstGeom>
              <a:blipFill>
                <a:blip r:embed="rId10"/>
                <a:stretch>
                  <a:fillRect l="-2703" r="-450" b="-1076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19CD233-297E-9CCA-86D7-574B49B9E3E2}"/>
              </a:ext>
            </a:extLst>
          </p:cNvPr>
          <p:cNvSpPr txBox="1"/>
          <p:nvPr/>
        </p:nvSpPr>
        <p:spPr>
          <a:xfrm rot="20278665">
            <a:off x="2539849" y="4114402"/>
            <a:ext cx="214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p</a:t>
            </a:r>
            <a:r>
              <a:rPr lang="en-IT" sz="1800"/>
              <a:t>hoton looses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DF99C2-BE30-4268-C0A9-04A8D4E8B02B}"/>
              </a:ext>
            </a:extLst>
          </p:cNvPr>
          <p:cNvSpPr txBox="1"/>
          <p:nvPr/>
        </p:nvSpPr>
        <p:spPr>
          <a:xfrm rot="1695366">
            <a:off x="5156381" y="4219347"/>
            <a:ext cx="224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electr</a:t>
            </a:r>
            <a:r>
              <a:rPr lang="en-IT" sz="1800"/>
              <a:t>on looses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EBAAB80-854A-014B-4770-3F478161E8BB}"/>
                  </a:ext>
                </a:extLst>
              </p:cNvPr>
              <p:cNvSpPr txBox="1"/>
              <p:nvPr/>
            </p:nvSpPr>
            <p:spPr>
              <a:xfrm>
                <a:off x="7114238" y="6274132"/>
                <a:ext cx="1970283" cy="4787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e>
                      </m:func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C94AB0-A140-1993-2F65-1CEFF45F9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238" y="6274132"/>
                <a:ext cx="1970283" cy="478785"/>
              </a:xfrm>
              <a:prstGeom prst="rect">
                <a:avLst/>
              </a:prstGeom>
              <a:blipFill>
                <a:blip r:embed="rId11"/>
                <a:stretch>
                  <a:fillRect l="-1282" b="-1538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4B60CEDE-2C55-05A5-F676-00F278312742}"/>
              </a:ext>
            </a:extLst>
          </p:cNvPr>
          <p:cNvSpPr/>
          <p:nvPr/>
        </p:nvSpPr>
        <p:spPr bwMode="auto">
          <a:xfrm>
            <a:off x="1782099" y="2564904"/>
            <a:ext cx="5814237" cy="1010185"/>
          </a:xfrm>
          <a:prstGeom prst="rect">
            <a:avLst/>
          </a:prstGeom>
          <a:solidFill>
            <a:srgbClr val="FFFF00">
              <a:alpha val="29945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7202026-77C4-AF74-1A23-8348FFD78F90}"/>
                  </a:ext>
                </a:extLst>
              </p:cNvPr>
              <p:cNvSpPr txBox="1"/>
              <p:nvPr/>
            </p:nvSpPr>
            <p:spPr>
              <a:xfrm>
                <a:off x="102861" y="6309320"/>
                <a:ext cx="10975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′≠∞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763EA7-FF50-D00A-3D4D-AD76C66E2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1" y="6309320"/>
                <a:ext cx="1097578" cy="369332"/>
              </a:xfrm>
              <a:prstGeom prst="rect">
                <a:avLst/>
              </a:prstGeom>
              <a:blipFill>
                <a:blip r:embed="rId14"/>
                <a:stretch>
                  <a:fillRect l="-2299" t="-3226" b="-32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90AA5396-78A8-507B-60BE-6C6A41E8C553}"/>
              </a:ext>
            </a:extLst>
          </p:cNvPr>
          <p:cNvSpPr txBox="1"/>
          <p:nvPr/>
        </p:nvSpPr>
        <p:spPr>
          <a:xfrm>
            <a:off x="-36512" y="6616749"/>
            <a:ext cx="2977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i</a:t>
            </a:r>
            <a:r>
              <a:rPr lang="en-IT" sz="1600"/>
              <a:t>solated e</a:t>
            </a:r>
            <a:r>
              <a:rPr lang="en-IT" sz="1600" baseline="30000"/>
              <a:t>-</a:t>
            </a:r>
            <a:r>
              <a:rPr lang="en-IT" sz="1600"/>
              <a:t> cannot absorb a photon</a:t>
            </a:r>
          </a:p>
        </p:txBody>
      </p:sp>
      <p:sp>
        <p:nvSpPr>
          <p:cNvPr id="18433" name="Rectangle 2">
            <a:extLst>
              <a:ext uri="{FF2B5EF4-FFF2-40B4-BE49-F238E27FC236}">
                <a16:creationId xmlns:a16="http://schemas.microsoft.com/office/drawing/2014/main" id="{5D0E53CC-508A-69C2-A840-049EC89453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1680" y="78189"/>
            <a:ext cx="6336704" cy="830531"/>
          </a:xfrm>
        </p:spPr>
        <p:txBody>
          <a:bodyPr/>
          <a:lstStyle/>
          <a:p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An invariant view at Compton effect - 1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000" b="1" i="1">
                <a:solidFill>
                  <a:schemeClr val="tx1"/>
                </a:solidFill>
                <a:latin typeface="Times" charset="0"/>
                <a:ea typeface="ＭＳ Ｐゴシック" charset="0"/>
              </a:rPr>
              <a:t>(any inertial ref. frame)</a:t>
            </a:r>
            <a:endParaRPr lang="en-US" sz="2000" b="1" i="1">
              <a:solidFill>
                <a:schemeClr val="tx1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4B96C7-2C7D-65F9-DE1B-38C81BFD562D}"/>
              </a:ext>
            </a:extLst>
          </p:cNvPr>
          <p:cNvSpPr txBox="1"/>
          <p:nvPr/>
        </p:nvSpPr>
        <p:spPr>
          <a:xfrm>
            <a:off x="6867657" y="706142"/>
            <a:ext cx="2235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Phys. Rev. AB (2018)</a:t>
            </a:r>
          </a:p>
          <a:p>
            <a:pPr algn="l"/>
            <a:r>
              <a:rPr lang="en-GB" sz="1600" b="1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21</a:t>
            </a:r>
            <a:r>
              <a:rPr lang="en-GB" sz="1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030701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7867B2-B46D-0A06-E7FA-B9928D305652}"/>
              </a:ext>
            </a:extLst>
          </p:cNvPr>
          <p:cNvSpPr txBox="1"/>
          <p:nvPr/>
        </p:nvSpPr>
        <p:spPr>
          <a:xfrm>
            <a:off x="4535562" y="4551511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/>
              <a:t>S.C.S.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EA8ACC-EE15-BC04-2573-C19C955AE2F5}"/>
                  </a:ext>
                </a:extLst>
              </p:cNvPr>
              <p:cNvSpPr txBox="1"/>
              <p:nvPr/>
            </p:nvSpPr>
            <p:spPr>
              <a:xfrm>
                <a:off x="3690456" y="5102822"/>
                <a:ext cx="2235865" cy="6890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03DF43-1C23-3979-5D5C-AB742B75A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456" y="5102822"/>
                <a:ext cx="2235865" cy="689035"/>
              </a:xfrm>
              <a:prstGeom prst="rect">
                <a:avLst/>
              </a:prstGeom>
              <a:blipFill>
                <a:blip r:embed="rId1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C6A108-8F6F-7738-511B-BD58BFDF795A}"/>
                  </a:ext>
                </a:extLst>
              </p:cNvPr>
              <p:cNvSpPr txBox="1"/>
              <p:nvPr/>
            </p:nvSpPr>
            <p:spPr>
              <a:xfrm>
                <a:off x="3491880" y="5777632"/>
                <a:ext cx="2861809" cy="405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BAE3AB-99C1-472F-FBE6-DC2A7211F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5777632"/>
                <a:ext cx="2861809" cy="405304"/>
              </a:xfrm>
              <a:prstGeom prst="rect">
                <a:avLst/>
              </a:prstGeom>
              <a:blipFill>
                <a:blip r:embed="rId16"/>
                <a:stretch>
                  <a:fillRect l="-2655" r="-442" b="-25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BAD8B236-1B16-69D9-3498-2169A6D7CD8F}"/>
              </a:ext>
            </a:extLst>
          </p:cNvPr>
          <p:cNvSpPr/>
          <p:nvPr/>
        </p:nvSpPr>
        <p:spPr bwMode="auto">
          <a:xfrm>
            <a:off x="3499384" y="4979180"/>
            <a:ext cx="2800808" cy="1834196"/>
          </a:xfrm>
          <a:prstGeom prst="ellipse">
            <a:avLst/>
          </a:prstGeom>
          <a:solidFill>
            <a:srgbClr val="00B050">
              <a:alpha val="4125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1987100-E61E-EB66-17F7-66B2A271D4F1}"/>
                  </a:ext>
                </a:extLst>
              </p:cNvPr>
              <p:cNvSpPr txBox="1"/>
              <p:nvPr/>
            </p:nvSpPr>
            <p:spPr>
              <a:xfrm>
                <a:off x="3936505" y="6228842"/>
                <a:ext cx="2142061" cy="405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6F52B0B-BEA3-A035-67F4-71263560B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05" y="6228842"/>
                <a:ext cx="2142061" cy="405304"/>
              </a:xfrm>
              <a:prstGeom prst="rect">
                <a:avLst/>
              </a:prstGeom>
              <a:blipFill>
                <a:blip r:embed="rId17"/>
                <a:stretch>
                  <a:fillRect l="-3550" b="-2121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A41B2B00-07E8-6F16-F0C4-78002BFEC9D6}"/>
              </a:ext>
            </a:extLst>
          </p:cNvPr>
          <p:cNvSpPr txBox="1"/>
          <p:nvPr/>
        </p:nvSpPr>
        <p:spPr>
          <a:xfrm rot="20134216">
            <a:off x="2848248" y="3871131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A&lt;0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B2183F-0C73-03A6-12E9-0EBCA9E619D7}"/>
              </a:ext>
            </a:extLst>
          </p:cNvPr>
          <p:cNvSpPr txBox="1"/>
          <p:nvPr/>
        </p:nvSpPr>
        <p:spPr>
          <a:xfrm rot="1419814">
            <a:off x="5631233" y="3620057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A&gt;0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4D10EE-B8AB-5B63-89E0-6CEAD78C638E}"/>
              </a:ext>
            </a:extLst>
          </p:cNvPr>
          <p:cNvSpPr txBox="1"/>
          <p:nvPr/>
        </p:nvSpPr>
        <p:spPr>
          <a:xfrm>
            <a:off x="4653747" y="3847163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A=0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F91D90-33EB-7026-5724-DABEA2F45CB8}"/>
              </a:ext>
            </a:extLst>
          </p:cNvPr>
          <p:cNvSpPr txBox="1"/>
          <p:nvPr/>
        </p:nvSpPr>
        <p:spPr>
          <a:xfrm>
            <a:off x="5580112" y="4653136"/>
            <a:ext cx="106631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IT" b="1"/>
              <a:t>FICS !</a:t>
            </a:r>
          </a:p>
        </p:txBody>
      </p:sp>
    </p:spTree>
    <p:extLst>
      <p:ext uri="{BB962C8B-B14F-4D97-AF65-F5344CB8AC3E}">
        <p14:creationId xmlns:p14="http://schemas.microsoft.com/office/powerpoint/2010/main" val="6590396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2" name="Picture 1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821DAEC6-0D70-4DDF-956F-FBCFBBDFE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00" y="1154415"/>
            <a:ext cx="6894963" cy="4397759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32175587-D6B3-7205-B659-F1FEBF7FAF8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LaSapienza - Dipartimento SBAI -  July 3rd, 2024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607033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B3CD8A-FEB8-76CE-8223-291A14C24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313904"/>
            <a:ext cx="7772400" cy="4851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2009C-0987-A9C6-CF80-47D4A4DEB040}"/>
              </a:ext>
            </a:extLst>
          </p:cNvPr>
          <p:cNvSpPr txBox="1"/>
          <p:nvPr/>
        </p:nvSpPr>
        <p:spPr>
          <a:xfrm>
            <a:off x="5639208" y="474717"/>
            <a:ext cx="2605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b="1" i="1">
                <a:solidFill>
                  <a:srgbClr val="C00000"/>
                </a:solidFill>
              </a:rPr>
              <a:t>E</a:t>
            </a:r>
            <a:r>
              <a:rPr lang="en-IT" sz="3200" b="1" i="1" baseline="-25000">
                <a:solidFill>
                  <a:srgbClr val="C00000"/>
                </a:solidFill>
              </a:rPr>
              <a:t>e</a:t>
            </a:r>
            <a:r>
              <a:rPr lang="en-IT" sz="3200" b="1">
                <a:solidFill>
                  <a:srgbClr val="C00000"/>
                </a:solidFill>
              </a:rPr>
              <a:t> = 100 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342C88-707E-E5AB-63AF-8436EBA9A411}"/>
                  </a:ext>
                </a:extLst>
              </p:cNvPr>
              <p:cNvSpPr txBox="1"/>
              <p:nvPr/>
            </p:nvSpPr>
            <p:spPr>
              <a:xfrm>
                <a:off x="2210057" y="4003698"/>
                <a:ext cx="1487399" cy="7581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sz="20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sz="20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sz="20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342C88-707E-E5AB-63AF-8436EBA9A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057" y="4003698"/>
                <a:ext cx="1487399" cy="758156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BE1661-5AFE-34AF-B800-92AD2A50F83E}"/>
                  </a:ext>
                </a:extLst>
              </p:cNvPr>
              <p:cNvSpPr txBox="1"/>
              <p:nvPr/>
            </p:nvSpPr>
            <p:spPr>
              <a:xfrm>
                <a:off x="2234792" y="3748970"/>
                <a:ext cx="148739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sz="2000" b="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BE1661-5AFE-34AF-B800-92AD2A50F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792" y="3748970"/>
                <a:ext cx="148739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756C31-D5F9-0E13-7016-A274287435A8}"/>
                  </a:ext>
                </a:extLst>
              </p:cNvPr>
              <p:cNvSpPr txBox="1"/>
              <p:nvPr/>
            </p:nvSpPr>
            <p:spPr>
              <a:xfrm>
                <a:off x="4089730" y="4725144"/>
                <a:ext cx="135322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sz="2000" b="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756C31-D5F9-0E13-7016-A27428743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730" y="4725144"/>
                <a:ext cx="1353229" cy="400110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EE918A-2E96-BD4C-0B2F-B2FA9A60CBD8}"/>
                  </a:ext>
                </a:extLst>
              </p:cNvPr>
              <p:cNvSpPr txBox="1"/>
              <p:nvPr/>
            </p:nvSpPr>
            <p:spPr>
              <a:xfrm>
                <a:off x="3995936" y="5190153"/>
                <a:ext cx="14873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sz="20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sz="20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sz="20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EE918A-2E96-BD4C-0B2F-B2FA9A60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5190153"/>
                <a:ext cx="1487399" cy="707886"/>
              </a:xfrm>
              <a:prstGeom prst="rect">
                <a:avLst/>
              </a:prstGeom>
              <a:blipFill>
                <a:blip r:embed="rId8"/>
                <a:stretch>
                  <a:fillRect b="-701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55AB6-EABD-C967-8571-39D163B7C364}"/>
                  </a:ext>
                </a:extLst>
              </p:cNvPr>
              <p:cNvSpPr txBox="1"/>
              <p:nvPr/>
            </p:nvSpPr>
            <p:spPr>
              <a:xfrm>
                <a:off x="5695585" y="3666183"/>
                <a:ext cx="135322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sz="2000" i="1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55AB6-EABD-C967-8571-39D163B7C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585" y="3666183"/>
                <a:ext cx="1353229" cy="400110"/>
              </a:xfrm>
              <a:prstGeom prst="rect">
                <a:avLst/>
              </a:prstGeom>
              <a:blipFill>
                <a:blip r:embed="rId9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D875B5-1047-5B5B-67CE-46A025E0000B}"/>
                  </a:ext>
                </a:extLst>
              </p:cNvPr>
              <p:cNvSpPr txBox="1"/>
              <p:nvPr/>
            </p:nvSpPr>
            <p:spPr>
              <a:xfrm>
                <a:off x="5197556" y="4007122"/>
                <a:ext cx="2292201" cy="429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sz="200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D875B5-1047-5B5B-67CE-46A025E00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556" y="4007122"/>
                <a:ext cx="2292201" cy="429990"/>
              </a:xfrm>
              <a:prstGeom prst="rect">
                <a:avLst/>
              </a:prstGeom>
              <a:blipFill>
                <a:blip r:embed="rId10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ECCE96C-B205-8FEA-A04D-A0C4948537C0}"/>
              </a:ext>
            </a:extLst>
          </p:cNvPr>
          <p:cNvSpPr txBox="1"/>
          <p:nvPr/>
        </p:nvSpPr>
        <p:spPr>
          <a:xfrm>
            <a:off x="6228184" y="6135687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</a:t>
            </a:r>
            <a:r>
              <a:rPr lang="en-IT" i="1" baseline="-25000"/>
              <a:t>ph</a:t>
            </a:r>
            <a:r>
              <a:rPr lang="en-IT" i="1"/>
              <a:t> (MeV)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7E4C75-C38E-BEC3-9486-093F6CFDFA19}"/>
              </a:ext>
            </a:extLst>
          </p:cNvPr>
          <p:cNvSpPr txBox="1"/>
          <p:nvPr/>
        </p:nvSpPr>
        <p:spPr>
          <a:xfrm>
            <a:off x="1403648" y="286250"/>
            <a:ext cx="4039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</a:t>
            </a:r>
            <a:r>
              <a:rPr lang="en-IT"/>
              <a:t>ll quantities normalized to</a:t>
            </a:r>
          </a:p>
          <a:p>
            <a:r>
              <a:rPr lang="en-IT"/>
              <a:t>the total energy </a:t>
            </a:r>
            <a:r>
              <a:rPr lang="en-IT" i="1"/>
              <a:t>E</a:t>
            </a:r>
            <a:r>
              <a:rPr lang="en-IT" i="1" baseline="-25000"/>
              <a:t>tot</a:t>
            </a:r>
            <a:r>
              <a:rPr lang="en-IT" i="1"/>
              <a:t> =</a:t>
            </a:r>
            <a:r>
              <a:rPr lang="en-IT"/>
              <a:t> </a:t>
            </a:r>
            <a:r>
              <a:rPr lang="en-IT" i="1"/>
              <a:t>E</a:t>
            </a:r>
            <a:r>
              <a:rPr lang="en-IT" i="1" baseline="-25000"/>
              <a:t>e</a:t>
            </a:r>
            <a:r>
              <a:rPr lang="en-IT" i="1"/>
              <a:t> + E</a:t>
            </a:r>
            <a:r>
              <a:rPr lang="en-IT" i="1" baseline="-25000"/>
              <a:t>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70A141-587D-AB4A-E174-6B1DE9F8B538}"/>
              </a:ext>
            </a:extLst>
          </p:cNvPr>
          <p:cNvSpPr txBox="1"/>
          <p:nvPr/>
        </p:nvSpPr>
        <p:spPr>
          <a:xfrm>
            <a:off x="994118" y="2904241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E’</a:t>
            </a:r>
            <a:r>
              <a:rPr lang="en-IT" sz="2000" i="1" baseline="-25000"/>
              <a:t>e</a:t>
            </a:r>
            <a:r>
              <a:rPr lang="en-IT" sz="2000" i="1"/>
              <a:t> (E</a:t>
            </a:r>
            <a:r>
              <a:rPr lang="en-IT" sz="2000" i="1" baseline="-25000"/>
              <a:t>ph</a:t>
            </a:r>
            <a:r>
              <a:rPr lang="en-IT" sz="2000" i="1"/>
              <a:t>) / E</a:t>
            </a:r>
            <a:r>
              <a:rPr lang="en-IT" sz="2000" i="1" baseline="-25000"/>
              <a:t>tot</a:t>
            </a:r>
            <a:endParaRPr lang="en-IT" sz="2000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046DEB-B781-2A18-AC7F-5507B7837347}"/>
              </a:ext>
            </a:extLst>
          </p:cNvPr>
          <p:cNvSpPr txBox="1"/>
          <p:nvPr/>
        </p:nvSpPr>
        <p:spPr>
          <a:xfrm>
            <a:off x="3820279" y="2971515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E’</a:t>
            </a:r>
            <a:r>
              <a:rPr lang="en-IT" sz="2000" i="1" baseline="-25000"/>
              <a:t>ph</a:t>
            </a:r>
            <a:r>
              <a:rPr lang="en-IT" sz="2000" i="1"/>
              <a:t> (E</a:t>
            </a:r>
            <a:r>
              <a:rPr lang="en-IT" sz="2000" i="1" baseline="-25000"/>
              <a:t>ph</a:t>
            </a:r>
            <a:r>
              <a:rPr lang="en-IT" sz="2000" i="1"/>
              <a:t>) / E</a:t>
            </a:r>
            <a:r>
              <a:rPr lang="en-IT" sz="2000" i="1" baseline="-25000"/>
              <a:t>tot</a:t>
            </a:r>
            <a:endParaRPr lang="en-IT" sz="2000" i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448F65-3603-BAD3-114D-12DE57598145}"/>
              </a:ext>
            </a:extLst>
          </p:cNvPr>
          <p:cNvSpPr txBox="1"/>
          <p:nvPr/>
        </p:nvSpPr>
        <p:spPr>
          <a:xfrm>
            <a:off x="7101197" y="3009789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ph</a:t>
            </a:r>
            <a:r>
              <a:rPr lang="en-IT" sz="2000" i="1"/>
              <a:t> / E</a:t>
            </a:r>
            <a:r>
              <a:rPr lang="en-IT" sz="2000" i="1" baseline="-25000"/>
              <a:t>tot</a:t>
            </a:r>
            <a:endParaRPr lang="en-IT" sz="2000" i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3A15E8-13F2-2859-0FE6-AC2570B178C3}"/>
              </a:ext>
            </a:extLst>
          </p:cNvPr>
          <p:cNvSpPr txBox="1"/>
          <p:nvPr/>
        </p:nvSpPr>
        <p:spPr>
          <a:xfrm>
            <a:off x="4403219" y="1633928"/>
            <a:ext cx="1008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i="1"/>
              <a:t>X(E</a:t>
            </a:r>
            <a:r>
              <a:rPr lang="en-IT" i="1" baseline="-25000"/>
              <a:t>ph</a:t>
            </a:r>
            <a:r>
              <a:rPr lang="en-IT" i="1"/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AC3C9E-38F2-882D-27C4-896CAA5F0C76}"/>
              </a:ext>
            </a:extLst>
          </p:cNvPr>
          <p:cNvCxnSpPr/>
          <p:nvPr/>
        </p:nvCxnSpPr>
        <p:spPr bwMode="auto">
          <a:xfrm>
            <a:off x="2987824" y="2622589"/>
            <a:ext cx="0" cy="100811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B4D4D6-7310-87C2-F3AA-8396935E5142}"/>
              </a:ext>
            </a:extLst>
          </p:cNvPr>
          <p:cNvCxnSpPr/>
          <p:nvPr/>
        </p:nvCxnSpPr>
        <p:spPr bwMode="auto">
          <a:xfrm>
            <a:off x="4697203" y="3785709"/>
            <a:ext cx="0" cy="100811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0DEC13-7169-4C46-F143-D9BCBAA1BD4C}"/>
              </a:ext>
            </a:extLst>
          </p:cNvPr>
          <p:cNvCxnSpPr/>
          <p:nvPr/>
        </p:nvCxnSpPr>
        <p:spPr bwMode="auto">
          <a:xfrm>
            <a:off x="6372200" y="2622589"/>
            <a:ext cx="0" cy="100811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AA072DD-E5AF-3C96-11AD-C6E8CFE9E0EE}"/>
              </a:ext>
            </a:extLst>
          </p:cNvPr>
          <p:cNvSpPr txBox="1"/>
          <p:nvPr/>
        </p:nvSpPr>
        <p:spPr>
          <a:xfrm>
            <a:off x="6793310" y="2545740"/>
            <a:ext cx="1739130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>
                <a:effectLst/>
                <a:latin typeface="Times" pitchFamily="2" charset="0"/>
              </a:rPr>
              <a:t>A.H. Compton,</a:t>
            </a:r>
          </a:p>
          <a:p>
            <a:pPr algn="ctr"/>
            <a:r>
              <a:rPr lang="en-GB" sz="1400">
                <a:effectLst/>
                <a:latin typeface="Times" pitchFamily="2" charset="0"/>
              </a:rPr>
              <a:t>Phys. Rev. 21 (1923)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6CA3A-6FD6-8EE9-31AD-009577D98B8C}"/>
              </a:ext>
            </a:extLst>
          </p:cNvPr>
          <p:cNvSpPr txBox="1"/>
          <p:nvPr/>
        </p:nvSpPr>
        <p:spPr>
          <a:xfrm>
            <a:off x="1185081" y="2340169"/>
            <a:ext cx="144270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1600"/>
              <a:t>I.C.S.</a:t>
            </a:r>
          </a:p>
          <a:p>
            <a:pPr algn="ctr"/>
            <a:r>
              <a:rPr lang="en-IT" sz="1600"/>
              <a:t>STAR, ELI-NP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FB15C5-EAF1-42BB-2249-C5BFB010586B}"/>
              </a:ext>
            </a:extLst>
          </p:cNvPr>
          <p:cNvSpPr txBox="1"/>
          <p:nvPr/>
        </p:nvSpPr>
        <p:spPr>
          <a:xfrm rot="2735960">
            <a:off x="3222683" y="3963485"/>
            <a:ext cx="141897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1600"/>
              <a:t>Astro-physics?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405B7C-7B01-799F-A43C-AC5647393195}"/>
                  </a:ext>
                </a:extLst>
              </p:cNvPr>
              <p:cNvSpPr txBox="1"/>
              <p:nvPr/>
            </p:nvSpPr>
            <p:spPr>
              <a:xfrm>
                <a:off x="6405697" y="1772816"/>
                <a:ext cx="2793114" cy="717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 b="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IT" sz="20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405B7C-7B01-799F-A43C-AC5647393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697" y="1772816"/>
                <a:ext cx="2793114" cy="7177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1E6C96-E161-E01D-4EFA-D6817C97A890}"/>
                  </a:ext>
                </a:extLst>
              </p:cNvPr>
              <p:cNvSpPr txBox="1"/>
              <p:nvPr/>
            </p:nvSpPr>
            <p:spPr>
              <a:xfrm>
                <a:off x="3562743" y="6242579"/>
                <a:ext cx="2305401" cy="5707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  <m:sup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𝐸𝑅𝐹</m:t>
                        </m:r>
                      </m:sup>
                    </m:sSubSup>
                    <m:r>
                      <a:rPr lang="it-IT" sz="2000" b="0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it-IT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f>
                      <m:fPr>
                        <m:ctrlPr>
                          <a:rPr lang="it-IT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it-IT" sz="2000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IT" sz="2000"/>
                  <a:t> =</a:t>
                </a:r>
                <a:r>
                  <a:rPr lang="en-IT" sz="2000" i="1"/>
                  <a:t> E</a:t>
                </a:r>
                <a:r>
                  <a:rPr lang="en-IT" sz="2000" i="1" baseline="-25000"/>
                  <a:t>e</a:t>
                </a:r>
                <a:endParaRPr lang="en-IT" sz="200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1E6C96-E161-E01D-4EFA-D6817C97A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743" y="6242579"/>
                <a:ext cx="2305401" cy="570797"/>
              </a:xfrm>
              <a:prstGeom prst="rect">
                <a:avLst/>
              </a:prstGeom>
              <a:blipFill>
                <a:blip r:embed="rId12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691F742-4C13-6404-1BAB-643BC4AF8E7E}"/>
              </a:ext>
            </a:extLst>
          </p:cNvPr>
          <p:cNvCxnSpPr>
            <a:cxnSpLocks/>
          </p:cNvCxnSpPr>
          <p:nvPr/>
        </p:nvCxnSpPr>
        <p:spPr bwMode="auto">
          <a:xfrm>
            <a:off x="4697203" y="5157192"/>
            <a:ext cx="306845" cy="1085387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ysDash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7F536D3-2A5A-EDA5-62BB-67D5C3BFD402}"/>
                  </a:ext>
                </a:extLst>
              </p:cNvPr>
              <p:cNvSpPr txBox="1"/>
              <p:nvPr/>
            </p:nvSpPr>
            <p:spPr>
              <a:xfrm>
                <a:off x="1187624" y="1945435"/>
                <a:ext cx="2149178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it-IT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𝑝h</m:t>
                        </m:r>
                        <m:r>
                          <a:rPr lang="it-IT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it-IT" sz="2000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2000" b="0" i="1">
                        <a:latin typeface="Cambria Math" panose="02040503050406030204" pitchFamily="18" charset="0"/>
                      </a:rPr>
                      <m:t> 4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sz="2000" b="0" i="1" baseline="30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20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𝑝h</m:t>
                        </m:r>
                      </m:sub>
                    </m:sSub>
                  </m:oMath>
                </a14:m>
                <a:endParaRPr lang="en-US" sz="2000" baseline="3000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7F536D3-2A5A-EDA5-62BB-67D5C3BFD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945435"/>
                <a:ext cx="2149178" cy="331437"/>
              </a:xfrm>
              <a:prstGeom prst="rect">
                <a:avLst/>
              </a:prstGeom>
              <a:blipFill>
                <a:blip r:embed="rId13"/>
                <a:stretch>
                  <a:fillRect l="-4706" t="-7407" r="-2353" b="-259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6A66F6-3A8D-1BFC-5621-32DED5A641F6}"/>
                  </a:ext>
                </a:extLst>
              </p:cNvPr>
              <p:cNvSpPr txBox="1"/>
              <p:nvPr/>
            </p:nvSpPr>
            <p:spPr>
              <a:xfrm>
                <a:off x="5441595" y="4453081"/>
                <a:ext cx="176976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sz="200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6A66F6-3A8D-1BFC-5621-32DED5A64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595" y="4453081"/>
                <a:ext cx="1769762" cy="400110"/>
              </a:xfrm>
              <a:prstGeom prst="rect">
                <a:avLst/>
              </a:prstGeom>
              <a:blipFill>
                <a:blip r:embed="rId1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6A552AC-7388-A984-939A-240D47EBDBC5}"/>
                  </a:ext>
                </a:extLst>
              </p:cNvPr>
              <p:cNvSpPr txBox="1"/>
              <p:nvPr/>
            </p:nvSpPr>
            <p:spPr>
              <a:xfrm>
                <a:off x="2126203" y="4747220"/>
                <a:ext cx="1769762" cy="4364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it-IT" sz="200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6A552AC-7388-A984-939A-240D47EBD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203" y="4747220"/>
                <a:ext cx="1769762" cy="43640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33FAE7-D4CF-FCF4-A187-3531D3A28559}"/>
                  </a:ext>
                </a:extLst>
              </p:cNvPr>
              <p:cNvSpPr txBox="1"/>
              <p:nvPr/>
            </p:nvSpPr>
            <p:spPr>
              <a:xfrm>
                <a:off x="858022" y="3429000"/>
                <a:ext cx="176976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33FAE7-D4CF-FCF4-A187-3531D3A28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22" y="3429000"/>
                <a:ext cx="1769762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6938B0F7-1F45-2DF6-00C7-C4DE59E2F6F0}"/>
              </a:ext>
            </a:extLst>
          </p:cNvPr>
          <p:cNvSpPr txBox="1"/>
          <p:nvPr/>
        </p:nvSpPr>
        <p:spPr>
          <a:xfrm>
            <a:off x="2683773" y="234888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/>
              <a:t>DICS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422B96-8D7F-9417-C317-23D4A0E9BD18}"/>
              </a:ext>
            </a:extLst>
          </p:cNvPr>
          <p:cNvSpPr txBox="1"/>
          <p:nvPr/>
        </p:nvSpPr>
        <p:spPr>
          <a:xfrm>
            <a:off x="4339957" y="349171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/>
              <a:t>FICS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67F357-FAC4-40CC-9793-A8D6724D7845}"/>
              </a:ext>
            </a:extLst>
          </p:cNvPr>
          <p:cNvSpPr txBox="1"/>
          <p:nvPr/>
        </p:nvSpPr>
        <p:spPr>
          <a:xfrm>
            <a:off x="6012160" y="233958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/>
              <a:t>SCS</a:t>
            </a:r>
          </a:p>
        </p:txBody>
      </p:sp>
    </p:spTree>
    <p:extLst>
      <p:ext uri="{BB962C8B-B14F-4D97-AF65-F5344CB8AC3E}">
        <p14:creationId xmlns:p14="http://schemas.microsoft.com/office/powerpoint/2010/main" val="36303877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6046DB-D63A-A050-4928-81DC18931DE9}"/>
              </a:ext>
            </a:extLst>
          </p:cNvPr>
          <p:cNvGrpSpPr/>
          <p:nvPr/>
        </p:nvGrpSpPr>
        <p:grpSpPr>
          <a:xfrm>
            <a:off x="7616" y="2764206"/>
            <a:ext cx="9078596" cy="2320978"/>
            <a:chOff x="36152" y="1836937"/>
            <a:chExt cx="9078596" cy="2320978"/>
          </a:xfrm>
        </p:grpSpPr>
        <p:pic>
          <p:nvPicPr>
            <p:cNvPr id="6" name="Picture 5" descr="A close-up of a text&#10;&#10;Description automatically generated">
              <a:extLst>
                <a:ext uri="{FF2B5EF4-FFF2-40B4-BE49-F238E27FC236}">
                  <a16:creationId xmlns:a16="http://schemas.microsoft.com/office/drawing/2014/main" id="{26AD867E-82C9-09CE-528A-4C1362A11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52" y="1836937"/>
              <a:ext cx="9078596" cy="232097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C52374-E408-AB0A-6E44-3F685B7E5840}"/>
                </a:ext>
              </a:extLst>
            </p:cNvPr>
            <p:cNvSpPr/>
            <p:nvPr/>
          </p:nvSpPr>
          <p:spPr bwMode="auto">
            <a:xfrm>
              <a:off x="6012160" y="2420888"/>
              <a:ext cx="1944216" cy="216024"/>
            </a:xfrm>
            <a:prstGeom prst="rect">
              <a:avLst/>
            </a:prstGeom>
            <a:solidFill>
              <a:srgbClr val="FFFF00">
                <a:alpha val="41188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2B9FED-54EF-2F8E-1783-F8D14DFF2D44}"/>
                </a:ext>
              </a:extLst>
            </p:cNvPr>
            <p:cNvSpPr/>
            <p:nvPr/>
          </p:nvSpPr>
          <p:spPr bwMode="auto">
            <a:xfrm>
              <a:off x="6372200" y="2970559"/>
              <a:ext cx="2592288" cy="216024"/>
            </a:xfrm>
            <a:prstGeom prst="rect">
              <a:avLst/>
            </a:prstGeom>
            <a:solidFill>
              <a:srgbClr val="FFFF00">
                <a:alpha val="41188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447746-5AF5-D834-07CF-ED1802E54F2E}"/>
                </a:ext>
              </a:extLst>
            </p:cNvPr>
            <p:cNvSpPr/>
            <p:nvPr/>
          </p:nvSpPr>
          <p:spPr bwMode="auto">
            <a:xfrm>
              <a:off x="3131840" y="3429000"/>
              <a:ext cx="4536504" cy="135237"/>
            </a:xfrm>
            <a:prstGeom prst="rect">
              <a:avLst/>
            </a:prstGeom>
            <a:solidFill>
              <a:srgbClr val="FFFF00">
                <a:alpha val="41188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8547C4-9A2D-F0FE-4ADB-7FFE132BBB11}"/>
                </a:ext>
              </a:extLst>
            </p:cNvPr>
            <p:cNvSpPr/>
            <p:nvPr/>
          </p:nvSpPr>
          <p:spPr bwMode="auto">
            <a:xfrm>
              <a:off x="3779912" y="3806654"/>
              <a:ext cx="2736304" cy="216023"/>
            </a:xfrm>
            <a:prstGeom prst="rect">
              <a:avLst/>
            </a:prstGeom>
            <a:solidFill>
              <a:srgbClr val="FFFF00">
                <a:alpha val="41188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2687FEB-4249-D8F0-656A-493BECB30269}"/>
              </a:ext>
            </a:extLst>
          </p:cNvPr>
          <p:cNvSpPr txBox="1"/>
          <p:nvPr/>
        </p:nvSpPr>
        <p:spPr>
          <a:xfrm>
            <a:off x="648942" y="1058415"/>
            <a:ext cx="77390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If you ask Chat-gpt :</a:t>
            </a:r>
          </a:p>
          <a:p>
            <a:pPr algn="ctr"/>
            <a:r>
              <a:rPr lang="en-IT"/>
              <a:t>“can an electron transfer its total kinetic energy to a photon?”</a:t>
            </a:r>
          </a:p>
          <a:p>
            <a:pPr algn="ctr"/>
            <a:r>
              <a:rPr lang="en-IT"/>
              <a:t>It will answer “no”  -  </a:t>
            </a:r>
            <a:r>
              <a:rPr lang="en-IT" u="sng"/>
              <a:t>a wrong (or not updated) answer 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36D55DFF-DCAE-7EBB-1127-F206A1087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2723" y="6453336"/>
            <a:ext cx="1925781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S. Sanae</a:t>
            </a:r>
            <a:endParaRPr lang="en-US"/>
          </a:p>
        </p:txBody>
      </p:sp>
      <p:sp>
        <p:nvSpPr>
          <p:cNvPr id="5" name="Segnaposto data 6">
            <a:extLst>
              <a:ext uri="{FF2B5EF4-FFF2-40B4-BE49-F238E27FC236}">
                <a16:creationId xmlns:a16="http://schemas.microsoft.com/office/drawing/2014/main" id="{BC61EA1D-F890-5029-0DE5-83D9383947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3779912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ELI-NP – Magurele (Bucharest) -  July 9th, 2024</a:t>
            </a:r>
            <a:endParaRPr lang="en-US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808E73-4966-57A5-E049-8263CE79F4B2}"/>
              </a:ext>
            </a:extLst>
          </p:cNvPr>
          <p:cNvSpPr txBox="1"/>
          <p:nvPr/>
        </p:nvSpPr>
        <p:spPr>
          <a:xfrm>
            <a:off x="2701066" y="5475082"/>
            <a:ext cx="3786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/>
              <a:t>T</a:t>
            </a:r>
            <a:r>
              <a:rPr lang="en-IT" b="1" i="1"/>
              <a:t>his was done in June 2024</a:t>
            </a:r>
          </a:p>
        </p:txBody>
      </p:sp>
    </p:spTree>
    <p:extLst>
      <p:ext uri="{BB962C8B-B14F-4D97-AF65-F5344CB8AC3E}">
        <p14:creationId xmlns:p14="http://schemas.microsoft.com/office/powerpoint/2010/main" val="4347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538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6" name="Picture 5" descr="A group of graphs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DD6805CD-5A55-46A3-1058-ED7EDCEBA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196752"/>
            <a:ext cx="7772400" cy="4868333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7421BD91-3B96-62CD-9384-C60D7DBB318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44420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Politecnico di Milano – Theory of Relativity Course, Prof. E. Puppin, May 21st 2024</a:t>
            </a:r>
            <a:endParaRPr lang="en-US" sz="1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11B8ED-2D92-E708-0ABE-32C2F112B467}"/>
              </a:ext>
            </a:extLst>
          </p:cNvPr>
          <p:cNvSpPr txBox="1"/>
          <p:nvPr/>
        </p:nvSpPr>
        <p:spPr>
          <a:xfrm>
            <a:off x="1278768" y="391844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/>
              <a:t>V. Petrillo, ad-hoc developed Montecarlo code for linear QED</a:t>
            </a:r>
          </a:p>
          <a:p>
            <a:pPr algn="ctr"/>
            <a:r>
              <a:rPr lang="en-IT"/>
              <a:t>1) low recoil 2) DICS (X=1) 3) deep recoil (X=8)</a:t>
            </a:r>
          </a:p>
        </p:txBody>
      </p:sp>
    </p:spTree>
    <p:extLst>
      <p:ext uri="{BB962C8B-B14F-4D97-AF65-F5344CB8AC3E}">
        <p14:creationId xmlns:p14="http://schemas.microsoft.com/office/powerpoint/2010/main" val="210023894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group of graphs of different sizes&#10;&#10;Description automatically generated with medium confidence">
            <a:extLst>
              <a:ext uri="{FF2B5EF4-FFF2-40B4-BE49-F238E27FC236}">
                <a16:creationId xmlns:a16="http://schemas.microsoft.com/office/drawing/2014/main" id="{38626898-9F2A-3087-E86D-432EEE547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828316"/>
            <a:ext cx="7772400" cy="4553012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E7485825-1609-87EE-4961-8148C15700F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44420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Politecnico di Milano – Theory of Relativity Course, Prof. E. Puppin, May 21st 2024</a:t>
            </a:r>
            <a:endParaRPr lang="en-US" sz="1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BD3169-B824-6185-AD0D-54E57DC5D602}"/>
              </a:ext>
            </a:extLst>
          </p:cNvPr>
          <p:cNvSpPr txBox="1"/>
          <p:nvPr/>
        </p:nvSpPr>
        <p:spPr>
          <a:xfrm>
            <a:off x="1278768" y="18864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/>
              <a:t>V. Petrillo, ad-hoc developed Montecarlo code for linear QED</a:t>
            </a:r>
          </a:p>
          <a:p>
            <a:pPr algn="ctr"/>
            <a:endParaRPr lang="en-IT"/>
          </a:p>
          <a:p>
            <a:pPr marL="457200" indent="-457200" algn="ctr">
              <a:buAutoNum type="arabicParenR"/>
            </a:pPr>
            <a:r>
              <a:rPr lang="en-GB"/>
              <a:t>e</a:t>
            </a:r>
            <a:r>
              <a:rPr lang="en-IT"/>
              <a:t>lectron back-scattering (X=12.000) 2) SCS (X=40.000)</a:t>
            </a:r>
          </a:p>
          <a:p>
            <a:pPr algn="ctr"/>
            <a:r>
              <a:rPr lang="en-IT"/>
              <a:t>3) Direct Compton (X=1.2</a:t>
            </a:r>
            <a:r>
              <a:rPr lang="en-IT" baseline="30000"/>
              <a:t>.</a:t>
            </a:r>
            <a:r>
              <a:rPr lang="en-IT"/>
              <a:t>10</a:t>
            </a:r>
            <a:r>
              <a:rPr lang="en-IT" baseline="30000"/>
              <a:t>5</a:t>
            </a:r>
            <a:r>
              <a:rPr lang="en-IT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36869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3" name="Picture 2" descr="A white board with writing on it&#10;&#10;Description automatically generated">
            <a:extLst>
              <a:ext uri="{FF2B5EF4-FFF2-40B4-BE49-F238E27FC236}">
                <a16:creationId xmlns:a16="http://schemas.microsoft.com/office/drawing/2014/main" id="{65D7F55E-0F41-3CB8-63E0-08F5B8CD2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60648"/>
            <a:ext cx="6705600" cy="5854700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4B5BE063-B9EE-8595-7B0E-15D46D6F050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8802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UBA-24 Workshop  @  CANDLE (Armenia) -  June 19th, 2024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8803200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graph of a solar cell&#10;&#10;Description automatically generated with medium confidence">
            <a:extLst>
              <a:ext uri="{FF2B5EF4-FFF2-40B4-BE49-F238E27FC236}">
                <a16:creationId xmlns:a16="http://schemas.microsoft.com/office/drawing/2014/main" id="{A954AFC0-9E7A-DF20-7A37-28B715F24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1" y="2204864"/>
            <a:ext cx="8625003" cy="3384376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4C12A7E9-EF92-2649-43AF-D540A94AE4E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44420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Politecnico di Milano – Theory of Relativity Course, Prof. E. Puppin, May 21st 2024</a:t>
            </a:r>
            <a:endParaRPr lang="en-US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1A719D-68A5-9CCE-3D5C-A5D82804EE01}"/>
              </a:ext>
            </a:extLst>
          </p:cNvPr>
          <p:cNvSpPr txBox="1"/>
          <p:nvPr/>
        </p:nvSpPr>
        <p:spPr>
          <a:xfrm>
            <a:off x="971600" y="1037927"/>
            <a:ext cx="7354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Spectral Purification of incident Channeling Radiation</a:t>
            </a:r>
          </a:p>
          <a:p>
            <a:pPr algn="ctr"/>
            <a:r>
              <a:rPr lang="en-IT"/>
              <a:t>C</a:t>
            </a:r>
            <a:r>
              <a:rPr lang="en-GB"/>
              <a:t>o</a:t>
            </a:r>
            <a:r>
              <a:rPr lang="en-IT"/>
              <a:t>mpact, sustainable, mono-chromatic gamma-ray source</a:t>
            </a:r>
          </a:p>
        </p:txBody>
      </p:sp>
    </p:spTree>
    <p:extLst>
      <p:ext uri="{BB962C8B-B14F-4D97-AF65-F5344CB8AC3E}">
        <p14:creationId xmlns:p14="http://schemas.microsoft.com/office/powerpoint/2010/main" val="24927499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B2BD662-89F7-2E50-2E4C-BA5640017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492896"/>
            <a:ext cx="7772400" cy="3649059"/>
          </a:xfrm>
          <a:prstGeom prst="rect">
            <a:avLst/>
          </a:prstGeom>
        </p:spPr>
      </p:pic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4C12A7E9-EF92-2649-43AF-D540A94AE4E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444208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Politecnico di Milano – Theory of Relativity Course, Prof. E. Puppin, May 21st 2024</a:t>
            </a:r>
            <a:endParaRPr lang="en-US" sz="1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9E5D56-7507-2DA5-FAE8-C073D1E73873}"/>
              </a:ext>
            </a:extLst>
          </p:cNvPr>
          <p:cNvSpPr txBox="1"/>
          <p:nvPr/>
        </p:nvSpPr>
        <p:spPr>
          <a:xfrm>
            <a:off x="401627" y="881322"/>
            <a:ext cx="8340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Deep recoil cancels the </a:t>
            </a:r>
            <a:r>
              <a:rPr lang="en-IT">
                <a:latin typeface="Symbol" pitchFamily="2" charset="2"/>
              </a:rPr>
              <a:t>g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>
                <a:latin typeface="Symbol" pitchFamily="2" charset="2"/>
              </a:rPr>
              <a:t>q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/>
              <a:t> disease/correlation, therefore strongly</a:t>
            </a:r>
          </a:p>
          <a:p>
            <a:r>
              <a:rPr lang="en-IT"/>
              <a:t>decreases the dependence of the back-scattered photon beam</a:t>
            </a:r>
          </a:p>
          <a:p>
            <a:r>
              <a:rPr lang="en-IT"/>
              <a:t>bandwidth on the electron beam transverse emittance</a:t>
            </a:r>
          </a:p>
        </p:txBody>
      </p:sp>
    </p:spTree>
    <p:extLst>
      <p:ext uri="{BB962C8B-B14F-4D97-AF65-F5344CB8AC3E}">
        <p14:creationId xmlns:p14="http://schemas.microsoft.com/office/powerpoint/2010/main" val="23784041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letter&#10;&#10;Description automatically generated">
            <a:extLst>
              <a:ext uri="{FF2B5EF4-FFF2-40B4-BE49-F238E27FC236}">
                <a16:creationId xmlns:a16="http://schemas.microsoft.com/office/drawing/2014/main" id="{3F62D46F-633D-3AA6-D130-0E4AE6CCF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56" y="692696"/>
            <a:ext cx="7772400" cy="1772208"/>
          </a:xfrm>
          <a:prstGeom prst="rect">
            <a:avLst/>
          </a:prstGeom>
        </p:spPr>
      </p:pic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02940D6-51C2-E81A-E6BA-62AB62C09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2730159"/>
            <a:ext cx="6840760" cy="4011209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2D7516A3-86EA-47E6-63C8-E4788B6C8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6453336"/>
            <a:ext cx="2223686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L. Bandiera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5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8" name="Picture 7" descr="A close up of a math formula&#10;&#10;Description automatically generated with medium confidence">
            <a:extLst>
              <a:ext uri="{FF2B5EF4-FFF2-40B4-BE49-F238E27FC236}">
                <a16:creationId xmlns:a16="http://schemas.microsoft.com/office/drawing/2014/main" id="{9735E154-8F0F-2818-45E5-FF6B2A1D0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16632"/>
            <a:ext cx="5472608" cy="2464339"/>
          </a:xfrm>
          <a:prstGeom prst="rect">
            <a:avLst/>
          </a:prstGeom>
        </p:spPr>
      </p:pic>
      <p:pic>
        <p:nvPicPr>
          <p:cNvPr id="10" name="Picture 9" descr="A white board with writing on it&#10;&#10;Description automatically generated">
            <a:extLst>
              <a:ext uri="{FF2B5EF4-FFF2-40B4-BE49-F238E27FC236}">
                <a16:creationId xmlns:a16="http://schemas.microsoft.com/office/drawing/2014/main" id="{2A6FC1B2-F46E-F008-9DA1-4ABF34CF9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2922" y="2512184"/>
            <a:ext cx="4367510" cy="4301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6BBF05-4CDA-5DA4-2E51-79E01A9DEFB7}"/>
              </a:ext>
            </a:extLst>
          </p:cNvPr>
          <p:cNvSpPr txBox="1"/>
          <p:nvPr/>
        </p:nvSpPr>
        <p:spPr>
          <a:xfrm>
            <a:off x="6228184" y="5805264"/>
            <a:ext cx="2550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</a:t>
            </a:r>
            <a:r>
              <a:rPr lang="en-IT"/>
              <a:t>or any value of </a:t>
            </a:r>
            <a:r>
              <a:rPr lang="en-IT">
                <a:latin typeface="Symbol" pitchFamily="2" charset="2"/>
              </a:rPr>
              <a:t>g</a:t>
            </a:r>
            <a:r>
              <a:rPr lang="en-IT"/>
              <a:t> 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D19D1-2C7A-72BF-4718-BA70126F6894}"/>
              </a:ext>
            </a:extLst>
          </p:cNvPr>
          <p:cNvSpPr txBox="1"/>
          <p:nvPr/>
        </p:nvSpPr>
        <p:spPr>
          <a:xfrm>
            <a:off x="251520" y="3859533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/>
              <a:t>Let’s focus on the</a:t>
            </a:r>
          </a:p>
          <a:p>
            <a:pPr algn="ctr"/>
            <a:r>
              <a:rPr lang="en-IT"/>
              <a:t>“turning point”</a:t>
            </a:r>
          </a:p>
          <a:p>
            <a:pPr algn="ctr"/>
            <a:r>
              <a:rPr lang="en-GB"/>
              <a:t>w</a:t>
            </a:r>
            <a:r>
              <a:rPr lang="en-IT"/>
              <a:t>here electron starts</a:t>
            </a:r>
          </a:p>
          <a:p>
            <a:pPr algn="ctr"/>
            <a:r>
              <a:rPr lang="en-IT"/>
              <a:t>to be back-scattered:</a:t>
            </a:r>
          </a:p>
          <a:p>
            <a:pPr algn="ctr"/>
            <a:r>
              <a:rPr lang="en-IT"/>
              <a:t>FICS  - Full Inverse Compton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12C9D0-31FC-8482-7AC0-790B834E7342}"/>
                  </a:ext>
                </a:extLst>
              </p:cNvPr>
              <p:cNvSpPr txBox="1"/>
              <p:nvPr/>
            </p:nvSpPr>
            <p:spPr>
              <a:xfrm>
                <a:off x="579457" y="2395358"/>
                <a:ext cx="1390283" cy="4056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360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IT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b="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12C9D0-31FC-8482-7AC0-790B834E7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57" y="2395358"/>
                <a:ext cx="1390283" cy="405683"/>
              </a:xfrm>
              <a:prstGeom prst="rect">
                <a:avLst/>
              </a:prstGeom>
              <a:blipFill>
                <a:blip r:embed="rId6"/>
                <a:stretch>
                  <a:fillRect l="-6306" t="-3030" r="-270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941635-3CA2-9E51-3B86-52872778F628}"/>
              </a:ext>
            </a:extLst>
          </p:cNvPr>
          <p:cNvCxnSpPr/>
          <p:nvPr/>
        </p:nvCxnSpPr>
        <p:spPr bwMode="auto">
          <a:xfrm>
            <a:off x="395536" y="1832633"/>
            <a:ext cx="83140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D9E37DD8-FB30-52BF-B3DC-F3176A42C6B6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1218999" y="1732813"/>
            <a:ext cx="444705" cy="99821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87408C-9E11-8FCA-7ABA-1713712E707C}"/>
                  </a:ext>
                </a:extLst>
              </p:cNvPr>
              <p:cNvSpPr txBox="1"/>
              <p:nvPr/>
            </p:nvSpPr>
            <p:spPr>
              <a:xfrm>
                <a:off x="1579093" y="1378789"/>
                <a:ext cx="360418" cy="257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87408C-9E11-8FCA-7ABA-1713712E7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093" y="1378789"/>
                <a:ext cx="360418" cy="257324"/>
              </a:xfrm>
              <a:prstGeom prst="rect">
                <a:avLst/>
              </a:prstGeom>
              <a:blipFill>
                <a:blip r:embed="rId7"/>
                <a:stretch>
                  <a:fillRect l="-27586" r="-51724" b="-9047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72B3FA-3E2D-8CB2-6484-7F5C5A59A8B7}"/>
                  </a:ext>
                </a:extLst>
              </p:cNvPr>
              <p:cNvSpPr txBox="1"/>
              <p:nvPr/>
            </p:nvSpPr>
            <p:spPr>
              <a:xfrm>
                <a:off x="457481" y="1430254"/>
                <a:ext cx="252447" cy="2333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72B3FA-3E2D-8CB2-6484-7F5C5A59A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81" y="1430254"/>
                <a:ext cx="252447" cy="233354"/>
              </a:xfrm>
              <a:prstGeom prst="rect">
                <a:avLst/>
              </a:prstGeom>
              <a:blipFill>
                <a:blip r:embed="rId8"/>
                <a:stretch>
                  <a:fillRect l="-45000" r="-40000" b="-7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AD2193-85E4-AFEB-D82D-747016F123D9}"/>
              </a:ext>
            </a:extLst>
          </p:cNvPr>
          <p:cNvCxnSpPr>
            <a:cxnSpLocks/>
          </p:cNvCxnSpPr>
          <p:nvPr/>
        </p:nvCxnSpPr>
        <p:spPr bwMode="auto">
          <a:xfrm>
            <a:off x="1218994" y="1832633"/>
            <a:ext cx="0" cy="964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ACA60C38-078D-6304-82D4-443EC63762DC}"/>
              </a:ext>
            </a:extLst>
          </p:cNvPr>
          <p:cNvCxnSpPr>
            <a:cxnSpLocks/>
          </p:cNvCxnSpPr>
          <p:nvPr/>
        </p:nvCxnSpPr>
        <p:spPr bwMode="auto">
          <a:xfrm>
            <a:off x="1218995" y="1829229"/>
            <a:ext cx="1327024" cy="159611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955A97-BC1E-C6A7-B19E-759C2F2A608C}"/>
                  </a:ext>
                </a:extLst>
              </p:cNvPr>
              <p:cNvSpPr txBox="1"/>
              <p:nvPr/>
            </p:nvSpPr>
            <p:spPr>
              <a:xfrm>
                <a:off x="2366112" y="1586982"/>
                <a:ext cx="426659" cy="257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955A97-BC1E-C6A7-B19E-759C2F2A6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6112" y="1586982"/>
                <a:ext cx="426659" cy="257324"/>
              </a:xfrm>
              <a:prstGeom prst="rect">
                <a:avLst/>
              </a:prstGeom>
              <a:blipFill>
                <a:blip r:embed="rId9"/>
                <a:stretch>
                  <a:fillRect l="-26471" r="-52941" b="-8181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708789-A8BE-39D0-1583-6E0AFFDF49FD}"/>
                  </a:ext>
                </a:extLst>
              </p:cNvPr>
              <p:cNvSpPr txBox="1"/>
              <p:nvPr/>
            </p:nvSpPr>
            <p:spPr>
              <a:xfrm>
                <a:off x="1117405" y="1916832"/>
                <a:ext cx="318688" cy="2333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708789-A8BE-39D0-1583-6E0AFFDF4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405" y="1916832"/>
                <a:ext cx="318688" cy="233354"/>
              </a:xfrm>
              <a:prstGeom prst="rect">
                <a:avLst/>
              </a:prstGeom>
              <a:blipFill>
                <a:blip r:embed="rId10"/>
                <a:stretch>
                  <a:fillRect l="-33333" r="-37037" b="-7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C3B1DC-2754-8489-FD70-3932FCE00B76}"/>
                  </a:ext>
                </a:extLst>
              </p:cNvPr>
              <p:cNvSpPr txBox="1"/>
              <p:nvPr/>
            </p:nvSpPr>
            <p:spPr>
              <a:xfrm>
                <a:off x="373405" y="2843371"/>
                <a:ext cx="1390283" cy="4056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360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IT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C3B1DC-2754-8489-FD70-3932FCE00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05" y="2843371"/>
                <a:ext cx="1390283" cy="4056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0F9715B-C291-3127-BD41-9DB9E279C174}"/>
              </a:ext>
            </a:extLst>
          </p:cNvPr>
          <p:cNvSpPr txBox="1"/>
          <p:nvPr/>
        </p:nvSpPr>
        <p:spPr>
          <a:xfrm>
            <a:off x="4599225" y="1117968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FICS equations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9EC0F8-AEF3-83C6-5FE0-FC92E5BF1AEA}"/>
              </a:ext>
            </a:extLst>
          </p:cNvPr>
          <p:cNvSpPr txBox="1"/>
          <p:nvPr/>
        </p:nvSpPr>
        <p:spPr>
          <a:xfrm>
            <a:off x="6276677" y="5230808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FICS solutions</a:t>
            </a:r>
          </a:p>
        </p:txBody>
      </p:sp>
    </p:spTree>
    <p:extLst>
      <p:ext uri="{BB962C8B-B14F-4D97-AF65-F5344CB8AC3E}">
        <p14:creationId xmlns:p14="http://schemas.microsoft.com/office/powerpoint/2010/main" val="264868260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lygon&#10;&#10;Description automatically generated with low confidence">
            <a:extLst>
              <a:ext uri="{FF2B5EF4-FFF2-40B4-BE49-F238E27FC236}">
                <a16:creationId xmlns:a16="http://schemas.microsoft.com/office/drawing/2014/main" id="{951735A6-9965-E141-4EBA-CC57D0C6E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4160"/>
            <a:ext cx="7772400" cy="604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C4CA3-5768-720C-6453-B1A16F0CE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160566-109B-4390-6A1C-0568E06DB5DD}"/>
              </a:ext>
            </a:extLst>
          </p:cNvPr>
          <p:cNvSpPr txBox="1"/>
          <p:nvPr/>
        </p:nvSpPr>
        <p:spPr>
          <a:xfrm>
            <a:off x="1300175" y="580618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>
                <a:solidFill>
                  <a:srgbClr val="FF0000"/>
                </a:solidFill>
              </a:rPr>
              <a:t>20% rms spread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999EDB-EEC3-0BBD-CC2A-9A8BAB3F362A}"/>
              </a:ext>
            </a:extLst>
          </p:cNvPr>
          <p:cNvSpPr txBox="1"/>
          <p:nvPr/>
        </p:nvSpPr>
        <p:spPr>
          <a:xfrm>
            <a:off x="5436096" y="580618"/>
            <a:ext cx="3690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Incoming e- </a:t>
            </a:r>
            <a:r>
              <a:rPr lang="en-GB" sz="2000"/>
              <a:t>b</a:t>
            </a:r>
            <a:r>
              <a:rPr lang="en-IT" sz="2000"/>
              <a:t>eam </a:t>
            </a:r>
            <a:r>
              <a:rPr lang="en-IT" sz="2000">
                <a:solidFill>
                  <a:srgbClr val="0070C0"/>
                </a:solidFill>
              </a:rPr>
              <a:t>10</a:t>
            </a:r>
            <a:r>
              <a:rPr lang="en-IT" sz="2000" baseline="30000">
                <a:solidFill>
                  <a:srgbClr val="0070C0"/>
                </a:solidFill>
              </a:rPr>
              <a:t>-4</a:t>
            </a:r>
            <a:r>
              <a:rPr lang="en-IT" sz="2000">
                <a:solidFill>
                  <a:srgbClr val="0070C0"/>
                </a:solidFill>
              </a:rPr>
              <a:t> rms spread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1F7A43-AC35-EDE5-3E84-A6DC688EE420}"/>
              </a:ext>
            </a:extLst>
          </p:cNvPr>
          <p:cNvSpPr txBox="1"/>
          <p:nvPr/>
        </p:nvSpPr>
        <p:spPr>
          <a:xfrm>
            <a:off x="1403648" y="2952267"/>
            <a:ext cx="166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>
                <a:solidFill>
                  <a:srgbClr val="00B050"/>
                </a:solidFill>
              </a:rPr>
              <a:t>2.10</a:t>
            </a:r>
            <a:r>
              <a:rPr lang="en-IT" sz="2000" b="1" baseline="30000">
                <a:solidFill>
                  <a:srgbClr val="00B050"/>
                </a:solidFill>
              </a:rPr>
              <a:t>-4</a:t>
            </a:r>
          </a:p>
          <a:p>
            <a:r>
              <a:rPr lang="en-GB" sz="2000" b="1">
                <a:solidFill>
                  <a:srgbClr val="00B050"/>
                </a:solidFill>
              </a:rPr>
              <a:t>r</a:t>
            </a:r>
            <a:r>
              <a:rPr lang="en-IT" sz="2000" b="1">
                <a:solidFill>
                  <a:srgbClr val="00B050"/>
                </a:solidFill>
              </a:rPr>
              <a:t>ms     spread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78C091-DA3C-0548-6E17-35B6538880B7}"/>
              </a:ext>
            </a:extLst>
          </p:cNvPr>
          <p:cNvSpPr txBox="1"/>
          <p:nvPr/>
        </p:nvSpPr>
        <p:spPr>
          <a:xfrm>
            <a:off x="1259632" y="87015"/>
            <a:ext cx="7772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>
                <a:solidFill>
                  <a:srgbClr val="FF0000"/>
                </a:solidFill>
                <a:latin typeface="Symbol" pitchFamily="2" charset="2"/>
              </a:rPr>
              <a:t>g </a:t>
            </a:r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-ray </a:t>
            </a:r>
            <a:r>
              <a:rPr lang="en-GB" b="1" i="1">
                <a:solidFill>
                  <a:srgbClr val="FF0000"/>
                </a:solidFill>
              </a:rPr>
              <a:t>i</a:t>
            </a:r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n-vacuum mono-chromatization, </a:t>
            </a:r>
            <a:r>
              <a:rPr lang="en-GB" b="1" i="1">
                <a:solidFill>
                  <a:srgbClr val="FF0000"/>
                </a:solidFill>
              </a:rPr>
              <a:t>SCS at large Recoil</a:t>
            </a:r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1975F-9D6D-4538-F3BC-6DA9841B260C}"/>
              </a:ext>
            </a:extLst>
          </p:cNvPr>
          <p:cNvSpPr txBox="1"/>
          <p:nvPr/>
        </p:nvSpPr>
        <p:spPr>
          <a:xfrm>
            <a:off x="1479078" y="4829090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>
                <a:solidFill>
                  <a:srgbClr val="FF0000"/>
                </a:solidFill>
              </a:rPr>
              <a:t>10</a:t>
            </a:r>
            <a:r>
              <a:rPr lang="en-IT" sz="2000" baseline="30000">
                <a:solidFill>
                  <a:srgbClr val="FF0000"/>
                </a:solidFill>
              </a:rPr>
              <a:t>-1</a:t>
            </a:r>
            <a:r>
              <a:rPr lang="en-IT" sz="2000">
                <a:solidFill>
                  <a:srgbClr val="FF0000"/>
                </a:solidFill>
              </a:rPr>
              <a:t>    spread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FA6F02-DF90-32B4-1610-9A4FD44B0133}"/>
              </a:ext>
            </a:extLst>
          </p:cNvPr>
          <p:cNvSpPr txBox="1"/>
          <p:nvPr/>
        </p:nvSpPr>
        <p:spPr>
          <a:xfrm>
            <a:off x="7536214" y="2952267"/>
            <a:ext cx="1572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no energy-</a:t>
            </a:r>
          </a:p>
          <a:p>
            <a:r>
              <a:rPr lang="en-GB"/>
              <a:t>a</a:t>
            </a:r>
            <a:r>
              <a:rPr lang="en-IT"/>
              <a:t>ngular</a:t>
            </a:r>
          </a:p>
          <a:p>
            <a:r>
              <a:rPr lang="en-IT"/>
              <a:t>correlation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B6E03D-F50A-BC6C-3321-1CBA08DCABCC}"/>
              </a:ext>
            </a:extLst>
          </p:cNvPr>
          <p:cNvSpPr txBox="1"/>
          <p:nvPr/>
        </p:nvSpPr>
        <p:spPr>
          <a:xfrm>
            <a:off x="6588224" y="6453336"/>
            <a:ext cx="2470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C. Curatolo - Whizard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9C780C-6901-86A6-2396-137E24B44680}"/>
              </a:ext>
            </a:extLst>
          </p:cNvPr>
          <p:cNvGrpSpPr/>
          <p:nvPr/>
        </p:nvGrpSpPr>
        <p:grpSpPr>
          <a:xfrm>
            <a:off x="110926" y="1700808"/>
            <a:ext cx="1508746" cy="1728192"/>
            <a:chOff x="110926" y="1700808"/>
            <a:chExt cx="1508746" cy="1728192"/>
          </a:xfrm>
        </p:grpSpPr>
        <p:sp>
          <p:nvSpPr>
            <p:cNvPr id="2" name="Curved Right Arrow 1">
              <a:extLst>
                <a:ext uri="{FF2B5EF4-FFF2-40B4-BE49-F238E27FC236}">
                  <a16:creationId xmlns:a16="http://schemas.microsoft.com/office/drawing/2014/main" id="{43AB407D-DA30-CF00-625E-80B363DE6804}"/>
                </a:ext>
              </a:extLst>
            </p:cNvPr>
            <p:cNvSpPr/>
            <p:nvPr/>
          </p:nvSpPr>
          <p:spPr bwMode="auto">
            <a:xfrm>
              <a:off x="112485" y="1700808"/>
              <a:ext cx="499075" cy="1728192"/>
            </a:xfrm>
            <a:prstGeom prst="curved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6CF8BB-BC89-A143-309B-3A2CE2576836}"/>
                </a:ext>
              </a:extLst>
            </p:cNvPr>
            <p:cNvSpPr txBox="1"/>
            <p:nvPr/>
          </p:nvSpPr>
          <p:spPr>
            <a:xfrm>
              <a:off x="110926" y="1916832"/>
              <a:ext cx="150874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E</a:t>
              </a:r>
              <a:r>
                <a:rPr lang="en-IT"/>
                <a:t>lectron</a:t>
              </a:r>
            </a:p>
            <a:p>
              <a:r>
                <a:rPr lang="en-GB"/>
                <a:t>C</a:t>
              </a:r>
              <a:r>
                <a:rPr lang="en-IT"/>
                <a:t>ooling of</a:t>
              </a:r>
            </a:p>
            <a:p>
              <a:r>
                <a:rPr lang="en-IT"/>
                <a:t>photons!!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1BEBBD-D8CB-6BF2-D473-82AA5F1294DB}"/>
              </a:ext>
            </a:extLst>
          </p:cNvPr>
          <p:cNvSpPr txBox="1"/>
          <p:nvPr/>
        </p:nvSpPr>
        <p:spPr>
          <a:xfrm>
            <a:off x="110926" y="5861883"/>
            <a:ext cx="1268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</a:t>
            </a:r>
            <a:r>
              <a:rPr lang="en-IT"/>
              <a:t>- beam</a:t>
            </a:r>
          </a:p>
          <a:p>
            <a:r>
              <a:rPr lang="en-GB"/>
              <a:t>i</a:t>
            </a:r>
            <a:r>
              <a:rPr lang="en-IT"/>
              <a:t>s heated</a:t>
            </a:r>
          </a:p>
        </p:txBody>
      </p:sp>
    </p:spTree>
    <p:extLst>
      <p:ext uri="{BB962C8B-B14F-4D97-AF65-F5344CB8AC3E}">
        <p14:creationId xmlns:p14="http://schemas.microsoft.com/office/powerpoint/2010/main" val="342075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graph of 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837732CF-81BA-29F4-E5DD-72B2539B7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97" y="2566380"/>
            <a:ext cx="5349952" cy="3780548"/>
          </a:xfrm>
          <a:prstGeom prst="rect">
            <a:avLst/>
          </a:prstGeom>
        </p:spPr>
      </p:pic>
      <p:pic>
        <p:nvPicPr>
          <p:cNvPr id="9" name="Picture 8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80F3312D-6E68-F2EB-662F-3FA5888AF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170" y="77576"/>
            <a:ext cx="5194833" cy="3670932"/>
          </a:xfrm>
          <a:prstGeom prst="rect">
            <a:avLst/>
          </a:prstGeom>
        </p:spPr>
      </p:pic>
      <p:graphicFrame>
        <p:nvGraphicFramePr>
          <p:cNvPr id="2" name="Oggetto 3">
            <a:extLst>
              <a:ext uri="{FF2B5EF4-FFF2-40B4-BE49-F238E27FC236}">
                <a16:creationId xmlns:a16="http://schemas.microsoft.com/office/drawing/2014/main" id="{A8FA7329-2143-82B9-47EF-986E1ADAC4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4248" y="3748507"/>
          <a:ext cx="4334256" cy="3064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2" name="Oggetto 3">
                        <a:extLst>
                          <a:ext uri="{FF2B5EF4-FFF2-40B4-BE49-F238E27FC236}">
                            <a16:creationId xmlns:a16="http://schemas.microsoft.com/office/drawing/2014/main" id="{A8FA7329-2143-82B9-47EF-986E1ADAC4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74248" y="3748507"/>
                        <a:ext cx="4334256" cy="30648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ent Up Arrow 6">
            <a:extLst>
              <a:ext uri="{FF2B5EF4-FFF2-40B4-BE49-F238E27FC236}">
                <a16:creationId xmlns:a16="http://schemas.microsoft.com/office/drawing/2014/main" id="{296A6598-F434-1906-5346-0F3483A39AE2}"/>
              </a:ext>
            </a:extLst>
          </p:cNvPr>
          <p:cNvSpPr/>
          <p:nvPr/>
        </p:nvSpPr>
        <p:spPr bwMode="auto">
          <a:xfrm rot="10800000">
            <a:off x="1835696" y="1462861"/>
            <a:ext cx="1834882" cy="1274141"/>
          </a:xfrm>
          <a:prstGeom prst="bent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0FF63F41-D36E-D266-36E6-A9E61E2597EB}"/>
              </a:ext>
            </a:extLst>
          </p:cNvPr>
          <p:cNvSpPr/>
          <p:nvPr/>
        </p:nvSpPr>
        <p:spPr bwMode="auto">
          <a:xfrm rot="16200000">
            <a:off x="4610723" y="4917320"/>
            <a:ext cx="699175" cy="261908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EB0B5-F8D7-D160-53E6-2E504AD3329E}"/>
              </a:ext>
            </a:extLst>
          </p:cNvPr>
          <p:cNvSpPr txBox="1"/>
          <p:nvPr/>
        </p:nvSpPr>
        <p:spPr>
          <a:xfrm>
            <a:off x="5583307" y="133834"/>
            <a:ext cx="34531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B</a:t>
            </a:r>
            <a:r>
              <a:rPr lang="en-IT" b="1"/>
              <a:t>road-band incident</a:t>
            </a:r>
          </a:p>
          <a:p>
            <a:r>
              <a:rPr lang="en-IT" b="1"/>
              <a:t>photon beam</a:t>
            </a:r>
          </a:p>
          <a:p>
            <a:r>
              <a:rPr lang="en-GB"/>
              <a:t>f</a:t>
            </a:r>
            <a:r>
              <a:rPr lang="en-IT"/>
              <a:t>rom channeling radiation,</a:t>
            </a:r>
          </a:p>
          <a:p>
            <a:r>
              <a:rPr lang="en-IT"/>
              <a:t>bremsstrahlung,</a:t>
            </a:r>
          </a:p>
          <a:p>
            <a:r>
              <a:rPr lang="en-IT"/>
              <a:t>betatron radiation, etc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F65003-94FE-44EE-DE77-F46BB8855CB5}"/>
              </a:ext>
            </a:extLst>
          </p:cNvPr>
          <p:cNvSpPr txBox="1"/>
          <p:nvPr/>
        </p:nvSpPr>
        <p:spPr>
          <a:xfrm>
            <a:off x="755576" y="1841994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spectral      purification</a:t>
            </a:r>
            <a:endParaRPr lang="en-IT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1B2F6E-8F54-425F-AA49-CC48C08E6923}"/>
              </a:ext>
            </a:extLst>
          </p:cNvPr>
          <p:cNvSpPr txBox="1"/>
          <p:nvPr/>
        </p:nvSpPr>
        <p:spPr>
          <a:xfrm>
            <a:off x="4290850" y="6063679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tunability</a:t>
            </a:r>
            <a:endParaRPr lang="en-IT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D73D7C-7CB5-6B54-D767-7C084ED02602}"/>
              </a:ext>
            </a:extLst>
          </p:cNvPr>
          <p:cNvSpPr txBox="1"/>
          <p:nvPr/>
        </p:nvSpPr>
        <p:spPr>
          <a:xfrm>
            <a:off x="2339752" y="3595730"/>
            <a:ext cx="2844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>
                <a:solidFill>
                  <a:srgbClr val="C00000"/>
                </a:solidFill>
              </a:rPr>
              <a:t>Deep Recoil Inverse</a:t>
            </a:r>
          </a:p>
          <a:p>
            <a:r>
              <a:rPr lang="en-IT" b="1">
                <a:solidFill>
                  <a:srgbClr val="C00000"/>
                </a:solidFill>
              </a:rPr>
              <a:t>Compton Scattering</a:t>
            </a:r>
          </a:p>
        </p:txBody>
      </p:sp>
    </p:spTree>
    <p:extLst>
      <p:ext uri="{BB962C8B-B14F-4D97-AF65-F5344CB8AC3E}">
        <p14:creationId xmlns:p14="http://schemas.microsoft.com/office/powerpoint/2010/main" val="171079212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BB4D24-8A65-0102-C13F-BBB46F90E768}"/>
              </a:ext>
            </a:extLst>
          </p:cNvPr>
          <p:cNvSpPr txBox="1"/>
          <p:nvPr/>
        </p:nvSpPr>
        <p:spPr>
          <a:xfrm>
            <a:off x="1259632" y="116632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Trapping electrons (positrons) into a magnetic bottle by SCS</a:t>
            </a:r>
          </a:p>
          <a:p>
            <a:r>
              <a:rPr lang="en-IT"/>
              <a:t>at low recoil ( 72 keV photon beam heats up 5 keV e</a:t>
            </a:r>
            <a:r>
              <a:rPr lang="en-IT" baseline="30000"/>
              <a:t>-</a:t>
            </a:r>
            <a:r>
              <a:rPr lang="en-IT"/>
              <a:t> beam)</a:t>
            </a:r>
          </a:p>
        </p:txBody>
      </p:sp>
      <p:pic>
        <p:nvPicPr>
          <p:cNvPr id="10" name="Picture 9" descr="A graph with colorful lines&#10;&#10;Description automatically generated">
            <a:extLst>
              <a:ext uri="{FF2B5EF4-FFF2-40B4-BE49-F238E27FC236}">
                <a16:creationId xmlns:a16="http://schemas.microsoft.com/office/drawing/2014/main" id="{60432643-90BB-6AD6-0954-FE00681BD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958" y="3861048"/>
            <a:ext cx="4914546" cy="2808312"/>
          </a:xfrm>
          <a:prstGeom prst="rect">
            <a:avLst/>
          </a:prstGeom>
        </p:spPr>
      </p:pic>
      <p:pic>
        <p:nvPicPr>
          <p:cNvPr id="8" name="Picture 7" descr="A graph of a graph of a beam&#10;&#10;Description automatically generated with medium confidence">
            <a:extLst>
              <a:ext uri="{FF2B5EF4-FFF2-40B4-BE49-F238E27FC236}">
                <a16:creationId xmlns:a16="http://schemas.microsoft.com/office/drawing/2014/main" id="{B9FA79FB-1D0F-3571-B9CA-996DB5566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908720"/>
            <a:ext cx="4896544" cy="339457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BFF6D33-345C-D741-A886-259C037A7937}"/>
              </a:ext>
            </a:extLst>
          </p:cNvPr>
          <p:cNvCxnSpPr/>
          <p:nvPr/>
        </p:nvCxnSpPr>
        <p:spPr bwMode="auto">
          <a:xfrm>
            <a:off x="1907704" y="3480784"/>
            <a:ext cx="83140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638645BA-7CFB-AFA6-AD78-7A3701B1A854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2731164" y="3480784"/>
            <a:ext cx="1189162" cy="16424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FF5446-B82C-1757-D65B-7840A618B8CE}"/>
                  </a:ext>
                </a:extLst>
              </p:cNvPr>
              <p:cNvSpPr txBox="1"/>
              <p:nvPr/>
            </p:nvSpPr>
            <p:spPr>
              <a:xfrm>
                <a:off x="3640125" y="3223459"/>
                <a:ext cx="360418" cy="257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FF5446-B82C-1757-D65B-7840A618B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125" y="3223459"/>
                <a:ext cx="360418" cy="257324"/>
              </a:xfrm>
              <a:prstGeom prst="rect">
                <a:avLst/>
              </a:prstGeom>
              <a:blipFill>
                <a:blip r:embed="rId6"/>
                <a:stretch>
                  <a:fillRect l="-27586" r="-51724" b="-8181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FA3D7-A2BA-5111-186A-EF15F413C90D}"/>
                  </a:ext>
                </a:extLst>
              </p:cNvPr>
              <p:cNvSpPr txBox="1"/>
              <p:nvPr/>
            </p:nvSpPr>
            <p:spPr>
              <a:xfrm>
                <a:off x="1547664" y="3195646"/>
                <a:ext cx="252447" cy="2333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FA3D7-A2BA-5111-186A-EF15F413C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3195646"/>
                <a:ext cx="252447" cy="233354"/>
              </a:xfrm>
              <a:prstGeom prst="rect">
                <a:avLst/>
              </a:prstGeom>
              <a:blipFill>
                <a:blip r:embed="rId7"/>
                <a:stretch>
                  <a:fillRect l="-38095" r="-38095" b="-7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8CCEB9-54F0-5986-8031-012653D1CF0B}"/>
              </a:ext>
            </a:extLst>
          </p:cNvPr>
          <p:cNvCxnSpPr>
            <a:cxnSpLocks/>
          </p:cNvCxnSpPr>
          <p:nvPr/>
        </p:nvCxnSpPr>
        <p:spPr bwMode="auto">
          <a:xfrm>
            <a:off x="2731162" y="3480784"/>
            <a:ext cx="112646" cy="6682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9A6ADBF7-BCA9-993F-9276-AEED09175C48}"/>
              </a:ext>
            </a:extLst>
          </p:cNvPr>
          <p:cNvCxnSpPr>
            <a:cxnSpLocks/>
          </p:cNvCxnSpPr>
          <p:nvPr/>
        </p:nvCxnSpPr>
        <p:spPr bwMode="auto">
          <a:xfrm rot="16200000" flipV="1">
            <a:off x="2434393" y="3118335"/>
            <a:ext cx="490160" cy="10337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CE4FAC-46A7-C9A7-8DD4-12E9FCAF58DB}"/>
                  </a:ext>
                </a:extLst>
              </p:cNvPr>
              <p:cNvSpPr txBox="1"/>
              <p:nvPr/>
            </p:nvSpPr>
            <p:spPr>
              <a:xfrm>
                <a:off x="2627784" y="2492896"/>
                <a:ext cx="426659" cy="257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CE4FAC-46A7-C9A7-8DD4-12E9FCAF5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2492896"/>
                <a:ext cx="426659" cy="257324"/>
              </a:xfrm>
              <a:prstGeom prst="rect">
                <a:avLst/>
              </a:prstGeom>
              <a:blipFill>
                <a:blip r:embed="rId8"/>
                <a:stretch>
                  <a:fillRect l="-25714" r="-48571" b="-8571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6F68F-0CDE-4476-A49C-58BE278E9F43}"/>
                  </a:ext>
                </a:extLst>
              </p:cNvPr>
              <p:cNvSpPr txBox="1"/>
              <p:nvPr/>
            </p:nvSpPr>
            <p:spPr>
              <a:xfrm>
                <a:off x="2741144" y="4221088"/>
                <a:ext cx="318688" cy="2333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6F68F-0CDE-4476-A49C-58BE278E9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144" y="4221088"/>
                <a:ext cx="318688" cy="233354"/>
              </a:xfrm>
              <a:prstGeom prst="rect">
                <a:avLst/>
              </a:prstGeom>
              <a:blipFill>
                <a:blip r:embed="rId9"/>
                <a:stretch>
                  <a:fillRect l="-40000" r="-44000" b="-7368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egnaposto data 6">
            <a:extLst>
              <a:ext uri="{FF2B5EF4-FFF2-40B4-BE49-F238E27FC236}">
                <a16:creationId xmlns:a16="http://schemas.microsoft.com/office/drawing/2014/main" id="{B12E828D-9E07-4F78-A02B-B2845697FD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44420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Politecnico di Milano – Theory of Relativity Course, Prof. E. Puppin, May 21st 2024</a:t>
            </a:r>
            <a:endParaRPr lang="en-US" sz="1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0F9883-B9ED-3126-A3DD-2CE799AE5B2D}"/>
              </a:ext>
            </a:extLst>
          </p:cNvPr>
          <p:cNvSpPr txBox="1"/>
          <p:nvPr/>
        </p:nvSpPr>
        <p:spPr>
          <a:xfrm>
            <a:off x="5436096" y="2042526"/>
            <a:ext cx="2937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>
                <a:solidFill>
                  <a:srgbClr val="C00000"/>
                </a:solidFill>
              </a:rPr>
              <a:t>SCS    -    Symmetric</a:t>
            </a:r>
          </a:p>
          <a:p>
            <a:r>
              <a:rPr lang="en-IT" b="1">
                <a:solidFill>
                  <a:srgbClr val="C00000"/>
                </a:solidFill>
              </a:rPr>
              <a:t>Compton Scattering</a:t>
            </a:r>
          </a:p>
        </p:txBody>
      </p:sp>
    </p:spTree>
    <p:extLst>
      <p:ext uri="{BB962C8B-B14F-4D97-AF65-F5344CB8AC3E}">
        <p14:creationId xmlns:p14="http://schemas.microsoft.com/office/powerpoint/2010/main" val="70654257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657AD998-8939-05A2-34F6-F598DDFE3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006" y="2636912"/>
            <a:ext cx="3698706" cy="1212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23D11-A8C9-00DF-1148-9721937B2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7486">
            <a:off x="4429603" y="518866"/>
            <a:ext cx="1981405" cy="122186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1A6FCD-18D8-D7CF-805C-EC140CC883B7}"/>
              </a:ext>
            </a:extLst>
          </p:cNvPr>
          <p:cNvCxnSpPr/>
          <p:nvPr/>
        </p:nvCxnSpPr>
        <p:spPr bwMode="auto">
          <a:xfrm flipV="1">
            <a:off x="2987824" y="1343067"/>
            <a:ext cx="5940152" cy="439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113604-31C2-41D4-D51D-8146BC641A9E}"/>
              </a:ext>
            </a:extLst>
          </p:cNvPr>
          <p:cNvCxnSpPr>
            <a:cxnSpLocks/>
          </p:cNvCxnSpPr>
          <p:nvPr/>
        </p:nvCxnSpPr>
        <p:spPr bwMode="auto">
          <a:xfrm flipV="1">
            <a:off x="3012208" y="1028765"/>
            <a:ext cx="3717776" cy="3582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13C2B0-DF6F-4438-3540-E5C2A1D35F05}"/>
              </a:ext>
            </a:extLst>
          </p:cNvPr>
          <p:cNvCxnSpPr/>
          <p:nvPr/>
        </p:nvCxnSpPr>
        <p:spPr bwMode="auto">
          <a:xfrm>
            <a:off x="714095" y="1377479"/>
            <a:ext cx="194421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3311B3A-ABD5-5D7B-E648-5E5DEEBCF7C4}"/>
              </a:ext>
            </a:extLst>
          </p:cNvPr>
          <p:cNvSpPr txBox="1"/>
          <p:nvPr/>
        </p:nvSpPr>
        <p:spPr>
          <a:xfrm>
            <a:off x="107504" y="1420110"/>
            <a:ext cx="299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scattered</a:t>
            </a:r>
            <a:r>
              <a:rPr lang="en-IT"/>
              <a:t> electron</a:t>
            </a:r>
          </a:p>
          <a:p>
            <a:r>
              <a:rPr lang="en-IT"/>
              <a:t>E’</a:t>
            </a:r>
            <a:r>
              <a:rPr lang="en-IT" baseline="-25000"/>
              <a:t>e</a:t>
            </a:r>
            <a:r>
              <a:rPr lang="en-IT"/>
              <a:t> = </a:t>
            </a:r>
            <a:r>
              <a:rPr lang="en-IT">
                <a:latin typeface="Symbol" pitchFamily="2" charset="2"/>
              </a:rPr>
              <a:t>g</a:t>
            </a:r>
            <a:r>
              <a:rPr lang="en-IT">
                <a:latin typeface="+mn-lt"/>
              </a:rPr>
              <a:t>mc</a:t>
            </a:r>
            <a:r>
              <a:rPr lang="en-IT" baseline="30000">
                <a:latin typeface="+mn-lt"/>
              </a:rPr>
              <a:t>2</a:t>
            </a:r>
            <a:r>
              <a:rPr lang="en-IT"/>
              <a:t> + E</a:t>
            </a:r>
            <a:r>
              <a:rPr lang="en-IT" baseline="-25000"/>
              <a:t>ph </a:t>
            </a:r>
            <a:r>
              <a:rPr lang="en-IT"/>
              <a:t>– E’</a:t>
            </a:r>
            <a:r>
              <a:rPr lang="en-IT" baseline="-25000"/>
              <a:t>ph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A17B520-B162-F1B1-38FB-38E8765ED2DD}"/>
              </a:ext>
            </a:extLst>
          </p:cNvPr>
          <p:cNvSpPr/>
          <p:nvPr/>
        </p:nvSpPr>
        <p:spPr bwMode="auto">
          <a:xfrm>
            <a:off x="6371345" y="1032439"/>
            <a:ext cx="117866" cy="658452"/>
          </a:xfrm>
          <a:prstGeom prst="arc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9473D4-07BB-2FB6-48CD-5F4BA8CDAE76}"/>
              </a:ext>
            </a:extLst>
          </p:cNvPr>
          <p:cNvSpPr txBox="1"/>
          <p:nvPr/>
        </p:nvSpPr>
        <p:spPr>
          <a:xfrm>
            <a:off x="6444208" y="980728"/>
            <a:ext cx="376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2400">
                <a:latin typeface="Symbol" pitchFamily="2" charset="2"/>
              </a:rPr>
              <a:t>q</a:t>
            </a:r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9787CF-B885-BB73-B700-DC8139A42821}"/>
              </a:ext>
            </a:extLst>
          </p:cNvPr>
          <p:cNvSpPr txBox="1"/>
          <p:nvPr/>
        </p:nvSpPr>
        <p:spPr>
          <a:xfrm rot="21131549">
            <a:off x="2797020" y="296399"/>
            <a:ext cx="367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/>
              <a:t>E’</a:t>
            </a:r>
            <a:r>
              <a:rPr lang="en-IT" sz="1800" baseline="-25000"/>
              <a:t>ph  </a:t>
            </a:r>
            <a:r>
              <a:rPr lang="en-IT" sz="1800" b="1"/>
              <a:t>-</a:t>
            </a:r>
            <a:r>
              <a:rPr lang="en-IT" sz="1800" baseline="-25000"/>
              <a:t> </a:t>
            </a:r>
            <a:r>
              <a:rPr lang="en-GB" sz="1800"/>
              <a:t>energy of scattered</a:t>
            </a:r>
            <a:r>
              <a:rPr lang="en-IT" sz="1800"/>
              <a:t> photon at </a:t>
            </a:r>
            <a:r>
              <a:rPr lang="en-IT" sz="1800">
                <a:latin typeface="Symbol" pitchFamily="2" charset="2"/>
              </a:rPr>
              <a:t>q</a:t>
            </a:r>
            <a:endParaRPr lang="en-IT" sz="1800" baseline="-25000"/>
          </a:p>
        </p:txBody>
      </p:sp>
      <p:pic>
        <p:nvPicPr>
          <p:cNvPr id="14" name="Picture 13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36D5A76C-5B25-4BEE-E846-E20199B0C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4246364"/>
            <a:ext cx="5112568" cy="11268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7B4ADE-1822-CC87-CAFF-1B5881CE605F}"/>
              </a:ext>
            </a:extLst>
          </p:cNvPr>
          <p:cNvSpPr txBox="1"/>
          <p:nvPr/>
        </p:nvSpPr>
        <p:spPr>
          <a:xfrm>
            <a:off x="765697" y="5661248"/>
            <a:ext cx="7694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X</a:t>
            </a:r>
            <a:r>
              <a:rPr lang="en-IT"/>
              <a:t> = recoil parameter – twice the energy of the photon seen</a:t>
            </a:r>
          </a:p>
          <a:p>
            <a:r>
              <a:rPr lang="en-GB"/>
              <a:t>b</a:t>
            </a:r>
            <a:r>
              <a:rPr lang="en-IT"/>
              <a:t>y the electron in its own reference frame normalized to mc</a:t>
            </a:r>
            <a:r>
              <a:rPr lang="en-IT" baseline="3000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7B72F-A9F8-21CB-3B2B-305770BE7AE5}"/>
              </a:ext>
            </a:extLst>
          </p:cNvPr>
          <p:cNvSpPr txBox="1"/>
          <p:nvPr/>
        </p:nvSpPr>
        <p:spPr>
          <a:xfrm rot="21225735">
            <a:off x="6356599" y="522601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r</a:t>
            </a:r>
            <a:r>
              <a:rPr lang="en-IT"/>
              <a:t>ed shift at </a:t>
            </a:r>
            <a:r>
              <a:rPr lang="en-IT">
                <a:latin typeface="Symbol" pitchFamily="2" charset="2"/>
              </a:rPr>
              <a:t>q</a:t>
            </a:r>
            <a:r>
              <a:rPr lang="en-IT"/>
              <a:t>≠0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953157-48C8-F5DE-A2BF-17915B1668CE}"/>
              </a:ext>
            </a:extLst>
          </p:cNvPr>
          <p:cNvSpPr/>
          <p:nvPr/>
        </p:nvSpPr>
        <p:spPr bwMode="auto">
          <a:xfrm>
            <a:off x="5420305" y="3243002"/>
            <a:ext cx="1068906" cy="606091"/>
          </a:xfrm>
          <a:prstGeom prst="ellipse">
            <a:avLst/>
          </a:prstGeom>
          <a:solidFill>
            <a:srgbClr val="FFFF0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B06534-6D56-1BD0-C627-85CDD5FC608E}"/>
              </a:ext>
            </a:extLst>
          </p:cNvPr>
          <p:cNvCxnSpPr>
            <a:cxnSpLocks/>
          </p:cNvCxnSpPr>
          <p:nvPr/>
        </p:nvCxnSpPr>
        <p:spPr bwMode="auto">
          <a:xfrm flipH="1">
            <a:off x="6489211" y="947629"/>
            <a:ext cx="1116859" cy="24813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B9560E9-4021-B417-6A34-BDBA9BEF3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16" name="Segnaposto data 6">
            <a:extLst>
              <a:ext uri="{FF2B5EF4-FFF2-40B4-BE49-F238E27FC236}">
                <a16:creationId xmlns:a16="http://schemas.microsoft.com/office/drawing/2014/main" id="{F015086F-79C4-013B-7BD4-CFD6391AA65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860032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African Conference of Physics – George (SA) – Sept. 25th 2023</a:t>
            </a:r>
            <a:endParaRPr lang="en-US" sz="1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D9E4AE-9D98-B6E0-6A03-24D801354E0B}"/>
              </a:ext>
            </a:extLst>
          </p:cNvPr>
          <p:cNvSpPr txBox="1"/>
          <p:nvPr/>
        </p:nvSpPr>
        <p:spPr>
          <a:xfrm>
            <a:off x="2014611" y="4933597"/>
            <a:ext cx="5223867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1800" i="1"/>
              <a:t>All  I.C.S.  X/</a:t>
            </a:r>
            <a:r>
              <a:rPr lang="en-IT" sz="1800" i="1">
                <a:latin typeface="Symbol" pitchFamily="2" charset="2"/>
              </a:rPr>
              <a:t>g</a:t>
            </a:r>
            <a:r>
              <a:rPr lang="en-IT" sz="1800" i="1"/>
              <a:t> ray S</a:t>
            </a:r>
            <a:r>
              <a:rPr lang="en-GB" sz="1800" i="1"/>
              <a:t>o</a:t>
            </a:r>
            <a:r>
              <a:rPr lang="en-IT" sz="1800" i="1"/>
              <a:t>urces work at X&lt;1 and A</a:t>
            </a:r>
            <a:r>
              <a:rPr lang="en-US" sz="1800" b="1" i="1"/>
              <a:t> » </a:t>
            </a:r>
            <a:r>
              <a:rPr lang="en-IT" sz="1800" i="1"/>
              <a:t>1</a:t>
            </a:r>
          </a:p>
          <a:p>
            <a:pPr algn="ctr"/>
            <a:endParaRPr lang="en-IT" sz="1800" i="1"/>
          </a:p>
          <a:p>
            <a:pPr algn="ctr"/>
            <a:r>
              <a:rPr lang="en-IT" sz="1800" i="1"/>
              <a:t>STAR (350 keV)   X</a:t>
            </a:r>
            <a:r>
              <a:rPr lang="en-IT" sz="1800" i="1" baseline="-25000"/>
              <a:t>STAR</a:t>
            </a:r>
            <a:r>
              <a:rPr lang="en-IT" sz="1800" i="1"/>
              <a:t> &lt; 2.6</a:t>
            </a:r>
            <a:r>
              <a:rPr lang="en-IT" sz="1800" i="1" baseline="30000"/>
              <a:t>.</a:t>
            </a:r>
            <a:r>
              <a:rPr lang="en-IT" sz="1800" i="1"/>
              <a:t>10</a:t>
            </a:r>
            <a:r>
              <a:rPr lang="en-IT" sz="1800" i="1" baseline="30000"/>
              <a:t>-3</a:t>
            </a:r>
            <a:r>
              <a:rPr lang="en-IT" sz="1800" i="1"/>
              <a:t>   A</a:t>
            </a:r>
            <a:r>
              <a:rPr lang="en-IT" sz="1800" i="1" baseline="-25000"/>
              <a:t>STAR</a:t>
            </a:r>
            <a:r>
              <a:rPr lang="en-IT" sz="1800" i="1"/>
              <a:t>  &gt; 10</a:t>
            </a:r>
            <a:r>
              <a:rPr lang="en-IT" sz="1800" i="1" baseline="30000"/>
              <a:t>4</a:t>
            </a:r>
          </a:p>
          <a:p>
            <a:pPr algn="ctr"/>
            <a:endParaRPr lang="en-IT" sz="1800" i="1"/>
          </a:p>
          <a:p>
            <a:pPr algn="ctr"/>
            <a:r>
              <a:rPr lang="en-IT" sz="1800" i="1"/>
              <a:t>ELI-NP (20 MeV)  X</a:t>
            </a:r>
            <a:r>
              <a:rPr lang="en-IT" sz="1800" i="1" baseline="-25000"/>
              <a:t>ELI-NP</a:t>
            </a:r>
            <a:r>
              <a:rPr lang="en-IT" sz="1800" i="1"/>
              <a:t> &lt; 0.026   A</a:t>
            </a:r>
            <a:r>
              <a:rPr lang="en-IT" sz="1800" i="1" baseline="-25000"/>
              <a:t>ELI-NP</a:t>
            </a:r>
            <a:r>
              <a:rPr lang="en-IT" sz="1800" i="1"/>
              <a:t>  &gt;  2.4</a:t>
            </a:r>
            <a:r>
              <a:rPr lang="en-IT" sz="1800" i="1" baseline="30000"/>
              <a:t>.</a:t>
            </a:r>
            <a:r>
              <a:rPr lang="en-IT" sz="1800" i="1"/>
              <a:t>10</a:t>
            </a:r>
            <a:r>
              <a:rPr lang="en-IT" sz="1800" i="1" baseline="3000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6615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picture containing text, diagram, screenshot, plot&#10;&#10;Description automatically generated">
            <a:extLst>
              <a:ext uri="{FF2B5EF4-FFF2-40B4-BE49-F238E27FC236}">
                <a16:creationId xmlns:a16="http://schemas.microsoft.com/office/drawing/2014/main" id="{88FBCFA1-4C39-C83F-87E9-D33FF4740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56" y="836712"/>
            <a:ext cx="7500083" cy="5544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AF7688-5E69-36FA-78D2-D3125B02B3CA}"/>
              </a:ext>
            </a:extLst>
          </p:cNvPr>
          <p:cNvSpPr txBox="1"/>
          <p:nvPr/>
        </p:nvSpPr>
        <p:spPr>
          <a:xfrm>
            <a:off x="1662681" y="188640"/>
            <a:ext cx="6639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BriXSinO’s ICS source – Illya Drebot with CAIN – </a:t>
            </a:r>
          </a:p>
          <a:p>
            <a:pPr algn="ctr"/>
            <a:r>
              <a:rPr lang="en-IT"/>
              <a:t>ICS Moustache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8FF06243-FAC7-FDDE-8FAD-B61796898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6309320"/>
            <a:ext cx="4214598" cy="47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000" b="1">
                <a:solidFill>
                  <a:srgbClr val="0000FF"/>
                </a:solidFill>
              </a:rPr>
              <a:t>BriXSinO T.D.R.  @ </a:t>
            </a:r>
            <a:r>
              <a:rPr lang="en-US" sz="2000" b="1">
                <a:solidFill>
                  <a:srgbClr val="0000FF"/>
                </a:solidFill>
                <a:hlinkClick r:id="rId5"/>
              </a:rPr>
              <a:t>www.marix.eu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6" name="Segnaposto data 6">
            <a:extLst>
              <a:ext uri="{FF2B5EF4-FFF2-40B4-BE49-F238E27FC236}">
                <a16:creationId xmlns:a16="http://schemas.microsoft.com/office/drawing/2014/main" id="{76EC62C2-36F1-8BF2-3D49-EC1AF041DCE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223605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0E34605-3BD5-87E1-9012-8226CB9160AA}"/>
              </a:ext>
            </a:extLst>
          </p:cNvPr>
          <p:cNvGrpSpPr/>
          <p:nvPr/>
        </p:nvGrpSpPr>
        <p:grpSpPr>
          <a:xfrm>
            <a:off x="379475" y="1335323"/>
            <a:ext cx="4248472" cy="2051225"/>
            <a:chOff x="1246244" y="1988840"/>
            <a:chExt cx="6715904" cy="3672408"/>
          </a:xfrm>
        </p:grpSpPr>
        <p:pic>
          <p:nvPicPr>
            <p:cNvPr id="15" name="Picture 1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47941A5-49BC-84EA-5668-9D1EA8977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6244" y="1988840"/>
              <a:ext cx="6715904" cy="3672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E334C64-9740-AEA6-948C-3021D9B34314}"/>
                    </a:ext>
                  </a:extLst>
                </p:cNvPr>
                <p:cNvSpPr txBox="1"/>
                <p:nvPr/>
              </p:nvSpPr>
              <p:spPr>
                <a:xfrm>
                  <a:off x="4283968" y="2912960"/>
                  <a:ext cx="773832" cy="4440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F38B801-0756-F681-AAA6-5CEB3F2F8C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968" y="2912960"/>
                  <a:ext cx="773832" cy="444032"/>
                </a:xfrm>
                <a:prstGeom prst="rect">
                  <a:avLst/>
                </a:prstGeom>
                <a:blipFill>
                  <a:blip r:embed="rId4"/>
                  <a:stretch>
                    <a:fillRect l="-20513" r="-15385" b="-100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8599C4A-A2F2-EED2-413D-34FE53A1AE05}"/>
                    </a:ext>
                  </a:extLst>
                </p:cNvPr>
                <p:cNvSpPr txBox="1"/>
                <p:nvPr/>
              </p:nvSpPr>
              <p:spPr>
                <a:xfrm>
                  <a:off x="6228184" y="3056976"/>
                  <a:ext cx="773832" cy="4440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CFDC993-EC69-2C48-7295-6F151EE2E9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3056976"/>
                  <a:ext cx="773832" cy="444032"/>
                </a:xfrm>
                <a:prstGeom prst="rect">
                  <a:avLst/>
                </a:prstGeom>
                <a:blipFill>
                  <a:blip r:embed="rId5"/>
                  <a:stretch>
                    <a:fillRect l="-20513" r="-33333" b="-95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051104C-48BC-721E-B1A7-56506A541031}"/>
                    </a:ext>
                  </a:extLst>
                </p:cNvPr>
                <p:cNvSpPr txBox="1"/>
                <p:nvPr/>
              </p:nvSpPr>
              <p:spPr>
                <a:xfrm>
                  <a:off x="2195736" y="3671389"/>
                  <a:ext cx="773832" cy="4056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0D79E8-D6B1-C8C2-38A5-A192AAE3C6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736" y="3671389"/>
                  <a:ext cx="773832" cy="405683"/>
                </a:xfrm>
                <a:prstGeom prst="rect">
                  <a:avLst/>
                </a:prstGeom>
                <a:blipFill>
                  <a:blip r:embed="rId6"/>
                  <a:stretch>
                    <a:fillRect l="-2500" b="-7368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87200CF-F782-3C3D-1BB9-0F523222FD99}"/>
                    </a:ext>
                  </a:extLst>
                </p:cNvPr>
                <p:cNvSpPr txBox="1"/>
                <p:nvPr/>
              </p:nvSpPr>
              <p:spPr>
                <a:xfrm>
                  <a:off x="5220072" y="5013176"/>
                  <a:ext cx="773832" cy="4056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7F939A4-FECC-8F56-4912-D5A7706C47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072" y="5013176"/>
                  <a:ext cx="773832" cy="405683"/>
                </a:xfrm>
                <a:prstGeom prst="rect">
                  <a:avLst/>
                </a:prstGeom>
                <a:blipFill>
                  <a:blip r:embed="rId7"/>
                  <a:stretch>
                    <a:fillRect l="-10000" b="-7368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77" y="29829"/>
            <a:ext cx="1075139" cy="6501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31D398D-7448-F41B-7D71-97103EEFCCB5}"/>
              </a:ext>
            </a:extLst>
          </p:cNvPr>
          <p:cNvSpPr txBox="1"/>
          <p:nvPr/>
        </p:nvSpPr>
        <p:spPr>
          <a:xfrm>
            <a:off x="4815592" y="1945436"/>
            <a:ext cx="3906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</a:rPr>
              <a:t>X ≡  4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US" sz="2400" b="1" i="1" baseline="30000">
                <a:solidFill>
                  <a:srgbClr val="C00000"/>
                </a:solidFill>
                <a:latin typeface="Symbol" pitchFamily="2" charset="2"/>
              </a:rPr>
              <a:t>2 </a:t>
            </a:r>
            <a:r>
              <a:rPr lang="en-US" sz="2400" b="1" i="1">
                <a:solidFill>
                  <a:srgbClr val="C00000"/>
                </a:solidFill>
              </a:rPr>
              <a:t>E</a:t>
            </a:r>
            <a:r>
              <a:rPr lang="en-US" sz="2400" b="1" i="1" baseline="-25000">
                <a:solidFill>
                  <a:srgbClr val="C00000"/>
                </a:solidFill>
              </a:rPr>
              <a:t>ph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 </a:t>
            </a:r>
            <a:r>
              <a:rPr lang="en-US" sz="2400" b="1" i="1">
                <a:solidFill>
                  <a:srgbClr val="C00000"/>
                </a:solidFill>
              </a:rPr>
              <a:t>/E</a:t>
            </a:r>
            <a:r>
              <a:rPr lang="en-US" sz="2400" b="1" i="1" baseline="-25000">
                <a:solidFill>
                  <a:srgbClr val="C00000"/>
                </a:solidFill>
              </a:rPr>
              <a:t>e</a:t>
            </a:r>
            <a:endParaRPr lang="en-US" sz="2400" b="1" i="1">
              <a:solidFill>
                <a:srgbClr val="C00000"/>
              </a:solidFill>
            </a:endParaRPr>
          </a:p>
          <a:p>
            <a:r>
              <a:rPr lang="en-US" sz="2400" b="1" i="1">
                <a:solidFill>
                  <a:srgbClr val="C00000"/>
                </a:solidFill>
              </a:rPr>
              <a:t>A ≡  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bg</a:t>
            </a:r>
            <a:r>
              <a:rPr lang="en-US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US" sz="1600" b="1" i="1">
                <a:solidFill>
                  <a:srgbClr val="C00000"/>
                </a:solidFill>
                <a:latin typeface="Symbol" pitchFamily="2" charset="2"/>
              </a:rPr>
              <a:t>- </a:t>
            </a:r>
            <a:r>
              <a:rPr lang="en-US" sz="2400" b="1" i="1">
                <a:solidFill>
                  <a:srgbClr val="C00000"/>
                </a:solidFill>
              </a:rPr>
              <a:t>X/4 = 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US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(b-</a:t>
            </a:r>
            <a:r>
              <a:rPr lang="en-US" sz="2400" b="1" i="1">
                <a:solidFill>
                  <a:srgbClr val="C00000"/>
                </a:solidFill>
              </a:rPr>
              <a:t> E</a:t>
            </a:r>
            <a:r>
              <a:rPr lang="en-US" sz="2400" b="1" i="1" baseline="-25000">
                <a:solidFill>
                  <a:srgbClr val="C00000"/>
                </a:solidFill>
              </a:rPr>
              <a:t>ph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 </a:t>
            </a:r>
            <a:r>
              <a:rPr lang="en-US" sz="2400" b="1" i="1">
                <a:solidFill>
                  <a:srgbClr val="C00000"/>
                </a:solidFill>
              </a:rPr>
              <a:t>/E</a:t>
            </a:r>
            <a:r>
              <a:rPr lang="en-US" sz="2400" b="1" i="1" baseline="-25000">
                <a:solidFill>
                  <a:srgbClr val="C00000"/>
                </a:solidFill>
              </a:rPr>
              <a:t>e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)</a:t>
            </a:r>
            <a:r>
              <a:rPr lang="en-US" sz="2400" b="1" i="1">
                <a:solidFill>
                  <a:srgbClr val="C00000"/>
                </a:solidFill>
              </a:rPr>
              <a:t>  </a:t>
            </a:r>
            <a:endParaRPr lang="en-IT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E7813A8-AEC9-CAD8-1087-FF3BBCE31F17}"/>
                  </a:ext>
                </a:extLst>
              </p:cNvPr>
              <p:cNvSpPr txBox="1"/>
              <p:nvPr/>
            </p:nvSpPr>
            <p:spPr>
              <a:xfrm>
                <a:off x="1736591" y="116632"/>
                <a:ext cx="5859745" cy="1034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E7813A8-AEC9-CAD8-1087-FF3BBCE31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591" y="116632"/>
                <a:ext cx="5859745" cy="1034257"/>
              </a:xfrm>
              <a:prstGeom prst="rect">
                <a:avLst/>
              </a:prstGeom>
              <a:blipFill>
                <a:blip r:embed="rId9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E294F877-05C7-9262-37C0-3FE56C04BD89}"/>
              </a:ext>
            </a:extLst>
          </p:cNvPr>
          <p:cNvSpPr txBox="1"/>
          <p:nvPr/>
        </p:nvSpPr>
        <p:spPr>
          <a:xfrm>
            <a:off x="179512" y="5994405"/>
            <a:ext cx="8842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A=0 , i.e. </a:t>
            </a:r>
            <a:r>
              <a:rPr lang="en-IT"/>
              <a:t>Symmetric Compton Scattering cancels the </a:t>
            </a:r>
            <a:r>
              <a:rPr lang="en-IT" i="1">
                <a:latin typeface="Symbol" pitchFamily="2" charset="2"/>
              </a:rPr>
              <a:t>g</a:t>
            </a:r>
            <a:r>
              <a:rPr lang="en-IT" i="1" baseline="30000">
                <a:latin typeface="Symbol" pitchFamily="2" charset="2"/>
              </a:rPr>
              <a:t>2</a:t>
            </a:r>
            <a:r>
              <a:rPr lang="en-IT" i="1">
                <a:latin typeface="Symbol" pitchFamily="2" charset="2"/>
              </a:rPr>
              <a:t>q</a:t>
            </a:r>
            <a:r>
              <a:rPr lang="en-IT" i="1" baseline="30000">
                <a:latin typeface="Symbol" pitchFamily="2" charset="2"/>
              </a:rPr>
              <a:t>2</a:t>
            </a:r>
            <a:r>
              <a:rPr lang="en-IT"/>
              <a:t> correlation</a:t>
            </a:r>
          </a:p>
        </p:txBody>
      </p:sp>
      <p:pic>
        <p:nvPicPr>
          <p:cNvPr id="34" name="Picture 33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06CDD7E6-AA48-152A-A192-31F02ADFDB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5696" y="4492656"/>
            <a:ext cx="5251873" cy="1240600"/>
          </a:xfrm>
          <a:prstGeom prst="rect">
            <a:avLst/>
          </a:prstGeom>
        </p:spPr>
      </p:pic>
      <p:sp>
        <p:nvSpPr>
          <p:cNvPr id="35" name="Down Arrow 34">
            <a:extLst>
              <a:ext uri="{FF2B5EF4-FFF2-40B4-BE49-F238E27FC236}">
                <a16:creationId xmlns:a16="http://schemas.microsoft.com/office/drawing/2014/main" id="{E9D1FEAF-C822-7D0E-9EEF-C32E6D5A003E}"/>
              </a:ext>
            </a:extLst>
          </p:cNvPr>
          <p:cNvSpPr/>
          <p:nvPr/>
        </p:nvSpPr>
        <p:spPr bwMode="auto">
          <a:xfrm>
            <a:off x="5004048" y="3356992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408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ED9E284-D7FE-797F-6F78-16FB0B816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331" y="692696"/>
            <a:ext cx="6163361" cy="1930771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02C22C8D-0193-810E-B80A-2D4E1B717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236" y="2564904"/>
            <a:ext cx="5880100" cy="11049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7653B3-D8B0-A96B-D48F-57901305B7BC}"/>
              </a:ext>
            </a:extLst>
          </p:cNvPr>
          <p:cNvCxnSpPr>
            <a:cxnSpLocks/>
          </p:cNvCxnSpPr>
          <p:nvPr/>
        </p:nvCxnSpPr>
        <p:spPr bwMode="auto">
          <a:xfrm flipH="1">
            <a:off x="2339752" y="3645024"/>
            <a:ext cx="2532559" cy="10182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E63BFF-4AB4-754C-22E1-184B07CE0A8F}"/>
              </a:ext>
            </a:extLst>
          </p:cNvPr>
          <p:cNvCxnSpPr>
            <a:cxnSpLocks/>
          </p:cNvCxnSpPr>
          <p:nvPr/>
        </p:nvCxnSpPr>
        <p:spPr bwMode="auto">
          <a:xfrm>
            <a:off x="5004047" y="3614354"/>
            <a:ext cx="0" cy="8947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C758AD-84D9-0658-328B-D75D34FD0258}"/>
              </a:ext>
            </a:extLst>
          </p:cNvPr>
          <p:cNvCxnSpPr>
            <a:cxnSpLocks/>
          </p:cNvCxnSpPr>
          <p:nvPr/>
        </p:nvCxnSpPr>
        <p:spPr bwMode="auto">
          <a:xfrm>
            <a:off x="5124078" y="3639232"/>
            <a:ext cx="2472258" cy="12679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881B631-E29E-8A19-FB5A-82197E5DF541}"/>
              </a:ext>
            </a:extLst>
          </p:cNvPr>
          <p:cNvSpPr txBox="1"/>
          <p:nvPr/>
        </p:nvSpPr>
        <p:spPr>
          <a:xfrm>
            <a:off x="74262" y="3573016"/>
            <a:ext cx="2337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Arthur Compton,</a:t>
            </a:r>
          </a:p>
          <a:p>
            <a:r>
              <a:rPr lang="en-IT"/>
              <a:t>Nobel Prize 1927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F16C8E97-44A0-F0A9-4064-0C6D30858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62" y="4797152"/>
            <a:ext cx="2761446" cy="18341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510A41-05CF-773B-DA53-D50A86CAF861}"/>
                  </a:ext>
                </a:extLst>
              </p:cNvPr>
              <p:cNvSpPr txBox="1"/>
              <p:nvPr/>
            </p:nvSpPr>
            <p:spPr>
              <a:xfrm>
                <a:off x="71061" y="2727590"/>
                <a:ext cx="1527270" cy="7014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510A41-05CF-773B-DA53-D50A86CAF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1" y="2727590"/>
                <a:ext cx="1527270" cy="701410"/>
              </a:xfrm>
              <a:prstGeom prst="rect">
                <a:avLst/>
              </a:prstGeom>
              <a:blipFill>
                <a:blip r:embed="rId7"/>
                <a:stretch>
                  <a:fillRect l="-826" t="-5263" r="-3306" b="-701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ED5942-15F4-531B-0BA8-4584AD4ACC60}"/>
                  </a:ext>
                </a:extLst>
              </p:cNvPr>
              <p:cNvSpPr txBox="1"/>
              <p:nvPr/>
            </p:nvSpPr>
            <p:spPr>
              <a:xfrm>
                <a:off x="217888" y="4355812"/>
                <a:ext cx="156421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ED5942-15F4-531B-0BA8-4584AD4AC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88" y="4355812"/>
                <a:ext cx="1564211" cy="369332"/>
              </a:xfrm>
              <a:prstGeom prst="rect">
                <a:avLst/>
              </a:prstGeom>
              <a:blipFill>
                <a:blip r:embed="rId8"/>
                <a:stretch>
                  <a:fillRect t="-3448" b="-3448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B1DDF6-8A34-B97E-39B7-4C0EBDE8DA0E}"/>
                  </a:ext>
                </a:extLst>
              </p:cNvPr>
              <p:cNvSpPr txBox="1"/>
              <p:nvPr/>
            </p:nvSpPr>
            <p:spPr>
              <a:xfrm>
                <a:off x="6346665" y="3704295"/>
                <a:ext cx="2235865" cy="6890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 ; 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B1DDF6-8A34-B97E-39B7-4C0EBDE8D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665" y="3704295"/>
                <a:ext cx="2235865" cy="689035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70AAAC0-AD8B-C39C-ED8B-8ABD3720C683}"/>
              </a:ext>
            </a:extLst>
          </p:cNvPr>
          <p:cNvSpPr txBox="1"/>
          <p:nvPr/>
        </p:nvSpPr>
        <p:spPr>
          <a:xfrm>
            <a:off x="7613167" y="4738537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/>
              <a:t>I.C.S.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D72CC6-89B4-E948-2250-F807CD6A7A9D}"/>
                  </a:ext>
                </a:extLst>
              </p:cNvPr>
              <p:cNvSpPr txBox="1"/>
              <p:nvPr/>
            </p:nvSpPr>
            <p:spPr>
              <a:xfrm>
                <a:off x="6340565" y="5366303"/>
                <a:ext cx="2815963" cy="808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D72CC6-89B4-E948-2250-F807CD6A7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565" y="5366303"/>
                <a:ext cx="2815963" cy="808426"/>
              </a:xfrm>
              <a:prstGeom prst="rect">
                <a:avLst/>
              </a:prstGeom>
              <a:blipFill>
                <a:blip r:embed="rId10"/>
                <a:stretch>
                  <a:fillRect l="-2703" r="-450" b="-1076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ABB4318-09E0-51F8-ECFC-B4A0E013B6A3}"/>
              </a:ext>
            </a:extLst>
          </p:cNvPr>
          <p:cNvSpPr txBox="1"/>
          <p:nvPr/>
        </p:nvSpPr>
        <p:spPr>
          <a:xfrm rot="20278665">
            <a:off x="2539849" y="4114402"/>
            <a:ext cx="214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p</a:t>
            </a:r>
            <a:r>
              <a:rPr lang="en-IT" sz="1800"/>
              <a:t>hoton looses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C66DA-2AAF-4FCF-D4C1-585E678CAC4C}"/>
              </a:ext>
            </a:extLst>
          </p:cNvPr>
          <p:cNvSpPr txBox="1"/>
          <p:nvPr/>
        </p:nvSpPr>
        <p:spPr>
          <a:xfrm rot="1695366">
            <a:off x="5156381" y="4219347"/>
            <a:ext cx="224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electr</a:t>
            </a:r>
            <a:r>
              <a:rPr lang="en-IT" sz="1800"/>
              <a:t>on looses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C94AB0-A140-1993-2F65-1CEFF45F9D9C}"/>
                  </a:ext>
                </a:extLst>
              </p:cNvPr>
              <p:cNvSpPr txBox="1"/>
              <p:nvPr/>
            </p:nvSpPr>
            <p:spPr>
              <a:xfrm>
                <a:off x="7114238" y="6274132"/>
                <a:ext cx="1970283" cy="4787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e>
                      </m:func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C94AB0-A140-1993-2F65-1CEFF45F9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238" y="6274132"/>
                <a:ext cx="1970283" cy="478785"/>
              </a:xfrm>
              <a:prstGeom prst="rect">
                <a:avLst/>
              </a:prstGeom>
              <a:blipFill>
                <a:blip r:embed="rId11"/>
                <a:stretch>
                  <a:fillRect l="-1282" b="-1538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1EB4C269-F477-C111-416D-0BF84F077A78}"/>
              </a:ext>
            </a:extLst>
          </p:cNvPr>
          <p:cNvSpPr/>
          <p:nvPr/>
        </p:nvSpPr>
        <p:spPr bwMode="auto">
          <a:xfrm>
            <a:off x="1782099" y="2564904"/>
            <a:ext cx="5814237" cy="1010185"/>
          </a:xfrm>
          <a:prstGeom prst="rect">
            <a:avLst/>
          </a:prstGeom>
          <a:solidFill>
            <a:srgbClr val="FFFF00">
              <a:alpha val="29945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763EA7-FF50-D00A-3D4D-AD76C66E278C}"/>
                  </a:ext>
                </a:extLst>
              </p:cNvPr>
              <p:cNvSpPr txBox="1"/>
              <p:nvPr/>
            </p:nvSpPr>
            <p:spPr>
              <a:xfrm>
                <a:off x="102861" y="6309320"/>
                <a:ext cx="10975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′≠∞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763EA7-FF50-D00A-3D4D-AD76C66E2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1" y="6309320"/>
                <a:ext cx="1097578" cy="369332"/>
              </a:xfrm>
              <a:prstGeom prst="rect">
                <a:avLst/>
              </a:prstGeom>
              <a:blipFill>
                <a:blip r:embed="rId14"/>
                <a:stretch>
                  <a:fillRect l="-2299" t="-3226" b="-32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34BD5332-7138-CEC0-B56C-DB4FCFC58CA0}"/>
              </a:ext>
            </a:extLst>
          </p:cNvPr>
          <p:cNvSpPr txBox="1"/>
          <p:nvPr/>
        </p:nvSpPr>
        <p:spPr>
          <a:xfrm>
            <a:off x="-36512" y="6616749"/>
            <a:ext cx="2977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i</a:t>
            </a:r>
            <a:r>
              <a:rPr lang="en-IT" sz="1600"/>
              <a:t>solated e</a:t>
            </a:r>
            <a:r>
              <a:rPr lang="en-IT" sz="1600" baseline="30000"/>
              <a:t>-</a:t>
            </a:r>
            <a:r>
              <a:rPr lang="en-IT" sz="1600"/>
              <a:t> cannot absorb a photon</a:t>
            </a:r>
          </a:p>
        </p:txBody>
      </p:sp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78189"/>
            <a:ext cx="6336704" cy="830531"/>
          </a:xfrm>
        </p:spPr>
        <p:txBody>
          <a:bodyPr/>
          <a:lstStyle/>
          <a:p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An invariant view at Compton effect - 1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000" b="1" i="1">
                <a:solidFill>
                  <a:schemeClr val="tx1"/>
                </a:solidFill>
                <a:latin typeface="Times" charset="0"/>
                <a:ea typeface="ＭＳ Ｐゴシック" charset="0"/>
              </a:rPr>
              <a:t>(any inertial ref. frame)</a:t>
            </a:r>
            <a:endParaRPr lang="en-US" sz="2000" b="1" i="1">
              <a:solidFill>
                <a:schemeClr val="tx1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1D5218-6DB5-75C4-5FF1-747AEB536960}"/>
              </a:ext>
            </a:extLst>
          </p:cNvPr>
          <p:cNvSpPr txBox="1"/>
          <p:nvPr/>
        </p:nvSpPr>
        <p:spPr>
          <a:xfrm>
            <a:off x="6867657" y="706142"/>
            <a:ext cx="2235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Phys. Rev. AB (2018)</a:t>
            </a:r>
          </a:p>
          <a:p>
            <a:pPr algn="l"/>
            <a:r>
              <a:rPr lang="en-GB" sz="1600" b="1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21</a:t>
            </a:r>
            <a:r>
              <a:rPr lang="en-GB" sz="1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030701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F6265-60AF-613C-6525-871D86985FF5}"/>
              </a:ext>
            </a:extLst>
          </p:cNvPr>
          <p:cNvSpPr txBox="1"/>
          <p:nvPr/>
        </p:nvSpPr>
        <p:spPr>
          <a:xfrm>
            <a:off x="4535562" y="4551511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/>
              <a:t>S.C.S.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03DF43-1C23-3979-5D5C-AB742B75A4BF}"/>
                  </a:ext>
                </a:extLst>
              </p:cNvPr>
              <p:cNvSpPr txBox="1"/>
              <p:nvPr/>
            </p:nvSpPr>
            <p:spPr>
              <a:xfrm>
                <a:off x="3690456" y="5102822"/>
                <a:ext cx="2235865" cy="6890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03DF43-1C23-3979-5D5C-AB742B75A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456" y="5102822"/>
                <a:ext cx="2235865" cy="689035"/>
              </a:xfrm>
              <a:prstGeom prst="rect">
                <a:avLst/>
              </a:prstGeom>
              <a:blipFill>
                <a:blip r:embed="rId1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BAE3AB-99C1-472F-FBE6-DC2A7211F5B8}"/>
                  </a:ext>
                </a:extLst>
              </p:cNvPr>
              <p:cNvSpPr txBox="1"/>
              <p:nvPr/>
            </p:nvSpPr>
            <p:spPr>
              <a:xfrm>
                <a:off x="3491880" y="5777632"/>
                <a:ext cx="2861809" cy="405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BAE3AB-99C1-472F-FBE6-DC2A7211F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5777632"/>
                <a:ext cx="2861809" cy="405304"/>
              </a:xfrm>
              <a:prstGeom prst="rect">
                <a:avLst/>
              </a:prstGeom>
              <a:blipFill>
                <a:blip r:embed="rId16"/>
                <a:stretch>
                  <a:fillRect l="-2655" r="-442" b="-25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7C596FB5-4531-4E1A-313F-91E3300E0F9A}"/>
              </a:ext>
            </a:extLst>
          </p:cNvPr>
          <p:cNvSpPr/>
          <p:nvPr/>
        </p:nvSpPr>
        <p:spPr bwMode="auto">
          <a:xfrm>
            <a:off x="3499384" y="4979180"/>
            <a:ext cx="2800808" cy="1834196"/>
          </a:xfrm>
          <a:prstGeom prst="ellipse">
            <a:avLst/>
          </a:prstGeom>
          <a:solidFill>
            <a:srgbClr val="00B050">
              <a:alpha val="4125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6F52B0B-BEA3-A035-67F4-71263560B499}"/>
                  </a:ext>
                </a:extLst>
              </p:cNvPr>
              <p:cNvSpPr txBox="1"/>
              <p:nvPr/>
            </p:nvSpPr>
            <p:spPr>
              <a:xfrm>
                <a:off x="3936505" y="6228842"/>
                <a:ext cx="2142061" cy="405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6F52B0B-BEA3-A035-67F4-71263560B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05" y="6228842"/>
                <a:ext cx="2142061" cy="405304"/>
              </a:xfrm>
              <a:prstGeom prst="rect">
                <a:avLst/>
              </a:prstGeom>
              <a:blipFill>
                <a:blip r:embed="rId17"/>
                <a:stretch>
                  <a:fillRect l="-3550" b="-2121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46BD8E5-93A7-18AC-64E9-75373EFF9465}"/>
              </a:ext>
            </a:extLst>
          </p:cNvPr>
          <p:cNvSpPr txBox="1"/>
          <p:nvPr/>
        </p:nvSpPr>
        <p:spPr>
          <a:xfrm rot="20134216">
            <a:off x="2848248" y="3871131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A&lt;0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E2F5DD-14BB-71CB-8EF6-F899338B40A6}"/>
              </a:ext>
            </a:extLst>
          </p:cNvPr>
          <p:cNvSpPr txBox="1"/>
          <p:nvPr/>
        </p:nvSpPr>
        <p:spPr>
          <a:xfrm rot="1419814">
            <a:off x="5631233" y="3620057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A&gt;0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08B1DB-2AAD-8642-BAD6-11D4D071F35D}"/>
              </a:ext>
            </a:extLst>
          </p:cNvPr>
          <p:cNvSpPr txBox="1"/>
          <p:nvPr/>
        </p:nvSpPr>
        <p:spPr>
          <a:xfrm>
            <a:off x="4653747" y="3847163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A=0</a:t>
            </a:r>
          </a:p>
        </p:txBody>
      </p:sp>
    </p:spTree>
    <p:extLst>
      <p:ext uri="{BB962C8B-B14F-4D97-AF65-F5344CB8AC3E}">
        <p14:creationId xmlns:p14="http://schemas.microsoft.com/office/powerpoint/2010/main" val="271265213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02C22C8D-0193-810E-B80A-2D4E1B717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430" y="1027380"/>
            <a:ext cx="5880100" cy="11049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7653B3-D8B0-A96B-D48F-57901305B7BC}"/>
              </a:ext>
            </a:extLst>
          </p:cNvPr>
          <p:cNvCxnSpPr>
            <a:cxnSpLocks/>
          </p:cNvCxnSpPr>
          <p:nvPr/>
        </p:nvCxnSpPr>
        <p:spPr bwMode="auto">
          <a:xfrm flipH="1">
            <a:off x="2039441" y="2364184"/>
            <a:ext cx="2532559" cy="10182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E63BFF-4AB4-754C-22E1-184B07CE0A8F}"/>
              </a:ext>
            </a:extLst>
          </p:cNvPr>
          <p:cNvCxnSpPr>
            <a:cxnSpLocks/>
          </p:cNvCxnSpPr>
          <p:nvPr/>
        </p:nvCxnSpPr>
        <p:spPr bwMode="auto">
          <a:xfrm flipH="1">
            <a:off x="4667611" y="2359891"/>
            <a:ext cx="28962" cy="1154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C758AD-84D9-0658-328B-D75D34FD0258}"/>
              </a:ext>
            </a:extLst>
          </p:cNvPr>
          <p:cNvCxnSpPr>
            <a:cxnSpLocks/>
          </p:cNvCxnSpPr>
          <p:nvPr/>
        </p:nvCxnSpPr>
        <p:spPr bwMode="auto">
          <a:xfrm>
            <a:off x="4801280" y="2399506"/>
            <a:ext cx="2472258" cy="12679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881B631-E29E-8A19-FB5A-82197E5DF541}"/>
              </a:ext>
            </a:extLst>
          </p:cNvPr>
          <p:cNvSpPr txBox="1"/>
          <p:nvPr/>
        </p:nvSpPr>
        <p:spPr>
          <a:xfrm>
            <a:off x="56825" y="3284984"/>
            <a:ext cx="2308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Direct Compton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510A41-05CF-773B-DA53-D50A86CAF861}"/>
                  </a:ext>
                </a:extLst>
              </p:cNvPr>
              <p:cNvSpPr txBox="1"/>
              <p:nvPr/>
            </p:nvSpPr>
            <p:spPr>
              <a:xfrm>
                <a:off x="138829" y="1325518"/>
                <a:ext cx="1527270" cy="7014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510A41-05CF-773B-DA53-D50A86CAF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29" y="1325518"/>
                <a:ext cx="1527270" cy="701410"/>
              </a:xfrm>
              <a:prstGeom prst="rect">
                <a:avLst/>
              </a:prstGeom>
              <a:blipFill>
                <a:blip r:embed="rId5"/>
                <a:stretch>
                  <a:fillRect l="-826" t="-5357" r="-2479" b="-89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ED5942-15F4-531B-0BA8-4584AD4ACC60}"/>
                  </a:ext>
                </a:extLst>
              </p:cNvPr>
              <p:cNvSpPr txBox="1"/>
              <p:nvPr/>
            </p:nvSpPr>
            <p:spPr>
              <a:xfrm>
                <a:off x="179512" y="3789040"/>
                <a:ext cx="179521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;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ED5942-15F4-531B-0BA8-4584AD4AC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789040"/>
                <a:ext cx="1795217" cy="369332"/>
              </a:xfrm>
              <a:prstGeom prst="rect">
                <a:avLst/>
              </a:prstGeom>
              <a:blipFill>
                <a:blip r:embed="rId6"/>
                <a:stretch>
                  <a:fillRect l="-6294" t="-10000" r="-4895" b="-3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70AAAC0-AD8B-C39C-ED8B-8ABD3720C683}"/>
              </a:ext>
            </a:extLst>
          </p:cNvPr>
          <p:cNvSpPr txBox="1"/>
          <p:nvPr/>
        </p:nvSpPr>
        <p:spPr>
          <a:xfrm>
            <a:off x="7506687" y="3540974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/>
              <a:t>I.C.S.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D72CC6-89B4-E948-2250-F807CD6A7A9D}"/>
                  </a:ext>
                </a:extLst>
              </p:cNvPr>
              <p:cNvSpPr txBox="1"/>
              <p:nvPr/>
            </p:nvSpPr>
            <p:spPr>
              <a:xfrm>
                <a:off x="6300192" y="3969015"/>
                <a:ext cx="2815964" cy="808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D72CC6-89B4-E948-2250-F807CD6A7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3969015"/>
                <a:ext cx="2815964" cy="808426"/>
              </a:xfrm>
              <a:prstGeom prst="rect">
                <a:avLst/>
              </a:prstGeom>
              <a:blipFill>
                <a:blip r:embed="rId7"/>
                <a:stretch>
                  <a:fillRect l="-1794" r="-448" b="-1076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ABB4318-09E0-51F8-ECFC-B4A0E013B6A3}"/>
              </a:ext>
            </a:extLst>
          </p:cNvPr>
          <p:cNvSpPr txBox="1"/>
          <p:nvPr/>
        </p:nvSpPr>
        <p:spPr>
          <a:xfrm rot="20278665">
            <a:off x="2342612" y="2848445"/>
            <a:ext cx="214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p</a:t>
            </a:r>
            <a:r>
              <a:rPr lang="en-IT" sz="1800"/>
              <a:t>hoton looses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C66DA-2AAF-4FCF-D4C1-585E678CAC4C}"/>
              </a:ext>
            </a:extLst>
          </p:cNvPr>
          <p:cNvSpPr txBox="1"/>
          <p:nvPr/>
        </p:nvSpPr>
        <p:spPr>
          <a:xfrm rot="1695366">
            <a:off x="4812614" y="2920149"/>
            <a:ext cx="224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electr</a:t>
            </a:r>
            <a:r>
              <a:rPr lang="en-IT" sz="1800"/>
              <a:t>on looses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C94AB0-A140-1993-2F65-1CEFF45F9D9C}"/>
                  </a:ext>
                </a:extLst>
              </p:cNvPr>
              <p:cNvSpPr txBox="1"/>
              <p:nvPr/>
            </p:nvSpPr>
            <p:spPr>
              <a:xfrm>
                <a:off x="7268265" y="5020529"/>
                <a:ext cx="1458540" cy="1505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→∞</m:t>
                      </m:r>
                    </m:oMath>
                  </m:oMathPara>
                </a14:m>
                <a:endParaRPr lang="it-IT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it-IT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C94AB0-A140-1993-2F65-1CEFF45F9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265" y="5020529"/>
                <a:ext cx="1458540" cy="1505861"/>
              </a:xfrm>
              <a:prstGeom prst="rect">
                <a:avLst/>
              </a:prstGeom>
              <a:blipFill>
                <a:blip r:embed="rId8"/>
                <a:stretch>
                  <a:fillRect l="-4310" t="-2500" r="-862" b="-8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1EB4C269-F477-C111-416D-0BF84F077A78}"/>
              </a:ext>
            </a:extLst>
          </p:cNvPr>
          <p:cNvSpPr/>
          <p:nvPr/>
        </p:nvSpPr>
        <p:spPr bwMode="auto">
          <a:xfrm>
            <a:off x="1833064" y="1086838"/>
            <a:ext cx="5814237" cy="1010185"/>
          </a:xfrm>
          <a:prstGeom prst="rect">
            <a:avLst/>
          </a:prstGeom>
          <a:solidFill>
            <a:srgbClr val="FFFF00">
              <a:alpha val="29945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78189"/>
            <a:ext cx="6336704" cy="830531"/>
          </a:xfrm>
        </p:spPr>
        <p:txBody>
          <a:bodyPr/>
          <a:lstStyle/>
          <a:p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An invariant view at Compton effect - 2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000" b="1" i="1">
                <a:solidFill>
                  <a:schemeClr val="tx1"/>
                </a:solidFill>
                <a:latin typeface="Times" charset="0"/>
                <a:ea typeface="ＭＳ Ｐゴシック" charset="0"/>
              </a:rPr>
              <a:t>(any inertial ref. frame)</a:t>
            </a:r>
            <a:endParaRPr lang="en-US" sz="2000" b="1" i="1">
              <a:solidFill>
                <a:schemeClr val="tx1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F6265-60AF-613C-6525-871D86985FF5}"/>
              </a:ext>
            </a:extLst>
          </p:cNvPr>
          <p:cNvSpPr txBox="1"/>
          <p:nvPr/>
        </p:nvSpPr>
        <p:spPr>
          <a:xfrm>
            <a:off x="4276220" y="3429000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/>
              <a:t>S.C.S.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03DF43-1C23-3979-5D5C-AB742B75A4BF}"/>
                  </a:ext>
                </a:extLst>
              </p:cNvPr>
              <p:cNvSpPr txBox="1"/>
              <p:nvPr/>
            </p:nvSpPr>
            <p:spPr>
              <a:xfrm>
                <a:off x="3704287" y="3933056"/>
                <a:ext cx="22358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03DF43-1C23-3979-5D5C-AB742B75A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287" y="3933056"/>
                <a:ext cx="2235865" cy="369332"/>
              </a:xfrm>
              <a:prstGeom prst="rect">
                <a:avLst/>
              </a:prstGeom>
              <a:blipFill>
                <a:blip r:embed="rId9"/>
                <a:stretch>
                  <a:fillRect t="-10000" b="-3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BAE3AB-99C1-472F-FBE6-DC2A7211F5B8}"/>
                  </a:ext>
                </a:extLst>
              </p:cNvPr>
              <p:cNvSpPr txBox="1"/>
              <p:nvPr/>
            </p:nvSpPr>
            <p:spPr>
              <a:xfrm>
                <a:off x="3545718" y="4355812"/>
                <a:ext cx="2713692" cy="405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BAE3AB-99C1-472F-FBE6-DC2A7211F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718" y="4355812"/>
                <a:ext cx="2713692" cy="405304"/>
              </a:xfrm>
              <a:prstGeom prst="rect">
                <a:avLst/>
              </a:prstGeom>
              <a:blipFill>
                <a:blip r:embed="rId10"/>
                <a:stretch>
                  <a:fillRect l="-1869" r="-467" b="-25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34BBEE-7409-3FC4-36C5-817577844CD5}"/>
                  </a:ext>
                </a:extLst>
              </p:cNvPr>
              <p:cNvSpPr txBox="1"/>
              <p:nvPr/>
            </p:nvSpPr>
            <p:spPr>
              <a:xfrm>
                <a:off x="35496" y="4293096"/>
                <a:ext cx="3269485" cy="9282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𝐷𝐶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b="0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</m:func>
                            </m:e>
                          </m:d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34BBEE-7409-3FC4-36C5-817577844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4293096"/>
                <a:ext cx="3269485" cy="928267"/>
              </a:xfrm>
              <a:prstGeom prst="rect">
                <a:avLst/>
              </a:prstGeom>
              <a:blipFill>
                <a:blip r:embed="rId11"/>
                <a:stretch>
                  <a:fillRect l="-386" b="-9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BA5DF5-5933-2F52-E254-7F3E41DC70B4}"/>
                  </a:ext>
                </a:extLst>
              </p:cNvPr>
              <p:cNvSpPr txBox="1"/>
              <p:nvPr/>
            </p:nvSpPr>
            <p:spPr>
              <a:xfrm>
                <a:off x="114528" y="5365721"/>
                <a:ext cx="2471031" cy="5427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𝐷𝐶</m:t>
                        </m:r>
                      </m:sub>
                    </m:sSub>
                    <m:r>
                      <a:rPr lang="it-IT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BA5DF5-5933-2F52-E254-7F3E41DC7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28" y="5365721"/>
                <a:ext cx="2471031" cy="542713"/>
              </a:xfrm>
              <a:prstGeom prst="rect">
                <a:avLst/>
              </a:prstGeom>
              <a:blipFill>
                <a:blip r:embed="rId12"/>
                <a:stretch>
                  <a:fillRect l="-4615" b="-1363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7CDCA79-01F4-6A18-4942-5ACE854F7013}"/>
                  </a:ext>
                </a:extLst>
              </p:cNvPr>
              <p:cNvSpPr txBox="1"/>
              <p:nvPr/>
            </p:nvSpPr>
            <p:spPr>
              <a:xfrm>
                <a:off x="3545401" y="5363924"/>
                <a:ext cx="28988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∀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7CDCA79-01F4-6A18-4942-5ACE854F7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401" y="5363924"/>
                <a:ext cx="2898807" cy="369332"/>
              </a:xfrm>
              <a:prstGeom prst="rect">
                <a:avLst/>
              </a:prstGeom>
              <a:blipFill>
                <a:blip r:embed="rId13"/>
                <a:stretch>
                  <a:fillRect l="-1310" t="-10000" r="-873" b="-3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EF26342-C060-842C-BACB-A323ED9A2DA9}"/>
                  </a:ext>
                </a:extLst>
              </p:cNvPr>
              <p:cNvSpPr txBox="1"/>
              <p:nvPr/>
            </p:nvSpPr>
            <p:spPr>
              <a:xfrm>
                <a:off x="3990608" y="3006244"/>
                <a:ext cx="1468031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it-IT" b="0" i="1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⃑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EF26342-C060-842C-BACB-A323ED9A2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608" y="3006244"/>
                <a:ext cx="1468031" cy="397866"/>
              </a:xfrm>
              <a:prstGeom prst="rect">
                <a:avLst/>
              </a:prstGeom>
              <a:blipFill>
                <a:blip r:embed="rId14"/>
                <a:stretch>
                  <a:fillRect l="-4310" r="-2586" b="-25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607D57-9B78-2E30-3D9C-1618ABAB5E97}"/>
                  </a:ext>
                </a:extLst>
              </p:cNvPr>
              <p:cNvSpPr txBox="1"/>
              <p:nvPr/>
            </p:nvSpPr>
            <p:spPr>
              <a:xfrm>
                <a:off x="4247321" y="5936819"/>
                <a:ext cx="11199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607D57-9B78-2E30-3D9C-1618ABAB5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321" y="5936819"/>
                <a:ext cx="1119922" cy="369332"/>
              </a:xfrm>
              <a:prstGeom prst="rect">
                <a:avLst/>
              </a:prstGeom>
              <a:blipFill>
                <a:blip r:embed="rId15"/>
                <a:stretch>
                  <a:fillRect l="-5618" r="-5618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E1464C35-BC19-71B7-9CA0-DBBF7815AEF6}"/>
              </a:ext>
            </a:extLst>
          </p:cNvPr>
          <p:cNvSpPr txBox="1"/>
          <p:nvPr/>
        </p:nvSpPr>
        <p:spPr>
          <a:xfrm>
            <a:off x="3115926" y="6381328"/>
            <a:ext cx="3400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CM ref. frame = Lab ref. frame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DE9C9C-1698-D546-78C1-4B0C11F0C0DD}"/>
                  </a:ext>
                </a:extLst>
              </p:cNvPr>
              <p:cNvSpPr txBox="1"/>
              <p:nvPr/>
            </p:nvSpPr>
            <p:spPr>
              <a:xfrm>
                <a:off x="4059244" y="4859868"/>
                <a:ext cx="1905265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it-IT" b="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  <m:r>
                      <a:rPr lang="it-IT" b="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DE9C9C-1698-D546-78C1-4B0C11F0C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244" y="4859868"/>
                <a:ext cx="1905265" cy="397866"/>
              </a:xfrm>
              <a:prstGeom prst="rect">
                <a:avLst/>
              </a:prstGeom>
              <a:blipFill>
                <a:blip r:embed="rId16"/>
                <a:stretch>
                  <a:fillRect l="-5960" r="-3974" b="-25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7F504A2-9F61-2DA2-1217-3AA58DB3C9AD}"/>
              </a:ext>
            </a:extLst>
          </p:cNvPr>
          <p:cNvSpPr txBox="1"/>
          <p:nvPr/>
        </p:nvSpPr>
        <p:spPr>
          <a:xfrm rot="20134216">
            <a:off x="2734848" y="2450791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A&lt;0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8DCCEB-7EF6-C0B5-5D65-0088A8C88911}"/>
              </a:ext>
            </a:extLst>
          </p:cNvPr>
          <p:cNvSpPr txBox="1"/>
          <p:nvPr/>
        </p:nvSpPr>
        <p:spPr>
          <a:xfrm rot="1419814">
            <a:off x="5546751" y="2488374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A&gt;0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B80257-B10D-941D-5EF4-3FB84D1FC828}"/>
              </a:ext>
            </a:extLst>
          </p:cNvPr>
          <p:cNvSpPr txBox="1"/>
          <p:nvPr/>
        </p:nvSpPr>
        <p:spPr>
          <a:xfrm>
            <a:off x="4366643" y="2564904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A=0</a:t>
            </a:r>
          </a:p>
        </p:txBody>
      </p:sp>
    </p:spTree>
    <p:extLst>
      <p:ext uri="{BB962C8B-B14F-4D97-AF65-F5344CB8AC3E}">
        <p14:creationId xmlns:p14="http://schemas.microsoft.com/office/powerpoint/2010/main" val="98742124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D5FD1E20-F9F0-DEAF-F786-B815999F50B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444208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Politecnico di Milano – Theory of Relativity Course, Prof. E. Puppin, May 21st 2024</a:t>
            </a:r>
            <a:endParaRPr lang="en-US" sz="1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5399AF-D67E-D3EF-1976-EAD901EEC4DE}"/>
              </a:ext>
            </a:extLst>
          </p:cNvPr>
          <p:cNvGrpSpPr/>
          <p:nvPr/>
        </p:nvGrpSpPr>
        <p:grpSpPr>
          <a:xfrm>
            <a:off x="2699792" y="1700808"/>
            <a:ext cx="4248472" cy="2051225"/>
            <a:chOff x="1246244" y="1988840"/>
            <a:chExt cx="6715904" cy="3672408"/>
          </a:xfrm>
        </p:grpSpPr>
        <p:pic>
          <p:nvPicPr>
            <p:cNvPr id="5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F749989-F437-9C79-02D3-662AA5135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6244" y="1988840"/>
              <a:ext cx="6715904" cy="3672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AAC3708-7D09-E022-1519-C78EA088DBFB}"/>
                    </a:ext>
                  </a:extLst>
                </p:cNvPr>
                <p:cNvSpPr txBox="1"/>
                <p:nvPr/>
              </p:nvSpPr>
              <p:spPr>
                <a:xfrm>
                  <a:off x="4283968" y="2912960"/>
                  <a:ext cx="773832" cy="4440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F38B801-0756-F681-AAA6-5CEB3F2F8C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968" y="2912960"/>
                  <a:ext cx="773832" cy="444032"/>
                </a:xfrm>
                <a:prstGeom prst="rect">
                  <a:avLst/>
                </a:prstGeom>
                <a:blipFill>
                  <a:blip r:embed="rId5"/>
                  <a:stretch>
                    <a:fillRect l="-20513" r="-15385" b="-100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AEAE6CB-5B49-DE03-AFAE-1274EDA0511C}"/>
                    </a:ext>
                  </a:extLst>
                </p:cNvPr>
                <p:cNvSpPr txBox="1"/>
                <p:nvPr/>
              </p:nvSpPr>
              <p:spPr>
                <a:xfrm>
                  <a:off x="6228184" y="3056976"/>
                  <a:ext cx="773832" cy="4440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CFDC993-EC69-2C48-7295-6F151EE2E9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3056976"/>
                  <a:ext cx="773832" cy="444032"/>
                </a:xfrm>
                <a:prstGeom prst="rect">
                  <a:avLst/>
                </a:prstGeom>
                <a:blipFill>
                  <a:blip r:embed="rId6"/>
                  <a:stretch>
                    <a:fillRect l="-20513" r="-33333" b="-95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C9DECAE-557B-8D4E-9E9A-BB5F33286A95}"/>
                    </a:ext>
                  </a:extLst>
                </p:cNvPr>
                <p:cNvSpPr txBox="1"/>
                <p:nvPr/>
              </p:nvSpPr>
              <p:spPr>
                <a:xfrm>
                  <a:off x="2195736" y="3671389"/>
                  <a:ext cx="773832" cy="4056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0D79E8-D6B1-C8C2-38A5-A192AAE3C6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736" y="3671389"/>
                  <a:ext cx="773832" cy="405683"/>
                </a:xfrm>
                <a:prstGeom prst="rect">
                  <a:avLst/>
                </a:prstGeom>
                <a:blipFill>
                  <a:blip r:embed="rId7"/>
                  <a:stretch>
                    <a:fillRect l="-2500" b="-7368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2F60CF1-D87C-BA84-00F3-FA9D6DC3ACD9}"/>
                    </a:ext>
                  </a:extLst>
                </p:cNvPr>
                <p:cNvSpPr txBox="1"/>
                <p:nvPr/>
              </p:nvSpPr>
              <p:spPr>
                <a:xfrm>
                  <a:off x="5220072" y="5013176"/>
                  <a:ext cx="773832" cy="4056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7F939A4-FECC-8F56-4912-D5A7706C47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072" y="5013176"/>
                  <a:ext cx="773832" cy="405683"/>
                </a:xfrm>
                <a:prstGeom prst="rect">
                  <a:avLst/>
                </a:prstGeom>
                <a:blipFill>
                  <a:blip r:embed="rId8"/>
                  <a:stretch>
                    <a:fillRect l="-10000" b="-7368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2A0F28-DA40-D794-74F4-FE79955DAA2A}"/>
              </a:ext>
            </a:extLst>
          </p:cNvPr>
          <p:cNvSpPr txBox="1"/>
          <p:nvPr/>
        </p:nvSpPr>
        <p:spPr>
          <a:xfrm>
            <a:off x="995800" y="764704"/>
            <a:ext cx="7656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Let’s consider the condition of maximum energy/momentum</a:t>
            </a:r>
          </a:p>
          <a:p>
            <a:pPr algn="ctr"/>
            <a:r>
              <a:rPr lang="en-IT"/>
              <a:t>transfer between electron and photon, </a:t>
            </a:r>
            <a:r>
              <a:rPr lang="en-IT" i="1"/>
              <a:t>i.e.</a:t>
            </a:r>
            <a:r>
              <a:rPr lang="en-IT"/>
              <a:t>   </a:t>
            </a:r>
            <a:r>
              <a:rPr lang="en-GB">
                <a:latin typeface="Symbol" pitchFamily="2" charset="2"/>
              </a:rPr>
              <a:t>q </a:t>
            </a:r>
            <a:r>
              <a:rPr lang="en-IT"/>
              <a:t>=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FABBEC-6414-96B1-DCE0-B9351697DC61}"/>
                  </a:ext>
                </a:extLst>
              </p:cNvPr>
              <p:cNvSpPr txBox="1"/>
              <p:nvPr/>
            </p:nvSpPr>
            <p:spPr>
              <a:xfrm>
                <a:off x="2240647" y="4005064"/>
                <a:ext cx="5859745" cy="1034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FABBEC-6414-96B1-DCE0-B9351697D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647" y="4005064"/>
                <a:ext cx="5859745" cy="1034257"/>
              </a:xfrm>
              <a:prstGeom prst="rect">
                <a:avLst/>
              </a:prstGeom>
              <a:blipFill>
                <a:blip r:embed="rId9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4672-A11F-0848-6751-8F6D741FEA83}"/>
                  </a:ext>
                </a:extLst>
              </p:cNvPr>
              <p:cNvSpPr txBox="1"/>
              <p:nvPr/>
            </p:nvSpPr>
            <p:spPr>
              <a:xfrm>
                <a:off x="3305340" y="5373216"/>
                <a:ext cx="3426900" cy="1034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4672-A11F-0848-6751-8F6D741FE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340" y="5373216"/>
                <a:ext cx="3426900" cy="1034257"/>
              </a:xfrm>
              <a:prstGeom prst="rect">
                <a:avLst/>
              </a:prstGeom>
              <a:blipFill>
                <a:blip r:embed="rId10"/>
                <a:stretch>
                  <a:fillRect l="-1481" r="-741" b="-963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Bent Arrow 12">
            <a:extLst>
              <a:ext uri="{FF2B5EF4-FFF2-40B4-BE49-F238E27FC236}">
                <a16:creationId xmlns:a16="http://schemas.microsoft.com/office/drawing/2014/main" id="{2B6F558A-82C8-92BD-7DF7-F0B3B7F90798}"/>
              </a:ext>
            </a:extLst>
          </p:cNvPr>
          <p:cNvSpPr/>
          <p:nvPr/>
        </p:nvSpPr>
        <p:spPr bwMode="auto">
          <a:xfrm rot="9041279">
            <a:off x="6930017" y="4983088"/>
            <a:ext cx="1271944" cy="108012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2D7563-A5F8-15F6-44D2-5B1A84FD7809}"/>
              </a:ext>
            </a:extLst>
          </p:cNvPr>
          <p:cNvSpPr txBox="1"/>
          <p:nvPr/>
        </p:nvSpPr>
        <p:spPr>
          <a:xfrm>
            <a:off x="7812360" y="5142383"/>
            <a:ext cx="938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Symbol" pitchFamily="2" charset="2"/>
              </a:rPr>
              <a:t>q </a:t>
            </a:r>
            <a:r>
              <a:rPr lang="en-IT"/>
              <a:t>= 0</a:t>
            </a:r>
          </a:p>
        </p:txBody>
      </p:sp>
    </p:spTree>
    <p:extLst>
      <p:ext uri="{BB962C8B-B14F-4D97-AF65-F5344CB8AC3E}">
        <p14:creationId xmlns:p14="http://schemas.microsoft.com/office/powerpoint/2010/main" val="235686883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D5FD1E20-F9F0-DEAF-F786-B815999F50B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44420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Politecnico di Milano – Theory of Relativity Course, Prof. E. Puppin, May 21st 2024</a:t>
            </a:r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56DEDC-F58A-E888-86ED-BBB16A0E25F2}"/>
                  </a:ext>
                </a:extLst>
              </p:cNvPr>
              <p:cNvSpPr txBox="1"/>
              <p:nvPr/>
            </p:nvSpPr>
            <p:spPr>
              <a:xfrm>
                <a:off x="3187853" y="1916832"/>
                <a:ext cx="2896315" cy="7567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56DEDC-F58A-E888-86ED-BBB16A0E2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853" y="1916832"/>
                <a:ext cx="2896315" cy="756746"/>
              </a:xfrm>
              <a:prstGeom prst="rect">
                <a:avLst/>
              </a:prstGeom>
              <a:blipFill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4E1255D-4784-36EA-2376-989C7C63380D}"/>
              </a:ext>
            </a:extLst>
          </p:cNvPr>
          <p:cNvSpPr txBox="1"/>
          <p:nvPr/>
        </p:nvSpPr>
        <p:spPr>
          <a:xfrm>
            <a:off x="575800" y="2797119"/>
            <a:ext cx="304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Thomson limit: X &lt;&lt;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944D5B-D016-2471-4617-B41A552D00E6}"/>
              </a:ext>
            </a:extLst>
          </p:cNvPr>
          <p:cNvSpPr txBox="1"/>
          <p:nvPr/>
        </p:nvSpPr>
        <p:spPr>
          <a:xfrm>
            <a:off x="4698230" y="2797118"/>
            <a:ext cx="3869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Deep recoil Compton: X &gt;&gt;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C011E9-9E59-92E8-7FB8-C0226B14B67C}"/>
                  </a:ext>
                </a:extLst>
              </p:cNvPr>
              <p:cNvSpPr txBox="1"/>
              <p:nvPr/>
            </p:nvSpPr>
            <p:spPr>
              <a:xfrm>
                <a:off x="575799" y="3579535"/>
                <a:ext cx="3041218" cy="4149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C011E9-9E59-92E8-7FB8-C0226B14B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99" y="3579535"/>
                <a:ext cx="3041218" cy="414922"/>
              </a:xfrm>
              <a:prstGeom prst="rect">
                <a:avLst/>
              </a:prstGeom>
              <a:blipFill>
                <a:blip r:embed="rId5"/>
                <a:stretch>
                  <a:fillRect b="-235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E4EF7A5-BFA8-32C2-A51C-C06DA54F630A}"/>
                  </a:ext>
                </a:extLst>
              </p:cNvPr>
              <p:cNvSpPr txBox="1"/>
              <p:nvPr/>
            </p:nvSpPr>
            <p:spPr>
              <a:xfrm>
                <a:off x="5155233" y="3429000"/>
                <a:ext cx="3231590" cy="701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E4EF7A5-BFA8-32C2-A51C-C06DA54F6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233" y="3429000"/>
                <a:ext cx="3231590" cy="701731"/>
              </a:xfrm>
              <a:prstGeom prst="rect">
                <a:avLst/>
              </a:prstGeom>
              <a:blipFill>
                <a:blip r:embed="rId6"/>
                <a:stretch>
                  <a:fillRect l="-2745" t="-1786"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85A1B23-D674-5A92-B44D-2BA8E749C392}"/>
                  </a:ext>
                </a:extLst>
              </p:cNvPr>
              <p:cNvSpPr txBox="1"/>
              <p:nvPr/>
            </p:nvSpPr>
            <p:spPr>
              <a:xfrm>
                <a:off x="2007304" y="4522588"/>
                <a:ext cx="5087996" cy="4074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𝑇𝑂𝑇</m:t>
                              </m:r>
                            </m:sub>
                          </m:s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85A1B23-D674-5A92-B44D-2BA8E749C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304" y="4522588"/>
                <a:ext cx="5087996" cy="407484"/>
              </a:xfrm>
              <a:prstGeom prst="rect">
                <a:avLst/>
              </a:prstGeom>
              <a:blipFill>
                <a:blip r:embed="rId7"/>
                <a:stretch>
                  <a:fillRect l="-746" b="-2424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5ADE06-F611-119D-4F54-8E8C99D1A5FA}"/>
                  </a:ext>
                </a:extLst>
              </p:cNvPr>
              <p:cNvSpPr txBox="1"/>
              <p:nvPr/>
            </p:nvSpPr>
            <p:spPr>
              <a:xfrm>
                <a:off x="1619672" y="198329"/>
                <a:ext cx="6660157" cy="160781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latin typeface="Symbol" pitchFamily="2" charset="2"/>
                  </a:rPr>
                  <a:t>q </a:t>
                </a:r>
                <a:r>
                  <a:rPr lang="en-IT">
                    <a:latin typeface="Symbol" pitchFamily="2" charset="2"/>
                  </a:rPr>
                  <a:t>= 0</a:t>
                </a:r>
                <a:r>
                  <a:rPr lang="en-IT"/>
                  <a:t> corresponds to:</a:t>
                </a:r>
              </a:p>
              <a:p>
                <a:pPr algn="ctr"/>
                <a:r>
                  <a:rPr lang="en-IT"/>
                  <a:t>maximum energy of back-scattered photon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𝑝h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IT"/>
              </a:p>
              <a:p>
                <a:pPr algn="ctr"/>
                <a:r>
                  <a:rPr lang="en-IT"/>
                  <a:t>and</a:t>
                </a:r>
              </a:p>
              <a:p>
                <a:pPr algn="ctr"/>
                <a:r>
                  <a:rPr lang="en-IT"/>
                  <a:t>minimum energy of electron after scattering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it-IT" b="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  <m:sup>
                        <m:r>
                          <a:rPr lang="it-IT" b="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IT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5ADE06-F611-119D-4F54-8E8C99D1A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198329"/>
                <a:ext cx="6660157" cy="1607812"/>
              </a:xfrm>
              <a:prstGeom prst="rect">
                <a:avLst/>
              </a:prstGeom>
              <a:blipFill>
                <a:blip r:embed="rId8"/>
                <a:stretch>
                  <a:fillRect l="-952" t="-4688" b="-781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18A934-6AEB-9355-76DE-C9062BB46564}"/>
                  </a:ext>
                </a:extLst>
              </p:cNvPr>
              <p:cNvSpPr txBox="1"/>
              <p:nvPr/>
            </p:nvSpPr>
            <p:spPr>
              <a:xfrm>
                <a:off x="1088151" y="5301208"/>
                <a:ext cx="6940233" cy="7567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18A934-6AEB-9355-76DE-C9062BB46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151" y="5301208"/>
                <a:ext cx="6940233" cy="756746"/>
              </a:xfrm>
              <a:prstGeom prst="rect">
                <a:avLst/>
              </a:prstGeom>
              <a:blipFill>
                <a:blip r:embed="rId9"/>
                <a:stretch>
                  <a:fillRect l="-365" b="-1147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7B2103EC-C425-2612-CD6E-CDDE43949665}"/>
              </a:ext>
            </a:extLst>
          </p:cNvPr>
          <p:cNvSpPr/>
          <p:nvPr/>
        </p:nvSpPr>
        <p:spPr bwMode="auto">
          <a:xfrm>
            <a:off x="971600" y="5373216"/>
            <a:ext cx="1224136" cy="864096"/>
          </a:xfrm>
          <a:prstGeom prst="ellipse">
            <a:avLst/>
          </a:prstGeom>
          <a:solidFill>
            <a:schemeClr val="accent1">
              <a:alpha val="40426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012E58-29F4-219D-75E3-3CE67A0440FB}"/>
              </a:ext>
            </a:extLst>
          </p:cNvPr>
          <p:cNvSpPr/>
          <p:nvPr/>
        </p:nvSpPr>
        <p:spPr bwMode="auto">
          <a:xfrm>
            <a:off x="5436096" y="5179801"/>
            <a:ext cx="2952328" cy="1057511"/>
          </a:xfrm>
          <a:prstGeom prst="ellipse">
            <a:avLst/>
          </a:prstGeom>
          <a:solidFill>
            <a:schemeClr val="accent1">
              <a:alpha val="40426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02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6" name="Picture 5" descr="A math equations on a white paper&#10;&#10;Description automatically generated">
            <a:extLst>
              <a:ext uri="{FF2B5EF4-FFF2-40B4-BE49-F238E27FC236}">
                <a16:creationId xmlns:a16="http://schemas.microsoft.com/office/drawing/2014/main" id="{CD673E00-CF20-AD8B-B7C2-67E365B9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356" y="936600"/>
            <a:ext cx="4406900" cy="429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504C33-8605-1FF8-ED52-D0D9CBEB2DD4}"/>
              </a:ext>
            </a:extLst>
          </p:cNvPr>
          <p:cNvSpPr txBox="1"/>
          <p:nvPr/>
        </p:nvSpPr>
        <p:spPr>
          <a:xfrm>
            <a:off x="1763688" y="5559623"/>
            <a:ext cx="6184706" cy="83099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/>
              <a:t>m</a:t>
            </a:r>
            <a:r>
              <a:rPr lang="en-IT"/>
              <a:t>c</a:t>
            </a:r>
            <a:r>
              <a:rPr lang="en-IT" baseline="30000"/>
              <a:t>2</a:t>
            </a:r>
            <a:r>
              <a:rPr lang="en-IT"/>
              <a:t>/2 photons can stop any relativistic electron !</a:t>
            </a:r>
          </a:p>
          <a:p>
            <a:pPr algn="ctr"/>
            <a:r>
              <a:rPr lang="en-IT"/>
              <a:t>The fractional energy loss of FICS is 100%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82CE79-AAA9-C62E-F7FD-4C1EC1582842}"/>
              </a:ext>
            </a:extLst>
          </p:cNvPr>
          <p:cNvSpPr txBox="1"/>
          <p:nvPr/>
        </p:nvSpPr>
        <p:spPr>
          <a:xfrm>
            <a:off x="2177571" y="224929"/>
            <a:ext cx="499046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/>
              <a:t>W</a:t>
            </a:r>
            <a:r>
              <a:rPr lang="en-IT"/>
              <a:t>hen </a:t>
            </a:r>
            <a:r>
              <a:rPr lang="en-IT" i="1">
                <a:latin typeface="Symbol" pitchFamily="2" charset="2"/>
              </a:rPr>
              <a:t>g</a:t>
            </a:r>
            <a:r>
              <a:rPr lang="en-IT"/>
              <a:t> &gt;&gt; 1   FICS solution becomes:</a:t>
            </a:r>
          </a:p>
        </p:txBody>
      </p:sp>
      <p:sp>
        <p:nvSpPr>
          <p:cNvPr id="5" name="Segnaposto data 6">
            <a:extLst>
              <a:ext uri="{FF2B5EF4-FFF2-40B4-BE49-F238E27FC236}">
                <a16:creationId xmlns:a16="http://schemas.microsoft.com/office/drawing/2014/main" id="{AE324C8E-266F-72FE-4FC7-C17909F051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25344"/>
            <a:ext cx="446449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EupraXia Meeting – La Biodola (Elba) – Sept.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1354526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B3CD8A-FEB8-76CE-8223-291A14C24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313904"/>
            <a:ext cx="7772400" cy="4851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2009C-0987-A9C6-CF80-47D4A4DEB040}"/>
              </a:ext>
            </a:extLst>
          </p:cNvPr>
          <p:cNvSpPr txBox="1"/>
          <p:nvPr/>
        </p:nvSpPr>
        <p:spPr>
          <a:xfrm>
            <a:off x="5639208" y="474717"/>
            <a:ext cx="2605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b="1" i="1">
                <a:solidFill>
                  <a:srgbClr val="C00000"/>
                </a:solidFill>
              </a:rPr>
              <a:t>E</a:t>
            </a:r>
            <a:r>
              <a:rPr lang="en-IT" sz="3200" b="1" i="1" baseline="-25000">
                <a:solidFill>
                  <a:srgbClr val="C00000"/>
                </a:solidFill>
              </a:rPr>
              <a:t>e</a:t>
            </a:r>
            <a:r>
              <a:rPr lang="en-IT" sz="3200" b="1">
                <a:solidFill>
                  <a:srgbClr val="C00000"/>
                </a:solidFill>
              </a:rPr>
              <a:t> = 100 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342C88-707E-E5AB-63AF-8436EBA9A411}"/>
                  </a:ext>
                </a:extLst>
              </p:cNvPr>
              <p:cNvSpPr txBox="1"/>
              <p:nvPr/>
            </p:nvSpPr>
            <p:spPr>
              <a:xfrm>
                <a:off x="2210057" y="4003698"/>
                <a:ext cx="1487399" cy="7581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sz="20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sz="20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sz="20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342C88-707E-E5AB-63AF-8436EBA9A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057" y="4003698"/>
                <a:ext cx="1487399" cy="758156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BE1661-5AFE-34AF-B800-92AD2A50F83E}"/>
                  </a:ext>
                </a:extLst>
              </p:cNvPr>
              <p:cNvSpPr txBox="1"/>
              <p:nvPr/>
            </p:nvSpPr>
            <p:spPr>
              <a:xfrm>
                <a:off x="2234792" y="3748970"/>
                <a:ext cx="148739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sz="2000" b="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BE1661-5AFE-34AF-B800-92AD2A50F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792" y="3748970"/>
                <a:ext cx="148739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756C31-D5F9-0E13-7016-A274287435A8}"/>
                  </a:ext>
                </a:extLst>
              </p:cNvPr>
              <p:cNvSpPr txBox="1"/>
              <p:nvPr/>
            </p:nvSpPr>
            <p:spPr>
              <a:xfrm>
                <a:off x="4089730" y="4725144"/>
                <a:ext cx="135322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sz="2000" b="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756C31-D5F9-0E13-7016-A27428743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730" y="4725144"/>
                <a:ext cx="1353229" cy="400110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EE918A-2E96-BD4C-0B2F-B2FA9A60CBD8}"/>
                  </a:ext>
                </a:extLst>
              </p:cNvPr>
              <p:cNvSpPr txBox="1"/>
              <p:nvPr/>
            </p:nvSpPr>
            <p:spPr>
              <a:xfrm>
                <a:off x="3995936" y="5190153"/>
                <a:ext cx="14873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sz="20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sz="20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sz="20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EE918A-2E96-BD4C-0B2F-B2FA9A60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5190153"/>
                <a:ext cx="1487399" cy="707886"/>
              </a:xfrm>
              <a:prstGeom prst="rect">
                <a:avLst/>
              </a:prstGeom>
              <a:blipFill>
                <a:blip r:embed="rId8"/>
                <a:stretch>
                  <a:fillRect b="-701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55AB6-EABD-C967-8571-39D163B7C364}"/>
                  </a:ext>
                </a:extLst>
              </p:cNvPr>
              <p:cNvSpPr txBox="1"/>
              <p:nvPr/>
            </p:nvSpPr>
            <p:spPr>
              <a:xfrm>
                <a:off x="5695585" y="3666183"/>
                <a:ext cx="135322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sz="2000" i="1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55AB6-EABD-C967-8571-39D163B7C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585" y="3666183"/>
                <a:ext cx="1353229" cy="400110"/>
              </a:xfrm>
              <a:prstGeom prst="rect">
                <a:avLst/>
              </a:prstGeom>
              <a:blipFill>
                <a:blip r:embed="rId9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D875B5-1047-5B5B-67CE-46A025E0000B}"/>
                  </a:ext>
                </a:extLst>
              </p:cNvPr>
              <p:cNvSpPr txBox="1"/>
              <p:nvPr/>
            </p:nvSpPr>
            <p:spPr>
              <a:xfrm>
                <a:off x="5197556" y="4007122"/>
                <a:ext cx="2292201" cy="429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sz="200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D875B5-1047-5B5B-67CE-46A025E00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556" y="4007122"/>
                <a:ext cx="2292201" cy="429990"/>
              </a:xfrm>
              <a:prstGeom prst="rect">
                <a:avLst/>
              </a:prstGeom>
              <a:blipFill>
                <a:blip r:embed="rId10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ECCE96C-B205-8FEA-A04D-A0C4948537C0}"/>
              </a:ext>
            </a:extLst>
          </p:cNvPr>
          <p:cNvSpPr txBox="1"/>
          <p:nvPr/>
        </p:nvSpPr>
        <p:spPr>
          <a:xfrm>
            <a:off x="6228184" y="6135687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</a:t>
            </a:r>
            <a:r>
              <a:rPr lang="en-IT" i="1" baseline="-25000"/>
              <a:t>ph</a:t>
            </a:r>
            <a:r>
              <a:rPr lang="en-IT" i="1"/>
              <a:t> (MeV)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7E4C75-C38E-BEC3-9486-093F6CFDFA19}"/>
              </a:ext>
            </a:extLst>
          </p:cNvPr>
          <p:cNvSpPr txBox="1"/>
          <p:nvPr/>
        </p:nvSpPr>
        <p:spPr>
          <a:xfrm>
            <a:off x="1403648" y="286250"/>
            <a:ext cx="4039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</a:t>
            </a:r>
            <a:r>
              <a:rPr lang="en-IT"/>
              <a:t>ll quantities normalized to</a:t>
            </a:r>
          </a:p>
          <a:p>
            <a:r>
              <a:rPr lang="en-IT"/>
              <a:t>the total energy </a:t>
            </a:r>
            <a:r>
              <a:rPr lang="en-IT" i="1"/>
              <a:t>E</a:t>
            </a:r>
            <a:r>
              <a:rPr lang="en-IT" i="1" baseline="-25000"/>
              <a:t>tot</a:t>
            </a:r>
            <a:r>
              <a:rPr lang="en-IT" i="1"/>
              <a:t> =</a:t>
            </a:r>
            <a:r>
              <a:rPr lang="en-IT"/>
              <a:t> </a:t>
            </a:r>
            <a:r>
              <a:rPr lang="en-IT" i="1"/>
              <a:t>E</a:t>
            </a:r>
            <a:r>
              <a:rPr lang="en-IT" i="1" baseline="-25000"/>
              <a:t>e</a:t>
            </a:r>
            <a:r>
              <a:rPr lang="en-IT" i="1"/>
              <a:t> + E</a:t>
            </a:r>
            <a:r>
              <a:rPr lang="en-IT" i="1" baseline="-25000"/>
              <a:t>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70A141-587D-AB4A-E174-6B1DE9F8B538}"/>
              </a:ext>
            </a:extLst>
          </p:cNvPr>
          <p:cNvSpPr txBox="1"/>
          <p:nvPr/>
        </p:nvSpPr>
        <p:spPr>
          <a:xfrm>
            <a:off x="994118" y="2904241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E’</a:t>
            </a:r>
            <a:r>
              <a:rPr lang="en-IT" sz="2000" i="1" baseline="-25000"/>
              <a:t>e</a:t>
            </a:r>
            <a:r>
              <a:rPr lang="en-IT" sz="2000" i="1"/>
              <a:t> (E</a:t>
            </a:r>
            <a:r>
              <a:rPr lang="en-IT" sz="2000" i="1" baseline="-25000"/>
              <a:t>ph</a:t>
            </a:r>
            <a:r>
              <a:rPr lang="en-IT" sz="2000" i="1"/>
              <a:t>) / E</a:t>
            </a:r>
            <a:r>
              <a:rPr lang="en-IT" sz="2000" i="1" baseline="-25000"/>
              <a:t>tot</a:t>
            </a:r>
            <a:endParaRPr lang="en-IT" sz="2000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046DEB-B781-2A18-AC7F-5507B7837347}"/>
              </a:ext>
            </a:extLst>
          </p:cNvPr>
          <p:cNvSpPr txBox="1"/>
          <p:nvPr/>
        </p:nvSpPr>
        <p:spPr>
          <a:xfrm>
            <a:off x="3820279" y="2971515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E’</a:t>
            </a:r>
            <a:r>
              <a:rPr lang="en-IT" sz="2000" i="1" baseline="-25000"/>
              <a:t>ph</a:t>
            </a:r>
            <a:r>
              <a:rPr lang="en-IT" sz="2000" i="1"/>
              <a:t> (E</a:t>
            </a:r>
            <a:r>
              <a:rPr lang="en-IT" sz="2000" i="1" baseline="-25000"/>
              <a:t>ph</a:t>
            </a:r>
            <a:r>
              <a:rPr lang="en-IT" sz="2000" i="1"/>
              <a:t>) / E</a:t>
            </a:r>
            <a:r>
              <a:rPr lang="en-IT" sz="2000" i="1" baseline="-25000"/>
              <a:t>tot</a:t>
            </a:r>
            <a:endParaRPr lang="en-IT" sz="2000" i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448F65-3603-BAD3-114D-12DE57598145}"/>
              </a:ext>
            </a:extLst>
          </p:cNvPr>
          <p:cNvSpPr txBox="1"/>
          <p:nvPr/>
        </p:nvSpPr>
        <p:spPr>
          <a:xfrm>
            <a:off x="7101197" y="3009789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ph</a:t>
            </a:r>
            <a:r>
              <a:rPr lang="en-IT" sz="2000" i="1"/>
              <a:t> / E</a:t>
            </a:r>
            <a:r>
              <a:rPr lang="en-IT" sz="2000" i="1" baseline="-25000"/>
              <a:t>tot</a:t>
            </a:r>
            <a:endParaRPr lang="en-IT" sz="2000" i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3A15E8-13F2-2859-0FE6-AC2570B178C3}"/>
              </a:ext>
            </a:extLst>
          </p:cNvPr>
          <p:cNvSpPr txBox="1"/>
          <p:nvPr/>
        </p:nvSpPr>
        <p:spPr>
          <a:xfrm>
            <a:off x="4403219" y="1633928"/>
            <a:ext cx="1008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i="1"/>
              <a:t>X(E</a:t>
            </a:r>
            <a:r>
              <a:rPr lang="en-IT" i="1" baseline="-25000"/>
              <a:t>ph</a:t>
            </a:r>
            <a:r>
              <a:rPr lang="en-IT" i="1"/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AC3C9E-38F2-882D-27C4-896CAA5F0C76}"/>
              </a:ext>
            </a:extLst>
          </p:cNvPr>
          <p:cNvCxnSpPr/>
          <p:nvPr/>
        </p:nvCxnSpPr>
        <p:spPr bwMode="auto">
          <a:xfrm>
            <a:off x="2987824" y="2622589"/>
            <a:ext cx="0" cy="100811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B4D4D6-7310-87C2-F3AA-8396935E5142}"/>
              </a:ext>
            </a:extLst>
          </p:cNvPr>
          <p:cNvCxnSpPr/>
          <p:nvPr/>
        </p:nvCxnSpPr>
        <p:spPr bwMode="auto">
          <a:xfrm>
            <a:off x="4697203" y="3785709"/>
            <a:ext cx="0" cy="100811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0DEC13-7169-4C46-F143-D9BCBAA1BD4C}"/>
              </a:ext>
            </a:extLst>
          </p:cNvPr>
          <p:cNvCxnSpPr/>
          <p:nvPr/>
        </p:nvCxnSpPr>
        <p:spPr bwMode="auto">
          <a:xfrm>
            <a:off x="6372200" y="2622589"/>
            <a:ext cx="0" cy="100811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AA072DD-E5AF-3C96-11AD-C6E8CFE9E0EE}"/>
              </a:ext>
            </a:extLst>
          </p:cNvPr>
          <p:cNvSpPr txBox="1"/>
          <p:nvPr/>
        </p:nvSpPr>
        <p:spPr>
          <a:xfrm>
            <a:off x="6793310" y="2545740"/>
            <a:ext cx="1739130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>
                <a:effectLst/>
                <a:latin typeface="Times" pitchFamily="2" charset="0"/>
              </a:rPr>
              <a:t>A.H. Compton,</a:t>
            </a:r>
          </a:p>
          <a:p>
            <a:pPr algn="ctr"/>
            <a:r>
              <a:rPr lang="en-GB" sz="1400">
                <a:effectLst/>
                <a:latin typeface="Times" pitchFamily="2" charset="0"/>
              </a:rPr>
              <a:t>Phys. Rev. 21 (1923)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6CA3A-6FD6-8EE9-31AD-009577D98B8C}"/>
              </a:ext>
            </a:extLst>
          </p:cNvPr>
          <p:cNvSpPr txBox="1"/>
          <p:nvPr/>
        </p:nvSpPr>
        <p:spPr>
          <a:xfrm>
            <a:off x="1185081" y="2340169"/>
            <a:ext cx="144270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1600"/>
              <a:t>I.C.S.</a:t>
            </a:r>
          </a:p>
          <a:p>
            <a:pPr algn="ctr"/>
            <a:r>
              <a:rPr lang="en-IT" sz="1600"/>
              <a:t>STAR, ELI-NP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FB15C5-EAF1-42BB-2249-C5BFB010586B}"/>
              </a:ext>
            </a:extLst>
          </p:cNvPr>
          <p:cNvSpPr txBox="1"/>
          <p:nvPr/>
        </p:nvSpPr>
        <p:spPr>
          <a:xfrm rot="2735960">
            <a:off x="3222683" y="3963485"/>
            <a:ext cx="141897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1600"/>
              <a:t>Astro-physics?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405B7C-7B01-799F-A43C-AC5647393195}"/>
                  </a:ext>
                </a:extLst>
              </p:cNvPr>
              <p:cNvSpPr txBox="1"/>
              <p:nvPr/>
            </p:nvSpPr>
            <p:spPr>
              <a:xfrm>
                <a:off x="6405697" y="1772816"/>
                <a:ext cx="2793114" cy="717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 b="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IT" sz="20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405B7C-7B01-799F-A43C-AC5647393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697" y="1772816"/>
                <a:ext cx="2793114" cy="7177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1E6C96-E161-E01D-4EFA-D6817C97A890}"/>
                  </a:ext>
                </a:extLst>
              </p:cNvPr>
              <p:cNvSpPr txBox="1"/>
              <p:nvPr/>
            </p:nvSpPr>
            <p:spPr>
              <a:xfrm>
                <a:off x="3562743" y="6242579"/>
                <a:ext cx="2305401" cy="5707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  <m:sup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𝐸𝑅𝐹</m:t>
                        </m:r>
                      </m:sup>
                    </m:sSubSup>
                    <m:r>
                      <a:rPr lang="it-IT" sz="2000" b="0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it-IT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f>
                      <m:fPr>
                        <m:ctrlPr>
                          <a:rPr lang="it-IT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it-IT" sz="2000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IT" sz="2000"/>
                  <a:t> =</a:t>
                </a:r>
                <a:r>
                  <a:rPr lang="en-IT" sz="2000" i="1"/>
                  <a:t> E</a:t>
                </a:r>
                <a:r>
                  <a:rPr lang="en-IT" sz="2000" i="1" baseline="-25000"/>
                  <a:t>e</a:t>
                </a:r>
                <a:endParaRPr lang="en-IT" sz="200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1E6C96-E161-E01D-4EFA-D6817C97A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743" y="6242579"/>
                <a:ext cx="2305401" cy="570797"/>
              </a:xfrm>
              <a:prstGeom prst="rect">
                <a:avLst/>
              </a:prstGeom>
              <a:blipFill>
                <a:blip r:embed="rId12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691F742-4C13-6404-1BAB-643BC4AF8E7E}"/>
              </a:ext>
            </a:extLst>
          </p:cNvPr>
          <p:cNvCxnSpPr>
            <a:cxnSpLocks/>
          </p:cNvCxnSpPr>
          <p:nvPr/>
        </p:nvCxnSpPr>
        <p:spPr bwMode="auto">
          <a:xfrm>
            <a:off x="4697203" y="5157192"/>
            <a:ext cx="306845" cy="1085387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ysDash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7F536D3-2A5A-EDA5-62BB-67D5C3BFD402}"/>
                  </a:ext>
                </a:extLst>
              </p:cNvPr>
              <p:cNvSpPr txBox="1"/>
              <p:nvPr/>
            </p:nvSpPr>
            <p:spPr>
              <a:xfrm>
                <a:off x="1187624" y="1945435"/>
                <a:ext cx="2149178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it-IT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𝑝h</m:t>
                        </m:r>
                        <m:r>
                          <a:rPr lang="it-IT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it-IT" sz="2000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2000" b="0" i="1">
                        <a:latin typeface="Cambria Math" panose="02040503050406030204" pitchFamily="18" charset="0"/>
                      </a:rPr>
                      <m:t> 4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sz="2000" b="0" i="1" baseline="30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20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𝑝h</m:t>
                        </m:r>
                      </m:sub>
                    </m:sSub>
                  </m:oMath>
                </a14:m>
                <a:endParaRPr lang="en-US" sz="2000" baseline="3000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7F536D3-2A5A-EDA5-62BB-67D5C3BFD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945435"/>
                <a:ext cx="2149178" cy="331437"/>
              </a:xfrm>
              <a:prstGeom prst="rect">
                <a:avLst/>
              </a:prstGeom>
              <a:blipFill>
                <a:blip r:embed="rId13"/>
                <a:stretch>
                  <a:fillRect l="-4706" t="-7407" r="-2353" b="-259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6A66F6-3A8D-1BFC-5621-32DED5A641F6}"/>
                  </a:ext>
                </a:extLst>
              </p:cNvPr>
              <p:cNvSpPr txBox="1"/>
              <p:nvPr/>
            </p:nvSpPr>
            <p:spPr>
              <a:xfrm>
                <a:off x="5441595" y="4453081"/>
                <a:ext cx="176976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sz="200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6A66F6-3A8D-1BFC-5621-32DED5A64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595" y="4453081"/>
                <a:ext cx="1769762" cy="400110"/>
              </a:xfrm>
              <a:prstGeom prst="rect">
                <a:avLst/>
              </a:prstGeom>
              <a:blipFill>
                <a:blip r:embed="rId1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6A552AC-7388-A984-939A-240D47EBDBC5}"/>
                  </a:ext>
                </a:extLst>
              </p:cNvPr>
              <p:cNvSpPr txBox="1"/>
              <p:nvPr/>
            </p:nvSpPr>
            <p:spPr>
              <a:xfrm>
                <a:off x="2126203" y="4747220"/>
                <a:ext cx="1769762" cy="4364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it-IT" sz="200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6A552AC-7388-A984-939A-240D47EBD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203" y="4747220"/>
                <a:ext cx="1769762" cy="43640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33FAE7-D4CF-FCF4-A187-3531D3A28559}"/>
                  </a:ext>
                </a:extLst>
              </p:cNvPr>
              <p:cNvSpPr txBox="1"/>
              <p:nvPr/>
            </p:nvSpPr>
            <p:spPr>
              <a:xfrm>
                <a:off x="858022" y="3429000"/>
                <a:ext cx="176976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33FAE7-D4CF-FCF4-A187-3531D3A28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22" y="3429000"/>
                <a:ext cx="1769762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6938B0F7-1F45-2DF6-00C7-C4DE59E2F6F0}"/>
              </a:ext>
            </a:extLst>
          </p:cNvPr>
          <p:cNvSpPr txBox="1"/>
          <p:nvPr/>
        </p:nvSpPr>
        <p:spPr>
          <a:xfrm>
            <a:off x="2683773" y="234888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/>
              <a:t>DICS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422B96-8D7F-9417-C317-23D4A0E9BD18}"/>
              </a:ext>
            </a:extLst>
          </p:cNvPr>
          <p:cNvSpPr txBox="1"/>
          <p:nvPr/>
        </p:nvSpPr>
        <p:spPr>
          <a:xfrm>
            <a:off x="4339957" y="349171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/>
              <a:t>FICS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67F357-FAC4-40CC-9793-A8D6724D7845}"/>
              </a:ext>
            </a:extLst>
          </p:cNvPr>
          <p:cNvSpPr txBox="1"/>
          <p:nvPr/>
        </p:nvSpPr>
        <p:spPr>
          <a:xfrm>
            <a:off x="6012160" y="233958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/>
              <a:t>SCS</a:t>
            </a:r>
          </a:p>
        </p:txBody>
      </p:sp>
      <p:pic>
        <p:nvPicPr>
          <p:cNvPr id="33" name="Picture 3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70F1AB90-241F-800E-EDB4-686DAB8613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9512" y="1157750"/>
            <a:ext cx="8867092" cy="565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0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86E271-F018-A41E-8A0D-AF295C5B38F6}"/>
                  </a:ext>
                </a:extLst>
              </p:cNvPr>
              <p:cNvSpPr txBox="1"/>
              <p:nvPr/>
            </p:nvSpPr>
            <p:spPr>
              <a:xfrm>
                <a:off x="35496" y="3550985"/>
                <a:ext cx="6221895" cy="7323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     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f>
                            <m:fPr>
                              <m:type m:val="lin"/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86E271-F018-A41E-8A0D-AF295C5B3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3550985"/>
                <a:ext cx="6221895" cy="732380"/>
              </a:xfrm>
              <a:prstGeom prst="rect">
                <a:avLst/>
              </a:prstGeom>
              <a:blipFill>
                <a:blip r:embed="rId6"/>
                <a:stretch>
                  <a:fillRect t="-88136" b="-7627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5E093C5-4229-A6C9-AE11-3996C8F72A14}"/>
              </a:ext>
            </a:extLst>
          </p:cNvPr>
          <p:cNvCxnSpPr/>
          <p:nvPr/>
        </p:nvCxnSpPr>
        <p:spPr bwMode="auto">
          <a:xfrm flipV="1">
            <a:off x="6223384" y="3232970"/>
            <a:ext cx="1197288" cy="7041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992AE8-FBBB-168D-268E-71F09E82B200}"/>
              </a:ext>
            </a:extLst>
          </p:cNvPr>
          <p:cNvCxnSpPr>
            <a:cxnSpLocks/>
          </p:cNvCxnSpPr>
          <p:nvPr/>
        </p:nvCxnSpPr>
        <p:spPr bwMode="auto">
          <a:xfrm>
            <a:off x="6257391" y="4000225"/>
            <a:ext cx="1258553" cy="5835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157849B-2608-417B-7D82-A705A7F25349}"/>
              </a:ext>
            </a:extLst>
          </p:cNvPr>
          <p:cNvSpPr txBox="1"/>
          <p:nvPr/>
        </p:nvSpPr>
        <p:spPr>
          <a:xfrm>
            <a:off x="6180831" y="4317527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X&gt;&gt;1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E40C79-F8F4-ADC4-B401-F2F93D73F15B}"/>
              </a:ext>
            </a:extLst>
          </p:cNvPr>
          <p:cNvSpPr txBox="1"/>
          <p:nvPr/>
        </p:nvSpPr>
        <p:spPr>
          <a:xfrm>
            <a:off x="6184659" y="3111351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X&lt;&lt;1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A987AD-C500-F0B9-B25C-D68DE0FE63F6}"/>
                  </a:ext>
                </a:extLst>
              </p:cNvPr>
              <p:cNvSpPr txBox="1"/>
              <p:nvPr/>
            </p:nvSpPr>
            <p:spPr>
              <a:xfrm>
                <a:off x="7236296" y="2852936"/>
                <a:ext cx="1741118" cy="369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A987AD-C500-F0B9-B25C-D68DE0FE6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6" y="2852936"/>
                <a:ext cx="1741118" cy="369588"/>
              </a:xfrm>
              <a:prstGeom prst="rect">
                <a:avLst/>
              </a:prstGeom>
              <a:blipFill>
                <a:blip r:embed="rId7"/>
                <a:stretch>
                  <a:fillRect l="-5755" t="-10000" b="-3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24DF14-5EAD-28CF-D360-71D4B0FE7251}"/>
                  </a:ext>
                </a:extLst>
              </p:cNvPr>
              <p:cNvSpPr txBox="1"/>
              <p:nvPr/>
            </p:nvSpPr>
            <p:spPr>
              <a:xfrm>
                <a:off x="7093144" y="4646842"/>
                <a:ext cx="1898725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24DF14-5EAD-28CF-D360-71D4B0FE7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3144" y="4646842"/>
                <a:ext cx="1898725" cy="397866"/>
              </a:xfrm>
              <a:prstGeom prst="rect">
                <a:avLst/>
              </a:prstGeom>
              <a:blipFill>
                <a:blip r:embed="rId8"/>
                <a:stretch>
                  <a:fillRect l="-5333" t="-6061" r="-2000" b="-2727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F048FB-C7D3-B2EE-67D4-7A65EF639E44}"/>
              </a:ext>
            </a:extLst>
          </p:cNvPr>
          <p:cNvCxnSpPr>
            <a:cxnSpLocks/>
          </p:cNvCxnSpPr>
          <p:nvPr/>
        </p:nvCxnSpPr>
        <p:spPr bwMode="auto">
          <a:xfrm flipV="1">
            <a:off x="755576" y="3222524"/>
            <a:ext cx="218514" cy="4945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886C74-E399-8E48-BA8F-803E91218E5F}"/>
                  </a:ext>
                </a:extLst>
              </p:cNvPr>
              <p:cNvSpPr txBox="1"/>
              <p:nvPr/>
            </p:nvSpPr>
            <p:spPr>
              <a:xfrm>
                <a:off x="755576" y="2480149"/>
                <a:ext cx="4233980" cy="876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886C74-E399-8E48-BA8F-803E91218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480149"/>
                <a:ext cx="4233980" cy="876843"/>
              </a:xfrm>
              <a:prstGeom prst="rect">
                <a:avLst/>
              </a:prstGeom>
              <a:blipFill>
                <a:blip r:embed="rId10"/>
                <a:stretch>
                  <a:fillRect l="-1198" t="-68571" r="-299" b="-10285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9E0A5A6-F05F-4D1F-C372-119B63996377}"/>
              </a:ext>
            </a:extLst>
          </p:cNvPr>
          <p:cNvSpPr txBox="1"/>
          <p:nvPr/>
        </p:nvSpPr>
        <p:spPr>
          <a:xfrm>
            <a:off x="974090" y="1099471"/>
            <a:ext cx="7745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when recoil </a:t>
            </a:r>
            <a:r>
              <a:rPr lang="en-IT" i="1"/>
              <a:t>X</a:t>
            </a:r>
            <a:r>
              <a:rPr lang="en-IT"/>
              <a:t> is large electron swaps with photon,</a:t>
            </a:r>
          </a:p>
          <a:p>
            <a:pPr algn="ctr"/>
            <a:r>
              <a:rPr lang="en-GB"/>
              <a:t>m</a:t>
            </a:r>
            <a:r>
              <a:rPr lang="en-IT"/>
              <a:t>aximum energy loss by the electron in favour to the photon</a:t>
            </a:r>
          </a:p>
        </p:txBody>
      </p:sp>
      <p:sp>
        <p:nvSpPr>
          <p:cNvPr id="5" name="Segnaposto data 6">
            <a:extLst>
              <a:ext uri="{FF2B5EF4-FFF2-40B4-BE49-F238E27FC236}">
                <a16:creationId xmlns:a16="http://schemas.microsoft.com/office/drawing/2014/main" id="{0B06CA47-5138-4B54-767D-81931546A5C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44420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Politecnico di Milano – Theory of Relativity Course, Prof. E. Puppin, May 21st 2024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6469176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of a function&#10;&#10;Description automatically generated">
            <a:extLst>
              <a:ext uri="{FF2B5EF4-FFF2-40B4-BE49-F238E27FC236}">
                <a16:creationId xmlns:a16="http://schemas.microsoft.com/office/drawing/2014/main" id="{81FB1EFD-E671-3217-4ECB-9F9954AA8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74" y="685800"/>
            <a:ext cx="8322890" cy="5233608"/>
          </a:xfrm>
          <a:prstGeom prst="rect">
            <a:avLst/>
          </a:prstGeom>
        </p:spPr>
      </p:pic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2E15EB-1227-8DF3-3166-B516F720E267}"/>
              </a:ext>
            </a:extLst>
          </p:cNvPr>
          <p:cNvSpPr txBox="1"/>
          <p:nvPr/>
        </p:nvSpPr>
        <p:spPr>
          <a:xfrm>
            <a:off x="1267583" y="2541706"/>
            <a:ext cx="811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 TeV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A7DFE-305C-BA95-2EEC-84FEFC616906}"/>
              </a:ext>
            </a:extLst>
          </p:cNvPr>
          <p:cNvSpPr txBox="1"/>
          <p:nvPr/>
        </p:nvSpPr>
        <p:spPr>
          <a:xfrm>
            <a:off x="235019" y="2252931"/>
            <a:ext cx="93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10 TeV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E1458-2C34-6F4B-CAA4-B6301990D395}"/>
              </a:ext>
            </a:extLst>
          </p:cNvPr>
          <p:cNvSpPr txBox="1"/>
          <p:nvPr/>
        </p:nvSpPr>
        <p:spPr>
          <a:xfrm>
            <a:off x="94548" y="1862909"/>
            <a:ext cx="1067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100 TeV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0D05EC-C98E-640F-249C-4850208CC96D}"/>
              </a:ext>
            </a:extLst>
          </p:cNvPr>
          <p:cNvSpPr txBox="1"/>
          <p:nvPr/>
        </p:nvSpPr>
        <p:spPr>
          <a:xfrm>
            <a:off x="853880" y="1342233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 PeV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FA244-C3B8-7C32-7CB1-BFACFB89ADEC}"/>
              </a:ext>
            </a:extLst>
          </p:cNvPr>
          <p:cNvSpPr txBox="1"/>
          <p:nvPr/>
        </p:nvSpPr>
        <p:spPr>
          <a:xfrm>
            <a:off x="1227119" y="921499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100 PeV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BCA644-C399-6CA6-4561-3C2627225C06}"/>
              </a:ext>
            </a:extLst>
          </p:cNvPr>
          <p:cNvSpPr txBox="1"/>
          <p:nvPr/>
        </p:nvSpPr>
        <p:spPr>
          <a:xfrm>
            <a:off x="6444208" y="5694659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</a:t>
            </a:r>
            <a:r>
              <a:rPr lang="en-IT" i="1" baseline="-25000"/>
              <a:t>ph</a:t>
            </a:r>
            <a:r>
              <a:rPr lang="en-IT" i="1"/>
              <a:t> (MeV)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7FA97-7E0B-F462-9FB6-A07660358025}"/>
              </a:ext>
            </a:extLst>
          </p:cNvPr>
          <p:cNvSpPr txBox="1"/>
          <p:nvPr/>
        </p:nvSpPr>
        <p:spPr>
          <a:xfrm>
            <a:off x="112299" y="4316294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e </a:t>
            </a:r>
            <a:r>
              <a:rPr lang="en-IT" i="1"/>
              <a:t>(MeV)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5E8586-C876-0A06-5AB8-7A1EE77649D2}"/>
              </a:ext>
            </a:extLst>
          </p:cNvPr>
          <p:cNvCxnSpPr/>
          <p:nvPr/>
        </p:nvCxnSpPr>
        <p:spPr bwMode="auto">
          <a:xfrm>
            <a:off x="5038554" y="4005064"/>
            <a:ext cx="0" cy="100811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549213-26E7-F541-0BAF-E8985D7F0A02}"/>
              </a:ext>
            </a:extLst>
          </p:cNvPr>
          <p:cNvSpPr txBox="1"/>
          <p:nvPr/>
        </p:nvSpPr>
        <p:spPr>
          <a:xfrm>
            <a:off x="3779912" y="5013176"/>
            <a:ext cx="2515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e</a:t>
            </a:r>
            <a:r>
              <a:rPr lang="en-IT" i="1" baseline="30000"/>
              <a:t>-</a:t>
            </a:r>
            <a:r>
              <a:rPr lang="en-IT" i="1"/>
              <a:t> at rest   E’</a:t>
            </a:r>
            <a:r>
              <a:rPr lang="en-IT" i="1" baseline="-25000"/>
              <a:t>e</a:t>
            </a:r>
            <a:r>
              <a:rPr lang="en-IT" i="1"/>
              <a:t>=mc</a:t>
            </a:r>
            <a:r>
              <a:rPr lang="en-IT" i="1" baseline="3000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8ECD69-E2BE-9DB7-9425-D189DF3E5BBE}"/>
              </a:ext>
            </a:extLst>
          </p:cNvPr>
          <p:cNvSpPr txBox="1"/>
          <p:nvPr/>
        </p:nvSpPr>
        <p:spPr>
          <a:xfrm>
            <a:off x="4472777" y="3894723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e</a:t>
            </a:r>
            <a:endParaRPr lang="en-IT" i="1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FA5F6F-BF3B-FCF4-0B65-3508B679856F}"/>
              </a:ext>
            </a:extLst>
          </p:cNvPr>
          <p:cNvCxnSpPr>
            <a:cxnSpLocks/>
          </p:cNvCxnSpPr>
          <p:nvPr/>
        </p:nvCxnSpPr>
        <p:spPr bwMode="auto">
          <a:xfrm>
            <a:off x="5059379" y="5373216"/>
            <a:ext cx="0" cy="650393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F2CB18C-93F0-7D35-46B1-864EEFD1D5C6}"/>
              </a:ext>
            </a:extLst>
          </p:cNvPr>
          <p:cNvSpPr txBox="1"/>
          <p:nvPr/>
        </p:nvSpPr>
        <p:spPr>
          <a:xfrm>
            <a:off x="4499992" y="5949280"/>
            <a:ext cx="1559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ph</a:t>
            </a:r>
            <a:r>
              <a:rPr lang="en-IT" sz="2000" i="1"/>
              <a:t> =0.5mc</a:t>
            </a:r>
            <a:r>
              <a:rPr lang="en-IT" sz="2000" i="1" baseline="3000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5D9945-7B13-E62F-7C48-9CC056CFBA6D}"/>
              </a:ext>
            </a:extLst>
          </p:cNvPr>
          <p:cNvSpPr txBox="1"/>
          <p:nvPr/>
        </p:nvSpPr>
        <p:spPr>
          <a:xfrm>
            <a:off x="3142519" y="1490881"/>
            <a:ext cx="4624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0.5mc</a:t>
            </a:r>
            <a:r>
              <a:rPr lang="en-IT" sz="2000" i="1" baseline="30000"/>
              <a:t>2</a:t>
            </a:r>
            <a:r>
              <a:rPr lang="en-IT" sz="2000" i="1"/>
              <a:t> = 255.5 keV colliding photons will</a:t>
            </a:r>
          </a:p>
          <a:p>
            <a:r>
              <a:rPr lang="en-GB" sz="2000" i="1"/>
              <a:t>stop</a:t>
            </a:r>
            <a:r>
              <a:rPr lang="en-IT" sz="2000" i="1"/>
              <a:t> relativistic electrons of any energy E</a:t>
            </a:r>
            <a:r>
              <a:rPr lang="en-IT" sz="2000" i="1" baseline="-25000"/>
              <a:t>e </a:t>
            </a:r>
            <a:r>
              <a:rPr lang="en-IT" sz="2000" i="1"/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103BDB-DE11-65D3-5235-5B8BAA571EAC}"/>
              </a:ext>
            </a:extLst>
          </p:cNvPr>
          <p:cNvSpPr txBox="1"/>
          <p:nvPr/>
        </p:nvSpPr>
        <p:spPr>
          <a:xfrm>
            <a:off x="1267583" y="3197677"/>
            <a:ext cx="1119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100 GeV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080C3-1D57-A598-87BF-818B3212295D}"/>
              </a:ext>
            </a:extLst>
          </p:cNvPr>
          <p:cNvSpPr txBox="1"/>
          <p:nvPr/>
        </p:nvSpPr>
        <p:spPr>
          <a:xfrm>
            <a:off x="179512" y="6453336"/>
            <a:ext cx="7937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*hadronic threshold (E</a:t>
            </a:r>
            <a:r>
              <a:rPr lang="en-IT" sz="2000" i="1" baseline="-25000"/>
              <a:t>cm </a:t>
            </a:r>
            <a:r>
              <a:rPr lang="en-IT" sz="2000" i="1"/>
              <a:t>&lt; 600 MeV) with 255.5 keV photons ≈ 360 GeV</a:t>
            </a:r>
          </a:p>
        </p:txBody>
      </p:sp>
    </p:spTree>
    <p:extLst>
      <p:ext uri="{BB962C8B-B14F-4D97-AF65-F5344CB8AC3E}">
        <p14:creationId xmlns:p14="http://schemas.microsoft.com/office/powerpoint/2010/main" val="58378062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xt on a page&#10;&#10;Description automatically generated">
            <a:extLst>
              <a:ext uri="{FF2B5EF4-FFF2-40B4-BE49-F238E27FC236}">
                <a16:creationId xmlns:a16="http://schemas.microsoft.com/office/drawing/2014/main" id="{E5199A89-C2EA-FF90-5A58-DC2149B12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" b="50492"/>
          <a:stretch/>
        </p:blipFill>
        <p:spPr>
          <a:xfrm>
            <a:off x="755576" y="260648"/>
            <a:ext cx="7772400" cy="1944000"/>
          </a:xfrm>
          <a:prstGeom prst="rect">
            <a:avLst/>
          </a:prstGeom>
        </p:spPr>
      </p:pic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7" name="Picture 6" descr="A text on a white background&#10;&#10;Description automatically generated">
            <a:extLst>
              <a:ext uri="{FF2B5EF4-FFF2-40B4-BE49-F238E27FC236}">
                <a16:creationId xmlns:a16="http://schemas.microsoft.com/office/drawing/2014/main" id="{9E8D5D71-C437-1783-CD49-B8318209D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3284984"/>
            <a:ext cx="5486400" cy="3048000"/>
          </a:xfrm>
          <a:prstGeom prst="rect">
            <a:avLst/>
          </a:prstGeom>
        </p:spPr>
      </p:pic>
      <p:pic>
        <p:nvPicPr>
          <p:cNvPr id="9" name="Picture 8" descr="A close up of black text&#10;&#10;Description automatically generated">
            <a:extLst>
              <a:ext uri="{FF2B5EF4-FFF2-40B4-BE49-F238E27FC236}">
                <a16:creationId xmlns:a16="http://schemas.microsoft.com/office/drawing/2014/main" id="{9923B42A-9CF0-C35E-712E-5D5634AC5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2287444"/>
            <a:ext cx="5588000" cy="1041400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A77E1C24-F75D-7917-E4E0-F9AD4077584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44420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Politecnico di Milano – Theory of Relativity Course, Prof. E. Puppin, May 21st 2024</a:t>
            </a:r>
            <a:endParaRPr lang="en-US" sz="1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22FD87-92B4-DACB-741C-FFF58D11AE8B}"/>
              </a:ext>
            </a:extLst>
          </p:cNvPr>
          <p:cNvSpPr/>
          <p:nvPr/>
        </p:nvSpPr>
        <p:spPr bwMode="auto">
          <a:xfrm>
            <a:off x="1907704" y="2708920"/>
            <a:ext cx="5588000" cy="1080120"/>
          </a:xfrm>
          <a:prstGeom prst="rect">
            <a:avLst/>
          </a:prstGeom>
          <a:solidFill>
            <a:srgbClr val="FF0000">
              <a:alpha val="4402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8B3352-900C-24A2-2EA1-90BD035910EA}"/>
              </a:ext>
            </a:extLst>
          </p:cNvPr>
          <p:cNvSpPr/>
          <p:nvPr/>
        </p:nvSpPr>
        <p:spPr bwMode="auto">
          <a:xfrm>
            <a:off x="4355976" y="4941168"/>
            <a:ext cx="936104" cy="504056"/>
          </a:xfrm>
          <a:prstGeom prst="ellipse">
            <a:avLst/>
          </a:prstGeom>
          <a:solidFill>
            <a:srgbClr val="FFFF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7CD1B3-8575-8CC4-D63B-742334A64338}"/>
              </a:ext>
            </a:extLst>
          </p:cNvPr>
          <p:cNvSpPr txBox="1"/>
          <p:nvPr/>
        </p:nvSpPr>
        <p:spPr>
          <a:xfrm>
            <a:off x="5785641" y="6091535"/>
            <a:ext cx="275729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/>
              <a:t>50 TeV electrons !!!!</a:t>
            </a:r>
          </a:p>
        </p:txBody>
      </p:sp>
    </p:spTree>
    <p:extLst>
      <p:ext uri="{BB962C8B-B14F-4D97-AF65-F5344CB8AC3E}">
        <p14:creationId xmlns:p14="http://schemas.microsoft.com/office/powerpoint/2010/main" val="33111907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4C12A7E9-EF92-2649-43AF-D540A94AE4E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444208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Politecnico di Milano – Theory of Relativity Course, Prof. E. Puppin, May 21st 2024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05956665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25595E2-941E-05E3-DDA3-87278B356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8" y="914400"/>
            <a:ext cx="7505564" cy="5453390"/>
          </a:xfrm>
          <a:prstGeom prst="rect">
            <a:avLst/>
          </a:prstGeom>
        </p:spPr>
      </p:pic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53FA63-50DC-4D43-9532-E0E051BA64D5}"/>
              </a:ext>
            </a:extLst>
          </p:cNvPr>
          <p:cNvSpPr/>
          <p:nvPr/>
        </p:nvSpPr>
        <p:spPr>
          <a:xfrm>
            <a:off x="1403648" y="241484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>
                <a:latin typeface="Adobe Arabic" panose="02040503050201020203" pitchFamily="18" charset="-78"/>
                <a:cs typeface="Adobe Arabic" panose="02040503050201020203" pitchFamily="18" charset="-78"/>
              </a:rPr>
              <a:t>Total cross-section for QED ( e,</a:t>
            </a:r>
            <a:r>
              <a:rPr lang="it-IT" sz="2800" b="1" i="1">
                <a:latin typeface="Symbol" pitchFamily="2" charset="2"/>
                <a:cs typeface="Adobe Arabic" panose="02040503050201020203" pitchFamily="18" charset="-78"/>
              </a:rPr>
              <a:t>g </a:t>
            </a:r>
            <a:r>
              <a:rPr lang="it-IT" sz="2800" b="1">
                <a:latin typeface="Adobe Arabic" panose="02040503050201020203" pitchFamily="18" charset="-78"/>
                <a:cs typeface="Adobe Arabic" panose="02040503050201020203" pitchFamily="18" charset="-78"/>
              </a:rPr>
              <a:t>) reactions</a:t>
            </a:r>
            <a:endParaRPr lang="en-IT" sz="2800" b="1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A565C9-4BA0-B94C-853B-89D6D1599E99}"/>
                  </a:ext>
                </a:extLst>
              </p:cNvPr>
              <p:cNvSpPr/>
              <p:nvPr/>
            </p:nvSpPr>
            <p:spPr>
              <a:xfrm>
                <a:off x="3275856" y="1443335"/>
                <a:ext cx="309634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A565C9-4BA0-B94C-853B-89D6D1599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1443335"/>
                <a:ext cx="3096344" cy="461665"/>
              </a:xfrm>
              <a:prstGeom prst="rect">
                <a:avLst/>
              </a:prstGeom>
              <a:blipFill>
                <a:blip r:embed="rId4"/>
                <a:stretch>
                  <a:fillRect t="-123684" b="-18421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10035C-6ACB-CD47-8114-317C708395EE}"/>
                  </a:ext>
                </a:extLst>
              </p:cNvPr>
              <p:cNvSpPr/>
              <p:nvPr/>
            </p:nvSpPr>
            <p:spPr>
              <a:xfrm>
                <a:off x="3599770" y="1844824"/>
                <a:ext cx="27724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10035C-6ACB-CD47-8114-317C70839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770" y="1844824"/>
                <a:ext cx="2772430" cy="461665"/>
              </a:xfrm>
              <a:prstGeom prst="rect">
                <a:avLst/>
              </a:prstGeom>
              <a:blipFill>
                <a:blip r:embed="rId5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18CADA7-2180-A44C-B31E-815C4A349F1C}"/>
                  </a:ext>
                </a:extLst>
              </p:cNvPr>
              <p:cNvSpPr/>
              <p:nvPr/>
            </p:nvSpPr>
            <p:spPr>
              <a:xfrm>
                <a:off x="13741" y="6129789"/>
                <a:ext cx="2736534" cy="539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baseline="30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ra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18CADA7-2180-A44C-B31E-815C4A349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1" y="6129789"/>
                <a:ext cx="2736534" cy="539571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396F1D08-FD1C-D470-F655-1AC353C34A5A}"/>
              </a:ext>
            </a:extLst>
          </p:cNvPr>
          <p:cNvSpPr/>
          <p:nvPr/>
        </p:nvSpPr>
        <p:spPr bwMode="auto">
          <a:xfrm>
            <a:off x="1821501" y="914399"/>
            <a:ext cx="1454355" cy="1650505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1642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ABD180-4BD0-2E2C-1345-CF564623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456" y="1225550"/>
            <a:ext cx="6985000" cy="4406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5528D-1DC0-2AD1-AFA9-2A8265E70092}"/>
              </a:ext>
            </a:extLst>
          </p:cNvPr>
          <p:cNvSpPr txBox="1"/>
          <p:nvPr/>
        </p:nvSpPr>
        <p:spPr>
          <a:xfrm>
            <a:off x="6760355" y="5614736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e</a:t>
            </a:r>
            <a:r>
              <a:rPr lang="en-IT" sz="2000"/>
              <a:t>  (MeV)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78A4B94-975D-E420-AC7C-AF171D0FA82B}"/>
                  </a:ext>
                </a:extLst>
              </p:cNvPr>
              <p:cNvSpPr/>
              <p:nvPr/>
            </p:nvSpPr>
            <p:spPr>
              <a:xfrm>
                <a:off x="4932040" y="2132856"/>
                <a:ext cx="309634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78A4B94-975D-E420-AC7C-AF171D0FA8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2132856"/>
                <a:ext cx="3096344" cy="461665"/>
              </a:xfrm>
              <a:prstGeom prst="rect">
                <a:avLst/>
              </a:prstGeom>
              <a:blipFill>
                <a:blip r:embed="rId5"/>
                <a:stretch>
                  <a:fillRect t="-129730" b="-18918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00ACBD8-5B40-0709-78E2-2061E42C0563}"/>
                  </a:ext>
                </a:extLst>
              </p:cNvPr>
              <p:cNvSpPr/>
              <p:nvPr/>
            </p:nvSpPr>
            <p:spPr>
              <a:xfrm>
                <a:off x="3671778" y="3759423"/>
                <a:ext cx="27724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00ACBD8-5B40-0709-78E2-2061E42C05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778" y="3759423"/>
                <a:ext cx="2772430" cy="461665"/>
              </a:xfrm>
              <a:prstGeom prst="rect">
                <a:avLst/>
              </a:prstGeom>
              <a:blipFill>
                <a:blip r:embed="rId6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745931C-A6DF-DE49-B576-211831B6D2C3}"/>
              </a:ext>
            </a:extLst>
          </p:cNvPr>
          <p:cNvSpPr txBox="1"/>
          <p:nvPr/>
        </p:nvSpPr>
        <p:spPr>
          <a:xfrm>
            <a:off x="179512" y="1887215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>
                <a:latin typeface="Symbol" pitchFamily="2" charset="2"/>
              </a:rPr>
              <a:t>S</a:t>
            </a:r>
            <a:r>
              <a:rPr lang="en-IT" i="1" baseline="-25000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IT" i="1">
                <a:latin typeface="Symbol" pitchFamily="2" charset="2"/>
              </a:rPr>
              <a:t>  </a:t>
            </a:r>
            <a:r>
              <a:rPr lang="en-IT" i="1"/>
              <a:t>(mbarn)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F12D0D-784C-638A-29CB-DAC12664DE6E}"/>
              </a:ext>
            </a:extLst>
          </p:cNvPr>
          <p:cNvSpPr/>
          <p:nvPr/>
        </p:nvSpPr>
        <p:spPr>
          <a:xfrm>
            <a:off x="1691456" y="116632"/>
            <a:ext cx="6696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>
                <a:latin typeface="Adobe Arabic" panose="02040503050201020203" pitchFamily="18" charset="-78"/>
                <a:cs typeface="Adobe Arabic" panose="02040503050201020203" pitchFamily="18" charset="-78"/>
              </a:rPr>
              <a:t>Total cross-sections for Compton and Bethe-Heitler</a:t>
            </a:r>
          </a:p>
          <a:p>
            <a:pPr algn="ctr"/>
            <a:r>
              <a:rPr lang="it-IT" sz="2800" b="1">
                <a:latin typeface="Adobe Arabic" panose="02040503050201020203" pitchFamily="18" charset="-78"/>
                <a:cs typeface="Adobe Arabic" panose="02040503050201020203" pitchFamily="18" charset="-78"/>
              </a:rPr>
              <a:t>E</a:t>
            </a:r>
            <a:r>
              <a:rPr lang="it-IT" sz="2800" b="1" baseline="-25000">
                <a:latin typeface="Adobe Arabic" panose="02040503050201020203" pitchFamily="18" charset="-78"/>
                <a:cs typeface="Adobe Arabic" panose="02040503050201020203" pitchFamily="18" charset="-78"/>
              </a:rPr>
              <a:t>ph </a:t>
            </a:r>
            <a:r>
              <a:rPr lang="it-IT" sz="2800" b="1">
                <a:latin typeface="Adobe Arabic" panose="02040503050201020203" pitchFamily="18" charset="-78"/>
                <a:cs typeface="Adobe Arabic" panose="02040503050201020203" pitchFamily="18" charset="-78"/>
              </a:rPr>
              <a:t>= 255.5 keV     (E</a:t>
            </a:r>
            <a:r>
              <a:rPr lang="it-IT" sz="2800" b="1" baseline="-25000">
                <a:latin typeface="Adobe Arabic" panose="02040503050201020203" pitchFamily="18" charset="-78"/>
                <a:cs typeface="Adobe Arabic" panose="02040503050201020203" pitchFamily="18" charset="-78"/>
              </a:rPr>
              <a:t>e</a:t>
            </a:r>
            <a:r>
              <a:rPr lang="it-IT" sz="2800" b="1">
                <a:latin typeface="Adobe Arabic" panose="02040503050201020203" pitchFamily="18" charset="-78"/>
                <a:cs typeface="Adobe Arabic" panose="02040503050201020203" pitchFamily="18" charset="-78"/>
              </a:rPr>
              <a:t>  from 50 MeV to 5 GeV)</a:t>
            </a:r>
            <a:endParaRPr lang="en-IT" sz="2800" b="1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38882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088B1-A4E6-FA4D-40CF-C6196ED77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836712"/>
            <a:ext cx="4572000" cy="290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43462-B065-293E-17E9-CAD1DFA80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836712"/>
            <a:ext cx="4572000" cy="290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D948DC-D406-B981-CAC5-6982EB876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06" y="3933056"/>
            <a:ext cx="4572000" cy="290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42B3D9-70E4-F6DD-2133-93525CBBA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933056"/>
            <a:ext cx="4572000" cy="2908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695E61-E48B-7FB2-3B66-1E76C7AC685B}"/>
              </a:ext>
            </a:extLst>
          </p:cNvPr>
          <p:cNvSpPr txBox="1"/>
          <p:nvPr/>
        </p:nvSpPr>
        <p:spPr>
          <a:xfrm>
            <a:off x="1763688" y="980728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e</a:t>
            </a:r>
            <a:r>
              <a:rPr lang="en-IT" sz="2000"/>
              <a:t> = 5 MeV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534492-CA35-BAE6-18F5-641C9400CB7D}"/>
              </a:ext>
            </a:extLst>
          </p:cNvPr>
          <p:cNvSpPr txBox="1"/>
          <p:nvPr/>
        </p:nvSpPr>
        <p:spPr>
          <a:xfrm>
            <a:off x="6300192" y="1006566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e</a:t>
            </a:r>
            <a:r>
              <a:rPr lang="en-IT" sz="2000"/>
              <a:t> = 2 MeV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293B1B-58FE-42F6-F82C-768902E51A2B}"/>
              </a:ext>
            </a:extLst>
          </p:cNvPr>
          <p:cNvSpPr txBox="1"/>
          <p:nvPr/>
        </p:nvSpPr>
        <p:spPr>
          <a:xfrm>
            <a:off x="1633046" y="4149080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e</a:t>
            </a:r>
            <a:r>
              <a:rPr lang="en-IT" sz="2000"/>
              <a:t> = 1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07FEC-0009-E761-BEEB-CD62057E7D3D}"/>
              </a:ext>
            </a:extLst>
          </p:cNvPr>
          <p:cNvSpPr txBox="1"/>
          <p:nvPr/>
        </p:nvSpPr>
        <p:spPr>
          <a:xfrm>
            <a:off x="6286394" y="4149080"/>
            <a:ext cx="160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e</a:t>
            </a:r>
            <a:r>
              <a:rPr lang="en-IT" sz="2000"/>
              <a:t> = 0.8 MeV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DA552-0BE1-C846-A228-4751EA66DC3A}"/>
              </a:ext>
            </a:extLst>
          </p:cNvPr>
          <p:cNvSpPr txBox="1"/>
          <p:nvPr/>
        </p:nvSpPr>
        <p:spPr>
          <a:xfrm>
            <a:off x="3347864" y="167634"/>
            <a:ext cx="2746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</a:t>
            </a:r>
            <a:r>
              <a:rPr lang="en-IT"/>
              <a:t>ICS low relativistic</a:t>
            </a:r>
          </a:p>
        </p:txBody>
      </p:sp>
    </p:spTree>
    <p:extLst>
      <p:ext uri="{BB962C8B-B14F-4D97-AF65-F5344CB8AC3E}">
        <p14:creationId xmlns:p14="http://schemas.microsoft.com/office/powerpoint/2010/main" val="358180854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209569-72F5-004C-EF6C-346171C44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908720"/>
            <a:ext cx="4572000" cy="294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E250F6-0957-31B0-E0C4-E0CCA05B8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908720"/>
            <a:ext cx="4572000" cy="294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5A1E57-9FC7-C73B-E195-5CC58AE0A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3866976"/>
            <a:ext cx="4572000" cy="294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FD5DE5-0ABE-7A8F-499A-96B1A1959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855120"/>
            <a:ext cx="4572000" cy="294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F413F7-3AE4-1CCA-614D-49251B643403}"/>
              </a:ext>
            </a:extLst>
          </p:cNvPr>
          <p:cNvSpPr txBox="1"/>
          <p:nvPr/>
        </p:nvSpPr>
        <p:spPr>
          <a:xfrm>
            <a:off x="1599068" y="1556792"/>
            <a:ext cx="160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e</a:t>
            </a:r>
            <a:r>
              <a:rPr lang="en-IT" sz="2000"/>
              <a:t> = 1.1 MeV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5B415-7EA9-9F7D-FD1D-F0448E90986D}"/>
              </a:ext>
            </a:extLst>
          </p:cNvPr>
          <p:cNvSpPr txBox="1"/>
          <p:nvPr/>
        </p:nvSpPr>
        <p:spPr>
          <a:xfrm>
            <a:off x="6074887" y="1586666"/>
            <a:ext cx="160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e</a:t>
            </a:r>
            <a:r>
              <a:rPr lang="en-IT" sz="2000"/>
              <a:t> = 0.8 MeV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89CC2-DA8A-C158-B70C-DC77A0F5C184}"/>
              </a:ext>
            </a:extLst>
          </p:cNvPr>
          <p:cNvSpPr txBox="1"/>
          <p:nvPr/>
        </p:nvSpPr>
        <p:spPr>
          <a:xfrm>
            <a:off x="1483575" y="4634048"/>
            <a:ext cx="160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e</a:t>
            </a:r>
            <a:r>
              <a:rPr lang="en-IT" sz="2000"/>
              <a:t> = 0.7 MeV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4BCCDE-394C-E47F-4C93-0D41CAD69D86}"/>
              </a:ext>
            </a:extLst>
          </p:cNvPr>
          <p:cNvSpPr txBox="1"/>
          <p:nvPr/>
        </p:nvSpPr>
        <p:spPr>
          <a:xfrm>
            <a:off x="5868144" y="4653163"/>
            <a:ext cx="160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e</a:t>
            </a:r>
            <a:r>
              <a:rPr lang="en-IT" sz="2000"/>
              <a:t> = 0.6 MeV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CD5855-489B-0E31-4349-5D1E1708848B}"/>
              </a:ext>
            </a:extLst>
          </p:cNvPr>
          <p:cNvSpPr txBox="1"/>
          <p:nvPr/>
        </p:nvSpPr>
        <p:spPr>
          <a:xfrm>
            <a:off x="3347864" y="167634"/>
            <a:ext cx="3369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</a:t>
            </a:r>
            <a:r>
              <a:rPr lang="en-IT"/>
              <a:t>ICS very low relativistic</a:t>
            </a:r>
          </a:p>
        </p:txBody>
      </p:sp>
    </p:spTree>
    <p:extLst>
      <p:ext uri="{BB962C8B-B14F-4D97-AF65-F5344CB8AC3E}">
        <p14:creationId xmlns:p14="http://schemas.microsoft.com/office/powerpoint/2010/main" val="199381572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415148"/>
            <a:ext cx="8712967" cy="1296144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Large Recoil in ICS damps the effect of large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bandwidth incident photon beams onto the bandwidth of scattered photons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10" name="Picture 9" descr="A picture containing text, font, screenshot, algebra&#10;&#10;Description automatically generated">
            <a:extLst>
              <a:ext uri="{FF2B5EF4-FFF2-40B4-BE49-F238E27FC236}">
                <a16:creationId xmlns:a16="http://schemas.microsoft.com/office/drawing/2014/main" id="{B40F1FF6-13CD-1440-5639-325AA2750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32" y="1916832"/>
            <a:ext cx="7772400" cy="1932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961D1F-E709-E612-651A-4AE10FD2E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08" y="4385472"/>
            <a:ext cx="8856984" cy="8421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F2131B1-A82B-CB55-9028-EEDFC09E889F}"/>
              </a:ext>
            </a:extLst>
          </p:cNvPr>
          <p:cNvSpPr/>
          <p:nvPr/>
        </p:nvSpPr>
        <p:spPr bwMode="auto">
          <a:xfrm>
            <a:off x="5076056" y="4293096"/>
            <a:ext cx="1440160" cy="1059752"/>
          </a:xfrm>
          <a:prstGeom prst="ellipse">
            <a:avLst/>
          </a:prstGeom>
          <a:solidFill>
            <a:srgbClr val="FFFF00">
              <a:alpha val="3650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CD001-0450-7403-66DF-3DE2EBFB8870}"/>
              </a:ext>
            </a:extLst>
          </p:cNvPr>
          <p:cNvSpPr txBox="1"/>
          <p:nvPr/>
        </p:nvSpPr>
        <p:spPr>
          <a:xfrm>
            <a:off x="143508" y="5460872"/>
            <a:ext cx="1582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/>
              <a:t>c</a:t>
            </a:r>
            <a:r>
              <a:rPr lang="en-IT"/>
              <a:t>ollimation</a:t>
            </a:r>
          </a:p>
          <a:p>
            <a:pPr algn="ctr"/>
            <a:r>
              <a:rPr lang="en-IT"/>
              <a:t>angle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256FC-FD9C-B2B6-18CD-1218E100F1D2}"/>
              </a:ext>
            </a:extLst>
          </p:cNvPr>
          <p:cNvSpPr txBox="1"/>
          <p:nvPr/>
        </p:nvSpPr>
        <p:spPr>
          <a:xfrm>
            <a:off x="1835696" y="5766355"/>
            <a:ext cx="1377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beam</a:t>
            </a:r>
            <a:endParaRPr lang="en-IT"/>
          </a:p>
          <a:p>
            <a:pPr algn="ctr"/>
            <a:r>
              <a:rPr lang="en-IT"/>
              <a:t>emittance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FB98D-BE1F-B751-E5B7-4CF87F4589E9}"/>
              </a:ext>
            </a:extLst>
          </p:cNvPr>
          <p:cNvSpPr txBox="1"/>
          <p:nvPr/>
        </p:nvSpPr>
        <p:spPr>
          <a:xfrm>
            <a:off x="3463993" y="5227671"/>
            <a:ext cx="1431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beam</a:t>
            </a:r>
            <a:endParaRPr lang="en-IT"/>
          </a:p>
          <a:p>
            <a:pPr algn="ctr"/>
            <a:r>
              <a:rPr lang="en-GB"/>
              <a:t>e</a:t>
            </a:r>
            <a:r>
              <a:rPr lang="en-IT"/>
              <a:t>n. spread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252AAA-E5B8-F7F5-2009-437B973C3B6F}"/>
              </a:ext>
            </a:extLst>
          </p:cNvPr>
          <p:cNvCxnSpPr>
            <a:cxnSpLocks/>
          </p:cNvCxnSpPr>
          <p:nvPr/>
        </p:nvCxnSpPr>
        <p:spPr bwMode="auto">
          <a:xfrm flipV="1">
            <a:off x="1043608" y="5085184"/>
            <a:ext cx="432048" cy="504056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7CB1F4-B0D0-9F79-5E10-4E0D9E8CF262}"/>
              </a:ext>
            </a:extLst>
          </p:cNvPr>
          <p:cNvCxnSpPr>
            <a:cxnSpLocks/>
          </p:cNvCxnSpPr>
          <p:nvPr/>
        </p:nvCxnSpPr>
        <p:spPr bwMode="auto">
          <a:xfrm flipV="1">
            <a:off x="2692890" y="5157173"/>
            <a:ext cx="0" cy="609182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756C679-508B-B5A1-9FBA-4EA8D0EFD6B4}"/>
              </a:ext>
            </a:extLst>
          </p:cNvPr>
          <p:cNvSpPr txBox="1"/>
          <p:nvPr/>
        </p:nvSpPr>
        <p:spPr>
          <a:xfrm>
            <a:off x="5071418" y="5374729"/>
            <a:ext cx="1449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incident</a:t>
            </a:r>
          </a:p>
          <a:p>
            <a:pPr algn="ctr"/>
            <a:r>
              <a:rPr lang="it-IT"/>
              <a:t>photons</a:t>
            </a:r>
            <a:endParaRPr lang="en-IT"/>
          </a:p>
          <a:p>
            <a:pPr algn="ctr"/>
            <a:r>
              <a:rPr lang="en-GB"/>
              <a:t>e</a:t>
            </a:r>
            <a:r>
              <a:rPr lang="en-IT"/>
              <a:t>n. spread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462C42-F6B4-9722-4A12-13ABAD99C16F}"/>
              </a:ext>
            </a:extLst>
          </p:cNvPr>
          <p:cNvSpPr txBox="1"/>
          <p:nvPr/>
        </p:nvSpPr>
        <p:spPr>
          <a:xfrm>
            <a:off x="6408204" y="5122015"/>
            <a:ext cx="1476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diffraction</a:t>
            </a:r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7B01AA-A324-5DEF-483D-B5B3E5FC8038}"/>
              </a:ext>
            </a:extLst>
          </p:cNvPr>
          <p:cNvSpPr txBox="1"/>
          <p:nvPr/>
        </p:nvSpPr>
        <p:spPr>
          <a:xfrm>
            <a:off x="7525280" y="5782252"/>
            <a:ext cx="1207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non</a:t>
            </a:r>
            <a:endParaRPr lang="en-IT"/>
          </a:p>
          <a:p>
            <a:pPr algn="ctr"/>
            <a:r>
              <a:rPr lang="en-IT"/>
              <a:t>linearity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19CC19-2A01-87F9-D156-F3738D834601}"/>
              </a:ext>
            </a:extLst>
          </p:cNvPr>
          <p:cNvCxnSpPr>
            <a:cxnSpLocks/>
          </p:cNvCxnSpPr>
          <p:nvPr/>
        </p:nvCxnSpPr>
        <p:spPr bwMode="auto">
          <a:xfrm flipV="1">
            <a:off x="8316416" y="5173070"/>
            <a:ext cx="0" cy="7033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8D340A-0307-82BF-22C5-B03B018B808F}"/>
              </a:ext>
            </a:extLst>
          </p:cNvPr>
          <p:cNvSpPr txBox="1"/>
          <p:nvPr/>
        </p:nvSpPr>
        <p:spPr>
          <a:xfrm>
            <a:off x="179512" y="3964994"/>
            <a:ext cx="862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u="sng"/>
              <a:t>e</a:t>
            </a:r>
            <a:r>
              <a:rPr lang="en-IT" sz="1800" i="1" u="sng"/>
              <a:t>quivalent to FELs Kim-Pellegrini crit. </a:t>
            </a:r>
            <a:r>
              <a:rPr lang="en-GB" sz="1800" i="1" u="sng"/>
              <a:t>o</a:t>
            </a:r>
            <a:r>
              <a:rPr lang="en-IT" sz="1800" i="1" u="sng"/>
              <a:t>n 3D inhomogeneous effects on photon bandwidth</a:t>
            </a:r>
          </a:p>
        </p:txBody>
      </p:sp>
      <p:sp>
        <p:nvSpPr>
          <p:cNvPr id="8" name="Segnaposto data 6">
            <a:extLst>
              <a:ext uri="{FF2B5EF4-FFF2-40B4-BE49-F238E27FC236}">
                <a16:creationId xmlns:a16="http://schemas.microsoft.com/office/drawing/2014/main" id="{3A1F1DC4-17F9-2BE8-3FF3-104D6D21EA2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01216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CNR-ILIL Laboratory Seminar, Pisa – CNR Area della Ricerca, Dec. 1st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51671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97C3A-5969-97E3-79EB-5EFC3B87E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of a function&#10;&#10;Description automatically generated">
            <a:extLst>
              <a:ext uri="{FF2B5EF4-FFF2-40B4-BE49-F238E27FC236}">
                <a16:creationId xmlns:a16="http://schemas.microsoft.com/office/drawing/2014/main" id="{208B54C8-7A05-62DF-476C-F9161BE7F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74" y="685800"/>
            <a:ext cx="8322890" cy="5233608"/>
          </a:xfrm>
          <a:prstGeom prst="rect">
            <a:avLst/>
          </a:prstGeom>
        </p:spPr>
      </p:pic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5BF5C9A0-2C3A-564D-00D3-AF7A6E03E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FC62D-0C5E-F38F-0132-AE4F3F93F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EB5214-B3A2-54BC-233A-FE54A0C032A6}"/>
              </a:ext>
            </a:extLst>
          </p:cNvPr>
          <p:cNvSpPr txBox="1"/>
          <p:nvPr/>
        </p:nvSpPr>
        <p:spPr>
          <a:xfrm>
            <a:off x="1267583" y="2541706"/>
            <a:ext cx="811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 TeV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8DC77-2D74-6B01-4BC5-9424312002C4}"/>
              </a:ext>
            </a:extLst>
          </p:cNvPr>
          <p:cNvSpPr txBox="1"/>
          <p:nvPr/>
        </p:nvSpPr>
        <p:spPr>
          <a:xfrm>
            <a:off x="235019" y="2252931"/>
            <a:ext cx="93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10 TeV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FD0772-D370-77B5-5B78-F1076999A7F8}"/>
              </a:ext>
            </a:extLst>
          </p:cNvPr>
          <p:cNvSpPr txBox="1"/>
          <p:nvPr/>
        </p:nvSpPr>
        <p:spPr>
          <a:xfrm>
            <a:off x="94548" y="1862909"/>
            <a:ext cx="1067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100 TeV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30136-F951-8269-4A71-3824C4046742}"/>
              </a:ext>
            </a:extLst>
          </p:cNvPr>
          <p:cNvSpPr txBox="1"/>
          <p:nvPr/>
        </p:nvSpPr>
        <p:spPr>
          <a:xfrm>
            <a:off x="853880" y="1342233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 PeV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DE9FE2-392F-8B67-FADB-B9D7CCCB8619}"/>
              </a:ext>
            </a:extLst>
          </p:cNvPr>
          <p:cNvSpPr txBox="1"/>
          <p:nvPr/>
        </p:nvSpPr>
        <p:spPr>
          <a:xfrm>
            <a:off x="1227119" y="921499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100 PeV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4820E-B6AF-22FB-6243-B405201192FE}"/>
              </a:ext>
            </a:extLst>
          </p:cNvPr>
          <p:cNvSpPr txBox="1"/>
          <p:nvPr/>
        </p:nvSpPr>
        <p:spPr>
          <a:xfrm>
            <a:off x="6444208" y="5694659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</a:t>
            </a:r>
            <a:r>
              <a:rPr lang="en-IT" i="1" baseline="-25000"/>
              <a:t>ph</a:t>
            </a:r>
            <a:r>
              <a:rPr lang="en-IT" i="1"/>
              <a:t> (MeV)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7DAE4-CCEF-BE79-CB1E-C97ACE9FD887}"/>
              </a:ext>
            </a:extLst>
          </p:cNvPr>
          <p:cNvSpPr txBox="1"/>
          <p:nvPr/>
        </p:nvSpPr>
        <p:spPr>
          <a:xfrm>
            <a:off x="112299" y="4316294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e </a:t>
            </a:r>
            <a:r>
              <a:rPr lang="en-IT" i="1"/>
              <a:t>(MeV)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1803EB-FB64-BE01-D3DE-4411E5C93C2A}"/>
              </a:ext>
            </a:extLst>
          </p:cNvPr>
          <p:cNvCxnSpPr/>
          <p:nvPr/>
        </p:nvCxnSpPr>
        <p:spPr bwMode="auto">
          <a:xfrm>
            <a:off x="5038554" y="4005064"/>
            <a:ext cx="0" cy="100811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E98BE8F-CA51-8EFE-B782-5273CD9F0616}"/>
              </a:ext>
            </a:extLst>
          </p:cNvPr>
          <p:cNvSpPr txBox="1"/>
          <p:nvPr/>
        </p:nvSpPr>
        <p:spPr>
          <a:xfrm>
            <a:off x="3779912" y="5013176"/>
            <a:ext cx="2515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e</a:t>
            </a:r>
            <a:r>
              <a:rPr lang="en-IT" i="1" baseline="30000"/>
              <a:t>-</a:t>
            </a:r>
            <a:r>
              <a:rPr lang="en-IT" i="1"/>
              <a:t> at rest   E’</a:t>
            </a:r>
            <a:r>
              <a:rPr lang="en-IT" i="1" baseline="-25000"/>
              <a:t>e</a:t>
            </a:r>
            <a:r>
              <a:rPr lang="en-IT" i="1"/>
              <a:t>=mc</a:t>
            </a:r>
            <a:r>
              <a:rPr lang="en-IT" i="1" baseline="3000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01EA75-F949-E282-9CBA-F2A484A7041A}"/>
              </a:ext>
            </a:extLst>
          </p:cNvPr>
          <p:cNvSpPr txBox="1"/>
          <p:nvPr/>
        </p:nvSpPr>
        <p:spPr>
          <a:xfrm>
            <a:off x="4472777" y="3894723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e</a:t>
            </a:r>
            <a:endParaRPr lang="en-IT" i="1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3A36EF-2BB6-57B2-F99A-71D1BC45B2F7}"/>
              </a:ext>
            </a:extLst>
          </p:cNvPr>
          <p:cNvCxnSpPr>
            <a:cxnSpLocks/>
          </p:cNvCxnSpPr>
          <p:nvPr/>
        </p:nvCxnSpPr>
        <p:spPr bwMode="auto">
          <a:xfrm>
            <a:off x="5059379" y="5373216"/>
            <a:ext cx="0" cy="650393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82078D7-8692-63B7-9E72-91722873D2C3}"/>
              </a:ext>
            </a:extLst>
          </p:cNvPr>
          <p:cNvSpPr txBox="1"/>
          <p:nvPr/>
        </p:nvSpPr>
        <p:spPr>
          <a:xfrm>
            <a:off x="4499992" y="5949280"/>
            <a:ext cx="1559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ph</a:t>
            </a:r>
            <a:r>
              <a:rPr lang="en-IT" sz="2000" i="1"/>
              <a:t> =0.5mc</a:t>
            </a:r>
            <a:r>
              <a:rPr lang="en-IT" sz="2000" i="1" baseline="3000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502DD9-AFE1-E7C1-0AF0-C1A2D9BF51AA}"/>
              </a:ext>
            </a:extLst>
          </p:cNvPr>
          <p:cNvSpPr txBox="1"/>
          <p:nvPr/>
        </p:nvSpPr>
        <p:spPr>
          <a:xfrm>
            <a:off x="3142519" y="1490881"/>
            <a:ext cx="4624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0.5mc</a:t>
            </a:r>
            <a:r>
              <a:rPr lang="en-IT" sz="2000" i="1" baseline="30000"/>
              <a:t>2</a:t>
            </a:r>
            <a:r>
              <a:rPr lang="en-IT" sz="2000" i="1"/>
              <a:t> = 255.5 keV colliding photons will</a:t>
            </a:r>
          </a:p>
          <a:p>
            <a:r>
              <a:rPr lang="en-GB" sz="2000" i="1"/>
              <a:t>stop</a:t>
            </a:r>
            <a:r>
              <a:rPr lang="en-IT" sz="2000" i="1"/>
              <a:t> relativistic electrons of any energy E</a:t>
            </a:r>
            <a:r>
              <a:rPr lang="en-IT" sz="2000" i="1" baseline="-25000"/>
              <a:t>e </a:t>
            </a:r>
            <a:r>
              <a:rPr lang="en-IT" sz="2000" i="1"/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722EDA-93A2-17A6-A0BF-A3D688E3D273}"/>
              </a:ext>
            </a:extLst>
          </p:cNvPr>
          <p:cNvSpPr txBox="1"/>
          <p:nvPr/>
        </p:nvSpPr>
        <p:spPr>
          <a:xfrm>
            <a:off x="1267583" y="3197677"/>
            <a:ext cx="1119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100 GeV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D7E82-F9A1-36FB-0E46-EF4E5E7504C5}"/>
              </a:ext>
            </a:extLst>
          </p:cNvPr>
          <p:cNvSpPr txBox="1"/>
          <p:nvPr/>
        </p:nvSpPr>
        <p:spPr>
          <a:xfrm>
            <a:off x="2731802" y="6011996"/>
            <a:ext cx="119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 i="1"/>
              <a:t>E</a:t>
            </a:r>
            <a:r>
              <a:rPr lang="en-IT" sz="1800" i="1" baseline="-25000"/>
              <a:t>ph</a:t>
            </a:r>
            <a:r>
              <a:rPr lang="en-IT" sz="1800" i="1"/>
              <a:t>=1 eV</a:t>
            </a:r>
            <a:endParaRPr lang="en-IT" sz="1800" i="1" baseline="300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3D127F-CC0E-3141-085A-A91D27C0D86B}"/>
              </a:ext>
            </a:extLst>
          </p:cNvPr>
          <p:cNvCxnSpPr>
            <a:cxnSpLocks/>
          </p:cNvCxnSpPr>
          <p:nvPr/>
        </p:nvCxnSpPr>
        <p:spPr bwMode="auto">
          <a:xfrm>
            <a:off x="2085076" y="5640367"/>
            <a:ext cx="0" cy="33598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17C8B4-8685-51A2-1342-682BB5F56616}"/>
              </a:ext>
            </a:extLst>
          </p:cNvPr>
          <p:cNvCxnSpPr>
            <a:cxnSpLocks/>
          </p:cNvCxnSpPr>
          <p:nvPr/>
        </p:nvCxnSpPr>
        <p:spPr bwMode="auto">
          <a:xfrm>
            <a:off x="3203848" y="5586077"/>
            <a:ext cx="0" cy="4445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ED6BD58-3648-B95B-ABB8-1F3D4CA2DCE3}"/>
              </a:ext>
            </a:extLst>
          </p:cNvPr>
          <p:cNvSpPr txBox="1"/>
          <p:nvPr/>
        </p:nvSpPr>
        <p:spPr>
          <a:xfrm>
            <a:off x="1379980" y="6004592"/>
            <a:ext cx="124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 i="1"/>
              <a:t>E</a:t>
            </a:r>
            <a:r>
              <a:rPr lang="en-IT" sz="1800" i="1" baseline="-25000"/>
              <a:t>ph</a:t>
            </a:r>
            <a:r>
              <a:rPr lang="en-IT" sz="1800" i="1"/>
              <a:t>=1 meV</a:t>
            </a:r>
            <a:endParaRPr lang="en-IT" sz="1800" i="1" baseline="300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50AE53-B419-557C-C9F9-F3B821DE148E}"/>
              </a:ext>
            </a:extLst>
          </p:cNvPr>
          <p:cNvCxnSpPr>
            <a:cxnSpLocks/>
          </p:cNvCxnSpPr>
          <p:nvPr/>
        </p:nvCxnSpPr>
        <p:spPr bwMode="auto">
          <a:xfrm>
            <a:off x="1100632" y="5792767"/>
            <a:ext cx="0" cy="33598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E45494D-B9A1-D75F-5827-2174BFEB5BE9}"/>
              </a:ext>
            </a:extLst>
          </p:cNvPr>
          <p:cNvSpPr txBox="1"/>
          <p:nvPr/>
        </p:nvSpPr>
        <p:spPr>
          <a:xfrm>
            <a:off x="179512" y="6093296"/>
            <a:ext cx="124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 i="1"/>
              <a:t>E</a:t>
            </a:r>
            <a:r>
              <a:rPr lang="en-IT" sz="1800" i="1" baseline="-25000"/>
              <a:t>ph</a:t>
            </a:r>
            <a:r>
              <a:rPr lang="en-IT" sz="1800" i="1"/>
              <a:t>=1 </a:t>
            </a:r>
            <a:r>
              <a:rPr lang="en-IT" sz="1800" i="1">
                <a:latin typeface="Symbol" pitchFamily="2" charset="2"/>
              </a:rPr>
              <a:t>m</a:t>
            </a:r>
            <a:r>
              <a:rPr lang="en-IT" sz="1800" i="1"/>
              <a:t>eV</a:t>
            </a:r>
            <a:endParaRPr lang="en-IT" sz="1800" i="1" baseline="30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980230-D2A9-4B9C-6FE4-D19BD14D8BD3}"/>
              </a:ext>
            </a:extLst>
          </p:cNvPr>
          <p:cNvSpPr txBox="1"/>
          <p:nvPr/>
        </p:nvSpPr>
        <p:spPr>
          <a:xfrm>
            <a:off x="1259632" y="5157192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>
                <a:solidFill>
                  <a:srgbClr val="C00000"/>
                </a:solidFill>
              </a:rPr>
              <a:t>C.M.B.R.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0A4E22CF-DF32-6027-9CFB-309BB24D093E}"/>
              </a:ext>
            </a:extLst>
          </p:cNvPr>
          <p:cNvSpPr/>
          <p:nvPr/>
        </p:nvSpPr>
        <p:spPr bwMode="auto">
          <a:xfrm rot="10800000">
            <a:off x="2218997" y="448884"/>
            <a:ext cx="484632" cy="478031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9435D7DB-6FD3-A657-101A-042160E50725}"/>
              </a:ext>
            </a:extLst>
          </p:cNvPr>
          <p:cNvSpPr/>
          <p:nvPr/>
        </p:nvSpPr>
        <p:spPr bwMode="auto">
          <a:xfrm rot="16200000">
            <a:off x="2726558" y="5030345"/>
            <a:ext cx="484632" cy="3007805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0A2DC9-1785-8D0A-D93B-3A82F3A069B7}"/>
              </a:ext>
            </a:extLst>
          </p:cNvPr>
          <p:cNvSpPr txBox="1"/>
          <p:nvPr/>
        </p:nvSpPr>
        <p:spPr>
          <a:xfrm>
            <a:off x="2627784" y="128477"/>
            <a:ext cx="2928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>
                <a:solidFill>
                  <a:schemeClr val="accent1"/>
                </a:solidFill>
              </a:rPr>
              <a:t>Follin, Primakoff, etc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C9F322-F8C4-F338-BAD5-06AAC8C7BB9A}"/>
              </a:ext>
            </a:extLst>
          </p:cNvPr>
          <p:cNvSpPr txBox="1"/>
          <p:nvPr/>
        </p:nvSpPr>
        <p:spPr>
          <a:xfrm>
            <a:off x="4467338" y="6299949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>
                <a:solidFill>
                  <a:srgbClr val="FF0000"/>
                </a:solidFill>
              </a:rPr>
              <a:t>o</a:t>
            </a:r>
            <a:r>
              <a:rPr lang="en-IT" b="1" i="1">
                <a:solidFill>
                  <a:srgbClr val="FF0000"/>
                </a:solidFill>
              </a:rPr>
              <a:t>ur study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22C065-9358-7D80-3BCE-F85426DD390D}"/>
              </a:ext>
            </a:extLst>
          </p:cNvPr>
          <p:cNvSpPr txBox="1"/>
          <p:nvPr/>
        </p:nvSpPr>
        <p:spPr>
          <a:xfrm>
            <a:off x="4567813" y="3495570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FICS</a:t>
            </a:r>
          </a:p>
        </p:txBody>
      </p:sp>
    </p:spTree>
    <p:extLst>
      <p:ext uri="{BB962C8B-B14F-4D97-AF65-F5344CB8AC3E}">
        <p14:creationId xmlns:p14="http://schemas.microsoft.com/office/powerpoint/2010/main" val="42828425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4C12A7E9-EF92-2649-43AF-D540A94AE4E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444208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Politecnico di Milano – Theory of Relativity Course, Prof. E. Puppin, May 21st 2024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6311027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6E94F-C93F-7047-0405-7FD9DDB901AB}"/>
              </a:ext>
            </a:extLst>
          </p:cNvPr>
          <p:cNvSpPr txBox="1"/>
          <p:nvPr/>
        </p:nvSpPr>
        <p:spPr>
          <a:xfrm>
            <a:off x="2195736" y="476672"/>
            <a:ext cx="500662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800" b="1"/>
              <a:t>where is the Continental Divide</a:t>
            </a:r>
          </a:p>
          <a:p>
            <a:pPr algn="ctr"/>
            <a:r>
              <a:rPr lang="en-GB" sz="2800" b="1"/>
              <a:t>b</a:t>
            </a:r>
            <a:r>
              <a:rPr lang="en-IT" sz="2800" b="1"/>
              <a:t>etween</a:t>
            </a:r>
          </a:p>
          <a:p>
            <a:pPr algn="ctr"/>
            <a:r>
              <a:rPr lang="en-IT" sz="2800" b="1"/>
              <a:t>Compton Scattering</a:t>
            </a:r>
          </a:p>
          <a:p>
            <a:pPr algn="ctr"/>
            <a:r>
              <a:rPr lang="en-GB" sz="2800" b="1"/>
              <a:t>a</a:t>
            </a:r>
            <a:r>
              <a:rPr lang="en-IT" sz="2800" b="1"/>
              <a:t>nd</a:t>
            </a:r>
          </a:p>
          <a:p>
            <a:pPr algn="ctr"/>
            <a:r>
              <a:rPr lang="en-IT" sz="2800" b="1"/>
              <a:t>Inverse Compton Scattering?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F5FC8-9554-447F-52AC-A65B883410D2}"/>
              </a:ext>
            </a:extLst>
          </p:cNvPr>
          <p:cNvSpPr txBox="1"/>
          <p:nvPr/>
        </p:nvSpPr>
        <p:spPr>
          <a:xfrm>
            <a:off x="2561220" y="3284984"/>
            <a:ext cx="42756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/>
              <a:t>w</a:t>
            </a:r>
            <a:r>
              <a:rPr lang="en-IT" sz="2800" b="1"/>
              <a:t>hen the electron becomes</a:t>
            </a:r>
          </a:p>
          <a:p>
            <a:pPr algn="ctr"/>
            <a:r>
              <a:rPr lang="en-IT" sz="2800" b="1"/>
              <a:t>a projectile (as in ICS)</a:t>
            </a:r>
          </a:p>
          <a:p>
            <a:pPr algn="ctr"/>
            <a:r>
              <a:rPr lang="en-IT" sz="2800" b="1"/>
              <a:t>instead of</a:t>
            </a:r>
          </a:p>
          <a:p>
            <a:pPr algn="ctr"/>
            <a:r>
              <a:rPr lang="en-IT" sz="2800" b="1"/>
              <a:t>a target (as in Compton)?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E1354-5F22-F184-E74D-F64B56B976B1}"/>
              </a:ext>
            </a:extLst>
          </p:cNvPr>
          <p:cNvSpPr txBox="1"/>
          <p:nvPr/>
        </p:nvSpPr>
        <p:spPr>
          <a:xfrm>
            <a:off x="1259632" y="5550331"/>
            <a:ext cx="7125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i="1"/>
              <a:t>Does it depend only on electron energy?</a:t>
            </a:r>
          </a:p>
          <a:p>
            <a:pPr algn="ctr"/>
            <a:r>
              <a:rPr lang="en-IT" i="1"/>
              <a:t>No, it depends only on asymmetry in colliding momenta</a:t>
            </a:r>
          </a:p>
        </p:txBody>
      </p:sp>
      <p:sp>
        <p:nvSpPr>
          <p:cNvPr id="6" name="Segnaposto data 6">
            <a:extLst>
              <a:ext uri="{FF2B5EF4-FFF2-40B4-BE49-F238E27FC236}">
                <a16:creationId xmlns:a16="http://schemas.microsoft.com/office/drawing/2014/main" id="{A8D333D8-597D-3A26-1F95-E0CADD6C70B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01216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CNR-ILIL Laboratory Seminar, Pisa – CNR Area della Ricerca, Dec. 1st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5293423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5" name="DirectCompton">
            <a:hlinkClick r:id="" action="ppaction://media"/>
            <a:extLst>
              <a:ext uri="{FF2B5EF4-FFF2-40B4-BE49-F238E27FC236}">
                <a16:creationId xmlns:a16="http://schemas.microsoft.com/office/drawing/2014/main" id="{2463AB71-3172-C7C3-0553-E79A43BC1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396252"/>
            <a:ext cx="4914155" cy="2764212"/>
          </a:xfrm>
          <a:prstGeom prst="rect">
            <a:avLst/>
          </a:prstGeom>
        </p:spPr>
      </p:pic>
      <p:pic>
        <p:nvPicPr>
          <p:cNvPr id="6" name="ElasticBounce">
            <a:hlinkClick r:id="" action="ppaction://media"/>
            <a:extLst>
              <a:ext uri="{FF2B5EF4-FFF2-40B4-BE49-F238E27FC236}">
                <a16:creationId xmlns:a16="http://schemas.microsoft.com/office/drawing/2014/main" id="{2F44263D-7D02-E28A-8E89-C092AC16BE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54200" y="3659758"/>
            <a:ext cx="4454304" cy="2505546"/>
          </a:xfrm>
          <a:prstGeom prst="rect">
            <a:avLst/>
          </a:prstGeom>
        </p:spPr>
      </p:pic>
      <p:pic>
        <p:nvPicPr>
          <p:cNvPr id="7" name="NoRecoil">
            <a:hlinkClick r:id="" action="ppaction://media"/>
            <a:extLst>
              <a:ext uri="{FF2B5EF4-FFF2-40B4-BE49-F238E27FC236}">
                <a16:creationId xmlns:a16="http://schemas.microsoft.com/office/drawing/2014/main" id="{FDE10CA6-C3D4-E740-774D-068BFB0452C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51493" y="560673"/>
            <a:ext cx="4587191" cy="2580295"/>
          </a:xfrm>
          <a:prstGeom prst="rect">
            <a:avLst/>
          </a:prstGeom>
        </p:spPr>
      </p:pic>
      <p:pic>
        <p:nvPicPr>
          <p:cNvPr id="8" name="StrongRecoil">
            <a:hlinkClick r:id="" action="ppaction://media"/>
            <a:extLst>
              <a:ext uri="{FF2B5EF4-FFF2-40B4-BE49-F238E27FC236}">
                <a16:creationId xmlns:a16="http://schemas.microsoft.com/office/drawing/2014/main" id="{AF871FB2-2D41-088A-0BAB-63E4D8EB4AC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792" y="3511136"/>
            <a:ext cx="4716569" cy="26530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DD1745-6E6A-57B1-C16A-2A9A9EE532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77" y="29829"/>
            <a:ext cx="931123" cy="563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5FABD9-2308-74BE-3B08-D5FF4B420849}"/>
              </a:ext>
            </a:extLst>
          </p:cNvPr>
          <p:cNvSpPr txBox="1"/>
          <p:nvPr/>
        </p:nvSpPr>
        <p:spPr>
          <a:xfrm>
            <a:off x="7038833" y="6381328"/>
            <a:ext cx="1997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M. Rossetti Conti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993854-C4B7-3D8F-5D6C-CD15A5421594}"/>
                  </a:ext>
                </a:extLst>
              </p:cNvPr>
              <p:cNvSpPr txBox="1"/>
              <p:nvPr/>
            </p:nvSpPr>
            <p:spPr>
              <a:xfrm>
                <a:off x="5805472" y="1124744"/>
                <a:ext cx="9396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993854-C4B7-3D8F-5D6C-CD15A5421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472" y="1124744"/>
                <a:ext cx="939616" cy="369332"/>
              </a:xfrm>
              <a:prstGeom prst="rect">
                <a:avLst/>
              </a:prstGeom>
              <a:blipFill>
                <a:blip r:embed="rId16"/>
                <a:stretch>
                  <a:fillRect l="-5333" r="-6667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00F154-A226-946F-C415-79D2FD48FEFF}"/>
                  </a:ext>
                </a:extLst>
              </p:cNvPr>
              <p:cNvSpPr txBox="1"/>
              <p:nvPr/>
            </p:nvSpPr>
            <p:spPr>
              <a:xfrm>
                <a:off x="1547664" y="4149080"/>
                <a:ext cx="11650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00F154-A226-946F-C415-79D2FD48F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4149080"/>
                <a:ext cx="1165063" cy="369332"/>
              </a:xfrm>
              <a:prstGeom prst="rect">
                <a:avLst/>
              </a:prstGeom>
              <a:blipFill>
                <a:blip r:embed="rId17"/>
                <a:stretch>
                  <a:fillRect l="-4301" r="-4301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B2CBBD-8B09-3CAD-8922-6565B062BA11}"/>
                  </a:ext>
                </a:extLst>
              </p:cNvPr>
              <p:cNvSpPr txBox="1"/>
              <p:nvPr/>
            </p:nvSpPr>
            <p:spPr>
              <a:xfrm>
                <a:off x="6401971" y="3964414"/>
                <a:ext cx="11199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B2CBBD-8B09-3CAD-8922-6565B062B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971" y="3964414"/>
                <a:ext cx="1119922" cy="369332"/>
              </a:xfrm>
              <a:prstGeom prst="rect">
                <a:avLst/>
              </a:prstGeom>
              <a:blipFill>
                <a:blip r:embed="rId18"/>
                <a:stretch>
                  <a:fillRect l="-5618" r="-5618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CA62115-B55C-3538-7ABA-4623BD60ABE5}"/>
              </a:ext>
            </a:extLst>
          </p:cNvPr>
          <p:cNvSpPr txBox="1"/>
          <p:nvPr/>
        </p:nvSpPr>
        <p:spPr>
          <a:xfrm>
            <a:off x="1403648" y="49764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/>
              <a:t>CM rest frame moves with</a:t>
            </a:r>
          </a:p>
          <a:p>
            <a:r>
              <a:rPr lang="en-IT" sz="1400"/>
              <a:t>the photon in Direct Compton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0846C3-2AFF-9CF9-6C61-FEEC12850B59}"/>
              </a:ext>
            </a:extLst>
          </p:cNvPr>
          <p:cNvSpPr txBox="1"/>
          <p:nvPr/>
        </p:nvSpPr>
        <p:spPr>
          <a:xfrm>
            <a:off x="5484550" y="37453"/>
            <a:ext cx="3183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/>
              <a:t>CM rest frame moves with the electron in</a:t>
            </a:r>
          </a:p>
          <a:p>
            <a:r>
              <a:rPr lang="en-IT" sz="1400"/>
              <a:t>Inverse Compton, F</a:t>
            </a:r>
            <a:r>
              <a:rPr lang="en-GB" sz="1400"/>
              <a:t>EL</a:t>
            </a:r>
            <a:r>
              <a:rPr lang="en-IT" sz="1400"/>
              <a:t>, S</a:t>
            </a:r>
            <a:r>
              <a:rPr lang="en-GB" sz="1400"/>
              <a:t>y</a:t>
            </a:r>
            <a:r>
              <a:rPr lang="en-IT" sz="1400"/>
              <a:t>nchrotron light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AF999F-2117-3010-40E3-FFF86EF6BA83}"/>
              </a:ext>
            </a:extLst>
          </p:cNvPr>
          <p:cNvSpPr txBox="1"/>
          <p:nvPr/>
        </p:nvSpPr>
        <p:spPr>
          <a:xfrm>
            <a:off x="4932040" y="3337247"/>
            <a:ext cx="3632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/>
              <a:t>CM rest frame is steady in Symmetric Compton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06441E-23B8-49CE-89A2-E365C75C16B3}"/>
              </a:ext>
            </a:extLst>
          </p:cNvPr>
          <p:cNvSpPr txBox="1"/>
          <p:nvPr/>
        </p:nvSpPr>
        <p:spPr>
          <a:xfrm>
            <a:off x="251520" y="3322193"/>
            <a:ext cx="4331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/>
              <a:t>CM rest fr. slows down in Inv. Compton with deep recoil</a:t>
            </a:r>
          </a:p>
        </p:txBody>
      </p:sp>
      <p:sp>
        <p:nvSpPr>
          <p:cNvPr id="11" name="Segnaposto data 6">
            <a:extLst>
              <a:ext uri="{FF2B5EF4-FFF2-40B4-BE49-F238E27FC236}">
                <a16:creationId xmlns:a16="http://schemas.microsoft.com/office/drawing/2014/main" id="{AB7DC161-378B-1506-C0A8-CF455903B56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01216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CNR-ILIL Laboratory Seminar, Pisa – CNR Area della Ricerca, Dec. 1st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0532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9ED94F-E326-4A2A-F6BF-5BA9F599C08D}"/>
                  </a:ext>
                </a:extLst>
              </p:cNvPr>
              <p:cNvSpPr txBox="1"/>
              <p:nvPr/>
            </p:nvSpPr>
            <p:spPr>
              <a:xfrm>
                <a:off x="5847090" y="2564904"/>
                <a:ext cx="2576796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it-IT" b="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𝑝h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it-IT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b="0" i="1">
                        <a:latin typeface="Cambria Math" panose="02040503050406030204" pitchFamily="18" charset="0"/>
                      </a:rPr>
                      <m:t> 4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b="0" i="1" baseline="30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𝑝h</m:t>
                        </m:r>
                      </m:sub>
                    </m:sSub>
                  </m:oMath>
                </a14:m>
                <a:endParaRPr lang="en-US" baseline="300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9ED94F-E326-4A2A-F6BF-5BA9F599C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090" y="2564904"/>
                <a:ext cx="2576796" cy="397866"/>
              </a:xfrm>
              <a:prstGeom prst="rect">
                <a:avLst/>
              </a:prstGeom>
              <a:blipFill>
                <a:blip r:embed="rId4"/>
                <a:stretch>
                  <a:fillRect l="-4412" t="-6250" r="-1961" b="-2812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80850B-4AA6-3966-3127-5C69416A9502}"/>
                  </a:ext>
                </a:extLst>
              </p:cNvPr>
              <p:cNvSpPr txBox="1"/>
              <p:nvPr/>
            </p:nvSpPr>
            <p:spPr>
              <a:xfrm>
                <a:off x="4139952" y="3140968"/>
                <a:ext cx="4684039" cy="7489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80850B-4AA6-3966-3127-5C69416A9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3140968"/>
                <a:ext cx="4684039" cy="748988"/>
              </a:xfrm>
              <a:prstGeom prst="rect">
                <a:avLst/>
              </a:prstGeom>
              <a:blipFill>
                <a:blip r:embed="rId5"/>
                <a:stretch>
                  <a:fillRect l="-1617" b="-11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C52F88-4A08-EC0F-387F-0437D2F150B1}"/>
                  </a:ext>
                </a:extLst>
              </p:cNvPr>
              <p:cNvSpPr txBox="1"/>
              <p:nvPr/>
            </p:nvSpPr>
            <p:spPr>
              <a:xfrm>
                <a:off x="4733404" y="4149080"/>
                <a:ext cx="4306179" cy="756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C52F88-4A08-EC0F-387F-0437D2F15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404" y="4149080"/>
                <a:ext cx="4306179" cy="756104"/>
              </a:xfrm>
              <a:prstGeom prst="rect">
                <a:avLst/>
              </a:prstGeom>
              <a:blipFill>
                <a:blip r:embed="rId6"/>
                <a:stretch>
                  <a:fillRect l="-1471" b="-1639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D1419C-F887-B58B-0F0E-AC8A2398ADF2}"/>
                  </a:ext>
                </a:extLst>
              </p:cNvPr>
              <p:cNvSpPr txBox="1"/>
              <p:nvPr/>
            </p:nvSpPr>
            <p:spPr>
              <a:xfrm>
                <a:off x="4733404" y="5013176"/>
                <a:ext cx="3939796" cy="756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D1419C-F887-B58B-0F0E-AC8A2398A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404" y="5013176"/>
                <a:ext cx="3939796" cy="756104"/>
              </a:xfrm>
              <a:prstGeom prst="rect">
                <a:avLst/>
              </a:prstGeom>
              <a:blipFill>
                <a:blip r:embed="rId7"/>
                <a:stretch>
                  <a:fillRect l="-1923" b="-180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54C5B3C-8B85-5E50-650C-BBE8E8FC9977}"/>
              </a:ext>
            </a:extLst>
          </p:cNvPr>
          <p:cNvSpPr txBox="1"/>
          <p:nvPr/>
        </p:nvSpPr>
        <p:spPr>
          <a:xfrm>
            <a:off x="107504" y="2535287"/>
            <a:ext cx="3215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I.C.S.  </a:t>
            </a:r>
            <a:r>
              <a:rPr lang="en-GB" b="1" i="1"/>
              <a:t>l</a:t>
            </a:r>
            <a:r>
              <a:rPr lang="en-IT" b="1" i="1"/>
              <a:t>ow recoil  </a:t>
            </a:r>
            <a:r>
              <a:rPr lang="en-IT" i="1"/>
              <a:t>X&lt;&lt;1</a:t>
            </a:r>
          </a:p>
          <a:p>
            <a:r>
              <a:rPr lang="en-IT" i="1"/>
              <a:t>A ~ </a:t>
            </a:r>
            <a:r>
              <a:rPr lang="en-IT" i="1">
                <a:latin typeface="Symbol" pitchFamily="2" charset="2"/>
              </a:rPr>
              <a:t>bg</a:t>
            </a:r>
            <a:r>
              <a:rPr lang="en-IT" i="1" baseline="30000"/>
              <a:t>2 </a:t>
            </a:r>
            <a:r>
              <a:rPr lang="en-IT" i="1"/>
              <a:t>~ </a:t>
            </a:r>
            <a:r>
              <a:rPr lang="en-IT" i="1">
                <a:latin typeface="Symbol" pitchFamily="2" charset="2"/>
              </a:rPr>
              <a:t>g</a:t>
            </a:r>
            <a:r>
              <a:rPr lang="en-IT" i="1" baseline="30000"/>
              <a:t>2</a:t>
            </a:r>
            <a:r>
              <a:rPr lang="en-IT" i="1"/>
              <a:t>-</a:t>
            </a:r>
            <a:r>
              <a:rPr lang="en-IT" i="1">
                <a:latin typeface="Symbol" pitchFamily="2" charset="2"/>
              </a:rPr>
              <a:t>1/2</a:t>
            </a:r>
            <a:endParaRPr lang="en-IT" i="1" baseline="30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25EDD8-7CF0-336C-52B2-886F965E5AA0}"/>
              </a:ext>
            </a:extLst>
          </p:cNvPr>
          <p:cNvSpPr txBox="1"/>
          <p:nvPr/>
        </p:nvSpPr>
        <p:spPr>
          <a:xfrm>
            <a:off x="107504" y="3356992"/>
            <a:ext cx="3352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I.C.S.  </a:t>
            </a:r>
            <a:r>
              <a:rPr lang="en-GB" b="1" i="1"/>
              <a:t>deep</a:t>
            </a:r>
            <a:r>
              <a:rPr lang="en-IT" b="1" i="1"/>
              <a:t> recoil  </a:t>
            </a:r>
            <a:r>
              <a:rPr lang="en-IT" i="1"/>
              <a:t>X&gt;&gt;1</a:t>
            </a:r>
          </a:p>
          <a:p>
            <a:r>
              <a:rPr lang="en-IT" i="1"/>
              <a:t>A ~ </a:t>
            </a:r>
            <a:r>
              <a:rPr lang="en-IT" i="1">
                <a:latin typeface="Symbol" pitchFamily="2" charset="2"/>
              </a:rPr>
              <a:t>bg</a:t>
            </a:r>
            <a:r>
              <a:rPr lang="en-IT" i="1" baseline="30000"/>
              <a:t>2</a:t>
            </a:r>
            <a:r>
              <a:rPr lang="en-IT" i="1"/>
              <a:t>-X/4 ~ </a:t>
            </a:r>
            <a:r>
              <a:rPr lang="en-IT" i="1">
                <a:latin typeface="Symbol" pitchFamily="2" charset="2"/>
              </a:rPr>
              <a:t>g</a:t>
            </a:r>
            <a:r>
              <a:rPr lang="en-IT" i="1" baseline="30000"/>
              <a:t>2</a:t>
            </a:r>
            <a:r>
              <a:rPr lang="en-IT" i="1"/>
              <a:t>-</a:t>
            </a:r>
            <a:r>
              <a:rPr lang="en-IT" i="1">
                <a:latin typeface="Symbol" pitchFamily="2" charset="2"/>
              </a:rPr>
              <a:t>1/2 </a:t>
            </a:r>
            <a:r>
              <a:rPr lang="en-IT" i="1"/>
              <a:t>- X/4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7D45E-B729-DE65-5772-227EFF2397D1}"/>
              </a:ext>
            </a:extLst>
          </p:cNvPr>
          <p:cNvSpPr txBox="1"/>
          <p:nvPr/>
        </p:nvSpPr>
        <p:spPr>
          <a:xfrm>
            <a:off x="107504" y="4542219"/>
            <a:ext cx="2799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S.C.S.  (A = 0) or</a:t>
            </a:r>
          </a:p>
          <a:p>
            <a:r>
              <a:rPr lang="en-IT" b="1" i="1"/>
              <a:t>quasi-SCS ( |A| &lt;&lt;1)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385605-4FCB-0D62-AAFB-0DFB4DBB5F51}"/>
              </a:ext>
            </a:extLst>
          </p:cNvPr>
          <p:cNvGrpSpPr/>
          <p:nvPr/>
        </p:nvGrpSpPr>
        <p:grpSpPr>
          <a:xfrm>
            <a:off x="2195736" y="45301"/>
            <a:ext cx="2675128" cy="2089240"/>
            <a:chOff x="2195736" y="45301"/>
            <a:chExt cx="2675128" cy="208924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2C7707E-7780-C086-1F65-CBCB1FDDB377}"/>
                </a:ext>
              </a:extLst>
            </p:cNvPr>
            <p:cNvCxnSpPr/>
            <p:nvPr/>
          </p:nvCxnSpPr>
          <p:spPr bwMode="auto">
            <a:xfrm>
              <a:off x="2195736" y="1124744"/>
              <a:ext cx="121360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544CCE08-4575-523F-D0CC-747FD0D9B04F}"/>
                </a:ext>
              </a:extLst>
            </p:cNvPr>
            <p:cNvCxnSpPr>
              <a:cxnSpLocks/>
            </p:cNvCxnSpPr>
            <p:nvPr/>
          </p:nvCxnSpPr>
          <p:spPr bwMode="auto">
            <a:xfrm rot="10800000">
              <a:off x="3397746" y="1124745"/>
              <a:ext cx="1153201" cy="448543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700D8DC-0162-88CB-355F-2CB6AD2D6CFF}"/>
                    </a:ext>
                  </a:extLst>
                </p:cNvPr>
                <p:cNvSpPr txBox="1"/>
                <p:nvPr/>
              </p:nvSpPr>
              <p:spPr>
                <a:xfrm>
                  <a:off x="4344758" y="1113828"/>
                  <a:ext cx="526106" cy="397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US" baseline="3000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700D8DC-0162-88CB-355F-2CB6AD2D6C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4758" y="1113828"/>
                  <a:ext cx="526106" cy="397866"/>
                </a:xfrm>
                <a:prstGeom prst="rect">
                  <a:avLst/>
                </a:prstGeom>
                <a:blipFill>
                  <a:blip r:embed="rId8"/>
                  <a:stretch>
                    <a:fillRect l="-14286" r="-9524" b="-21212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456A483-F685-892E-A472-A0A0B41A0E73}"/>
                    </a:ext>
                  </a:extLst>
                </p:cNvPr>
                <p:cNvSpPr txBox="1"/>
                <p:nvPr/>
              </p:nvSpPr>
              <p:spPr>
                <a:xfrm>
                  <a:off x="2286158" y="662385"/>
                  <a:ext cx="368499" cy="3608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baseline="3000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456A483-F685-892E-A472-A0A0B41A0E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158" y="662385"/>
                  <a:ext cx="368499" cy="360804"/>
                </a:xfrm>
                <a:prstGeom prst="rect">
                  <a:avLst/>
                </a:prstGeom>
                <a:blipFill>
                  <a:blip r:embed="rId9"/>
                  <a:stretch>
                    <a:fillRect l="-24138" r="-6897" b="-13793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71FD309-C72F-C0FB-CBAC-FFA6D18477E6}"/>
                </a:ext>
              </a:extLst>
            </p:cNvPr>
            <p:cNvCxnSpPr/>
            <p:nvPr/>
          </p:nvCxnSpPr>
          <p:spPr bwMode="auto">
            <a:xfrm flipH="1">
              <a:off x="3029246" y="1124744"/>
              <a:ext cx="368499" cy="80917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D14A960A-81DE-672F-7E7F-49C244E49EF7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3386446" y="387960"/>
              <a:ext cx="646531" cy="623929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C8A26EB-B9B5-94D7-5183-837FDDEB614E}"/>
                    </a:ext>
                  </a:extLst>
                </p:cNvPr>
                <p:cNvSpPr txBox="1"/>
                <p:nvPr/>
              </p:nvSpPr>
              <p:spPr>
                <a:xfrm>
                  <a:off x="4046890" y="45301"/>
                  <a:ext cx="622798" cy="397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US" baseline="3000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C8A26EB-B9B5-94D7-5183-837FDDEB6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6890" y="45301"/>
                  <a:ext cx="622798" cy="397866"/>
                </a:xfrm>
                <a:prstGeom prst="rect">
                  <a:avLst/>
                </a:prstGeom>
                <a:blipFill>
                  <a:blip r:embed="rId10"/>
                  <a:stretch>
                    <a:fillRect l="-14000" r="-8000" b="-21212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7DDB9BB-445C-CB2D-77AA-811D424C5A72}"/>
                    </a:ext>
                  </a:extLst>
                </p:cNvPr>
                <p:cNvSpPr txBox="1"/>
                <p:nvPr/>
              </p:nvSpPr>
              <p:spPr>
                <a:xfrm>
                  <a:off x="3116273" y="1773737"/>
                  <a:ext cx="465191" cy="3608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baseline="3000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7DDB9BB-445C-CB2D-77AA-811D424C5A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6273" y="1773737"/>
                  <a:ext cx="465191" cy="360804"/>
                </a:xfrm>
                <a:prstGeom prst="rect">
                  <a:avLst/>
                </a:prstGeom>
                <a:blipFill>
                  <a:blip r:embed="rId11"/>
                  <a:stretch>
                    <a:fillRect l="-18421" r="-2632" b="-17241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Left Brace 27">
            <a:extLst>
              <a:ext uri="{FF2B5EF4-FFF2-40B4-BE49-F238E27FC236}">
                <a16:creationId xmlns:a16="http://schemas.microsoft.com/office/drawing/2014/main" id="{DC096CF0-1A82-50DC-E1F3-7E05F556DCCC}"/>
              </a:ext>
            </a:extLst>
          </p:cNvPr>
          <p:cNvSpPr/>
          <p:nvPr/>
        </p:nvSpPr>
        <p:spPr bwMode="auto">
          <a:xfrm>
            <a:off x="4114669" y="4149080"/>
            <a:ext cx="413426" cy="1513823"/>
          </a:xfrm>
          <a:prstGeom prst="leftBrace">
            <a:avLst>
              <a:gd name="adj1" fmla="val 0"/>
              <a:gd name="adj2" fmla="val 50000"/>
            </a:avLst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0349AB-518A-50E6-B395-A0DE910F530C}"/>
                  </a:ext>
                </a:extLst>
              </p:cNvPr>
              <p:cNvSpPr txBox="1"/>
              <p:nvPr/>
            </p:nvSpPr>
            <p:spPr>
              <a:xfrm>
                <a:off x="5364088" y="1212087"/>
                <a:ext cx="3528392" cy="632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  <m:sup>
                        <m:r>
                          <a:rPr lang="it-IT" b="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b="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it-IT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>
                            <a:latin typeface="Cambria Math" panose="02040503050406030204" pitchFamily="18" charset="0"/>
                          </a:rPr>
                          <m:t>4</m:t>
                        </m:r>
                        <m:d>
                          <m:d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it-IT" b="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</a:rPr>
                          <m:t>4</m:t>
                        </m:r>
                        <m:d>
                          <m:d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func>
                              <m:func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it-IT" i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e>
                        </m:d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𝑋</m:t>
                        </m:r>
                      </m:den>
                    </m:f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0349AB-518A-50E6-B395-A0DE910F5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1212087"/>
                <a:ext cx="3528392" cy="632737"/>
              </a:xfrm>
              <a:prstGeom prst="rect">
                <a:avLst/>
              </a:prstGeom>
              <a:blipFill>
                <a:blip r:embed="rId12"/>
                <a:stretch>
                  <a:fillRect l="-2867" b="-980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47BBD4B-C4CC-511C-13A7-920D503941B4}"/>
              </a:ext>
            </a:extLst>
          </p:cNvPr>
          <p:cNvSpPr txBox="1"/>
          <p:nvPr/>
        </p:nvSpPr>
        <p:spPr>
          <a:xfrm>
            <a:off x="158992" y="6063679"/>
            <a:ext cx="3617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D.C.  </a:t>
            </a:r>
            <a:r>
              <a:rPr lang="en-GB" b="1" i="1">
                <a:latin typeface="Symbol" pitchFamily="2" charset="2"/>
              </a:rPr>
              <a:t>g </a:t>
            </a:r>
            <a:r>
              <a:rPr lang="en-IT" b="1" i="1"/>
              <a:t>=1,  </a:t>
            </a:r>
            <a:r>
              <a:rPr lang="en-IT" b="1" i="1">
                <a:latin typeface="Symbol" pitchFamily="2" charset="2"/>
              </a:rPr>
              <a:t>b </a:t>
            </a:r>
            <a:r>
              <a:rPr lang="en-IT" b="1" i="1"/>
              <a:t>=0 ,  A = -X/4</a:t>
            </a:r>
            <a:endParaRPr lang="en-IT" b="1" i="1" baseline="30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9C98AC-F307-AC92-D187-61C27C4B0DC8}"/>
                  </a:ext>
                </a:extLst>
              </p:cNvPr>
              <p:cNvSpPr txBox="1"/>
              <p:nvPr/>
            </p:nvSpPr>
            <p:spPr>
              <a:xfrm>
                <a:off x="4716016" y="5965832"/>
                <a:ext cx="4312591" cy="559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𝑝h</m:t>
                        </m:r>
                        <m:r>
                          <a:rPr lang="it-IT" b="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  <m:sup>
                        <m:r>
                          <a:rPr lang="it-IT" b="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b="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it-IT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type m:val="lin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num>
                          <m:den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den>
                    </m:f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  <m:r>
                      <a:rPr lang="it-IT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m:rPr>
                        <m:nor/>
                      </m:rPr>
                      <a:rPr lang="en-US"/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9C98AC-F307-AC92-D187-61C27C4B0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965832"/>
                <a:ext cx="4312591" cy="559512"/>
              </a:xfrm>
              <a:prstGeom prst="rect">
                <a:avLst/>
              </a:prstGeom>
              <a:blipFill>
                <a:blip r:embed="rId13"/>
                <a:stretch>
                  <a:fillRect l="-2647" t="-28889" r="-882" b="-12444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F755FC5-0D84-623E-2A1D-280ABA873724}"/>
              </a:ext>
            </a:extLst>
          </p:cNvPr>
          <p:cNvSpPr txBox="1"/>
          <p:nvPr/>
        </p:nvSpPr>
        <p:spPr>
          <a:xfrm>
            <a:off x="5122326" y="77723"/>
            <a:ext cx="3906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</a:rPr>
              <a:t>X ≡  4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US" sz="2400" b="1" i="1" baseline="30000">
                <a:solidFill>
                  <a:srgbClr val="C00000"/>
                </a:solidFill>
                <a:latin typeface="Symbol" pitchFamily="2" charset="2"/>
              </a:rPr>
              <a:t>2 </a:t>
            </a:r>
            <a:r>
              <a:rPr lang="en-US" sz="2400" b="1" i="1">
                <a:solidFill>
                  <a:srgbClr val="C00000"/>
                </a:solidFill>
              </a:rPr>
              <a:t>E</a:t>
            </a:r>
            <a:r>
              <a:rPr lang="en-US" sz="2400" b="1" i="1" baseline="-25000">
                <a:solidFill>
                  <a:srgbClr val="C00000"/>
                </a:solidFill>
              </a:rPr>
              <a:t>ph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 </a:t>
            </a:r>
            <a:r>
              <a:rPr lang="en-US" sz="2400" b="1" i="1">
                <a:solidFill>
                  <a:srgbClr val="C00000"/>
                </a:solidFill>
              </a:rPr>
              <a:t>/E</a:t>
            </a:r>
            <a:r>
              <a:rPr lang="en-US" sz="2400" b="1" i="1" baseline="-25000">
                <a:solidFill>
                  <a:srgbClr val="C00000"/>
                </a:solidFill>
              </a:rPr>
              <a:t>e</a:t>
            </a:r>
            <a:endParaRPr lang="en-US" sz="2400" b="1" i="1">
              <a:solidFill>
                <a:srgbClr val="C00000"/>
              </a:solidFill>
            </a:endParaRPr>
          </a:p>
          <a:p>
            <a:r>
              <a:rPr lang="en-US" sz="2400" b="1" i="1">
                <a:solidFill>
                  <a:srgbClr val="C00000"/>
                </a:solidFill>
              </a:rPr>
              <a:t>A ≡  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bg</a:t>
            </a:r>
            <a:r>
              <a:rPr lang="en-US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US" sz="1600" b="1" i="1">
                <a:solidFill>
                  <a:srgbClr val="C00000"/>
                </a:solidFill>
                <a:latin typeface="Symbol" pitchFamily="2" charset="2"/>
              </a:rPr>
              <a:t>- </a:t>
            </a:r>
            <a:r>
              <a:rPr lang="en-US" sz="2400" b="1" i="1">
                <a:solidFill>
                  <a:srgbClr val="C00000"/>
                </a:solidFill>
              </a:rPr>
              <a:t>X/4 = 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US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(b-</a:t>
            </a:r>
            <a:r>
              <a:rPr lang="en-US" sz="2400" b="1" i="1">
                <a:solidFill>
                  <a:srgbClr val="C00000"/>
                </a:solidFill>
              </a:rPr>
              <a:t> E</a:t>
            </a:r>
            <a:r>
              <a:rPr lang="en-US" sz="2400" b="1" i="1" baseline="-25000">
                <a:solidFill>
                  <a:srgbClr val="C00000"/>
                </a:solidFill>
              </a:rPr>
              <a:t>ph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 </a:t>
            </a:r>
            <a:r>
              <a:rPr lang="en-US" sz="2400" b="1" i="1">
                <a:solidFill>
                  <a:srgbClr val="C00000"/>
                </a:solidFill>
              </a:rPr>
              <a:t>/E</a:t>
            </a:r>
            <a:r>
              <a:rPr lang="en-US" sz="2400" b="1" i="1" baseline="-25000">
                <a:solidFill>
                  <a:srgbClr val="C00000"/>
                </a:solidFill>
              </a:rPr>
              <a:t>e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)</a:t>
            </a:r>
            <a:r>
              <a:rPr lang="en-US" sz="2400" b="1" i="1">
                <a:solidFill>
                  <a:srgbClr val="C00000"/>
                </a:solidFill>
              </a:rPr>
              <a:t>  </a:t>
            </a:r>
            <a:endParaRPr lang="en-IT">
              <a:solidFill>
                <a:srgbClr val="C00000"/>
              </a:solidFill>
            </a:endParaRPr>
          </a:p>
        </p:txBody>
      </p:sp>
      <p:sp>
        <p:nvSpPr>
          <p:cNvPr id="15" name="Segnaposto data 6">
            <a:extLst>
              <a:ext uri="{FF2B5EF4-FFF2-40B4-BE49-F238E27FC236}">
                <a16:creationId xmlns:a16="http://schemas.microsoft.com/office/drawing/2014/main" id="{E19FC26F-2EC8-1A44-6E1A-C0BAA8EEEB8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01216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CNR-ILIL Laboratory Seminar, Pisa – CNR Area della Ricerca, Dec. 1st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21999550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9ED94F-E326-4A2A-F6BF-5BA9F599C08D}"/>
                  </a:ext>
                </a:extLst>
              </p:cNvPr>
              <p:cNvSpPr txBox="1"/>
              <p:nvPr/>
            </p:nvSpPr>
            <p:spPr>
              <a:xfrm>
                <a:off x="4144279" y="1340768"/>
                <a:ext cx="2011897" cy="405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𝑖𝑓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9ED94F-E326-4A2A-F6BF-5BA9F599C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279" y="1340768"/>
                <a:ext cx="2011897" cy="405304"/>
              </a:xfrm>
              <a:prstGeom prst="rect">
                <a:avLst/>
              </a:prstGeom>
              <a:blipFill>
                <a:blip r:embed="rId4"/>
                <a:stretch>
                  <a:fillRect l="-5660" t="-6061" r="-1258" b="-2424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47BBD4B-C4CC-511C-13A7-920D503941B4}"/>
              </a:ext>
            </a:extLst>
          </p:cNvPr>
          <p:cNvSpPr txBox="1"/>
          <p:nvPr/>
        </p:nvSpPr>
        <p:spPr>
          <a:xfrm>
            <a:off x="1778108" y="332656"/>
            <a:ext cx="5910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Direct Compton  </a:t>
            </a:r>
            <a:r>
              <a:rPr lang="en-GB" b="1" i="1">
                <a:latin typeface="Symbol" pitchFamily="2" charset="2"/>
              </a:rPr>
              <a:t>g </a:t>
            </a:r>
            <a:r>
              <a:rPr lang="en-IT" b="1" i="1"/>
              <a:t>=1,  </a:t>
            </a:r>
            <a:r>
              <a:rPr lang="en-IT" b="1" i="1">
                <a:latin typeface="Symbol" pitchFamily="2" charset="2"/>
              </a:rPr>
              <a:t>b </a:t>
            </a:r>
            <a:r>
              <a:rPr lang="en-IT" b="1" i="1"/>
              <a:t>=0 ,     X = 4E</a:t>
            </a:r>
            <a:r>
              <a:rPr lang="en-IT" b="1" i="1" baseline="-25000"/>
              <a:t>ph</a:t>
            </a:r>
            <a:r>
              <a:rPr lang="en-IT" b="1" i="1"/>
              <a:t>/mc</a:t>
            </a:r>
            <a:r>
              <a:rPr lang="en-IT" b="1" i="1" baseline="3000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9C98AC-F307-AC92-D187-61C27C4B0DC8}"/>
                  </a:ext>
                </a:extLst>
              </p:cNvPr>
              <p:cNvSpPr txBox="1"/>
              <p:nvPr/>
            </p:nvSpPr>
            <p:spPr>
              <a:xfrm>
                <a:off x="251520" y="1124744"/>
                <a:ext cx="3466846" cy="8038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type m:val="li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9C98AC-F307-AC92-D187-61C27C4B0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24744"/>
                <a:ext cx="3466846" cy="803874"/>
              </a:xfrm>
              <a:prstGeom prst="rect">
                <a:avLst/>
              </a:prstGeom>
              <a:blipFill>
                <a:blip r:embed="rId5"/>
                <a:stretch>
                  <a:fillRect l="-1460" t="-29688" r="-365" b="-1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EC654B-4BC1-7608-8FB1-9E7DD78B0316}"/>
                  </a:ext>
                </a:extLst>
              </p:cNvPr>
              <p:cNvSpPr txBox="1"/>
              <p:nvPr/>
            </p:nvSpPr>
            <p:spPr>
              <a:xfrm>
                <a:off x="6372200" y="1052736"/>
                <a:ext cx="2115707" cy="738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EC654B-4BC1-7608-8FB1-9E7DD78B0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1052736"/>
                <a:ext cx="2115707" cy="738728"/>
              </a:xfrm>
              <a:prstGeom prst="rect">
                <a:avLst/>
              </a:prstGeom>
              <a:blipFill>
                <a:blip r:embed="rId6"/>
                <a:stretch>
                  <a:fillRect l="-2381" r="-595" b="-1355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14E77C6-7EED-7A57-1AED-7A171E1E0E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2" y="4631651"/>
            <a:ext cx="4758928" cy="9575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9660695-8264-CE1D-052F-F883B9F4E3D0}"/>
              </a:ext>
            </a:extLst>
          </p:cNvPr>
          <p:cNvSpPr txBox="1"/>
          <p:nvPr/>
        </p:nvSpPr>
        <p:spPr>
          <a:xfrm>
            <a:off x="917167" y="3750131"/>
            <a:ext cx="7140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/>
              <a:t>General Formula expressed in terms of energies of</a:t>
            </a:r>
          </a:p>
          <a:p>
            <a:r>
              <a:rPr lang="it-IT" b="1" i="1"/>
              <a:t>primary colliding particles, valid for any  </a:t>
            </a:r>
            <a:r>
              <a:rPr lang="it-IT" b="1" i="1">
                <a:latin typeface="Symbol" pitchFamily="2" charset="2"/>
              </a:rPr>
              <a:t>g </a:t>
            </a:r>
            <a:r>
              <a:rPr lang="it-IT" b="1" i="1"/>
              <a:t>,  A ,  X ,  </a:t>
            </a:r>
            <a:r>
              <a:rPr lang="it-IT" b="1" i="1">
                <a:latin typeface="Symbol" pitchFamily="2" charset="2"/>
              </a:rPr>
              <a:t>q</a:t>
            </a:r>
            <a:endParaRPr lang="en-IT" b="1" i="1" baseline="30000"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49A3312-B380-3F50-AE85-B16491FC0C5F}"/>
                  </a:ext>
                </a:extLst>
              </p:cNvPr>
              <p:cNvSpPr txBox="1"/>
              <p:nvPr/>
            </p:nvSpPr>
            <p:spPr>
              <a:xfrm>
                <a:off x="2379952" y="5661248"/>
                <a:ext cx="3920240" cy="829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49A3312-B380-3F50-AE85-B16491FC0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952" y="5661248"/>
                <a:ext cx="3920240" cy="829201"/>
              </a:xfrm>
              <a:prstGeom prst="rect">
                <a:avLst/>
              </a:prstGeom>
              <a:blipFill>
                <a:blip r:embed="rId8"/>
                <a:stretch>
                  <a:fillRect l="-1294" t="-1493" r="-647" b="-895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545AE47-FDCB-31CC-8259-9E50E6D80CB9}"/>
              </a:ext>
            </a:extLst>
          </p:cNvPr>
          <p:cNvSpPr txBox="1"/>
          <p:nvPr/>
        </p:nvSpPr>
        <p:spPr>
          <a:xfrm>
            <a:off x="935301" y="1988840"/>
            <a:ext cx="730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V</a:t>
            </a:r>
            <a:r>
              <a:rPr lang="en-IT"/>
              <a:t>ery energetic photons are scattered back at 255 keV</a:t>
            </a:r>
          </a:p>
          <a:p>
            <a:pPr algn="ctr"/>
            <a:r>
              <a:rPr lang="en-GB"/>
              <a:t>a</a:t>
            </a:r>
            <a:r>
              <a:rPr lang="en-IT"/>
              <a:t>nd electrons pushed to </a:t>
            </a:r>
            <a:r>
              <a:rPr lang="en-IT" i="1"/>
              <a:t>E</a:t>
            </a:r>
            <a:r>
              <a:rPr lang="en-IT" i="1" baseline="-25000"/>
              <a:t>ph</a:t>
            </a:r>
            <a:r>
              <a:rPr lang="en-IT" i="1"/>
              <a:t> + 0.5mc</a:t>
            </a:r>
            <a:r>
              <a:rPr lang="en-IT" i="1" baseline="3000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889C92-F2E6-249D-B03C-E60779837B9D}"/>
                  </a:ext>
                </a:extLst>
              </p:cNvPr>
              <p:cNvSpPr txBox="1"/>
              <p:nvPr/>
            </p:nvSpPr>
            <p:spPr>
              <a:xfrm>
                <a:off x="35496" y="3007289"/>
                <a:ext cx="4293483" cy="417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889C92-F2E6-249D-B03C-E60779837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3007289"/>
                <a:ext cx="4293483" cy="417615"/>
              </a:xfrm>
              <a:prstGeom prst="rect">
                <a:avLst/>
              </a:prstGeom>
              <a:blipFill>
                <a:blip r:embed="rId9"/>
                <a:stretch>
                  <a:fillRect l="-885" r="-295" b="-2058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65E2AB-057E-3BCF-8D02-3813F1AD0724}"/>
                  </a:ext>
                </a:extLst>
              </p:cNvPr>
              <p:cNvSpPr txBox="1"/>
              <p:nvPr/>
            </p:nvSpPr>
            <p:spPr>
              <a:xfrm>
                <a:off x="4283968" y="3019600"/>
                <a:ext cx="1972912" cy="405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𝑖𝑓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65E2AB-057E-3BCF-8D02-3813F1AD0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3019600"/>
                <a:ext cx="1972912" cy="405304"/>
              </a:xfrm>
              <a:prstGeom prst="rect">
                <a:avLst/>
              </a:prstGeom>
              <a:blipFill>
                <a:blip r:embed="rId10"/>
                <a:stretch>
                  <a:fillRect l="-6410" t="-6061" r="-1282" b="-2727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D5EB19-5617-D656-D485-0AC1FCF0BCC4}"/>
                  </a:ext>
                </a:extLst>
              </p:cNvPr>
              <p:cNvSpPr txBox="1"/>
              <p:nvPr/>
            </p:nvSpPr>
            <p:spPr>
              <a:xfrm>
                <a:off x="6257659" y="2780928"/>
                <a:ext cx="2850845" cy="738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D5EB19-5617-D656-D485-0AC1FCF0B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659" y="2780928"/>
                <a:ext cx="2850845" cy="738728"/>
              </a:xfrm>
              <a:prstGeom prst="rect">
                <a:avLst/>
              </a:prstGeom>
              <a:blipFill>
                <a:blip r:embed="rId11"/>
                <a:stretch>
                  <a:fillRect l="-1770" b="-1525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egnaposto data 6">
            <a:extLst>
              <a:ext uri="{FF2B5EF4-FFF2-40B4-BE49-F238E27FC236}">
                <a16:creationId xmlns:a16="http://schemas.microsoft.com/office/drawing/2014/main" id="{230F235C-0595-6C4A-E1D0-5E6138F46C0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01216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CNR-ILIL Laboratory Seminar, Pisa – CNR Area della Ricerca, Dec. 1st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7965102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49A3312-B380-3F50-AE85-B16491FC0C5F}"/>
                  </a:ext>
                </a:extLst>
              </p:cNvPr>
              <p:cNvSpPr txBox="1"/>
              <p:nvPr/>
            </p:nvSpPr>
            <p:spPr>
              <a:xfrm>
                <a:off x="1619672" y="655583"/>
                <a:ext cx="3920240" cy="829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49A3312-B380-3F50-AE85-B16491FC0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655583"/>
                <a:ext cx="3920240" cy="829201"/>
              </a:xfrm>
              <a:prstGeom prst="rect">
                <a:avLst/>
              </a:prstGeom>
              <a:blipFill>
                <a:blip r:embed="rId4"/>
                <a:stretch>
                  <a:fillRect l="-1290" t="-2985" r="-323" b="-895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5D3F3FA-54A9-766C-EA30-3EF3E06FD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1540362"/>
            <a:ext cx="7400500" cy="4696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BDB07C-232D-D636-4CF5-F728A9C9F307}"/>
              </a:ext>
            </a:extLst>
          </p:cNvPr>
          <p:cNvSpPr txBox="1"/>
          <p:nvPr/>
        </p:nvSpPr>
        <p:spPr>
          <a:xfrm>
            <a:off x="6532120" y="6237312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</a:t>
            </a:r>
            <a:r>
              <a:rPr lang="en-IT" i="1" baseline="-25000"/>
              <a:t>ph</a:t>
            </a:r>
            <a:r>
              <a:rPr lang="en-IT" i="1"/>
              <a:t> (MeV)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6F16E5-250F-1572-3DAD-A31835158981}"/>
              </a:ext>
            </a:extLst>
          </p:cNvPr>
          <p:cNvSpPr txBox="1"/>
          <p:nvPr/>
        </p:nvSpPr>
        <p:spPr>
          <a:xfrm>
            <a:off x="6228184" y="790498"/>
            <a:ext cx="2400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b="1" i="1">
                <a:solidFill>
                  <a:srgbClr val="C00000"/>
                </a:solidFill>
              </a:rPr>
              <a:t>E</a:t>
            </a:r>
            <a:r>
              <a:rPr lang="en-IT" sz="3200" b="1" i="1" baseline="-25000">
                <a:solidFill>
                  <a:srgbClr val="C00000"/>
                </a:solidFill>
              </a:rPr>
              <a:t>e</a:t>
            </a:r>
            <a:r>
              <a:rPr lang="en-IT" sz="3200" b="1">
                <a:solidFill>
                  <a:srgbClr val="C00000"/>
                </a:solidFill>
              </a:rPr>
              <a:t> = 10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D14EA3-F181-B3DF-2D0D-DC698B0D7FD3}"/>
              </a:ext>
            </a:extLst>
          </p:cNvPr>
          <p:cNvSpPr txBox="1"/>
          <p:nvPr/>
        </p:nvSpPr>
        <p:spPr>
          <a:xfrm>
            <a:off x="5620198" y="227687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ph</a:t>
            </a:r>
            <a:endParaRPr lang="en-IT" i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511E2-9518-3140-C852-D8A2FFCE5EFE}"/>
              </a:ext>
            </a:extLst>
          </p:cNvPr>
          <p:cNvSpPr txBox="1"/>
          <p:nvPr/>
        </p:nvSpPr>
        <p:spPr>
          <a:xfrm>
            <a:off x="214823" y="1988840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(MeV)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54F10A-90D5-B472-2045-EBBACE70EC12}"/>
              </a:ext>
            </a:extLst>
          </p:cNvPr>
          <p:cNvSpPr txBox="1"/>
          <p:nvPr/>
        </p:nvSpPr>
        <p:spPr>
          <a:xfrm>
            <a:off x="4582499" y="3427172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e</a:t>
            </a:r>
            <a:endParaRPr lang="en-IT" i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87AD68-F96D-D160-8024-30877DAB16E1}"/>
              </a:ext>
            </a:extLst>
          </p:cNvPr>
          <p:cNvSpPr txBox="1"/>
          <p:nvPr/>
        </p:nvSpPr>
        <p:spPr>
          <a:xfrm>
            <a:off x="4455157" y="5153169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</a:t>
            </a:r>
            <a:r>
              <a:rPr lang="en-IT" i="1" baseline="-25000"/>
              <a:t>ph</a:t>
            </a:r>
            <a:endParaRPr lang="en-IT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7BA6B0-DA7A-92C7-EF4E-EF9FBE027430}"/>
              </a:ext>
            </a:extLst>
          </p:cNvPr>
          <p:cNvSpPr txBox="1"/>
          <p:nvPr/>
        </p:nvSpPr>
        <p:spPr>
          <a:xfrm>
            <a:off x="4499992" y="213285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2A400F-A6F1-E610-C751-09E4F5DE5275}"/>
              </a:ext>
            </a:extLst>
          </p:cNvPr>
          <p:cNvSpPr txBox="1"/>
          <p:nvPr/>
        </p:nvSpPr>
        <p:spPr>
          <a:xfrm>
            <a:off x="1593528" y="83843"/>
            <a:ext cx="2690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/>
              <a:t>X =  4 E</a:t>
            </a:r>
            <a:r>
              <a:rPr lang="en-US" sz="2400" i="1" baseline="-25000"/>
              <a:t>e</a:t>
            </a:r>
            <a:r>
              <a:rPr lang="en-US" sz="2400" i="1" baseline="30000">
                <a:latin typeface="Symbol" pitchFamily="2" charset="2"/>
              </a:rPr>
              <a:t> </a:t>
            </a:r>
            <a:r>
              <a:rPr lang="en-US" sz="2400" i="1"/>
              <a:t>E</a:t>
            </a:r>
            <a:r>
              <a:rPr lang="en-US" sz="2400" i="1" baseline="-25000"/>
              <a:t>ph</a:t>
            </a:r>
            <a:r>
              <a:rPr lang="en-US" sz="2400" i="1">
                <a:latin typeface="Symbol" pitchFamily="2" charset="2"/>
              </a:rPr>
              <a:t> </a:t>
            </a:r>
            <a:r>
              <a:rPr lang="en-US" sz="2400" i="1"/>
              <a:t>/(mc</a:t>
            </a:r>
            <a:r>
              <a:rPr lang="en-US" sz="2400" i="1" baseline="30000"/>
              <a:t>2</a:t>
            </a:r>
            <a:r>
              <a:rPr lang="en-US" sz="2400" i="1"/>
              <a:t>)</a:t>
            </a:r>
            <a:r>
              <a:rPr lang="en-US" sz="2400" i="1" baseline="3000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F70EE6-350D-7CDF-AFAF-6279790EBE29}"/>
              </a:ext>
            </a:extLst>
          </p:cNvPr>
          <p:cNvSpPr txBox="1"/>
          <p:nvPr/>
        </p:nvSpPr>
        <p:spPr>
          <a:xfrm>
            <a:off x="4144863" y="4149080"/>
            <a:ext cx="2515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e</a:t>
            </a:r>
            <a:r>
              <a:rPr lang="en-IT" i="1" baseline="30000"/>
              <a:t>-</a:t>
            </a:r>
            <a:r>
              <a:rPr lang="en-IT" i="1"/>
              <a:t> at rest   E’</a:t>
            </a:r>
            <a:r>
              <a:rPr lang="en-IT" i="1" baseline="-25000"/>
              <a:t>e</a:t>
            </a:r>
            <a:r>
              <a:rPr lang="en-IT" i="1"/>
              <a:t>=mc</a:t>
            </a:r>
            <a:r>
              <a:rPr lang="en-IT" i="1" baseline="30000"/>
              <a:t>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7F7809-407F-0D71-6EEB-0D48D6F19821}"/>
              </a:ext>
            </a:extLst>
          </p:cNvPr>
          <p:cNvCxnSpPr/>
          <p:nvPr/>
        </p:nvCxnSpPr>
        <p:spPr bwMode="auto">
          <a:xfrm>
            <a:off x="5292080" y="3068960"/>
            <a:ext cx="0" cy="100811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D4619B-4F01-1562-6607-425501AE9549}"/>
              </a:ext>
            </a:extLst>
          </p:cNvPr>
          <p:cNvCxnSpPr/>
          <p:nvPr/>
        </p:nvCxnSpPr>
        <p:spPr bwMode="auto">
          <a:xfrm>
            <a:off x="289495" y="4077072"/>
            <a:ext cx="97013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A244801-8623-94E6-1EB7-C127388FABBD}"/>
              </a:ext>
            </a:extLst>
          </p:cNvPr>
          <p:cNvSpPr txBox="1"/>
          <p:nvPr/>
        </p:nvSpPr>
        <p:spPr>
          <a:xfrm>
            <a:off x="107504" y="4149080"/>
            <a:ext cx="118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i="1"/>
              <a:t>0.511 MeV</a:t>
            </a:r>
          </a:p>
        </p:txBody>
      </p:sp>
      <p:sp>
        <p:nvSpPr>
          <p:cNvPr id="14" name="Segnaposto data 6">
            <a:extLst>
              <a:ext uri="{FF2B5EF4-FFF2-40B4-BE49-F238E27FC236}">
                <a16:creationId xmlns:a16="http://schemas.microsoft.com/office/drawing/2014/main" id="{D61524B5-2756-7572-9547-E61505C9264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01216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CNR-ILIL Laboratory Seminar, Pisa – CNR Area della Ricerca, Dec. 1st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67008049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49A3312-B380-3F50-AE85-B16491FC0C5F}"/>
                  </a:ext>
                </a:extLst>
              </p:cNvPr>
              <p:cNvSpPr txBox="1"/>
              <p:nvPr/>
            </p:nvSpPr>
            <p:spPr>
              <a:xfrm>
                <a:off x="1763688" y="332656"/>
                <a:ext cx="3920240" cy="829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49A3312-B380-3F50-AE85-B16491FC0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332656"/>
                <a:ext cx="3920240" cy="829201"/>
              </a:xfrm>
              <a:prstGeom prst="rect">
                <a:avLst/>
              </a:prstGeom>
              <a:blipFill>
                <a:blip r:embed="rId4"/>
                <a:stretch>
                  <a:fillRect l="-1290" t="-3030" r="-645" b="-1060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3B806BA-57F1-4067-0FD3-3424F55AA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24" y="1487512"/>
            <a:ext cx="7480300" cy="474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B0DB9D-941A-4B8C-5FF0-3F6E414C324C}"/>
              </a:ext>
            </a:extLst>
          </p:cNvPr>
          <p:cNvSpPr txBox="1"/>
          <p:nvPr/>
        </p:nvSpPr>
        <p:spPr>
          <a:xfrm>
            <a:off x="6228184" y="790498"/>
            <a:ext cx="2400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b="1" i="1">
                <a:solidFill>
                  <a:srgbClr val="C00000"/>
                </a:solidFill>
              </a:rPr>
              <a:t>E</a:t>
            </a:r>
            <a:r>
              <a:rPr lang="en-IT" sz="3200" b="1" i="1" baseline="-25000">
                <a:solidFill>
                  <a:srgbClr val="C00000"/>
                </a:solidFill>
              </a:rPr>
              <a:t>e</a:t>
            </a:r>
            <a:r>
              <a:rPr lang="en-IT" sz="3200" b="1">
                <a:solidFill>
                  <a:srgbClr val="C00000"/>
                </a:solidFill>
              </a:rPr>
              <a:t> = 50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52229-1290-AB8B-1D01-68CA4041F3FF}"/>
              </a:ext>
            </a:extLst>
          </p:cNvPr>
          <p:cNvSpPr txBox="1"/>
          <p:nvPr/>
        </p:nvSpPr>
        <p:spPr>
          <a:xfrm>
            <a:off x="6732582" y="6165304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</a:t>
            </a:r>
            <a:r>
              <a:rPr lang="en-IT" i="1" baseline="-25000"/>
              <a:t>ph</a:t>
            </a:r>
            <a:r>
              <a:rPr lang="en-IT" i="1"/>
              <a:t> (MeV)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7A38D-BC27-B3B0-A802-92FAB8145F33}"/>
              </a:ext>
            </a:extLst>
          </p:cNvPr>
          <p:cNvSpPr txBox="1"/>
          <p:nvPr/>
        </p:nvSpPr>
        <p:spPr>
          <a:xfrm>
            <a:off x="5696480" y="191683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ph</a:t>
            </a:r>
            <a:endParaRPr lang="en-IT" i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E29CA2-B505-843F-E0F0-64A4C355F4A3}"/>
              </a:ext>
            </a:extLst>
          </p:cNvPr>
          <p:cNvSpPr txBox="1"/>
          <p:nvPr/>
        </p:nvSpPr>
        <p:spPr>
          <a:xfrm>
            <a:off x="214823" y="1988840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(MeV)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27DBE-CDFC-AAF5-5D48-E0EDC0A9F8F1}"/>
              </a:ext>
            </a:extLst>
          </p:cNvPr>
          <p:cNvSpPr txBox="1"/>
          <p:nvPr/>
        </p:nvSpPr>
        <p:spPr>
          <a:xfrm>
            <a:off x="4582499" y="3427172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e</a:t>
            </a:r>
            <a:endParaRPr lang="en-IT" i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1BFFF1-CD16-65DA-D93A-8FD935F683A6}"/>
              </a:ext>
            </a:extLst>
          </p:cNvPr>
          <p:cNvSpPr txBox="1"/>
          <p:nvPr/>
        </p:nvSpPr>
        <p:spPr>
          <a:xfrm>
            <a:off x="4355976" y="5127575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</a:t>
            </a:r>
            <a:r>
              <a:rPr lang="en-IT" i="1" baseline="-25000"/>
              <a:t>ph</a:t>
            </a:r>
            <a:endParaRPr lang="en-IT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2B8E65-D843-3460-BF71-1A7D81A3AE74}"/>
              </a:ext>
            </a:extLst>
          </p:cNvPr>
          <p:cNvSpPr txBox="1"/>
          <p:nvPr/>
        </p:nvSpPr>
        <p:spPr>
          <a:xfrm>
            <a:off x="3563888" y="210323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X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FAF13B-4B4E-941A-DA05-D44FE2E74EC4}"/>
              </a:ext>
            </a:extLst>
          </p:cNvPr>
          <p:cNvCxnSpPr/>
          <p:nvPr/>
        </p:nvCxnSpPr>
        <p:spPr bwMode="auto">
          <a:xfrm>
            <a:off x="5220072" y="3068960"/>
            <a:ext cx="0" cy="100811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1C9C341-6D51-8722-8017-8693176E0B08}"/>
              </a:ext>
            </a:extLst>
          </p:cNvPr>
          <p:cNvSpPr txBox="1"/>
          <p:nvPr/>
        </p:nvSpPr>
        <p:spPr>
          <a:xfrm>
            <a:off x="4067944" y="4149080"/>
            <a:ext cx="2515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e</a:t>
            </a:r>
            <a:r>
              <a:rPr lang="en-IT" i="1" baseline="30000"/>
              <a:t>-</a:t>
            </a:r>
            <a:r>
              <a:rPr lang="en-IT" i="1"/>
              <a:t> at rest   E’</a:t>
            </a:r>
            <a:r>
              <a:rPr lang="en-IT" i="1" baseline="-25000"/>
              <a:t>e</a:t>
            </a:r>
            <a:r>
              <a:rPr lang="en-IT" i="1"/>
              <a:t>=mc</a:t>
            </a:r>
            <a:r>
              <a:rPr lang="en-IT" i="1" baseline="30000"/>
              <a:t>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F51E32-16B8-1A30-6187-EBBA6FF3EBB3}"/>
              </a:ext>
            </a:extLst>
          </p:cNvPr>
          <p:cNvCxnSpPr/>
          <p:nvPr/>
        </p:nvCxnSpPr>
        <p:spPr bwMode="auto">
          <a:xfrm>
            <a:off x="5220072" y="5301208"/>
            <a:ext cx="0" cy="10801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68C6A91-13A3-DD4A-45A5-1825F3552164}"/>
              </a:ext>
            </a:extLst>
          </p:cNvPr>
          <p:cNvSpPr txBox="1"/>
          <p:nvPr/>
        </p:nvSpPr>
        <p:spPr>
          <a:xfrm>
            <a:off x="1187624" y="6330515"/>
            <a:ext cx="5427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255 keV photon to stop electron of any E</a:t>
            </a:r>
            <a:r>
              <a:rPr lang="en-IT" i="1" baseline="-25000"/>
              <a:t>e </a:t>
            </a:r>
            <a:r>
              <a:rPr lang="en-IT" i="1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74363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49A3312-B380-3F50-AE85-B16491FC0C5F}"/>
                  </a:ext>
                </a:extLst>
              </p:cNvPr>
              <p:cNvSpPr txBox="1"/>
              <p:nvPr/>
            </p:nvSpPr>
            <p:spPr>
              <a:xfrm>
                <a:off x="1763688" y="332656"/>
                <a:ext cx="3920240" cy="829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49A3312-B380-3F50-AE85-B16491FC0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332656"/>
                <a:ext cx="3920240" cy="829201"/>
              </a:xfrm>
              <a:prstGeom prst="rect">
                <a:avLst/>
              </a:prstGeom>
              <a:blipFill>
                <a:blip r:embed="rId4"/>
                <a:stretch>
                  <a:fillRect l="-1290" t="-3030" r="-645" b="-1060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C8EF96D-522D-FD97-6E94-17AD606E6DFF}"/>
                  </a:ext>
                </a:extLst>
              </p:cNvPr>
              <p:cNvSpPr txBox="1"/>
              <p:nvPr/>
            </p:nvSpPr>
            <p:spPr>
              <a:xfrm>
                <a:off x="251520" y="1412776"/>
                <a:ext cx="8287653" cy="829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C8EF96D-522D-FD97-6E94-17AD606E6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412776"/>
                <a:ext cx="8287653" cy="829201"/>
              </a:xfrm>
              <a:prstGeom prst="rect">
                <a:avLst/>
              </a:prstGeom>
              <a:blipFill>
                <a:blip r:embed="rId5"/>
                <a:stretch>
                  <a:fillRect l="-306" t="-3030" b="-1060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86E271-F018-A41E-8A0D-AF295C5B38F6}"/>
                  </a:ext>
                </a:extLst>
              </p:cNvPr>
              <p:cNvSpPr txBox="1"/>
              <p:nvPr/>
            </p:nvSpPr>
            <p:spPr>
              <a:xfrm>
                <a:off x="35496" y="3550985"/>
                <a:ext cx="6221895" cy="7323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     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f>
                            <m:fPr>
                              <m:type m:val="lin"/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86E271-F018-A41E-8A0D-AF295C5B3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3550985"/>
                <a:ext cx="6221895" cy="732380"/>
              </a:xfrm>
              <a:prstGeom prst="rect">
                <a:avLst/>
              </a:prstGeom>
              <a:blipFill>
                <a:blip r:embed="rId6"/>
                <a:stretch>
                  <a:fillRect t="-88136" b="-7627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5E093C5-4229-A6C9-AE11-3996C8F72A14}"/>
              </a:ext>
            </a:extLst>
          </p:cNvPr>
          <p:cNvCxnSpPr/>
          <p:nvPr/>
        </p:nvCxnSpPr>
        <p:spPr bwMode="auto">
          <a:xfrm flipV="1">
            <a:off x="6223384" y="3232970"/>
            <a:ext cx="1197288" cy="7041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992AE8-FBBB-168D-268E-71F09E82B200}"/>
              </a:ext>
            </a:extLst>
          </p:cNvPr>
          <p:cNvCxnSpPr>
            <a:cxnSpLocks/>
          </p:cNvCxnSpPr>
          <p:nvPr/>
        </p:nvCxnSpPr>
        <p:spPr bwMode="auto">
          <a:xfrm>
            <a:off x="6257391" y="4000225"/>
            <a:ext cx="1258553" cy="5835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157849B-2608-417B-7D82-A705A7F25349}"/>
              </a:ext>
            </a:extLst>
          </p:cNvPr>
          <p:cNvSpPr txBox="1"/>
          <p:nvPr/>
        </p:nvSpPr>
        <p:spPr>
          <a:xfrm>
            <a:off x="6180831" y="4317527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X&gt;&gt;1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E40C79-F8F4-ADC4-B401-F2F93D73F15B}"/>
              </a:ext>
            </a:extLst>
          </p:cNvPr>
          <p:cNvSpPr txBox="1"/>
          <p:nvPr/>
        </p:nvSpPr>
        <p:spPr>
          <a:xfrm>
            <a:off x="6184659" y="3111351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X&lt;&lt;1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A987AD-C500-F0B9-B25C-D68DE0FE63F6}"/>
                  </a:ext>
                </a:extLst>
              </p:cNvPr>
              <p:cNvSpPr txBox="1"/>
              <p:nvPr/>
            </p:nvSpPr>
            <p:spPr>
              <a:xfrm>
                <a:off x="7236296" y="2852936"/>
                <a:ext cx="1741118" cy="369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A987AD-C500-F0B9-B25C-D68DE0FE6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6" y="2852936"/>
                <a:ext cx="1741118" cy="369588"/>
              </a:xfrm>
              <a:prstGeom prst="rect">
                <a:avLst/>
              </a:prstGeom>
              <a:blipFill>
                <a:blip r:embed="rId7"/>
                <a:stretch>
                  <a:fillRect l="-5755" t="-10000" b="-3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24DF14-5EAD-28CF-D360-71D4B0FE7251}"/>
                  </a:ext>
                </a:extLst>
              </p:cNvPr>
              <p:cNvSpPr txBox="1"/>
              <p:nvPr/>
            </p:nvSpPr>
            <p:spPr>
              <a:xfrm>
                <a:off x="7093144" y="4646842"/>
                <a:ext cx="1898725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24DF14-5EAD-28CF-D360-71D4B0FE7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3144" y="4646842"/>
                <a:ext cx="1898725" cy="397866"/>
              </a:xfrm>
              <a:prstGeom prst="rect">
                <a:avLst/>
              </a:prstGeom>
              <a:blipFill>
                <a:blip r:embed="rId8"/>
                <a:stretch>
                  <a:fillRect l="-5333" t="-6061" r="-2000" b="-2727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B48377-93F4-7441-D238-70A7705DFF40}"/>
                  </a:ext>
                </a:extLst>
              </p:cNvPr>
              <p:cNvSpPr txBox="1"/>
              <p:nvPr/>
            </p:nvSpPr>
            <p:spPr>
              <a:xfrm>
                <a:off x="1051258" y="5379350"/>
                <a:ext cx="6579302" cy="738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B48377-93F4-7441-D238-70A7705DF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258" y="5379350"/>
                <a:ext cx="6579302" cy="738728"/>
              </a:xfrm>
              <a:prstGeom prst="rect">
                <a:avLst/>
              </a:prstGeom>
              <a:blipFill>
                <a:blip r:embed="rId9"/>
                <a:stretch>
                  <a:fillRect l="-1156" b="-1525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F4C3F79-CB2E-B4BA-91F3-D37FD81B4E0C}"/>
              </a:ext>
            </a:extLst>
          </p:cNvPr>
          <p:cNvSpPr txBox="1"/>
          <p:nvPr/>
        </p:nvSpPr>
        <p:spPr>
          <a:xfrm>
            <a:off x="1664832" y="6309320"/>
            <a:ext cx="5427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255 keV photon to stop electron of any E</a:t>
            </a:r>
            <a:r>
              <a:rPr lang="en-IT" i="1" baseline="-25000"/>
              <a:t>e </a:t>
            </a:r>
            <a:r>
              <a:rPr lang="en-IT" i="1"/>
              <a:t>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F048FB-C7D3-B2EE-67D4-7A65EF639E44}"/>
              </a:ext>
            </a:extLst>
          </p:cNvPr>
          <p:cNvCxnSpPr>
            <a:cxnSpLocks/>
          </p:cNvCxnSpPr>
          <p:nvPr/>
        </p:nvCxnSpPr>
        <p:spPr bwMode="auto">
          <a:xfrm flipV="1">
            <a:off x="755576" y="3222524"/>
            <a:ext cx="218514" cy="4945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886C74-E399-8E48-BA8F-803E91218E5F}"/>
                  </a:ext>
                </a:extLst>
              </p:cNvPr>
              <p:cNvSpPr txBox="1"/>
              <p:nvPr/>
            </p:nvSpPr>
            <p:spPr>
              <a:xfrm>
                <a:off x="755576" y="2480149"/>
                <a:ext cx="4233980" cy="876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886C74-E399-8E48-BA8F-803E91218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480149"/>
                <a:ext cx="4233980" cy="876843"/>
              </a:xfrm>
              <a:prstGeom prst="rect">
                <a:avLst/>
              </a:prstGeom>
              <a:blipFill>
                <a:blip r:embed="rId10"/>
                <a:stretch>
                  <a:fillRect l="-1198" t="-68571" r="-299" b="-10285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978389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B48377-93F4-7441-D238-70A7705DFF40}"/>
                  </a:ext>
                </a:extLst>
              </p:cNvPr>
              <p:cNvSpPr txBox="1"/>
              <p:nvPr/>
            </p:nvSpPr>
            <p:spPr>
              <a:xfrm>
                <a:off x="1867582" y="767105"/>
                <a:ext cx="6462795" cy="738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⟹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B48377-93F4-7441-D238-70A7705DF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82" y="767105"/>
                <a:ext cx="6462795" cy="738728"/>
              </a:xfrm>
              <a:prstGeom prst="rect">
                <a:avLst/>
              </a:prstGeom>
              <a:blipFill>
                <a:blip r:embed="rId4"/>
                <a:stretch>
                  <a:fillRect l="-978" b="-1355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F4C3F79-CB2E-B4BA-91F3-D37FD81B4E0C}"/>
              </a:ext>
            </a:extLst>
          </p:cNvPr>
          <p:cNvSpPr txBox="1"/>
          <p:nvPr/>
        </p:nvSpPr>
        <p:spPr>
          <a:xfrm>
            <a:off x="819202" y="6143277"/>
            <a:ext cx="7788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255 keV photons will stop electrons of any E</a:t>
            </a:r>
            <a:r>
              <a:rPr lang="en-IT" i="1" baseline="-25000"/>
              <a:t>e </a:t>
            </a:r>
            <a:r>
              <a:rPr lang="en-IT" i="1"/>
              <a:t>as far as </a:t>
            </a:r>
            <a:r>
              <a:rPr lang="en-IT" i="1">
                <a:latin typeface="Symbol" pitchFamily="2" charset="2"/>
              </a:rPr>
              <a:t>g </a:t>
            </a:r>
            <a:r>
              <a:rPr lang="en-IT" i="1"/>
              <a:t>&gt;&gt;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451F46-C954-C7D5-8521-D586DF1B61A3}"/>
                  </a:ext>
                </a:extLst>
              </p:cNvPr>
              <p:cNvSpPr txBox="1"/>
              <p:nvPr/>
            </p:nvSpPr>
            <p:spPr>
              <a:xfrm>
                <a:off x="1259632" y="2063926"/>
                <a:ext cx="7086107" cy="799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 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</m:e>
                      </m:d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⟹  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451F46-C954-C7D5-8521-D586DF1B6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2063926"/>
                <a:ext cx="7086107" cy="799001"/>
              </a:xfrm>
              <a:prstGeom prst="rect">
                <a:avLst/>
              </a:prstGeom>
              <a:blipFill>
                <a:blip r:embed="rId5"/>
                <a:stretch>
                  <a:fillRect l="-1431" r="-179"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23EEE8B-D7EB-A3BE-6C9C-227F43ADAF76}"/>
              </a:ext>
            </a:extLst>
          </p:cNvPr>
          <p:cNvSpPr txBox="1"/>
          <p:nvPr/>
        </p:nvSpPr>
        <p:spPr>
          <a:xfrm>
            <a:off x="650054" y="4047455"/>
            <a:ext cx="5251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If the incident photon energy is given by </a:t>
            </a:r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29230E-8B7C-9DD4-0B93-C394D8A337BA}"/>
                  </a:ext>
                </a:extLst>
              </p:cNvPr>
              <p:cNvSpPr txBox="1"/>
              <p:nvPr/>
            </p:nvSpPr>
            <p:spPr>
              <a:xfrm>
                <a:off x="5901235" y="3861048"/>
                <a:ext cx="2706638" cy="799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</m:e>
                      </m:d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29230E-8B7C-9DD4-0B93-C394D8A33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235" y="3861048"/>
                <a:ext cx="2706638" cy="799001"/>
              </a:xfrm>
              <a:prstGeom prst="rect">
                <a:avLst/>
              </a:prstGeom>
              <a:blipFill>
                <a:blip r:embed="rId6"/>
                <a:stretch>
                  <a:fillRect l="-3738" r="-3738" b="-1406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33A6EE4-1A02-B4E7-E89D-848F9539F8EA}"/>
              </a:ext>
            </a:extLst>
          </p:cNvPr>
          <p:cNvSpPr txBox="1"/>
          <p:nvPr/>
        </p:nvSpPr>
        <p:spPr>
          <a:xfrm>
            <a:off x="1594114" y="5060092"/>
            <a:ext cx="6564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</a:t>
            </a:r>
            <a:r>
              <a:rPr lang="en-IT"/>
              <a:t>ny relativitic electron (i.e. </a:t>
            </a:r>
            <a:r>
              <a:rPr lang="en-IT" i="1">
                <a:latin typeface="Symbol" pitchFamily="2" charset="2"/>
              </a:rPr>
              <a:t>g </a:t>
            </a:r>
            <a:r>
              <a:rPr lang="en-IT">
                <a:latin typeface="Symbol" pitchFamily="2" charset="2"/>
              </a:rPr>
              <a:t> </a:t>
            </a:r>
            <a:r>
              <a:rPr lang="en-IT" i="1"/>
              <a:t>&gt;&gt; 1</a:t>
            </a:r>
            <a:r>
              <a:rPr lang="en-IT"/>
              <a:t>) will be stopped</a:t>
            </a:r>
          </a:p>
          <a:p>
            <a:r>
              <a:rPr lang="en-IT"/>
              <a:t>in a head-on collision with such a photon</a:t>
            </a:r>
          </a:p>
        </p:txBody>
      </p:sp>
    </p:spTree>
    <p:extLst>
      <p:ext uri="{BB962C8B-B14F-4D97-AF65-F5344CB8AC3E}">
        <p14:creationId xmlns:p14="http://schemas.microsoft.com/office/powerpoint/2010/main" val="208876226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29230E-8B7C-9DD4-0B93-C394D8A337BA}"/>
                  </a:ext>
                </a:extLst>
              </p:cNvPr>
              <p:cNvSpPr txBox="1"/>
              <p:nvPr/>
            </p:nvSpPr>
            <p:spPr>
              <a:xfrm>
                <a:off x="1763688" y="218281"/>
                <a:ext cx="6765057" cy="617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</m:e>
                    </m:d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  to stop any (relativistic) electron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29230E-8B7C-9DD4-0B93-C394D8A33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218281"/>
                <a:ext cx="6765057" cy="617605"/>
              </a:xfrm>
              <a:prstGeom prst="rect">
                <a:avLst/>
              </a:prstGeom>
              <a:blipFill>
                <a:blip r:embed="rId4"/>
                <a:stretch>
                  <a:fillRect l="-2247" r="-1873" b="-1428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33A6EE4-1A02-B4E7-E89D-848F9539F8EA}"/>
              </a:ext>
            </a:extLst>
          </p:cNvPr>
          <p:cNvSpPr txBox="1"/>
          <p:nvPr/>
        </p:nvSpPr>
        <p:spPr>
          <a:xfrm>
            <a:off x="392013" y="1196752"/>
            <a:ext cx="8400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Incidentally, the condition is almost the same needed to make the</a:t>
            </a:r>
          </a:p>
          <a:p>
            <a:r>
              <a:rPr lang="en-GB"/>
              <a:t>total energy in the lab ref. frame (LAB) equal to the total energy in</a:t>
            </a:r>
          </a:p>
          <a:p>
            <a:r>
              <a:rPr lang="en-GB"/>
              <a:t>the electron rest frame (ERF)</a:t>
            </a:r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AB26-0E2E-5B35-070E-CEE225ED98D0}"/>
              </a:ext>
            </a:extLst>
          </p:cNvPr>
          <p:cNvSpPr txBox="1"/>
          <p:nvPr/>
        </p:nvSpPr>
        <p:spPr>
          <a:xfrm>
            <a:off x="1907704" y="2598003"/>
            <a:ext cx="5076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LAB total energy E</a:t>
            </a:r>
            <a:r>
              <a:rPr lang="en-IT" baseline="-25000"/>
              <a:t>LAB</a:t>
            </a:r>
            <a:r>
              <a:rPr lang="en-IT"/>
              <a:t> =   </a:t>
            </a:r>
            <a:r>
              <a:rPr lang="en-IT" i="1">
                <a:latin typeface="Symbol" pitchFamily="2" charset="2"/>
              </a:rPr>
              <a:t>g </a:t>
            </a:r>
            <a:r>
              <a:rPr lang="en-IT" i="1"/>
              <a:t>mc</a:t>
            </a:r>
            <a:r>
              <a:rPr lang="en-IT" i="1" baseline="30000"/>
              <a:t>2</a:t>
            </a:r>
            <a:r>
              <a:rPr lang="en-IT" i="1"/>
              <a:t> +  E</a:t>
            </a:r>
            <a:r>
              <a:rPr lang="en-IT" i="1" baseline="-25000"/>
              <a:t>ph</a:t>
            </a:r>
          </a:p>
          <a:p>
            <a:r>
              <a:rPr lang="en-IT"/>
              <a:t>ERF  total energy E</a:t>
            </a:r>
            <a:r>
              <a:rPr lang="en-IT" baseline="-25000"/>
              <a:t>ERF</a:t>
            </a:r>
            <a:r>
              <a:rPr lang="en-IT"/>
              <a:t> =   </a:t>
            </a:r>
            <a:r>
              <a:rPr lang="en-IT" i="1"/>
              <a:t>mc</a:t>
            </a:r>
            <a:r>
              <a:rPr lang="en-IT" i="1" baseline="30000"/>
              <a:t>2</a:t>
            </a:r>
            <a:r>
              <a:rPr lang="en-IT" i="1"/>
              <a:t> + 2</a:t>
            </a:r>
            <a:r>
              <a:rPr lang="en-IT" i="1">
                <a:latin typeface="Symbol" pitchFamily="2" charset="2"/>
              </a:rPr>
              <a:t>g </a:t>
            </a:r>
            <a:r>
              <a:rPr lang="en-IT" i="1"/>
              <a:t>E</a:t>
            </a:r>
            <a:r>
              <a:rPr lang="en-IT" i="1" baseline="-25000"/>
              <a:t>ph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6044B5-6557-E935-BEE0-A1C73D048F71}"/>
              </a:ext>
            </a:extLst>
          </p:cNvPr>
          <p:cNvSpPr txBox="1"/>
          <p:nvPr/>
        </p:nvSpPr>
        <p:spPr>
          <a:xfrm>
            <a:off x="3495190" y="3925505"/>
            <a:ext cx="1901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E</a:t>
            </a:r>
            <a:r>
              <a:rPr lang="en-IT" baseline="-25000"/>
              <a:t>LAB</a:t>
            </a:r>
            <a:r>
              <a:rPr lang="en-IT"/>
              <a:t>  =   E</a:t>
            </a:r>
            <a:r>
              <a:rPr lang="en-IT" baseline="-25000"/>
              <a:t>ERF</a:t>
            </a:r>
          </a:p>
          <a:p>
            <a:pPr algn="ctr"/>
            <a:endParaRPr lang="en-IT" sz="1200"/>
          </a:p>
          <a:p>
            <a:pPr algn="ctr"/>
            <a:r>
              <a:rPr lang="en-IT"/>
              <a:t>if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BDC827-CE52-352B-AAF2-B0069643BB6F}"/>
                  </a:ext>
                </a:extLst>
              </p:cNvPr>
              <p:cNvSpPr txBox="1"/>
              <p:nvPr/>
            </p:nvSpPr>
            <p:spPr>
              <a:xfrm>
                <a:off x="1942764" y="5157192"/>
                <a:ext cx="4514569" cy="799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groupChr>
                        <m:groupChrPr>
                          <m:chr m:val="→"/>
                          <m:pos m:val="top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→∞</m:t>
                          </m:r>
                        </m:e>
                      </m:groupCh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BDC827-CE52-352B-AAF2-B0069643B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764" y="5157192"/>
                <a:ext cx="4514569" cy="799001"/>
              </a:xfrm>
              <a:prstGeom prst="rect">
                <a:avLst/>
              </a:prstGeom>
              <a:blipFill>
                <a:blip r:embed="rId5"/>
                <a:stretch>
                  <a:fillRect l="-2247" b="-1904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data 6">
            <a:extLst>
              <a:ext uri="{FF2B5EF4-FFF2-40B4-BE49-F238E27FC236}">
                <a16:creationId xmlns:a16="http://schemas.microsoft.com/office/drawing/2014/main" id="{BDA99F6E-3B57-43C4-E864-2B8651EC83A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01216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CNR-ILIL Laboratory Seminar, Pisa – CNR Area della Ricerca, Dec. 1st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974402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5EE7C-AA10-B50D-E7F8-BFB747F40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4D184CF8-DB6F-4F1D-ED4F-55DA13C27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2BCE9-1E7A-40BC-D199-F0771718F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9" name="Picture 8" descr="A screenshot of a document&#10;&#10;Description automatically generated">
            <a:extLst>
              <a:ext uri="{FF2B5EF4-FFF2-40B4-BE49-F238E27FC236}">
                <a16:creationId xmlns:a16="http://schemas.microsoft.com/office/drawing/2014/main" id="{982C9671-BE9F-7579-3F28-160AE860E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437" y="688336"/>
            <a:ext cx="7628384" cy="58312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C7EFA-6628-D1CB-9F84-B856E26009F8}"/>
              </a:ext>
            </a:extLst>
          </p:cNvPr>
          <p:cNvSpPr txBox="1"/>
          <p:nvPr/>
        </p:nvSpPr>
        <p:spPr>
          <a:xfrm>
            <a:off x="2483768" y="107563"/>
            <a:ext cx="4967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G</a:t>
            </a:r>
            <a:r>
              <a:rPr lang="en-IT" b="1">
                <a:solidFill>
                  <a:srgbClr val="FF0000"/>
                </a:solidFill>
              </a:rPr>
              <a:t>ood recap of the whole ICS history</a:t>
            </a:r>
          </a:p>
        </p:txBody>
      </p:sp>
    </p:spTree>
    <p:extLst>
      <p:ext uri="{BB962C8B-B14F-4D97-AF65-F5344CB8AC3E}">
        <p14:creationId xmlns:p14="http://schemas.microsoft.com/office/powerpoint/2010/main" val="18084773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E478B1-5D15-F59E-BB07-22B1C73EF41D}"/>
              </a:ext>
            </a:extLst>
          </p:cNvPr>
          <p:cNvSpPr txBox="1"/>
          <p:nvPr/>
        </p:nvSpPr>
        <p:spPr>
          <a:xfrm>
            <a:off x="1335029" y="188640"/>
            <a:ext cx="7557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Generalization to any Collision Angle  </a:t>
            </a:r>
            <a:r>
              <a:rPr lang="en-IT" b="1" i="1">
                <a:latin typeface="Symbol" pitchFamily="2" charset="2"/>
              </a:rPr>
              <a:t>a</a:t>
            </a:r>
            <a:r>
              <a:rPr lang="en-IT" b="1"/>
              <a:t> ,  </a:t>
            </a:r>
            <a:r>
              <a:rPr lang="en-GB" b="1" i="1">
                <a:latin typeface="Symbol" pitchFamily="2" charset="2"/>
              </a:rPr>
              <a:t>a </a:t>
            </a:r>
            <a:r>
              <a:rPr lang="en-IT" b="1" i="1">
                <a:latin typeface="Symbol" pitchFamily="2" charset="2"/>
              </a:rPr>
              <a:t>= p   </a:t>
            </a:r>
            <a:r>
              <a:rPr lang="en-IT" b="1" i="1">
                <a:latin typeface="+mj-lt"/>
              </a:rPr>
              <a:t>head-on</a:t>
            </a:r>
            <a:endParaRPr lang="en-IT" b="1"/>
          </a:p>
        </p:txBody>
      </p:sp>
      <p:pic>
        <p:nvPicPr>
          <p:cNvPr id="10" name="Picture 9" descr="A close up of a document&#10;&#10;Description automatically generated">
            <a:extLst>
              <a:ext uri="{FF2B5EF4-FFF2-40B4-BE49-F238E27FC236}">
                <a16:creationId xmlns:a16="http://schemas.microsoft.com/office/drawing/2014/main" id="{C9184D1F-55BF-C81C-C8F2-945FBFD84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908720"/>
            <a:ext cx="5230402" cy="1584176"/>
          </a:xfrm>
          <a:prstGeom prst="rect">
            <a:avLst/>
          </a:prstGeom>
        </p:spPr>
      </p:pic>
      <p:pic>
        <p:nvPicPr>
          <p:cNvPr id="12" name="Picture 11" descr="A math equations and formulas on a white background&#10;&#10;Description automatically generated">
            <a:extLst>
              <a:ext uri="{FF2B5EF4-FFF2-40B4-BE49-F238E27FC236}">
                <a16:creationId xmlns:a16="http://schemas.microsoft.com/office/drawing/2014/main" id="{A39177A8-F055-3ED2-D989-2EC968986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545" y="1203418"/>
            <a:ext cx="4414959" cy="24416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4F8079-09DE-96C8-24AE-458C79B4467E}"/>
                  </a:ext>
                </a:extLst>
              </p:cNvPr>
              <p:cNvSpPr txBox="1"/>
              <p:nvPr/>
            </p:nvSpPr>
            <p:spPr>
              <a:xfrm>
                <a:off x="395536" y="3921783"/>
                <a:ext cx="8275920" cy="803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func>
                                <m:func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func>
                                    <m:funcPr>
                                      <m:ctrlPr>
                                        <a:rPr lang="it-IT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it-IT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func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4F8079-09DE-96C8-24AE-458C79B44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921783"/>
                <a:ext cx="8275920" cy="803361"/>
              </a:xfrm>
              <a:prstGeom prst="rect">
                <a:avLst/>
              </a:prstGeom>
              <a:blipFill>
                <a:blip r:embed="rId6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BBBE4E5-6F09-784C-2E55-FB4D32803D86}"/>
              </a:ext>
            </a:extLst>
          </p:cNvPr>
          <p:cNvSpPr txBox="1"/>
          <p:nvPr/>
        </p:nvSpPr>
        <p:spPr>
          <a:xfrm>
            <a:off x="107504" y="5373216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latin typeface="Symbol" pitchFamily="2" charset="2"/>
              </a:rPr>
              <a:t>a</a:t>
            </a:r>
            <a:r>
              <a:rPr lang="en-IT" i="1">
                <a:latin typeface="Symbol" pitchFamily="2" charset="2"/>
              </a:rPr>
              <a:t>=p , </a:t>
            </a:r>
            <a:r>
              <a:rPr lang="en-IT" i="1">
                <a:latin typeface="+mj-lt"/>
              </a:rPr>
              <a:t>head-on</a:t>
            </a:r>
            <a:r>
              <a:rPr lang="en-IT" i="1">
                <a:latin typeface="Symbol" pitchFamily="2" charset="2"/>
              </a:rPr>
              <a:t>   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919F6E-CE0D-09C8-290E-B7720F7D23E2}"/>
                  </a:ext>
                </a:extLst>
              </p:cNvPr>
              <p:cNvSpPr txBox="1"/>
              <p:nvPr/>
            </p:nvSpPr>
            <p:spPr>
              <a:xfrm>
                <a:off x="2960727" y="5145919"/>
                <a:ext cx="5859745" cy="1034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919F6E-CE0D-09C8-290E-B7720F7D2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727" y="5145919"/>
                <a:ext cx="5859745" cy="1034257"/>
              </a:xfrm>
              <a:prstGeom prst="rect">
                <a:avLst/>
              </a:prstGeom>
              <a:blipFill>
                <a:blip r:embed="rId7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3952735-1766-2FA3-39EC-C6B129D153EB}"/>
              </a:ext>
            </a:extLst>
          </p:cNvPr>
          <p:cNvSpPr txBox="1"/>
          <p:nvPr/>
        </p:nvSpPr>
        <p:spPr>
          <a:xfrm>
            <a:off x="107504" y="6366519"/>
            <a:ext cx="890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in agreement with</a:t>
            </a:r>
            <a:r>
              <a:rPr lang="en-IT"/>
              <a:t> Eq.3 in </a:t>
            </a:r>
            <a:r>
              <a:rPr lang="en-IT" i="1"/>
              <a:t>N. Ranjan et al., </a:t>
            </a:r>
            <a:r>
              <a:rPr lang="en-IT" b="1"/>
              <a:t>PRAB</a:t>
            </a:r>
            <a:r>
              <a:rPr lang="en-IT"/>
              <a:t> </a:t>
            </a:r>
            <a:r>
              <a:rPr lang="en-IT" b="1"/>
              <a:t>21</a:t>
            </a:r>
            <a:r>
              <a:rPr lang="en-IT"/>
              <a:t>, 030701 (2018) 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F22A04-512C-9343-509F-AA927D6C4A1C}"/>
              </a:ext>
            </a:extLst>
          </p:cNvPr>
          <p:cNvCxnSpPr/>
          <p:nvPr/>
        </p:nvCxnSpPr>
        <p:spPr bwMode="auto">
          <a:xfrm flipH="1">
            <a:off x="2483768" y="2424221"/>
            <a:ext cx="2853975" cy="16528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188593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4F8079-09DE-96C8-24AE-458C79B4467E}"/>
                  </a:ext>
                </a:extLst>
              </p:cNvPr>
              <p:cNvSpPr txBox="1"/>
              <p:nvPr/>
            </p:nvSpPr>
            <p:spPr>
              <a:xfrm>
                <a:off x="683568" y="825439"/>
                <a:ext cx="8175956" cy="803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func>
                                <m:func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func>
                                    <m:func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func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4F8079-09DE-96C8-24AE-458C79B44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825439"/>
                <a:ext cx="8175956" cy="803361"/>
              </a:xfrm>
              <a:prstGeom prst="rect">
                <a:avLst/>
              </a:prstGeom>
              <a:blipFill>
                <a:blip r:embed="rId4"/>
                <a:stretch>
                  <a:fillRect l="-310" b="-1692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B60996-9D19-CA9A-8A65-EA8967BCBC8C}"/>
                  </a:ext>
                </a:extLst>
              </p:cNvPr>
              <p:cNvSpPr txBox="1"/>
              <p:nvPr/>
            </p:nvSpPr>
            <p:spPr>
              <a:xfrm>
                <a:off x="2516704" y="1916832"/>
                <a:ext cx="5217582" cy="7517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 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≈1−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B60996-9D19-CA9A-8A65-EA8967BCB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704" y="1916832"/>
                <a:ext cx="5217582" cy="751744"/>
              </a:xfrm>
              <a:prstGeom prst="rect">
                <a:avLst/>
              </a:prstGeom>
              <a:blipFill>
                <a:blip r:embed="rId5"/>
                <a:stretch>
                  <a:fillRect l="-1456" r="-485" b="-1311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4ECA28-FFBE-3C7C-B2D1-33917B11367F}"/>
                  </a:ext>
                </a:extLst>
              </p:cNvPr>
              <p:cNvSpPr txBox="1"/>
              <p:nvPr/>
            </p:nvSpPr>
            <p:spPr>
              <a:xfrm>
                <a:off x="1858470" y="2826152"/>
                <a:ext cx="4873770" cy="12509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4ECA28-FFBE-3C7C-B2D1-33917B113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470" y="2826152"/>
                <a:ext cx="4873770" cy="1250920"/>
              </a:xfrm>
              <a:prstGeom prst="rect">
                <a:avLst/>
              </a:prstGeom>
              <a:blipFill>
                <a:blip r:embed="rId6"/>
                <a:stretch>
                  <a:fillRect l="-781" t="-2000" r="-521" b="-5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F8D10B3-64BD-8DD2-B6A0-4554EA91253E}"/>
                  </a:ext>
                </a:extLst>
              </p:cNvPr>
              <p:cNvSpPr txBox="1"/>
              <p:nvPr/>
            </p:nvSpPr>
            <p:spPr>
              <a:xfrm>
                <a:off x="441808" y="4653136"/>
                <a:ext cx="3286284" cy="4074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it-IT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     </m:t>
                    </m:r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/>
                  <a:t>=</a:t>
                </a:r>
                <a:r>
                  <a:rPr lang="it-IT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𝑝h</m:t>
                        </m:r>
                        <m:r>
                          <a:rPr lang="it-IT" b="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F8D10B3-64BD-8DD2-B6A0-4554EA912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08" y="4653136"/>
                <a:ext cx="3286284" cy="407484"/>
              </a:xfrm>
              <a:prstGeom prst="rect">
                <a:avLst/>
              </a:prstGeom>
              <a:blipFill>
                <a:blip r:embed="rId7"/>
                <a:stretch>
                  <a:fillRect l="-4231" t="-18182" r="-385" b="-3939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54E487-98C7-5D22-A883-E6C3178ED825}"/>
                  </a:ext>
                </a:extLst>
              </p:cNvPr>
              <p:cNvSpPr txBox="1"/>
              <p:nvPr/>
            </p:nvSpPr>
            <p:spPr>
              <a:xfrm>
                <a:off x="4168427" y="4221088"/>
                <a:ext cx="4508029" cy="12509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54E487-98C7-5D22-A883-E6C3178ED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427" y="4221088"/>
                <a:ext cx="4508029" cy="1250920"/>
              </a:xfrm>
              <a:prstGeom prst="rect">
                <a:avLst/>
              </a:prstGeom>
              <a:blipFill>
                <a:blip r:embed="rId8"/>
                <a:stretch>
                  <a:fillRect l="-1124" t="-2000" r="-281" b="-5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82DC0BF-DF89-7925-88E2-1EB1BF7FA62A}"/>
              </a:ext>
            </a:extLst>
          </p:cNvPr>
          <p:cNvSpPr txBox="1"/>
          <p:nvPr/>
        </p:nvSpPr>
        <p:spPr>
          <a:xfrm>
            <a:off x="118697" y="5750775"/>
            <a:ext cx="8500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in agreement with</a:t>
            </a:r>
            <a:r>
              <a:rPr lang="en-IT"/>
              <a:t> Eq.1 in </a:t>
            </a:r>
            <a:r>
              <a:rPr lang="en-IT" i="1"/>
              <a:t>I. Drebot et al., </a:t>
            </a:r>
            <a:r>
              <a:rPr lang="en-IT" b="1" i="1"/>
              <a:t>EPL</a:t>
            </a:r>
            <a:r>
              <a:rPr lang="en-IT"/>
              <a:t> </a:t>
            </a:r>
            <a:r>
              <a:rPr lang="en-IT" b="1"/>
              <a:t>120</a:t>
            </a:r>
            <a:r>
              <a:rPr lang="en-IT"/>
              <a:t>, 14002 (2017)  </a:t>
            </a:r>
          </a:p>
        </p:txBody>
      </p:sp>
      <p:sp>
        <p:nvSpPr>
          <p:cNvPr id="2" name="Segnaposto data 6">
            <a:extLst>
              <a:ext uri="{FF2B5EF4-FFF2-40B4-BE49-F238E27FC236}">
                <a16:creationId xmlns:a16="http://schemas.microsoft.com/office/drawing/2014/main" id="{0AACC534-B4FE-6443-DA71-0C939CA142D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01216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CNR-ILIL Laboratory Seminar, Pisa – CNR Area della Ricerca, Dec. 1st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7859458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54E487-98C7-5D22-A883-E6C3178ED825}"/>
                  </a:ext>
                </a:extLst>
              </p:cNvPr>
              <p:cNvSpPr txBox="1"/>
              <p:nvPr/>
            </p:nvSpPr>
            <p:spPr>
              <a:xfrm>
                <a:off x="2195736" y="188640"/>
                <a:ext cx="4508029" cy="12509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54E487-98C7-5D22-A883-E6C3178ED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188640"/>
                <a:ext cx="4508029" cy="1250920"/>
              </a:xfrm>
              <a:prstGeom prst="rect">
                <a:avLst/>
              </a:prstGeom>
              <a:blipFill>
                <a:blip r:embed="rId4"/>
                <a:stretch>
                  <a:fillRect l="-843" t="-2000" r="-562" b="-6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C14C32A-EAAA-A158-6857-E1244E39F257}"/>
              </a:ext>
            </a:extLst>
          </p:cNvPr>
          <p:cNvSpPr txBox="1"/>
          <p:nvPr/>
        </p:nvSpPr>
        <p:spPr>
          <a:xfrm>
            <a:off x="531576" y="3039343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latin typeface="Symbol" pitchFamily="2" charset="2"/>
              </a:rPr>
              <a:t>a</a:t>
            </a:r>
            <a:r>
              <a:rPr lang="en-IT" i="1">
                <a:latin typeface="Symbol" pitchFamily="2" charset="2"/>
              </a:rPr>
              <a:t>= p , </a:t>
            </a:r>
            <a:r>
              <a:rPr lang="en-IT" i="1">
                <a:latin typeface="+mj-lt"/>
              </a:rPr>
              <a:t>head-on</a:t>
            </a:r>
            <a:r>
              <a:rPr lang="en-IT" i="1">
                <a:latin typeface="Symbol" pitchFamily="2" charset="2"/>
              </a:rPr>
              <a:t>   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D8FF07-4CF3-45DD-F424-66EFD3752FEB}"/>
                  </a:ext>
                </a:extLst>
              </p:cNvPr>
              <p:cNvSpPr txBox="1"/>
              <p:nvPr/>
            </p:nvSpPr>
            <p:spPr>
              <a:xfrm>
                <a:off x="3635896" y="2825696"/>
                <a:ext cx="2941253" cy="7473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D8FF07-4CF3-45DD-F424-66EFD3752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2825696"/>
                <a:ext cx="2941253" cy="747320"/>
              </a:xfrm>
              <a:prstGeom prst="rect">
                <a:avLst/>
              </a:prstGeom>
              <a:blipFill>
                <a:blip r:embed="rId5"/>
                <a:stretch>
                  <a:fillRect l="-1724" r="-862" b="-1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6C98538-92CD-81BE-8FF3-F06F3CDA7F24}"/>
              </a:ext>
            </a:extLst>
          </p:cNvPr>
          <p:cNvSpPr txBox="1"/>
          <p:nvPr/>
        </p:nvSpPr>
        <p:spPr>
          <a:xfrm>
            <a:off x="213722" y="3975447"/>
            <a:ext cx="290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latin typeface="Symbol" pitchFamily="2" charset="2"/>
              </a:rPr>
              <a:t> a</a:t>
            </a:r>
            <a:r>
              <a:rPr lang="en-IT" i="1">
                <a:latin typeface="Symbol" pitchFamily="2" charset="2"/>
              </a:rPr>
              <a:t>= p/2  , </a:t>
            </a:r>
            <a:r>
              <a:rPr lang="en-IT" i="1">
                <a:latin typeface="+mj-lt"/>
              </a:rPr>
              <a:t> X &lt;&lt; 1</a:t>
            </a:r>
            <a:r>
              <a:rPr lang="en-IT" i="1">
                <a:latin typeface="Symbol" pitchFamily="2" charset="2"/>
              </a:rPr>
              <a:t>   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1BB03A-9933-099D-0F96-402EE2586AF7}"/>
                  </a:ext>
                </a:extLst>
              </p:cNvPr>
              <p:cNvSpPr txBox="1"/>
              <p:nvPr/>
            </p:nvSpPr>
            <p:spPr>
              <a:xfrm>
                <a:off x="3660047" y="4022190"/>
                <a:ext cx="2640145" cy="414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1BB03A-9933-099D-0F96-402EE2586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047" y="4022190"/>
                <a:ext cx="2640145" cy="414922"/>
              </a:xfrm>
              <a:prstGeom prst="rect">
                <a:avLst/>
              </a:prstGeom>
              <a:blipFill>
                <a:blip r:embed="rId6"/>
                <a:stretch>
                  <a:fillRect l="-1923" t="-5882" r="-1442" b="-235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F6B3004-3270-FB66-3E5A-1184370F31A7}"/>
              </a:ext>
            </a:extLst>
          </p:cNvPr>
          <p:cNvSpPr txBox="1"/>
          <p:nvPr/>
        </p:nvSpPr>
        <p:spPr>
          <a:xfrm>
            <a:off x="1581196" y="5271591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>
                <a:latin typeface="+mj-lt"/>
              </a:rPr>
              <a:t>X &gt;&gt;1</a:t>
            </a:r>
            <a:r>
              <a:rPr lang="en-IT" i="1">
                <a:latin typeface="Symbol" pitchFamily="2" charset="2"/>
              </a:rPr>
              <a:t>   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CDAEE0-903F-348D-B670-8E029755DA3F}"/>
                  </a:ext>
                </a:extLst>
              </p:cNvPr>
              <p:cNvSpPr txBox="1"/>
              <p:nvPr/>
            </p:nvSpPr>
            <p:spPr>
              <a:xfrm>
                <a:off x="3563887" y="5066536"/>
                <a:ext cx="4291751" cy="738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‼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CDAEE0-903F-348D-B670-8E029755D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7" y="5066536"/>
                <a:ext cx="4291751" cy="738728"/>
              </a:xfrm>
              <a:prstGeom prst="rect">
                <a:avLst/>
              </a:prstGeom>
              <a:blipFill>
                <a:blip r:embed="rId7"/>
                <a:stretch>
                  <a:fillRect l="-1180" r="-1180" b="-1525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37F02C5-1BF7-BB80-2317-D1F1D221FC61}"/>
              </a:ext>
            </a:extLst>
          </p:cNvPr>
          <p:cNvSpPr txBox="1"/>
          <p:nvPr/>
        </p:nvSpPr>
        <p:spPr>
          <a:xfrm>
            <a:off x="1577238" y="1887215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>
                <a:latin typeface="+mj-lt"/>
              </a:rPr>
              <a:t>X &lt;&lt;1</a:t>
            </a:r>
            <a:r>
              <a:rPr lang="en-IT" i="1">
                <a:latin typeface="Symbol" pitchFamily="2" charset="2"/>
              </a:rPr>
              <a:t>   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9C7575-03E0-2C5B-A3E2-5C6EB7C19337}"/>
                  </a:ext>
                </a:extLst>
              </p:cNvPr>
              <p:cNvSpPr txBox="1"/>
              <p:nvPr/>
            </p:nvSpPr>
            <p:spPr>
              <a:xfrm>
                <a:off x="3623714" y="1719157"/>
                <a:ext cx="4260654" cy="701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9C7575-03E0-2C5B-A3E2-5C6EB7C19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714" y="1719157"/>
                <a:ext cx="4260654" cy="701731"/>
              </a:xfrm>
              <a:prstGeom prst="rect">
                <a:avLst/>
              </a:prstGeom>
              <a:blipFill>
                <a:blip r:embed="rId8"/>
                <a:stretch>
                  <a:fillRect l="-1190" t="-1786" r="-595"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4A277F3-438B-315D-1CBD-78A19AE5B908}"/>
              </a:ext>
            </a:extLst>
          </p:cNvPr>
          <p:cNvSpPr/>
          <p:nvPr/>
        </p:nvSpPr>
        <p:spPr bwMode="auto">
          <a:xfrm>
            <a:off x="3347864" y="4869160"/>
            <a:ext cx="4824536" cy="1250920"/>
          </a:xfrm>
          <a:prstGeom prst="ellipse">
            <a:avLst/>
          </a:prstGeom>
          <a:solidFill>
            <a:srgbClr val="FFFF00">
              <a:alpha val="4693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4" name="Segnaposto data 6">
            <a:extLst>
              <a:ext uri="{FF2B5EF4-FFF2-40B4-BE49-F238E27FC236}">
                <a16:creationId xmlns:a16="http://schemas.microsoft.com/office/drawing/2014/main" id="{2441309B-0AC0-4B31-BF23-D66E87DE6A4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01216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CNR-ILIL Laboratory Seminar, Pisa – CNR Area della Ricerca, Dec. 1st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7608348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lygon&#10;&#10;Description automatically generated with low confidence">
            <a:extLst>
              <a:ext uri="{FF2B5EF4-FFF2-40B4-BE49-F238E27FC236}">
                <a16:creationId xmlns:a16="http://schemas.microsoft.com/office/drawing/2014/main" id="{951735A6-9965-E141-4EBA-CC57D0C6E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4160"/>
            <a:ext cx="7772400" cy="604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C4CA3-5768-720C-6453-B1A16F0CE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160566-109B-4390-6A1C-0568E06DB5DD}"/>
              </a:ext>
            </a:extLst>
          </p:cNvPr>
          <p:cNvSpPr txBox="1"/>
          <p:nvPr/>
        </p:nvSpPr>
        <p:spPr>
          <a:xfrm>
            <a:off x="1300175" y="580618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>
                <a:solidFill>
                  <a:srgbClr val="FF0000"/>
                </a:solidFill>
              </a:rPr>
              <a:t>20% rms spread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999EDB-EEC3-0BBD-CC2A-9A8BAB3F362A}"/>
              </a:ext>
            </a:extLst>
          </p:cNvPr>
          <p:cNvSpPr txBox="1"/>
          <p:nvPr/>
        </p:nvSpPr>
        <p:spPr>
          <a:xfrm>
            <a:off x="5436096" y="580618"/>
            <a:ext cx="3690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Incoming e- </a:t>
            </a:r>
            <a:r>
              <a:rPr lang="en-GB" sz="2000"/>
              <a:t>b</a:t>
            </a:r>
            <a:r>
              <a:rPr lang="en-IT" sz="2000"/>
              <a:t>eam </a:t>
            </a:r>
            <a:r>
              <a:rPr lang="en-IT" sz="2000">
                <a:solidFill>
                  <a:srgbClr val="0070C0"/>
                </a:solidFill>
              </a:rPr>
              <a:t>10</a:t>
            </a:r>
            <a:r>
              <a:rPr lang="en-IT" sz="2000" baseline="30000">
                <a:solidFill>
                  <a:srgbClr val="0070C0"/>
                </a:solidFill>
              </a:rPr>
              <a:t>-4</a:t>
            </a:r>
            <a:r>
              <a:rPr lang="en-IT" sz="2000">
                <a:solidFill>
                  <a:srgbClr val="0070C0"/>
                </a:solidFill>
              </a:rPr>
              <a:t> rms spread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1F7A43-AC35-EDE5-3E84-A6DC688EE420}"/>
              </a:ext>
            </a:extLst>
          </p:cNvPr>
          <p:cNvSpPr txBox="1"/>
          <p:nvPr/>
        </p:nvSpPr>
        <p:spPr>
          <a:xfrm>
            <a:off x="1403648" y="2952267"/>
            <a:ext cx="166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>
                <a:solidFill>
                  <a:srgbClr val="00B050"/>
                </a:solidFill>
              </a:rPr>
              <a:t>2.10</a:t>
            </a:r>
            <a:r>
              <a:rPr lang="en-IT" sz="2000" b="1" baseline="30000">
                <a:solidFill>
                  <a:srgbClr val="00B050"/>
                </a:solidFill>
              </a:rPr>
              <a:t>-4</a:t>
            </a:r>
          </a:p>
          <a:p>
            <a:r>
              <a:rPr lang="en-GB" sz="2000" b="1">
                <a:solidFill>
                  <a:srgbClr val="00B050"/>
                </a:solidFill>
              </a:rPr>
              <a:t>r</a:t>
            </a:r>
            <a:r>
              <a:rPr lang="en-IT" sz="2000" b="1">
                <a:solidFill>
                  <a:srgbClr val="00B050"/>
                </a:solidFill>
              </a:rPr>
              <a:t>ms     spread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78C091-DA3C-0548-6E17-35B6538880B7}"/>
              </a:ext>
            </a:extLst>
          </p:cNvPr>
          <p:cNvSpPr txBox="1"/>
          <p:nvPr/>
        </p:nvSpPr>
        <p:spPr>
          <a:xfrm>
            <a:off x="1259632" y="87015"/>
            <a:ext cx="7772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>
                <a:solidFill>
                  <a:srgbClr val="FF0000"/>
                </a:solidFill>
                <a:latin typeface="Symbol" pitchFamily="2" charset="2"/>
              </a:rPr>
              <a:t>g </a:t>
            </a:r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-ray </a:t>
            </a:r>
            <a:r>
              <a:rPr lang="en-GB" b="1" i="1">
                <a:solidFill>
                  <a:srgbClr val="FF0000"/>
                </a:solidFill>
              </a:rPr>
              <a:t>i</a:t>
            </a:r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n-vacuum mono-chromatization, </a:t>
            </a:r>
            <a:r>
              <a:rPr lang="en-GB" b="1" i="1">
                <a:solidFill>
                  <a:srgbClr val="FF0000"/>
                </a:solidFill>
              </a:rPr>
              <a:t>SCS at large Recoil</a:t>
            </a:r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1975F-9D6D-4538-F3BC-6DA9841B260C}"/>
              </a:ext>
            </a:extLst>
          </p:cNvPr>
          <p:cNvSpPr txBox="1"/>
          <p:nvPr/>
        </p:nvSpPr>
        <p:spPr>
          <a:xfrm>
            <a:off x="1479078" y="4829090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>
                <a:solidFill>
                  <a:srgbClr val="FF0000"/>
                </a:solidFill>
              </a:rPr>
              <a:t>10</a:t>
            </a:r>
            <a:r>
              <a:rPr lang="en-IT" sz="2000" baseline="30000">
                <a:solidFill>
                  <a:srgbClr val="FF0000"/>
                </a:solidFill>
              </a:rPr>
              <a:t>-1</a:t>
            </a:r>
            <a:r>
              <a:rPr lang="en-IT" sz="2000">
                <a:solidFill>
                  <a:srgbClr val="FF0000"/>
                </a:solidFill>
              </a:rPr>
              <a:t>    spread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FA6F02-DF90-32B4-1610-9A4FD44B0133}"/>
              </a:ext>
            </a:extLst>
          </p:cNvPr>
          <p:cNvSpPr txBox="1"/>
          <p:nvPr/>
        </p:nvSpPr>
        <p:spPr>
          <a:xfrm>
            <a:off x="7536214" y="2952267"/>
            <a:ext cx="1572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no energy-</a:t>
            </a:r>
          </a:p>
          <a:p>
            <a:r>
              <a:rPr lang="en-GB"/>
              <a:t>a</a:t>
            </a:r>
            <a:r>
              <a:rPr lang="en-IT"/>
              <a:t>ngular</a:t>
            </a:r>
          </a:p>
          <a:p>
            <a:r>
              <a:rPr lang="en-IT"/>
              <a:t>correlation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B6E03D-F50A-BC6C-3321-1CBA08DCABCC}"/>
              </a:ext>
            </a:extLst>
          </p:cNvPr>
          <p:cNvSpPr txBox="1"/>
          <p:nvPr/>
        </p:nvSpPr>
        <p:spPr>
          <a:xfrm>
            <a:off x="6588224" y="6453336"/>
            <a:ext cx="2470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C. Curatolo - Whizard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9C780C-6901-86A6-2396-137E24B44680}"/>
              </a:ext>
            </a:extLst>
          </p:cNvPr>
          <p:cNvGrpSpPr/>
          <p:nvPr/>
        </p:nvGrpSpPr>
        <p:grpSpPr>
          <a:xfrm>
            <a:off x="110926" y="1700808"/>
            <a:ext cx="1508746" cy="1728192"/>
            <a:chOff x="110926" y="1700808"/>
            <a:chExt cx="1508746" cy="1728192"/>
          </a:xfrm>
        </p:grpSpPr>
        <p:sp>
          <p:nvSpPr>
            <p:cNvPr id="2" name="Curved Right Arrow 1">
              <a:extLst>
                <a:ext uri="{FF2B5EF4-FFF2-40B4-BE49-F238E27FC236}">
                  <a16:creationId xmlns:a16="http://schemas.microsoft.com/office/drawing/2014/main" id="{43AB407D-DA30-CF00-625E-80B363DE6804}"/>
                </a:ext>
              </a:extLst>
            </p:cNvPr>
            <p:cNvSpPr/>
            <p:nvPr/>
          </p:nvSpPr>
          <p:spPr bwMode="auto">
            <a:xfrm>
              <a:off x="112485" y="1700808"/>
              <a:ext cx="499075" cy="1728192"/>
            </a:xfrm>
            <a:prstGeom prst="curved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6CF8BB-BC89-A143-309B-3A2CE2576836}"/>
                </a:ext>
              </a:extLst>
            </p:cNvPr>
            <p:cNvSpPr txBox="1"/>
            <p:nvPr/>
          </p:nvSpPr>
          <p:spPr>
            <a:xfrm>
              <a:off x="110926" y="1916832"/>
              <a:ext cx="150874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E</a:t>
              </a:r>
              <a:r>
                <a:rPr lang="en-IT"/>
                <a:t>lectron</a:t>
              </a:r>
            </a:p>
            <a:p>
              <a:r>
                <a:rPr lang="en-GB"/>
                <a:t>C</a:t>
              </a:r>
              <a:r>
                <a:rPr lang="en-IT"/>
                <a:t>ooling of</a:t>
              </a:r>
            </a:p>
            <a:p>
              <a:r>
                <a:rPr lang="en-IT"/>
                <a:t>photons!!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1BEBBD-D8CB-6BF2-D473-82AA5F1294DB}"/>
              </a:ext>
            </a:extLst>
          </p:cNvPr>
          <p:cNvSpPr txBox="1"/>
          <p:nvPr/>
        </p:nvSpPr>
        <p:spPr>
          <a:xfrm>
            <a:off x="110926" y="5861883"/>
            <a:ext cx="1268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</a:t>
            </a:r>
            <a:r>
              <a:rPr lang="en-IT"/>
              <a:t>- beam</a:t>
            </a:r>
          </a:p>
          <a:p>
            <a:r>
              <a:rPr lang="en-GB"/>
              <a:t>i</a:t>
            </a:r>
            <a:r>
              <a:rPr lang="en-IT"/>
              <a:t>s heated</a:t>
            </a:r>
          </a:p>
        </p:txBody>
      </p:sp>
    </p:spTree>
    <p:extLst>
      <p:ext uri="{BB962C8B-B14F-4D97-AF65-F5344CB8AC3E}">
        <p14:creationId xmlns:p14="http://schemas.microsoft.com/office/powerpoint/2010/main" val="9582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D4CECEAE-BD3F-048E-5D2D-C3BCB2DD3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302706"/>
              </p:ext>
            </p:extLst>
          </p:nvPr>
        </p:nvGraphicFramePr>
        <p:xfrm>
          <a:off x="179512" y="1549174"/>
          <a:ext cx="6120680" cy="4328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276800" imgH="3024000" progId="Origin50.Graph">
                  <p:embed/>
                </p:oleObj>
              </mc:Choice>
              <mc:Fallback>
                <p:oleObj name="Graph" r:id="rId2" imgW="4276800" imgH="3024000" progId="Origin50.Graph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D4CECEAE-BD3F-048E-5D2D-C3BCB2DD3B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9512" y="1549174"/>
                        <a:ext cx="6120680" cy="4328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CD10E3CF-F9F0-A8E9-D751-EAF277C531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290691"/>
              </p:ext>
            </p:extLst>
          </p:nvPr>
        </p:nvGraphicFramePr>
        <p:xfrm>
          <a:off x="4283968" y="3372015"/>
          <a:ext cx="4764850" cy="3369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CD10E3CF-F9F0-A8E9-D751-EAF277C531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83968" y="3372015"/>
                        <a:ext cx="4764850" cy="3369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9ABC1A8-C277-3728-2D86-FE98AE8D7427}"/>
              </a:ext>
            </a:extLst>
          </p:cNvPr>
          <p:cNvSpPr txBox="1"/>
          <p:nvPr/>
        </p:nvSpPr>
        <p:spPr>
          <a:xfrm>
            <a:off x="657313" y="359696"/>
            <a:ext cx="78293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Colliding a gaussian distributed (20% rms spread) broad-band</a:t>
            </a:r>
          </a:p>
          <a:p>
            <a:pPr algn="ctr"/>
            <a:r>
              <a:rPr lang="en-IT"/>
              <a:t>radiation beam, representing the first peak</a:t>
            </a:r>
          </a:p>
          <a:p>
            <a:pPr algn="ctr"/>
            <a:r>
              <a:rPr lang="en-IT"/>
              <a:t>of channeling spectrum at 2 MeV,</a:t>
            </a:r>
          </a:p>
          <a:p>
            <a:pPr algn="ctr"/>
            <a:r>
              <a:rPr lang="en-GB"/>
              <a:t>w</a:t>
            </a:r>
            <a:r>
              <a:rPr lang="en-IT"/>
              <a:t>ith a low energy (variable) electron beam (2,3,5,10 MeV)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B953BD-2E61-95DB-CB78-31D3AFD67DEB}"/>
              </a:ext>
            </a:extLst>
          </p:cNvPr>
          <p:cNvSpPr txBox="1"/>
          <p:nvPr/>
        </p:nvSpPr>
        <p:spPr>
          <a:xfrm>
            <a:off x="179512" y="5301208"/>
            <a:ext cx="4358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Mono-chromatization, T</a:t>
            </a:r>
            <a:r>
              <a:rPr lang="en-IT"/>
              <a:t>unability </a:t>
            </a:r>
          </a:p>
        </p:txBody>
      </p:sp>
      <p:sp>
        <p:nvSpPr>
          <p:cNvPr id="6" name="Segnaposto data 6">
            <a:extLst>
              <a:ext uri="{FF2B5EF4-FFF2-40B4-BE49-F238E27FC236}">
                <a16:creationId xmlns:a16="http://schemas.microsoft.com/office/drawing/2014/main" id="{EE3638F2-54AB-4C30-491A-346F528AA03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01216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CNR-ILIL Laboratory Seminar, Pisa – CNR Area della Ricerca, Dec. 1st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2273298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graph of 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837732CF-81BA-29F4-E5DD-72B2539B7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97" y="2348880"/>
            <a:ext cx="5349952" cy="3780548"/>
          </a:xfrm>
          <a:prstGeom prst="rect">
            <a:avLst/>
          </a:prstGeom>
        </p:spPr>
      </p:pic>
      <p:pic>
        <p:nvPicPr>
          <p:cNvPr id="9" name="Picture 8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80F3312D-6E68-F2EB-662F-3FA5888AF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170" y="77576"/>
            <a:ext cx="5194833" cy="3670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557A48-B802-BA61-8717-9DCBC7F7BC35}"/>
              </a:ext>
            </a:extLst>
          </p:cNvPr>
          <p:cNvSpPr txBox="1"/>
          <p:nvPr/>
        </p:nvSpPr>
        <p:spPr>
          <a:xfrm>
            <a:off x="175697" y="1372321"/>
            <a:ext cx="3504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Colliding the full spectrum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04125-5FA0-92C2-4D08-47AA88552E8E}"/>
              </a:ext>
            </a:extLst>
          </p:cNvPr>
          <p:cNvSpPr txBox="1"/>
          <p:nvPr/>
        </p:nvSpPr>
        <p:spPr>
          <a:xfrm>
            <a:off x="4572000" y="3861048"/>
            <a:ext cx="4123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Spectral purification</a:t>
            </a:r>
          </a:p>
          <a:p>
            <a:pPr algn="ctr"/>
            <a:r>
              <a:rPr lang="en-IT"/>
              <a:t>Compton Scattering across SCS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5FFB4A-2D2B-EDE2-E481-8684DAE99880}"/>
              </a:ext>
            </a:extLst>
          </p:cNvPr>
          <p:cNvSpPr txBox="1"/>
          <p:nvPr/>
        </p:nvSpPr>
        <p:spPr>
          <a:xfrm>
            <a:off x="5148064" y="449263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SCS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D580D-3FFD-2D48-616F-135B70CCC808}"/>
              </a:ext>
            </a:extLst>
          </p:cNvPr>
          <p:cNvSpPr txBox="1"/>
          <p:nvPr/>
        </p:nvSpPr>
        <p:spPr>
          <a:xfrm>
            <a:off x="6372200" y="1833986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DC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BD0CD8-67A5-0E50-70D3-6114F925B824}"/>
              </a:ext>
            </a:extLst>
          </p:cNvPr>
          <p:cNvSpPr txBox="1"/>
          <p:nvPr/>
        </p:nvSpPr>
        <p:spPr>
          <a:xfrm>
            <a:off x="4484100" y="1833986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ICS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980FB22-EBA7-55BF-C44C-5790FCCFA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8345" y="5013176"/>
            <a:ext cx="4048151" cy="1579295"/>
          </a:xfrm>
          <a:prstGeom prst="rect">
            <a:avLst/>
          </a:prstGeom>
        </p:spPr>
      </p:pic>
      <p:sp>
        <p:nvSpPr>
          <p:cNvPr id="12" name="Segnaposto data 6">
            <a:extLst>
              <a:ext uri="{FF2B5EF4-FFF2-40B4-BE49-F238E27FC236}">
                <a16:creationId xmlns:a16="http://schemas.microsoft.com/office/drawing/2014/main" id="{B42F81FF-6801-CE1C-BE65-9C826A307D7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01216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CNR-ILIL Laboratory Seminar, Pisa – CNR Area della Ricerca, Dec. 1st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7725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square root of a mathematical equation&#10;&#10;Description automatically generated">
            <a:extLst>
              <a:ext uri="{FF2B5EF4-FFF2-40B4-BE49-F238E27FC236}">
                <a16:creationId xmlns:a16="http://schemas.microsoft.com/office/drawing/2014/main" id="{3E655E59-953D-1885-41B0-68EB3CA83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1422680"/>
            <a:ext cx="3111500" cy="863600"/>
          </a:xfrm>
          <a:prstGeom prst="rect">
            <a:avLst/>
          </a:prstGeom>
        </p:spPr>
      </p:pic>
      <p:pic>
        <p:nvPicPr>
          <p:cNvPr id="7" name="Picture 6" descr="A graph of a graph showing a diagram&#10;&#10;Description automatically generated">
            <a:extLst>
              <a:ext uri="{FF2B5EF4-FFF2-40B4-BE49-F238E27FC236}">
                <a16:creationId xmlns:a16="http://schemas.microsoft.com/office/drawing/2014/main" id="{02F9F680-F98D-C471-AA47-91E35E2B4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630" y="2420888"/>
            <a:ext cx="7772400" cy="3863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BB4D24-8A65-0102-C13F-BBB46F90E768}"/>
              </a:ext>
            </a:extLst>
          </p:cNvPr>
          <p:cNvSpPr txBox="1"/>
          <p:nvPr/>
        </p:nvSpPr>
        <p:spPr>
          <a:xfrm>
            <a:off x="1264096" y="332656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Trapping electrons (positrons) into a magnetic bottle by SCS</a:t>
            </a:r>
          </a:p>
          <a:p>
            <a:r>
              <a:rPr lang="en-IT"/>
              <a:t>at low recoil ( 72 keV photon beam heats up 5 keV e</a:t>
            </a:r>
            <a:r>
              <a:rPr lang="en-IT" baseline="30000"/>
              <a:t>-</a:t>
            </a:r>
            <a:r>
              <a:rPr lang="en-IT"/>
              <a:t> beam)</a:t>
            </a:r>
          </a:p>
        </p:txBody>
      </p:sp>
      <p:sp>
        <p:nvSpPr>
          <p:cNvPr id="6" name="Segnaposto data 6">
            <a:extLst>
              <a:ext uri="{FF2B5EF4-FFF2-40B4-BE49-F238E27FC236}">
                <a16:creationId xmlns:a16="http://schemas.microsoft.com/office/drawing/2014/main" id="{59298376-B4C1-A2CB-477D-8D194D64B3E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01216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CNR-ILIL Laboratory Seminar, Pisa – CNR Area della Ricerca, Dec. 1st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8178526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EDF725-6CAA-FEC6-E82E-925AEEA56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240" y="1193800"/>
            <a:ext cx="7188200" cy="447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C153BC-F01C-32A9-DDAB-7A1B4FE9BD06}"/>
              </a:ext>
            </a:extLst>
          </p:cNvPr>
          <p:cNvSpPr txBox="1"/>
          <p:nvPr/>
        </p:nvSpPr>
        <p:spPr>
          <a:xfrm>
            <a:off x="61957" y="2492896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</a:t>
            </a:r>
            <a:r>
              <a:rPr lang="en-IT" baseline="-25000"/>
              <a:t>ph  </a:t>
            </a:r>
            <a:r>
              <a:rPr lang="en-IT"/>
              <a:t>(keV)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F64AF-6546-2B36-B624-6F78E729A248}"/>
              </a:ext>
            </a:extLst>
          </p:cNvPr>
          <p:cNvSpPr txBox="1"/>
          <p:nvPr/>
        </p:nvSpPr>
        <p:spPr>
          <a:xfrm>
            <a:off x="5508104" y="566420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T</a:t>
            </a:r>
            <a:r>
              <a:rPr lang="en-IT" baseline="-25000"/>
              <a:t>e  </a:t>
            </a:r>
            <a:r>
              <a:rPr lang="en-IT"/>
              <a:t>(MeV)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D49A3C-3BCA-E631-EAE8-F1CD1CC6549D}"/>
              </a:ext>
            </a:extLst>
          </p:cNvPr>
          <p:cNvSpPr txBox="1"/>
          <p:nvPr/>
        </p:nvSpPr>
        <p:spPr>
          <a:xfrm>
            <a:off x="2674226" y="304800"/>
            <a:ext cx="4528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S.C.S. – incident photon energy vs.</a:t>
            </a:r>
          </a:p>
          <a:p>
            <a:r>
              <a:rPr lang="en-IT"/>
              <a:t>incident electron kinetic energy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CEDBFBD-9150-C6EC-BAA2-40BA883E248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01216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CNR-ILIL Laboratory Seminar, Pisa – CNR Area della Ricerca, Dec. 1st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55864225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graph and diagram of a graph&#10;&#10;Description automatically generated">
            <a:extLst>
              <a:ext uri="{FF2B5EF4-FFF2-40B4-BE49-F238E27FC236}">
                <a16:creationId xmlns:a16="http://schemas.microsoft.com/office/drawing/2014/main" id="{072AB20C-4044-85BB-471C-A3E855048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16" y="1053380"/>
            <a:ext cx="7772400" cy="5213545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CFA38DD4-69F8-B490-4BAB-3BAF8A4EB1E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01216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CNR-ILIL Laboratory Seminar, Pisa – CNR Area della Ricerca, Dec. 1st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00330723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graph showing a number of particles&#10;&#10;Description automatically generated">
            <a:extLst>
              <a:ext uri="{FF2B5EF4-FFF2-40B4-BE49-F238E27FC236}">
                <a16:creationId xmlns:a16="http://schemas.microsoft.com/office/drawing/2014/main" id="{56EC2DB4-8C51-F13A-E3E1-5EDADE9E2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123533"/>
            <a:ext cx="7772400" cy="50732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F7C694-F232-2B7F-A24D-E9D7B41C67F5}"/>
              </a:ext>
            </a:extLst>
          </p:cNvPr>
          <p:cNvSpPr txBox="1"/>
          <p:nvPr/>
        </p:nvSpPr>
        <p:spPr>
          <a:xfrm>
            <a:off x="1774495" y="292536"/>
            <a:ext cx="6397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60% of scattered electrons are (additively) trapped</a:t>
            </a:r>
          </a:p>
          <a:p>
            <a:pPr algn="ctr"/>
            <a:r>
              <a:rPr lang="en-GB"/>
              <a:t>i</a:t>
            </a:r>
            <a:r>
              <a:rPr lang="en-IT"/>
              <a:t>nto the magnetic bottle (w.o. any external field)</a:t>
            </a:r>
          </a:p>
        </p:txBody>
      </p:sp>
      <p:sp>
        <p:nvSpPr>
          <p:cNvPr id="6" name="Segnaposto data 6">
            <a:extLst>
              <a:ext uri="{FF2B5EF4-FFF2-40B4-BE49-F238E27FC236}">
                <a16:creationId xmlns:a16="http://schemas.microsoft.com/office/drawing/2014/main" id="{18CAC065-75AB-CCC6-B6C8-B9E7D94B47E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01216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CNR-ILIL Laboratory Seminar, Pisa – CNR Area della Ricerca, Dec. 1st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154422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442DE49-E62A-95C5-3BE0-F8C166E12A95}"/>
              </a:ext>
            </a:extLst>
          </p:cNvPr>
          <p:cNvGrpSpPr/>
          <p:nvPr/>
        </p:nvGrpSpPr>
        <p:grpSpPr>
          <a:xfrm>
            <a:off x="352008" y="44624"/>
            <a:ext cx="8568952" cy="3740858"/>
            <a:chOff x="352008" y="44624"/>
            <a:chExt cx="8568952" cy="3740858"/>
          </a:xfrm>
        </p:grpSpPr>
        <p:pic>
          <p:nvPicPr>
            <p:cNvPr id="7" name="Picture 6" descr="A white and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36E430B9-79E4-318B-6578-9F19E80BB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3688" y="44624"/>
              <a:ext cx="6632400" cy="37408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9C44AD-B220-6B39-1E59-A1A5E888E6C0}"/>
                </a:ext>
              </a:extLst>
            </p:cNvPr>
            <p:cNvSpPr txBox="1"/>
            <p:nvPr/>
          </p:nvSpPr>
          <p:spPr>
            <a:xfrm>
              <a:off x="352008" y="767105"/>
              <a:ext cx="85689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i="1">
                  <a:solidFill>
                    <a:srgbClr val="FF0000"/>
                  </a:solidFill>
                </a:rPr>
                <a:t>b</a:t>
              </a:r>
              <a:r>
                <a:rPr lang="en-IT" sz="2800" b="1" i="1">
                  <a:solidFill>
                    <a:srgbClr val="FF0000"/>
                  </a:solidFill>
                </a:rPr>
                <a:t>eginning of the story – the photon, quantum of energy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582F58-AD89-9A3A-AEFC-01D023D5D88B}"/>
              </a:ext>
            </a:extLst>
          </p:cNvPr>
          <p:cNvGrpSpPr/>
          <p:nvPr/>
        </p:nvGrpSpPr>
        <p:grpSpPr>
          <a:xfrm>
            <a:off x="251520" y="3140968"/>
            <a:ext cx="8669440" cy="3456384"/>
            <a:chOff x="251520" y="3284984"/>
            <a:chExt cx="8941944" cy="349645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6D79365-0A51-0314-0C26-7076C5B2CD39}"/>
                </a:ext>
              </a:extLst>
            </p:cNvPr>
            <p:cNvGrpSpPr/>
            <p:nvPr/>
          </p:nvGrpSpPr>
          <p:grpSpPr>
            <a:xfrm>
              <a:off x="251520" y="3284984"/>
              <a:ext cx="8640960" cy="3384376"/>
              <a:chOff x="251520" y="3435840"/>
              <a:chExt cx="8856984" cy="3282451"/>
            </a:xfrm>
          </p:grpSpPr>
          <p:pic>
            <p:nvPicPr>
              <p:cNvPr id="11" name="Picture 10" descr="A diagram of a triangle and a triangle&#10;&#10;Description automatically generated">
                <a:extLst>
                  <a:ext uri="{FF2B5EF4-FFF2-40B4-BE49-F238E27FC236}">
                    <a16:creationId xmlns:a16="http://schemas.microsoft.com/office/drawing/2014/main" id="{E2BE76F0-E9B3-B668-FD69-79A78353E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1520" y="3435840"/>
                <a:ext cx="6057279" cy="328245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BEF553FD-8C38-3CCD-99EE-C01449453960}"/>
                      </a:ext>
                    </a:extLst>
                  </p:cNvPr>
                  <p:cNvSpPr txBox="1"/>
                  <p:nvPr/>
                </p:nvSpPr>
                <p:spPr>
                  <a:xfrm>
                    <a:off x="5004048" y="5503335"/>
                    <a:ext cx="4104456" cy="109401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𝑝h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b="0" i="1">
                                          <a:latin typeface="Cambria Math" panose="02040503050406030204" pitchFamily="18" charset="0"/>
                                        </a:rPr>
                                        <m:t>𝑚𝑐</m:t>
                                      </m:r>
                                    </m:e>
                                    <m:sup>
                                      <m:r>
                                        <a:rPr lang="it-IT" b="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unc>
                                    <m:func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𝜗</m:t>
                                      </m:r>
                                    </m:e>
                                  </m:func>
                                </m:e>
                              </m:d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BEF553FD-8C38-3CCD-99EE-C014494539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4048" y="5503335"/>
                    <a:ext cx="4104456" cy="109401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111"/>
                    </a:stretch>
                  </a:blipFill>
                </p:spPr>
                <p:txBody>
                  <a:bodyPr/>
                  <a:lstStyle/>
                  <a:p>
                    <a:r>
                      <a:rPr lang="en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6" name="Picture 5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2AB91EAA-E0C2-9660-3CA0-B14439787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00192" y="3861048"/>
                <a:ext cx="2374350" cy="1577081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77B50B3-78FA-EB0D-A452-26BCEE652114}"/>
                </a:ext>
              </a:extLst>
            </p:cNvPr>
            <p:cNvSpPr txBox="1"/>
            <p:nvPr/>
          </p:nvSpPr>
          <p:spPr>
            <a:xfrm>
              <a:off x="6984205" y="6381328"/>
              <a:ext cx="22092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FF0000"/>
                  </a:solidFill>
                </a:rPr>
                <a:t>a</a:t>
              </a:r>
              <a:r>
                <a:rPr lang="en-IT" sz="2000">
                  <a:solidFill>
                    <a:srgbClr val="FF0000"/>
                  </a:solidFill>
                </a:rPr>
                <a:t>ngular correlation!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52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25602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75596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1027"/>
          <p:cNvSpPr txBox="1">
            <a:spLocks noChangeArrowheads="1"/>
          </p:cNvSpPr>
          <p:nvPr/>
        </p:nvSpPr>
        <p:spPr bwMode="auto">
          <a:xfrm>
            <a:off x="457200" y="2819400"/>
            <a:ext cx="1104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CC0000"/>
                </a:solidFill>
              </a:rPr>
              <a:t>1-25 GeV</a:t>
            </a:r>
          </a:p>
          <a:p>
            <a:r>
              <a:rPr lang="en-US" sz="1800" b="1">
                <a:solidFill>
                  <a:srgbClr val="CC0000"/>
                </a:solidFill>
              </a:rPr>
              <a:t>electrons</a:t>
            </a:r>
            <a:endParaRPr lang="en-US"/>
          </a:p>
        </p:txBody>
      </p:sp>
      <p:sp>
        <p:nvSpPr>
          <p:cNvPr id="25604" name="Text Box 1028"/>
          <p:cNvSpPr txBox="1">
            <a:spLocks noChangeArrowheads="1"/>
          </p:cNvSpPr>
          <p:nvPr/>
        </p:nvSpPr>
        <p:spPr bwMode="auto">
          <a:xfrm>
            <a:off x="8032750" y="3814763"/>
            <a:ext cx="1111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accent2"/>
                </a:solidFill>
              </a:rPr>
              <a:t>100-0.5 </a:t>
            </a:r>
            <a:r>
              <a:rPr lang="it-IT" sz="1800" b="1">
                <a:solidFill>
                  <a:schemeClr val="accent2"/>
                </a:solidFill>
              </a:rPr>
              <a:t>Å</a:t>
            </a:r>
            <a:endParaRPr lang="en-US" sz="1800" b="1">
              <a:solidFill>
                <a:schemeClr val="accent2"/>
              </a:solidFill>
            </a:endParaRPr>
          </a:p>
          <a:p>
            <a:r>
              <a:rPr lang="en-US" sz="1800" b="1">
                <a:solidFill>
                  <a:schemeClr val="accent2"/>
                </a:solidFill>
              </a:rPr>
              <a:t>photons</a:t>
            </a:r>
            <a:endParaRPr lang="en-US" sz="1800" b="1">
              <a:solidFill>
                <a:srgbClr val="CC0000"/>
              </a:solidFill>
            </a:endParaRPr>
          </a:p>
        </p:txBody>
      </p:sp>
      <p:sp>
        <p:nvSpPr>
          <p:cNvPr id="25605" name="Rectangle 1029"/>
          <p:cNvSpPr>
            <a:spLocks noChangeArrowheads="1"/>
          </p:cNvSpPr>
          <p:nvPr/>
        </p:nvSpPr>
        <p:spPr bwMode="auto">
          <a:xfrm>
            <a:off x="4648200" y="2579688"/>
            <a:ext cx="1931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cm und. period</a:t>
            </a:r>
            <a:r>
              <a:rPr lang="en-US" sz="1800" b="1">
                <a:latin typeface="Symbol" charset="0"/>
              </a:rPr>
              <a:t> l</a:t>
            </a:r>
            <a:r>
              <a:rPr lang="en-US" sz="1800" b="1" baseline="-25000"/>
              <a:t>u</a:t>
            </a:r>
          </a:p>
        </p:txBody>
      </p:sp>
      <p:sp>
        <p:nvSpPr>
          <p:cNvPr id="25606" name="Line 1030"/>
          <p:cNvSpPr>
            <a:spLocks noChangeShapeType="1"/>
          </p:cNvSpPr>
          <p:nvPr/>
        </p:nvSpPr>
        <p:spPr bwMode="auto">
          <a:xfrm flipH="1">
            <a:off x="4800600" y="2895600"/>
            <a:ext cx="762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07" name="Rectangle 1031"/>
          <p:cNvSpPr>
            <a:spLocks noChangeArrowheads="1"/>
          </p:cNvSpPr>
          <p:nvPr/>
        </p:nvSpPr>
        <p:spPr bwMode="auto">
          <a:xfrm>
            <a:off x="304800" y="838200"/>
            <a:ext cx="8610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b="1"/>
              <a:t>FEL</a:t>
            </a:r>
            <a:r>
              <a:rPr lang="ja-JP" altLang="en-US" sz="2000" b="1"/>
              <a:t>’</a:t>
            </a:r>
            <a:r>
              <a:rPr lang="en-US" altLang="ja-JP" sz="2000" b="1"/>
              <a:t>s</a:t>
            </a:r>
            <a:r>
              <a:rPr lang="en-US" altLang="ja-JP" sz="2000" b="1">
                <a:solidFill>
                  <a:srgbClr val="FF0000"/>
                </a:solidFill>
              </a:rPr>
              <a:t> and </a:t>
            </a:r>
            <a:r>
              <a:rPr lang="en-US" altLang="ja-JP" sz="2000" b="1">
                <a:solidFill>
                  <a:schemeClr val="accent2"/>
                </a:solidFill>
              </a:rPr>
              <a:t>Thomson/Compton Sources</a:t>
            </a:r>
            <a:r>
              <a:rPr lang="en-US" altLang="ja-JP" sz="2000" b="1">
                <a:solidFill>
                  <a:srgbClr val="FF0000"/>
                </a:solidFill>
              </a:rPr>
              <a:t> common mechanism:</a:t>
            </a:r>
            <a:br>
              <a:rPr lang="en-US" altLang="ja-JP" sz="2000" b="1">
                <a:solidFill>
                  <a:srgbClr val="FF0000"/>
                </a:solidFill>
              </a:rPr>
            </a:br>
            <a:r>
              <a:rPr lang="en-US" altLang="ja-JP" sz="2000" b="1">
                <a:solidFill>
                  <a:srgbClr val="FF0000"/>
                </a:solidFill>
              </a:rPr>
              <a:t>collision between a relativistic electron and a (pseudo)electromagnetic wave</a:t>
            </a:r>
            <a:endParaRPr lang="it-IT" b="1">
              <a:solidFill>
                <a:srgbClr val="FF0000"/>
              </a:solidFill>
            </a:endParaRPr>
          </a:p>
        </p:txBody>
      </p:sp>
      <p:pic>
        <p:nvPicPr>
          <p:cNvPr id="25608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05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1033"/>
          <p:cNvSpPr txBox="1">
            <a:spLocks noChangeArrowheads="1"/>
          </p:cNvSpPr>
          <p:nvPr/>
        </p:nvSpPr>
        <p:spPr bwMode="auto">
          <a:xfrm>
            <a:off x="3657600" y="5029200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accent2"/>
                </a:solidFill>
              </a:rPr>
              <a:t>20-150 MeV electrons</a:t>
            </a:r>
            <a:endParaRPr lang="en-US"/>
          </a:p>
        </p:txBody>
      </p:sp>
      <p:sp>
        <p:nvSpPr>
          <p:cNvPr id="25610" name="Rectangle 1034"/>
          <p:cNvSpPr>
            <a:spLocks noChangeArrowheads="1"/>
          </p:cNvSpPr>
          <p:nvPr/>
        </p:nvSpPr>
        <p:spPr bwMode="auto">
          <a:xfrm>
            <a:off x="5943600" y="5029200"/>
            <a:ext cx="1558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0.8 </a:t>
            </a:r>
            <a:r>
              <a:rPr lang="en-US" sz="1800" b="1">
                <a:latin typeface="Symbol" charset="0"/>
                <a:sym typeface="Symbol" charset="0"/>
              </a:rPr>
              <a:t></a:t>
            </a:r>
            <a:r>
              <a:rPr lang="en-US" sz="1800" b="1"/>
              <a:t>m laser</a:t>
            </a:r>
            <a:r>
              <a:rPr lang="en-US" sz="1800" b="1">
                <a:latin typeface="Symbol" charset="0"/>
              </a:rPr>
              <a:t> l</a:t>
            </a:r>
            <a:endParaRPr lang="en-US" b="1" baseline="-25000"/>
          </a:p>
        </p:txBody>
      </p:sp>
      <p:sp>
        <p:nvSpPr>
          <p:cNvPr id="25611" name="Text Box 1035"/>
          <p:cNvSpPr txBox="1">
            <a:spLocks noChangeArrowheads="1"/>
          </p:cNvSpPr>
          <p:nvPr/>
        </p:nvSpPr>
        <p:spPr bwMode="auto">
          <a:xfrm>
            <a:off x="7861300" y="5105400"/>
            <a:ext cx="1293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bg2"/>
                </a:solidFill>
              </a:rPr>
              <a:t>20-500 keV</a:t>
            </a:r>
          </a:p>
          <a:p>
            <a:r>
              <a:rPr lang="en-US" sz="1800" b="1">
                <a:solidFill>
                  <a:schemeClr val="bg2"/>
                </a:solidFill>
              </a:rPr>
              <a:t>photons</a:t>
            </a:r>
          </a:p>
        </p:txBody>
      </p:sp>
      <p:sp>
        <p:nvSpPr>
          <p:cNvPr id="25612" name="Line 1036"/>
          <p:cNvSpPr>
            <a:spLocks noChangeShapeType="1"/>
          </p:cNvSpPr>
          <p:nvPr/>
        </p:nvSpPr>
        <p:spPr bwMode="auto">
          <a:xfrm>
            <a:off x="228600" y="22098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3" name="Rectangle 1037"/>
          <p:cNvSpPr>
            <a:spLocks noChangeArrowheads="1"/>
          </p:cNvSpPr>
          <p:nvPr/>
        </p:nvSpPr>
        <p:spPr bwMode="auto">
          <a:xfrm>
            <a:off x="7239000" y="22098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/>
              <a:t>3 km</a:t>
            </a:r>
            <a:endParaRPr lang="en-US" sz="1800" b="1" i="1" baseline="-25000"/>
          </a:p>
        </p:txBody>
      </p:sp>
      <p:sp>
        <p:nvSpPr>
          <p:cNvPr id="25614" name="Rectangle 1038"/>
          <p:cNvSpPr>
            <a:spLocks noChangeArrowheads="1"/>
          </p:cNvSpPr>
          <p:nvPr/>
        </p:nvSpPr>
        <p:spPr bwMode="auto">
          <a:xfrm>
            <a:off x="2819400" y="62484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/>
              <a:t>20 m</a:t>
            </a:r>
            <a:endParaRPr lang="en-US" sz="1800" b="1" i="1" baseline="-25000"/>
          </a:p>
        </p:txBody>
      </p:sp>
      <p:pic>
        <p:nvPicPr>
          <p:cNvPr id="25615" name="Immagine 2" descr="infn-ne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755576" y="116632"/>
            <a:ext cx="8352928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The Classical E.M. view (Maxwell eq.): Thomson Sources as synchrotron radiation sources with electro-magnetic undulator</a:t>
            </a:r>
          </a:p>
        </p:txBody>
      </p:sp>
    </p:spTree>
    <p:extLst>
      <p:ext uri="{BB962C8B-B14F-4D97-AF65-F5344CB8AC3E}">
        <p14:creationId xmlns:p14="http://schemas.microsoft.com/office/powerpoint/2010/main" val="252368135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152578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94" y="620688"/>
            <a:ext cx="7462838" cy="44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38707" y="6488113"/>
            <a:ext cx="2069797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A. Variola</a:t>
            </a:r>
            <a:endParaRPr lang="en-US"/>
          </a:p>
        </p:txBody>
      </p:sp>
      <p:sp>
        <p:nvSpPr>
          <p:cNvPr id="2" name="Ovale 1"/>
          <p:cNvSpPr/>
          <p:nvPr/>
        </p:nvSpPr>
        <p:spPr bwMode="auto">
          <a:xfrm>
            <a:off x="4788016" y="1844824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499992" y="184482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STAR</a:t>
            </a:r>
          </a:p>
        </p:txBody>
      </p:sp>
      <p:sp>
        <p:nvSpPr>
          <p:cNvPr id="6" name="Rettangolo 5"/>
          <p:cNvSpPr/>
          <p:nvPr/>
        </p:nvSpPr>
        <p:spPr>
          <a:xfrm>
            <a:off x="179512" y="4869160"/>
            <a:ext cx="8712968" cy="1021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ICS are the most effective “photon accelerators” </a:t>
            </a:r>
            <a:r>
              <a:rPr lang="en-US" sz="1600" b="1">
                <a:solidFill>
                  <a:srgbClr val="0000FF"/>
                </a:solidFill>
              </a:rPr>
              <a:t>(boost twice than FELs)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b="1">
              <a:solidFill>
                <a:srgbClr val="0000FF"/>
              </a:solidFill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828749" y="5445224"/>
          <a:ext cx="75596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59200" imgH="495300" progId="Equation.3">
                  <p:embed/>
                </p:oleObj>
              </mc:Choice>
              <mc:Fallback>
                <p:oleObj name="Equation" r:id="rId4" imgW="3759200" imgH="495300" progId="Equation.3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749" y="5445224"/>
                        <a:ext cx="75596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899592" y="5415607"/>
            <a:ext cx="258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“4</a:t>
            </a:r>
            <a:r>
              <a:rPr lang="it-IT" i="1">
                <a:latin typeface="Symbol" charset="2"/>
                <a:cs typeface="Symbol" charset="2"/>
              </a:rPr>
              <a:t>g</a:t>
            </a:r>
            <a:r>
              <a:rPr lang="it-IT" i="1" baseline="30000"/>
              <a:t>2</a:t>
            </a:r>
            <a:r>
              <a:rPr lang="it-IT" i="1"/>
              <a:t> boost effect”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771800" y="1844824"/>
            <a:ext cx="509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HigS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860032" y="1556792"/>
            <a:ext cx="706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ELI-NP</a:t>
            </a:r>
          </a:p>
        </p:txBody>
      </p:sp>
      <p:sp>
        <p:nvSpPr>
          <p:cNvPr id="14" name="Ovale 13"/>
          <p:cNvSpPr/>
          <p:nvPr/>
        </p:nvSpPr>
        <p:spPr bwMode="auto">
          <a:xfrm>
            <a:off x="4860032" y="1628800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5" name="Ovale 14"/>
          <p:cNvSpPr/>
          <p:nvPr/>
        </p:nvSpPr>
        <p:spPr bwMode="auto">
          <a:xfrm>
            <a:off x="4716016" y="1484784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716016" y="1340768"/>
            <a:ext cx="620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CALA</a:t>
            </a:r>
          </a:p>
        </p:txBody>
      </p:sp>
    </p:spTree>
    <p:extLst>
      <p:ext uri="{BB962C8B-B14F-4D97-AF65-F5344CB8AC3E}">
        <p14:creationId xmlns:p14="http://schemas.microsoft.com/office/powerpoint/2010/main" val="415593503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884EC21B-1CC6-0D93-3D4E-28B6B2D58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781" y="379068"/>
            <a:ext cx="7248691" cy="62182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DA366-BE7D-B1EE-4883-1AFBA1F82734}"/>
              </a:ext>
            </a:extLst>
          </p:cNvPr>
          <p:cNvSpPr txBox="1"/>
          <p:nvPr/>
        </p:nvSpPr>
        <p:spPr>
          <a:xfrm>
            <a:off x="6084168" y="44624"/>
            <a:ext cx="2576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S</a:t>
            </a:r>
            <a:r>
              <a:rPr lang="en-IT" sz="1800"/>
              <a:t>pread of incidence angle</a:t>
            </a:r>
          </a:p>
          <a:p>
            <a:r>
              <a:rPr lang="en-IT" sz="1800"/>
              <a:t>(resembles emittance)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19B56E-E6CF-8410-DC21-D7295A0623CB}"/>
              </a:ext>
            </a:extLst>
          </p:cNvPr>
          <p:cNvCxnSpPr>
            <a:cxnSpLocks/>
          </p:cNvCxnSpPr>
          <p:nvPr/>
        </p:nvCxnSpPr>
        <p:spPr bwMode="auto">
          <a:xfrm flipV="1">
            <a:off x="5292080" y="690955"/>
            <a:ext cx="936104" cy="6498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9C376C5-ED98-C114-0640-D1C689BE691C}"/>
              </a:ext>
            </a:extLst>
          </p:cNvPr>
          <p:cNvSpPr txBox="1"/>
          <p:nvPr/>
        </p:nvSpPr>
        <p:spPr>
          <a:xfrm>
            <a:off x="646420" y="2459823"/>
            <a:ext cx="1696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</a:t>
            </a:r>
            <a:r>
              <a:rPr lang="en-IT"/>
              <a:t>ooling of</a:t>
            </a:r>
          </a:p>
          <a:p>
            <a:r>
              <a:rPr lang="en-IT"/>
              <a:t>photons still</a:t>
            </a:r>
          </a:p>
          <a:p>
            <a:r>
              <a:rPr lang="en-IT"/>
              <a:t>effective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F3C0A3-AEA4-E2BD-8B52-9EF5958D8CA3}"/>
              </a:ext>
            </a:extLst>
          </p:cNvPr>
          <p:cNvSpPr txBox="1"/>
          <p:nvPr/>
        </p:nvSpPr>
        <p:spPr>
          <a:xfrm>
            <a:off x="682173" y="4167503"/>
            <a:ext cx="14670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as well as</a:t>
            </a:r>
          </a:p>
          <a:p>
            <a:r>
              <a:rPr lang="en-GB"/>
              <a:t>heating of</a:t>
            </a:r>
          </a:p>
          <a:p>
            <a:r>
              <a:rPr lang="en-GB"/>
              <a:t>electrons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9646491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657AD998-8939-05A2-34F6-F598DDFE3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006" y="2636912"/>
            <a:ext cx="3698706" cy="1212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23D11-A8C9-00DF-1148-9721937B2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7486">
            <a:off x="4429603" y="518866"/>
            <a:ext cx="1981405" cy="122186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1A6FCD-18D8-D7CF-805C-EC140CC883B7}"/>
              </a:ext>
            </a:extLst>
          </p:cNvPr>
          <p:cNvCxnSpPr/>
          <p:nvPr/>
        </p:nvCxnSpPr>
        <p:spPr bwMode="auto">
          <a:xfrm flipV="1">
            <a:off x="2987824" y="1343067"/>
            <a:ext cx="5940152" cy="439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113604-31C2-41D4-D51D-8146BC641A9E}"/>
              </a:ext>
            </a:extLst>
          </p:cNvPr>
          <p:cNvCxnSpPr>
            <a:cxnSpLocks/>
          </p:cNvCxnSpPr>
          <p:nvPr/>
        </p:nvCxnSpPr>
        <p:spPr bwMode="auto">
          <a:xfrm flipV="1">
            <a:off x="3012208" y="1028765"/>
            <a:ext cx="3717776" cy="3582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13C2B0-DF6F-4438-3540-E5C2A1D35F05}"/>
              </a:ext>
            </a:extLst>
          </p:cNvPr>
          <p:cNvCxnSpPr/>
          <p:nvPr/>
        </p:nvCxnSpPr>
        <p:spPr bwMode="auto">
          <a:xfrm>
            <a:off x="714095" y="1377479"/>
            <a:ext cx="194421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3311B3A-ABD5-5D7B-E648-5E5DEEBCF7C4}"/>
              </a:ext>
            </a:extLst>
          </p:cNvPr>
          <p:cNvSpPr txBox="1"/>
          <p:nvPr/>
        </p:nvSpPr>
        <p:spPr>
          <a:xfrm>
            <a:off x="107504" y="1420110"/>
            <a:ext cx="299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scattered</a:t>
            </a:r>
            <a:r>
              <a:rPr lang="en-IT"/>
              <a:t> electron</a:t>
            </a:r>
          </a:p>
          <a:p>
            <a:r>
              <a:rPr lang="en-IT"/>
              <a:t>E’</a:t>
            </a:r>
            <a:r>
              <a:rPr lang="en-IT" baseline="-25000"/>
              <a:t>e</a:t>
            </a:r>
            <a:r>
              <a:rPr lang="en-IT"/>
              <a:t> = </a:t>
            </a:r>
            <a:r>
              <a:rPr lang="en-IT">
                <a:latin typeface="Symbol" pitchFamily="2" charset="2"/>
              </a:rPr>
              <a:t>g</a:t>
            </a:r>
            <a:r>
              <a:rPr lang="en-IT">
                <a:latin typeface="+mn-lt"/>
              </a:rPr>
              <a:t>mc</a:t>
            </a:r>
            <a:r>
              <a:rPr lang="en-IT" baseline="30000">
                <a:latin typeface="+mn-lt"/>
              </a:rPr>
              <a:t>2</a:t>
            </a:r>
            <a:r>
              <a:rPr lang="en-IT"/>
              <a:t> + E</a:t>
            </a:r>
            <a:r>
              <a:rPr lang="en-IT" baseline="-25000"/>
              <a:t>ph </a:t>
            </a:r>
            <a:r>
              <a:rPr lang="en-IT"/>
              <a:t>– E’</a:t>
            </a:r>
            <a:r>
              <a:rPr lang="en-IT" baseline="-25000"/>
              <a:t>ph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A17B520-B162-F1B1-38FB-38E8765ED2DD}"/>
              </a:ext>
            </a:extLst>
          </p:cNvPr>
          <p:cNvSpPr/>
          <p:nvPr/>
        </p:nvSpPr>
        <p:spPr bwMode="auto">
          <a:xfrm>
            <a:off x="6371345" y="1032439"/>
            <a:ext cx="117866" cy="658452"/>
          </a:xfrm>
          <a:prstGeom prst="arc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9473D4-07BB-2FB6-48CD-5F4BA8CDAE76}"/>
              </a:ext>
            </a:extLst>
          </p:cNvPr>
          <p:cNvSpPr txBox="1"/>
          <p:nvPr/>
        </p:nvSpPr>
        <p:spPr>
          <a:xfrm>
            <a:off x="6444208" y="980728"/>
            <a:ext cx="376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2400">
                <a:latin typeface="Symbol" pitchFamily="2" charset="2"/>
              </a:rPr>
              <a:t>q</a:t>
            </a:r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9787CF-B885-BB73-B700-DC8139A42821}"/>
              </a:ext>
            </a:extLst>
          </p:cNvPr>
          <p:cNvSpPr txBox="1"/>
          <p:nvPr/>
        </p:nvSpPr>
        <p:spPr>
          <a:xfrm rot="21131549">
            <a:off x="2797020" y="296399"/>
            <a:ext cx="367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/>
              <a:t>E’</a:t>
            </a:r>
            <a:r>
              <a:rPr lang="en-IT" sz="1800" baseline="-25000"/>
              <a:t>ph  </a:t>
            </a:r>
            <a:r>
              <a:rPr lang="en-IT" sz="1800" b="1"/>
              <a:t>-</a:t>
            </a:r>
            <a:r>
              <a:rPr lang="en-IT" sz="1800" baseline="-25000"/>
              <a:t> </a:t>
            </a:r>
            <a:r>
              <a:rPr lang="en-GB" sz="1800"/>
              <a:t>energy of scattered</a:t>
            </a:r>
            <a:r>
              <a:rPr lang="en-IT" sz="1800"/>
              <a:t> photon at </a:t>
            </a:r>
            <a:r>
              <a:rPr lang="en-IT" sz="1800">
                <a:latin typeface="Symbol" pitchFamily="2" charset="2"/>
              </a:rPr>
              <a:t>q</a:t>
            </a:r>
            <a:endParaRPr lang="en-IT" sz="1800" baseline="-25000"/>
          </a:p>
        </p:txBody>
      </p:sp>
      <p:pic>
        <p:nvPicPr>
          <p:cNvPr id="14" name="Picture 13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36D5A76C-5B25-4BEE-E846-E20199B0C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4246364"/>
            <a:ext cx="5112568" cy="11268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7B4ADE-1822-CC87-CAFF-1B5881CE605F}"/>
              </a:ext>
            </a:extLst>
          </p:cNvPr>
          <p:cNvSpPr txBox="1"/>
          <p:nvPr/>
        </p:nvSpPr>
        <p:spPr>
          <a:xfrm>
            <a:off x="765697" y="5661248"/>
            <a:ext cx="7694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X</a:t>
            </a:r>
            <a:r>
              <a:rPr lang="en-IT"/>
              <a:t> = recoil parameter – twice the energy of the photon seen</a:t>
            </a:r>
          </a:p>
          <a:p>
            <a:r>
              <a:rPr lang="en-GB"/>
              <a:t>b</a:t>
            </a:r>
            <a:r>
              <a:rPr lang="en-IT"/>
              <a:t>y the electron in its own reference frame normalized to mc</a:t>
            </a:r>
            <a:r>
              <a:rPr lang="en-IT" baseline="3000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7B72F-A9F8-21CB-3B2B-305770BE7AE5}"/>
              </a:ext>
            </a:extLst>
          </p:cNvPr>
          <p:cNvSpPr txBox="1"/>
          <p:nvPr/>
        </p:nvSpPr>
        <p:spPr>
          <a:xfrm rot="21225735">
            <a:off x="6356599" y="522601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r</a:t>
            </a:r>
            <a:r>
              <a:rPr lang="en-IT"/>
              <a:t>ed shift at </a:t>
            </a:r>
            <a:r>
              <a:rPr lang="en-IT">
                <a:latin typeface="Symbol" pitchFamily="2" charset="2"/>
              </a:rPr>
              <a:t>q</a:t>
            </a:r>
            <a:r>
              <a:rPr lang="en-IT"/>
              <a:t>≠0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953157-48C8-F5DE-A2BF-17915B1668CE}"/>
              </a:ext>
            </a:extLst>
          </p:cNvPr>
          <p:cNvSpPr/>
          <p:nvPr/>
        </p:nvSpPr>
        <p:spPr bwMode="auto">
          <a:xfrm>
            <a:off x="5420305" y="3243002"/>
            <a:ext cx="1068906" cy="606091"/>
          </a:xfrm>
          <a:prstGeom prst="ellipse">
            <a:avLst/>
          </a:prstGeom>
          <a:solidFill>
            <a:srgbClr val="FFFF0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B06534-6D56-1BD0-C627-85CDD5FC608E}"/>
              </a:ext>
            </a:extLst>
          </p:cNvPr>
          <p:cNvCxnSpPr>
            <a:cxnSpLocks/>
          </p:cNvCxnSpPr>
          <p:nvPr/>
        </p:nvCxnSpPr>
        <p:spPr bwMode="auto">
          <a:xfrm flipH="1">
            <a:off x="6489211" y="947629"/>
            <a:ext cx="1116859" cy="24813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B9560E9-4021-B417-6A34-BDBA9BEF3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16" name="Segnaposto data 6">
            <a:extLst>
              <a:ext uri="{FF2B5EF4-FFF2-40B4-BE49-F238E27FC236}">
                <a16:creationId xmlns:a16="http://schemas.microsoft.com/office/drawing/2014/main" id="{F015086F-79C4-013B-7BD4-CFD6391AA65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860032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African Conference of Physics – George (SA) – Sept. 25th 2023</a:t>
            </a:r>
            <a:endParaRPr lang="en-US" sz="1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D9E4AE-9D98-B6E0-6A03-24D801354E0B}"/>
              </a:ext>
            </a:extLst>
          </p:cNvPr>
          <p:cNvSpPr txBox="1"/>
          <p:nvPr/>
        </p:nvSpPr>
        <p:spPr>
          <a:xfrm>
            <a:off x="2014611" y="4933597"/>
            <a:ext cx="5223867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1800" i="1"/>
              <a:t>All  I.C.S.  X/</a:t>
            </a:r>
            <a:r>
              <a:rPr lang="en-IT" sz="1800" i="1">
                <a:latin typeface="Symbol" pitchFamily="2" charset="2"/>
              </a:rPr>
              <a:t>g</a:t>
            </a:r>
            <a:r>
              <a:rPr lang="en-IT" sz="1800" i="1"/>
              <a:t> ray S</a:t>
            </a:r>
            <a:r>
              <a:rPr lang="en-GB" sz="1800" i="1"/>
              <a:t>o</a:t>
            </a:r>
            <a:r>
              <a:rPr lang="en-IT" sz="1800" i="1"/>
              <a:t>urces work at X&lt;1 and A</a:t>
            </a:r>
            <a:r>
              <a:rPr lang="en-US" sz="1800" b="1" i="1"/>
              <a:t> » </a:t>
            </a:r>
            <a:r>
              <a:rPr lang="en-IT" sz="1800" i="1"/>
              <a:t>1</a:t>
            </a:r>
          </a:p>
          <a:p>
            <a:pPr algn="ctr"/>
            <a:endParaRPr lang="en-IT" sz="1800" i="1"/>
          </a:p>
          <a:p>
            <a:pPr algn="ctr"/>
            <a:r>
              <a:rPr lang="en-IT" sz="1800" i="1"/>
              <a:t>STAR (350 keV)   X</a:t>
            </a:r>
            <a:r>
              <a:rPr lang="en-IT" sz="1800" i="1" baseline="-25000"/>
              <a:t>STAR</a:t>
            </a:r>
            <a:r>
              <a:rPr lang="en-IT" sz="1800" i="1"/>
              <a:t> &lt; 2.6</a:t>
            </a:r>
            <a:r>
              <a:rPr lang="en-IT" sz="1800" i="1" baseline="30000"/>
              <a:t>.</a:t>
            </a:r>
            <a:r>
              <a:rPr lang="en-IT" sz="1800" i="1"/>
              <a:t>10</a:t>
            </a:r>
            <a:r>
              <a:rPr lang="en-IT" sz="1800" i="1" baseline="30000"/>
              <a:t>-3</a:t>
            </a:r>
            <a:r>
              <a:rPr lang="en-IT" sz="1800" i="1"/>
              <a:t>   A</a:t>
            </a:r>
            <a:r>
              <a:rPr lang="en-IT" sz="1800" i="1" baseline="-25000"/>
              <a:t>STAR</a:t>
            </a:r>
            <a:r>
              <a:rPr lang="en-IT" sz="1800" i="1"/>
              <a:t>  &gt; 10</a:t>
            </a:r>
            <a:r>
              <a:rPr lang="en-IT" sz="1800" i="1" baseline="30000"/>
              <a:t>4</a:t>
            </a:r>
          </a:p>
          <a:p>
            <a:pPr algn="ctr"/>
            <a:endParaRPr lang="en-IT" sz="1800" i="1"/>
          </a:p>
          <a:p>
            <a:pPr algn="ctr"/>
            <a:r>
              <a:rPr lang="en-IT" sz="1800" i="1"/>
              <a:t>ELI-NP (20 MeV)  X</a:t>
            </a:r>
            <a:r>
              <a:rPr lang="en-IT" sz="1800" i="1" baseline="-25000"/>
              <a:t>ELI-NP</a:t>
            </a:r>
            <a:r>
              <a:rPr lang="en-IT" sz="1800" i="1"/>
              <a:t> &lt; 0.026   A</a:t>
            </a:r>
            <a:r>
              <a:rPr lang="en-IT" sz="1800" i="1" baseline="-25000"/>
              <a:t>ELI-NP</a:t>
            </a:r>
            <a:r>
              <a:rPr lang="en-IT" sz="1800" i="1"/>
              <a:t>  &gt;  2.4</a:t>
            </a:r>
            <a:r>
              <a:rPr lang="en-IT" sz="1800" i="1" baseline="30000"/>
              <a:t>.</a:t>
            </a:r>
            <a:r>
              <a:rPr lang="en-IT" sz="1800" i="1"/>
              <a:t>10</a:t>
            </a:r>
            <a:r>
              <a:rPr lang="en-IT" sz="1800" i="1" baseline="3000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1971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reccia giù 1"/>
          <p:cNvSpPr>
            <a:spLocks noChangeArrowheads="1"/>
          </p:cNvSpPr>
          <p:nvPr/>
        </p:nvSpPr>
        <p:spPr bwMode="auto">
          <a:xfrm>
            <a:off x="4211638" y="2349500"/>
            <a:ext cx="484187" cy="544513"/>
          </a:xfrm>
          <a:prstGeom prst="downArrow">
            <a:avLst>
              <a:gd name="adj1" fmla="val 50000"/>
              <a:gd name="adj2" fmla="val 4990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aphicFrame>
        <p:nvGraphicFramePr>
          <p:cNvPr id="38915" name="Object 2"/>
          <p:cNvGraphicFramePr>
            <a:graphicFrameLocks noChangeAspect="1"/>
          </p:cNvGraphicFramePr>
          <p:nvPr/>
        </p:nvGraphicFramePr>
        <p:xfrm>
          <a:off x="2722563" y="1341438"/>
          <a:ext cx="36957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32000" imgH="444500" progId="Equation.3">
                  <p:embed/>
                </p:oleObj>
              </mc:Choice>
              <mc:Fallback>
                <p:oleObj name="Equation" r:id="rId3" imgW="2032000" imgH="444500" progId="Equation.3">
                  <p:embed/>
                  <p:pic>
                    <p:nvPicPr>
                      <p:cNvPr id="3891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2563" y="1341438"/>
                        <a:ext cx="3695700" cy="8128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2"/>
          <p:cNvGraphicFramePr>
            <a:graphicFrameLocks noChangeAspect="1"/>
          </p:cNvGraphicFramePr>
          <p:nvPr/>
        </p:nvGraphicFramePr>
        <p:xfrm>
          <a:off x="6948488" y="692150"/>
          <a:ext cx="573087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5900" imgH="215900" progId="Equation.3">
                  <p:embed/>
                </p:oleObj>
              </mc:Choice>
              <mc:Fallback>
                <p:oleObj name="Equation" r:id="rId5" imgW="215900" imgH="215900" progId="Equation.3">
                  <p:embed/>
                  <p:pic>
                    <p:nvPicPr>
                      <p:cNvPr id="3891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692150"/>
                        <a:ext cx="573087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Rectangle 2"/>
          <p:cNvSpPr txBox="1">
            <a:spLocks noChangeArrowheads="1"/>
          </p:cNvSpPr>
          <p:nvPr/>
        </p:nvSpPr>
        <p:spPr bwMode="auto">
          <a:xfrm>
            <a:off x="1476375" y="188913"/>
            <a:ext cx="6696075" cy="1152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To transform to the Lab ref. system we need to compute </a:t>
            </a:r>
            <a:endParaRPr lang="en-GB" sz="2800" b="1">
              <a:latin typeface="Comic Sans MS" charset="0"/>
            </a:endParaRPr>
          </a:p>
        </p:txBody>
      </p:sp>
      <p:sp>
        <p:nvSpPr>
          <p:cNvPr id="38918" name="Rectangle 2"/>
          <p:cNvSpPr txBox="1">
            <a:spLocks noChangeArrowheads="1"/>
          </p:cNvSpPr>
          <p:nvPr/>
        </p:nvSpPr>
        <p:spPr bwMode="auto">
          <a:xfrm>
            <a:off x="1476375" y="2708275"/>
            <a:ext cx="6696075" cy="10080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Then apply a Lorentz transformation</a:t>
            </a:r>
            <a:endParaRPr lang="en-GB" sz="2800" b="1">
              <a:latin typeface="Comic Sans MS" charset="0"/>
            </a:endParaRPr>
          </a:p>
        </p:txBody>
      </p:sp>
      <p:pic>
        <p:nvPicPr>
          <p:cNvPr id="38919" name="Immagine 2" descr="infn-new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Immagine 1" descr="Untitled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523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2169636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B25B895F-21B3-BC43-9574-1A44F41DD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6712"/>
            <a:ext cx="8890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EC365D3-5A41-BE42-9FAD-88E33BD3A33F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2636912"/>
            <a:ext cx="8756650" cy="37002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Inverse Compton Scattering: why Inverse?</a:t>
            </a:r>
          </a:p>
          <a:p>
            <a:endParaRPr lang="en-US" sz="2800" b="1" i="1" kern="0">
              <a:solidFill>
                <a:srgbClr val="FF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(direct) Compton Scattering is performed by an energetic photon (X-rays) interacting with an atomic electron (eV)</a:t>
            </a:r>
          </a:p>
          <a:p>
            <a:endParaRPr lang="en-US" sz="2800" b="1" i="1" kern="0">
              <a:solidFill>
                <a:srgbClr val="FF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Inverse Compton Scattering is performed by an energetic electron (MeV-GeV) onto a visible (eV) photon (“inverse” refers to the reaction kinematics, not the dynamics)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AFB42F-08DC-4D46-8989-15C8D3BF68CF}"/>
              </a:ext>
            </a:extLst>
          </p:cNvPr>
          <p:cNvSpPr txBox="1"/>
          <p:nvPr/>
        </p:nvSpPr>
        <p:spPr>
          <a:xfrm>
            <a:off x="1763688" y="188640"/>
            <a:ext cx="5544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I.C.S.  :   Inverse Compton Scattering </a:t>
            </a:r>
            <a:endParaRPr lang="en-IT"/>
          </a:p>
        </p:txBody>
      </p:sp>
      <p:sp>
        <p:nvSpPr>
          <p:cNvPr id="3" name="Segnaposto data 6">
            <a:extLst>
              <a:ext uri="{FF2B5EF4-FFF2-40B4-BE49-F238E27FC236}">
                <a16:creationId xmlns:a16="http://schemas.microsoft.com/office/drawing/2014/main" id="{CBBD084D-E2B1-F3A7-CDCF-35AC90F1FB7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53105667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569" y="186899"/>
            <a:ext cx="7977935" cy="1064397"/>
          </a:xfrm>
          <a:noFill/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Deep Recoil I.C.S. helps attenuating the </a:t>
            </a:r>
            <a:r>
              <a:rPr lang="en-IT" sz="2400" b="1" i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IT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IT" sz="2400" b="1" i="1">
                <a:solidFill>
                  <a:srgbClr val="C00000"/>
                </a:solidFill>
                <a:latin typeface="Symbol" pitchFamily="2" charset="2"/>
              </a:rPr>
              <a:t>q</a:t>
            </a:r>
            <a:r>
              <a:rPr lang="en-IT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 problem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through slowing down of Lorentz boost </a:t>
            </a:r>
            <a:r>
              <a:rPr lang="en-GB" sz="2800" b="1" i="1">
                <a:solidFill>
                  <a:srgbClr val="FF0000"/>
                </a:solidFill>
                <a:latin typeface="Symbol" pitchFamily="2" charset="2"/>
                <a:ea typeface="ＭＳ Ｐゴシック" charset="0"/>
              </a:rPr>
              <a:t>g</a:t>
            </a:r>
            <a:r>
              <a:rPr lang="en-GB" sz="2800" b="1" i="1" baseline="-25000">
                <a:solidFill>
                  <a:srgbClr val="FF0000"/>
                </a:solidFill>
                <a:latin typeface="Times" charset="0"/>
                <a:ea typeface="ＭＳ Ｐゴシック" charset="0"/>
              </a:rPr>
              <a:t>cm</a:t>
            </a: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&lt;&lt;</a:t>
            </a:r>
            <a:r>
              <a:rPr lang="en-GB" sz="2800" b="1" i="1">
                <a:solidFill>
                  <a:srgbClr val="FF0000"/>
                </a:solidFill>
                <a:latin typeface="Symbol" pitchFamily="2" charset="2"/>
                <a:ea typeface="ＭＳ Ｐゴシック" charset="0"/>
              </a:rPr>
              <a:t>g</a:t>
            </a:r>
            <a:endParaRPr lang="en-US" sz="2800" b="1" i="1">
              <a:solidFill>
                <a:srgbClr val="FF0000"/>
              </a:solidFill>
              <a:latin typeface="Symbol" pitchFamily="2" charset="2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8" y="29829"/>
            <a:ext cx="1090092" cy="659226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436ADB-63CD-8675-FBDB-F248E1C93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889" y="2411860"/>
            <a:ext cx="5884527" cy="4329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C7C12E-940D-6961-5BA8-CD5B542B7575}"/>
              </a:ext>
            </a:extLst>
          </p:cNvPr>
          <p:cNvSpPr txBox="1"/>
          <p:nvPr/>
        </p:nvSpPr>
        <p:spPr>
          <a:xfrm>
            <a:off x="3164751" y="4086862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X=0.13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5A4783-BD83-7C5A-49EC-3909500A87D2}"/>
              </a:ext>
            </a:extLst>
          </p:cNvPr>
          <p:cNvSpPr txBox="1"/>
          <p:nvPr/>
        </p:nvSpPr>
        <p:spPr>
          <a:xfrm>
            <a:off x="5118839" y="4077072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X=13.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032A5-93A7-8EC7-CE6D-6B5E728EEEFF}"/>
              </a:ext>
            </a:extLst>
          </p:cNvPr>
          <p:cNvSpPr txBox="1"/>
          <p:nvPr/>
        </p:nvSpPr>
        <p:spPr>
          <a:xfrm>
            <a:off x="6827287" y="4077072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X=1300.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20D3E-4867-94BF-7B33-ED45B7344CF1}"/>
              </a:ext>
            </a:extLst>
          </p:cNvPr>
          <p:cNvSpPr txBox="1"/>
          <p:nvPr/>
        </p:nvSpPr>
        <p:spPr>
          <a:xfrm>
            <a:off x="3302991" y="2679806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laser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05A22-BC04-DA25-8B57-0032922CB734}"/>
              </a:ext>
            </a:extLst>
          </p:cNvPr>
          <p:cNvSpPr txBox="1"/>
          <p:nvPr/>
        </p:nvSpPr>
        <p:spPr>
          <a:xfrm>
            <a:off x="6141222" y="1959223"/>
            <a:ext cx="2049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7 GeV e</a:t>
            </a:r>
            <a:r>
              <a:rPr lang="en-IT" baseline="30000"/>
              <a:t>-</a:t>
            </a:r>
            <a:r>
              <a:rPr lang="en-IT"/>
              <a:t> 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547E6-0258-5FDD-87A4-DB39ECCF89C2}"/>
              </a:ext>
            </a:extLst>
          </p:cNvPr>
          <p:cNvSpPr txBox="1"/>
          <p:nvPr/>
        </p:nvSpPr>
        <p:spPr>
          <a:xfrm>
            <a:off x="4907693" y="2679303"/>
            <a:ext cx="124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UV FEL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40BBE2-AC09-32D7-FA50-DE027AB7F258}"/>
              </a:ext>
            </a:extLst>
          </p:cNvPr>
          <p:cNvSpPr txBox="1"/>
          <p:nvPr/>
        </p:nvSpPr>
        <p:spPr>
          <a:xfrm>
            <a:off x="6853317" y="2679806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 FEL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4EE997-2095-0335-3FAD-456ADEFBE44E}"/>
              </a:ext>
            </a:extLst>
          </p:cNvPr>
          <p:cNvSpPr txBox="1"/>
          <p:nvPr/>
        </p:nvSpPr>
        <p:spPr>
          <a:xfrm>
            <a:off x="40478" y="6154204"/>
            <a:ext cx="396323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231F20"/>
                </a:solidFill>
                <a:effectLst/>
                <a:latin typeface="Times" pitchFamily="2" charset="0"/>
              </a:rPr>
              <a:t>R. Hajima and M. Fujiwara, Narrow-band GeV photons</a:t>
            </a:r>
          </a:p>
          <a:p>
            <a:r>
              <a:rPr lang="en-GB" sz="1200">
                <a:solidFill>
                  <a:srgbClr val="231F20"/>
                </a:solidFill>
                <a:effectLst/>
                <a:latin typeface="Times" pitchFamily="2" charset="0"/>
              </a:rPr>
              <a:t>generated from an x-ray free-electron laser oscillator, </a:t>
            </a:r>
            <a:r>
              <a:rPr lang="en-GB" sz="1200">
                <a:solidFill>
                  <a:srgbClr val="2E3093"/>
                </a:solidFill>
                <a:effectLst/>
                <a:latin typeface="Times" pitchFamily="2" charset="0"/>
              </a:rPr>
              <a:t>Phys.</a:t>
            </a:r>
            <a:endParaRPr lang="en-GB" sz="1200">
              <a:solidFill>
                <a:srgbClr val="231F20"/>
              </a:solidFill>
              <a:effectLst/>
              <a:latin typeface="Times" pitchFamily="2" charset="0"/>
            </a:endParaRPr>
          </a:p>
          <a:p>
            <a:r>
              <a:rPr lang="en-GB" sz="1200">
                <a:solidFill>
                  <a:srgbClr val="2E3093"/>
                </a:solidFill>
                <a:effectLst/>
                <a:latin typeface="Times" pitchFamily="2" charset="0"/>
              </a:rPr>
              <a:t>Rev. Accel. Beams 19, 020702 (2016)</a:t>
            </a:r>
            <a:r>
              <a:rPr lang="en-GB" sz="1200">
                <a:solidFill>
                  <a:srgbClr val="231F20"/>
                </a:solidFill>
                <a:effectLst/>
                <a:latin typeface="Times" pitchFamily="2" charset="0"/>
              </a:rPr>
              <a:t>.</a:t>
            </a:r>
            <a:r>
              <a:rPr lang="en-GB" sz="1200">
                <a:solidFill>
                  <a:srgbClr val="231F20"/>
                </a:solidFill>
                <a:latin typeface="Times" pitchFamily="2" charset="0"/>
              </a:rPr>
              <a:t>   </a:t>
            </a:r>
            <a:r>
              <a:rPr lang="en-GB" sz="1200">
                <a:solidFill>
                  <a:srgbClr val="231F20"/>
                </a:solidFill>
                <a:effectLst/>
                <a:latin typeface="Times" pitchFamily="2" charset="0"/>
              </a:rPr>
              <a:t>XFELO  Project</a:t>
            </a:r>
            <a:endParaRPr lang="en-GB" sz="1200">
              <a:solidFill>
                <a:srgbClr val="2E3093"/>
              </a:solidFill>
              <a:effectLst/>
              <a:latin typeface="Times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AB330F-4EDE-257D-0DE6-5288DC40A80A}"/>
              </a:ext>
            </a:extLst>
          </p:cNvPr>
          <p:cNvGrpSpPr/>
          <p:nvPr/>
        </p:nvGrpSpPr>
        <p:grpSpPr>
          <a:xfrm>
            <a:off x="301267" y="1203424"/>
            <a:ext cx="8303181" cy="4287063"/>
            <a:chOff x="56637" y="1203424"/>
            <a:chExt cx="8303181" cy="42870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8622A72-EC34-5E02-0BED-81859D437170}"/>
                </a:ext>
              </a:extLst>
            </p:cNvPr>
            <p:cNvGrpSpPr/>
            <p:nvPr/>
          </p:nvGrpSpPr>
          <p:grpSpPr>
            <a:xfrm>
              <a:off x="56637" y="1203424"/>
              <a:ext cx="8303181" cy="3437609"/>
              <a:chOff x="56637" y="1203424"/>
              <a:chExt cx="8303181" cy="343760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FDB7717-7979-0269-B392-161BCE686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418" y="1203424"/>
                <a:ext cx="7772400" cy="71340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FB6FFA8-61C8-E0CD-BA9F-8D68279567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73543" y="1840836"/>
                <a:ext cx="154041" cy="1152577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836E8FE8-1705-6003-ED9A-2CE9229795D5}"/>
                      </a:ext>
                    </a:extLst>
                  </p:cNvPr>
                  <p:cNvSpPr txBox="1"/>
                  <p:nvPr/>
                </p:nvSpPr>
                <p:spPr>
                  <a:xfrm>
                    <a:off x="56637" y="2873465"/>
                    <a:ext cx="1661929" cy="7657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  <m:r>
                            <a:rPr lang="it-IT" b="0" i="1"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𝛾𝜗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rad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836E8FE8-1705-6003-ED9A-2CE9229795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637" y="2873465"/>
                    <a:ext cx="1661929" cy="7657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030" t="-3279" r="-3030"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0EF1B19D-340B-92C6-DF48-BD3C667FF1C1}"/>
                      </a:ext>
                    </a:extLst>
                  </p:cNvPr>
                  <p:cNvSpPr txBox="1"/>
                  <p:nvPr/>
                </p:nvSpPr>
                <p:spPr>
                  <a:xfrm>
                    <a:off x="56637" y="3757586"/>
                    <a:ext cx="1930080" cy="8834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l-GR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it-IT" b="0" i="1"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rad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0EF1B19D-340B-92C6-DF48-BD3C667FF1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637" y="3757586"/>
                    <a:ext cx="1930080" cy="88344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614" r="-2614" b="-5634"/>
                    </a:stretch>
                  </a:blipFill>
                </p:spPr>
                <p:txBody>
                  <a:bodyPr/>
                  <a:lstStyle/>
                  <a:p>
                    <a:r>
                      <a:rPr lang="en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500B4C8-0167-24F6-0EB7-DAA5BBF68B33}"/>
                    </a:ext>
                  </a:extLst>
                </p:cNvPr>
                <p:cNvSpPr txBox="1"/>
                <p:nvPr/>
              </p:nvSpPr>
              <p:spPr>
                <a:xfrm>
                  <a:off x="102475" y="4789013"/>
                  <a:ext cx="1894365" cy="7014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sub>
                        </m:sSub>
                        <m:r>
                          <a:rPr lang="it-IT" b="0" i="1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it-IT" b="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it-IT" b="0" i="1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it-IT" b="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500B4C8-0167-24F6-0EB7-DAA5BBF68B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75" y="4789013"/>
                  <a:ext cx="1894365" cy="701474"/>
                </a:xfrm>
                <a:prstGeom prst="rect">
                  <a:avLst/>
                </a:prstGeom>
                <a:blipFill>
                  <a:blip r:embed="rId9"/>
                  <a:stretch>
                    <a:fillRect l="-3333" t="-1786" r="-2667" b="-1071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1432EE5A-B422-35F6-B595-46E66E27DCC7}"/>
              </a:ext>
            </a:extLst>
          </p:cNvPr>
          <p:cNvSpPr/>
          <p:nvPr/>
        </p:nvSpPr>
        <p:spPr bwMode="auto">
          <a:xfrm>
            <a:off x="246834" y="4653136"/>
            <a:ext cx="2084784" cy="1088259"/>
          </a:xfrm>
          <a:prstGeom prst="ellipse">
            <a:avLst/>
          </a:prstGeom>
          <a:solidFill>
            <a:srgbClr val="FF0000">
              <a:alpha val="32895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0291CE-5636-0060-3422-86CEF62FA452}"/>
              </a:ext>
            </a:extLst>
          </p:cNvPr>
          <p:cNvGrpSpPr/>
          <p:nvPr/>
        </p:nvGrpSpPr>
        <p:grpSpPr>
          <a:xfrm>
            <a:off x="879297" y="548680"/>
            <a:ext cx="7772400" cy="3479015"/>
            <a:chOff x="879297" y="548680"/>
            <a:chExt cx="7772400" cy="3479015"/>
          </a:xfrm>
        </p:grpSpPr>
        <p:pic>
          <p:nvPicPr>
            <p:cNvPr id="17" name="Picture 16" descr="A diagram of a machine&#10;&#10;Description automatically generated">
              <a:extLst>
                <a:ext uri="{FF2B5EF4-FFF2-40B4-BE49-F238E27FC236}">
                  <a16:creationId xmlns:a16="http://schemas.microsoft.com/office/drawing/2014/main" id="{DFA0A49E-7B7D-005C-7268-451767517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9297" y="548680"/>
              <a:ext cx="7772400" cy="3267200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6943F2C-0EA0-E1B1-B42D-6A449A1135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96608" y="1280965"/>
              <a:ext cx="1907106" cy="274673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812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E3F7C1-72A4-CC95-000C-7FC924D2FA17}"/>
              </a:ext>
            </a:extLst>
          </p:cNvPr>
          <p:cNvSpPr txBox="1"/>
          <p:nvPr/>
        </p:nvSpPr>
        <p:spPr>
          <a:xfrm>
            <a:off x="5117667" y="1220559"/>
            <a:ext cx="3895618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IT" b="1">
                <a:solidFill>
                  <a:srgbClr val="C00000"/>
                </a:solidFill>
              </a:rPr>
              <a:t>Kinematics of</a:t>
            </a:r>
          </a:p>
          <a:p>
            <a:pPr algn="ctr"/>
            <a:r>
              <a:rPr lang="en-IT" b="1">
                <a:solidFill>
                  <a:srgbClr val="C00000"/>
                </a:solidFill>
              </a:rPr>
              <a:t>Inverse C</a:t>
            </a:r>
            <a:r>
              <a:rPr lang="en-GB" b="1">
                <a:solidFill>
                  <a:srgbClr val="C00000"/>
                </a:solidFill>
              </a:rPr>
              <a:t>o</a:t>
            </a:r>
            <a:r>
              <a:rPr lang="en-IT" b="1">
                <a:solidFill>
                  <a:srgbClr val="C00000"/>
                </a:solidFill>
              </a:rPr>
              <a:t>mpton Scattering</a:t>
            </a:r>
          </a:p>
          <a:p>
            <a:pPr algn="ctr"/>
            <a:r>
              <a:rPr lang="en-GB" b="1">
                <a:solidFill>
                  <a:srgbClr val="C00000"/>
                </a:solidFill>
              </a:rPr>
              <a:t>a</a:t>
            </a:r>
            <a:r>
              <a:rPr lang="en-IT" b="1">
                <a:solidFill>
                  <a:srgbClr val="C00000"/>
                </a:solidFill>
              </a:rPr>
              <a:t> Cartoon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883E92-543F-7885-5719-CAF6E97B7CE9}"/>
              </a:ext>
            </a:extLst>
          </p:cNvPr>
          <p:cNvGrpSpPr/>
          <p:nvPr/>
        </p:nvGrpSpPr>
        <p:grpSpPr>
          <a:xfrm>
            <a:off x="1014335" y="180656"/>
            <a:ext cx="6582001" cy="1570949"/>
            <a:chOff x="755576" y="180656"/>
            <a:chExt cx="6582001" cy="157094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AB31E30-39B1-44C1-96E3-8E6F8331D2F0}"/>
                </a:ext>
              </a:extLst>
            </p:cNvPr>
            <p:cNvCxnSpPr/>
            <p:nvPr/>
          </p:nvCxnSpPr>
          <p:spPr bwMode="auto">
            <a:xfrm>
              <a:off x="755576" y="1052736"/>
              <a:ext cx="194421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D1FC627-F72C-83DD-0E4F-2D8957445636}"/>
                </a:ext>
              </a:extLst>
            </p:cNvPr>
            <p:cNvGrpSpPr/>
            <p:nvPr/>
          </p:nvGrpSpPr>
          <p:grpSpPr>
            <a:xfrm>
              <a:off x="3203848" y="404664"/>
              <a:ext cx="1985111" cy="1224152"/>
              <a:chOff x="4243073" y="404664"/>
              <a:chExt cx="1985111" cy="122415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68F86E9-F855-6EB5-2A2E-BA7424CEE6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43073" y="404664"/>
                <a:ext cx="1985111" cy="1224152"/>
              </a:xfrm>
              <a:prstGeom prst="rect">
                <a:avLst/>
              </a:prstGeom>
            </p:spPr>
          </p:pic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A1EB806-37B7-462B-5E60-0F63E4AF86E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399876" y="1063056"/>
                <a:ext cx="17563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70C0"/>
                </a:solidFill>
                <a:prstDash val="dash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EB1887-B285-5F0D-24D9-143EC2C13498}"/>
                </a:ext>
              </a:extLst>
            </p:cNvPr>
            <p:cNvSpPr txBox="1"/>
            <p:nvPr/>
          </p:nvSpPr>
          <p:spPr>
            <a:xfrm>
              <a:off x="755576" y="1289940"/>
              <a:ext cx="284725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IT"/>
                <a:t>Lab Reference Frame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54A8C1-BC0A-B7CB-1374-6B5EA038FC0B}"/>
                </a:ext>
              </a:extLst>
            </p:cNvPr>
            <p:cNvSpPr txBox="1"/>
            <p:nvPr/>
          </p:nvSpPr>
          <p:spPr>
            <a:xfrm>
              <a:off x="838200" y="180656"/>
              <a:ext cx="22397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i</a:t>
              </a:r>
              <a:r>
                <a:rPr lang="en-IT"/>
                <a:t>ncident electron</a:t>
              </a:r>
            </a:p>
            <a:p>
              <a:r>
                <a:rPr lang="en-IT"/>
                <a:t>E</a:t>
              </a:r>
              <a:r>
                <a:rPr lang="en-IT" baseline="-25000"/>
                <a:t>e</a:t>
              </a:r>
              <a:r>
                <a:rPr lang="en-IT"/>
                <a:t> = </a:t>
              </a:r>
              <a:r>
                <a:rPr lang="en-IT">
                  <a:latin typeface="Symbol" pitchFamily="2" charset="2"/>
                </a:rPr>
                <a:t>g</a:t>
              </a:r>
              <a:r>
                <a:rPr lang="en-IT">
                  <a:latin typeface="+mn-lt"/>
                </a:rPr>
                <a:t>mc</a:t>
              </a:r>
              <a:r>
                <a:rPr lang="en-IT" baseline="30000">
                  <a:latin typeface="+mn-lt"/>
                </a:rPr>
                <a:t>2</a:t>
              </a:r>
              <a:r>
                <a:rPr lang="en-IT"/>
                <a:t> </a:t>
              </a:r>
              <a:endParaRPr lang="en-IT" baseline="-25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2D5659-9B2E-5BC8-7712-F433C68D81F7}"/>
                </a:ext>
              </a:extLst>
            </p:cNvPr>
            <p:cNvSpPr txBox="1"/>
            <p:nvPr/>
          </p:nvSpPr>
          <p:spPr>
            <a:xfrm>
              <a:off x="4762833" y="408520"/>
              <a:ext cx="25747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i</a:t>
              </a:r>
              <a:r>
                <a:rPr lang="en-IT"/>
                <a:t>ncident photon E</a:t>
              </a:r>
              <a:r>
                <a:rPr lang="en-IT" baseline="-25000"/>
                <a:t>ph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947957-4055-B8D5-6E8B-8AB54ECD489F}"/>
              </a:ext>
            </a:extLst>
          </p:cNvPr>
          <p:cNvGrpSpPr/>
          <p:nvPr/>
        </p:nvGrpSpPr>
        <p:grpSpPr>
          <a:xfrm>
            <a:off x="356594" y="2347472"/>
            <a:ext cx="8712609" cy="1681692"/>
            <a:chOff x="356594" y="2347472"/>
            <a:chExt cx="8712609" cy="168169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7590D0E-990E-3161-68D7-BDE2333A5A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11760" y="2996659"/>
              <a:ext cx="288032" cy="293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0BD3B1-D9F7-E2DD-3300-C8B07549E71D}"/>
                </a:ext>
              </a:extLst>
            </p:cNvPr>
            <p:cNvGrpSpPr/>
            <p:nvPr/>
          </p:nvGrpSpPr>
          <p:grpSpPr>
            <a:xfrm>
              <a:off x="3203848" y="2347472"/>
              <a:ext cx="2216457" cy="1366815"/>
              <a:chOff x="4255860" y="2347472"/>
              <a:chExt cx="2216457" cy="136681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B13F2DE-E2A6-B392-4D98-51FFDA9467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55860" y="2347472"/>
                <a:ext cx="2216457" cy="1366815"/>
              </a:xfrm>
              <a:prstGeom prst="rect">
                <a:avLst/>
              </a:prstGeom>
            </p:spPr>
          </p:pic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909FC0D6-42A9-B01E-FFD2-75A1AC6A3FA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455997" y="3030879"/>
                <a:ext cx="17563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70C0"/>
                </a:solidFill>
                <a:prstDash val="dash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3199A0-FFE5-E19B-8C96-3396B5C1DE0B}"/>
                </a:ext>
              </a:extLst>
            </p:cNvPr>
            <p:cNvSpPr txBox="1"/>
            <p:nvPr/>
          </p:nvSpPr>
          <p:spPr>
            <a:xfrm>
              <a:off x="356594" y="3198167"/>
              <a:ext cx="2539478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IT"/>
                <a:t>Electron rest frame</a:t>
              </a:r>
            </a:p>
            <a:p>
              <a:pPr algn="ctr"/>
              <a:r>
                <a:rPr lang="en-IT"/>
                <a:t>E</a:t>
              </a:r>
              <a:r>
                <a:rPr lang="en-IT" baseline="30000"/>
                <a:t>*</a:t>
              </a:r>
              <a:r>
                <a:rPr lang="en-IT" baseline="-25000"/>
                <a:t>e</a:t>
              </a:r>
              <a:r>
                <a:rPr lang="en-IT"/>
                <a:t> = mc</a:t>
              </a:r>
              <a:r>
                <a:rPr lang="en-IT" baseline="30000"/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61A21-EE53-A127-D07D-7282A290533B}"/>
                </a:ext>
              </a:extLst>
            </p:cNvPr>
            <p:cNvSpPr txBox="1"/>
            <p:nvPr/>
          </p:nvSpPr>
          <p:spPr>
            <a:xfrm>
              <a:off x="5220072" y="2751311"/>
              <a:ext cx="3849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i</a:t>
              </a:r>
              <a:r>
                <a:rPr lang="en-IT"/>
                <a:t>ncident photon E*</a:t>
              </a:r>
              <a:r>
                <a:rPr lang="en-IT" baseline="-25000"/>
                <a:t>ph</a:t>
              </a:r>
              <a:r>
                <a:rPr lang="en-IT"/>
                <a:t> = 2</a:t>
              </a:r>
              <a:r>
                <a:rPr lang="en-IT">
                  <a:latin typeface="Symbol" pitchFamily="2" charset="2"/>
                </a:rPr>
                <a:t>g</a:t>
              </a:r>
              <a:r>
                <a:rPr lang="en-IT"/>
                <a:t> E</a:t>
              </a:r>
              <a:r>
                <a:rPr lang="en-IT" baseline="-25000"/>
                <a:t>ph</a:t>
              </a:r>
              <a:r>
                <a:rPr lang="en-IT"/>
                <a:t> </a:t>
              </a:r>
              <a:endParaRPr lang="en-IT" baseline="-250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4CCE22-2518-4260-7FB6-2586E1EB151A}"/>
              </a:ext>
            </a:extLst>
          </p:cNvPr>
          <p:cNvGrpSpPr/>
          <p:nvPr/>
        </p:nvGrpSpPr>
        <p:grpSpPr>
          <a:xfrm>
            <a:off x="107504" y="4939210"/>
            <a:ext cx="8959616" cy="1944308"/>
            <a:chOff x="107504" y="4939210"/>
            <a:chExt cx="8959616" cy="19443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376B00-6F4C-CE99-9B99-D8A84789A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9984" y="5285469"/>
              <a:ext cx="2090487" cy="1289134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08E2A0E-9FFF-88BB-4ABC-E9D6714CC36B}"/>
                </a:ext>
              </a:extLst>
            </p:cNvPr>
            <p:cNvCxnSpPr/>
            <p:nvPr/>
          </p:nvCxnSpPr>
          <p:spPr bwMode="auto">
            <a:xfrm flipV="1">
              <a:off x="2987824" y="5905336"/>
              <a:ext cx="5940152" cy="439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26F006F-1C09-6B8D-840E-A98B1D2FBD86}"/>
                </a:ext>
              </a:extLst>
            </p:cNvPr>
            <p:cNvCxnSpPr/>
            <p:nvPr/>
          </p:nvCxnSpPr>
          <p:spPr bwMode="auto">
            <a:xfrm>
              <a:off x="714095" y="5939748"/>
              <a:ext cx="194421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716618-00E9-330C-F357-CA79DCA97AA5}"/>
                </a:ext>
              </a:extLst>
            </p:cNvPr>
            <p:cNvSpPr txBox="1"/>
            <p:nvPr/>
          </p:nvSpPr>
          <p:spPr>
            <a:xfrm>
              <a:off x="419100" y="4939210"/>
              <a:ext cx="2847254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IT"/>
                <a:t>Lab Reference Frame</a:t>
              </a:r>
            </a:p>
            <a:p>
              <a:pPr algn="ctr"/>
              <a:r>
                <a:rPr lang="en-GB"/>
                <a:t>a</a:t>
              </a:r>
              <a:r>
                <a:rPr lang="en-IT"/>
                <a:t>fter Scattering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CCBA8F5-E413-3DAD-91B5-DB787CC0D0EA}"/>
                </a:ext>
              </a:extLst>
            </p:cNvPr>
            <p:cNvSpPr txBox="1"/>
            <p:nvPr/>
          </p:nvSpPr>
          <p:spPr>
            <a:xfrm>
              <a:off x="107504" y="5982379"/>
              <a:ext cx="29947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scattered</a:t>
              </a:r>
              <a:r>
                <a:rPr lang="en-IT"/>
                <a:t> electron</a:t>
              </a:r>
            </a:p>
            <a:p>
              <a:r>
                <a:rPr lang="en-IT"/>
                <a:t>E’</a:t>
              </a:r>
              <a:r>
                <a:rPr lang="en-IT" baseline="-25000"/>
                <a:t>e</a:t>
              </a:r>
              <a:r>
                <a:rPr lang="en-IT"/>
                <a:t> = </a:t>
              </a:r>
              <a:r>
                <a:rPr lang="en-IT">
                  <a:latin typeface="Symbol" pitchFamily="2" charset="2"/>
                </a:rPr>
                <a:t>g</a:t>
              </a:r>
              <a:r>
                <a:rPr lang="en-IT">
                  <a:latin typeface="+mn-lt"/>
                </a:rPr>
                <a:t>mc</a:t>
              </a:r>
              <a:r>
                <a:rPr lang="en-IT" baseline="30000">
                  <a:latin typeface="+mn-lt"/>
                </a:rPr>
                <a:t>2</a:t>
              </a:r>
              <a:r>
                <a:rPr lang="en-IT"/>
                <a:t> + E</a:t>
              </a:r>
              <a:r>
                <a:rPr lang="en-IT" baseline="-25000"/>
                <a:t>ph </a:t>
              </a:r>
              <a:r>
                <a:rPr lang="en-IT"/>
                <a:t>– E’</a:t>
              </a:r>
              <a:r>
                <a:rPr lang="en-IT" baseline="-25000"/>
                <a:t>ph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918D09-321B-F17D-97F9-C4B75DA7A667}"/>
                </a:ext>
              </a:extLst>
            </p:cNvPr>
            <p:cNvSpPr txBox="1"/>
            <p:nvPr/>
          </p:nvSpPr>
          <p:spPr>
            <a:xfrm>
              <a:off x="3203848" y="6514186"/>
              <a:ext cx="5863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/>
                <a:t>energy of scattered</a:t>
              </a:r>
              <a:r>
                <a:rPr lang="en-IT" sz="1800"/>
                <a:t> photon at </a:t>
              </a:r>
              <a:r>
                <a:rPr lang="en-IT" sz="1800">
                  <a:latin typeface="Symbol" pitchFamily="2" charset="2"/>
                </a:rPr>
                <a:t>q</a:t>
              </a:r>
              <a:r>
                <a:rPr lang="en-IT" sz="1800"/>
                <a:t>=0   E’</a:t>
              </a:r>
              <a:r>
                <a:rPr lang="en-IT" sz="1800" baseline="-25000"/>
                <a:t>0</a:t>
              </a:r>
              <a:r>
                <a:rPr lang="en-IT" sz="1800"/>
                <a:t> = 2</a:t>
              </a:r>
              <a:r>
                <a:rPr lang="en-IT" sz="1800">
                  <a:latin typeface="Symbol" pitchFamily="2" charset="2"/>
                </a:rPr>
                <a:t>g</a:t>
              </a:r>
              <a:r>
                <a:rPr lang="en-IT" sz="1800"/>
                <a:t> E*</a:t>
              </a:r>
              <a:r>
                <a:rPr lang="en-IT" sz="1800" baseline="-25000"/>
                <a:t>ph</a:t>
              </a:r>
              <a:r>
                <a:rPr lang="en-IT" sz="1800"/>
                <a:t>  = 4</a:t>
              </a:r>
              <a:r>
                <a:rPr lang="en-IT" sz="1800">
                  <a:latin typeface="Symbol" pitchFamily="2" charset="2"/>
                </a:rPr>
                <a:t>g</a:t>
              </a:r>
              <a:r>
                <a:rPr lang="en-IT" sz="1800" baseline="30000">
                  <a:latin typeface="Symbol" pitchFamily="2" charset="2"/>
                </a:rPr>
                <a:t>2</a:t>
              </a:r>
              <a:r>
                <a:rPr lang="en-IT" sz="1800"/>
                <a:t> E</a:t>
              </a:r>
              <a:r>
                <a:rPr lang="en-IT" sz="1800" baseline="-25000"/>
                <a:t>ph</a:t>
              </a:r>
              <a:r>
                <a:rPr lang="en-IT" sz="1800"/>
                <a:t> </a:t>
              </a:r>
              <a:endParaRPr lang="en-IT" sz="1800" baseline="-25000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4DF328C4-4843-D316-A552-FA876F268D37}"/>
              </a:ext>
            </a:extLst>
          </p:cNvPr>
          <p:cNvSpPr/>
          <p:nvPr/>
        </p:nvSpPr>
        <p:spPr bwMode="auto">
          <a:xfrm>
            <a:off x="5116951" y="1182566"/>
            <a:ext cx="4027049" cy="1307547"/>
          </a:xfrm>
          <a:prstGeom prst="ellipse">
            <a:avLst/>
          </a:prstGeom>
          <a:solidFill>
            <a:srgbClr val="92D050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5E7384F-0639-2D2A-2596-2AC2DDE93B98}"/>
              </a:ext>
            </a:extLst>
          </p:cNvPr>
          <p:cNvGrpSpPr/>
          <p:nvPr/>
        </p:nvGrpSpPr>
        <p:grpSpPr>
          <a:xfrm>
            <a:off x="3012208" y="4515720"/>
            <a:ext cx="3864048" cy="1787282"/>
            <a:chOff x="3012208" y="4515720"/>
            <a:chExt cx="3864048" cy="178728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59C7538-84EE-9A7B-30F3-CE6F3103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87486">
              <a:off x="4429603" y="5081135"/>
              <a:ext cx="1981405" cy="1221867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43F1ECF-FB26-E868-269C-28ACD01D1FF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012208" y="5591034"/>
              <a:ext cx="3717776" cy="35824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2817B153-1D6F-0044-F222-D289D881BA0A}"/>
                </a:ext>
              </a:extLst>
            </p:cNvPr>
            <p:cNvSpPr/>
            <p:nvPr/>
          </p:nvSpPr>
          <p:spPr bwMode="auto">
            <a:xfrm>
              <a:off x="6371345" y="5591035"/>
              <a:ext cx="117866" cy="658452"/>
            </a:xfrm>
            <a:prstGeom prst="arc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71276C-6C21-7ED4-B46B-B77F4559FA02}"/>
                </a:ext>
              </a:extLst>
            </p:cNvPr>
            <p:cNvSpPr txBox="1"/>
            <p:nvPr/>
          </p:nvSpPr>
          <p:spPr>
            <a:xfrm>
              <a:off x="6500046" y="5539324"/>
              <a:ext cx="3762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T" sz="2400">
                  <a:latin typeface="Symbol" pitchFamily="2" charset="2"/>
                </a:rPr>
                <a:t>q</a:t>
              </a:r>
              <a:endParaRPr lang="en-IT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4A5E6DA-6017-989A-4BC4-C273EA185624}"/>
                </a:ext>
              </a:extLst>
            </p:cNvPr>
            <p:cNvSpPr txBox="1"/>
            <p:nvPr/>
          </p:nvSpPr>
          <p:spPr>
            <a:xfrm rot="21131549">
              <a:off x="4230540" y="4515720"/>
              <a:ext cx="21066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/>
                <a:t>scattered</a:t>
              </a:r>
              <a:r>
                <a:rPr lang="en-IT" sz="1800"/>
                <a:t> photon at </a:t>
              </a:r>
              <a:r>
                <a:rPr lang="en-IT" sz="1800">
                  <a:latin typeface="Symbol" pitchFamily="2" charset="2"/>
                </a:rPr>
                <a:t>q</a:t>
              </a:r>
            </a:p>
            <a:p>
              <a:r>
                <a:rPr lang="en-IT" sz="1800"/>
                <a:t>E’</a:t>
              </a:r>
              <a:r>
                <a:rPr lang="en-IT" sz="1800" baseline="-25000"/>
                <a:t>ph</a:t>
              </a:r>
              <a:r>
                <a:rPr lang="en-IT" sz="1800"/>
                <a:t> =E’</a:t>
              </a:r>
              <a:r>
                <a:rPr lang="en-IT" sz="1800" baseline="-25000"/>
                <a:t>0</a:t>
              </a:r>
              <a:r>
                <a:rPr lang="en-IT" sz="1800"/>
                <a:t> (1-</a:t>
              </a:r>
              <a:r>
                <a:rPr lang="en-IT" sz="1800">
                  <a:latin typeface="Symbol" pitchFamily="2" charset="2"/>
                </a:rPr>
                <a:t>g </a:t>
              </a:r>
              <a:r>
                <a:rPr lang="en-IT" sz="1800" baseline="30000">
                  <a:latin typeface="Symbol" pitchFamily="2" charset="2"/>
                </a:rPr>
                <a:t>2</a:t>
              </a:r>
              <a:r>
                <a:rPr lang="en-IT" sz="1800">
                  <a:latin typeface="Symbol" pitchFamily="2" charset="2"/>
                </a:rPr>
                <a:t>q</a:t>
              </a:r>
              <a:r>
                <a:rPr lang="en-IT" sz="1800" baseline="30000">
                  <a:latin typeface="Symbol" pitchFamily="2" charset="2"/>
                </a:rPr>
                <a:t>2</a:t>
              </a:r>
              <a:r>
                <a:rPr lang="en-IT" sz="1800"/>
                <a:t>)</a:t>
              </a:r>
              <a:endParaRPr lang="en-IT" sz="1800" baseline="-250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B5C1ACD-35B2-4D4C-70A2-B94359975FE6}"/>
              </a:ext>
            </a:extLst>
          </p:cNvPr>
          <p:cNvGrpSpPr/>
          <p:nvPr/>
        </p:nvGrpSpPr>
        <p:grpSpPr>
          <a:xfrm>
            <a:off x="3012208" y="3507256"/>
            <a:ext cx="5915768" cy="3350744"/>
            <a:chOff x="3012208" y="3507256"/>
            <a:chExt cx="5915768" cy="335074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95D43F-5FD2-2FD3-3653-6B1077F77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00474">
              <a:off x="6944420" y="4041516"/>
              <a:ext cx="1889395" cy="1165127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4A8B765-14D0-A49E-C37B-960A73B550A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012208" y="4331733"/>
              <a:ext cx="5915768" cy="162542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E2B9AFF-A9E0-5B67-95D5-A34DC554AB75}"/>
                </a:ext>
              </a:extLst>
            </p:cNvPr>
            <p:cNvSpPr txBox="1"/>
            <p:nvPr/>
          </p:nvSpPr>
          <p:spPr>
            <a:xfrm rot="20654681">
              <a:off x="6580085" y="3507256"/>
              <a:ext cx="19704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/>
                <a:t>scattered</a:t>
              </a:r>
              <a:r>
                <a:rPr lang="en-IT" sz="1800"/>
                <a:t> photon at</a:t>
              </a:r>
            </a:p>
            <a:p>
              <a:r>
                <a:rPr lang="en-IT" sz="1800">
                  <a:latin typeface="Symbol" pitchFamily="2" charset="2"/>
                </a:rPr>
                <a:t>q=1/g   </a:t>
              </a:r>
              <a:r>
                <a:rPr lang="en-IT" sz="1800"/>
                <a:t>E’</a:t>
              </a:r>
              <a:r>
                <a:rPr lang="en-IT" sz="1800" baseline="-25000"/>
                <a:t>ph</a:t>
              </a:r>
              <a:r>
                <a:rPr lang="en-IT" sz="1800"/>
                <a:t> =E’</a:t>
              </a:r>
              <a:r>
                <a:rPr lang="en-IT" sz="1800" baseline="-25000"/>
                <a:t>0</a:t>
              </a:r>
              <a:r>
                <a:rPr lang="en-IT" sz="1800"/>
                <a:t> /2</a:t>
              </a:r>
              <a:endParaRPr lang="en-IT" sz="1800" baseline="-2500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339E9A1C-A84A-B567-3191-EABEB0B7063A}"/>
                </a:ext>
              </a:extLst>
            </p:cNvPr>
            <p:cNvSpPr/>
            <p:nvPr/>
          </p:nvSpPr>
          <p:spPr bwMode="auto">
            <a:xfrm>
              <a:off x="6644208" y="4939210"/>
              <a:ext cx="349776" cy="1918790"/>
            </a:xfrm>
            <a:prstGeom prst="arc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236B37B-C072-9433-6350-05284A168EEA}"/>
                </a:ext>
              </a:extLst>
            </p:cNvPr>
            <p:cNvSpPr txBox="1"/>
            <p:nvPr/>
          </p:nvSpPr>
          <p:spPr>
            <a:xfrm>
              <a:off x="6906718" y="5013176"/>
              <a:ext cx="9776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>
                  <a:latin typeface="Symbol" pitchFamily="2" charset="2"/>
                </a:rPr>
                <a:t>q</a:t>
              </a:r>
              <a:r>
                <a:rPr lang="en-IT" sz="2400">
                  <a:latin typeface="Symbol" pitchFamily="2" charset="2"/>
                </a:rPr>
                <a:t>=1/g</a:t>
              </a:r>
              <a:endParaRPr lang="en-IT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6484D54-1130-0FF6-255D-CA673D81CDC3}"/>
              </a:ext>
            </a:extLst>
          </p:cNvPr>
          <p:cNvSpPr txBox="1"/>
          <p:nvPr/>
        </p:nvSpPr>
        <p:spPr>
          <a:xfrm>
            <a:off x="2915816" y="3645024"/>
            <a:ext cx="3822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i</a:t>
            </a:r>
            <a:r>
              <a:rPr lang="en-IT" sz="1800"/>
              <a:t>f E*</a:t>
            </a:r>
            <a:r>
              <a:rPr lang="en-IT" sz="1800" baseline="-25000"/>
              <a:t>ph</a:t>
            </a:r>
            <a:r>
              <a:rPr lang="en-IT" sz="1800"/>
              <a:t> &lt;&lt; mc</a:t>
            </a:r>
            <a:r>
              <a:rPr lang="en-IT" sz="1800" baseline="30000"/>
              <a:t>2</a:t>
            </a:r>
            <a:r>
              <a:rPr lang="en-IT" sz="1800"/>
              <a:t> the photon is scattered</a:t>
            </a:r>
          </a:p>
          <a:p>
            <a:r>
              <a:rPr lang="en-IT" sz="1800"/>
              <a:t>back elastically with same energy E*</a:t>
            </a:r>
            <a:r>
              <a:rPr lang="en-IT" sz="1800" baseline="-25000"/>
              <a:t>ph</a:t>
            </a:r>
            <a:r>
              <a:rPr lang="en-IT" sz="1800"/>
              <a:t> </a:t>
            </a:r>
          </a:p>
          <a:p>
            <a:r>
              <a:rPr lang="en-IT" sz="1800"/>
              <a:t>(zero recoil, Thomson limit)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10B8E3-8815-8619-06BE-97B4F5E1C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7" y="29829"/>
            <a:ext cx="1098377" cy="664236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8955E69-2B5B-B680-0404-6269CC49FA17}"/>
              </a:ext>
            </a:extLst>
          </p:cNvPr>
          <p:cNvSpPr/>
          <p:nvPr/>
        </p:nvSpPr>
        <p:spPr bwMode="auto">
          <a:xfrm>
            <a:off x="8047041" y="242103"/>
            <a:ext cx="770384" cy="748478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AC62D-674A-E3E2-5332-E202BEFD4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D4A41B8-1587-5ED8-11C7-551FF4FC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5BC87-F8C6-899F-38EC-7039F8737CE3}"/>
              </a:ext>
            </a:extLst>
          </p:cNvPr>
          <p:cNvSpPr txBox="1"/>
          <p:nvPr/>
        </p:nvSpPr>
        <p:spPr>
          <a:xfrm>
            <a:off x="179512" y="1340768"/>
            <a:ext cx="88545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First physicists forced to think at Inverse Compton Scattering,</a:t>
            </a:r>
          </a:p>
          <a:p>
            <a:pPr algn="ctr"/>
            <a:r>
              <a:rPr lang="en-IT"/>
              <a:t>i.e. a mechanism by which electrons loose energy in favor to photons,</a:t>
            </a:r>
          </a:p>
          <a:p>
            <a:pPr algn="ctr"/>
            <a:r>
              <a:rPr lang="en-IT"/>
              <a:t>(opposite than direct Compton effect) were…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7716DB-A486-2483-48B0-B98CA57024F5}"/>
              </a:ext>
            </a:extLst>
          </p:cNvPr>
          <p:cNvSpPr txBox="1"/>
          <p:nvPr/>
        </p:nvSpPr>
        <p:spPr>
          <a:xfrm>
            <a:off x="198891" y="3485907"/>
            <a:ext cx="88953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The developers of the Nuclear Bomb!</a:t>
            </a:r>
          </a:p>
          <a:p>
            <a:pPr algn="ctr"/>
            <a:r>
              <a:rPr lang="en-IT"/>
              <a:t>and, soon later,</a:t>
            </a:r>
          </a:p>
          <a:p>
            <a:pPr algn="ctr"/>
            <a:r>
              <a:rPr lang="en-IT"/>
              <a:t>first observers of cosmic rays in the upper atmosphere,</a:t>
            </a:r>
          </a:p>
          <a:p>
            <a:pPr algn="ctr"/>
            <a:r>
              <a:rPr lang="en-IT"/>
              <a:t>trying to figure out why there are many protons and very few electrons</a:t>
            </a:r>
          </a:p>
        </p:txBody>
      </p:sp>
      <p:sp>
        <p:nvSpPr>
          <p:cNvPr id="2" name="Segnaposto data 6">
            <a:extLst>
              <a:ext uri="{FF2B5EF4-FFF2-40B4-BE49-F238E27FC236}">
                <a16:creationId xmlns:a16="http://schemas.microsoft.com/office/drawing/2014/main" id="{FA103EBB-C560-241E-DAC6-1B0A5764833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6696744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Workshop on Other Science Opportunities @ FCC-ee, CERN, Nov. 28th,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90517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9B0CDB7-92EF-79D2-DDA6-708037B28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16632"/>
            <a:ext cx="6480720" cy="2147896"/>
          </a:xfrm>
          <a:prstGeom prst="rect">
            <a:avLst/>
          </a:prstGeom>
        </p:spPr>
      </p:pic>
      <p:pic>
        <p:nvPicPr>
          <p:cNvPr id="5" name="Picture 4" descr="A person smoking a cigarette&#10;&#10;Description automatically generated">
            <a:extLst>
              <a:ext uri="{FF2B5EF4-FFF2-40B4-BE49-F238E27FC236}">
                <a16:creationId xmlns:a16="http://schemas.microsoft.com/office/drawing/2014/main" id="{0721EEB7-801F-305F-4D86-6692D3056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2514518"/>
            <a:ext cx="6480720" cy="41579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AA0A77-969B-8434-A277-BAEE5EC1242C}"/>
              </a:ext>
            </a:extLst>
          </p:cNvPr>
          <p:cNvSpPr/>
          <p:nvPr/>
        </p:nvSpPr>
        <p:spPr bwMode="auto">
          <a:xfrm>
            <a:off x="1331640" y="5157192"/>
            <a:ext cx="3240360" cy="432048"/>
          </a:xfrm>
          <a:prstGeom prst="rect">
            <a:avLst/>
          </a:prstGeom>
          <a:solidFill>
            <a:srgbClr val="FFFF00">
              <a:alpha val="48957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6F6F60-E0FD-CC2C-F586-888D97E18F37}"/>
              </a:ext>
            </a:extLst>
          </p:cNvPr>
          <p:cNvSpPr txBox="1"/>
          <p:nvPr/>
        </p:nvSpPr>
        <p:spPr>
          <a:xfrm>
            <a:off x="5148064" y="1974025"/>
            <a:ext cx="3523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o</a:t>
            </a:r>
            <a:r>
              <a:rPr lang="en-IT" i="1"/>
              <a:t>f initiating nuclear fusion</a:t>
            </a:r>
          </a:p>
          <a:p>
            <a:r>
              <a:rPr lang="en-GB" i="1"/>
              <a:t>o</a:t>
            </a:r>
            <a:r>
              <a:rPr lang="en-IT" i="1"/>
              <a:t>f the whole atmosphere!!!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C1A52B1-52C1-A84B-3023-849FF7F51872}"/>
              </a:ext>
            </a:extLst>
          </p:cNvPr>
          <p:cNvCxnSpPr/>
          <p:nvPr/>
        </p:nvCxnSpPr>
        <p:spPr bwMode="auto">
          <a:xfrm flipV="1">
            <a:off x="3419872" y="2636912"/>
            <a:ext cx="1728192" cy="108012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65848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C06F33-8A7A-1350-42E8-102FD58F8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954" y="3212976"/>
            <a:ext cx="4058534" cy="3228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846C17-94EC-2040-42C1-CBD0A55AEF64}"/>
              </a:ext>
            </a:extLst>
          </p:cNvPr>
          <p:cNvSpPr txBox="1"/>
          <p:nvPr/>
        </p:nvSpPr>
        <p:spPr>
          <a:xfrm>
            <a:off x="1115616" y="206930"/>
            <a:ext cx="5040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FCC-ee</a:t>
            </a:r>
          </a:p>
          <a:p>
            <a:pPr algn="ctr"/>
            <a:r>
              <a:rPr lang="en-GB" dirty="0"/>
              <a:t>primary electron beam 100 GeV </a:t>
            </a:r>
          </a:p>
          <a:p>
            <a:pPr algn="ctr"/>
            <a:r>
              <a:rPr lang="en-GB" dirty="0"/>
              <a:t>primary photon beam: optical laser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F1DCD5-4F80-1C47-37BE-5DCE43905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96946"/>
            <a:ext cx="4702927" cy="3660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5EA9CA-C758-E67F-46FA-3FB98FBFB0E3}"/>
                  </a:ext>
                </a:extLst>
              </p:cNvPr>
              <p:cNvSpPr txBox="1"/>
              <p:nvPr/>
            </p:nvSpPr>
            <p:spPr>
              <a:xfrm>
                <a:off x="5255982" y="1546541"/>
                <a:ext cx="3358477" cy="10999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15.3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𝑀𝑒𝑉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𝑀𝑒𝑉</m:t>
                          </m: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5EA9CA-C758-E67F-46FA-3FB98FBFB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982" y="1546541"/>
                <a:ext cx="3358477" cy="1099981"/>
              </a:xfrm>
              <a:prstGeom prst="rect">
                <a:avLst/>
              </a:prstGeom>
              <a:blipFill>
                <a:blip r:embed="rId4"/>
                <a:stretch>
                  <a:fillRect t="-1136" b="-1022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14FBCEE-09ED-105A-7276-4A826D60D467}"/>
              </a:ext>
            </a:extLst>
          </p:cNvPr>
          <p:cNvSpPr txBox="1"/>
          <p:nvPr/>
        </p:nvSpPr>
        <p:spPr>
          <a:xfrm>
            <a:off x="1619673" y="5229200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X</a:t>
            </a:r>
            <a:r>
              <a:rPr lang="en-IT" i="1" baseline="-25000"/>
              <a:t>laser</a:t>
            </a:r>
            <a:r>
              <a:rPr lang="en-IT" i="1"/>
              <a:t>=1.8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EA20C8-1EA6-9515-6F9A-FA67F96E6887}"/>
              </a:ext>
            </a:extLst>
          </p:cNvPr>
          <p:cNvSpPr txBox="1"/>
          <p:nvPr/>
        </p:nvSpPr>
        <p:spPr>
          <a:xfrm>
            <a:off x="6804248" y="6453336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>
                <a:highlight>
                  <a:srgbClr val="FFFF00"/>
                </a:highlight>
              </a:rPr>
              <a:t>T</a:t>
            </a:r>
            <a:r>
              <a:rPr lang="en-IT" sz="1800">
                <a:highlight>
                  <a:srgbClr val="FFFF00"/>
                </a:highlight>
              </a:rPr>
              <a:t>hanks to Illya Drebot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16FA32-6D7B-2DC9-01F7-57C686714FF2}"/>
                  </a:ext>
                </a:extLst>
              </p:cNvPr>
              <p:cNvSpPr txBox="1"/>
              <p:nvPr/>
            </p:nvSpPr>
            <p:spPr>
              <a:xfrm>
                <a:off x="6300192" y="405432"/>
                <a:ext cx="2088520" cy="7567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16FA32-6D7B-2DC9-01F7-57C686714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405432"/>
                <a:ext cx="2088520" cy="756746"/>
              </a:xfrm>
              <a:prstGeom prst="rect">
                <a:avLst/>
              </a:prstGeom>
              <a:blipFill>
                <a:blip r:embed="rId5"/>
                <a:stretch>
                  <a:fillRect l="-1205" b="-11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DEA1F7F-4DC7-69C2-6B78-9E1C98DA1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B9A4EB-BC42-6D92-1A4C-849431ACE371}"/>
              </a:ext>
            </a:extLst>
          </p:cNvPr>
          <p:cNvSpPr txBox="1"/>
          <p:nvPr/>
        </p:nvSpPr>
        <p:spPr>
          <a:xfrm>
            <a:off x="871364" y="5805264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/>
              <a:t>n</a:t>
            </a:r>
            <a:r>
              <a:rPr lang="en-IT" sz="1800"/>
              <a:t>ot negligible fraction of electrons</a:t>
            </a:r>
          </a:p>
          <a:p>
            <a:pPr algn="ctr"/>
            <a:r>
              <a:rPr lang="en-IT" sz="1800"/>
              <a:t>in the beam interact with laser</a:t>
            </a:r>
          </a:p>
        </p:txBody>
      </p:sp>
      <p:sp>
        <p:nvSpPr>
          <p:cNvPr id="4" name="Segnaposto data 6">
            <a:extLst>
              <a:ext uri="{FF2B5EF4-FFF2-40B4-BE49-F238E27FC236}">
                <a16:creationId xmlns:a16="http://schemas.microsoft.com/office/drawing/2014/main" id="{46499D8E-3216-96D8-7E1A-2F590332A4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6696744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Workshop on Other Science Opportunities @ FCC-ee, CERN, Nov. 28th,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655659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2DEA5-E724-E556-F5E3-99D20FDF6FA8}"/>
              </a:ext>
            </a:extLst>
          </p:cNvPr>
          <p:cNvSpPr txBox="1"/>
          <p:nvPr/>
        </p:nvSpPr>
        <p:spPr>
          <a:xfrm>
            <a:off x="1827227" y="200027"/>
            <a:ext cx="6304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</a:t>
            </a:r>
            <a:r>
              <a:rPr lang="en-IT"/>
              <a:t>argest value of recoil factor X achieved in</a:t>
            </a:r>
          </a:p>
          <a:p>
            <a:r>
              <a:rPr lang="en-IT"/>
              <a:t>experiments so far is   </a:t>
            </a:r>
            <a:r>
              <a:rPr lang="en-IT" i="1"/>
              <a:t>X=1.8    </a:t>
            </a:r>
            <a:r>
              <a:rPr lang="en-IT"/>
              <a:t>at   SLAC in 1999</a:t>
            </a:r>
          </a:p>
        </p:txBody>
      </p:sp>
      <p:pic>
        <p:nvPicPr>
          <p:cNvPr id="4" name="Picture 3" descr="A paper with text and numbers&#10;&#10;Description automatically generated">
            <a:extLst>
              <a:ext uri="{FF2B5EF4-FFF2-40B4-BE49-F238E27FC236}">
                <a16:creationId xmlns:a16="http://schemas.microsoft.com/office/drawing/2014/main" id="{5897C4FB-2DD6-531F-98D9-406EE72A9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899" y="1124744"/>
            <a:ext cx="6265238" cy="4569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F7CEBF-F659-A32B-E68F-5642EB71E726}"/>
              </a:ext>
            </a:extLst>
          </p:cNvPr>
          <p:cNvSpPr txBox="1"/>
          <p:nvPr/>
        </p:nvSpPr>
        <p:spPr>
          <a:xfrm>
            <a:off x="1300708" y="5826976"/>
            <a:ext cx="6749989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/>
              <a:t>Colliding the XFEL photon beam (12 keV) with the</a:t>
            </a:r>
          </a:p>
          <a:p>
            <a:pPr algn="ctr"/>
            <a:r>
              <a:rPr lang="it-IT"/>
              <a:t>19.5 GeV electron beam would achieve</a:t>
            </a:r>
            <a:r>
              <a:rPr lang="en-IT"/>
              <a:t>   </a:t>
            </a:r>
            <a:r>
              <a:rPr lang="en-IT" i="1"/>
              <a:t>X=3585  </a:t>
            </a:r>
            <a:r>
              <a:rPr lang="en-IT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1178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of a function&#10;&#10;Description automatically generated">
            <a:extLst>
              <a:ext uri="{FF2B5EF4-FFF2-40B4-BE49-F238E27FC236}">
                <a16:creationId xmlns:a16="http://schemas.microsoft.com/office/drawing/2014/main" id="{81FB1EFD-E671-3217-4ECB-9F9954AA8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74" y="685800"/>
            <a:ext cx="8322890" cy="5233608"/>
          </a:xfrm>
          <a:prstGeom prst="rect">
            <a:avLst/>
          </a:prstGeom>
        </p:spPr>
      </p:pic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2E15EB-1227-8DF3-3166-B516F720E267}"/>
              </a:ext>
            </a:extLst>
          </p:cNvPr>
          <p:cNvSpPr txBox="1"/>
          <p:nvPr/>
        </p:nvSpPr>
        <p:spPr>
          <a:xfrm>
            <a:off x="1267583" y="2541706"/>
            <a:ext cx="811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 TeV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A7DFE-305C-BA95-2EEC-84FEFC616906}"/>
              </a:ext>
            </a:extLst>
          </p:cNvPr>
          <p:cNvSpPr txBox="1"/>
          <p:nvPr/>
        </p:nvSpPr>
        <p:spPr>
          <a:xfrm>
            <a:off x="235019" y="2252931"/>
            <a:ext cx="93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10 TeV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E1458-2C34-6F4B-CAA4-B6301990D395}"/>
              </a:ext>
            </a:extLst>
          </p:cNvPr>
          <p:cNvSpPr txBox="1"/>
          <p:nvPr/>
        </p:nvSpPr>
        <p:spPr>
          <a:xfrm>
            <a:off x="94548" y="1862909"/>
            <a:ext cx="1067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100 TeV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0D05EC-C98E-640F-249C-4850208CC96D}"/>
              </a:ext>
            </a:extLst>
          </p:cNvPr>
          <p:cNvSpPr txBox="1"/>
          <p:nvPr/>
        </p:nvSpPr>
        <p:spPr>
          <a:xfrm>
            <a:off x="853880" y="1342233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 PeV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FA244-C3B8-7C32-7CB1-BFACFB89ADEC}"/>
              </a:ext>
            </a:extLst>
          </p:cNvPr>
          <p:cNvSpPr txBox="1"/>
          <p:nvPr/>
        </p:nvSpPr>
        <p:spPr>
          <a:xfrm>
            <a:off x="1227119" y="921499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100 PeV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BCA644-C399-6CA6-4561-3C2627225C06}"/>
              </a:ext>
            </a:extLst>
          </p:cNvPr>
          <p:cNvSpPr txBox="1"/>
          <p:nvPr/>
        </p:nvSpPr>
        <p:spPr>
          <a:xfrm>
            <a:off x="6444208" y="5694659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</a:t>
            </a:r>
            <a:r>
              <a:rPr lang="en-IT" i="1" baseline="-25000"/>
              <a:t>ph</a:t>
            </a:r>
            <a:r>
              <a:rPr lang="en-IT" i="1"/>
              <a:t> (MeV)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7FA97-7E0B-F462-9FB6-A07660358025}"/>
              </a:ext>
            </a:extLst>
          </p:cNvPr>
          <p:cNvSpPr txBox="1"/>
          <p:nvPr/>
        </p:nvSpPr>
        <p:spPr>
          <a:xfrm>
            <a:off x="112299" y="4316294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e </a:t>
            </a:r>
            <a:r>
              <a:rPr lang="en-IT" i="1"/>
              <a:t>(MeV)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5E8586-C876-0A06-5AB8-7A1EE77649D2}"/>
              </a:ext>
            </a:extLst>
          </p:cNvPr>
          <p:cNvCxnSpPr/>
          <p:nvPr/>
        </p:nvCxnSpPr>
        <p:spPr bwMode="auto">
          <a:xfrm>
            <a:off x="5038554" y="4005064"/>
            <a:ext cx="0" cy="100811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549213-26E7-F541-0BAF-E8985D7F0A02}"/>
              </a:ext>
            </a:extLst>
          </p:cNvPr>
          <p:cNvSpPr txBox="1"/>
          <p:nvPr/>
        </p:nvSpPr>
        <p:spPr>
          <a:xfrm>
            <a:off x="3779912" y="5013176"/>
            <a:ext cx="2515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e</a:t>
            </a:r>
            <a:r>
              <a:rPr lang="en-IT" i="1" baseline="30000"/>
              <a:t>-</a:t>
            </a:r>
            <a:r>
              <a:rPr lang="en-IT" i="1"/>
              <a:t> at rest   E’</a:t>
            </a:r>
            <a:r>
              <a:rPr lang="en-IT" i="1" baseline="-25000"/>
              <a:t>e</a:t>
            </a:r>
            <a:r>
              <a:rPr lang="en-IT" i="1"/>
              <a:t>=mc</a:t>
            </a:r>
            <a:r>
              <a:rPr lang="en-IT" i="1" baseline="3000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8ECD69-E2BE-9DB7-9425-D189DF3E5BBE}"/>
              </a:ext>
            </a:extLst>
          </p:cNvPr>
          <p:cNvSpPr txBox="1"/>
          <p:nvPr/>
        </p:nvSpPr>
        <p:spPr>
          <a:xfrm>
            <a:off x="4472777" y="3894723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e</a:t>
            </a:r>
            <a:endParaRPr lang="en-IT" i="1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FA5F6F-BF3B-FCF4-0B65-3508B679856F}"/>
              </a:ext>
            </a:extLst>
          </p:cNvPr>
          <p:cNvCxnSpPr>
            <a:cxnSpLocks/>
          </p:cNvCxnSpPr>
          <p:nvPr/>
        </p:nvCxnSpPr>
        <p:spPr bwMode="auto">
          <a:xfrm>
            <a:off x="5059379" y="5373216"/>
            <a:ext cx="0" cy="650393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F2CB18C-93F0-7D35-46B1-864EEFD1D5C6}"/>
              </a:ext>
            </a:extLst>
          </p:cNvPr>
          <p:cNvSpPr txBox="1"/>
          <p:nvPr/>
        </p:nvSpPr>
        <p:spPr>
          <a:xfrm>
            <a:off x="4499992" y="5949280"/>
            <a:ext cx="1559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ph</a:t>
            </a:r>
            <a:r>
              <a:rPr lang="en-IT" sz="2000" i="1"/>
              <a:t> =0.5mc</a:t>
            </a:r>
            <a:r>
              <a:rPr lang="en-IT" sz="2000" i="1" baseline="3000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5D9945-7B13-E62F-7C48-9CC056CFBA6D}"/>
              </a:ext>
            </a:extLst>
          </p:cNvPr>
          <p:cNvSpPr txBox="1"/>
          <p:nvPr/>
        </p:nvSpPr>
        <p:spPr>
          <a:xfrm>
            <a:off x="2864248" y="908720"/>
            <a:ext cx="4624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0.5mc</a:t>
            </a:r>
            <a:r>
              <a:rPr lang="en-IT" sz="2000" i="1" baseline="30000"/>
              <a:t>2</a:t>
            </a:r>
            <a:r>
              <a:rPr lang="en-IT" sz="2000" i="1"/>
              <a:t> = 255.5 keV colliding photons will</a:t>
            </a:r>
          </a:p>
          <a:p>
            <a:r>
              <a:rPr lang="en-GB" sz="2000" i="1"/>
              <a:t>stop</a:t>
            </a:r>
            <a:r>
              <a:rPr lang="en-IT" sz="2000" i="1"/>
              <a:t> relativistic electrons of any energy E</a:t>
            </a:r>
            <a:r>
              <a:rPr lang="en-IT" sz="2000" i="1" baseline="-25000"/>
              <a:t>e </a:t>
            </a:r>
            <a:r>
              <a:rPr lang="en-IT" sz="2000" i="1"/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103BDB-DE11-65D3-5235-5B8BAA571EAC}"/>
              </a:ext>
            </a:extLst>
          </p:cNvPr>
          <p:cNvSpPr txBox="1"/>
          <p:nvPr/>
        </p:nvSpPr>
        <p:spPr>
          <a:xfrm>
            <a:off x="1267583" y="3197677"/>
            <a:ext cx="1119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100 GeV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080C3-1D57-A598-87BF-818B3212295D}"/>
              </a:ext>
            </a:extLst>
          </p:cNvPr>
          <p:cNvSpPr txBox="1"/>
          <p:nvPr/>
        </p:nvSpPr>
        <p:spPr>
          <a:xfrm>
            <a:off x="1872864" y="6516052"/>
            <a:ext cx="694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i="1"/>
              <a:t>*hadronic threshold (E</a:t>
            </a:r>
            <a:r>
              <a:rPr lang="en-IT" sz="1800" i="1" baseline="-25000"/>
              <a:t>cm </a:t>
            </a:r>
            <a:r>
              <a:rPr lang="en-IT" sz="1800" i="1"/>
              <a:t>&lt; 600 MeV) with 255.5 keV photons ≈ 360 GeV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B7B4DF-6EA1-B7FC-0FF6-49E03DB4CF34}"/>
              </a:ext>
            </a:extLst>
          </p:cNvPr>
          <p:cNvSpPr txBox="1"/>
          <p:nvPr/>
        </p:nvSpPr>
        <p:spPr>
          <a:xfrm>
            <a:off x="6156176" y="4870901"/>
            <a:ext cx="294824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t</a:t>
            </a:r>
            <a:r>
              <a:rPr lang="en-IT" sz="1800"/>
              <a:t>he most extreme acceleration</a:t>
            </a:r>
          </a:p>
          <a:p>
            <a:pPr algn="ctr"/>
            <a:r>
              <a:rPr lang="en-IT" sz="1800"/>
              <a:t>achieved in the universe ??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3FE152-F918-1AA7-EE94-9A5E3DAE3135}"/>
              </a:ext>
            </a:extLst>
          </p:cNvPr>
          <p:cNvSpPr txBox="1"/>
          <p:nvPr/>
        </p:nvSpPr>
        <p:spPr>
          <a:xfrm>
            <a:off x="2731802" y="6011996"/>
            <a:ext cx="119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 i="1"/>
              <a:t>E</a:t>
            </a:r>
            <a:r>
              <a:rPr lang="en-IT" sz="1800" i="1" baseline="-25000"/>
              <a:t>ph</a:t>
            </a:r>
            <a:r>
              <a:rPr lang="en-IT" sz="1800" i="1"/>
              <a:t>=1 eV</a:t>
            </a:r>
            <a:endParaRPr lang="en-IT" sz="1800" i="1" baseline="300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24AA02-D39A-D427-5AE5-31AD5436DCF3}"/>
              </a:ext>
            </a:extLst>
          </p:cNvPr>
          <p:cNvCxnSpPr>
            <a:cxnSpLocks/>
          </p:cNvCxnSpPr>
          <p:nvPr/>
        </p:nvCxnSpPr>
        <p:spPr bwMode="auto">
          <a:xfrm>
            <a:off x="2085076" y="5640367"/>
            <a:ext cx="0" cy="33598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EA618D-9C15-3BA9-320F-550E6552A881}"/>
              </a:ext>
            </a:extLst>
          </p:cNvPr>
          <p:cNvCxnSpPr>
            <a:cxnSpLocks/>
          </p:cNvCxnSpPr>
          <p:nvPr/>
        </p:nvCxnSpPr>
        <p:spPr bwMode="auto">
          <a:xfrm>
            <a:off x="3203848" y="5586077"/>
            <a:ext cx="0" cy="4445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CE32D9-E5EA-651F-C21B-996F3CB07BC3}"/>
              </a:ext>
            </a:extLst>
          </p:cNvPr>
          <p:cNvSpPr txBox="1"/>
          <p:nvPr/>
        </p:nvSpPr>
        <p:spPr>
          <a:xfrm>
            <a:off x="1379980" y="6004592"/>
            <a:ext cx="124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 i="1"/>
              <a:t>E</a:t>
            </a:r>
            <a:r>
              <a:rPr lang="en-IT" sz="1800" i="1" baseline="-25000"/>
              <a:t>ph</a:t>
            </a:r>
            <a:r>
              <a:rPr lang="en-IT" sz="1800" i="1"/>
              <a:t>=1 meV</a:t>
            </a:r>
            <a:endParaRPr lang="en-IT" sz="1800" i="1" baseline="300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B29AD4-AE65-9BDA-3DE9-8720B7CAC7A7}"/>
              </a:ext>
            </a:extLst>
          </p:cNvPr>
          <p:cNvCxnSpPr>
            <a:cxnSpLocks/>
          </p:cNvCxnSpPr>
          <p:nvPr/>
        </p:nvCxnSpPr>
        <p:spPr bwMode="auto">
          <a:xfrm>
            <a:off x="1100632" y="5792767"/>
            <a:ext cx="0" cy="33598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DA449F4-F72C-C546-5E03-FC10FAAA0FF8}"/>
              </a:ext>
            </a:extLst>
          </p:cNvPr>
          <p:cNvSpPr txBox="1"/>
          <p:nvPr/>
        </p:nvSpPr>
        <p:spPr>
          <a:xfrm>
            <a:off x="179512" y="6093296"/>
            <a:ext cx="124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 i="1"/>
              <a:t>E</a:t>
            </a:r>
            <a:r>
              <a:rPr lang="en-IT" sz="1800" i="1" baseline="-25000"/>
              <a:t>ph</a:t>
            </a:r>
            <a:r>
              <a:rPr lang="en-IT" sz="1800" i="1"/>
              <a:t>=1 </a:t>
            </a:r>
            <a:r>
              <a:rPr lang="en-IT" sz="1800" i="1">
                <a:latin typeface="Symbol" pitchFamily="2" charset="2"/>
              </a:rPr>
              <a:t>m</a:t>
            </a:r>
            <a:r>
              <a:rPr lang="en-IT" sz="1800" i="1"/>
              <a:t>eV</a:t>
            </a:r>
            <a:endParaRPr lang="en-IT" sz="1800" i="1" baseline="30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3DE3F2-140E-4B6D-98D1-D24A853F588C}"/>
              </a:ext>
            </a:extLst>
          </p:cNvPr>
          <p:cNvSpPr txBox="1"/>
          <p:nvPr/>
        </p:nvSpPr>
        <p:spPr>
          <a:xfrm>
            <a:off x="1259632" y="5157192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>
                <a:solidFill>
                  <a:srgbClr val="C00000"/>
                </a:solidFill>
              </a:rPr>
              <a:t>C.M.B.R.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6A9831-7590-8AE3-B958-20958E262007}"/>
              </a:ext>
            </a:extLst>
          </p:cNvPr>
          <p:cNvSpPr txBox="1"/>
          <p:nvPr/>
        </p:nvSpPr>
        <p:spPr>
          <a:xfrm>
            <a:off x="2135598" y="44624"/>
            <a:ext cx="5614999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sz="2000"/>
              <a:t>Full Inverse Compton Scattering: amazing power</a:t>
            </a:r>
          </a:p>
          <a:p>
            <a:r>
              <a:rPr lang="en-IT" sz="2000"/>
              <a:t>of 255.5 keV photons to stop ANY colliding electron</a:t>
            </a:r>
          </a:p>
        </p:txBody>
      </p:sp>
      <p:pic>
        <p:nvPicPr>
          <p:cNvPr id="26" name="Picture 25" descr="A diagram of a physics experiment&#10;&#10;Description automatically generated">
            <a:extLst>
              <a:ext uri="{FF2B5EF4-FFF2-40B4-BE49-F238E27FC236}">
                <a16:creationId xmlns:a16="http://schemas.microsoft.com/office/drawing/2014/main" id="{3396F8D9-7D7D-EE61-A078-8EDF0CFA1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1597106"/>
            <a:ext cx="3058536" cy="19718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DCB746-AD0C-7F9C-629C-0FD224506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500" y="1219200"/>
            <a:ext cx="5461000" cy="44196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3379D78-6950-E1E8-C9CF-A6B17FDD8FE2}"/>
              </a:ext>
            </a:extLst>
          </p:cNvPr>
          <p:cNvGrpSpPr/>
          <p:nvPr/>
        </p:nvGrpSpPr>
        <p:grpSpPr>
          <a:xfrm>
            <a:off x="6444208" y="3800627"/>
            <a:ext cx="2050597" cy="924517"/>
            <a:chOff x="1246244" y="1988840"/>
            <a:chExt cx="6715904" cy="3672408"/>
          </a:xfrm>
        </p:grpSpPr>
        <p:pic>
          <p:nvPicPr>
            <p:cNvPr id="27" name="Picture 2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FE22E968-AE85-A6D8-9B23-62C58F7BA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46244" y="1988840"/>
              <a:ext cx="6715904" cy="3672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381023F-214C-3A90-4EE9-EECC3FF6B7AF}"/>
                    </a:ext>
                  </a:extLst>
                </p:cNvPr>
                <p:cNvSpPr txBox="1"/>
                <p:nvPr/>
              </p:nvSpPr>
              <p:spPr>
                <a:xfrm>
                  <a:off x="4283968" y="2912960"/>
                  <a:ext cx="773832" cy="4440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CDC92E3-4D67-EAB3-4772-00684F9920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968" y="2912960"/>
                  <a:ext cx="773832" cy="444032"/>
                </a:xfrm>
                <a:prstGeom prst="rect">
                  <a:avLst/>
                </a:prstGeom>
                <a:blipFill>
                  <a:blip r:embed="rId8"/>
                  <a:stretch>
                    <a:fillRect l="-3846" b="-48148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7053875-39E7-CC39-95E8-D7A58C64D87C}"/>
                    </a:ext>
                  </a:extLst>
                </p:cNvPr>
                <p:cNvSpPr txBox="1"/>
                <p:nvPr/>
              </p:nvSpPr>
              <p:spPr>
                <a:xfrm>
                  <a:off x="6228184" y="3056976"/>
                  <a:ext cx="773832" cy="4440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7752D6F-9C6B-DEAD-FAD7-C15FE29CEF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3056976"/>
                  <a:ext cx="773832" cy="444032"/>
                </a:xfrm>
                <a:prstGeom prst="rect">
                  <a:avLst/>
                </a:prstGeom>
                <a:blipFill>
                  <a:blip r:embed="rId9"/>
                  <a:stretch>
                    <a:fillRect l="-11765" r="-5882" b="-50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84D396C-3D96-6065-00F4-3A2B99316C93}"/>
                    </a:ext>
                  </a:extLst>
                </p:cNvPr>
                <p:cNvSpPr txBox="1"/>
                <p:nvPr/>
              </p:nvSpPr>
              <p:spPr>
                <a:xfrm>
                  <a:off x="2195736" y="3671389"/>
                  <a:ext cx="773832" cy="4056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214E058-B9CD-0D51-D268-6419E00F07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736" y="3671389"/>
                  <a:ext cx="773832" cy="405683"/>
                </a:xfrm>
                <a:prstGeom prst="rect">
                  <a:avLst/>
                </a:prstGeom>
                <a:blipFill>
                  <a:blip r:embed="rId10"/>
                  <a:stretch>
                    <a:fillRect b="-375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9A6DB55-B58E-D354-B04C-85EEB97788CE}"/>
                    </a:ext>
                  </a:extLst>
                </p:cNvPr>
                <p:cNvSpPr txBox="1"/>
                <p:nvPr/>
              </p:nvSpPr>
              <p:spPr>
                <a:xfrm>
                  <a:off x="5220072" y="5013176"/>
                  <a:ext cx="773832" cy="4056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A1D1E7C-0A76-A61E-1FF5-835E0AC812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072" y="5013176"/>
                  <a:ext cx="773832" cy="405683"/>
                </a:xfrm>
                <a:prstGeom prst="rect">
                  <a:avLst/>
                </a:prstGeom>
                <a:blipFill>
                  <a:blip r:embed="rId11"/>
                  <a:stretch>
                    <a:fillRect b="-32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Sun 35">
            <a:extLst>
              <a:ext uri="{FF2B5EF4-FFF2-40B4-BE49-F238E27FC236}">
                <a16:creationId xmlns:a16="http://schemas.microsoft.com/office/drawing/2014/main" id="{F21DBC6C-74D2-FF0A-1A02-C609D6DF3C03}"/>
              </a:ext>
            </a:extLst>
          </p:cNvPr>
          <p:cNvSpPr/>
          <p:nvPr/>
        </p:nvSpPr>
        <p:spPr bwMode="auto">
          <a:xfrm>
            <a:off x="2832071" y="3197677"/>
            <a:ext cx="587801" cy="602950"/>
          </a:xfrm>
          <a:prstGeom prst="su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B02CF8-15A4-5586-4F34-418BD2032FD6}"/>
              </a:ext>
            </a:extLst>
          </p:cNvPr>
          <p:cNvSpPr txBox="1"/>
          <p:nvPr/>
        </p:nvSpPr>
        <p:spPr>
          <a:xfrm>
            <a:off x="2699792" y="328498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i="1"/>
              <a:t>FCC-ee</a:t>
            </a:r>
          </a:p>
        </p:txBody>
      </p:sp>
      <p:sp>
        <p:nvSpPr>
          <p:cNvPr id="38" name="Sun 37">
            <a:extLst>
              <a:ext uri="{FF2B5EF4-FFF2-40B4-BE49-F238E27FC236}">
                <a16:creationId xmlns:a16="http://schemas.microsoft.com/office/drawing/2014/main" id="{D19DEB61-E3C4-7920-8B3E-C2A15A0959E2}"/>
              </a:ext>
            </a:extLst>
          </p:cNvPr>
          <p:cNvSpPr/>
          <p:nvPr/>
        </p:nvSpPr>
        <p:spPr bwMode="auto">
          <a:xfrm>
            <a:off x="2852540" y="3762154"/>
            <a:ext cx="587801" cy="602950"/>
          </a:xfrm>
          <a:prstGeom prst="su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77044D-9500-8AD2-1455-4BBA95B4B817}"/>
              </a:ext>
            </a:extLst>
          </p:cNvPr>
          <p:cNvSpPr txBox="1"/>
          <p:nvPr/>
        </p:nvSpPr>
        <p:spPr>
          <a:xfrm>
            <a:off x="2720261" y="384946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i="1"/>
              <a:t>EupraXia</a:t>
            </a:r>
          </a:p>
        </p:txBody>
      </p:sp>
    </p:spTree>
    <p:extLst>
      <p:ext uri="{BB962C8B-B14F-4D97-AF65-F5344CB8AC3E}">
        <p14:creationId xmlns:p14="http://schemas.microsoft.com/office/powerpoint/2010/main" val="6621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  <p:bldP spid="36" grpId="1" animBg="1"/>
      <p:bldP spid="37" grpId="0"/>
      <p:bldP spid="37" grpId="1"/>
      <p:bldP spid="38" grpId="0" animBg="1"/>
      <p:bldP spid="38" grpId="1" animBg="1"/>
      <p:bldP spid="39" grpId="0"/>
      <p:bldP spid="3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B79746-1382-EC6F-EE87-4EFEF0924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055" y="2924944"/>
            <a:ext cx="3781425" cy="2981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454FE5-9805-6BDC-0D69-AE6F8F080CCB}"/>
              </a:ext>
            </a:extLst>
          </p:cNvPr>
          <p:cNvSpPr txBox="1"/>
          <p:nvPr/>
        </p:nvSpPr>
        <p:spPr>
          <a:xfrm>
            <a:off x="683568" y="212447"/>
            <a:ext cx="4576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FCC-ee</a:t>
            </a:r>
          </a:p>
          <a:p>
            <a:pPr algn="ctr"/>
            <a:r>
              <a:rPr lang="en-GB" dirty="0"/>
              <a:t>primary electron beam 100 GeV </a:t>
            </a:r>
          </a:p>
          <a:p>
            <a:pPr algn="ctr"/>
            <a:r>
              <a:rPr lang="en-GB" dirty="0"/>
              <a:t>primary photon beam: 255.5 keV</a:t>
            </a: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A7BAD417-B0E7-AF3F-C738-CBCD07CFD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84784"/>
            <a:ext cx="4576888" cy="3672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D171F-1CB4-0FEE-CFB8-88A46A938E78}"/>
                  </a:ext>
                </a:extLst>
              </p:cNvPr>
              <p:cNvSpPr txBox="1"/>
              <p:nvPr/>
            </p:nvSpPr>
            <p:spPr>
              <a:xfrm>
                <a:off x="5322528" y="2059510"/>
                <a:ext cx="3358477" cy="10714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𝐹𝐼𝐶𝑆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D171F-1CB4-0FEE-CFB8-88A46A938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528" y="2059510"/>
                <a:ext cx="3358477" cy="1071447"/>
              </a:xfrm>
              <a:prstGeom prst="rect">
                <a:avLst/>
              </a:prstGeom>
              <a:blipFill>
                <a:blip r:embed="rId4"/>
                <a:stretch>
                  <a:fillRect t="-235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D8CC7D7-DCD6-F089-54E4-3EB203A670ED}"/>
              </a:ext>
            </a:extLst>
          </p:cNvPr>
          <p:cNvSpPr txBox="1"/>
          <p:nvPr/>
        </p:nvSpPr>
        <p:spPr>
          <a:xfrm>
            <a:off x="1619673" y="5301208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X</a:t>
            </a:r>
            <a:r>
              <a:rPr lang="en-IT" i="1" baseline="-25000"/>
              <a:t>FICS</a:t>
            </a:r>
            <a:r>
              <a:rPr lang="en-IT" i="1"/>
              <a:t>=3.9*10</a:t>
            </a:r>
            <a:r>
              <a:rPr lang="en-IT" i="1" baseline="30000"/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5334A-7D96-C19C-3DBB-A1C2C05982CD}"/>
              </a:ext>
            </a:extLst>
          </p:cNvPr>
          <p:cNvSpPr txBox="1"/>
          <p:nvPr/>
        </p:nvSpPr>
        <p:spPr>
          <a:xfrm>
            <a:off x="107504" y="5877272"/>
            <a:ext cx="695498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/>
              <a:t>Single particle energy extraction from the stored beam</a:t>
            </a:r>
          </a:p>
          <a:p>
            <a:pPr algn="ctr"/>
            <a:r>
              <a:rPr lang="it-IT"/>
              <a:t>in the form of 100 GeV photons</a:t>
            </a:r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D24099-2EA0-A057-865A-876C55F41E75}"/>
              </a:ext>
            </a:extLst>
          </p:cNvPr>
          <p:cNvSpPr txBox="1"/>
          <p:nvPr/>
        </p:nvSpPr>
        <p:spPr>
          <a:xfrm>
            <a:off x="6827110" y="6453336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>
                <a:highlight>
                  <a:srgbClr val="FFFF00"/>
                </a:highlight>
              </a:rPr>
              <a:t>T</a:t>
            </a:r>
            <a:r>
              <a:rPr lang="en-IT" sz="1800">
                <a:highlight>
                  <a:srgbClr val="FFFF00"/>
                </a:highlight>
              </a:rPr>
              <a:t>hanks to Illya Drebot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094107-8BC3-CEDF-C946-771B3811BFD6}"/>
              </a:ext>
            </a:extLst>
          </p:cNvPr>
          <p:cNvSpPr txBox="1"/>
          <p:nvPr/>
        </p:nvSpPr>
        <p:spPr>
          <a:xfrm>
            <a:off x="5220072" y="397228"/>
            <a:ext cx="3869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Deep recoil Compton: X &gt;&gt;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89A194-2201-D16F-BA0C-DE25718A34DA}"/>
                  </a:ext>
                </a:extLst>
              </p:cNvPr>
              <p:cNvSpPr txBox="1"/>
              <p:nvPr/>
            </p:nvSpPr>
            <p:spPr>
              <a:xfrm>
                <a:off x="5555950" y="959719"/>
                <a:ext cx="3125055" cy="7017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89A194-2201-D16F-BA0C-DE25718A3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950" y="959719"/>
                <a:ext cx="3125055" cy="701731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257FE8E-4E7F-07B7-EB94-C07E1EBA5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77" y="29829"/>
            <a:ext cx="1003131" cy="60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8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D01E3-74E0-04A2-9447-7B6D5D790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6" name="Segnaposto data 6">
            <a:extLst>
              <a:ext uri="{FF2B5EF4-FFF2-40B4-BE49-F238E27FC236}">
                <a16:creationId xmlns:a16="http://schemas.microsoft.com/office/drawing/2014/main" id="{CCBAB071-881E-4490-E421-4C74C4325C4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3779912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ELI-NP – Magurele (Bucharest) -  July 9th, 2024</a:t>
            </a:r>
            <a:endParaRPr lang="en-US" sz="1400"/>
          </a:p>
        </p:txBody>
      </p:sp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0C6F1142-48A0-7A74-5E63-2B4B73269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835" y="188640"/>
            <a:ext cx="5974581" cy="6309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E4FC7C-367C-5BA3-BC65-70218B714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769" y="188641"/>
            <a:ext cx="5796631" cy="24482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8C0971-EA92-D7F1-79E6-B13A2537396C}"/>
              </a:ext>
            </a:extLst>
          </p:cNvPr>
          <p:cNvSpPr txBox="1"/>
          <p:nvPr/>
        </p:nvSpPr>
        <p:spPr>
          <a:xfrm>
            <a:off x="4380506" y="879103"/>
            <a:ext cx="235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s</a:t>
            </a:r>
            <a:r>
              <a:rPr lang="en-IT" i="1"/>
              <a:t>cattered photons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7C16D-FEEC-35CC-5BF3-D20238433CA7}"/>
              </a:ext>
            </a:extLst>
          </p:cNvPr>
          <p:cNvSpPr txBox="1"/>
          <p:nvPr/>
        </p:nvSpPr>
        <p:spPr>
          <a:xfrm>
            <a:off x="4067944" y="3111351"/>
            <a:ext cx="2954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s</a:t>
            </a:r>
            <a:r>
              <a:rPr lang="en-IT" i="1"/>
              <a:t>cattered       electrons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74A333-E08A-EEA4-991E-7CDBA45FF220}"/>
              </a:ext>
            </a:extLst>
          </p:cNvPr>
          <p:cNvSpPr txBox="1"/>
          <p:nvPr/>
        </p:nvSpPr>
        <p:spPr>
          <a:xfrm>
            <a:off x="81697" y="2237963"/>
            <a:ext cx="2186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/>
              <a:t>b</a:t>
            </a:r>
            <a:r>
              <a:rPr lang="en-IT" i="1"/>
              <a:t>etter statistics</a:t>
            </a:r>
          </a:p>
          <a:p>
            <a:pPr algn="ctr"/>
            <a:r>
              <a:rPr lang="en-IT" i="1"/>
              <a:t>with 200 MeV e</a:t>
            </a:r>
            <a:r>
              <a:rPr lang="en-IT" i="1" baseline="3000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012134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72443-28E0-D1B8-022A-0AF33CE18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2D70AAEF-3AE1-4D62-02B9-4F20809D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852936"/>
            <a:ext cx="5922739" cy="3718686"/>
          </a:xfrm>
          <a:prstGeom prst="rect">
            <a:avLst/>
          </a:prstGeom>
        </p:spPr>
      </p:pic>
      <p:pic>
        <p:nvPicPr>
          <p:cNvPr id="14" name="Picture 13" descr="A line graph with different colored lines&#10;&#10;Description automatically generated">
            <a:extLst>
              <a:ext uri="{FF2B5EF4-FFF2-40B4-BE49-F238E27FC236}">
                <a16:creationId xmlns:a16="http://schemas.microsoft.com/office/drawing/2014/main" id="{368A61A6-64A3-D7B5-DC68-8B7930118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176" y="3504740"/>
            <a:ext cx="3979540" cy="25622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00180F-AB2F-7F41-7AB3-EB36D0748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A1DA36-D912-80C4-943B-AC01906F7235}"/>
              </a:ext>
            </a:extLst>
          </p:cNvPr>
          <p:cNvSpPr txBox="1"/>
          <p:nvPr/>
        </p:nvSpPr>
        <p:spPr>
          <a:xfrm>
            <a:off x="1403648" y="16763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/>
              <a:t>At FICS electrons emit photons with energy larger than </a:t>
            </a:r>
            <a:r>
              <a:rPr lang="en-IT" i="1"/>
              <a:t>T</a:t>
            </a:r>
            <a:r>
              <a:rPr lang="en-IT" i="1" baseline="-25000"/>
              <a:t>e</a:t>
            </a:r>
          </a:p>
        </p:txBody>
      </p:sp>
      <p:pic>
        <p:nvPicPr>
          <p:cNvPr id="7" name="Picture 6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2BC1FEFC-6623-ECEF-D70C-B881D95C1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47" y="1689485"/>
            <a:ext cx="3408604" cy="829921"/>
          </a:xfrm>
          <a:prstGeom prst="rect">
            <a:avLst/>
          </a:prstGeom>
        </p:spPr>
      </p:pic>
      <p:pic>
        <p:nvPicPr>
          <p:cNvPr id="9" name="Picture 8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FB3428D8-B268-B22E-2251-A064A85A8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968" y="656156"/>
            <a:ext cx="5920956" cy="943449"/>
          </a:xfrm>
          <a:prstGeom prst="rect">
            <a:avLst/>
          </a:prstGeom>
        </p:spPr>
      </p:pic>
      <p:pic>
        <p:nvPicPr>
          <p:cNvPr id="11" name="Picture 10" descr="A close up of a note&#10;&#10;Description automatically generated">
            <a:extLst>
              <a:ext uri="{FF2B5EF4-FFF2-40B4-BE49-F238E27FC236}">
                <a16:creationId xmlns:a16="http://schemas.microsoft.com/office/drawing/2014/main" id="{BB9A036D-EBCC-C7B1-DFEF-6226F66218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6981" y="1564545"/>
            <a:ext cx="3269435" cy="12883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9ACA69-EF30-430C-211D-7202CAA01A42}"/>
              </a:ext>
            </a:extLst>
          </p:cNvPr>
          <p:cNvSpPr txBox="1"/>
          <p:nvPr/>
        </p:nvSpPr>
        <p:spPr>
          <a:xfrm>
            <a:off x="107504" y="3501008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f</a:t>
            </a:r>
            <a:r>
              <a:rPr lang="en-IT" i="1"/>
              <a:t> </a:t>
            </a:r>
            <a:r>
              <a:rPr lang="en-IT" i="1" baseline="30000"/>
              <a:t>T</a:t>
            </a:r>
            <a:r>
              <a:rPr lang="en-IT" i="1" baseline="-25000"/>
              <a:t>FICS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6584FD-8234-E5AA-07DD-AEE634F7A9FC}"/>
              </a:ext>
            </a:extLst>
          </p:cNvPr>
          <p:cNvSpPr txBox="1"/>
          <p:nvPr/>
        </p:nvSpPr>
        <p:spPr>
          <a:xfrm>
            <a:off x="3825642" y="6371651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</a:t>
            </a:r>
            <a:r>
              <a:rPr lang="en-IT" i="1" baseline="-25000"/>
              <a:t>ph</a:t>
            </a:r>
            <a:r>
              <a:rPr lang="en-IT"/>
              <a:t> (MeV)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630B92-941E-0BE2-CAD8-E3F932F8615B}"/>
              </a:ext>
            </a:extLst>
          </p:cNvPr>
          <p:cNvSpPr txBox="1"/>
          <p:nvPr/>
        </p:nvSpPr>
        <p:spPr>
          <a:xfrm>
            <a:off x="3678807" y="4119463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f</a:t>
            </a:r>
            <a:r>
              <a:rPr lang="en-IT" i="1"/>
              <a:t> </a:t>
            </a:r>
            <a:r>
              <a:rPr lang="en-IT" i="1" baseline="30000"/>
              <a:t>T</a:t>
            </a:r>
            <a:r>
              <a:rPr lang="en-IT" i="1" baseline="-25000"/>
              <a:t>FICS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D18016-AE3A-0711-4D2C-5DC055368CBC}"/>
              </a:ext>
            </a:extLst>
          </p:cNvPr>
          <p:cNvSpPr txBox="1"/>
          <p:nvPr/>
        </p:nvSpPr>
        <p:spPr>
          <a:xfrm>
            <a:off x="6678999" y="5946337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</a:t>
            </a:r>
            <a:r>
              <a:rPr lang="en-IT" i="1" baseline="-25000"/>
              <a:t>ph</a:t>
            </a:r>
            <a:r>
              <a:rPr lang="en-IT"/>
              <a:t> (MeV)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06866A-1161-BF1D-10DC-8E179F3A4B09}"/>
              </a:ext>
            </a:extLst>
          </p:cNvPr>
          <p:cNvSpPr txBox="1"/>
          <p:nvPr/>
        </p:nvSpPr>
        <p:spPr>
          <a:xfrm>
            <a:off x="1475656" y="5445224"/>
            <a:ext cx="1831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T</a:t>
            </a:r>
            <a:r>
              <a:rPr lang="en-IT" i="1" baseline="-25000"/>
              <a:t>e</a:t>
            </a:r>
            <a:r>
              <a:rPr lang="en-IT"/>
              <a:t>=100 MeV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74C16-6768-4882-7AB7-528636057406}"/>
              </a:ext>
            </a:extLst>
          </p:cNvPr>
          <p:cNvSpPr txBox="1"/>
          <p:nvPr/>
        </p:nvSpPr>
        <p:spPr>
          <a:xfrm>
            <a:off x="1319087" y="3935866"/>
            <a:ext cx="1405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T</a:t>
            </a:r>
            <a:r>
              <a:rPr lang="en-IT" i="1" baseline="-25000"/>
              <a:t>e</a:t>
            </a:r>
            <a:r>
              <a:rPr lang="en-IT"/>
              <a:t>=1 GeV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06DD4A-4CCF-C080-E5E8-AF6E5419CC67}"/>
              </a:ext>
            </a:extLst>
          </p:cNvPr>
          <p:cNvSpPr txBox="1"/>
          <p:nvPr/>
        </p:nvSpPr>
        <p:spPr>
          <a:xfrm>
            <a:off x="1274283" y="2699798"/>
            <a:ext cx="1559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T</a:t>
            </a:r>
            <a:r>
              <a:rPr lang="en-IT" i="1" baseline="-25000"/>
              <a:t>e</a:t>
            </a:r>
            <a:r>
              <a:rPr lang="en-IT"/>
              <a:t>=10 GeV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F73406-C6E7-66EB-3B67-2FEEAD9BD286}"/>
              </a:ext>
            </a:extLst>
          </p:cNvPr>
          <p:cNvSpPr txBox="1"/>
          <p:nvPr/>
        </p:nvSpPr>
        <p:spPr>
          <a:xfrm>
            <a:off x="7019918" y="3657798"/>
            <a:ext cx="1831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T</a:t>
            </a:r>
            <a:r>
              <a:rPr lang="en-IT" i="1" baseline="-25000"/>
              <a:t>e</a:t>
            </a:r>
            <a:r>
              <a:rPr lang="en-IT"/>
              <a:t>=100 MeV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E0BB6B-F091-5134-822D-3325F019214F}"/>
              </a:ext>
            </a:extLst>
          </p:cNvPr>
          <p:cNvSpPr txBox="1"/>
          <p:nvPr/>
        </p:nvSpPr>
        <p:spPr>
          <a:xfrm>
            <a:off x="5568398" y="5266712"/>
            <a:ext cx="1405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T</a:t>
            </a:r>
            <a:r>
              <a:rPr lang="en-IT" i="1" baseline="-25000"/>
              <a:t>e</a:t>
            </a:r>
            <a:r>
              <a:rPr lang="en-IT"/>
              <a:t>=1 GeV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6B1350-6F7E-48D4-755F-686D720459E6}"/>
              </a:ext>
            </a:extLst>
          </p:cNvPr>
          <p:cNvSpPr txBox="1"/>
          <p:nvPr/>
        </p:nvSpPr>
        <p:spPr>
          <a:xfrm>
            <a:off x="5086832" y="4314258"/>
            <a:ext cx="1559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T</a:t>
            </a:r>
            <a:r>
              <a:rPr lang="en-IT" i="1" baseline="-25000"/>
              <a:t>e</a:t>
            </a:r>
            <a:r>
              <a:rPr lang="en-IT"/>
              <a:t>=10 GeV</a:t>
            </a:r>
          </a:p>
        </p:txBody>
      </p:sp>
    </p:spTree>
    <p:extLst>
      <p:ext uri="{BB962C8B-B14F-4D97-AF65-F5344CB8AC3E}">
        <p14:creationId xmlns:p14="http://schemas.microsoft.com/office/powerpoint/2010/main" val="3826402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8E1E0-18E4-6C9F-E743-75FC46420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CBA5626-C4AF-87B6-749D-B1DAA885E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B90A2F4D-C648-5FB3-CBB7-E511F52A6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211035"/>
            <a:ext cx="6396650" cy="52423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EBD09C-9197-DB40-DF5E-697784BE21F4}"/>
              </a:ext>
            </a:extLst>
          </p:cNvPr>
          <p:cNvSpPr txBox="1"/>
          <p:nvPr/>
        </p:nvSpPr>
        <p:spPr>
          <a:xfrm>
            <a:off x="1411491" y="141736"/>
            <a:ext cx="7101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FICS has a shallow minimum:</a:t>
            </a:r>
          </a:p>
          <a:p>
            <a:pPr algn="ctr"/>
            <a:r>
              <a:rPr lang="en-IT"/>
              <a:t>residual electron kinetic energy </a:t>
            </a:r>
            <a:r>
              <a:rPr lang="en-IT" i="1"/>
              <a:t>T’</a:t>
            </a:r>
            <a:r>
              <a:rPr lang="en-IT" i="1" baseline="-25000"/>
              <a:t>e</a:t>
            </a:r>
            <a:r>
              <a:rPr lang="en-IT"/>
              <a:t> around FICS is small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FE1CF-EE90-FFEA-A84F-2EBE9895525D}"/>
              </a:ext>
            </a:extLst>
          </p:cNvPr>
          <p:cNvSpPr txBox="1"/>
          <p:nvPr/>
        </p:nvSpPr>
        <p:spPr>
          <a:xfrm>
            <a:off x="757818" y="1916832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T’</a:t>
            </a:r>
            <a:r>
              <a:rPr lang="en-IT" i="1" baseline="-25000"/>
              <a:t>e  </a:t>
            </a:r>
            <a:r>
              <a:rPr lang="en-IT" i="1"/>
              <a:t>(MeV)</a:t>
            </a:r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C5B63-7825-7D3A-670C-E8F517FB382C}"/>
              </a:ext>
            </a:extLst>
          </p:cNvPr>
          <p:cNvSpPr txBox="1"/>
          <p:nvPr/>
        </p:nvSpPr>
        <p:spPr>
          <a:xfrm>
            <a:off x="692384" y="4657915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T’</a:t>
            </a:r>
            <a:r>
              <a:rPr lang="en-IT" i="1" baseline="-25000"/>
              <a:t>e  </a:t>
            </a:r>
            <a:r>
              <a:rPr lang="en-IT" i="1"/>
              <a:t>(MeV)</a:t>
            </a:r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817C6-BBC1-A512-A39F-0FFFB279E9FD}"/>
              </a:ext>
            </a:extLst>
          </p:cNvPr>
          <p:cNvSpPr txBox="1"/>
          <p:nvPr/>
        </p:nvSpPr>
        <p:spPr>
          <a:xfrm>
            <a:off x="5063091" y="1962998"/>
            <a:ext cx="3131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T</a:t>
            </a:r>
            <a:r>
              <a:rPr lang="en-IT" i="1" baseline="-25000"/>
              <a:t>e  </a:t>
            </a:r>
            <a:r>
              <a:rPr lang="en-IT" i="1"/>
              <a:t>= 20, 50, 200 (MeV),</a:t>
            </a:r>
          </a:p>
          <a:p>
            <a:r>
              <a:rPr lang="en-IT" i="1"/>
              <a:t>	        1, 5 (GeV)</a:t>
            </a:r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EEAC7A-FAEC-BE92-2DE2-E509313A4586}"/>
              </a:ext>
            </a:extLst>
          </p:cNvPr>
          <p:cNvSpPr txBox="1"/>
          <p:nvPr/>
        </p:nvSpPr>
        <p:spPr>
          <a:xfrm>
            <a:off x="4962013" y="4473248"/>
            <a:ext cx="2636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T</a:t>
            </a:r>
            <a:r>
              <a:rPr lang="en-IT" i="1" baseline="-25000"/>
              <a:t>e  </a:t>
            </a:r>
            <a:r>
              <a:rPr lang="en-IT" i="1"/>
              <a:t>= 10, 100 (GeV),</a:t>
            </a:r>
          </a:p>
          <a:p>
            <a:r>
              <a:rPr lang="en-IT" i="1"/>
              <a:t>         1 TeV , 1 PeV</a:t>
            </a:r>
            <a:endParaRPr lang="en-IT"/>
          </a:p>
        </p:txBody>
      </p:sp>
      <p:sp>
        <p:nvSpPr>
          <p:cNvPr id="3" name="Segnaposto data 6">
            <a:extLst>
              <a:ext uri="{FF2B5EF4-FFF2-40B4-BE49-F238E27FC236}">
                <a16:creationId xmlns:a16="http://schemas.microsoft.com/office/drawing/2014/main" id="{14F8468A-ED4D-9324-C9E4-65DDAF4520F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6336704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Fundamental Research &amp; Applications @ EupraXia, LNF, Dec. 5th,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6260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4E5A5E5-FADB-943B-772D-5D3AA36D7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60" y="2996952"/>
            <a:ext cx="8892480" cy="1631388"/>
          </a:xfrm>
          <a:prstGeom prst="rect">
            <a:avLst/>
          </a:prstGeom>
        </p:spPr>
      </p:pic>
      <p:pic>
        <p:nvPicPr>
          <p:cNvPr id="6" name="Picture 5" descr="A white paper with black text&#10;&#10;Description automatically generated">
            <a:extLst>
              <a:ext uri="{FF2B5EF4-FFF2-40B4-BE49-F238E27FC236}">
                <a16:creationId xmlns:a16="http://schemas.microsoft.com/office/drawing/2014/main" id="{20CCF044-D44E-45B5-3435-8B714F93F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50" y="767105"/>
            <a:ext cx="5549900" cy="187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088213-FA6D-7718-0D2A-DFD88FC1D19E}"/>
              </a:ext>
            </a:extLst>
          </p:cNvPr>
          <p:cNvSpPr txBox="1"/>
          <p:nvPr/>
        </p:nvSpPr>
        <p:spPr>
          <a:xfrm>
            <a:off x="997022" y="4725144"/>
            <a:ext cx="687983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T"/>
              <a:t>Black-hole </a:t>
            </a:r>
            <a:r>
              <a:rPr lang="en-IT" i="1"/>
              <a:t>a=10</a:t>
            </a:r>
            <a:r>
              <a:rPr lang="en-IT" i="1" baseline="30000"/>
              <a:t>10</a:t>
            </a:r>
            <a:r>
              <a:rPr lang="en-IT" i="1"/>
              <a:t>  T=4.1</a:t>
            </a:r>
            <a:r>
              <a:rPr lang="en-IT" i="1" baseline="30000"/>
              <a:t>.</a:t>
            </a:r>
            <a:r>
              <a:rPr lang="en-IT" i="1"/>
              <a:t>10</a:t>
            </a:r>
            <a:r>
              <a:rPr lang="en-IT" i="1" baseline="30000"/>
              <a:t>-11</a:t>
            </a:r>
            <a:r>
              <a:rPr lang="en-IT" i="1"/>
              <a:t> K</a:t>
            </a:r>
          </a:p>
          <a:p>
            <a:pPr algn="ctr">
              <a:lnSpc>
                <a:spcPct val="150000"/>
              </a:lnSpc>
            </a:pPr>
            <a:r>
              <a:rPr lang="en-IT"/>
              <a:t>Plasma acceleration (100 GV/m)  </a:t>
            </a:r>
            <a:r>
              <a:rPr lang="en-IT" i="1"/>
              <a:t>a=1.8</a:t>
            </a:r>
            <a:r>
              <a:rPr lang="en-IT" i="1" baseline="30000"/>
              <a:t>.</a:t>
            </a:r>
            <a:r>
              <a:rPr lang="en-IT" i="1"/>
              <a:t>10</a:t>
            </a:r>
            <a:r>
              <a:rPr lang="en-IT" i="1" baseline="30000"/>
              <a:t>22</a:t>
            </a:r>
            <a:r>
              <a:rPr lang="en-IT" i="1"/>
              <a:t>  T=74 K</a:t>
            </a:r>
          </a:p>
          <a:p>
            <a:pPr algn="ctr">
              <a:lnSpc>
                <a:spcPct val="150000"/>
              </a:lnSpc>
            </a:pPr>
            <a:r>
              <a:rPr lang="en-IT"/>
              <a:t>??  </a:t>
            </a:r>
            <a:r>
              <a:rPr lang="en-GB" b="1" i="1"/>
              <a:t>h</a:t>
            </a:r>
            <a:r>
              <a:rPr lang="en-IT" b="1" i="1"/>
              <a:t>ow about FICS</a:t>
            </a:r>
            <a:r>
              <a:rPr lang="en-IT"/>
              <a:t>  ??</a:t>
            </a:r>
          </a:p>
        </p:txBody>
      </p:sp>
      <p:sp>
        <p:nvSpPr>
          <p:cNvPr id="5" name="Segnaposto data 6">
            <a:extLst>
              <a:ext uri="{FF2B5EF4-FFF2-40B4-BE49-F238E27FC236}">
                <a16:creationId xmlns:a16="http://schemas.microsoft.com/office/drawing/2014/main" id="{A612E4AF-76B2-0355-3C97-926C5097BB4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6336704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Fundamental Research &amp; Applications @ EupraXia, LNF, Dec. 5th,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6518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D1042-ADE5-1061-7C7F-9106A7D58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14FA24-D13E-94C8-9B4B-51BD2ADAD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white text with black text&#10;&#10;Description automatically generated">
            <a:extLst>
              <a:ext uri="{FF2B5EF4-FFF2-40B4-BE49-F238E27FC236}">
                <a16:creationId xmlns:a16="http://schemas.microsoft.com/office/drawing/2014/main" id="{91E5885F-4CBC-CE06-ADC5-D8FEDA69B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9" y="1124744"/>
            <a:ext cx="5626885" cy="5328592"/>
          </a:xfrm>
          <a:prstGeom prst="rect">
            <a:avLst/>
          </a:prstGeom>
        </p:spPr>
      </p:pic>
      <p:pic>
        <p:nvPicPr>
          <p:cNvPr id="6" name="Picture 5" descr="A graph of a red and blue line&#10;&#10;Description automatically generated">
            <a:extLst>
              <a:ext uri="{FF2B5EF4-FFF2-40B4-BE49-F238E27FC236}">
                <a16:creationId xmlns:a16="http://schemas.microsoft.com/office/drawing/2014/main" id="{3FBFB487-5306-920B-5F38-B7A5316B1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2924944"/>
            <a:ext cx="4837269" cy="3720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EC1F15-A470-BD1D-244B-11C21065DACD}"/>
              </a:ext>
            </a:extLst>
          </p:cNvPr>
          <p:cNvSpPr txBox="1"/>
          <p:nvPr/>
        </p:nvSpPr>
        <p:spPr>
          <a:xfrm>
            <a:off x="5498574" y="1772816"/>
            <a:ext cx="3609930" cy="1132938"/>
          </a:xfrm>
          <a:prstGeom prst="rect">
            <a:avLst/>
          </a:prstGeom>
          <a:noFill/>
        </p:spPr>
        <p:txBody>
          <a:bodyPr wrap="square" lIns="90000" rtlCol="0">
            <a:normAutofit fontScale="70000" lnSpcReduction="20000"/>
          </a:bodyPr>
          <a:lstStyle/>
          <a:p>
            <a:pPr algn="ctr">
              <a:lnSpc>
                <a:spcPct val="150000"/>
              </a:lnSpc>
            </a:pPr>
            <a:r>
              <a:rPr lang="en-GB" i="1"/>
              <a:t>a</a:t>
            </a:r>
            <a:r>
              <a:rPr lang="en-GB" i="1" baseline="-25000"/>
              <a:t>FICS</a:t>
            </a:r>
            <a:r>
              <a:rPr lang="en-IT" i="1"/>
              <a:t> (m/s</a:t>
            </a:r>
            <a:r>
              <a:rPr lang="en-IT" i="1" baseline="30000"/>
              <a:t>2</a:t>
            </a:r>
            <a:r>
              <a:rPr lang="en-IT" i="1"/>
              <a:t>) = 7.3</a:t>
            </a:r>
            <a:r>
              <a:rPr lang="en-IT" i="1" baseline="30000"/>
              <a:t>.</a:t>
            </a:r>
            <a:r>
              <a:rPr lang="en-IT" i="1"/>
              <a:t>10</a:t>
            </a:r>
            <a:r>
              <a:rPr lang="en-IT" i="1" baseline="30000"/>
              <a:t>28</a:t>
            </a:r>
            <a:r>
              <a:rPr lang="en-IT" i="1"/>
              <a:t> * E</a:t>
            </a:r>
            <a:r>
              <a:rPr lang="en-IT" i="1" baseline="-25000"/>
              <a:t>e</a:t>
            </a:r>
            <a:r>
              <a:rPr lang="en-IT" i="1"/>
              <a:t>(MeV)</a:t>
            </a:r>
          </a:p>
          <a:p>
            <a:pPr algn="ctr">
              <a:lnSpc>
                <a:spcPct val="150000"/>
              </a:lnSpc>
            </a:pPr>
            <a:r>
              <a:rPr lang="en-IT" i="1"/>
              <a:t>T</a:t>
            </a:r>
            <a:r>
              <a:rPr lang="en-GB" i="1" baseline="-25000"/>
              <a:t>U</a:t>
            </a:r>
            <a:r>
              <a:rPr lang="en-IT" i="1" baseline="-25000"/>
              <a:t>nruh-FICS  </a:t>
            </a:r>
            <a:r>
              <a:rPr lang="en-IT" i="1"/>
              <a:t>(K) =3.1</a:t>
            </a:r>
            <a:r>
              <a:rPr lang="en-IT" i="1" baseline="30000"/>
              <a:t>.</a:t>
            </a:r>
            <a:r>
              <a:rPr lang="en-IT" i="1"/>
              <a:t>10</a:t>
            </a:r>
            <a:r>
              <a:rPr lang="en-IT" i="1" baseline="30000"/>
              <a:t>8</a:t>
            </a:r>
            <a:r>
              <a:rPr lang="en-IT" i="1"/>
              <a:t> * E</a:t>
            </a:r>
            <a:r>
              <a:rPr lang="en-IT" i="1" baseline="-25000"/>
              <a:t>e</a:t>
            </a:r>
            <a:r>
              <a:rPr lang="en-IT" i="1"/>
              <a:t>(MeV)</a:t>
            </a:r>
          </a:p>
          <a:p>
            <a:pPr algn="ctr">
              <a:lnSpc>
                <a:spcPct val="150000"/>
              </a:lnSpc>
            </a:pPr>
            <a:r>
              <a:rPr lang="en-IT" i="1"/>
              <a:t>T</a:t>
            </a:r>
            <a:r>
              <a:rPr lang="en-GB" i="1" baseline="-25000"/>
              <a:t>U</a:t>
            </a:r>
            <a:r>
              <a:rPr lang="en-IT" i="1" baseline="-25000"/>
              <a:t>nruh-FICS</a:t>
            </a:r>
            <a:r>
              <a:rPr lang="en-IT" i="1"/>
              <a:t> (MeV) = 0.026 * E</a:t>
            </a:r>
            <a:r>
              <a:rPr lang="en-IT" i="1" baseline="-25000"/>
              <a:t>e</a:t>
            </a:r>
            <a:r>
              <a:rPr lang="en-IT" i="1"/>
              <a:t>(MeV)</a:t>
            </a:r>
          </a:p>
        </p:txBody>
      </p:sp>
    </p:spTree>
    <p:extLst>
      <p:ext uri="{BB962C8B-B14F-4D97-AF65-F5344CB8AC3E}">
        <p14:creationId xmlns:p14="http://schemas.microsoft.com/office/powerpoint/2010/main" val="3761001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29E68-25B7-0BF5-929F-4D39AE71D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72022991-86FF-7660-35D0-7966F5403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040C5-B3B0-FCB6-1EE1-396B53898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math equations on a piece of paper&#10;&#10;Description automatically generated">
            <a:extLst>
              <a:ext uri="{FF2B5EF4-FFF2-40B4-BE49-F238E27FC236}">
                <a16:creationId xmlns:a16="http://schemas.microsoft.com/office/drawing/2014/main" id="{D04902EA-4652-B9F0-C20C-4B3B4A88B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620688"/>
            <a:ext cx="6315770" cy="5705923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2F5BF4A4-532E-98E9-BD50-6F6FA607D7D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6336704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Fundamental Research &amp; Applications @ EupraXia, LNF, Dec. 5th,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07632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50D9A-9C61-E2E0-AA12-ADB2FDA44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3C3A6A5A-2C3B-A9FC-9110-19792AEB7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0666DB-778B-672B-A259-4656297D7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6" name="Picture 5" descr="A white paper with math equations&#10;&#10;Description automatically generated">
            <a:extLst>
              <a:ext uri="{FF2B5EF4-FFF2-40B4-BE49-F238E27FC236}">
                <a16:creationId xmlns:a16="http://schemas.microsoft.com/office/drawing/2014/main" id="{78750256-A457-D93B-7C65-3FEC936F7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928" y="1205875"/>
            <a:ext cx="6514512" cy="53057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F998FF-FBD9-7BB8-2310-2C634F1A4834}"/>
              </a:ext>
            </a:extLst>
          </p:cNvPr>
          <p:cNvSpPr txBox="1"/>
          <p:nvPr/>
        </p:nvSpPr>
        <p:spPr>
          <a:xfrm>
            <a:off x="1733078" y="116632"/>
            <a:ext cx="6727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FICS Relay in the cosmo - a possible mechanism to</a:t>
            </a:r>
          </a:p>
          <a:p>
            <a:r>
              <a:rPr lang="en-GB"/>
              <a:t>p</a:t>
            </a:r>
            <a:r>
              <a:rPr lang="en-IT"/>
              <a:t>ropagate very high energy electrons in the universe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531AC805-193E-303A-8E1C-FCA1D0144356}"/>
              </a:ext>
            </a:extLst>
          </p:cNvPr>
          <p:cNvSpPr/>
          <p:nvPr/>
        </p:nvSpPr>
        <p:spPr bwMode="auto">
          <a:xfrm>
            <a:off x="1259632" y="1484784"/>
            <a:ext cx="576064" cy="1442470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A8531376-0C9C-2BBF-29BB-7285A0F2AF09}"/>
              </a:ext>
            </a:extLst>
          </p:cNvPr>
          <p:cNvSpPr/>
          <p:nvPr/>
        </p:nvSpPr>
        <p:spPr bwMode="auto">
          <a:xfrm>
            <a:off x="1259632" y="3717032"/>
            <a:ext cx="576064" cy="1586485"/>
          </a:xfrm>
          <a:prstGeom prst="lef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2C38FB-15D6-C0CE-02F7-94A427588DF2}"/>
              </a:ext>
            </a:extLst>
          </p:cNvPr>
          <p:cNvSpPr txBox="1"/>
          <p:nvPr/>
        </p:nvSpPr>
        <p:spPr>
          <a:xfrm>
            <a:off x="280131" y="1988840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FICS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439267-1B6F-053F-71ED-03A62980C38F}"/>
              </a:ext>
            </a:extLst>
          </p:cNvPr>
          <p:cNvSpPr txBox="1"/>
          <p:nvPr/>
        </p:nvSpPr>
        <p:spPr>
          <a:xfrm>
            <a:off x="39796" y="4157796"/>
            <a:ext cx="1329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Direct</a:t>
            </a:r>
          </a:p>
          <a:p>
            <a:r>
              <a:rPr lang="en-IT"/>
              <a:t>Compton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F515F8-E20F-99B0-49BC-33E934D45052}"/>
              </a:ext>
            </a:extLst>
          </p:cNvPr>
          <p:cNvCxnSpPr>
            <a:cxnSpLocks/>
          </p:cNvCxnSpPr>
          <p:nvPr/>
        </p:nvCxnSpPr>
        <p:spPr bwMode="auto">
          <a:xfrm>
            <a:off x="1619672" y="5445224"/>
            <a:ext cx="0" cy="86409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3C7371C-1937-A8BB-0132-C82D0E1E2B1B}"/>
              </a:ext>
            </a:extLst>
          </p:cNvPr>
          <p:cNvSpPr txBox="1"/>
          <p:nvPr/>
        </p:nvSpPr>
        <p:spPr>
          <a:xfrm>
            <a:off x="179512" y="6234419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FICS, etc, etc</a:t>
            </a:r>
          </a:p>
        </p:txBody>
      </p:sp>
    </p:spTree>
    <p:extLst>
      <p:ext uri="{BB962C8B-B14F-4D97-AF65-F5344CB8AC3E}">
        <p14:creationId xmlns:p14="http://schemas.microsoft.com/office/powerpoint/2010/main" val="3265741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1310A-1234-B316-EDB3-1A2509539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524CBE62-83DA-E9A4-1E5E-1357110C8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10A8E-E812-ECF4-81FA-A4E161B64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B40D3B-8E1F-C8B2-1D48-D1AEBB3D09DE}"/>
              </a:ext>
            </a:extLst>
          </p:cNvPr>
          <p:cNvSpPr txBox="1"/>
          <p:nvPr/>
        </p:nvSpPr>
        <p:spPr>
          <a:xfrm>
            <a:off x="1017518" y="188640"/>
            <a:ext cx="802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i="1"/>
              <a:t>making a 255 keV bright photon beam is not an easy task…</a:t>
            </a:r>
          </a:p>
          <a:p>
            <a:r>
              <a:rPr lang="en-IT" i="1"/>
              <a:t>FEL is challenging/expensive, ICS is not that bright, X-ray tube is even less bright --&gt; very low luminosity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C33C86-789E-7AB3-6954-4B7BC03B6483}"/>
              </a:ext>
            </a:extLst>
          </p:cNvPr>
          <p:cNvGrpSpPr/>
          <p:nvPr/>
        </p:nvGrpSpPr>
        <p:grpSpPr>
          <a:xfrm>
            <a:off x="100227" y="4509120"/>
            <a:ext cx="7959935" cy="2333873"/>
            <a:chOff x="100227" y="4509120"/>
            <a:chExt cx="7959935" cy="233387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F2538-0AE2-5CD6-6518-7819F2E078A4}"/>
                </a:ext>
              </a:extLst>
            </p:cNvPr>
            <p:cNvSpPr txBox="1"/>
            <p:nvPr/>
          </p:nvSpPr>
          <p:spPr>
            <a:xfrm>
              <a:off x="528997" y="4509120"/>
              <a:ext cx="38041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T"/>
                <a:t>FICS with 1 GeV EupraXia’s</a:t>
              </a:r>
            </a:p>
            <a:p>
              <a:pPr algn="ctr"/>
              <a:r>
                <a:rPr lang="en-IT"/>
                <a:t>drive beam before dump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3B03816-D57F-28C2-5603-E4F4ABD23C65}"/>
                </a:ext>
              </a:extLst>
            </p:cNvPr>
            <p:cNvGrpSpPr/>
            <p:nvPr/>
          </p:nvGrpSpPr>
          <p:grpSpPr>
            <a:xfrm>
              <a:off x="100227" y="5517232"/>
              <a:ext cx="7959935" cy="1325761"/>
              <a:chOff x="100227" y="5517232"/>
              <a:chExt cx="7959935" cy="132576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C7C010AD-9085-312A-019F-C594116DF53C}"/>
                      </a:ext>
                    </a:extLst>
                  </p:cNvPr>
                  <p:cNvSpPr txBox="1"/>
                  <p:nvPr/>
                </p:nvSpPr>
                <p:spPr>
                  <a:xfrm>
                    <a:off x="107504" y="5517232"/>
                    <a:ext cx="7776864" cy="49763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2400" b="0" i="1">
                                <a:latin typeface="Cambria Math" panose="02040503050406030204" pitchFamily="18" charset="0"/>
                              </a:rPr>
                              <m:t>𝑒𝑣</m:t>
                            </m:r>
                            <m:r>
                              <a:rPr lang="it-IT" sz="2400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2400" b="0" i="1">
                                <a:latin typeface="Cambria Math" panose="02040503050406030204" pitchFamily="18" charset="0"/>
                              </a:rPr>
                              <m:t>𝐹𝐼𝐶𝑆</m:t>
                            </m:r>
                          </m:sub>
                        </m:sSub>
                      </m:oMath>
                    </a14:m>
                    <a:r>
                      <a:rPr lang="en-US" sz="2400" i="1"/>
                      <a:t>  (s</a:t>
                    </a:r>
                    <a:r>
                      <a:rPr lang="en-US" sz="2400" i="1" baseline="30000"/>
                      <a:t>-1</a:t>
                    </a:r>
                    <a:r>
                      <a:rPr lang="en-US" sz="2400" i="1"/>
                      <a:t>)=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2400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it-IT" sz="2400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  <m:r>
                          <a:rPr lang="it-IT" sz="2400" b="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</a:rPr>
                          <m:t>𝐻𝑧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it-IT" sz="24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2400" b="0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  <m:r>
                          <a:rPr lang="it-IT" sz="2400" b="0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it-IT" sz="2400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it-IT" sz="2400" b="0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it-IT" sz="2400" b="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l-GR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𝐾𝑁</m:t>
                            </m:r>
                          </m:sub>
                        </m:sSub>
                        <m:r>
                          <a:rPr lang="it-IT" i="1">
                            <a:latin typeface="Cambria Math" panose="02040503050406030204" pitchFamily="18" charset="0"/>
                          </a:rPr>
                          <m:t> (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sz="2400" i="1" baseline="3000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C7C010AD-9085-312A-019F-C594116DF5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504" y="5517232"/>
                    <a:ext cx="7776864" cy="49763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63" t="-10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3525D33-E2D2-F88A-F853-A81E52F57EB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372201" y="5950598"/>
                <a:ext cx="512319" cy="43073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AE2BCC64-3D25-6D49-1CB6-B7503940BC5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72352" y="6021288"/>
                <a:ext cx="0" cy="43073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C8332C-5EE1-A733-6D52-12AA3515C365}"/>
                  </a:ext>
                </a:extLst>
              </p:cNvPr>
              <p:cNvSpPr txBox="1"/>
              <p:nvPr/>
            </p:nvSpPr>
            <p:spPr>
              <a:xfrm>
                <a:off x="4932040" y="6381328"/>
                <a:ext cx="9444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/>
                  <a:t>20 cm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9799BAE-E529-7F12-56C3-2E7DC8652023}"/>
                  </a:ext>
                </a:extLst>
              </p:cNvPr>
              <p:cNvSpPr txBox="1"/>
              <p:nvPr/>
            </p:nvSpPr>
            <p:spPr>
              <a:xfrm>
                <a:off x="6628360" y="6336000"/>
                <a:ext cx="14318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/>
                  <a:t>1.1 mbarn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7A948D4-E662-248A-81D9-4AFA115A3834}"/>
                      </a:ext>
                    </a:extLst>
                  </p:cNvPr>
                  <p:cNvSpPr txBox="1"/>
                  <p:nvPr/>
                </p:nvSpPr>
                <p:spPr>
                  <a:xfrm>
                    <a:off x="100227" y="6279703"/>
                    <a:ext cx="2887597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2400" b="0" i="1">
                                <a:latin typeface="Cambria Math" panose="02040503050406030204" pitchFamily="18" charset="0"/>
                              </a:rPr>
                              <m:t>𝑒𝑣</m:t>
                            </m:r>
                            <m:r>
                              <a:rPr lang="it-IT" sz="2400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2400" b="0" i="1">
                                <a:latin typeface="Cambria Math" panose="02040503050406030204" pitchFamily="18" charset="0"/>
                              </a:rPr>
                              <m:t>𝐹𝐼𝐶𝑆</m:t>
                            </m:r>
                          </m:sub>
                        </m:sSub>
                      </m:oMath>
                    </a14:m>
                    <a:r>
                      <a:rPr lang="en-US" sz="2400" i="1"/>
                      <a:t>  (s</a:t>
                    </a:r>
                    <a:r>
                      <a:rPr lang="en-US" sz="2400" i="1" baseline="30000"/>
                      <a:t>-1</a:t>
                    </a:r>
                    <a:r>
                      <a:rPr lang="en-US" sz="2400" i="1"/>
                      <a:t>)</a:t>
                    </a:r>
                    <a14:m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≅</m:t>
                        </m:r>
                      </m:oMath>
                    </a14:m>
                    <a:r>
                      <a:rPr lang="en-US" sz="2400" i="1"/>
                      <a:t> 3.7</a:t>
                    </a:r>
                    <a:endParaRPr lang="en-US" sz="2400" i="1" baseline="3000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7A948D4-E662-248A-81D9-4AFA115A383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27" y="6279703"/>
                    <a:ext cx="2887597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437" t="-10811" b="-29730"/>
                    </a:stretch>
                  </a:blipFill>
                </p:spPr>
                <p:txBody>
                  <a:bodyPr/>
                  <a:lstStyle/>
                  <a:p>
                    <a:r>
                      <a:rPr lang="en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547402-B522-EA2A-3731-298F56BE3F62}"/>
              </a:ext>
            </a:extLst>
          </p:cNvPr>
          <p:cNvGrpSpPr/>
          <p:nvPr/>
        </p:nvGrpSpPr>
        <p:grpSpPr>
          <a:xfrm>
            <a:off x="107504" y="1507431"/>
            <a:ext cx="8955265" cy="3937793"/>
            <a:chOff x="107504" y="1507431"/>
            <a:chExt cx="8955265" cy="393779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044E454-D5F5-268C-E003-DD0888F36F53}"/>
                </a:ext>
              </a:extLst>
            </p:cNvPr>
            <p:cNvGrpSpPr/>
            <p:nvPr/>
          </p:nvGrpSpPr>
          <p:grpSpPr>
            <a:xfrm>
              <a:off x="5742632" y="2591916"/>
              <a:ext cx="2717800" cy="2781300"/>
              <a:chOff x="3491880" y="1982358"/>
              <a:chExt cx="2717800" cy="2781300"/>
            </a:xfrm>
          </p:grpSpPr>
          <p:pic>
            <p:nvPicPr>
              <p:cNvPr id="7" name="Picture 6" descr="A close-up of a roll of paper&#10;&#10;Description automatically generated">
                <a:extLst>
                  <a:ext uri="{FF2B5EF4-FFF2-40B4-BE49-F238E27FC236}">
                    <a16:creationId xmlns:a16="http://schemas.microsoft.com/office/drawing/2014/main" id="{9B940DE2-7D87-545C-ABAF-BEBC0886A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880" y="1982358"/>
                <a:ext cx="2717800" cy="2781300"/>
              </a:xfrm>
              <a:prstGeom prst="rect">
                <a:avLst/>
              </a:prstGeom>
            </p:spPr>
          </p:pic>
          <p:pic>
            <p:nvPicPr>
              <p:cNvPr id="4" name="Picture 3" descr="A pink square with a black border&#10;&#10;Description automatically generated with medium confidence">
                <a:extLst>
                  <a:ext uri="{FF2B5EF4-FFF2-40B4-BE49-F238E27FC236}">
                    <a16:creationId xmlns:a16="http://schemas.microsoft.com/office/drawing/2014/main" id="{A82418FB-7A75-2AEA-40D7-D082FEA6D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91880" y="1988840"/>
                <a:ext cx="432048" cy="1320800"/>
              </a:xfrm>
              <a:prstGeom prst="rect">
                <a:avLst/>
              </a:prstGeom>
            </p:spPr>
          </p:pic>
          <p:pic>
            <p:nvPicPr>
              <p:cNvPr id="8" name="Picture 7" descr="A pink square with a black border&#10;&#10;Description automatically generated with medium confidence">
                <a:extLst>
                  <a:ext uri="{FF2B5EF4-FFF2-40B4-BE49-F238E27FC236}">
                    <a16:creationId xmlns:a16="http://schemas.microsoft.com/office/drawing/2014/main" id="{7FB12A14-8CFB-ABFE-ECD9-8439F4C0E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13688" y="1988840"/>
                <a:ext cx="720080" cy="576064"/>
              </a:xfrm>
              <a:prstGeom prst="rect">
                <a:avLst/>
              </a:prstGeom>
            </p:spPr>
          </p:pic>
          <p:pic>
            <p:nvPicPr>
              <p:cNvPr id="9" name="Picture 8" descr="A pink square with a black border&#10;&#10;Description automatically generated with medium confidence">
                <a:extLst>
                  <a:ext uri="{FF2B5EF4-FFF2-40B4-BE49-F238E27FC236}">
                    <a16:creationId xmlns:a16="http://schemas.microsoft.com/office/drawing/2014/main" id="{43BA0B00-4A92-B359-46A1-E9F6B6496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91881" y="2852936"/>
                <a:ext cx="216024" cy="638031"/>
              </a:xfrm>
              <a:prstGeom prst="rect">
                <a:avLst/>
              </a:prstGeom>
            </p:spPr>
          </p:pic>
          <p:pic>
            <p:nvPicPr>
              <p:cNvPr id="10" name="Picture 9" descr="A pink square with a black border&#10;&#10;Description automatically generated with medium confidence">
                <a:extLst>
                  <a:ext uri="{FF2B5EF4-FFF2-40B4-BE49-F238E27FC236}">
                    <a16:creationId xmlns:a16="http://schemas.microsoft.com/office/drawing/2014/main" id="{86AA2F97-5F38-5124-03AA-11FA9EB16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91880" y="3429000"/>
                <a:ext cx="144016" cy="319016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588E82-09A0-ABD4-FDE1-82780D440AE1}"/>
                </a:ext>
              </a:extLst>
            </p:cNvPr>
            <p:cNvSpPr txBox="1"/>
            <p:nvPr/>
          </p:nvSpPr>
          <p:spPr>
            <a:xfrm>
              <a:off x="356423" y="1507431"/>
              <a:ext cx="836844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T"/>
                <a:t>A photonic target may be a viable alternative option!</a:t>
              </a:r>
            </a:p>
            <a:p>
              <a:pPr algn="ctr"/>
              <a:r>
                <a:rPr lang="en-GB" sz="1800" i="1"/>
                <a:t>I</a:t>
              </a:r>
              <a:r>
                <a:rPr lang="en-IT" sz="1800" i="1"/>
                <a:t>f we cannot take the photons onto the electrons we’ll take the electrons to the photons…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F5D3B99-3386-56C6-55CC-6B6C98E26247}"/>
                </a:ext>
              </a:extLst>
            </p:cNvPr>
            <p:cNvSpPr txBox="1"/>
            <p:nvPr/>
          </p:nvSpPr>
          <p:spPr>
            <a:xfrm>
              <a:off x="2843808" y="2256685"/>
              <a:ext cx="5337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>
                  <a:highlight>
                    <a:srgbClr val="FFFF00"/>
                  </a:highlight>
                </a:rPr>
                <a:t>Credits:</a:t>
              </a:r>
              <a:r>
                <a:rPr lang="en-IT" sz="1800">
                  <a:highlight>
                    <a:srgbClr val="FFFF00"/>
                  </a:highlight>
                </a:rPr>
                <a:t> Adolfo Esposito (LNF) private communication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E77B3C-6743-A0FC-952F-B51399A2D65E}"/>
                </a:ext>
              </a:extLst>
            </p:cNvPr>
            <p:cNvSpPr txBox="1"/>
            <p:nvPr/>
          </p:nvSpPr>
          <p:spPr>
            <a:xfrm>
              <a:off x="107504" y="2636912"/>
              <a:ext cx="545694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/>
                <a:t>Ba-133 hollow cylinder</a:t>
              </a:r>
            </a:p>
            <a:p>
              <a:r>
                <a:rPr lang="en-GB"/>
                <a:t>S</a:t>
              </a:r>
              <a:r>
                <a:rPr lang="en-IT"/>
                <a:t>pecific activity 9.3 PetaBq/kg</a:t>
              </a:r>
            </a:p>
            <a:p>
              <a:r>
                <a:rPr lang="en-GB"/>
                <a:t>e</a:t>
              </a:r>
              <a:r>
                <a:rPr lang="en-IT"/>
                <a:t>quivalent to </a:t>
              </a:r>
              <a:r>
                <a:rPr lang="en-IT" i="1"/>
                <a:t>N</a:t>
              </a:r>
              <a:r>
                <a:rPr lang="en-IT" i="1" baseline="-25000"/>
                <a:t>ph</a:t>
              </a:r>
              <a:r>
                <a:rPr lang="en-IT"/>
                <a:t> =3.4*10</a:t>
              </a:r>
              <a:r>
                <a:rPr lang="en-IT" baseline="30000"/>
                <a:t>13</a:t>
              </a:r>
              <a:r>
                <a:rPr lang="en-IT"/>
                <a:t> photons / cm</a:t>
              </a:r>
              <a:r>
                <a:rPr lang="en-IT" baseline="30000"/>
                <a:t>3</a:t>
              </a:r>
            </a:p>
            <a:p>
              <a:r>
                <a:rPr lang="en-GB"/>
                <a:t>g</a:t>
              </a:r>
              <a:r>
                <a:rPr lang="en-IT"/>
                <a:t>amma emission @ 276 keV and 356 keV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D0E3D3-4345-2F83-9713-4C425BC2A027}"/>
                </a:ext>
              </a:extLst>
            </p:cNvPr>
            <p:cNvSpPr txBox="1"/>
            <p:nvPr/>
          </p:nvSpPr>
          <p:spPr>
            <a:xfrm>
              <a:off x="5868144" y="4983559"/>
              <a:ext cx="11657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e</a:t>
              </a:r>
              <a:r>
                <a:rPr lang="en-IT" baseline="30000"/>
                <a:t>-</a:t>
              </a:r>
              <a:r>
                <a:rPr lang="en-IT"/>
                <a:t> beam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96D1E8B-BC07-4421-6776-B307BC6F54F3}"/>
                </a:ext>
              </a:extLst>
            </p:cNvPr>
            <p:cNvCxnSpPr/>
            <p:nvPr/>
          </p:nvCxnSpPr>
          <p:spPr bwMode="auto">
            <a:xfrm flipV="1">
              <a:off x="5814640" y="4731531"/>
              <a:ext cx="432048" cy="432048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2F9C814-3DBF-47D3-BB51-DF5D868E2911}"/>
                </a:ext>
              </a:extLst>
            </p:cNvPr>
            <p:cNvSpPr txBox="1"/>
            <p:nvPr/>
          </p:nvSpPr>
          <p:spPr>
            <a:xfrm>
              <a:off x="8009274" y="2670011"/>
              <a:ext cx="10534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b="1" i="1"/>
                <a:t>FICS</a:t>
              </a:r>
            </a:p>
            <a:p>
              <a:pPr algn="ctr"/>
              <a:r>
                <a:rPr lang="en-IT" sz="2000" b="1" i="1"/>
                <a:t>photons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71672DF-1CEF-69C0-A721-492E86F271F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80437" y="2114591"/>
              <a:ext cx="657750" cy="65352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291DF4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1055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16F60-FBE3-8440-BDFC-CBF8F3E44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B81F533A-FAE4-4D89-5FEC-40C607A41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AB185-B87D-E176-D9DC-DADFEC1D1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85DB3D-F412-E5DA-F3E1-06B85568395C}"/>
              </a:ext>
            </a:extLst>
          </p:cNvPr>
          <p:cNvSpPr txBox="1"/>
          <p:nvPr/>
        </p:nvSpPr>
        <p:spPr>
          <a:xfrm>
            <a:off x="1403648" y="116632"/>
            <a:ext cx="7541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/>
              <a:t>C</a:t>
            </a:r>
            <a:r>
              <a:rPr lang="en-IT"/>
              <a:t>lear experimental signature of FICS events:</a:t>
            </a:r>
          </a:p>
          <a:p>
            <a:pPr algn="ctr"/>
            <a:r>
              <a:rPr lang="en-IT"/>
              <a:t>1 GeV photons emitted forward within 1/</a:t>
            </a:r>
            <a:r>
              <a:rPr lang="en-IT">
                <a:latin typeface="Symbol" pitchFamily="2" charset="2"/>
              </a:rPr>
              <a:t>g</a:t>
            </a:r>
            <a:r>
              <a:rPr lang="en-IT"/>
              <a:t> angle (0.5 mrad)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C23794-6200-F82E-96D2-06D572733A00}"/>
              </a:ext>
            </a:extLst>
          </p:cNvPr>
          <p:cNvSpPr txBox="1"/>
          <p:nvPr/>
        </p:nvSpPr>
        <p:spPr>
          <a:xfrm>
            <a:off x="1229605" y="1052736"/>
            <a:ext cx="7601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/>
              <a:t>Key aspect of deep recoil (</a:t>
            </a:r>
            <a:r>
              <a:rPr lang="en-GB" i="1"/>
              <a:t>X &gt;&gt;1</a:t>
            </a:r>
            <a:r>
              <a:rPr lang="en-GB"/>
              <a:t>) Compton back-scattering</a:t>
            </a:r>
          </a:p>
          <a:p>
            <a:pPr algn="ctr"/>
            <a:r>
              <a:rPr lang="en-GB"/>
              <a:t>(FICS is in deep recoil: </a:t>
            </a:r>
            <a:r>
              <a:rPr lang="en-GB" i="1"/>
              <a:t>X</a:t>
            </a:r>
            <a:r>
              <a:rPr lang="en-GB" i="1" baseline="-25000"/>
              <a:t>FICS</a:t>
            </a:r>
            <a:r>
              <a:rPr lang="en-GB" i="1"/>
              <a:t> = 2</a:t>
            </a:r>
            <a:r>
              <a:rPr lang="en-GB" i="1">
                <a:latin typeface="Symbol" pitchFamily="2" charset="2"/>
              </a:rPr>
              <a:t>g </a:t>
            </a:r>
            <a:r>
              <a:rPr lang="en-GB"/>
              <a:t>)</a:t>
            </a:r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54640A-A632-AA8C-0394-A04ADE701813}"/>
              </a:ext>
            </a:extLst>
          </p:cNvPr>
          <p:cNvSpPr txBox="1"/>
          <p:nvPr/>
        </p:nvSpPr>
        <p:spPr>
          <a:xfrm>
            <a:off x="1691680" y="2060848"/>
            <a:ext cx="6187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Photon spectra do not depend on collision angle!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6483F8-295D-D44E-CFBB-FA4F89B91247}"/>
              </a:ext>
            </a:extLst>
          </p:cNvPr>
          <p:cNvGrpSpPr/>
          <p:nvPr/>
        </p:nvGrpSpPr>
        <p:grpSpPr>
          <a:xfrm>
            <a:off x="2339752" y="2564904"/>
            <a:ext cx="4752528" cy="4032448"/>
            <a:chOff x="1526361" y="188640"/>
            <a:chExt cx="6934071" cy="6281737"/>
          </a:xfrm>
        </p:grpSpPr>
        <p:pic>
          <p:nvPicPr>
            <p:cNvPr id="7" name="Picture 6" descr="A math equations on a white background&#10;&#10;Description automatically generated">
              <a:extLst>
                <a:ext uri="{FF2B5EF4-FFF2-40B4-BE49-F238E27FC236}">
                  <a16:creationId xmlns:a16="http://schemas.microsoft.com/office/drawing/2014/main" id="{47D9A2A9-5E85-FECB-42D4-404D5A237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6361" y="188640"/>
              <a:ext cx="6934071" cy="628173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29B22B-B368-43B1-B282-209D7A9E77D1}"/>
                </a:ext>
              </a:extLst>
            </p:cNvPr>
            <p:cNvSpPr/>
            <p:nvPr/>
          </p:nvSpPr>
          <p:spPr bwMode="auto">
            <a:xfrm>
              <a:off x="4572000" y="6165304"/>
              <a:ext cx="3744416" cy="3050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8954E13-E491-B19D-8C34-224A8C9BB14F}"/>
              </a:ext>
            </a:extLst>
          </p:cNvPr>
          <p:cNvSpPr txBox="1"/>
          <p:nvPr/>
        </p:nvSpPr>
        <p:spPr>
          <a:xfrm>
            <a:off x="68829" y="5805264"/>
            <a:ext cx="3395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X</a:t>
            </a:r>
            <a:r>
              <a:rPr lang="en-IT" sz="2000"/>
              <a:t> (1 GeV vs. 255 keV) = 4000.</a:t>
            </a:r>
          </a:p>
        </p:txBody>
      </p:sp>
    </p:spTree>
    <p:extLst>
      <p:ext uri="{BB962C8B-B14F-4D97-AF65-F5344CB8AC3E}">
        <p14:creationId xmlns:p14="http://schemas.microsoft.com/office/powerpoint/2010/main" val="130780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D50DFA-701B-3C60-9947-1A581CF99CCD}"/>
              </a:ext>
            </a:extLst>
          </p:cNvPr>
          <p:cNvSpPr txBox="1"/>
          <p:nvPr/>
        </p:nvSpPr>
        <p:spPr>
          <a:xfrm>
            <a:off x="40477" y="893033"/>
            <a:ext cx="906802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>
                <a:effectLst/>
                <a:latin typeface="Helvetica Neue" panose="02000503000000020004" pitchFamily="2" charset="0"/>
              </a:rPr>
              <a:t>25 GeV </a:t>
            </a:r>
            <a:r>
              <a:rPr lang="en-GB">
                <a:effectLst/>
                <a:latin typeface="Helvetica Neue" panose="02000503000000020004" pitchFamily="2" charset="0"/>
              </a:rPr>
              <a:t>electrons would be needed to generate			2 MeV photons via </a:t>
            </a:r>
            <a:r>
              <a:rPr lang="en-GB" b="1" i="1">
                <a:effectLst/>
                <a:latin typeface="Helvetica Neue" panose="02000503000000020004" pitchFamily="2" charset="0"/>
              </a:rPr>
              <a:t>synchrotron radiation</a:t>
            </a:r>
            <a:r>
              <a:rPr lang="en-GB">
                <a:effectLst/>
                <a:latin typeface="Helvetica Neue" panose="02000503000000020004" pitchFamily="2" charset="0"/>
              </a:rPr>
              <a:t>	      (highest spectral density S 10</a:t>
            </a:r>
            <a:r>
              <a:rPr lang="en-GB" baseline="30000">
                <a:effectLst/>
                <a:latin typeface="Helvetica Neue" panose="02000503000000020004" pitchFamily="2" charset="0"/>
              </a:rPr>
              <a:t>12</a:t>
            </a:r>
            <a:r>
              <a:rPr lang="en-GB">
                <a:effectLst/>
                <a:latin typeface="Helvetica Neue" panose="02000503000000020004" pitchFamily="2" charset="0"/>
              </a:rPr>
              <a:t> s</a:t>
            </a:r>
            <a:r>
              <a:rPr lang="en-GB" baseline="30000">
                <a:effectLst/>
                <a:latin typeface="Helvetica Neue" panose="02000503000000020004" pitchFamily="2" charset="0"/>
              </a:rPr>
              <a:t>-1</a:t>
            </a:r>
            <a:r>
              <a:rPr lang="en-GB">
                <a:effectLst/>
                <a:latin typeface="Helvetica Neue" panose="02000503000000020004" pitchFamily="2" charset="0"/>
              </a:rPr>
              <a:t>eV</a:t>
            </a:r>
            <a:r>
              <a:rPr lang="en-GB" baseline="30000">
                <a:effectLst/>
                <a:latin typeface="Helvetica Neue" panose="02000503000000020004" pitchFamily="2" charset="0"/>
              </a:rPr>
              <a:t>-1</a:t>
            </a:r>
            <a:r>
              <a:rPr lang="en-GB">
                <a:effectLst/>
                <a:latin typeface="Helvetica Neue" panose="02000503000000020004" pitchFamily="2" charset="0"/>
              </a:rPr>
              <a:t>, very small bdw 10</a:t>
            </a:r>
            <a:r>
              <a:rPr lang="en-GB" baseline="30000">
                <a:effectLst/>
                <a:latin typeface="Helvetica Neue" panose="02000503000000020004" pitchFamily="2" charset="0"/>
              </a:rPr>
              <a:t>-4</a:t>
            </a:r>
            <a:r>
              <a:rPr lang="en-GB">
                <a:effectLst/>
                <a:latin typeface="Helvetica Neue" panose="02000503000000020004" pitchFamily="2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effectLst/>
              <a:latin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>
                <a:effectLst/>
                <a:latin typeface="Helvetica Neue" panose="02000503000000020004" pitchFamily="2" charset="0"/>
              </a:rPr>
              <a:t>850 MeV </a:t>
            </a:r>
            <a:r>
              <a:rPr lang="en-GB">
                <a:effectLst/>
                <a:latin typeface="Helvetica Neue" panose="02000503000000020004" pitchFamily="2" charset="0"/>
              </a:rPr>
              <a:t>electrons were used to </a:t>
            </a:r>
            <a:r>
              <a:rPr lang="en-GB" b="1" i="1">
                <a:effectLst/>
                <a:latin typeface="Helvetica Neue" panose="02000503000000020004" pitchFamily="2" charset="0"/>
              </a:rPr>
              <a:t>Channeling Radiate</a:t>
            </a:r>
            <a:r>
              <a:rPr lang="en-GB">
                <a:effectLst/>
                <a:latin typeface="Helvetica Neue" panose="02000503000000020004" pitchFamily="2" charset="0"/>
              </a:rPr>
              <a:t>		 2 MeV </a:t>
            </a:r>
            <a:r>
              <a:rPr lang="en-GB" i="1">
                <a:effectLst/>
                <a:latin typeface="Symbol" pitchFamily="2" charset="2"/>
              </a:rPr>
              <a:t>g </a:t>
            </a:r>
            <a:r>
              <a:rPr lang="en-GB">
                <a:latin typeface="Helvetica Neue" panose="02000503000000020004" pitchFamily="2" charset="0"/>
              </a:rPr>
              <a:t>-rays (high S 10</a:t>
            </a:r>
            <a:r>
              <a:rPr lang="en-GB" baseline="30000">
                <a:latin typeface="Helvetica Neue" panose="02000503000000020004" pitchFamily="2" charset="0"/>
              </a:rPr>
              <a:t>5</a:t>
            </a:r>
            <a:r>
              <a:rPr lang="en-GB">
                <a:latin typeface="Helvetica Neue" panose="02000503000000020004" pitchFamily="2" charset="0"/>
              </a:rPr>
              <a:t>-10</a:t>
            </a:r>
            <a:r>
              <a:rPr lang="en-GB" baseline="30000">
                <a:latin typeface="Helvetica Neue" panose="02000503000000020004" pitchFamily="2" charset="0"/>
              </a:rPr>
              <a:t>6</a:t>
            </a:r>
            <a:r>
              <a:rPr lang="en-GB">
                <a:latin typeface="Helvetica Neue" panose="02000503000000020004" pitchFamily="2" charset="0"/>
              </a:rPr>
              <a:t> s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latin typeface="Helvetica Neue" panose="02000503000000020004" pitchFamily="2" charset="0"/>
              </a:rPr>
              <a:t>eV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latin typeface="Helvetica Neue" panose="02000503000000020004" pitchFamily="2" charset="0"/>
              </a:rPr>
              <a:t>, broad bdw 10</a:t>
            </a:r>
            <a:r>
              <a:rPr lang="en-GB" baseline="30000">
                <a:latin typeface="Helvetica Neue" panose="02000503000000020004" pitchFamily="2" charset="0"/>
              </a:rPr>
              <a:t> </a:t>
            </a:r>
            <a:r>
              <a:rPr lang="en-GB">
                <a:latin typeface="Helvetica Neue" panose="02000503000000020004" pitchFamily="2" charset="0"/>
              </a:rPr>
              <a:t>%</a:t>
            </a:r>
            <a:r>
              <a:rPr lang="en-GB">
                <a:effectLst/>
                <a:latin typeface="Helvetica Neue" panose="02000503000000020004" pitchFamily="2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effectLst/>
              <a:latin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>
                <a:effectLst/>
                <a:latin typeface="Helvetica Neue" panose="02000503000000020004" pitchFamily="2" charset="0"/>
              </a:rPr>
              <a:t>350 MeV </a:t>
            </a:r>
            <a:r>
              <a:rPr lang="en-GB">
                <a:effectLst/>
                <a:latin typeface="Helvetica Neue" panose="02000503000000020004" pitchFamily="2" charset="0"/>
              </a:rPr>
              <a:t>e</a:t>
            </a:r>
            <a:r>
              <a:rPr lang="en-GB" baseline="30000">
                <a:effectLst/>
                <a:latin typeface="Helvetica Neue" panose="02000503000000020004" pitchFamily="2" charset="0"/>
              </a:rPr>
              <a:t>-</a:t>
            </a:r>
            <a:r>
              <a:rPr lang="en-GB">
                <a:effectLst/>
                <a:latin typeface="Helvetica Neue" panose="02000503000000020004" pitchFamily="2" charset="0"/>
              </a:rPr>
              <a:t>s are needed to </a:t>
            </a:r>
            <a:r>
              <a:rPr lang="en-GB" b="1" i="1">
                <a:effectLst/>
                <a:latin typeface="Helvetica Neue" panose="02000503000000020004" pitchFamily="2" charset="0"/>
              </a:rPr>
              <a:t>Inverse Compton Scatter</a:t>
            </a:r>
            <a:r>
              <a:rPr lang="en-GB">
                <a:effectLst/>
                <a:latin typeface="Helvetica Neue" panose="02000503000000020004" pitchFamily="2" charset="0"/>
              </a:rPr>
              <a:t> 		2 MeV </a:t>
            </a:r>
            <a:r>
              <a:rPr lang="en-GB" i="1">
                <a:effectLst/>
                <a:latin typeface="Symbol" pitchFamily="2" charset="2"/>
              </a:rPr>
              <a:t>g </a:t>
            </a:r>
            <a:r>
              <a:rPr lang="en-GB">
                <a:latin typeface="Helvetica Neue" panose="02000503000000020004" pitchFamily="2" charset="0"/>
              </a:rPr>
              <a:t>-rays (good S 10</a:t>
            </a:r>
            <a:r>
              <a:rPr lang="en-GB" baseline="30000">
                <a:latin typeface="Helvetica Neue" panose="02000503000000020004" pitchFamily="2" charset="0"/>
              </a:rPr>
              <a:t>4</a:t>
            </a:r>
            <a:r>
              <a:rPr lang="en-GB">
                <a:latin typeface="Helvetica Neue" panose="02000503000000020004" pitchFamily="2" charset="0"/>
              </a:rPr>
              <a:t>-10</a:t>
            </a:r>
            <a:r>
              <a:rPr lang="en-GB" baseline="30000">
                <a:latin typeface="Helvetica Neue" panose="02000503000000020004" pitchFamily="2" charset="0"/>
              </a:rPr>
              <a:t>5</a:t>
            </a:r>
            <a:r>
              <a:rPr lang="en-GB">
                <a:latin typeface="Helvetica Neue" panose="02000503000000020004" pitchFamily="2" charset="0"/>
              </a:rPr>
              <a:t> s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latin typeface="Helvetica Neue" panose="02000503000000020004" pitchFamily="2" charset="0"/>
              </a:rPr>
              <a:t>eV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latin typeface="Helvetica Neue" panose="02000503000000020004" pitchFamily="2" charset="0"/>
              </a:rPr>
              <a:t>, small bdw 10</a:t>
            </a:r>
            <a:r>
              <a:rPr lang="en-GB" baseline="30000">
                <a:latin typeface="Helvetica Neue" panose="02000503000000020004" pitchFamily="2" charset="0"/>
              </a:rPr>
              <a:t>-3</a:t>
            </a:r>
            <a:r>
              <a:rPr lang="en-GB">
                <a:effectLst/>
                <a:latin typeface="Helvetica Neue" panose="02000503000000020004" pitchFamily="2" charset="0"/>
              </a:rPr>
              <a:t>)</a:t>
            </a:r>
          </a:p>
          <a:p>
            <a:endParaRPr lang="en-GB">
              <a:effectLst/>
              <a:latin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>
                <a:latin typeface="Helvetica Neue" panose="02000503000000020004" pitchFamily="2" charset="0"/>
              </a:rPr>
              <a:t>3.5 MeV </a:t>
            </a:r>
            <a:r>
              <a:rPr lang="en-GB">
                <a:latin typeface="Helvetica Neue" panose="02000503000000020004" pitchFamily="2" charset="0"/>
              </a:rPr>
              <a:t>electrons to </a:t>
            </a:r>
            <a:r>
              <a:rPr lang="en-GB" b="1" i="1">
                <a:latin typeface="Helvetica Neue" panose="02000503000000020004" pitchFamily="2" charset="0"/>
              </a:rPr>
              <a:t>bremsstrahlung</a:t>
            </a:r>
            <a:r>
              <a:rPr lang="en-GB">
                <a:latin typeface="Helvetica Neue" panose="02000503000000020004" pitchFamily="2" charset="0"/>
              </a:rPr>
              <a:t>				2 MeV </a:t>
            </a:r>
            <a:r>
              <a:rPr lang="en-GB" i="1">
                <a:latin typeface="Symbol" pitchFamily="2" charset="2"/>
              </a:rPr>
              <a:t>g </a:t>
            </a:r>
            <a:r>
              <a:rPr lang="en-GB">
                <a:latin typeface="Helvetica Neue" panose="02000503000000020004" pitchFamily="2" charset="0"/>
              </a:rPr>
              <a:t>-rays (poor S 1 s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latin typeface="Helvetica Neue" panose="02000503000000020004" pitchFamily="2" charset="0"/>
              </a:rPr>
              <a:t>eV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latin typeface="Helvetica Neue" panose="02000503000000020004" pitchFamily="2" charset="0"/>
              </a:rPr>
              <a:t>, very broad bandwidth)</a:t>
            </a:r>
          </a:p>
          <a:p>
            <a:endParaRPr lang="en-GB">
              <a:effectLst/>
              <a:latin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>
                <a:latin typeface="Helvetica Neue" panose="02000503000000020004" pitchFamily="2" charset="0"/>
              </a:rPr>
              <a:t>2 MeV </a:t>
            </a:r>
            <a:r>
              <a:rPr lang="en-GB">
                <a:latin typeface="Helvetica Neue" panose="02000503000000020004" pitchFamily="2" charset="0"/>
              </a:rPr>
              <a:t>e</a:t>
            </a:r>
            <a:r>
              <a:rPr lang="en-GB" baseline="30000">
                <a:latin typeface="Helvetica Neue" panose="02000503000000020004" pitchFamily="2" charset="0"/>
              </a:rPr>
              <a:t>-</a:t>
            </a:r>
            <a:r>
              <a:rPr lang="en-GB">
                <a:latin typeface="Helvetica Neue" panose="02000503000000020004" pitchFamily="2" charset="0"/>
              </a:rPr>
              <a:t>s to </a:t>
            </a:r>
            <a:r>
              <a:rPr lang="en-GB" b="1" i="1">
                <a:latin typeface="Helvetica Neue" panose="02000503000000020004" pitchFamily="2" charset="0"/>
              </a:rPr>
              <a:t>Symmetric Compton Scatter</a:t>
            </a:r>
            <a:r>
              <a:rPr lang="en-GB">
                <a:latin typeface="Helvetica Neue" panose="02000503000000020004" pitchFamily="2" charset="0"/>
              </a:rPr>
              <a:t> a photon target 	</a:t>
            </a:r>
            <a:r>
              <a:rPr lang="en-GB">
                <a:effectLst/>
                <a:latin typeface="Helvetica Neue" panose="02000503000000020004" pitchFamily="2" charset="0"/>
              </a:rPr>
              <a:t>2 MeV </a:t>
            </a:r>
            <a:r>
              <a:rPr lang="en-GB" i="1">
                <a:effectLst/>
                <a:latin typeface="Symbol" pitchFamily="2" charset="2"/>
              </a:rPr>
              <a:t>g </a:t>
            </a:r>
            <a:r>
              <a:rPr lang="en-GB">
                <a:latin typeface="Helvetica Neue" panose="02000503000000020004" pitchFamily="2" charset="0"/>
              </a:rPr>
              <a:t>-ray photons (S 10</a:t>
            </a:r>
            <a:r>
              <a:rPr lang="en-GB" baseline="30000">
                <a:latin typeface="Helvetica Neue" panose="02000503000000020004" pitchFamily="2" charset="0"/>
              </a:rPr>
              <a:t>4</a:t>
            </a:r>
            <a:r>
              <a:rPr lang="en-GB">
                <a:latin typeface="Helvetica Neue" panose="02000503000000020004" pitchFamily="2" charset="0"/>
              </a:rPr>
              <a:t> s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latin typeface="Helvetica Neue" panose="02000503000000020004" pitchFamily="2" charset="0"/>
              </a:rPr>
              <a:t>eV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effectLst/>
                <a:latin typeface="Helvetica Neue" panose="02000503000000020004" pitchFamily="2" charset="0"/>
              </a:rPr>
              <a:t>) </a:t>
            </a:r>
            <a:r>
              <a:rPr lang="en-GB" b="1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spectral purification!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85283AB-90AB-554C-E593-82AE2807B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5656" y="116633"/>
            <a:ext cx="6840760" cy="737276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     Energy Budget towards </a:t>
            </a:r>
            <a:r>
              <a:rPr lang="en-GB" sz="2800" b="1" i="1">
                <a:solidFill>
                  <a:srgbClr val="FF0000"/>
                </a:solidFill>
                <a:latin typeface="Symbol" pitchFamily="2" charset="2"/>
                <a:ea typeface="ＭＳ Ｐゴシック" charset="0"/>
              </a:rPr>
              <a:t>g </a:t>
            </a: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-rays with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high spectral density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06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87D4E-A30F-DD96-0ABD-2EB4E23A1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4DC12288-57E9-09EA-3812-1CA8101BF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45725-8046-45B1-A889-EC6772BD8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003131" cy="6066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453798-22D7-7848-2F8C-E6688E473733}"/>
              </a:ext>
            </a:extLst>
          </p:cNvPr>
          <p:cNvSpPr txBox="1"/>
          <p:nvPr/>
        </p:nvSpPr>
        <p:spPr>
          <a:xfrm>
            <a:off x="1043608" y="188640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/>
              <a:t>FICS @ EupraXia with photonic target</a:t>
            </a:r>
          </a:p>
          <a:p>
            <a:pPr algn="ctr"/>
            <a:r>
              <a:rPr lang="en-IT"/>
              <a:t>Spectra integrated over collision angle </a:t>
            </a:r>
            <a:r>
              <a:rPr lang="en-IT">
                <a:latin typeface="Symbol" pitchFamily="2" charset="2"/>
              </a:rPr>
              <a:t>a</a:t>
            </a:r>
          </a:p>
          <a:p>
            <a:pPr algn="ctr"/>
            <a:r>
              <a:rPr lang="en-IT"/>
              <a:t>(from 45</a:t>
            </a:r>
            <a:r>
              <a:rPr lang="en-IT" baseline="30000"/>
              <a:t>o</a:t>
            </a:r>
            <a:r>
              <a:rPr lang="en-IT" sz="1600"/>
              <a:t> </a:t>
            </a:r>
            <a:r>
              <a:rPr lang="en-IT"/>
              <a:t>to 180</a:t>
            </a:r>
            <a:r>
              <a:rPr lang="en-IT" baseline="30000"/>
              <a:t>o</a:t>
            </a:r>
            <a:r>
              <a:rPr lang="en-IT"/>
              <a:t>,   85% of total solid angle)</a:t>
            </a:r>
          </a:p>
          <a:p>
            <a:pPr algn="ctr"/>
            <a:r>
              <a:rPr lang="en-GB"/>
              <a:t>a</a:t>
            </a:r>
            <a:r>
              <a:rPr lang="en-IT"/>
              <a:t>nd scattering angle </a:t>
            </a:r>
            <a:r>
              <a:rPr lang="en-IT">
                <a:latin typeface="Symbol" pitchFamily="2" charset="2"/>
              </a:rPr>
              <a:t>q</a:t>
            </a:r>
            <a:r>
              <a:rPr lang="en-IT"/>
              <a:t>: no angular dependence (deep recoil)</a:t>
            </a:r>
          </a:p>
        </p:txBody>
      </p:sp>
      <p:pic>
        <p:nvPicPr>
          <p:cNvPr id="5" name="Picture 4" descr="A graph of a red and blue graph&#10;&#10;Description automatically generated">
            <a:extLst>
              <a:ext uri="{FF2B5EF4-FFF2-40B4-BE49-F238E27FC236}">
                <a16:creationId xmlns:a16="http://schemas.microsoft.com/office/drawing/2014/main" id="{6076CBE8-3157-6080-C52F-B585A308F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700808"/>
            <a:ext cx="6725427" cy="4752528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EEBD404F-3719-450C-F360-A813A80D23F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6336704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Fundamental Research &amp; Applications @ EupraXia, LNF, Dec. 5th,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171540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B23DC-8A62-48A6-E93D-2090C6C90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FCB1018C-74E3-3482-5427-98AD96524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2B4E6-0188-7844-47E6-1BBAF90A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diagram of a blue light&#10;&#10;Description automatically generated with medium confidence">
            <a:extLst>
              <a:ext uri="{FF2B5EF4-FFF2-40B4-BE49-F238E27FC236}">
                <a16:creationId xmlns:a16="http://schemas.microsoft.com/office/drawing/2014/main" id="{AC9C5080-157C-B249-4BAC-9FA1B3F3B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759" y="1988840"/>
            <a:ext cx="3254713" cy="47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159982-4A78-2C44-4C96-1167F97BA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55" y="2363316"/>
            <a:ext cx="3745937" cy="4450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39110C-22C0-377F-7DEF-BD22753CD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44624"/>
            <a:ext cx="6728792" cy="21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58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D6CE2-612B-B958-8923-61D286504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71C1498E-9A29-CE9B-1F4E-8050A8986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E8140-7A41-7919-518D-AD7F5EABE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713944-2781-9757-CA21-509BF1AF530E}"/>
              </a:ext>
            </a:extLst>
          </p:cNvPr>
          <p:cNvSpPr txBox="1"/>
          <p:nvPr/>
        </p:nvSpPr>
        <p:spPr>
          <a:xfrm>
            <a:off x="2555776" y="505495"/>
            <a:ext cx="4490332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2800" b="1">
                <a:latin typeface="Bradley Hand" pitchFamily="2" charset="77"/>
              </a:rPr>
              <a:t>Grazie per l’attenzione</a:t>
            </a:r>
          </a:p>
          <a:p>
            <a:pPr algn="ctr"/>
            <a:r>
              <a:rPr lang="en-IT" sz="2800" b="1">
                <a:latin typeface="Bradley Hand" pitchFamily="2" charset="77"/>
              </a:rPr>
              <a:t>Thanks for your attention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D1708C9-50A3-B2CD-AAB8-E7C64FF99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060848"/>
            <a:ext cx="8367417" cy="3204951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51C432D2-1BEB-0080-5381-5E54B5ED76B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6336704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Fundamental Research &amp; Applications @ EupraXia, LNF, Dec. 5th,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952092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6E756-8A2F-18CF-508C-A00CA5D64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82D39757-9CA2-2076-7181-454C620F5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F2827-4199-785F-A655-D6C1FF091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01E8D06E-CFB6-C260-8ED0-D441F86A45D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6336704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Fundamental Research &amp; Applications @ EupraXia, LNF, Dec. 5th,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359098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DD0B7870-6371-7D23-376B-B96F09A51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06" y="908720"/>
            <a:ext cx="8634588" cy="36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94C86-B294-EDCB-FDD3-6C928FE3B483}"/>
              </a:ext>
            </a:extLst>
          </p:cNvPr>
          <p:cNvSpPr txBox="1"/>
          <p:nvPr/>
        </p:nvSpPr>
        <p:spPr>
          <a:xfrm>
            <a:off x="2781839" y="5085184"/>
            <a:ext cx="324159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/>
              <a:t>P</a:t>
            </a:r>
            <a:r>
              <a:rPr lang="en-IT"/>
              <a:t>robably   </a:t>
            </a:r>
            <a:r>
              <a:rPr lang="en-IT" i="1"/>
              <a:t>a</a:t>
            </a:r>
            <a:r>
              <a:rPr lang="en-IT" i="1" baseline="-25000"/>
              <a:t>laser</a:t>
            </a:r>
            <a:r>
              <a:rPr lang="en-IT" i="1"/>
              <a:t> = 10</a:t>
            </a:r>
            <a:r>
              <a:rPr lang="en-IT" i="1" baseline="30000"/>
              <a:t>23-25</a:t>
            </a:r>
          </a:p>
        </p:txBody>
      </p:sp>
      <p:sp>
        <p:nvSpPr>
          <p:cNvPr id="4" name="Segnaposto data 6">
            <a:extLst>
              <a:ext uri="{FF2B5EF4-FFF2-40B4-BE49-F238E27FC236}">
                <a16:creationId xmlns:a16="http://schemas.microsoft.com/office/drawing/2014/main" id="{4C0D4DE9-4F5C-DF4D-2320-4F3DF0DB045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6336704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Fundamental Research &amp; Applications @ EupraXia, LNF, Dec. 5th,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024818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AA0CC1-88E3-E7AF-B074-6B9662776983}"/>
              </a:ext>
            </a:extLst>
          </p:cNvPr>
          <p:cNvSpPr txBox="1"/>
          <p:nvPr/>
        </p:nvSpPr>
        <p:spPr>
          <a:xfrm>
            <a:off x="1979712" y="116632"/>
            <a:ext cx="5311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>
                <a:solidFill>
                  <a:srgbClr val="C00000"/>
                </a:solidFill>
              </a:rPr>
              <a:t>Unruh radiation during FICS and SCS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773BE-EE92-BAFA-0ADF-9AEA79028156}"/>
              </a:ext>
            </a:extLst>
          </p:cNvPr>
          <p:cNvSpPr txBox="1"/>
          <p:nvPr/>
        </p:nvSpPr>
        <p:spPr>
          <a:xfrm>
            <a:off x="2013168" y="2708920"/>
            <a:ext cx="4728602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i="1"/>
              <a:t>a</a:t>
            </a:r>
            <a:r>
              <a:rPr lang="en-GB" i="1" baseline="-25000"/>
              <a:t>FICS</a:t>
            </a:r>
            <a:r>
              <a:rPr lang="en-IT" i="1"/>
              <a:t> (m/s</a:t>
            </a:r>
            <a:r>
              <a:rPr lang="en-IT" i="1" baseline="30000"/>
              <a:t>2</a:t>
            </a:r>
            <a:r>
              <a:rPr lang="en-IT" i="1"/>
              <a:t>) = 7.3</a:t>
            </a:r>
            <a:r>
              <a:rPr lang="en-IT" i="1" baseline="30000"/>
              <a:t>.</a:t>
            </a:r>
            <a:r>
              <a:rPr lang="en-IT" i="1"/>
              <a:t>10</a:t>
            </a:r>
            <a:r>
              <a:rPr lang="en-IT" i="1" baseline="30000"/>
              <a:t>28</a:t>
            </a:r>
            <a:r>
              <a:rPr lang="en-IT" i="1"/>
              <a:t> * E</a:t>
            </a:r>
            <a:r>
              <a:rPr lang="en-IT" i="1" baseline="-25000"/>
              <a:t>e</a:t>
            </a:r>
            <a:r>
              <a:rPr lang="en-IT" i="1"/>
              <a:t>(MeV)</a:t>
            </a:r>
          </a:p>
          <a:p>
            <a:pPr algn="ctr">
              <a:lnSpc>
                <a:spcPct val="150000"/>
              </a:lnSpc>
            </a:pPr>
            <a:r>
              <a:rPr lang="en-IT" i="1"/>
              <a:t>T</a:t>
            </a:r>
            <a:r>
              <a:rPr lang="en-GB" i="1" baseline="-25000"/>
              <a:t>U</a:t>
            </a:r>
            <a:r>
              <a:rPr lang="en-IT" i="1" baseline="-25000"/>
              <a:t>nruh-FICS  </a:t>
            </a:r>
            <a:r>
              <a:rPr lang="en-IT" i="1"/>
              <a:t>(K) =3.1</a:t>
            </a:r>
            <a:r>
              <a:rPr lang="en-IT" i="1" baseline="30000"/>
              <a:t>.</a:t>
            </a:r>
            <a:r>
              <a:rPr lang="en-IT" i="1"/>
              <a:t>10</a:t>
            </a:r>
            <a:r>
              <a:rPr lang="en-IT" i="1" baseline="30000"/>
              <a:t>8</a:t>
            </a:r>
            <a:r>
              <a:rPr lang="en-IT" i="1"/>
              <a:t> * E</a:t>
            </a:r>
            <a:r>
              <a:rPr lang="en-IT" i="1" baseline="-25000"/>
              <a:t>e</a:t>
            </a:r>
            <a:r>
              <a:rPr lang="en-IT" i="1"/>
              <a:t>(MeV)</a:t>
            </a:r>
          </a:p>
          <a:p>
            <a:pPr algn="ctr">
              <a:lnSpc>
                <a:spcPct val="150000"/>
              </a:lnSpc>
            </a:pPr>
            <a:r>
              <a:rPr lang="en-IT" i="1"/>
              <a:t>T</a:t>
            </a:r>
            <a:r>
              <a:rPr lang="en-GB" i="1" baseline="-25000"/>
              <a:t>U</a:t>
            </a:r>
            <a:r>
              <a:rPr lang="en-IT" i="1" baseline="-25000"/>
              <a:t>nruh-FICS</a:t>
            </a:r>
            <a:r>
              <a:rPr lang="en-IT" i="1"/>
              <a:t> (MeV) = 0.026 * E</a:t>
            </a:r>
            <a:r>
              <a:rPr lang="en-IT" i="1" baseline="-25000"/>
              <a:t>e</a:t>
            </a:r>
            <a:r>
              <a:rPr lang="en-IT" i="1"/>
              <a:t>(MeV)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514AB-AAE2-643F-E9AD-565ED129AFA4}"/>
              </a:ext>
            </a:extLst>
          </p:cNvPr>
          <p:cNvSpPr txBox="1"/>
          <p:nvPr/>
        </p:nvSpPr>
        <p:spPr>
          <a:xfrm>
            <a:off x="539552" y="5301208"/>
            <a:ext cx="806489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i="1"/>
              <a:t>a</a:t>
            </a:r>
            <a:r>
              <a:rPr lang="en-GB" i="1" baseline="-25000"/>
              <a:t>SCS</a:t>
            </a:r>
            <a:r>
              <a:rPr lang="en-IT" i="1"/>
              <a:t> = 2</a:t>
            </a:r>
            <a:r>
              <a:rPr lang="en-IT" i="1" baseline="30000"/>
              <a:t>.</a:t>
            </a:r>
            <a:r>
              <a:rPr lang="en-GB" i="1"/>
              <a:t>a</a:t>
            </a:r>
            <a:r>
              <a:rPr lang="en-GB" i="1" baseline="-25000"/>
              <a:t>FICS </a:t>
            </a:r>
          </a:p>
          <a:p>
            <a:pPr algn="ctr">
              <a:lnSpc>
                <a:spcPct val="150000"/>
              </a:lnSpc>
            </a:pPr>
            <a:r>
              <a:rPr lang="it-IT" b="1" i="1">
                <a:solidFill>
                  <a:srgbClr val="C00000"/>
                </a:solidFill>
              </a:rPr>
              <a:t>but</a:t>
            </a:r>
            <a:r>
              <a:rPr lang="it-IT" i="1"/>
              <a:t> E</a:t>
            </a:r>
            <a:r>
              <a:rPr lang="it-IT" i="1" baseline="-25000"/>
              <a:t>ph</a:t>
            </a:r>
            <a:r>
              <a:rPr lang="it-IT" i="1"/>
              <a:t>  must be = E</a:t>
            </a:r>
            <a:r>
              <a:rPr lang="it-IT" i="1" baseline="-25000"/>
              <a:t>e  </a:t>
            </a:r>
            <a:r>
              <a:rPr lang="it-IT" i="1"/>
              <a:t>in SCS,  while in FICS  E</a:t>
            </a:r>
            <a:r>
              <a:rPr lang="it-IT" i="1" baseline="-25000"/>
              <a:t>ph  </a:t>
            </a:r>
            <a:r>
              <a:rPr lang="it-IT" i="1"/>
              <a:t>= 255.5 keV</a:t>
            </a:r>
            <a:endParaRPr lang="en-IT" i="1"/>
          </a:p>
        </p:txBody>
      </p:sp>
      <p:pic>
        <p:nvPicPr>
          <p:cNvPr id="7" name="Picture 6" descr="A math equations on a white paper&#10;&#10;Description automatically generated">
            <a:extLst>
              <a:ext uri="{FF2B5EF4-FFF2-40B4-BE49-F238E27FC236}">
                <a16:creationId xmlns:a16="http://schemas.microsoft.com/office/drawing/2014/main" id="{823F0136-1536-8665-1622-AAB6314DD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202" y="625773"/>
            <a:ext cx="6223000" cy="198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4D974C-2949-0A67-623A-42147F8F0E0D}"/>
              </a:ext>
            </a:extLst>
          </p:cNvPr>
          <p:cNvSpPr txBox="1"/>
          <p:nvPr/>
        </p:nvSpPr>
        <p:spPr>
          <a:xfrm>
            <a:off x="467544" y="4653136"/>
            <a:ext cx="8442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>
                <a:solidFill>
                  <a:srgbClr val="00B050"/>
                </a:solidFill>
              </a:rPr>
              <a:t>g</a:t>
            </a:r>
            <a:r>
              <a:rPr lang="en-IT" sz="2000" i="1">
                <a:solidFill>
                  <a:srgbClr val="00B050"/>
                </a:solidFill>
              </a:rPr>
              <a:t>oing from 100 MeV up to 2 GeV electrons the Unruh photons at FICS would</a:t>
            </a:r>
          </a:p>
          <a:p>
            <a:r>
              <a:rPr lang="en-GB" sz="2000" i="1">
                <a:solidFill>
                  <a:srgbClr val="00B050"/>
                </a:solidFill>
              </a:rPr>
              <a:t>c</a:t>
            </a:r>
            <a:r>
              <a:rPr lang="en-IT" sz="2000" i="1">
                <a:solidFill>
                  <a:srgbClr val="00B050"/>
                </a:solidFill>
              </a:rPr>
              <a:t>over the 2.6 – 52 MeV range (easy detection in vacuum with low background)</a:t>
            </a:r>
          </a:p>
        </p:txBody>
      </p:sp>
    </p:spTree>
    <p:extLst>
      <p:ext uri="{BB962C8B-B14F-4D97-AF65-F5344CB8AC3E}">
        <p14:creationId xmlns:p14="http://schemas.microsoft.com/office/powerpoint/2010/main" val="3599697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DA008D6-8837-1D46-9BAF-D2539B5FA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8" y="914400"/>
            <a:ext cx="7505564" cy="5453390"/>
          </a:xfrm>
          <a:prstGeom prst="rect">
            <a:avLst/>
          </a:prstGeom>
        </p:spPr>
      </p:pic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53FA63-50DC-4D43-9532-E0E051BA64D5}"/>
              </a:ext>
            </a:extLst>
          </p:cNvPr>
          <p:cNvSpPr/>
          <p:nvPr/>
        </p:nvSpPr>
        <p:spPr>
          <a:xfrm>
            <a:off x="228600" y="76200"/>
            <a:ext cx="8762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>
                <a:solidFill>
                  <a:srgbClr val="00B05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Total cross-section for MPP (muon pair production), Bethe-Heitler: </a:t>
            </a:r>
          </a:p>
          <a:p>
            <a:pPr algn="ctr"/>
            <a:r>
              <a:rPr lang="it-IT" sz="2800" b="1">
                <a:solidFill>
                  <a:srgbClr val="00B05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fraction of a </a:t>
            </a:r>
            <a:r>
              <a:rPr lang="it-IT" sz="2000" b="1" i="1">
                <a:solidFill>
                  <a:srgbClr val="00B050"/>
                </a:solidFill>
                <a:latin typeface="Symbol" pitchFamily="2" charset="2"/>
                <a:cs typeface="Adobe Arabic" panose="02040503050201020203" pitchFamily="18" charset="-78"/>
              </a:rPr>
              <a:t>m</a:t>
            </a:r>
            <a:r>
              <a:rPr lang="it-IT" sz="2800" b="1">
                <a:solidFill>
                  <a:srgbClr val="00B05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barn at photon energies &gt; 100 GeV onto electrons at rest</a:t>
            </a:r>
            <a:endParaRPr lang="en-IT" sz="2800" b="1">
              <a:solidFill>
                <a:srgbClr val="00B05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8D1011FC-0911-5848-BDD8-AAF03E821612}"/>
              </a:ext>
            </a:extLst>
          </p:cNvPr>
          <p:cNvSpPr/>
          <p:nvPr/>
        </p:nvSpPr>
        <p:spPr>
          <a:xfrm>
            <a:off x="5960644" y="3530025"/>
            <a:ext cx="457200" cy="381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687F2-E1E6-6445-9609-676255B082C5}"/>
                  </a:ext>
                </a:extLst>
              </p:cNvPr>
              <p:cNvSpPr txBox="1"/>
              <p:nvPr/>
            </p:nvSpPr>
            <p:spPr>
              <a:xfrm>
                <a:off x="2555776" y="4123506"/>
                <a:ext cx="6291807" cy="6736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𝑀𝑃𝑃</m:t>
                        </m:r>
                      </m:sup>
                    </m:sSup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Sup>
                      <m:sSubSup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218</m:t>
                            </m:r>
                          </m:num>
                          <m:den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e>
                    </m:d>
                  </m:oMath>
                </a14:m>
                <a:r>
                  <a:rPr lang="en-IT"/>
                  <a:t> </a:t>
                </a:r>
                <a:r>
                  <a:rPr lang="it-IT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𝐵𝑜𝑟𝑠𝑒𝑙𝑙𝑖𝑛𝑜</m:t>
                        </m:r>
                      </m:sup>
                    </m:sSup>
                  </m:oMath>
                </a14:m>
                <a:endParaRPr lang="en-IT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687F2-E1E6-6445-9609-676255B08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4123506"/>
                <a:ext cx="6291807" cy="673646"/>
              </a:xfrm>
              <a:prstGeom prst="rect">
                <a:avLst/>
              </a:prstGeom>
              <a:blipFill>
                <a:blip r:embed="rId4"/>
                <a:stretch>
                  <a:fillRect l="-1210" b="-925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A565C9-4BA0-B94C-853B-89D6D1599E99}"/>
                  </a:ext>
                </a:extLst>
              </p:cNvPr>
              <p:cNvSpPr/>
              <p:nvPr/>
            </p:nvSpPr>
            <p:spPr>
              <a:xfrm>
                <a:off x="3733800" y="1600200"/>
                <a:ext cx="23973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A565C9-4BA0-B94C-853B-89D6D1599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600200"/>
                <a:ext cx="2397323" cy="369332"/>
              </a:xfrm>
              <a:prstGeom prst="rect">
                <a:avLst/>
              </a:prstGeom>
              <a:blipFill>
                <a:blip r:embed="rId5"/>
                <a:stretch>
                  <a:fillRect t="-113333" b="-16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10035C-6ACB-CD47-8114-317C708395EE}"/>
                  </a:ext>
                </a:extLst>
              </p:cNvPr>
              <p:cNvSpPr/>
              <p:nvPr/>
            </p:nvSpPr>
            <p:spPr>
              <a:xfrm>
                <a:off x="3733800" y="1905000"/>
                <a:ext cx="18824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10035C-6ACB-CD47-8114-317C70839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905000"/>
                <a:ext cx="1882438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9807F8A-7F9B-474A-8614-05DEFAA72DF8}"/>
                  </a:ext>
                </a:extLst>
              </p:cNvPr>
              <p:cNvSpPr/>
              <p:nvPr/>
            </p:nvSpPr>
            <p:spPr>
              <a:xfrm>
                <a:off x="3678137" y="2221468"/>
                <a:ext cx="24893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9807F8A-7F9B-474A-8614-05DEFAA72D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137" y="2221468"/>
                <a:ext cx="2489399" cy="369332"/>
              </a:xfrm>
              <a:prstGeom prst="rect">
                <a:avLst/>
              </a:prstGeom>
              <a:blipFill>
                <a:blip r:embed="rId7"/>
                <a:stretch>
                  <a:fillRect t="-106452" b="-15806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18CADA7-2180-A44C-B31E-815C4A349F1C}"/>
                  </a:ext>
                </a:extLst>
              </p:cNvPr>
              <p:cNvSpPr/>
              <p:nvPr/>
            </p:nvSpPr>
            <p:spPr>
              <a:xfrm>
                <a:off x="107274" y="5067585"/>
                <a:ext cx="2736534" cy="539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ra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18CADA7-2180-A44C-B31E-815C4A349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4" y="5067585"/>
                <a:ext cx="2736534" cy="539571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1E6EFE4-50E0-8D40-BCBF-5D91889E597F}"/>
              </a:ext>
            </a:extLst>
          </p:cNvPr>
          <p:cNvSpPr txBox="1"/>
          <p:nvPr/>
        </p:nvSpPr>
        <p:spPr>
          <a:xfrm>
            <a:off x="6238390" y="3345359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EXMP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FF158D-20EA-6A4B-A6B4-09DE4023214A}"/>
                  </a:ext>
                </a:extLst>
              </p:cNvPr>
              <p:cNvSpPr/>
              <p:nvPr/>
            </p:nvSpPr>
            <p:spPr>
              <a:xfrm>
                <a:off x="107504" y="5910565"/>
                <a:ext cx="2776951" cy="902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𝐶𝑀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FF158D-20EA-6A4B-A6B4-09DE402321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5910565"/>
                <a:ext cx="2776951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612A988-C3CA-9C40-8046-D88E3AC22461}"/>
              </a:ext>
            </a:extLst>
          </p:cNvPr>
          <p:cNvSpPr txBox="1"/>
          <p:nvPr/>
        </p:nvSpPr>
        <p:spPr>
          <a:xfrm>
            <a:off x="5059259" y="3876874"/>
            <a:ext cx="1284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i="1"/>
              <a:t>Bethe-Heitler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7644DBD-7738-B19D-4B96-D644ECEF2E3A}"/>
                  </a:ext>
                </a:extLst>
              </p:cNvPr>
              <p:cNvSpPr/>
              <p:nvPr/>
            </p:nvSpPr>
            <p:spPr>
              <a:xfrm>
                <a:off x="2555776" y="6284064"/>
                <a:ext cx="3514267" cy="539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𝐶𝑀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𝐹𝐼𝐶𝑆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0.5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ra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7644DBD-7738-B19D-4B96-D644ECEF2E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6284064"/>
                <a:ext cx="3514267" cy="539571"/>
              </a:xfrm>
              <a:prstGeom prst="rect">
                <a:avLst/>
              </a:prstGeom>
              <a:blipFill>
                <a:blip r:embed="rId10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518B172-72E7-278A-D0B1-714F01F60403}"/>
              </a:ext>
            </a:extLst>
          </p:cNvPr>
          <p:cNvSpPr txBox="1"/>
          <p:nvPr/>
        </p:nvSpPr>
        <p:spPr>
          <a:xfrm>
            <a:off x="5868144" y="6349438"/>
            <a:ext cx="3175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</a:t>
            </a:r>
            <a:r>
              <a:rPr lang="en-IT" baseline="-25000"/>
              <a:t>CM-FICS-FCCee</a:t>
            </a:r>
            <a:r>
              <a:rPr lang="en-IT"/>
              <a:t>=320 MeV</a:t>
            </a:r>
          </a:p>
        </p:txBody>
      </p:sp>
    </p:spTree>
    <p:extLst>
      <p:ext uri="{BB962C8B-B14F-4D97-AF65-F5344CB8AC3E}">
        <p14:creationId xmlns:p14="http://schemas.microsoft.com/office/powerpoint/2010/main" val="2052584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561" y="116633"/>
            <a:ext cx="7977935" cy="1079499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Large Recoil in MPP damps the normalized emittance of the secondary generated muon beam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3170BA29-85F1-0B16-B3C0-AA6BA9E49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92" y="1196752"/>
            <a:ext cx="7730385" cy="2209703"/>
          </a:xfrm>
          <a:prstGeom prst="rect">
            <a:avLst/>
          </a:prstGeom>
        </p:spPr>
      </p:pic>
      <p:pic>
        <p:nvPicPr>
          <p:cNvPr id="4" name="Picture 3" descr="A picture containing font, handwriting, text, white&#10;&#10;Description automatically generated">
            <a:extLst>
              <a:ext uri="{FF2B5EF4-FFF2-40B4-BE49-F238E27FC236}">
                <a16:creationId xmlns:a16="http://schemas.microsoft.com/office/drawing/2014/main" id="{7CC88115-387A-8440-0CCF-64202EC2B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242719"/>
            <a:ext cx="4445000" cy="1079500"/>
          </a:xfrm>
          <a:prstGeom prst="rect">
            <a:avLst/>
          </a:prstGeom>
        </p:spPr>
      </p:pic>
      <p:pic>
        <p:nvPicPr>
          <p:cNvPr id="7" name="Picture 6" descr="A picture containing text, diagram, plot, screenshot&#10;&#10;Description automatically generated">
            <a:extLst>
              <a:ext uri="{FF2B5EF4-FFF2-40B4-BE49-F238E27FC236}">
                <a16:creationId xmlns:a16="http://schemas.microsoft.com/office/drawing/2014/main" id="{6473277B-B5AB-B0B2-3133-821052B4E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3262439"/>
            <a:ext cx="4248472" cy="3500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A73EA5-7281-285D-7F50-E8497A022349}"/>
              </a:ext>
            </a:extLst>
          </p:cNvPr>
          <p:cNvSpPr txBox="1"/>
          <p:nvPr/>
        </p:nvSpPr>
        <p:spPr>
          <a:xfrm>
            <a:off x="728400" y="5835317"/>
            <a:ext cx="38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i="1"/>
              <a:t>c</a:t>
            </a:r>
            <a:r>
              <a:rPr lang="en-IT" sz="1800" i="1"/>
              <a:t>mp. MAP norm. emitt. </a:t>
            </a:r>
            <a:r>
              <a:rPr lang="en-IT" sz="1800" b="1"/>
              <a:t>2.5</a:t>
            </a:r>
            <a:r>
              <a:rPr lang="en-IT" sz="1800" b="1" baseline="30000"/>
              <a:t>.</a:t>
            </a:r>
            <a:r>
              <a:rPr lang="en-IT" sz="1800" b="1"/>
              <a:t>10</a:t>
            </a:r>
            <a:r>
              <a:rPr lang="en-IT" sz="1800" b="1" baseline="30000"/>
              <a:t>4</a:t>
            </a:r>
            <a:r>
              <a:rPr lang="en-IT" sz="1800" i="1"/>
              <a:t> nm</a:t>
            </a:r>
            <a:r>
              <a:rPr lang="en-IT" sz="1800" i="1" baseline="30000"/>
              <a:t>.</a:t>
            </a:r>
            <a:r>
              <a:rPr lang="en-IT" sz="1800" i="1"/>
              <a:t>rad</a:t>
            </a:r>
          </a:p>
          <a:p>
            <a:pPr algn="ctr"/>
            <a:r>
              <a:rPr lang="en-IT" sz="1800" i="1"/>
              <a:t>after ionization cooling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0EBD55-39AE-05B4-FD95-A7C20C5B57A6}"/>
              </a:ext>
            </a:extLst>
          </p:cNvPr>
          <p:cNvSpPr/>
          <p:nvPr/>
        </p:nvSpPr>
        <p:spPr bwMode="auto">
          <a:xfrm>
            <a:off x="7452320" y="5038969"/>
            <a:ext cx="1130424" cy="190232"/>
          </a:xfrm>
          <a:prstGeom prst="ellipse">
            <a:avLst/>
          </a:prstGeom>
          <a:solidFill>
            <a:srgbClr val="FFFF00">
              <a:alpha val="4818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871DBA-377B-B944-EAB5-3E8EB2324DBF}"/>
              </a:ext>
            </a:extLst>
          </p:cNvPr>
          <p:cNvSpPr txBox="1"/>
          <p:nvPr/>
        </p:nvSpPr>
        <p:spPr>
          <a:xfrm>
            <a:off x="562792" y="4005064"/>
            <a:ext cx="370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</a:t>
            </a:r>
            <a:r>
              <a:rPr lang="en-IT"/>
              <a:t>uon beam norm. emittance</a:t>
            </a:r>
          </a:p>
        </p:txBody>
      </p:sp>
    </p:spTree>
    <p:extLst>
      <p:ext uri="{BB962C8B-B14F-4D97-AF65-F5344CB8AC3E}">
        <p14:creationId xmlns:p14="http://schemas.microsoft.com/office/powerpoint/2010/main" val="470807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D3F3FA-54A9-766C-EA30-3EF3E06FD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540362"/>
            <a:ext cx="7400500" cy="4696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BDB07C-232D-D636-4CF5-F728A9C9F307}"/>
              </a:ext>
            </a:extLst>
          </p:cNvPr>
          <p:cNvSpPr txBox="1"/>
          <p:nvPr/>
        </p:nvSpPr>
        <p:spPr>
          <a:xfrm>
            <a:off x="7668344" y="6135687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</a:t>
            </a:r>
            <a:r>
              <a:rPr lang="en-IT" i="1" baseline="-25000"/>
              <a:t>ph</a:t>
            </a:r>
            <a:r>
              <a:rPr lang="en-IT" i="1"/>
              <a:t> (MeV)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6F16E5-250F-1572-3DAD-A31835158981}"/>
              </a:ext>
            </a:extLst>
          </p:cNvPr>
          <p:cNvSpPr txBox="1"/>
          <p:nvPr/>
        </p:nvSpPr>
        <p:spPr>
          <a:xfrm>
            <a:off x="5552979" y="1629463"/>
            <a:ext cx="2400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b="1" i="1">
                <a:solidFill>
                  <a:srgbClr val="C00000"/>
                </a:solidFill>
              </a:rPr>
              <a:t>E</a:t>
            </a:r>
            <a:r>
              <a:rPr lang="en-IT" sz="3200" b="1" i="1" baseline="-25000">
                <a:solidFill>
                  <a:srgbClr val="C00000"/>
                </a:solidFill>
              </a:rPr>
              <a:t>e</a:t>
            </a:r>
            <a:r>
              <a:rPr lang="en-IT" sz="3200" b="1">
                <a:solidFill>
                  <a:srgbClr val="C00000"/>
                </a:solidFill>
              </a:rPr>
              <a:t> = 10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D14EA3-F181-B3DF-2D0D-DC698B0D7FD3}"/>
              </a:ext>
            </a:extLst>
          </p:cNvPr>
          <p:cNvSpPr txBox="1"/>
          <p:nvPr/>
        </p:nvSpPr>
        <p:spPr>
          <a:xfrm>
            <a:off x="5620198" y="227687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ph</a:t>
            </a:r>
            <a:endParaRPr lang="en-IT" i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511E2-9518-3140-C852-D8A2FFCE5EFE}"/>
              </a:ext>
            </a:extLst>
          </p:cNvPr>
          <p:cNvSpPr txBox="1"/>
          <p:nvPr/>
        </p:nvSpPr>
        <p:spPr>
          <a:xfrm>
            <a:off x="214823" y="1988840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(MeV)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54F10A-90D5-B472-2045-EBBACE70EC12}"/>
              </a:ext>
            </a:extLst>
          </p:cNvPr>
          <p:cNvSpPr txBox="1"/>
          <p:nvPr/>
        </p:nvSpPr>
        <p:spPr>
          <a:xfrm>
            <a:off x="4582499" y="3427172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e</a:t>
            </a:r>
            <a:endParaRPr lang="en-IT" i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87AD68-F96D-D160-8024-30877DAB16E1}"/>
              </a:ext>
            </a:extLst>
          </p:cNvPr>
          <p:cNvSpPr txBox="1"/>
          <p:nvPr/>
        </p:nvSpPr>
        <p:spPr>
          <a:xfrm>
            <a:off x="4455157" y="5153169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</a:t>
            </a:r>
            <a:r>
              <a:rPr lang="en-IT" i="1" baseline="-25000"/>
              <a:t>ph</a:t>
            </a:r>
            <a:endParaRPr lang="en-IT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7BA6B0-DA7A-92C7-EF4E-EF9FBE027430}"/>
              </a:ext>
            </a:extLst>
          </p:cNvPr>
          <p:cNvSpPr txBox="1"/>
          <p:nvPr/>
        </p:nvSpPr>
        <p:spPr>
          <a:xfrm>
            <a:off x="4499992" y="213285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2A400F-A6F1-E610-C751-09E4F5DE5275}"/>
              </a:ext>
            </a:extLst>
          </p:cNvPr>
          <p:cNvSpPr txBox="1"/>
          <p:nvPr/>
        </p:nvSpPr>
        <p:spPr>
          <a:xfrm>
            <a:off x="1504252" y="87015"/>
            <a:ext cx="2690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/>
              <a:t>X =  4 E</a:t>
            </a:r>
            <a:r>
              <a:rPr lang="en-US" sz="2400" i="1" baseline="-25000"/>
              <a:t>e</a:t>
            </a:r>
            <a:r>
              <a:rPr lang="en-US" sz="2400" i="1" baseline="30000">
                <a:latin typeface="Symbol" pitchFamily="2" charset="2"/>
              </a:rPr>
              <a:t> </a:t>
            </a:r>
            <a:r>
              <a:rPr lang="en-US" sz="2400" i="1"/>
              <a:t>E</a:t>
            </a:r>
            <a:r>
              <a:rPr lang="en-US" sz="2400" i="1" baseline="-25000"/>
              <a:t>ph</a:t>
            </a:r>
            <a:r>
              <a:rPr lang="en-US" sz="2400" i="1">
                <a:latin typeface="Symbol" pitchFamily="2" charset="2"/>
              </a:rPr>
              <a:t> </a:t>
            </a:r>
            <a:r>
              <a:rPr lang="en-US" sz="2400" i="1"/>
              <a:t>/(mc</a:t>
            </a:r>
            <a:r>
              <a:rPr lang="en-US" sz="2400" i="1" baseline="30000"/>
              <a:t>2</a:t>
            </a:r>
            <a:r>
              <a:rPr lang="en-US" sz="2400" i="1"/>
              <a:t>)</a:t>
            </a:r>
            <a:r>
              <a:rPr lang="en-US" sz="2400" i="1" baseline="3000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F70EE6-350D-7CDF-AFAF-6279790EBE29}"/>
              </a:ext>
            </a:extLst>
          </p:cNvPr>
          <p:cNvSpPr txBox="1"/>
          <p:nvPr/>
        </p:nvSpPr>
        <p:spPr>
          <a:xfrm>
            <a:off x="4144863" y="4149080"/>
            <a:ext cx="2515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e</a:t>
            </a:r>
            <a:r>
              <a:rPr lang="en-IT" i="1" baseline="30000"/>
              <a:t>-</a:t>
            </a:r>
            <a:r>
              <a:rPr lang="en-IT" i="1"/>
              <a:t> at rest   E’</a:t>
            </a:r>
            <a:r>
              <a:rPr lang="en-IT" i="1" baseline="-25000"/>
              <a:t>e</a:t>
            </a:r>
            <a:r>
              <a:rPr lang="en-IT" i="1"/>
              <a:t>=mc</a:t>
            </a:r>
            <a:r>
              <a:rPr lang="en-IT" i="1" baseline="30000"/>
              <a:t>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7F7809-407F-0D71-6EEB-0D48D6F19821}"/>
              </a:ext>
            </a:extLst>
          </p:cNvPr>
          <p:cNvCxnSpPr/>
          <p:nvPr/>
        </p:nvCxnSpPr>
        <p:spPr bwMode="auto">
          <a:xfrm>
            <a:off x="5292080" y="3068960"/>
            <a:ext cx="0" cy="100811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D4619B-4F01-1562-6607-425501AE9549}"/>
              </a:ext>
            </a:extLst>
          </p:cNvPr>
          <p:cNvCxnSpPr/>
          <p:nvPr/>
        </p:nvCxnSpPr>
        <p:spPr bwMode="auto">
          <a:xfrm>
            <a:off x="289495" y="4077072"/>
            <a:ext cx="97013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A244801-8623-94E6-1EB7-C127388FABBD}"/>
              </a:ext>
            </a:extLst>
          </p:cNvPr>
          <p:cNvSpPr txBox="1"/>
          <p:nvPr/>
        </p:nvSpPr>
        <p:spPr>
          <a:xfrm>
            <a:off x="107504" y="4149080"/>
            <a:ext cx="118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i="1"/>
              <a:t>0.511 MeV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B9F4A0-1A24-4094-F538-6B6759385297}"/>
              </a:ext>
            </a:extLst>
          </p:cNvPr>
          <p:cNvCxnSpPr/>
          <p:nvPr/>
        </p:nvCxnSpPr>
        <p:spPr bwMode="auto">
          <a:xfrm flipV="1">
            <a:off x="7092280" y="4077072"/>
            <a:ext cx="0" cy="1584176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5E185C2-7C6B-6945-37E7-55CF3D7489A9}"/>
              </a:ext>
            </a:extLst>
          </p:cNvPr>
          <p:cNvSpPr txBox="1"/>
          <p:nvPr/>
        </p:nvSpPr>
        <p:spPr>
          <a:xfrm>
            <a:off x="6732240" y="5559623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A=0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D7DBE7-03B3-45E4-E6AD-F09BF200652A}"/>
              </a:ext>
            </a:extLst>
          </p:cNvPr>
          <p:cNvSpPr txBox="1"/>
          <p:nvPr/>
        </p:nvSpPr>
        <p:spPr>
          <a:xfrm>
            <a:off x="4332841" y="44624"/>
            <a:ext cx="2249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</a:rPr>
              <a:t>A =  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bg</a:t>
            </a:r>
            <a:r>
              <a:rPr lang="en-US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US" sz="1600" b="1" i="1">
                <a:solidFill>
                  <a:srgbClr val="C00000"/>
                </a:solidFill>
                <a:latin typeface="Symbol" pitchFamily="2" charset="2"/>
              </a:rPr>
              <a:t>- </a:t>
            </a:r>
            <a:r>
              <a:rPr lang="en-US" sz="2400" b="1" i="1">
                <a:solidFill>
                  <a:srgbClr val="C00000"/>
                </a:solidFill>
              </a:rPr>
              <a:t>X/4 </a:t>
            </a:r>
            <a:endParaRPr lang="en-IT">
              <a:solidFill>
                <a:srgbClr val="C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D8A5AF-A4EA-326C-9B53-DF39AE2A465A}"/>
              </a:ext>
            </a:extLst>
          </p:cNvPr>
          <p:cNvSpPr/>
          <p:nvPr/>
        </p:nvSpPr>
        <p:spPr bwMode="auto">
          <a:xfrm>
            <a:off x="97722" y="6093296"/>
            <a:ext cx="1087238" cy="587041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rPr>
              <a:t>Lasers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BA5DAD-ED83-690D-0D22-57BAA8914F21}"/>
              </a:ext>
            </a:extLst>
          </p:cNvPr>
          <p:cNvGrpSpPr/>
          <p:nvPr/>
        </p:nvGrpSpPr>
        <p:grpSpPr>
          <a:xfrm>
            <a:off x="1431676" y="1988840"/>
            <a:ext cx="1579698" cy="3672408"/>
            <a:chOff x="1431676" y="1988840"/>
            <a:chExt cx="1579698" cy="367240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D82565F-7847-BC33-3454-03110812D503}"/>
                </a:ext>
              </a:extLst>
            </p:cNvPr>
            <p:cNvSpPr/>
            <p:nvPr/>
          </p:nvSpPr>
          <p:spPr bwMode="auto">
            <a:xfrm>
              <a:off x="1431676" y="1988840"/>
              <a:ext cx="1579698" cy="3672408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5869F4-330D-16DB-DE13-8CD4A29D8730}"/>
                </a:ext>
              </a:extLst>
            </p:cNvPr>
            <p:cNvSpPr txBox="1"/>
            <p:nvPr/>
          </p:nvSpPr>
          <p:spPr>
            <a:xfrm>
              <a:off x="1496294" y="3104007"/>
              <a:ext cx="145046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IT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11" charset="0"/>
                </a:rPr>
                <a:t>I.C.S.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b="1">
                  <a:latin typeface="Times" pitchFamily="-111" charset="0"/>
                </a:rPr>
                <a:t>l</a:t>
              </a:r>
              <a:r>
                <a:rPr lang="en-IT" b="1">
                  <a:latin typeface="Times" pitchFamily="-111" charset="0"/>
                </a:rPr>
                <a:t>ow recoil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IT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11" charset="0"/>
                </a:rPr>
                <a:t>Thomson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IT" b="1" i="1">
                  <a:latin typeface="Times" pitchFamily="-111" charset="0"/>
                </a:rPr>
                <a:t>X&lt;&lt;1</a:t>
              </a:r>
              <a:endParaRPr kumimoji="0" lang="en-IT" sz="24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03A57A-D97D-C17E-FA7D-D7F73DABD421}"/>
              </a:ext>
            </a:extLst>
          </p:cNvPr>
          <p:cNvGrpSpPr/>
          <p:nvPr/>
        </p:nvGrpSpPr>
        <p:grpSpPr>
          <a:xfrm>
            <a:off x="3226782" y="1988840"/>
            <a:ext cx="3577466" cy="3672408"/>
            <a:chOff x="3226782" y="1988840"/>
            <a:chExt cx="3577466" cy="367240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736BE8C-A52D-7361-EBF4-EADD14E23712}"/>
                </a:ext>
              </a:extLst>
            </p:cNvPr>
            <p:cNvSpPr/>
            <p:nvPr/>
          </p:nvSpPr>
          <p:spPr bwMode="auto">
            <a:xfrm>
              <a:off x="3226782" y="1988840"/>
              <a:ext cx="3577466" cy="3672408"/>
            </a:xfrm>
            <a:prstGeom prst="ellipse">
              <a:avLst/>
            </a:prstGeom>
            <a:solidFill>
              <a:srgbClr val="FFFF00">
                <a:alpha val="3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77221A-893C-E65F-249A-129F47C8EF79}"/>
                </a:ext>
              </a:extLst>
            </p:cNvPr>
            <p:cNvSpPr txBox="1"/>
            <p:nvPr/>
          </p:nvSpPr>
          <p:spPr>
            <a:xfrm>
              <a:off x="3761402" y="4656613"/>
              <a:ext cx="26615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b="1">
                  <a:latin typeface="Times" pitchFamily="-111" charset="0"/>
                </a:rPr>
                <a:t>deep </a:t>
              </a:r>
              <a:r>
                <a:rPr lang="en-IT" b="1">
                  <a:latin typeface="Times" pitchFamily="-111" charset="0"/>
                </a:rPr>
                <a:t>recoil I.C.S.</a:t>
              </a:r>
              <a:endParaRPr kumimoji="0" lang="en-IT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6C5BC7B-DA6D-3815-BF3F-0320DEEB6BAB}"/>
              </a:ext>
            </a:extLst>
          </p:cNvPr>
          <p:cNvSpPr txBox="1"/>
          <p:nvPr/>
        </p:nvSpPr>
        <p:spPr>
          <a:xfrm>
            <a:off x="2519243" y="5487615"/>
            <a:ext cx="1044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A &gt;&gt;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699CBB-AEBE-F1C2-80C3-FB18D4EE269E}"/>
              </a:ext>
            </a:extLst>
          </p:cNvPr>
          <p:cNvSpPr txBox="1"/>
          <p:nvPr/>
        </p:nvSpPr>
        <p:spPr>
          <a:xfrm>
            <a:off x="8374008" y="5517232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A&lt;0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F945F0F-F356-D998-4B8A-50753D23F761}"/>
              </a:ext>
            </a:extLst>
          </p:cNvPr>
          <p:cNvGrpSpPr/>
          <p:nvPr/>
        </p:nvGrpSpPr>
        <p:grpSpPr>
          <a:xfrm>
            <a:off x="7308790" y="2052633"/>
            <a:ext cx="1523182" cy="3672408"/>
            <a:chOff x="7226877" y="2052633"/>
            <a:chExt cx="1787339" cy="367240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79A7A4F-3C08-6BA5-DE7F-F798CE6A7CAE}"/>
                </a:ext>
              </a:extLst>
            </p:cNvPr>
            <p:cNvSpPr/>
            <p:nvPr/>
          </p:nvSpPr>
          <p:spPr bwMode="auto">
            <a:xfrm>
              <a:off x="7226877" y="2052633"/>
              <a:ext cx="1787339" cy="3672408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087EE3-6962-7E79-8AC9-22F4D95C0633}"/>
                </a:ext>
              </a:extLst>
            </p:cNvPr>
            <p:cNvSpPr txBox="1"/>
            <p:nvPr/>
          </p:nvSpPr>
          <p:spPr>
            <a:xfrm>
              <a:off x="7310803" y="3318083"/>
              <a:ext cx="166318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IT" b="1">
                  <a:latin typeface="Times" pitchFamily="-111" charset="0"/>
                </a:rPr>
                <a:t>Arthur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IT" b="1">
                  <a:latin typeface="Times" pitchFamily="-111" charset="0"/>
                </a:rPr>
                <a:t>Compton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IT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11" charset="0"/>
                </a:rPr>
                <a:t>effect</a:t>
              </a: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57B3F9D-B5E1-F037-EFD9-8C025007BB34}"/>
              </a:ext>
            </a:extLst>
          </p:cNvPr>
          <p:cNvCxnSpPr/>
          <p:nvPr/>
        </p:nvCxnSpPr>
        <p:spPr bwMode="auto">
          <a:xfrm>
            <a:off x="6915819" y="591019"/>
            <a:ext cx="83140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EC7FA8E2-9745-D56C-D91F-798EF1404A5A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7739278" y="591019"/>
            <a:ext cx="790021" cy="2901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13193D9-C763-BEA2-ADED-7C06E3E9C765}"/>
                  </a:ext>
                </a:extLst>
              </p:cNvPr>
              <p:cNvSpPr txBox="1"/>
              <p:nvPr/>
            </p:nvSpPr>
            <p:spPr>
              <a:xfrm>
                <a:off x="8604070" y="723404"/>
                <a:ext cx="360418" cy="257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13193D9-C763-BEA2-ADED-7C06E3E9C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070" y="723404"/>
                <a:ext cx="360418" cy="257324"/>
              </a:xfrm>
              <a:prstGeom prst="rect">
                <a:avLst/>
              </a:prstGeom>
              <a:blipFill>
                <a:blip r:embed="rId5"/>
                <a:stretch>
                  <a:fillRect l="-26667" r="-46667" b="-8571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39EAD71-E792-4728-8652-66FD85967B5B}"/>
                  </a:ext>
                </a:extLst>
              </p:cNvPr>
              <p:cNvSpPr txBox="1"/>
              <p:nvPr/>
            </p:nvSpPr>
            <p:spPr>
              <a:xfrm>
                <a:off x="6977764" y="188640"/>
                <a:ext cx="252447" cy="2333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39EAD71-E792-4728-8652-66FD85967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764" y="188640"/>
                <a:ext cx="252447" cy="233354"/>
              </a:xfrm>
              <a:prstGeom prst="rect">
                <a:avLst/>
              </a:prstGeom>
              <a:blipFill>
                <a:blip r:embed="rId6"/>
                <a:stretch>
                  <a:fillRect l="-42857" r="-38095" b="-7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801C284-1784-6A6B-CD80-A4C689B13E44}"/>
              </a:ext>
            </a:extLst>
          </p:cNvPr>
          <p:cNvCxnSpPr/>
          <p:nvPr/>
        </p:nvCxnSpPr>
        <p:spPr bwMode="auto">
          <a:xfrm flipH="1">
            <a:off x="7486830" y="591019"/>
            <a:ext cx="252447" cy="5233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F5E2D84D-A872-79AF-C3E8-D72573DA741B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7743920" y="102545"/>
            <a:ext cx="418150" cy="427434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B9D5CEA-C773-03DB-723A-D2645936F9B1}"/>
                  </a:ext>
                </a:extLst>
              </p:cNvPr>
              <p:cNvSpPr txBox="1"/>
              <p:nvPr/>
            </p:nvSpPr>
            <p:spPr>
              <a:xfrm>
                <a:off x="8183986" y="147340"/>
                <a:ext cx="426659" cy="257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B9D5CEA-C773-03DB-723A-D2645936F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3986" y="147340"/>
                <a:ext cx="426659" cy="257324"/>
              </a:xfrm>
              <a:prstGeom prst="rect">
                <a:avLst/>
              </a:prstGeom>
              <a:blipFill>
                <a:blip r:embed="rId7"/>
                <a:stretch>
                  <a:fillRect l="-25714" r="-48571" b="-9047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0226755-127A-4485-F371-668EF04D2C92}"/>
                  </a:ext>
                </a:extLst>
              </p:cNvPr>
              <p:cNvSpPr txBox="1"/>
              <p:nvPr/>
            </p:nvSpPr>
            <p:spPr>
              <a:xfrm>
                <a:off x="7637688" y="836712"/>
                <a:ext cx="318688" cy="2333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0226755-127A-4485-F371-668EF04D2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688" y="836712"/>
                <a:ext cx="318688" cy="233354"/>
              </a:xfrm>
              <a:prstGeom prst="rect">
                <a:avLst/>
              </a:prstGeom>
              <a:blipFill>
                <a:blip r:embed="rId8"/>
                <a:stretch>
                  <a:fillRect l="-34615" r="-38462" b="-7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9C6DB898-E2FF-70FF-52C8-1E0E2AC360C1}"/>
              </a:ext>
            </a:extLst>
          </p:cNvPr>
          <p:cNvSpPr txBox="1"/>
          <p:nvPr/>
        </p:nvSpPr>
        <p:spPr>
          <a:xfrm rot="5400000">
            <a:off x="6587281" y="3400815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>
                <a:solidFill>
                  <a:srgbClr val="C00000"/>
                </a:solidFill>
              </a:rPr>
              <a:t>S.C.S.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F54979-1ED4-AC99-B011-B52E4FBB01F7}"/>
              </a:ext>
            </a:extLst>
          </p:cNvPr>
          <p:cNvSpPr/>
          <p:nvPr/>
        </p:nvSpPr>
        <p:spPr bwMode="auto">
          <a:xfrm>
            <a:off x="2778904" y="6205604"/>
            <a:ext cx="1475903" cy="448033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rPr>
              <a:t>XFEL’s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17BF37B-E935-B7DC-0324-802E4BAC06C4}"/>
              </a:ext>
            </a:extLst>
          </p:cNvPr>
          <p:cNvSpPr/>
          <p:nvPr/>
        </p:nvSpPr>
        <p:spPr bwMode="auto">
          <a:xfrm>
            <a:off x="4572000" y="6192893"/>
            <a:ext cx="2979034" cy="47646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>
                <a:latin typeface="Times" pitchFamily="-111" charset="0"/>
              </a:rPr>
              <a:t>b</a:t>
            </a:r>
            <a:r>
              <a: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rPr>
              <a:t>etatron-channeling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3E7450-DF95-C2CC-DBC8-FC5DF2421F11}"/>
              </a:ext>
            </a:extLst>
          </p:cNvPr>
          <p:cNvSpPr txBox="1"/>
          <p:nvPr/>
        </p:nvSpPr>
        <p:spPr>
          <a:xfrm>
            <a:off x="4922429" y="2738537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FICS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F1DA09-6BEE-BAAB-191D-FBD306E39D3B}"/>
              </a:ext>
            </a:extLst>
          </p:cNvPr>
          <p:cNvSpPr txBox="1"/>
          <p:nvPr/>
        </p:nvSpPr>
        <p:spPr>
          <a:xfrm>
            <a:off x="3226782" y="2594521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X=1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0C26F96-8E59-5607-8A19-5BC4B6EE6FEC}"/>
                  </a:ext>
                </a:extLst>
              </p:cNvPr>
              <p:cNvSpPr txBox="1"/>
              <p:nvPr/>
            </p:nvSpPr>
            <p:spPr>
              <a:xfrm>
                <a:off x="881871" y="640603"/>
                <a:ext cx="2634984" cy="7567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0C26F96-8E59-5607-8A19-5BC4B6EE6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871" y="640603"/>
                <a:ext cx="2634984" cy="756746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F2D1A8F-EFF3-BCD9-55C6-9764A9260889}"/>
                  </a:ext>
                </a:extLst>
              </p:cNvPr>
              <p:cNvSpPr txBox="1"/>
              <p:nvPr/>
            </p:nvSpPr>
            <p:spPr>
              <a:xfrm>
                <a:off x="3369111" y="620688"/>
                <a:ext cx="3735377" cy="7567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F2D1A8F-EFF3-BCD9-55C6-9764A9260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111" y="620688"/>
                <a:ext cx="3735377" cy="756746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ight Brace 43">
            <a:extLst>
              <a:ext uri="{FF2B5EF4-FFF2-40B4-BE49-F238E27FC236}">
                <a16:creationId xmlns:a16="http://schemas.microsoft.com/office/drawing/2014/main" id="{EF92CFA1-36C0-2151-0CA0-9DB00CB66302}"/>
              </a:ext>
            </a:extLst>
          </p:cNvPr>
          <p:cNvSpPr/>
          <p:nvPr/>
        </p:nvSpPr>
        <p:spPr bwMode="auto">
          <a:xfrm rot="5400000">
            <a:off x="4797474" y="774154"/>
            <a:ext cx="304201" cy="1117058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A84A373-6D8A-FC4E-D235-55B577671297}"/>
                  </a:ext>
                </a:extLst>
              </p:cNvPr>
              <p:cNvSpPr txBox="1"/>
              <p:nvPr/>
            </p:nvSpPr>
            <p:spPr>
              <a:xfrm>
                <a:off x="4659077" y="1379899"/>
                <a:ext cx="577722" cy="360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A84A373-6D8A-FC4E-D235-55B577671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077" y="1379899"/>
                <a:ext cx="577722" cy="360804"/>
              </a:xfrm>
              <a:prstGeom prst="rect">
                <a:avLst/>
              </a:prstGeom>
              <a:blipFill>
                <a:blip r:embed="rId11"/>
                <a:stretch>
                  <a:fillRect l="-12766" r="-4255" b="-1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8E5DC87-F00B-E7A7-A82B-35D800CA7C2E}"/>
                  </a:ext>
                </a:extLst>
              </p:cNvPr>
              <p:cNvSpPr txBox="1"/>
              <p:nvPr/>
            </p:nvSpPr>
            <p:spPr>
              <a:xfrm>
                <a:off x="3822308" y="3140968"/>
                <a:ext cx="2808311" cy="1477456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𝐹𝐼𝐶𝑆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𝑚𝑐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t-IT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𝐹𝐼𝐶𝑆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𝑚𝑐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8E5DC87-F00B-E7A7-A82B-35D800CA7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308" y="3140968"/>
                <a:ext cx="2808311" cy="1477456"/>
              </a:xfrm>
              <a:prstGeom prst="rect">
                <a:avLst/>
              </a:prstGeom>
              <a:blipFill>
                <a:blip r:embed="rId12"/>
                <a:stretch>
                  <a:fillRect l="-1794" r="-448" b="-598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427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F4ABA-BF65-DD60-246B-A91418FB6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A38D0F5-DD28-D666-F944-00B9D1717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math equations on a graph paper&#10;&#10;Description automatically generated">
            <a:extLst>
              <a:ext uri="{FF2B5EF4-FFF2-40B4-BE49-F238E27FC236}">
                <a16:creationId xmlns:a16="http://schemas.microsoft.com/office/drawing/2014/main" id="{438B1942-76F1-41B7-9B55-76E77CA31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541" y="836712"/>
            <a:ext cx="7378939" cy="5356703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5E42B8FB-407D-EECB-10A7-253EB35260F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578420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2CBFF-0A13-E659-BE53-438CB6725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6286A4B-5128-E1FA-0CC4-DC2E3DD63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math equations on a lined paper&#10;&#10;Description automatically generated">
            <a:extLst>
              <a:ext uri="{FF2B5EF4-FFF2-40B4-BE49-F238E27FC236}">
                <a16:creationId xmlns:a16="http://schemas.microsoft.com/office/drawing/2014/main" id="{B81ED1D6-13E0-CAAE-2376-465E77A3E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1" y="260648"/>
            <a:ext cx="6780049" cy="6073794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35E21D68-C3D9-D892-A0A0-4E5D11BEDB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6336704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Fundamental Research &amp; Applications @ EupraXia, LNF, Dec. 5th,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452896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6BE8F-EEF2-B8AA-B077-5C2512C43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8CCEF3F-FECB-F23B-7199-0B40BE5CC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81AA1F-63AD-FB9D-A80F-D764B1D6C5F9}"/>
              </a:ext>
            </a:extLst>
          </p:cNvPr>
          <p:cNvSpPr txBox="1"/>
          <p:nvPr/>
        </p:nvSpPr>
        <p:spPr>
          <a:xfrm>
            <a:off x="107504" y="980728"/>
            <a:ext cx="9001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effectLst/>
                <a:latin typeface="Helvetica Neue" panose="02000503000000020004" pitchFamily="2" charset="0"/>
              </a:rPr>
              <a:t>A simple yet fundamental question:</a:t>
            </a:r>
          </a:p>
          <a:p>
            <a:pPr algn="ctr"/>
            <a:endParaRPr lang="en-GB" sz="2800">
              <a:effectLst/>
              <a:latin typeface="Helvetica Neue" panose="02000503000000020004" pitchFamily="2" charset="0"/>
            </a:endParaRPr>
          </a:p>
          <a:p>
            <a:pPr algn="ctr"/>
            <a:r>
              <a:rPr lang="en-GB" sz="2800">
                <a:effectLst/>
                <a:latin typeface="Helvetica Neue" panose="02000503000000020004" pitchFamily="2" charset="0"/>
              </a:rPr>
              <a:t>“Why do I need </a:t>
            </a:r>
            <a:r>
              <a:rPr lang="en-GB" sz="2800" b="1">
                <a:effectLst/>
                <a:latin typeface="Helvetica Neue" panose="02000503000000020004" pitchFamily="2" charset="0"/>
              </a:rPr>
              <a:t>150 Mega-electronVolt electrons </a:t>
            </a:r>
            <a:r>
              <a:rPr lang="en-GB" sz="2800">
                <a:effectLst/>
                <a:latin typeface="Helvetica Neue" panose="02000503000000020004" pitchFamily="2" charset="0"/>
              </a:rPr>
              <a:t>to generate </a:t>
            </a:r>
            <a:r>
              <a:rPr lang="en-GB" sz="2800" b="1">
                <a:effectLst/>
                <a:latin typeface="Helvetica Neue" panose="02000503000000020004" pitchFamily="2" charset="0"/>
              </a:rPr>
              <a:t>350 kilo-electronVolt photons</a:t>
            </a:r>
            <a:r>
              <a:rPr lang="en-GB" sz="2800">
                <a:effectLst/>
                <a:latin typeface="Helvetica Neue" panose="02000503000000020004" pitchFamily="2" charset="0"/>
              </a:rPr>
              <a:t>” ??</a:t>
            </a:r>
          </a:p>
          <a:p>
            <a:pPr algn="ctr"/>
            <a:r>
              <a:rPr lang="en-GB" sz="2800">
                <a:effectLst/>
                <a:latin typeface="Helvetica Neue" panose="02000503000000020004" pitchFamily="2" charset="0"/>
              </a:rPr>
              <a:t>(STAR biased…)</a:t>
            </a:r>
          </a:p>
          <a:p>
            <a:pPr algn="ctr"/>
            <a:endParaRPr lang="en-GB" sz="2800">
              <a:effectLst/>
              <a:latin typeface="Helvetica Neue" panose="02000503000000020004" pitchFamily="2" charset="0"/>
            </a:endParaRPr>
          </a:p>
          <a:p>
            <a:pPr algn="ctr"/>
            <a:r>
              <a:rPr lang="en-GB" sz="2800">
                <a:effectLst/>
                <a:latin typeface="Helvetica Neue" panose="02000503000000020004" pitchFamily="2" charset="0"/>
              </a:rPr>
              <a:t>(not to mention a storage ring based light source where a GeV electron beam radiates tens keV photons)</a:t>
            </a:r>
          </a:p>
          <a:p>
            <a:pPr algn="ctr"/>
            <a:endParaRPr lang="en-GB" sz="2800">
              <a:latin typeface="Helvetica Neue" panose="02000503000000020004" pitchFamily="2" charset="0"/>
            </a:endParaRPr>
          </a:p>
          <a:p>
            <a:pPr algn="ctr"/>
            <a:r>
              <a:rPr lang="en-GB" sz="2800" i="1">
                <a:solidFill>
                  <a:srgbClr val="FF0000"/>
                </a:solidFill>
                <a:effectLst/>
                <a:latin typeface="Helvetica Neue" panose="02000503000000020004" pitchFamily="2" charset="0"/>
              </a:rPr>
              <a:t>How to transfer maximum energy</a:t>
            </a:r>
          </a:p>
          <a:p>
            <a:pPr algn="ctr"/>
            <a:r>
              <a:rPr lang="en-GB" sz="2800" i="1">
                <a:solidFill>
                  <a:srgbClr val="FF0000"/>
                </a:solidFill>
                <a:effectLst/>
                <a:latin typeface="Helvetica Neue" panose="02000503000000020004" pitchFamily="2" charset="0"/>
              </a:rPr>
              <a:t>from an electron to a photon</a:t>
            </a:r>
            <a:r>
              <a:rPr lang="en-IT" sz="2800" i="1">
                <a:solidFill>
                  <a:srgbClr val="FF0000"/>
                </a:solidFill>
                <a:effectLst/>
                <a:latin typeface="Helvetica Neue" panose="02000503000000020004" pitchFamily="2" charset="0"/>
              </a:rPr>
              <a:t>…</a:t>
            </a:r>
            <a:endParaRPr lang="en-GB" sz="2800" i="1">
              <a:solidFill>
                <a:srgbClr val="FF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egnaposto data 6">
            <a:extLst>
              <a:ext uri="{FF2B5EF4-FFF2-40B4-BE49-F238E27FC236}">
                <a16:creationId xmlns:a16="http://schemas.microsoft.com/office/drawing/2014/main" id="{B0D0ECAA-969B-67A0-80B5-2F0C3879DB8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25344"/>
            <a:ext cx="446449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EupraXia Meeting – La Biodola (Elba) – Sept.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75133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38D5D4-8E33-E49B-D871-B0900C969B50}"/>
              </a:ext>
            </a:extLst>
          </p:cNvPr>
          <p:cNvGrpSpPr/>
          <p:nvPr/>
        </p:nvGrpSpPr>
        <p:grpSpPr>
          <a:xfrm>
            <a:off x="395536" y="3045971"/>
            <a:ext cx="4248472" cy="2051225"/>
            <a:chOff x="1246244" y="1988840"/>
            <a:chExt cx="6715904" cy="3672408"/>
          </a:xfrm>
        </p:grpSpPr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D321AA6-B23C-5B1F-8E75-5AB5152DA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6244" y="1988840"/>
              <a:ext cx="6715904" cy="3672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F38B801-0756-F681-AAA6-5CEB3F2F8CB5}"/>
                    </a:ext>
                  </a:extLst>
                </p:cNvPr>
                <p:cNvSpPr txBox="1"/>
                <p:nvPr/>
              </p:nvSpPr>
              <p:spPr>
                <a:xfrm>
                  <a:off x="4283968" y="2912960"/>
                  <a:ext cx="773832" cy="4440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F38B801-0756-F681-AAA6-5CEB3F2F8C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968" y="2912960"/>
                  <a:ext cx="773832" cy="444032"/>
                </a:xfrm>
                <a:prstGeom prst="rect">
                  <a:avLst/>
                </a:prstGeom>
                <a:blipFill>
                  <a:blip r:embed="rId3"/>
                  <a:stretch>
                    <a:fillRect l="-20513" r="-15385" b="-100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CFDC993-EC69-2C48-7295-6F151EE2E96C}"/>
                    </a:ext>
                  </a:extLst>
                </p:cNvPr>
                <p:cNvSpPr txBox="1"/>
                <p:nvPr/>
              </p:nvSpPr>
              <p:spPr>
                <a:xfrm>
                  <a:off x="6228184" y="3056976"/>
                  <a:ext cx="773832" cy="4440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CFDC993-EC69-2C48-7295-6F151EE2E9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3056976"/>
                  <a:ext cx="773832" cy="444032"/>
                </a:xfrm>
                <a:prstGeom prst="rect">
                  <a:avLst/>
                </a:prstGeom>
                <a:blipFill>
                  <a:blip r:embed="rId4"/>
                  <a:stretch>
                    <a:fillRect l="-20513" r="-33333" b="-95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0D79E8-D6B1-C8C2-38A5-A192AAE3C661}"/>
                    </a:ext>
                  </a:extLst>
                </p:cNvPr>
                <p:cNvSpPr txBox="1"/>
                <p:nvPr/>
              </p:nvSpPr>
              <p:spPr>
                <a:xfrm>
                  <a:off x="2195736" y="3671389"/>
                  <a:ext cx="773832" cy="4056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0D79E8-D6B1-C8C2-38A5-A192AAE3C6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736" y="3671389"/>
                  <a:ext cx="773832" cy="405683"/>
                </a:xfrm>
                <a:prstGeom prst="rect">
                  <a:avLst/>
                </a:prstGeom>
                <a:blipFill>
                  <a:blip r:embed="rId5"/>
                  <a:stretch>
                    <a:fillRect l="-2500" b="-7368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7F939A4-FECC-8F56-4912-D5A7706C47E4}"/>
                    </a:ext>
                  </a:extLst>
                </p:cNvPr>
                <p:cNvSpPr txBox="1"/>
                <p:nvPr/>
              </p:nvSpPr>
              <p:spPr>
                <a:xfrm>
                  <a:off x="5220072" y="5013176"/>
                  <a:ext cx="773832" cy="4056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7F939A4-FECC-8F56-4912-D5A7706C47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072" y="5013176"/>
                  <a:ext cx="773832" cy="405683"/>
                </a:xfrm>
                <a:prstGeom prst="rect">
                  <a:avLst/>
                </a:prstGeom>
                <a:blipFill>
                  <a:blip r:embed="rId6"/>
                  <a:stretch>
                    <a:fillRect l="-10000" b="-7368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51E0B3A-2C4C-8ECD-528B-8C464C610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7F937-0EBB-7047-4A64-D56CAE956DFD}"/>
              </a:ext>
            </a:extLst>
          </p:cNvPr>
          <p:cNvSpPr txBox="1"/>
          <p:nvPr/>
        </p:nvSpPr>
        <p:spPr>
          <a:xfrm>
            <a:off x="96957" y="188640"/>
            <a:ext cx="9006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effectLst/>
                <a:latin typeface="Helvetica Neue" panose="02000503000000020004" pitchFamily="2" charset="0"/>
              </a:rPr>
              <a:t>Collisional radiation</a:t>
            </a:r>
          </a:p>
          <a:p>
            <a:r>
              <a:rPr lang="en-GB">
                <a:effectLst/>
                <a:latin typeface="Helvetica Neue" panose="02000503000000020004" pitchFamily="2" charset="0"/>
              </a:rPr>
              <a:t>(quantum nature of light essential: Inverse Compton Scattering, Deep Recoil ICS for </a:t>
            </a:r>
            <a:r>
              <a:rPr lang="en-GB" i="1">
                <a:effectLst/>
                <a:latin typeface="Helvetica Neue" panose="02000503000000020004" pitchFamily="2" charset="0"/>
              </a:rPr>
              <a:t>e</a:t>
            </a:r>
            <a:r>
              <a:rPr lang="en-GB" i="1" baseline="30000">
                <a:effectLst/>
                <a:latin typeface="Helvetica Neue" panose="02000503000000020004" pitchFamily="2" charset="0"/>
              </a:rPr>
              <a:t>+</a:t>
            </a:r>
            <a:r>
              <a:rPr lang="en-GB">
                <a:effectLst/>
                <a:latin typeface="Helvetica Neue" panose="02000503000000020004" pitchFamily="2" charset="0"/>
              </a:rPr>
              <a:t> or </a:t>
            </a:r>
            <a:r>
              <a:rPr lang="en-GB" i="1">
                <a:effectLst/>
                <a:latin typeface="Symbol" pitchFamily="2" charset="2"/>
              </a:rPr>
              <a:t>m</a:t>
            </a:r>
            <a:r>
              <a:rPr lang="en-GB" i="1" baseline="30000">
                <a:effectLst/>
                <a:latin typeface="Symbol" pitchFamily="2" charset="2"/>
              </a:rPr>
              <a:t>+</a:t>
            </a:r>
            <a:r>
              <a:rPr lang="en-GB" i="1">
                <a:effectLst/>
                <a:latin typeface="Symbol" pitchFamily="2" charset="2"/>
              </a:rPr>
              <a:t>, m</a:t>
            </a:r>
            <a:r>
              <a:rPr lang="en-GB" i="1" baseline="30000">
                <a:effectLst/>
                <a:latin typeface="Symbol" pitchFamily="2" charset="2"/>
              </a:rPr>
              <a:t>-</a:t>
            </a:r>
            <a:r>
              <a:rPr lang="en-GB">
                <a:effectLst/>
                <a:latin typeface="Helvetica Neue" panose="02000503000000020004" pitchFamily="2" charset="0"/>
              </a:rPr>
              <a:t>  secondary beam generation, Relativistic Rayleigh Scattering)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C2DA084-DAAD-145D-6166-8BDD89475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915" y="1700808"/>
            <a:ext cx="7058573" cy="17737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3F77AD-F364-781F-C9E8-45F7002E84AD}"/>
              </a:ext>
            </a:extLst>
          </p:cNvPr>
          <p:cNvSpPr txBox="1"/>
          <p:nvPr/>
        </p:nvSpPr>
        <p:spPr>
          <a:xfrm>
            <a:off x="5868144" y="1484784"/>
            <a:ext cx="3227165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IT"/>
              <a:t>Gamma Factory @ LHC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2D48BD-553C-9D47-E473-C5D9845B686C}"/>
              </a:ext>
            </a:extLst>
          </p:cNvPr>
          <p:cNvSpPr txBox="1"/>
          <p:nvPr/>
        </p:nvSpPr>
        <p:spPr>
          <a:xfrm>
            <a:off x="524201" y="3501008"/>
            <a:ext cx="894797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IT"/>
              <a:t>I.C.S.</a:t>
            </a:r>
          </a:p>
        </p:txBody>
      </p:sp>
      <p:pic>
        <p:nvPicPr>
          <p:cNvPr id="10" name="Picture 9" descr="Twin_schema_500">
            <a:extLst>
              <a:ext uri="{FF2B5EF4-FFF2-40B4-BE49-F238E27FC236}">
                <a16:creationId xmlns:a16="http://schemas.microsoft.com/office/drawing/2014/main" id="{06545703-982F-9F60-6B9E-D02113736D8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561" t="22426" r="4926" b="22278"/>
          <a:stretch>
            <a:fillRect/>
          </a:stretch>
        </p:blipFill>
        <p:spPr>
          <a:xfrm>
            <a:off x="5108185" y="3674384"/>
            <a:ext cx="3780680" cy="16504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CD2BB6-44F9-ED2A-ED65-8B5AF743E3E5}"/>
              </a:ext>
            </a:extLst>
          </p:cNvPr>
          <p:cNvSpPr txBox="1"/>
          <p:nvPr/>
        </p:nvSpPr>
        <p:spPr>
          <a:xfrm>
            <a:off x="5911529" y="3243761"/>
            <a:ext cx="232788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/>
              <a:t>d</a:t>
            </a:r>
            <a:r>
              <a:rPr lang="en-IT"/>
              <a:t>eep recoil I.C.S.</a:t>
            </a:r>
          </a:p>
        </p:txBody>
      </p:sp>
      <p:pic>
        <p:nvPicPr>
          <p:cNvPr id="12" name="Picture 11" descr="A picture containing waterfall chart&#10;&#10;Description automatically generated">
            <a:extLst>
              <a:ext uri="{FF2B5EF4-FFF2-40B4-BE49-F238E27FC236}">
                <a16:creationId xmlns:a16="http://schemas.microsoft.com/office/drawing/2014/main" id="{89410F9C-9403-5606-0F45-A4E685438A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12" y="5335038"/>
            <a:ext cx="7235049" cy="1478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B6138C-4541-8852-6551-BBE87EA3F572}"/>
              </a:ext>
            </a:extLst>
          </p:cNvPr>
          <p:cNvSpPr txBox="1"/>
          <p:nvPr/>
        </p:nvSpPr>
        <p:spPr>
          <a:xfrm>
            <a:off x="7380312" y="4797152"/>
            <a:ext cx="104067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/>
              <a:t>EXMP</a:t>
            </a:r>
            <a:endParaRPr lang="en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480125-D4B3-E895-53B9-CF9A2AD95E2B}"/>
              </a:ext>
            </a:extLst>
          </p:cNvPr>
          <p:cNvSpPr txBox="1"/>
          <p:nvPr/>
        </p:nvSpPr>
        <p:spPr>
          <a:xfrm>
            <a:off x="7189666" y="5910371"/>
            <a:ext cx="1913857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/>
              <a:t>low</a:t>
            </a:r>
            <a:r>
              <a:rPr lang="en-IT"/>
              <a:t> recoil</a:t>
            </a:r>
          </a:p>
          <a:p>
            <a:r>
              <a:rPr lang="en-IT"/>
              <a:t>I.C.S. - STAR</a:t>
            </a:r>
          </a:p>
        </p:txBody>
      </p:sp>
    </p:spTree>
    <p:extLst>
      <p:ext uri="{BB962C8B-B14F-4D97-AF65-F5344CB8AC3E}">
        <p14:creationId xmlns:p14="http://schemas.microsoft.com/office/powerpoint/2010/main" val="956350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A2C27-442C-756D-D456-DCE01EDC9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ED9228-BBD3-21AC-6DB9-EF7A8266150B}"/>
              </a:ext>
            </a:extLst>
          </p:cNvPr>
          <p:cNvSpPr txBox="1"/>
          <p:nvPr/>
        </p:nvSpPr>
        <p:spPr>
          <a:xfrm>
            <a:off x="149773" y="1778548"/>
            <a:ext cx="4572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13"/>
              </a:lnSpc>
            </a:pPr>
            <a:r>
              <a:rPr lang="it-IT" sz="900" dirty="0">
                <a:latin typeface="Menlo" panose="020B0609030804020204" pitchFamily="49" charset="0"/>
              </a:rPr>
              <a:t>### </a:t>
            </a:r>
            <a:r>
              <a:rPr lang="it-IT" sz="900" dirty="0" err="1">
                <a:latin typeface="Menlo" panose="020B0609030804020204" pitchFamily="49" charset="0"/>
              </a:rPr>
              <a:t>Electrons</a:t>
            </a:r>
            <a:r>
              <a:rPr lang="it-IT" sz="900" dirty="0">
                <a:latin typeface="Menlo" panose="020B0609030804020204" pitchFamily="49" charset="0"/>
              </a:rPr>
              <a:t> </a:t>
            </a:r>
            <a:r>
              <a:rPr lang="it-IT" sz="900" dirty="0" err="1">
                <a:latin typeface="Menlo" panose="020B0609030804020204" pitchFamily="49" charset="0"/>
              </a:rPr>
              <a:t>beam</a:t>
            </a:r>
            <a:r>
              <a:rPr lang="it-IT" sz="900" dirty="0">
                <a:latin typeface="Menlo" panose="020B0609030804020204" pitchFamily="49" charset="0"/>
              </a:rPr>
              <a:t> </a:t>
            </a:r>
            <a:r>
              <a:rPr lang="it-IT" sz="900" dirty="0" err="1">
                <a:latin typeface="Menlo" panose="020B0609030804020204" pitchFamily="49" charset="0"/>
              </a:rPr>
              <a:t>parameteres</a:t>
            </a:r>
            <a:endParaRPr lang="it-IT" sz="900" dirty="0">
              <a:latin typeface="Menlo" panose="020B0609030804020204" pitchFamily="49" charset="0"/>
            </a:endParaRPr>
          </a:p>
          <a:p>
            <a:pPr>
              <a:lnSpc>
                <a:spcPts val="1013"/>
              </a:lnSpc>
            </a:pPr>
            <a:br>
              <a:rPr lang="it-IT" sz="900" dirty="0">
                <a:latin typeface="Menlo" panose="020B0609030804020204" pitchFamily="49" charset="0"/>
              </a:rPr>
            </a:br>
            <a:r>
              <a:rPr lang="it-IT" sz="900" dirty="0" err="1">
                <a:latin typeface="Menlo" panose="020B0609030804020204" pitchFamily="49" charset="0"/>
              </a:rPr>
              <a:t>n_macro</a:t>
            </a:r>
            <a:r>
              <a:rPr lang="it-IT" sz="900" dirty="0">
                <a:latin typeface="Menlo" panose="020B0609030804020204" pitchFamily="49" charset="0"/>
              </a:rPr>
              <a:t>=1e8; # </a:t>
            </a:r>
            <a:r>
              <a:rPr lang="it-IT" sz="900" dirty="0" err="1">
                <a:latin typeface="Menlo" panose="020B0609030804020204" pitchFamily="49" charset="0"/>
              </a:rPr>
              <a:t>Number</a:t>
            </a:r>
            <a:r>
              <a:rPr lang="it-IT" sz="900" dirty="0">
                <a:latin typeface="Menlo" panose="020B0609030804020204" pitchFamily="49" charset="0"/>
              </a:rPr>
              <a:t> of </a:t>
            </a:r>
            <a:r>
              <a:rPr lang="it-IT" sz="900" dirty="0" err="1">
                <a:latin typeface="Menlo" panose="020B0609030804020204" pitchFamily="49" charset="0"/>
              </a:rPr>
              <a:t>macroparticles</a:t>
            </a:r>
            <a:endParaRPr lang="it-IT" sz="900" dirty="0">
              <a:latin typeface="Menlo" panose="020B0609030804020204" pitchFamily="49" charset="0"/>
            </a:endParaRPr>
          </a:p>
          <a:p>
            <a:pPr>
              <a:lnSpc>
                <a:spcPts val="1013"/>
              </a:lnSpc>
            </a:pPr>
            <a:r>
              <a:rPr lang="it-IT" sz="900" dirty="0" err="1">
                <a:latin typeface="Menlo" panose="020B0609030804020204" pitchFamily="49" charset="0"/>
              </a:rPr>
              <a:t>chargebunch</a:t>
            </a:r>
            <a:r>
              <a:rPr lang="it-IT" sz="900" dirty="0">
                <a:latin typeface="Menlo" panose="020B0609030804020204" pitchFamily="49" charset="0"/>
              </a:rPr>
              <a:t> = 1e-9; # </a:t>
            </a:r>
            <a:r>
              <a:rPr lang="it-IT" sz="900" dirty="0" err="1">
                <a:latin typeface="Menlo" panose="020B0609030804020204" pitchFamily="49" charset="0"/>
              </a:rPr>
              <a:t>Charge</a:t>
            </a:r>
            <a:r>
              <a:rPr lang="it-IT" sz="900" dirty="0">
                <a:latin typeface="Menlo" panose="020B0609030804020204" pitchFamily="49" charset="0"/>
              </a:rPr>
              <a:t> per </a:t>
            </a:r>
            <a:r>
              <a:rPr lang="it-IT" sz="900" dirty="0" err="1">
                <a:latin typeface="Menlo" panose="020B0609030804020204" pitchFamily="49" charset="0"/>
              </a:rPr>
              <a:t>electrons</a:t>
            </a:r>
            <a:r>
              <a:rPr lang="it-IT" sz="900" dirty="0">
                <a:latin typeface="Menlo" panose="020B0609030804020204" pitchFamily="49" charset="0"/>
              </a:rPr>
              <a:t> </a:t>
            </a:r>
            <a:r>
              <a:rPr lang="it-IT" sz="900" dirty="0" err="1">
                <a:latin typeface="Menlo" panose="020B0609030804020204" pitchFamily="49" charset="0"/>
              </a:rPr>
              <a:t>bunch</a:t>
            </a:r>
            <a:r>
              <a:rPr lang="it-IT" sz="900" dirty="0">
                <a:latin typeface="Menlo" panose="020B0609030804020204" pitchFamily="49" charset="0"/>
              </a:rPr>
              <a:t> [C] pico-&gt;10^-12 </a:t>
            </a:r>
            <a:r>
              <a:rPr lang="it-IT" sz="900" dirty="0" err="1">
                <a:latin typeface="Menlo" panose="020B0609030804020204" pitchFamily="49" charset="0"/>
              </a:rPr>
              <a:t>femto</a:t>
            </a:r>
            <a:r>
              <a:rPr lang="it-IT" sz="900" dirty="0">
                <a:latin typeface="Menlo" panose="020B0609030804020204" pitchFamily="49" charset="0"/>
              </a:rPr>
              <a:t>-&gt;10^-15</a:t>
            </a:r>
          </a:p>
          <a:p>
            <a:pPr>
              <a:lnSpc>
                <a:spcPts val="1013"/>
              </a:lnSpc>
            </a:pPr>
            <a:r>
              <a:rPr lang="it-IT" sz="900" dirty="0" err="1">
                <a:latin typeface="Menlo" panose="020B0609030804020204" pitchFamily="49" charset="0"/>
              </a:rPr>
              <a:t>beam_energy_MeV</a:t>
            </a:r>
            <a:r>
              <a:rPr lang="it-IT" sz="900" dirty="0">
                <a:latin typeface="Menlo" panose="020B0609030804020204" pitchFamily="49" charset="0"/>
              </a:rPr>
              <a:t>=100e3; # </a:t>
            </a:r>
            <a:r>
              <a:rPr lang="it-IT" sz="900" dirty="0" err="1">
                <a:latin typeface="Menlo" panose="020B0609030804020204" pitchFamily="49" charset="0"/>
              </a:rPr>
              <a:t>initial</a:t>
            </a:r>
            <a:r>
              <a:rPr lang="it-IT" sz="900" dirty="0">
                <a:latin typeface="Menlo" panose="020B0609030804020204" pitchFamily="49" charset="0"/>
              </a:rPr>
              <a:t> </a:t>
            </a:r>
            <a:r>
              <a:rPr lang="it-IT" sz="900" dirty="0" err="1">
                <a:latin typeface="Menlo" panose="020B0609030804020204" pitchFamily="49" charset="0"/>
              </a:rPr>
              <a:t>beam</a:t>
            </a:r>
            <a:r>
              <a:rPr lang="it-IT" sz="900" dirty="0">
                <a:latin typeface="Menlo" panose="020B0609030804020204" pitchFamily="49" charset="0"/>
              </a:rPr>
              <a:t> energy MeV</a:t>
            </a:r>
          </a:p>
          <a:p>
            <a:pPr>
              <a:lnSpc>
                <a:spcPts val="1013"/>
              </a:lnSpc>
            </a:pPr>
            <a:r>
              <a:rPr lang="it-IT" sz="900" dirty="0" err="1">
                <a:latin typeface="Menlo" panose="020B0609030804020204" pitchFamily="49" charset="0"/>
              </a:rPr>
              <a:t>energy_spread</a:t>
            </a:r>
            <a:r>
              <a:rPr lang="it-IT" sz="900" dirty="0">
                <a:latin typeface="Menlo" panose="020B0609030804020204" pitchFamily="49" charset="0"/>
              </a:rPr>
              <a:t>=0.1e-2; # </a:t>
            </a:r>
            <a:r>
              <a:rPr lang="it-IT" sz="900" dirty="0" err="1">
                <a:latin typeface="Menlo" panose="020B0609030804020204" pitchFamily="49" charset="0"/>
              </a:rPr>
              <a:t>initial</a:t>
            </a:r>
            <a:r>
              <a:rPr lang="it-IT" sz="900" dirty="0">
                <a:latin typeface="Menlo" panose="020B0609030804020204" pitchFamily="49" charset="0"/>
              </a:rPr>
              <a:t> relative energy spread (</a:t>
            </a:r>
            <a:r>
              <a:rPr lang="it-IT" sz="900" dirty="0" err="1">
                <a:latin typeface="Menlo" panose="020B0609030804020204" pitchFamily="49" charset="0"/>
              </a:rPr>
              <a:t>not</a:t>
            </a:r>
            <a:r>
              <a:rPr lang="it-IT" sz="900" dirty="0">
                <a:latin typeface="Menlo" panose="020B0609030804020204" pitchFamily="49" charset="0"/>
              </a:rPr>
              <a:t> in [%])</a:t>
            </a:r>
          </a:p>
          <a:p>
            <a:pPr>
              <a:lnSpc>
                <a:spcPts val="1013"/>
              </a:lnSpc>
            </a:pPr>
            <a:br>
              <a:rPr lang="it-IT" sz="900" dirty="0">
                <a:latin typeface="Menlo" panose="020B0609030804020204" pitchFamily="49" charset="0"/>
              </a:rPr>
            </a:br>
            <a:r>
              <a:rPr lang="it-IT" sz="900" dirty="0" err="1">
                <a:latin typeface="Menlo" panose="020B0609030804020204" pitchFamily="49" charset="0"/>
              </a:rPr>
              <a:t>norm_emit_x</a:t>
            </a:r>
            <a:r>
              <a:rPr lang="it-IT" sz="900" dirty="0">
                <a:latin typeface="Menlo" panose="020B0609030804020204" pitchFamily="49" charset="0"/>
              </a:rPr>
              <a:t>=1e-6; # </a:t>
            </a:r>
            <a:r>
              <a:rPr lang="it-IT" sz="900" dirty="0" err="1">
                <a:latin typeface="Menlo" panose="020B0609030804020204" pitchFamily="49" charset="0"/>
              </a:rPr>
              <a:t>Normalised</a:t>
            </a:r>
            <a:r>
              <a:rPr lang="it-IT" sz="900" dirty="0">
                <a:latin typeface="Menlo" panose="020B0609030804020204" pitchFamily="49" charset="0"/>
              </a:rPr>
              <a:t> </a:t>
            </a:r>
            <a:r>
              <a:rPr lang="it-IT" sz="900" dirty="0" err="1">
                <a:latin typeface="Menlo" panose="020B0609030804020204" pitchFamily="49" charset="0"/>
              </a:rPr>
              <a:t>emittance</a:t>
            </a:r>
            <a:r>
              <a:rPr lang="it-IT" sz="900" dirty="0">
                <a:latin typeface="Menlo" panose="020B0609030804020204" pitchFamily="49" charset="0"/>
              </a:rPr>
              <a:t> x [m rad]</a:t>
            </a:r>
          </a:p>
          <a:p>
            <a:pPr>
              <a:lnSpc>
                <a:spcPts val="1013"/>
              </a:lnSpc>
            </a:pPr>
            <a:r>
              <a:rPr lang="it-IT" sz="900" dirty="0" err="1">
                <a:latin typeface="Menlo" panose="020B0609030804020204" pitchFamily="49" charset="0"/>
              </a:rPr>
              <a:t>norm_emit_y</a:t>
            </a:r>
            <a:r>
              <a:rPr lang="it-IT" sz="900" dirty="0">
                <a:latin typeface="Menlo" panose="020B0609030804020204" pitchFamily="49" charset="0"/>
              </a:rPr>
              <a:t>=1e-6; # </a:t>
            </a:r>
            <a:r>
              <a:rPr lang="it-IT" sz="900" dirty="0" err="1">
                <a:latin typeface="Menlo" panose="020B0609030804020204" pitchFamily="49" charset="0"/>
              </a:rPr>
              <a:t>Normalised</a:t>
            </a:r>
            <a:r>
              <a:rPr lang="it-IT" sz="900" dirty="0">
                <a:latin typeface="Menlo" panose="020B0609030804020204" pitchFamily="49" charset="0"/>
              </a:rPr>
              <a:t> </a:t>
            </a:r>
            <a:r>
              <a:rPr lang="it-IT" sz="900" dirty="0" err="1">
                <a:latin typeface="Menlo" panose="020B0609030804020204" pitchFamily="49" charset="0"/>
              </a:rPr>
              <a:t>emittance</a:t>
            </a:r>
            <a:r>
              <a:rPr lang="it-IT" sz="900" dirty="0">
                <a:latin typeface="Menlo" panose="020B0609030804020204" pitchFamily="49" charset="0"/>
              </a:rPr>
              <a:t> </a:t>
            </a:r>
            <a:r>
              <a:rPr lang="ru-RU" sz="900" dirty="0">
                <a:latin typeface="Menlo" panose="020B0609030804020204" pitchFamily="49" charset="0"/>
              </a:rPr>
              <a:t>н [</a:t>
            </a:r>
            <a:r>
              <a:rPr lang="it-IT" sz="900" dirty="0">
                <a:latin typeface="Menlo" panose="020B0609030804020204" pitchFamily="49" charset="0"/>
              </a:rPr>
              <a:t>m rad]</a:t>
            </a:r>
          </a:p>
          <a:p>
            <a:pPr>
              <a:lnSpc>
                <a:spcPts val="1013"/>
              </a:lnSpc>
            </a:pPr>
            <a:r>
              <a:rPr lang="it-IT" sz="900" dirty="0" err="1">
                <a:latin typeface="Menlo" panose="020B0609030804020204" pitchFamily="49" charset="0"/>
              </a:rPr>
              <a:t>sigma_e_x</a:t>
            </a:r>
            <a:r>
              <a:rPr lang="it-IT" sz="900" dirty="0">
                <a:latin typeface="Menlo" panose="020B0609030804020204" pitchFamily="49" charset="0"/>
              </a:rPr>
              <a:t>=1e-6; # </a:t>
            </a:r>
            <a:r>
              <a:rPr lang="it-IT" sz="900" dirty="0" err="1">
                <a:latin typeface="Menlo" panose="020B0609030804020204" pitchFamily="49" charset="0"/>
              </a:rPr>
              <a:t>horizontal</a:t>
            </a:r>
            <a:r>
              <a:rPr lang="it-IT" sz="900" dirty="0">
                <a:latin typeface="Menlo" panose="020B0609030804020204" pitchFamily="49" charset="0"/>
              </a:rPr>
              <a:t> electron </a:t>
            </a:r>
            <a:r>
              <a:rPr lang="it-IT" sz="900" dirty="0" err="1">
                <a:latin typeface="Menlo" panose="020B0609030804020204" pitchFamily="49" charset="0"/>
              </a:rPr>
              <a:t>beam</a:t>
            </a:r>
            <a:r>
              <a:rPr lang="it-IT" sz="900" dirty="0">
                <a:latin typeface="Menlo" panose="020B0609030804020204" pitchFamily="49" charset="0"/>
              </a:rPr>
              <a:t> size [m]</a:t>
            </a:r>
          </a:p>
          <a:p>
            <a:pPr>
              <a:lnSpc>
                <a:spcPts val="1013"/>
              </a:lnSpc>
            </a:pPr>
            <a:r>
              <a:rPr lang="it-IT" sz="900" dirty="0" err="1">
                <a:latin typeface="Menlo" panose="020B0609030804020204" pitchFamily="49" charset="0"/>
              </a:rPr>
              <a:t>sigma_e_y</a:t>
            </a:r>
            <a:r>
              <a:rPr lang="it-IT" sz="900" dirty="0">
                <a:latin typeface="Menlo" panose="020B0609030804020204" pitchFamily="49" charset="0"/>
              </a:rPr>
              <a:t>=1e-6; # </a:t>
            </a:r>
            <a:r>
              <a:rPr lang="it-IT" sz="900" dirty="0" err="1">
                <a:latin typeface="Menlo" panose="020B0609030804020204" pitchFamily="49" charset="0"/>
              </a:rPr>
              <a:t>vertical</a:t>
            </a:r>
            <a:r>
              <a:rPr lang="it-IT" sz="900" dirty="0">
                <a:latin typeface="Menlo" panose="020B0609030804020204" pitchFamily="49" charset="0"/>
              </a:rPr>
              <a:t> electron </a:t>
            </a:r>
            <a:r>
              <a:rPr lang="it-IT" sz="900" dirty="0" err="1">
                <a:latin typeface="Menlo" panose="020B0609030804020204" pitchFamily="49" charset="0"/>
              </a:rPr>
              <a:t>beam</a:t>
            </a:r>
            <a:r>
              <a:rPr lang="it-IT" sz="900" dirty="0">
                <a:latin typeface="Menlo" panose="020B0609030804020204" pitchFamily="49" charset="0"/>
              </a:rPr>
              <a:t> size [m]</a:t>
            </a:r>
          </a:p>
          <a:p>
            <a:pPr>
              <a:lnSpc>
                <a:spcPts val="1013"/>
              </a:lnSpc>
            </a:pPr>
            <a:r>
              <a:rPr lang="it-IT" sz="900" dirty="0" err="1">
                <a:latin typeface="Menlo" panose="020B0609030804020204" pitchFamily="49" charset="0"/>
              </a:rPr>
              <a:t>bunch_length</a:t>
            </a:r>
            <a:r>
              <a:rPr lang="it-IT" sz="900" dirty="0">
                <a:latin typeface="Menlo" panose="020B0609030804020204" pitchFamily="49" charset="0"/>
              </a:rPr>
              <a:t>=1e-12*3e8; # </a:t>
            </a:r>
            <a:r>
              <a:rPr lang="it-IT" sz="900" dirty="0" err="1">
                <a:latin typeface="Menlo" panose="020B0609030804020204" pitchFamily="49" charset="0"/>
              </a:rPr>
              <a:t>initial</a:t>
            </a:r>
            <a:r>
              <a:rPr lang="it-IT" sz="900" dirty="0">
                <a:latin typeface="Menlo" panose="020B0609030804020204" pitchFamily="49" charset="0"/>
              </a:rPr>
              <a:t> </a:t>
            </a:r>
            <a:r>
              <a:rPr lang="it-IT" sz="900" dirty="0" err="1">
                <a:latin typeface="Menlo" panose="020B0609030804020204" pitchFamily="49" charset="0"/>
              </a:rPr>
              <a:t>bunch</a:t>
            </a:r>
            <a:r>
              <a:rPr lang="it-IT" sz="900" dirty="0">
                <a:latin typeface="Menlo" panose="020B0609030804020204" pitchFamily="49" charset="0"/>
              </a:rPr>
              <a:t> </a:t>
            </a:r>
            <a:r>
              <a:rPr lang="it-IT" sz="900" dirty="0" err="1">
                <a:latin typeface="Menlo" panose="020B0609030804020204" pitchFamily="49" charset="0"/>
              </a:rPr>
              <a:t>length</a:t>
            </a:r>
            <a:r>
              <a:rPr lang="it-IT" sz="900" dirty="0">
                <a:latin typeface="Menlo" panose="020B0609030804020204" pitchFamily="49" charset="0"/>
              </a:rPr>
              <a:t> [m]</a:t>
            </a:r>
          </a:p>
          <a:p>
            <a:pPr>
              <a:lnSpc>
                <a:spcPts val="1013"/>
              </a:lnSpc>
            </a:pPr>
            <a:br>
              <a:rPr lang="it-IT" sz="900" dirty="0">
                <a:latin typeface="Menlo" panose="020B0609030804020204" pitchFamily="49" charset="0"/>
              </a:rPr>
            </a:br>
            <a:br>
              <a:rPr lang="it-IT" sz="900" dirty="0">
                <a:latin typeface="Menlo" panose="020B0609030804020204" pitchFamily="49" charset="0"/>
              </a:rPr>
            </a:br>
            <a:br>
              <a:rPr lang="it-IT" sz="900" dirty="0">
                <a:latin typeface="Menlo" panose="020B0609030804020204" pitchFamily="49" charset="0"/>
              </a:rPr>
            </a:br>
            <a:r>
              <a:rPr lang="it-IT" sz="900" dirty="0">
                <a:latin typeface="Menlo" panose="020B0609030804020204" pitchFamily="49" charset="0"/>
              </a:rPr>
              <a:t>### LASER </a:t>
            </a:r>
            <a:r>
              <a:rPr lang="it-IT" sz="900" dirty="0" err="1">
                <a:latin typeface="Menlo" panose="020B0609030804020204" pitchFamily="49" charset="0"/>
              </a:rPr>
              <a:t>parameteres</a:t>
            </a:r>
            <a:endParaRPr lang="it-IT" sz="900" dirty="0">
              <a:latin typeface="Menlo" panose="020B0609030804020204" pitchFamily="49" charset="0"/>
            </a:endParaRPr>
          </a:p>
          <a:p>
            <a:pPr>
              <a:lnSpc>
                <a:spcPts val="1013"/>
              </a:lnSpc>
            </a:pPr>
            <a:r>
              <a:rPr lang="it-IT" sz="900" dirty="0" err="1">
                <a:latin typeface="Menlo" panose="020B0609030804020204" pitchFamily="49" charset="0"/>
              </a:rPr>
              <a:t>angle_deg</a:t>
            </a:r>
            <a:r>
              <a:rPr lang="it-IT" sz="900" dirty="0">
                <a:latin typeface="Menlo" panose="020B0609030804020204" pitchFamily="49" charset="0"/>
              </a:rPr>
              <a:t>=0; # in degree</a:t>
            </a:r>
          </a:p>
          <a:p>
            <a:pPr>
              <a:lnSpc>
                <a:spcPts val="1013"/>
              </a:lnSpc>
            </a:pPr>
            <a:r>
              <a:rPr lang="it-IT" sz="900" dirty="0" err="1">
                <a:latin typeface="Menlo" panose="020B0609030804020204" pitchFamily="49" charset="0"/>
              </a:rPr>
              <a:t>pulseE</a:t>
            </a:r>
            <a:r>
              <a:rPr lang="it-IT" sz="900" dirty="0">
                <a:latin typeface="Menlo" panose="020B0609030804020204" pitchFamily="49" charset="0"/>
              </a:rPr>
              <a:t>=</a:t>
            </a:r>
            <a:r>
              <a:rPr lang="ru-IT" sz="900" dirty="0">
                <a:latin typeface="Menlo" panose="020B0609030804020204" pitchFamily="49" charset="0"/>
              </a:rPr>
              <a:t>0.0361095</a:t>
            </a:r>
            <a:r>
              <a:rPr lang="it-IT" sz="900" dirty="0">
                <a:latin typeface="Menlo" panose="020B0609030804020204" pitchFamily="49" charset="0"/>
              </a:rPr>
              <a:t>; #laser </a:t>
            </a:r>
            <a:r>
              <a:rPr lang="it-IT" sz="900" dirty="0" err="1">
                <a:latin typeface="Menlo" panose="020B0609030804020204" pitchFamily="49" charset="0"/>
              </a:rPr>
              <a:t>puse</a:t>
            </a:r>
            <a:r>
              <a:rPr lang="it-IT" sz="900" dirty="0">
                <a:latin typeface="Menlo" panose="020B0609030804020204" pitchFamily="49" charset="0"/>
              </a:rPr>
              <a:t> energy [</a:t>
            </a:r>
            <a:r>
              <a:rPr lang="it-IT" sz="900" dirty="0" err="1">
                <a:latin typeface="Menlo" panose="020B0609030804020204" pitchFamily="49" charset="0"/>
              </a:rPr>
              <a:t>J</a:t>
            </a:r>
            <a:r>
              <a:rPr lang="it-IT" sz="900" dirty="0">
                <a:latin typeface="Menlo" panose="020B0609030804020204" pitchFamily="49" charset="0"/>
              </a:rPr>
              <a:t>]</a:t>
            </a:r>
          </a:p>
          <a:p>
            <a:pPr>
              <a:lnSpc>
                <a:spcPts val="1013"/>
              </a:lnSpc>
            </a:pPr>
            <a:r>
              <a:rPr lang="it-IT" sz="900" dirty="0" err="1">
                <a:latin typeface="Menlo" panose="020B0609030804020204" pitchFamily="49" charset="0"/>
              </a:rPr>
              <a:t>sigLrx</a:t>
            </a:r>
            <a:r>
              <a:rPr lang="it-IT" sz="900" dirty="0">
                <a:latin typeface="Menlo" panose="020B0609030804020204" pitchFamily="49" charset="0"/>
              </a:rPr>
              <a:t>=10; #/2; % </a:t>
            </a:r>
            <a:r>
              <a:rPr lang="it-IT" sz="900" dirty="0" err="1">
                <a:latin typeface="Menlo" panose="020B0609030804020204" pitchFamily="49" charset="0"/>
              </a:rPr>
              <a:t>given</a:t>
            </a:r>
            <a:r>
              <a:rPr lang="it-IT" sz="900" dirty="0">
                <a:latin typeface="Menlo" panose="020B0609030804020204" pitchFamily="49" charset="0"/>
              </a:rPr>
              <a:t> in [mu m] micro </a:t>
            </a:r>
            <a:r>
              <a:rPr lang="it-IT" sz="900" dirty="0" err="1">
                <a:latin typeface="Menlo" panose="020B0609030804020204" pitchFamily="49" charset="0"/>
              </a:rPr>
              <a:t>meter</a:t>
            </a:r>
            <a:r>
              <a:rPr lang="it-IT" sz="900" dirty="0">
                <a:latin typeface="Menlo" panose="020B0609030804020204" pitchFamily="49" charset="0"/>
              </a:rPr>
              <a:t> like</a:t>
            </a:r>
          </a:p>
          <a:p>
            <a:pPr>
              <a:lnSpc>
                <a:spcPts val="1013"/>
              </a:lnSpc>
            </a:pPr>
            <a:r>
              <a:rPr lang="it-IT" sz="900" dirty="0" err="1">
                <a:latin typeface="Menlo" panose="020B0609030804020204" pitchFamily="49" charset="0"/>
              </a:rPr>
              <a:t>sigLry</a:t>
            </a:r>
            <a:r>
              <a:rPr lang="it-IT" sz="900" dirty="0">
                <a:latin typeface="Menlo" panose="020B0609030804020204" pitchFamily="49" charset="0"/>
              </a:rPr>
              <a:t>=10; #/2; % </a:t>
            </a:r>
            <a:r>
              <a:rPr lang="it-IT" sz="900" dirty="0" err="1">
                <a:latin typeface="Menlo" panose="020B0609030804020204" pitchFamily="49" charset="0"/>
              </a:rPr>
              <a:t>given</a:t>
            </a:r>
            <a:r>
              <a:rPr lang="it-IT" sz="900" dirty="0">
                <a:latin typeface="Menlo" panose="020B0609030804020204" pitchFamily="49" charset="0"/>
              </a:rPr>
              <a:t> in [mu m] micro </a:t>
            </a:r>
            <a:r>
              <a:rPr lang="it-IT" sz="900" dirty="0" err="1">
                <a:latin typeface="Menlo" panose="020B0609030804020204" pitchFamily="49" charset="0"/>
              </a:rPr>
              <a:t>meter</a:t>
            </a:r>
            <a:r>
              <a:rPr lang="it-IT" sz="900" dirty="0">
                <a:latin typeface="Menlo" panose="020B0609030804020204" pitchFamily="49" charset="0"/>
              </a:rPr>
              <a:t> like </a:t>
            </a:r>
            <a:r>
              <a:rPr lang="it-IT" sz="900" dirty="0" err="1">
                <a:latin typeface="Menlo" panose="020B0609030804020204" pitchFamily="49" charset="0"/>
              </a:rPr>
              <a:t>laserwl</a:t>
            </a:r>
            <a:r>
              <a:rPr lang="it-IT" sz="900" dirty="0">
                <a:latin typeface="Menlo" panose="020B0609030804020204" pitchFamily="49" charset="0"/>
              </a:rPr>
              <a:t>=0.00549819; # laser </a:t>
            </a:r>
            <a:r>
              <a:rPr lang="it-IT" sz="900" dirty="0" err="1">
                <a:latin typeface="Menlo" panose="020B0609030804020204" pitchFamily="49" charset="0"/>
              </a:rPr>
              <a:t>wavelenth</a:t>
            </a:r>
            <a:r>
              <a:rPr lang="it-IT" sz="900" dirty="0">
                <a:latin typeface="Menlo" panose="020B0609030804020204" pitchFamily="49" charset="0"/>
              </a:rPr>
              <a:t> [nm] nano </a:t>
            </a:r>
            <a:r>
              <a:rPr lang="it-IT" sz="900" dirty="0" err="1">
                <a:latin typeface="Menlo" panose="020B0609030804020204" pitchFamily="49" charset="0"/>
              </a:rPr>
              <a:t>meters</a:t>
            </a:r>
            <a:endParaRPr lang="it-IT" sz="900" dirty="0">
              <a:latin typeface="Menlo" panose="020B0609030804020204" pitchFamily="49" charset="0"/>
            </a:endParaRPr>
          </a:p>
          <a:p>
            <a:pPr>
              <a:lnSpc>
                <a:spcPts val="1013"/>
              </a:lnSpc>
            </a:pPr>
            <a:r>
              <a:rPr lang="it-IT" sz="900" dirty="0" err="1">
                <a:latin typeface="Menlo" panose="020B0609030804020204" pitchFamily="49" charset="0"/>
              </a:rPr>
              <a:t>sigt</a:t>
            </a:r>
            <a:r>
              <a:rPr lang="it-IT" sz="900" dirty="0">
                <a:latin typeface="Menlo" panose="020B0609030804020204" pitchFamily="49" charset="0"/>
              </a:rPr>
              <a:t>=1; #</a:t>
            </a:r>
            <a:r>
              <a:rPr lang="it-IT" sz="900" dirty="0" err="1">
                <a:latin typeface="Menlo" panose="020B0609030804020204" pitchFamily="49" charset="0"/>
              </a:rPr>
              <a:t>pulse</a:t>
            </a:r>
            <a:r>
              <a:rPr lang="it-IT" sz="900" dirty="0">
                <a:latin typeface="Menlo" panose="020B0609030804020204" pitchFamily="49" charset="0"/>
              </a:rPr>
              <a:t> </a:t>
            </a:r>
            <a:r>
              <a:rPr lang="it-IT" sz="900" dirty="0" err="1">
                <a:latin typeface="Menlo" panose="020B0609030804020204" pitchFamily="49" charset="0"/>
              </a:rPr>
              <a:t>length</a:t>
            </a:r>
            <a:r>
              <a:rPr lang="it-IT" sz="900" dirty="0">
                <a:latin typeface="Menlo" panose="020B0609030804020204" pitchFamily="49" charset="0"/>
              </a:rPr>
              <a:t> [</a:t>
            </a:r>
            <a:r>
              <a:rPr lang="it-IT" sz="900" dirty="0" err="1">
                <a:latin typeface="Menlo" panose="020B0609030804020204" pitchFamily="49" charset="0"/>
              </a:rPr>
              <a:t>ps</a:t>
            </a:r>
            <a:r>
              <a:rPr lang="it-IT" sz="900" dirty="0">
                <a:latin typeface="Menlo" panose="020B0609030804020204" pitchFamily="49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929E3-2A96-536F-3453-EED24FA0A650}"/>
              </a:ext>
            </a:extLst>
          </p:cNvPr>
          <p:cNvSpPr txBox="1"/>
          <p:nvPr/>
        </p:nvSpPr>
        <p:spPr>
          <a:xfrm>
            <a:off x="3633952" y="1188326"/>
            <a:ext cx="279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latin typeface="Helvetica" pitchFamily="2" charset="0"/>
              </a:rPr>
              <a:t>255.5 </a:t>
            </a:r>
            <a:r>
              <a:rPr lang="it-IT" sz="1800" dirty="0" err="1">
                <a:latin typeface="Helvetica" pitchFamily="2" charset="0"/>
              </a:rPr>
              <a:t>keV</a:t>
            </a:r>
            <a:r>
              <a:rPr lang="it-IT" sz="1800" dirty="0">
                <a:latin typeface="Helvetica" pitchFamily="2" charset="0"/>
              </a:rPr>
              <a:t> 10^12 </a:t>
            </a:r>
            <a:r>
              <a:rPr lang="it-IT" sz="1800">
                <a:latin typeface="Helvetica" pitchFamily="2" charset="0"/>
              </a:rPr>
              <a:t>photons</a:t>
            </a:r>
            <a:endParaRPr lang="en-GB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8CDB4A-A199-C452-0FB5-388EA0E8E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656" y="1947862"/>
            <a:ext cx="3781425" cy="2962275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BFD16A4F-BB64-7B33-7DA7-2521A0E3D06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6696744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Workshop on Other Science Opportunities @ FCC-ee, CERN, Nov. 28th,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4278982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14498A98-90FC-6E76-BED9-920F2188B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692696"/>
            <a:ext cx="7772400" cy="5795130"/>
          </a:xfrm>
          <a:prstGeom prst="rect">
            <a:avLst/>
          </a:prstGeom>
        </p:spPr>
      </p:pic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049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veral images of a factory&#10;&#10;Description automatically generated">
            <a:extLst>
              <a:ext uri="{FF2B5EF4-FFF2-40B4-BE49-F238E27FC236}">
                <a16:creationId xmlns:a16="http://schemas.microsoft.com/office/drawing/2014/main" id="{1DE7185D-81D2-D908-17FC-3EC263DA1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5" y="1016282"/>
            <a:ext cx="8782325" cy="4927318"/>
          </a:xfrm>
          <a:prstGeom prst="rect">
            <a:avLst/>
          </a:prstGeom>
        </p:spPr>
      </p:pic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E4A7C712-70F0-66EF-977D-0A807954D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" y="56182"/>
            <a:ext cx="1328310" cy="705818"/>
          </a:xfrm>
          <a:prstGeom prst="rect">
            <a:avLst/>
          </a:prstGeom>
        </p:spPr>
      </p:pic>
      <p:sp>
        <p:nvSpPr>
          <p:cNvPr id="5" name="Segnaposto data 6">
            <a:extLst>
              <a:ext uri="{FF2B5EF4-FFF2-40B4-BE49-F238E27FC236}">
                <a16:creationId xmlns:a16="http://schemas.microsoft.com/office/drawing/2014/main" id="{93D2C749-9FF4-F756-5B9C-C77B76F0E9F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11464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203B62C-37E4-A42E-0B31-F3867E5C165E}"/>
              </a:ext>
            </a:extLst>
          </p:cNvPr>
          <p:cNvGrpSpPr/>
          <p:nvPr/>
        </p:nvGrpSpPr>
        <p:grpSpPr>
          <a:xfrm>
            <a:off x="628080" y="2491819"/>
            <a:ext cx="5046332" cy="2441258"/>
            <a:chOff x="1246244" y="1988840"/>
            <a:chExt cx="6715904" cy="3672408"/>
          </a:xfrm>
        </p:grpSpPr>
        <p:pic>
          <p:nvPicPr>
            <p:cNvPr id="12" name="Picture 1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AD656481-4D69-728B-B6CD-F760F7181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6244" y="1988840"/>
              <a:ext cx="6715904" cy="3672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D070BF1-DE97-5417-E95D-06882A4A729A}"/>
                    </a:ext>
                  </a:extLst>
                </p:cNvPr>
                <p:cNvSpPr txBox="1"/>
                <p:nvPr/>
              </p:nvSpPr>
              <p:spPr>
                <a:xfrm>
                  <a:off x="4283968" y="2912960"/>
                  <a:ext cx="773832" cy="4440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D070BF1-DE97-5417-E95D-06882A4A72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968" y="2912960"/>
                  <a:ext cx="773832" cy="444032"/>
                </a:xfrm>
                <a:prstGeom prst="rect">
                  <a:avLst/>
                </a:prstGeom>
                <a:blipFill>
                  <a:blip r:embed="rId3"/>
                  <a:stretch>
                    <a:fillRect l="-6250" r="-2083" b="-66667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C12C450-DA91-207A-0FCE-046A6D5AB4D4}"/>
                    </a:ext>
                  </a:extLst>
                </p:cNvPr>
                <p:cNvSpPr txBox="1"/>
                <p:nvPr/>
              </p:nvSpPr>
              <p:spPr>
                <a:xfrm>
                  <a:off x="6228184" y="3056976"/>
                  <a:ext cx="773832" cy="4440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C12C450-DA91-207A-0FCE-046A6D5AB4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3056976"/>
                  <a:ext cx="773832" cy="444032"/>
                </a:xfrm>
                <a:prstGeom prst="rect">
                  <a:avLst/>
                </a:prstGeom>
                <a:blipFill>
                  <a:blip r:embed="rId4"/>
                  <a:stretch>
                    <a:fillRect l="-17391" r="-13043" b="-625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6ED2EFB-94A2-6ECB-A61E-E72A158C1064}"/>
                    </a:ext>
                  </a:extLst>
                </p:cNvPr>
                <p:cNvSpPr txBox="1"/>
                <p:nvPr/>
              </p:nvSpPr>
              <p:spPr>
                <a:xfrm>
                  <a:off x="2195736" y="3671389"/>
                  <a:ext cx="773832" cy="4056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6ED2EFB-94A2-6ECB-A61E-E72A158C10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736" y="3671389"/>
                  <a:ext cx="773832" cy="405683"/>
                </a:xfrm>
                <a:prstGeom prst="rect">
                  <a:avLst/>
                </a:prstGeom>
                <a:blipFill>
                  <a:blip r:embed="rId5"/>
                  <a:stretch>
                    <a:fillRect b="-45455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EA66C45-2463-1CBC-3D6A-9561FB1E2AB6}"/>
                    </a:ext>
                  </a:extLst>
                </p:cNvPr>
                <p:cNvSpPr txBox="1"/>
                <p:nvPr/>
              </p:nvSpPr>
              <p:spPr>
                <a:xfrm>
                  <a:off x="5220072" y="5013176"/>
                  <a:ext cx="773832" cy="4056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EA66C45-2463-1CBC-3D6A-9561FB1E2A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072" y="5013176"/>
                  <a:ext cx="773832" cy="405683"/>
                </a:xfrm>
                <a:prstGeom prst="rect">
                  <a:avLst/>
                </a:prstGeom>
                <a:blipFill>
                  <a:blip r:embed="rId6"/>
                  <a:stretch>
                    <a:fillRect l="-2128" t="-4545" b="-45455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51E0B3A-2C4C-8ECD-528B-8C464C610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4DD673-2491-2B1D-3D2A-EEFD50B168B3}"/>
              </a:ext>
            </a:extLst>
          </p:cNvPr>
          <p:cNvSpPr txBox="1"/>
          <p:nvPr/>
        </p:nvSpPr>
        <p:spPr>
          <a:xfrm>
            <a:off x="143508" y="836712"/>
            <a:ext cx="88569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effectLst/>
                <a:latin typeface="Helvetica Neue" panose="02000503000000020004" pitchFamily="2" charset="0"/>
              </a:rPr>
              <a:t>All radiation originated by a Lorentz Boost associated to relativistic emitting particles (electrons, heavy ions) is intrinsically poli-chromatic because of </a:t>
            </a:r>
            <a:r>
              <a:rPr lang="en-GB" sz="2000">
                <a:effectLst/>
                <a:latin typeface="Symbol" pitchFamily="2" charset="2"/>
              </a:rPr>
              <a:t>gq</a:t>
            </a:r>
            <a:r>
              <a:rPr lang="en-GB" sz="2000">
                <a:effectLst/>
                <a:latin typeface="Helvetica Neue" panose="02000503000000020004" pitchFamily="2" charset="0"/>
              </a:rPr>
              <a:t> correlation (energy boost of scattered photons depends on scattering angle, at </a:t>
            </a:r>
            <a:r>
              <a:rPr lang="en-GB" sz="2000">
                <a:effectLst/>
                <a:latin typeface="Symbol" pitchFamily="2" charset="2"/>
              </a:rPr>
              <a:t>q=1/g</a:t>
            </a:r>
            <a:r>
              <a:rPr lang="en-GB" sz="2000">
                <a:effectLst/>
                <a:latin typeface="Helvetica Neue" panose="02000503000000020004" pitchFamily="2" charset="0"/>
              </a:rPr>
              <a:t> photon energy is 50% of max photon energy at </a:t>
            </a:r>
            <a:r>
              <a:rPr lang="en-GB" sz="2000">
                <a:effectLst/>
                <a:latin typeface="Symbol" pitchFamily="2" charset="2"/>
              </a:rPr>
              <a:t>q </a:t>
            </a:r>
            <a:r>
              <a:rPr lang="en-GB" sz="2000">
                <a:effectLst/>
                <a:latin typeface="Helvetica Neue" panose="02000503000000020004" pitchFamily="2" charset="0"/>
              </a:rPr>
              <a:t>=0 ) of single electron spectrum (on top of inhomogeneous effects)</a:t>
            </a:r>
            <a:endParaRPr lang="en-GB" sz="2000"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r>
              <a:rPr lang="en-GB" sz="2000">
                <a:effectLst/>
                <a:latin typeface="Helvetica Neue" panose="02000503000000020004" pitchFamily="2" charset="0"/>
              </a:rPr>
              <a:t>True for all kinds of Undulatory and  Collisional radiation (bremsstrahlung, wiggler/betatron, synchrotron, RRS, ICS), while resonant or amplified radiation (undulators, FELs), that are diffraction limited thanks to their beam quality, are not (or only partially) affected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8ED02-F70C-F8FB-4324-ACE1DD475761}"/>
              </a:ext>
            </a:extLst>
          </p:cNvPr>
          <p:cNvSpPr txBox="1"/>
          <p:nvPr/>
        </p:nvSpPr>
        <p:spPr>
          <a:xfrm>
            <a:off x="2802124" y="314693"/>
            <a:ext cx="3539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b="1">
                <a:solidFill>
                  <a:srgbClr val="C00000"/>
                </a:solidFill>
              </a:rPr>
              <a:t>The </a:t>
            </a:r>
            <a:r>
              <a:rPr lang="en-IT" sz="2800" b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IT" sz="2800" b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IT" sz="2800" b="1">
                <a:solidFill>
                  <a:srgbClr val="C00000"/>
                </a:solidFill>
                <a:latin typeface="Symbol" pitchFamily="2" charset="2"/>
              </a:rPr>
              <a:t>q</a:t>
            </a:r>
            <a:r>
              <a:rPr lang="en-IT" sz="2800" b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IT" sz="2800" b="1">
                <a:solidFill>
                  <a:srgbClr val="C00000"/>
                </a:solidFill>
              </a:rPr>
              <a:t> issue/disease </a:t>
            </a:r>
            <a:endParaRPr lang="en-IT" sz="2800" b="1" baseline="30000">
              <a:solidFill>
                <a:srgbClr val="C00000"/>
              </a:solidFill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253BF4-F19E-38C0-ACD2-74CB46754DC4}"/>
                  </a:ext>
                </a:extLst>
              </p:cNvPr>
              <p:cNvSpPr txBox="1"/>
              <p:nvPr/>
            </p:nvSpPr>
            <p:spPr>
              <a:xfrm>
                <a:off x="5766461" y="3157938"/>
                <a:ext cx="2815964" cy="808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253BF4-F19E-38C0-ACD2-74CB46754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461" y="3157938"/>
                <a:ext cx="2815964" cy="808426"/>
              </a:xfrm>
              <a:prstGeom prst="rect">
                <a:avLst/>
              </a:prstGeom>
              <a:blipFill>
                <a:blip r:embed="rId8"/>
                <a:stretch>
                  <a:fillRect l="-2703" r="-450" b="-1230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83321F-F8D6-F331-592A-23F0EE7440FE}"/>
                  </a:ext>
                </a:extLst>
              </p:cNvPr>
              <p:cNvSpPr txBox="1"/>
              <p:nvPr/>
            </p:nvSpPr>
            <p:spPr>
              <a:xfrm>
                <a:off x="6280687" y="2653327"/>
                <a:ext cx="15182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83321F-F8D6-F331-592A-23F0EE744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687" y="2653327"/>
                <a:ext cx="1518236" cy="369332"/>
              </a:xfrm>
              <a:prstGeom prst="rect">
                <a:avLst/>
              </a:prstGeom>
              <a:blipFill>
                <a:blip r:embed="rId9"/>
                <a:stretch>
                  <a:fillRect l="-3333" r="-1667" b="-1935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61D895-60EB-30D8-9B1E-B8A98B63A6C9}"/>
                  </a:ext>
                </a:extLst>
              </p:cNvPr>
              <p:cNvSpPr txBox="1"/>
              <p:nvPr/>
            </p:nvSpPr>
            <p:spPr>
              <a:xfrm>
                <a:off x="5715226" y="4092218"/>
                <a:ext cx="2932363" cy="7636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 2</m:t>
                          </m:r>
                          <m:sSubSup>
                            <m:sSub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𝐸𝑅𝐹</m:t>
                              </m:r>
                            </m:sup>
                          </m:sSubSup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61D895-60EB-30D8-9B1E-B8A98B63A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226" y="4092218"/>
                <a:ext cx="2932363" cy="763607"/>
              </a:xfrm>
              <a:prstGeom prst="rect">
                <a:avLst/>
              </a:prstGeom>
              <a:blipFill>
                <a:blip r:embed="rId10"/>
                <a:stretch>
                  <a:fillRect l="-862" t="-1639" b="-819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501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034944-FACA-AC4B-BE9D-5B62B00EE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94" y="457200"/>
            <a:ext cx="7877506" cy="5922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E7EA52-C47A-981B-12D6-8894B49E8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2F1FE3E9-14ED-74E6-3410-D4586E41C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291" y="6453336"/>
            <a:ext cx="1967205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I. Drebot</a:t>
            </a:r>
            <a:endParaRPr lang="en-US"/>
          </a:p>
        </p:txBody>
      </p:sp>
      <p:sp>
        <p:nvSpPr>
          <p:cNvPr id="3" name="Segnaposto data 6">
            <a:extLst>
              <a:ext uri="{FF2B5EF4-FFF2-40B4-BE49-F238E27FC236}">
                <a16:creationId xmlns:a16="http://schemas.microsoft.com/office/drawing/2014/main" id="{3545508C-901A-B31E-BF48-6190D06FE88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5817931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63F33-CA4D-964A-B642-04DA1C290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555706"/>
            <a:ext cx="8077201" cy="58450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C18B33-E31C-CA6D-DE8D-23DDBAC1C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1BAC6D37-553E-7E3A-D63D-A09DE5177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291" y="6453336"/>
            <a:ext cx="1967205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I. Drebot</a:t>
            </a:r>
            <a:endParaRPr lang="en-US"/>
          </a:p>
        </p:txBody>
      </p:sp>
      <p:sp>
        <p:nvSpPr>
          <p:cNvPr id="4" name="Segnaposto data 6">
            <a:extLst>
              <a:ext uri="{FF2B5EF4-FFF2-40B4-BE49-F238E27FC236}">
                <a16:creationId xmlns:a16="http://schemas.microsoft.com/office/drawing/2014/main" id="{8384ECB5-F333-EF32-3F8F-654DA4DC5B9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887818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2EE70FE-31DD-E74B-8774-24C95808E920}"/>
              </a:ext>
            </a:extLst>
          </p:cNvPr>
          <p:cNvGrpSpPr/>
          <p:nvPr/>
        </p:nvGrpSpPr>
        <p:grpSpPr>
          <a:xfrm>
            <a:off x="1979712" y="2492896"/>
            <a:ext cx="5550388" cy="2664296"/>
            <a:chOff x="1246244" y="1988840"/>
            <a:chExt cx="6715904" cy="3672408"/>
          </a:xfrm>
        </p:grpSpPr>
        <p:pic>
          <p:nvPicPr>
            <p:cNvPr id="2" name="Picture 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4456040-452F-5415-7455-2358B6CBC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6244" y="1988840"/>
              <a:ext cx="6715904" cy="3672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CDC92E3-4D67-EAB3-4772-00684F9920EB}"/>
                    </a:ext>
                  </a:extLst>
                </p:cNvPr>
                <p:cNvSpPr txBox="1"/>
                <p:nvPr/>
              </p:nvSpPr>
              <p:spPr>
                <a:xfrm>
                  <a:off x="4283968" y="2912960"/>
                  <a:ext cx="773832" cy="4440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CDC92E3-4D67-EAB3-4772-00684F9920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968" y="2912960"/>
                  <a:ext cx="773832" cy="444032"/>
                </a:xfrm>
                <a:prstGeom prst="rect">
                  <a:avLst/>
                </a:prstGeom>
                <a:blipFill>
                  <a:blip r:embed="rId4"/>
                  <a:stretch>
                    <a:fillRect l="-3846" b="-48148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7752D6F-9C6B-DEAD-FAD7-C15FE29CEF7A}"/>
                    </a:ext>
                  </a:extLst>
                </p:cNvPr>
                <p:cNvSpPr txBox="1"/>
                <p:nvPr/>
              </p:nvSpPr>
              <p:spPr>
                <a:xfrm>
                  <a:off x="6228184" y="3056976"/>
                  <a:ext cx="773832" cy="4440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7752D6F-9C6B-DEAD-FAD7-C15FE29CEF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3056976"/>
                  <a:ext cx="773832" cy="444032"/>
                </a:xfrm>
                <a:prstGeom prst="rect">
                  <a:avLst/>
                </a:prstGeom>
                <a:blipFill>
                  <a:blip r:embed="rId5"/>
                  <a:stretch>
                    <a:fillRect l="-11765" r="-5882" b="-50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214E058-B9CD-0D51-D268-6419E00F0717}"/>
                    </a:ext>
                  </a:extLst>
                </p:cNvPr>
                <p:cNvSpPr txBox="1"/>
                <p:nvPr/>
              </p:nvSpPr>
              <p:spPr>
                <a:xfrm>
                  <a:off x="2195736" y="3671389"/>
                  <a:ext cx="773832" cy="4056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214E058-B9CD-0D51-D268-6419E00F07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736" y="3671389"/>
                  <a:ext cx="773832" cy="405683"/>
                </a:xfrm>
                <a:prstGeom prst="rect">
                  <a:avLst/>
                </a:prstGeom>
                <a:blipFill>
                  <a:blip r:embed="rId6"/>
                  <a:stretch>
                    <a:fillRect b="-375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A1D1E7C-0A76-A61E-1FF5-835E0AC81233}"/>
                    </a:ext>
                  </a:extLst>
                </p:cNvPr>
                <p:cNvSpPr txBox="1"/>
                <p:nvPr/>
              </p:nvSpPr>
              <p:spPr>
                <a:xfrm>
                  <a:off x="5220072" y="5013176"/>
                  <a:ext cx="773832" cy="4056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A1D1E7C-0A76-A61E-1FF5-835E0AC812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072" y="5013176"/>
                  <a:ext cx="773832" cy="405683"/>
                </a:xfrm>
                <a:prstGeom prst="rect">
                  <a:avLst/>
                </a:prstGeom>
                <a:blipFill>
                  <a:blip r:embed="rId7"/>
                  <a:stretch>
                    <a:fillRect b="-32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C710388-596D-B4D7-31FF-02DB18B66C7D}"/>
              </a:ext>
            </a:extLst>
          </p:cNvPr>
          <p:cNvSpPr txBox="1"/>
          <p:nvPr/>
        </p:nvSpPr>
        <p:spPr>
          <a:xfrm>
            <a:off x="1656546" y="404664"/>
            <a:ext cx="65982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General Compton Scattering geometry</a:t>
            </a:r>
          </a:p>
          <a:p>
            <a:pPr algn="ctr"/>
            <a:r>
              <a:rPr lang="en-GB"/>
              <a:t>b</a:t>
            </a:r>
            <a:r>
              <a:rPr lang="en-IT"/>
              <a:t>etween an incident electron </a:t>
            </a:r>
            <a:r>
              <a:rPr lang="en-IT" i="1"/>
              <a:t>E</a:t>
            </a:r>
            <a:r>
              <a:rPr lang="en-IT" i="1" baseline="-25000"/>
              <a:t>e</a:t>
            </a:r>
            <a:r>
              <a:rPr lang="en-IT"/>
              <a:t> and a photon </a:t>
            </a:r>
            <a:r>
              <a:rPr lang="en-IT" i="1"/>
              <a:t>E</a:t>
            </a:r>
            <a:r>
              <a:rPr lang="en-IT" i="1" baseline="-25000"/>
              <a:t>ph</a:t>
            </a:r>
          </a:p>
          <a:p>
            <a:pPr algn="ctr"/>
            <a:r>
              <a:rPr lang="en-GB"/>
              <a:t>a</a:t>
            </a:r>
            <a:r>
              <a:rPr lang="en-IT"/>
              <a:t>t a collision angle </a:t>
            </a:r>
            <a:r>
              <a:rPr lang="en-IT">
                <a:latin typeface="Symbol" pitchFamily="2" charset="2"/>
              </a:rPr>
              <a:t>a</a:t>
            </a:r>
            <a:r>
              <a:rPr lang="en-IT"/>
              <a:t>, photon </a:t>
            </a:r>
            <a:r>
              <a:rPr lang="en-IT" i="1"/>
              <a:t>E’</a:t>
            </a:r>
            <a:r>
              <a:rPr lang="en-IT" i="1" baseline="-25000"/>
              <a:t>ph</a:t>
            </a:r>
            <a:r>
              <a:rPr lang="en-IT"/>
              <a:t> scattering angle </a:t>
            </a:r>
            <a:r>
              <a:rPr lang="en-IT">
                <a:latin typeface="Symbol" pitchFamily="2" charset="2"/>
              </a:rPr>
              <a:t>q</a:t>
            </a:r>
          </a:p>
          <a:p>
            <a:pPr algn="ctr"/>
            <a:r>
              <a:rPr lang="en-GB"/>
              <a:t>a</a:t>
            </a:r>
            <a:r>
              <a:rPr lang="en-IT"/>
              <a:t>nd electron </a:t>
            </a:r>
            <a:r>
              <a:rPr lang="en-IT" i="1"/>
              <a:t>E’</a:t>
            </a:r>
            <a:r>
              <a:rPr lang="en-IT" i="1" baseline="-25000"/>
              <a:t>e</a:t>
            </a:r>
            <a:r>
              <a:rPr lang="en-IT"/>
              <a:t> scattering angle </a:t>
            </a:r>
            <a:r>
              <a:rPr lang="en-IT">
                <a:latin typeface="Symbol" pitchFamily="2" charset="2"/>
              </a:rPr>
              <a:t>q</a:t>
            </a:r>
            <a:r>
              <a:rPr lang="en-IT" baseline="-2500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1B092B-B337-91C5-8566-A993566B0952}"/>
                  </a:ext>
                </a:extLst>
              </p:cNvPr>
              <p:cNvSpPr txBox="1"/>
              <p:nvPr/>
            </p:nvSpPr>
            <p:spPr>
              <a:xfrm>
                <a:off x="107504" y="4936384"/>
                <a:ext cx="4663841" cy="1354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it-IT" sz="1600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AutoNum type="alphaLcParenR"/>
                </a:pPr>
                <a:r>
                  <a:rPr lang="it-IT" b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  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𝐷𝑖𝑟𝑒𝑐𝑡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𝐶𝑜𝑚𝑝𝑡𝑜𝑛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𝑒𝑓𝑓𝑒𝑐𝑡</m:t>
                    </m:r>
                  </m:oMath>
                </a14:m>
                <a:endParaRPr lang="it-IT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Tx/>
                  <a:buAutoNum type="alphaLcParenR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≫1  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𝐼𝑛𝑣𝑒𝑟𝑠𝑒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𝐶𝑜𝑚𝑝𝑡𝑜𝑛</m:t>
                    </m:r>
                  </m:oMath>
                </a14:m>
                <a:endParaRPr lang="it-IT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1B092B-B337-91C5-8566-A993566B0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936384"/>
                <a:ext cx="4663841" cy="1354217"/>
              </a:xfrm>
              <a:prstGeom prst="rect">
                <a:avLst/>
              </a:prstGeom>
              <a:blipFill>
                <a:blip r:embed="rId8"/>
                <a:stretch>
                  <a:fillRect l="-3804" r="-1902" b="-925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A8A616D-E775-5A0E-0FE0-C0B18DF50623}"/>
              </a:ext>
            </a:extLst>
          </p:cNvPr>
          <p:cNvSpPr txBox="1"/>
          <p:nvPr/>
        </p:nvSpPr>
        <p:spPr>
          <a:xfrm>
            <a:off x="4810020" y="5589240"/>
            <a:ext cx="4210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FF0000"/>
                </a:solidFill>
              </a:rPr>
              <a:t>E</a:t>
            </a:r>
            <a:r>
              <a:rPr lang="en-IT" sz="1600">
                <a:solidFill>
                  <a:srgbClr val="FF0000"/>
                </a:solidFill>
              </a:rPr>
              <a:t>nergy/momentum transferred from photon to e-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242DAD-5247-DA5F-A4EB-247062817BD0}"/>
              </a:ext>
            </a:extLst>
          </p:cNvPr>
          <p:cNvSpPr txBox="1"/>
          <p:nvPr/>
        </p:nvSpPr>
        <p:spPr>
          <a:xfrm>
            <a:off x="4825600" y="5953636"/>
            <a:ext cx="4210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00B050"/>
                </a:solidFill>
              </a:rPr>
              <a:t>E</a:t>
            </a:r>
            <a:r>
              <a:rPr lang="en-IT" sz="1600">
                <a:solidFill>
                  <a:srgbClr val="00B050"/>
                </a:solidFill>
              </a:rPr>
              <a:t>nergy/momentum transferred from e- to photon</a:t>
            </a:r>
          </a:p>
        </p:txBody>
      </p:sp>
    </p:spTree>
    <p:extLst>
      <p:ext uri="{BB962C8B-B14F-4D97-AF65-F5344CB8AC3E}">
        <p14:creationId xmlns:p14="http://schemas.microsoft.com/office/powerpoint/2010/main" val="16473380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F2EC0-36E0-57C3-BD04-58225372C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A8651E25-BF42-A47D-6E6D-444B6A9AAD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5616" y="116632"/>
            <a:ext cx="7920880" cy="1003009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We are not considering in this study non-linear effects due to photon (laser) pulse intensity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875B9B32-B49F-7C9D-9A16-EB06D6F6D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A030C37F-A678-063E-198C-A43CC0826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389" y="2636912"/>
            <a:ext cx="7403115" cy="3916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1B854C-AACB-F13E-AA45-7417D65A8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group of math equations&#10;&#10;Description automatically generated">
            <a:extLst>
              <a:ext uri="{FF2B5EF4-FFF2-40B4-BE49-F238E27FC236}">
                <a16:creationId xmlns:a16="http://schemas.microsoft.com/office/drawing/2014/main" id="{6921DC25-0230-22F9-1059-9F786E6A0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124744"/>
            <a:ext cx="3312368" cy="1668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38B29E-A579-76B2-334A-3E178A7811F6}"/>
              </a:ext>
            </a:extLst>
          </p:cNvPr>
          <p:cNvSpPr txBox="1"/>
          <p:nvPr/>
        </p:nvSpPr>
        <p:spPr>
          <a:xfrm>
            <a:off x="4211960" y="2984564"/>
            <a:ext cx="2677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Courtesy Marcel Ruijter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808373-0228-3280-1BC8-4E0F5A0871A4}"/>
              </a:ext>
            </a:extLst>
          </p:cNvPr>
          <p:cNvSpPr txBox="1"/>
          <p:nvPr/>
        </p:nvSpPr>
        <p:spPr>
          <a:xfrm>
            <a:off x="5868144" y="6165304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X</a:t>
            </a:r>
            <a:r>
              <a:rPr lang="en-IT"/>
              <a:t> ---&gt;</a:t>
            </a:r>
          </a:p>
        </p:txBody>
      </p:sp>
      <p:sp>
        <p:nvSpPr>
          <p:cNvPr id="2" name="Segnaposto data 6">
            <a:extLst>
              <a:ext uri="{FF2B5EF4-FFF2-40B4-BE49-F238E27FC236}">
                <a16:creationId xmlns:a16="http://schemas.microsoft.com/office/drawing/2014/main" id="{7F2592DE-A3DB-96E9-AD88-7CDA03D4B0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44420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Politecnico di Milano – Theory of Relativity Course, Prof. E. Puppin, May 21st 2024</a:t>
            </a:r>
            <a:endParaRPr lang="en-US" sz="1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ED0C65-3A22-1F6F-1950-421C4A9137CE}"/>
              </a:ext>
            </a:extLst>
          </p:cNvPr>
          <p:cNvSpPr/>
          <p:nvPr/>
        </p:nvSpPr>
        <p:spPr bwMode="auto">
          <a:xfrm>
            <a:off x="2051720" y="5264560"/>
            <a:ext cx="5674923" cy="936104"/>
          </a:xfrm>
          <a:prstGeom prst="ellipse">
            <a:avLst/>
          </a:prstGeom>
          <a:solidFill>
            <a:srgbClr val="00B0F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0D50B7-5448-74DA-FF03-065ED02F8532}"/>
              </a:ext>
            </a:extLst>
          </p:cNvPr>
          <p:cNvSpPr txBox="1"/>
          <p:nvPr/>
        </p:nvSpPr>
        <p:spPr>
          <a:xfrm>
            <a:off x="-317" y="5385410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000" b="1">
                <a:solidFill>
                  <a:srgbClr val="00B0F0"/>
                </a:solidFill>
              </a:rPr>
              <a:t>Deep Recoil ICS</a:t>
            </a:r>
          </a:p>
          <a:p>
            <a:pPr algn="ctr"/>
            <a:r>
              <a:rPr lang="en-IT" sz="2000" b="1">
                <a:solidFill>
                  <a:srgbClr val="00B0F0"/>
                </a:solidFill>
              </a:rPr>
              <a:t>FICS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AF2769-B0A6-B7E0-2A1E-5D1AA857EEBF}"/>
              </a:ext>
            </a:extLst>
          </p:cNvPr>
          <p:cNvSpPr txBox="1"/>
          <p:nvPr/>
        </p:nvSpPr>
        <p:spPr>
          <a:xfrm>
            <a:off x="3649245" y="1292567"/>
            <a:ext cx="4955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/>
              <a:t>n</a:t>
            </a:r>
            <a:r>
              <a:rPr lang="en-IT" i="1"/>
              <a:t>o collective multi-photon effects</a:t>
            </a:r>
          </a:p>
          <a:p>
            <a:pPr algn="ctr"/>
            <a:r>
              <a:rPr lang="en-GB" i="1"/>
              <a:t>o</a:t>
            </a:r>
            <a:r>
              <a:rPr lang="en-IT" i="1"/>
              <a:t>nly single electron-photon interaction</a:t>
            </a:r>
          </a:p>
          <a:p>
            <a:pPr algn="ctr"/>
            <a:r>
              <a:rPr lang="en-IT" i="1"/>
              <a:t>(à la Klein-Nishina, linear QED)</a:t>
            </a:r>
          </a:p>
        </p:txBody>
      </p:sp>
    </p:spTree>
    <p:extLst>
      <p:ext uri="{BB962C8B-B14F-4D97-AF65-F5344CB8AC3E}">
        <p14:creationId xmlns:p14="http://schemas.microsoft.com/office/powerpoint/2010/main" val="1215873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E7DC0-9BD1-F0FF-7CA7-B39844CCB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039F17-1CE4-1971-4BB2-6FEBA8DD1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math equations on a piece of paper&#10;&#10;Description automatically generated">
            <a:extLst>
              <a:ext uri="{FF2B5EF4-FFF2-40B4-BE49-F238E27FC236}">
                <a16:creationId xmlns:a16="http://schemas.microsoft.com/office/drawing/2014/main" id="{C54699A7-75B7-A91B-F8ED-D19839357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451" y="188640"/>
            <a:ext cx="4677813" cy="6194137"/>
          </a:xfrm>
          <a:prstGeom prst="rect">
            <a:avLst/>
          </a:prstGeom>
        </p:spPr>
      </p:pic>
      <p:sp>
        <p:nvSpPr>
          <p:cNvPr id="3" name="Segnaposto data 6">
            <a:extLst>
              <a:ext uri="{FF2B5EF4-FFF2-40B4-BE49-F238E27FC236}">
                <a16:creationId xmlns:a16="http://schemas.microsoft.com/office/drawing/2014/main" id="{1D570A91-3519-3468-A86F-BCC9EC621D6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6696744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Workshop on Other Science Opportunities @ FCC-ee, CERN, Nov. 28th,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1599551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5AE4FF-F410-0F93-324B-3855E39653CA}"/>
              </a:ext>
            </a:extLst>
          </p:cNvPr>
          <p:cNvSpPr txBox="1"/>
          <p:nvPr/>
        </p:nvSpPr>
        <p:spPr>
          <a:xfrm>
            <a:off x="2267744" y="312873"/>
            <a:ext cx="5414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A. Compton 1923 - Direct Compton effect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C5B1-35D8-BF83-9EFE-DAB680CABEE1}"/>
              </a:ext>
            </a:extLst>
          </p:cNvPr>
          <p:cNvSpPr txBox="1"/>
          <p:nvPr/>
        </p:nvSpPr>
        <p:spPr>
          <a:xfrm>
            <a:off x="323528" y="877535"/>
            <a:ext cx="80942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/>
              <a:t>First consideration and study of Inverse Compton Scattering….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1CA4D5-5322-8207-BB18-66EF14C01D19}"/>
              </a:ext>
            </a:extLst>
          </p:cNvPr>
          <p:cNvSpPr txBox="1"/>
          <p:nvPr/>
        </p:nvSpPr>
        <p:spPr>
          <a:xfrm>
            <a:off x="177056" y="1331767"/>
            <a:ext cx="5976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/>
              <a:t>During the development of the nuclear bomb!</a:t>
            </a:r>
          </a:p>
          <a:p>
            <a:pPr algn="ctr"/>
            <a:r>
              <a:rPr lang="en-IT"/>
              <a:t>The Manhattan Project</a:t>
            </a:r>
          </a:p>
        </p:txBody>
      </p:sp>
      <p:pic>
        <p:nvPicPr>
          <p:cNvPr id="12" name="Picture 11" descr="A red and black cover with a cloud of smoke&#10;&#10;Description automatically generated">
            <a:extLst>
              <a:ext uri="{FF2B5EF4-FFF2-40B4-BE49-F238E27FC236}">
                <a16:creationId xmlns:a16="http://schemas.microsoft.com/office/drawing/2014/main" id="{7D24608A-EC36-7BF5-F493-F5D456C89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552" y="2040219"/>
            <a:ext cx="4394944" cy="4701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614DF4-225D-710B-C523-55309ED1CB28}"/>
              </a:ext>
            </a:extLst>
          </p:cNvPr>
          <p:cNvSpPr txBox="1"/>
          <p:nvPr/>
        </p:nvSpPr>
        <p:spPr>
          <a:xfrm>
            <a:off x="107504" y="2882406"/>
            <a:ext cx="45974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solidFill>
                  <a:srgbClr val="C00000"/>
                </a:solidFill>
              </a:rPr>
              <a:t>W</a:t>
            </a:r>
            <a:r>
              <a:rPr lang="en-IT" i="1">
                <a:solidFill>
                  <a:srgbClr val="C00000"/>
                </a:solidFill>
              </a:rPr>
              <a:t>ill the back-scattered photons,</a:t>
            </a:r>
          </a:p>
          <a:p>
            <a:r>
              <a:rPr lang="en-IT" i="1">
                <a:solidFill>
                  <a:srgbClr val="C00000"/>
                </a:solidFill>
              </a:rPr>
              <a:t>by hot electrons of the plasma</a:t>
            </a:r>
          </a:p>
          <a:p>
            <a:r>
              <a:rPr lang="en-GB" i="1">
                <a:solidFill>
                  <a:srgbClr val="C00000"/>
                </a:solidFill>
              </a:rPr>
              <a:t>c</a:t>
            </a:r>
            <a:r>
              <a:rPr lang="en-IT" i="1">
                <a:solidFill>
                  <a:srgbClr val="C00000"/>
                </a:solidFill>
              </a:rPr>
              <a:t>reated in the initial stage of the</a:t>
            </a:r>
          </a:p>
          <a:p>
            <a:r>
              <a:rPr lang="en-IT" i="1">
                <a:solidFill>
                  <a:srgbClr val="C00000"/>
                </a:solidFill>
              </a:rPr>
              <a:t>nuclear bomb explosion, release</a:t>
            </a:r>
          </a:p>
          <a:p>
            <a:r>
              <a:rPr lang="en-GB" i="1">
                <a:solidFill>
                  <a:srgbClr val="C00000"/>
                </a:solidFill>
              </a:rPr>
              <a:t>e</a:t>
            </a:r>
            <a:r>
              <a:rPr lang="en-IT" i="1">
                <a:solidFill>
                  <a:srgbClr val="C00000"/>
                </a:solidFill>
              </a:rPr>
              <a:t>nergy from the fire-ball decreasing</a:t>
            </a:r>
          </a:p>
          <a:p>
            <a:r>
              <a:rPr lang="en-GB" i="1">
                <a:solidFill>
                  <a:srgbClr val="C00000"/>
                </a:solidFill>
              </a:rPr>
              <a:t>its</a:t>
            </a:r>
            <a:r>
              <a:rPr lang="en-IT" i="1">
                <a:solidFill>
                  <a:srgbClr val="C00000"/>
                </a:solidFill>
              </a:rPr>
              <a:t> temperature???</a:t>
            </a:r>
          </a:p>
        </p:txBody>
      </p:sp>
      <p:sp>
        <p:nvSpPr>
          <p:cNvPr id="5" name="Segnaposto data 6">
            <a:extLst>
              <a:ext uri="{FF2B5EF4-FFF2-40B4-BE49-F238E27FC236}">
                <a16:creationId xmlns:a16="http://schemas.microsoft.com/office/drawing/2014/main" id="{3121B0C2-E1EA-F49D-A3EA-86C1414C413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3779912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ELI-NP – Magurele (Bucharest) -  July 9th, 2024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406848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D431818E-6676-76C4-8F31-6F97B4599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105" y="260648"/>
            <a:ext cx="6460343" cy="61653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C4283D-5DC4-2A4C-1ACB-1C00B3F7DFB2}"/>
              </a:ext>
            </a:extLst>
          </p:cNvPr>
          <p:cNvSpPr txBox="1"/>
          <p:nvPr/>
        </p:nvSpPr>
        <p:spPr>
          <a:xfrm>
            <a:off x="91691" y="3140968"/>
            <a:ext cx="4104827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/>
              <a:t>f</a:t>
            </a:r>
            <a:r>
              <a:rPr lang="en-IT" i="1"/>
              <a:t>ire-ball becomes transparent</a:t>
            </a:r>
          </a:p>
          <a:p>
            <a:pPr algn="ctr"/>
            <a:r>
              <a:rPr lang="en-GB" i="1"/>
              <a:t>t</a:t>
            </a:r>
            <a:r>
              <a:rPr lang="en-IT" i="1"/>
              <a:t>o photons, </a:t>
            </a:r>
            <a:r>
              <a:rPr lang="en-GB" i="1"/>
              <a:t>t</a:t>
            </a:r>
            <a:r>
              <a:rPr lang="en-IT" i="1"/>
              <a:t>hat can take energy</a:t>
            </a:r>
          </a:p>
          <a:p>
            <a:pPr algn="ctr"/>
            <a:r>
              <a:rPr lang="en-GB" i="1"/>
              <a:t>o</a:t>
            </a:r>
            <a:r>
              <a:rPr lang="en-IT" i="1"/>
              <a:t>ff the fire-ball, limiting the</a:t>
            </a:r>
          </a:p>
          <a:p>
            <a:pPr algn="ctr"/>
            <a:r>
              <a:rPr lang="en-IT" i="1"/>
              <a:t>maximum temperature</a:t>
            </a:r>
          </a:p>
          <a:p>
            <a:pPr algn="ctr"/>
            <a:r>
              <a:rPr lang="en-GB" i="1"/>
              <a:t>d</a:t>
            </a:r>
            <a:r>
              <a:rPr lang="en-IT" i="1"/>
              <a:t>own to a “safe” level</a:t>
            </a:r>
          </a:p>
        </p:txBody>
      </p:sp>
      <p:sp>
        <p:nvSpPr>
          <p:cNvPr id="4" name="Segnaposto data 6">
            <a:extLst>
              <a:ext uri="{FF2B5EF4-FFF2-40B4-BE49-F238E27FC236}">
                <a16:creationId xmlns:a16="http://schemas.microsoft.com/office/drawing/2014/main" id="{094ABF51-95F7-11A9-8817-515939E398D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989682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7" name="Picture 6" descr="A white paper with dots on it&#10;&#10;Description automatically generated">
            <a:extLst>
              <a:ext uri="{FF2B5EF4-FFF2-40B4-BE49-F238E27FC236}">
                <a16:creationId xmlns:a16="http://schemas.microsoft.com/office/drawing/2014/main" id="{BDF4E6AB-02AF-BF24-8A4C-DF4F5505D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876" y="332656"/>
            <a:ext cx="6601682" cy="60908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5AE4FF-F410-0F93-324B-3855E39653CA}"/>
              </a:ext>
            </a:extLst>
          </p:cNvPr>
          <p:cNvSpPr txBox="1"/>
          <p:nvPr/>
        </p:nvSpPr>
        <p:spPr>
          <a:xfrm>
            <a:off x="2339752" y="44624"/>
            <a:ext cx="57454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A. Compton 1923 - Direct Compton effect</a:t>
            </a:r>
          </a:p>
          <a:p>
            <a:endParaRPr lang="en-IT"/>
          </a:p>
          <a:p>
            <a:r>
              <a:rPr lang="en-IT"/>
              <a:t>J. Follin 1947 - Inverse Compton Scattering</a:t>
            </a:r>
          </a:p>
          <a:p>
            <a:pPr algn="ctr"/>
            <a:r>
              <a:rPr lang="en-GB" i="1"/>
              <a:t>f</a:t>
            </a:r>
            <a:r>
              <a:rPr lang="en-IT" i="1"/>
              <a:t>irst published (non classified) study on ICS*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70BC13-E569-3553-8FF6-5AB35830DAC8}"/>
              </a:ext>
            </a:extLst>
          </p:cNvPr>
          <p:cNvSpPr txBox="1"/>
          <p:nvPr/>
        </p:nvSpPr>
        <p:spPr>
          <a:xfrm>
            <a:off x="251520" y="6423551"/>
            <a:ext cx="6775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* </a:t>
            </a:r>
            <a:r>
              <a:rPr lang="en-GB" sz="2000" i="1"/>
              <a:t>b</a:t>
            </a:r>
            <a:r>
              <a:rPr lang="en-IT" sz="2000" i="1"/>
              <a:t>ut </a:t>
            </a:r>
            <a:r>
              <a:rPr lang="en-GB" sz="2000" i="1"/>
              <a:t>u</a:t>
            </a:r>
            <a:r>
              <a:rPr lang="en-IT" sz="2000" i="1"/>
              <a:t>nknown and not credited in the whole literature on ICS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A996B35-49F0-221B-684E-114E42486665}"/>
              </a:ext>
            </a:extLst>
          </p:cNvPr>
          <p:cNvSpPr/>
          <p:nvPr/>
        </p:nvSpPr>
        <p:spPr bwMode="auto">
          <a:xfrm>
            <a:off x="3635896" y="1556792"/>
            <a:ext cx="3168352" cy="792088"/>
          </a:xfrm>
          <a:prstGeom prst="ellipse">
            <a:avLst/>
          </a:prstGeom>
          <a:solidFill>
            <a:srgbClr val="FFFF00">
              <a:alpha val="3084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6FF36-ACEB-8D8D-7337-B89152A2ABCB}"/>
              </a:ext>
            </a:extLst>
          </p:cNvPr>
          <p:cNvSpPr txBox="1"/>
          <p:nvPr/>
        </p:nvSpPr>
        <p:spPr>
          <a:xfrm>
            <a:off x="146684" y="3573016"/>
            <a:ext cx="845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/>
              <a:t>S</a:t>
            </a:r>
            <a:r>
              <a:rPr lang="en-IT" sz="2000"/>
              <a:t>econd motivation to study ICS in the late ‘40s was understanding why</a:t>
            </a:r>
          </a:p>
          <a:p>
            <a:pPr algn="ctr"/>
            <a:r>
              <a:rPr lang="en-IT" sz="2000"/>
              <a:t>electrons are almost missing in cosmic rays bombarding the upper atmosphere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2138-356C-74F8-80A3-B3649A236AFA}"/>
              </a:ext>
            </a:extLst>
          </p:cNvPr>
          <p:cNvSpPr txBox="1"/>
          <p:nvPr/>
        </p:nvSpPr>
        <p:spPr>
          <a:xfrm>
            <a:off x="120079" y="5068453"/>
            <a:ext cx="88444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/>
              <a:t>B</a:t>
            </a:r>
            <a:r>
              <a:rPr lang="en-IT" sz="2000"/>
              <a:t>oth directions (nuclear bomb and astrophysics) were looking for</a:t>
            </a:r>
          </a:p>
          <a:p>
            <a:pPr algn="ctr"/>
            <a:r>
              <a:rPr lang="en-IT" sz="2000"/>
              <a:t>a mechanism capable to transfer maximum energy from the electrons to the photons </a:t>
            </a:r>
          </a:p>
        </p:txBody>
      </p:sp>
    </p:spTree>
    <p:extLst>
      <p:ext uri="{BB962C8B-B14F-4D97-AF65-F5344CB8AC3E}">
        <p14:creationId xmlns:p14="http://schemas.microsoft.com/office/powerpoint/2010/main" val="39866009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3" name="Picture 2" descr="A paper with text and images&#10;&#10;Description automatically generated">
            <a:extLst>
              <a:ext uri="{FF2B5EF4-FFF2-40B4-BE49-F238E27FC236}">
                <a16:creationId xmlns:a16="http://schemas.microsoft.com/office/drawing/2014/main" id="{72DD4BBE-CAEE-0AC9-78FB-FFBA27282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579729"/>
            <a:ext cx="6818457" cy="49375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F05235-D880-83BE-65A9-BD9AF2E1AD7F}"/>
              </a:ext>
            </a:extLst>
          </p:cNvPr>
          <p:cNvSpPr txBox="1"/>
          <p:nvPr/>
        </p:nvSpPr>
        <p:spPr>
          <a:xfrm>
            <a:off x="2051720" y="44624"/>
            <a:ext cx="6017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i="1">
                <a:solidFill>
                  <a:srgbClr val="C00000"/>
                </a:solidFill>
              </a:rPr>
              <a:t>P</a:t>
            </a:r>
            <a:r>
              <a:rPr lang="en-IT" sz="2000" b="1" i="1">
                <a:solidFill>
                  <a:srgbClr val="C00000"/>
                </a:solidFill>
              </a:rPr>
              <a:t>ublication referenced by everybody in ICS community</a:t>
            </a:r>
          </a:p>
          <a:p>
            <a:pPr algn="ctr"/>
            <a:r>
              <a:rPr lang="en-GB" sz="2000" b="1" i="1">
                <a:solidFill>
                  <a:srgbClr val="C00000"/>
                </a:solidFill>
              </a:rPr>
              <a:t>a</a:t>
            </a:r>
            <a:r>
              <a:rPr lang="en-IT" sz="2000" b="1" i="1">
                <a:solidFill>
                  <a:srgbClr val="C00000"/>
                </a:solidFill>
              </a:rPr>
              <a:t>s the first published paper on ICS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317A61-87DA-1174-D07F-9ED657BD5C59}"/>
              </a:ext>
            </a:extLst>
          </p:cNvPr>
          <p:cNvGrpSpPr/>
          <p:nvPr/>
        </p:nvGrpSpPr>
        <p:grpSpPr>
          <a:xfrm>
            <a:off x="1835696" y="2999110"/>
            <a:ext cx="6214070" cy="3598242"/>
            <a:chOff x="1835696" y="2999110"/>
            <a:chExt cx="6214070" cy="3598242"/>
          </a:xfrm>
        </p:grpSpPr>
        <p:pic>
          <p:nvPicPr>
            <p:cNvPr id="6" name="Picture 5" descr="A black and white text on a white background&#10;&#10;Description automatically generated">
              <a:extLst>
                <a:ext uri="{FF2B5EF4-FFF2-40B4-BE49-F238E27FC236}">
                  <a16:creationId xmlns:a16="http://schemas.microsoft.com/office/drawing/2014/main" id="{FBD039FD-F625-2448-C76B-0C20EB89C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696" y="2999110"/>
              <a:ext cx="6214070" cy="359824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EAB715-631A-4B3A-2505-25C5C8BC40A4}"/>
                </a:ext>
              </a:extLst>
            </p:cNvPr>
            <p:cNvSpPr/>
            <p:nvPr/>
          </p:nvSpPr>
          <p:spPr bwMode="auto">
            <a:xfrm>
              <a:off x="1907704" y="5301208"/>
              <a:ext cx="6048672" cy="1251992"/>
            </a:xfrm>
            <a:prstGeom prst="rect">
              <a:avLst/>
            </a:prstGeom>
            <a:solidFill>
              <a:srgbClr val="FFFF00">
                <a:alpha val="5049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23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3" name="Picture 2" descr="A paper with text and numbers&#10;&#10;Description automatically generated">
            <a:extLst>
              <a:ext uri="{FF2B5EF4-FFF2-40B4-BE49-F238E27FC236}">
                <a16:creationId xmlns:a16="http://schemas.microsoft.com/office/drawing/2014/main" id="{6781AE45-68F0-8DBF-AF88-4CC452728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052736"/>
            <a:ext cx="5469287" cy="5320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1AC9DB-DAFC-EE0A-DB47-CDDBF80D6C10}"/>
              </a:ext>
            </a:extLst>
          </p:cNvPr>
          <p:cNvSpPr txBox="1"/>
          <p:nvPr/>
        </p:nvSpPr>
        <p:spPr>
          <a:xfrm>
            <a:off x="1303546" y="116632"/>
            <a:ext cx="7643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i="1">
                <a:solidFill>
                  <a:srgbClr val="0070C0"/>
                </a:solidFill>
              </a:rPr>
              <a:t>First idea by Milburn: use electron accelerators to perform</a:t>
            </a:r>
          </a:p>
          <a:p>
            <a:pPr algn="ctr"/>
            <a:r>
              <a:rPr lang="en-IT" i="1">
                <a:solidFill>
                  <a:srgbClr val="0070C0"/>
                </a:solidFill>
              </a:rPr>
              <a:t>Inverse C</a:t>
            </a:r>
            <a:r>
              <a:rPr lang="en-GB" i="1">
                <a:solidFill>
                  <a:srgbClr val="0070C0"/>
                </a:solidFill>
              </a:rPr>
              <a:t>o</a:t>
            </a:r>
            <a:r>
              <a:rPr lang="en-IT" i="1">
                <a:solidFill>
                  <a:srgbClr val="0070C0"/>
                </a:solidFill>
              </a:rPr>
              <a:t>mpton Scattering in the laboratory vs. the cosmos</a:t>
            </a:r>
          </a:p>
        </p:txBody>
      </p:sp>
    </p:spTree>
    <p:extLst>
      <p:ext uri="{BB962C8B-B14F-4D97-AF65-F5344CB8AC3E}">
        <p14:creationId xmlns:p14="http://schemas.microsoft.com/office/powerpoint/2010/main" val="2767849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6E234DE1-9D71-BA0B-9E2B-CAEA6293371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DC58EB0A-E8D2-BD35-DB82-8485C40C9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61477"/>
            <a:ext cx="6447565" cy="2870871"/>
          </a:xfrm>
          <a:prstGeom prst="rect">
            <a:avLst/>
          </a:prstGeom>
        </p:spPr>
      </p:pic>
      <p:pic>
        <p:nvPicPr>
          <p:cNvPr id="8" name="Picture 7" descr="A graph of energy and light&#10;&#10;Description automatically generated">
            <a:extLst>
              <a:ext uri="{FF2B5EF4-FFF2-40B4-BE49-F238E27FC236}">
                <a16:creationId xmlns:a16="http://schemas.microsoft.com/office/drawing/2014/main" id="{B818B5A7-323C-DD8A-965C-FF1F65DC9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472" y="2589566"/>
            <a:ext cx="4716016" cy="4223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358A14-05B2-E03E-E742-F792273E0986}"/>
              </a:ext>
            </a:extLst>
          </p:cNvPr>
          <p:cNvSpPr txBox="1"/>
          <p:nvPr/>
        </p:nvSpPr>
        <p:spPr>
          <a:xfrm>
            <a:off x="361071" y="3429760"/>
            <a:ext cx="3680816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/>
              <a:t>Deep Recoil</a:t>
            </a:r>
          </a:p>
          <a:p>
            <a:pPr algn="ctr"/>
            <a:r>
              <a:rPr lang="en-GB"/>
              <a:t>a</a:t>
            </a:r>
            <a:r>
              <a:rPr lang="en-IT"/>
              <a:t>nd its 2 benefits:</a:t>
            </a:r>
          </a:p>
          <a:p>
            <a:pPr algn="ctr"/>
            <a:r>
              <a:rPr lang="en-GB"/>
              <a:t>s</a:t>
            </a:r>
            <a:r>
              <a:rPr lang="en-IT"/>
              <a:t>pectral purification</a:t>
            </a:r>
          </a:p>
          <a:p>
            <a:pPr algn="ctr"/>
            <a:r>
              <a:rPr lang="en-GB"/>
              <a:t>a</a:t>
            </a:r>
            <a:r>
              <a:rPr lang="en-IT"/>
              <a:t>nd</a:t>
            </a:r>
          </a:p>
          <a:p>
            <a:pPr algn="ctr"/>
            <a:r>
              <a:rPr lang="en-GB"/>
              <a:t>s</a:t>
            </a:r>
            <a:r>
              <a:rPr lang="en-IT"/>
              <a:t>uppression of </a:t>
            </a:r>
            <a:r>
              <a:rPr lang="en-IT">
                <a:latin typeface="Symbol" pitchFamily="2" charset="2"/>
              </a:rPr>
              <a:t>g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>
                <a:latin typeface="Symbol" pitchFamily="2" charset="2"/>
              </a:rPr>
              <a:t>q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/>
              <a:t> desease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F67714-1BFA-C250-5DE8-C7EDF4B82EBB}"/>
              </a:ext>
            </a:extLst>
          </p:cNvPr>
          <p:cNvSpPr txBox="1"/>
          <p:nvPr/>
        </p:nvSpPr>
        <p:spPr>
          <a:xfrm>
            <a:off x="4932040" y="2844225"/>
            <a:ext cx="1338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i="1"/>
              <a:t>X=0.13</a:t>
            </a:r>
          </a:p>
          <a:p>
            <a:r>
              <a:rPr lang="en-IT" sz="1600" i="1">
                <a:latin typeface="Symbol" pitchFamily="2" charset="2"/>
              </a:rPr>
              <a:t>S</a:t>
            </a:r>
            <a:r>
              <a:rPr lang="en-IT" sz="1600" i="1"/>
              <a:t>=596 mbarn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B20B6B-EFE8-D33B-AC1F-DD55B2F2018F}"/>
              </a:ext>
            </a:extLst>
          </p:cNvPr>
          <p:cNvSpPr txBox="1"/>
          <p:nvPr/>
        </p:nvSpPr>
        <p:spPr>
          <a:xfrm>
            <a:off x="6804248" y="3708321"/>
            <a:ext cx="1338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i="1"/>
              <a:t>X=13</a:t>
            </a:r>
          </a:p>
          <a:p>
            <a:r>
              <a:rPr lang="en-IT" sz="1600" i="1">
                <a:latin typeface="Symbol" pitchFamily="2" charset="2"/>
              </a:rPr>
              <a:t>S</a:t>
            </a:r>
            <a:r>
              <a:rPr lang="en-IT" sz="1600" i="1"/>
              <a:t>=109 mbarn</a:t>
            </a: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3E8B4784-AD85-8AD5-E8F8-F0001EB996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87749" y="2471163"/>
          <a:ext cx="317182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27200" imgH="203200" progId="Equation.3">
                  <p:embed/>
                </p:oleObj>
              </mc:Choice>
              <mc:Fallback>
                <p:oleObj name="Equation" r:id="rId6" imgW="1727200" imgH="203200" progId="Equation.3">
                  <p:embed/>
                  <p:pic>
                    <p:nvPicPr>
                      <p:cNvPr id="7" name="Object 3">
                        <a:extLst>
                          <a:ext uri="{FF2B5EF4-FFF2-40B4-BE49-F238E27FC236}">
                            <a16:creationId xmlns:a16="http://schemas.microsoft.com/office/drawing/2014/main" id="{3E8B4784-AD85-8AD5-E8F8-F0001EB996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7749" y="2471163"/>
                        <a:ext cx="3171825" cy="373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A93CB93-0F4F-7008-1CF4-2F31BB1EB72A}"/>
              </a:ext>
            </a:extLst>
          </p:cNvPr>
          <p:cNvSpPr txBox="1"/>
          <p:nvPr/>
        </p:nvSpPr>
        <p:spPr>
          <a:xfrm>
            <a:off x="6966748" y="4788441"/>
            <a:ext cx="1133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i="1"/>
              <a:t>X=1286</a:t>
            </a:r>
          </a:p>
          <a:p>
            <a:r>
              <a:rPr lang="en-IT" sz="1600" i="1">
                <a:latin typeface="Symbol" pitchFamily="2" charset="2"/>
              </a:rPr>
              <a:t>S</a:t>
            </a:r>
            <a:r>
              <a:rPr lang="en-IT" sz="1600" i="1"/>
              <a:t>=3 mbarn</a:t>
            </a:r>
          </a:p>
        </p:txBody>
      </p:sp>
    </p:spTree>
    <p:extLst>
      <p:ext uri="{BB962C8B-B14F-4D97-AF65-F5344CB8AC3E}">
        <p14:creationId xmlns:p14="http://schemas.microsoft.com/office/powerpoint/2010/main" val="14441048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D95A30-9309-FF95-9D33-C00B8F23FA2E}"/>
                  </a:ext>
                </a:extLst>
              </p:cNvPr>
              <p:cNvSpPr txBox="1"/>
              <p:nvPr/>
            </p:nvSpPr>
            <p:spPr>
              <a:xfrm>
                <a:off x="2358008" y="1124744"/>
                <a:ext cx="4390227" cy="8084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D95A30-9309-FF95-9D33-C00B8F23F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008" y="1124744"/>
                <a:ext cx="4390227" cy="808426"/>
              </a:xfrm>
              <a:prstGeom prst="rect">
                <a:avLst/>
              </a:prstGeom>
              <a:blipFill>
                <a:blip r:embed="rId4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25F84F-B375-6DCB-2934-D9F3B5FF018F}"/>
              </a:ext>
            </a:extLst>
          </p:cNvPr>
          <p:cNvCxnSpPr>
            <a:cxnSpLocks/>
          </p:cNvCxnSpPr>
          <p:nvPr/>
        </p:nvCxnSpPr>
        <p:spPr bwMode="auto">
          <a:xfrm flipH="1">
            <a:off x="2843808" y="2204728"/>
            <a:ext cx="1477162" cy="9555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EE938C-1319-0512-011F-B547A5B6999D}"/>
              </a:ext>
            </a:extLst>
          </p:cNvPr>
          <p:cNvCxnSpPr>
            <a:cxnSpLocks/>
          </p:cNvCxnSpPr>
          <p:nvPr/>
        </p:nvCxnSpPr>
        <p:spPr bwMode="auto">
          <a:xfrm>
            <a:off x="5384053" y="2195066"/>
            <a:ext cx="1364182" cy="10257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46E9CBF-7883-8B55-FF7D-F4961CF55BDC}"/>
              </a:ext>
            </a:extLst>
          </p:cNvPr>
          <p:cNvSpPr txBox="1"/>
          <p:nvPr/>
        </p:nvSpPr>
        <p:spPr>
          <a:xfrm>
            <a:off x="395536" y="3307551"/>
            <a:ext cx="304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Thomson limit: X &lt;&lt;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B446AC-C5BD-D848-AB4D-1483D7393F0C}"/>
              </a:ext>
            </a:extLst>
          </p:cNvPr>
          <p:cNvSpPr txBox="1"/>
          <p:nvPr/>
        </p:nvSpPr>
        <p:spPr>
          <a:xfrm>
            <a:off x="4956780" y="3315107"/>
            <a:ext cx="3869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Deep recoil Compton: X &gt;&gt;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9B5FDF-EE43-A6B8-2764-B67D4F01199F}"/>
                  </a:ext>
                </a:extLst>
              </p:cNvPr>
              <p:cNvSpPr txBox="1"/>
              <p:nvPr/>
            </p:nvSpPr>
            <p:spPr>
              <a:xfrm>
                <a:off x="326611" y="3916509"/>
                <a:ext cx="3041218" cy="8084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9B5FDF-EE43-A6B8-2764-B67D4F011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11" y="3916509"/>
                <a:ext cx="3041218" cy="808426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A2A525-C7A3-7BD9-7CC4-CB2ED3C44385}"/>
                  </a:ext>
                </a:extLst>
              </p:cNvPr>
              <p:cNvSpPr txBox="1"/>
              <p:nvPr/>
            </p:nvSpPr>
            <p:spPr>
              <a:xfrm>
                <a:off x="4753605" y="3863549"/>
                <a:ext cx="4282891" cy="837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  <m:sup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A2A525-C7A3-7BD9-7CC4-CB2ED3C44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605" y="3863549"/>
                <a:ext cx="4282891" cy="8373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E450BB-BF42-DFE5-AD9C-B272AD9952BD}"/>
                  </a:ext>
                </a:extLst>
              </p:cNvPr>
              <p:cNvSpPr txBox="1"/>
              <p:nvPr/>
            </p:nvSpPr>
            <p:spPr>
              <a:xfrm>
                <a:off x="3367829" y="2348880"/>
                <a:ext cx="2428307" cy="7671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 4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E450BB-BF42-DFE5-AD9C-B272AD995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829" y="2348880"/>
                <a:ext cx="2428307" cy="767198"/>
              </a:xfrm>
              <a:prstGeom prst="rect">
                <a:avLst/>
              </a:prstGeom>
              <a:blipFill>
                <a:blip r:embed="rId7"/>
                <a:stretch>
                  <a:fillRect t="-806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F1318B6-1A17-309C-FE8F-C3E2C34907DA}"/>
                  </a:ext>
                </a:extLst>
              </p:cNvPr>
              <p:cNvSpPr txBox="1"/>
              <p:nvPr/>
            </p:nvSpPr>
            <p:spPr>
              <a:xfrm>
                <a:off x="611560" y="5969105"/>
                <a:ext cx="7931824" cy="772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𝑛𝑜𝑡𝑒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rad>
                      <m:r>
                        <a:rPr lang="it-IT" b="0" i="1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≫1⇒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𝑐𝑚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F1318B6-1A17-309C-FE8F-C3E2C3490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969105"/>
                <a:ext cx="7931824" cy="772263"/>
              </a:xfrm>
              <a:prstGeom prst="rect">
                <a:avLst/>
              </a:prstGeom>
              <a:blipFill>
                <a:blip r:embed="rId8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62E84FF-C9E6-5FCC-7328-4E40FC734D4B}"/>
              </a:ext>
            </a:extLst>
          </p:cNvPr>
          <p:cNvSpPr txBox="1"/>
          <p:nvPr/>
        </p:nvSpPr>
        <p:spPr>
          <a:xfrm>
            <a:off x="2264301" y="116632"/>
            <a:ext cx="5404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Inverse Compton Scattering of photons on</a:t>
            </a:r>
          </a:p>
          <a:p>
            <a:pPr algn="ctr"/>
            <a:r>
              <a:rPr lang="en-IT"/>
              <a:t>relativistic electrons, </a:t>
            </a:r>
            <a:r>
              <a:rPr lang="en-IT" i="1">
                <a:latin typeface="Symbol" pitchFamily="2" charset="2"/>
              </a:rPr>
              <a:t>q &lt; 1/g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6779DC-D489-2079-771F-E137EFF89F39}"/>
              </a:ext>
            </a:extLst>
          </p:cNvPr>
          <p:cNvSpPr/>
          <p:nvPr/>
        </p:nvSpPr>
        <p:spPr bwMode="auto">
          <a:xfrm>
            <a:off x="3059832" y="1026355"/>
            <a:ext cx="3168352" cy="1141398"/>
          </a:xfrm>
          <a:prstGeom prst="rect">
            <a:avLst/>
          </a:prstGeom>
          <a:solidFill>
            <a:srgbClr val="FF0000">
              <a:alpha val="5196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44810-E793-0D92-491E-D5AA3248B807}"/>
                  </a:ext>
                </a:extLst>
              </p:cNvPr>
              <p:cNvSpPr txBox="1"/>
              <p:nvPr/>
            </p:nvSpPr>
            <p:spPr>
              <a:xfrm>
                <a:off x="107504" y="4877206"/>
                <a:ext cx="4305800" cy="6304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</m:e>
                    </m:d>
                    <m:r>
                      <a:rPr lang="it-IT" b="0" i="1">
                        <a:latin typeface="Cambria Math" charset="0"/>
                      </a:rPr>
                      <m:t>=</m:t>
                    </m:r>
                    <m:r>
                      <a:rPr lang="it-IT" b="0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</m:oMath>
                </a14:m>
                <a:r>
                  <a:rPr lang="en-US"/>
                  <a:t>=</a:t>
                </a:r>
                <a:r>
                  <a:rPr lang="it-IT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d>
                          <m:d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e>
                        </m:d>
                      </m:num>
                      <m:den>
                        <m:r>
                          <a:rPr lang="it-IT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44810-E793-0D92-491E-D5AA3248B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877206"/>
                <a:ext cx="4305800" cy="630429"/>
              </a:xfrm>
              <a:prstGeom prst="rect">
                <a:avLst/>
              </a:prstGeom>
              <a:blipFill>
                <a:blip r:embed="rId9"/>
                <a:stretch>
                  <a:fillRect l="-2353" t="-4000" b="-14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D033A8-D3CF-BEBA-F2EA-7F2BCCEA0911}"/>
                  </a:ext>
                </a:extLst>
              </p:cNvPr>
              <p:cNvSpPr txBox="1"/>
              <p:nvPr/>
            </p:nvSpPr>
            <p:spPr>
              <a:xfrm>
                <a:off x="4750319" y="4797152"/>
                <a:ext cx="4282891" cy="7517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D033A8-D3CF-BEBA-F2EA-7F2BCCEA0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319" y="4797152"/>
                <a:ext cx="4282891" cy="751744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8881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lygon&#10;&#10;Description automatically generated with low confidence">
            <a:extLst>
              <a:ext uri="{FF2B5EF4-FFF2-40B4-BE49-F238E27FC236}">
                <a16:creationId xmlns:a16="http://schemas.microsoft.com/office/drawing/2014/main" id="{951735A6-9965-E141-4EBA-CC57D0C6E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4160"/>
            <a:ext cx="7772400" cy="604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C4CA3-5768-720C-6453-B1A16F0CE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160566-109B-4390-6A1C-0568E06DB5DD}"/>
              </a:ext>
            </a:extLst>
          </p:cNvPr>
          <p:cNvSpPr txBox="1"/>
          <p:nvPr/>
        </p:nvSpPr>
        <p:spPr>
          <a:xfrm>
            <a:off x="1300175" y="580618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>
                <a:solidFill>
                  <a:srgbClr val="FF0000"/>
                </a:solidFill>
              </a:rPr>
              <a:t>20% rms spread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999EDB-EEC3-0BBD-CC2A-9A8BAB3F362A}"/>
              </a:ext>
            </a:extLst>
          </p:cNvPr>
          <p:cNvSpPr txBox="1"/>
          <p:nvPr/>
        </p:nvSpPr>
        <p:spPr>
          <a:xfrm>
            <a:off x="7583728" y="980728"/>
            <a:ext cx="1524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/>
              <a:t>input e</a:t>
            </a:r>
            <a:r>
              <a:rPr lang="en-IT" sz="1800" baseline="30000"/>
              <a:t>-</a:t>
            </a:r>
            <a:r>
              <a:rPr lang="en-IT" sz="1800"/>
              <a:t> </a:t>
            </a:r>
            <a:r>
              <a:rPr lang="en-GB" sz="1800"/>
              <a:t>b</a:t>
            </a:r>
            <a:r>
              <a:rPr lang="en-IT" sz="1800"/>
              <a:t>eam</a:t>
            </a:r>
          </a:p>
          <a:p>
            <a:r>
              <a:rPr lang="en-IT" sz="1800"/>
              <a:t>10 MeV, </a:t>
            </a:r>
            <a:r>
              <a:rPr lang="en-IT" sz="1800">
                <a:solidFill>
                  <a:srgbClr val="0070C0"/>
                </a:solidFill>
              </a:rPr>
              <a:t>10</a:t>
            </a:r>
            <a:r>
              <a:rPr lang="en-IT" sz="1800" baseline="30000">
                <a:solidFill>
                  <a:srgbClr val="0070C0"/>
                </a:solidFill>
              </a:rPr>
              <a:t>-4</a:t>
            </a:r>
            <a:endParaRPr lang="en-IT" sz="1800">
              <a:solidFill>
                <a:srgbClr val="0070C0"/>
              </a:solidFill>
            </a:endParaRPr>
          </a:p>
          <a:p>
            <a:r>
              <a:rPr lang="en-GB" sz="1800">
                <a:solidFill>
                  <a:srgbClr val="0070C0"/>
                </a:solidFill>
              </a:rPr>
              <a:t>r</a:t>
            </a:r>
            <a:r>
              <a:rPr lang="en-IT" sz="1800">
                <a:solidFill>
                  <a:srgbClr val="0070C0"/>
                </a:solidFill>
              </a:rPr>
              <a:t>ms </a:t>
            </a:r>
            <a:r>
              <a:rPr lang="en-GB" sz="1800">
                <a:solidFill>
                  <a:srgbClr val="0070C0"/>
                </a:solidFill>
              </a:rPr>
              <a:t>e</a:t>
            </a:r>
            <a:r>
              <a:rPr lang="en-IT" sz="1800">
                <a:solidFill>
                  <a:srgbClr val="0070C0"/>
                </a:solidFill>
              </a:rPr>
              <a:t>n. spread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1F7A43-AC35-EDE5-3E84-A6DC688EE420}"/>
              </a:ext>
            </a:extLst>
          </p:cNvPr>
          <p:cNvSpPr txBox="1"/>
          <p:nvPr/>
        </p:nvSpPr>
        <p:spPr>
          <a:xfrm>
            <a:off x="1403648" y="2952267"/>
            <a:ext cx="166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>
                <a:solidFill>
                  <a:srgbClr val="00B050"/>
                </a:solidFill>
              </a:rPr>
              <a:t>2.10</a:t>
            </a:r>
            <a:r>
              <a:rPr lang="en-IT" sz="2000" b="1" baseline="30000">
                <a:solidFill>
                  <a:srgbClr val="00B050"/>
                </a:solidFill>
              </a:rPr>
              <a:t>-4</a:t>
            </a:r>
          </a:p>
          <a:p>
            <a:r>
              <a:rPr lang="en-GB" sz="2000" b="1">
                <a:solidFill>
                  <a:srgbClr val="00B050"/>
                </a:solidFill>
              </a:rPr>
              <a:t>r</a:t>
            </a:r>
            <a:r>
              <a:rPr lang="en-IT" sz="2000" b="1">
                <a:solidFill>
                  <a:srgbClr val="00B050"/>
                </a:solidFill>
              </a:rPr>
              <a:t>ms     spread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1975F-9D6D-4538-F3BC-6DA9841B260C}"/>
              </a:ext>
            </a:extLst>
          </p:cNvPr>
          <p:cNvSpPr txBox="1"/>
          <p:nvPr/>
        </p:nvSpPr>
        <p:spPr>
          <a:xfrm>
            <a:off x="1479078" y="4829090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>
                <a:solidFill>
                  <a:srgbClr val="FF0000"/>
                </a:solidFill>
              </a:rPr>
              <a:t>10</a:t>
            </a:r>
            <a:r>
              <a:rPr lang="en-IT" sz="2000" baseline="30000">
                <a:solidFill>
                  <a:srgbClr val="FF0000"/>
                </a:solidFill>
              </a:rPr>
              <a:t>-1</a:t>
            </a:r>
            <a:r>
              <a:rPr lang="en-IT" sz="2000">
                <a:solidFill>
                  <a:srgbClr val="FF0000"/>
                </a:solidFill>
              </a:rPr>
              <a:t>    spread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FA6F02-DF90-32B4-1610-9A4FD44B0133}"/>
              </a:ext>
            </a:extLst>
          </p:cNvPr>
          <p:cNvSpPr txBox="1"/>
          <p:nvPr/>
        </p:nvSpPr>
        <p:spPr>
          <a:xfrm>
            <a:off x="7536214" y="2952267"/>
            <a:ext cx="1572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no energy-</a:t>
            </a:r>
          </a:p>
          <a:p>
            <a:r>
              <a:rPr lang="en-GB"/>
              <a:t>a</a:t>
            </a:r>
            <a:r>
              <a:rPr lang="en-IT"/>
              <a:t>ngular</a:t>
            </a:r>
          </a:p>
          <a:p>
            <a:r>
              <a:rPr lang="en-IT"/>
              <a:t>correlation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B6E03D-F50A-BC6C-3321-1CBA08DCABCC}"/>
              </a:ext>
            </a:extLst>
          </p:cNvPr>
          <p:cNvSpPr txBox="1"/>
          <p:nvPr/>
        </p:nvSpPr>
        <p:spPr>
          <a:xfrm>
            <a:off x="6588224" y="6453336"/>
            <a:ext cx="2470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C. Curatolo - Whizard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9C780C-6901-86A6-2396-137E24B44680}"/>
              </a:ext>
            </a:extLst>
          </p:cNvPr>
          <p:cNvGrpSpPr/>
          <p:nvPr/>
        </p:nvGrpSpPr>
        <p:grpSpPr>
          <a:xfrm>
            <a:off x="110926" y="1700808"/>
            <a:ext cx="1508746" cy="1728192"/>
            <a:chOff x="110926" y="1700808"/>
            <a:chExt cx="1508746" cy="1728192"/>
          </a:xfrm>
        </p:grpSpPr>
        <p:sp>
          <p:nvSpPr>
            <p:cNvPr id="2" name="Curved Right Arrow 1">
              <a:extLst>
                <a:ext uri="{FF2B5EF4-FFF2-40B4-BE49-F238E27FC236}">
                  <a16:creationId xmlns:a16="http://schemas.microsoft.com/office/drawing/2014/main" id="{43AB407D-DA30-CF00-625E-80B363DE6804}"/>
                </a:ext>
              </a:extLst>
            </p:cNvPr>
            <p:cNvSpPr/>
            <p:nvPr/>
          </p:nvSpPr>
          <p:spPr bwMode="auto">
            <a:xfrm>
              <a:off x="112485" y="1700808"/>
              <a:ext cx="499075" cy="1728192"/>
            </a:xfrm>
            <a:prstGeom prst="curved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6CF8BB-BC89-A143-309B-3A2CE2576836}"/>
                </a:ext>
              </a:extLst>
            </p:cNvPr>
            <p:cNvSpPr txBox="1"/>
            <p:nvPr/>
          </p:nvSpPr>
          <p:spPr>
            <a:xfrm>
              <a:off x="110926" y="1916832"/>
              <a:ext cx="150874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E</a:t>
              </a:r>
              <a:r>
                <a:rPr lang="en-IT"/>
                <a:t>lectron</a:t>
              </a:r>
            </a:p>
            <a:p>
              <a:r>
                <a:rPr lang="en-GB"/>
                <a:t>C</a:t>
              </a:r>
              <a:r>
                <a:rPr lang="en-IT"/>
                <a:t>ooling of</a:t>
              </a:r>
            </a:p>
            <a:p>
              <a:r>
                <a:rPr lang="en-IT"/>
                <a:t>photons!!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1BEBBD-D8CB-6BF2-D473-82AA5F1294DB}"/>
              </a:ext>
            </a:extLst>
          </p:cNvPr>
          <p:cNvSpPr txBox="1"/>
          <p:nvPr/>
        </p:nvSpPr>
        <p:spPr>
          <a:xfrm>
            <a:off x="110926" y="5766355"/>
            <a:ext cx="1268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</a:t>
            </a:r>
            <a:r>
              <a:rPr lang="en-IT"/>
              <a:t>- beam</a:t>
            </a:r>
          </a:p>
          <a:p>
            <a:r>
              <a:rPr lang="en-GB"/>
              <a:t>i</a:t>
            </a:r>
            <a:r>
              <a:rPr lang="en-IT"/>
              <a:t>s heated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40A37D-BEFD-0654-926E-FEFCC1DCB3CC}"/>
              </a:ext>
            </a:extLst>
          </p:cNvPr>
          <p:cNvSpPr txBox="1"/>
          <p:nvPr/>
        </p:nvSpPr>
        <p:spPr>
          <a:xfrm>
            <a:off x="160337" y="220578"/>
            <a:ext cx="8948167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sz="2000"/>
              <a:t>Previous Seminars: 1) Cooling of Photons in Symmetric Compton Scattering (S.C.S.)</a:t>
            </a:r>
          </a:p>
        </p:txBody>
      </p:sp>
    </p:spTree>
    <p:extLst>
      <p:ext uri="{BB962C8B-B14F-4D97-AF65-F5344CB8AC3E}">
        <p14:creationId xmlns:p14="http://schemas.microsoft.com/office/powerpoint/2010/main" val="37045825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graph of 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837732CF-81BA-29F4-E5DD-72B2539B7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97" y="2566380"/>
            <a:ext cx="5349952" cy="3780548"/>
          </a:xfrm>
          <a:prstGeom prst="rect">
            <a:avLst/>
          </a:prstGeom>
        </p:spPr>
      </p:pic>
      <p:pic>
        <p:nvPicPr>
          <p:cNvPr id="9" name="Picture 8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80F3312D-6E68-F2EB-662F-3FA5888AF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655" y="77576"/>
            <a:ext cx="5194833" cy="3670932"/>
          </a:xfrm>
          <a:prstGeom prst="rect">
            <a:avLst/>
          </a:prstGeom>
        </p:spPr>
      </p:pic>
      <p:graphicFrame>
        <p:nvGraphicFramePr>
          <p:cNvPr id="2" name="Oggetto 3">
            <a:extLst>
              <a:ext uri="{FF2B5EF4-FFF2-40B4-BE49-F238E27FC236}">
                <a16:creationId xmlns:a16="http://schemas.microsoft.com/office/drawing/2014/main" id="{A8FA7329-2143-82B9-47EF-986E1ADAC4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4248" y="3748507"/>
          <a:ext cx="4334256" cy="3064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2" name="Oggetto 3">
                        <a:extLst>
                          <a:ext uri="{FF2B5EF4-FFF2-40B4-BE49-F238E27FC236}">
                            <a16:creationId xmlns:a16="http://schemas.microsoft.com/office/drawing/2014/main" id="{A8FA7329-2143-82B9-47EF-986E1ADAC4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74248" y="3748507"/>
                        <a:ext cx="4334256" cy="30648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ent Up Arrow 6">
            <a:extLst>
              <a:ext uri="{FF2B5EF4-FFF2-40B4-BE49-F238E27FC236}">
                <a16:creationId xmlns:a16="http://schemas.microsoft.com/office/drawing/2014/main" id="{296A6598-F434-1906-5346-0F3483A39AE2}"/>
              </a:ext>
            </a:extLst>
          </p:cNvPr>
          <p:cNvSpPr/>
          <p:nvPr/>
        </p:nvSpPr>
        <p:spPr bwMode="auto">
          <a:xfrm rot="10800000">
            <a:off x="1835696" y="1462861"/>
            <a:ext cx="1834882" cy="1274141"/>
          </a:xfrm>
          <a:prstGeom prst="bent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0FF63F41-D36E-D266-36E6-A9E61E2597EB}"/>
              </a:ext>
            </a:extLst>
          </p:cNvPr>
          <p:cNvSpPr/>
          <p:nvPr/>
        </p:nvSpPr>
        <p:spPr bwMode="auto">
          <a:xfrm rot="16200000">
            <a:off x="4610723" y="4917320"/>
            <a:ext cx="699175" cy="261908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EB0B5-F8D7-D160-53E6-2E504AD3329E}"/>
              </a:ext>
            </a:extLst>
          </p:cNvPr>
          <p:cNvSpPr txBox="1"/>
          <p:nvPr/>
        </p:nvSpPr>
        <p:spPr>
          <a:xfrm>
            <a:off x="5583307" y="133834"/>
            <a:ext cx="34531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B</a:t>
            </a:r>
            <a:r>
              <a:rPr lang="en-IT" b="1"/>
              <a:t>road-band incident</a:t>
            </a:r>
          </a:p>
          <a:p>
            <a:r>
              <a:rPr lang="en-IT" b="1"/>
              <a:t>photon beam</a:t>
            </a:r>
          </a:p>
          <a:p>
            <a:r>
              <a:rPr lang="en-GB"/>
              <a:t>f</a:t>
            </a:r>
            <a:r>
              <a:rPr lang="en-IT"/>
              <a:t>rom channeling radiation,</a:t>
            </a:r>
          </a:p>
          <a:p>
            <a:r>
              <a:rPr lang="en-IT"/>
              <a:t>bremsstrahlung,</a:t>
            </a:r>
          </a:p>
          <a:p>
            <a:r>
              <a:rPr lang="en-IT"/>
              <a:t>betatron radiation, etc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F65003-94FE-44EE-DE77-F46BB8855CB5}"/>
              </a:ext>
            </a:extLst>
          </p:cNvPr>
          <p:cNvSpPr txBox="1"/>
          <p:nvPr/>
        </p:nvSpPr>
        <p:spPr>
          <a:xfrm>
            <a:off x="755576" y="1841994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spectral      purification</a:t>
            </a:r>
            <a:endParaRPr lang="en-IT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1B2F6E-8F54-425F-AA49-CC48C08E6923}"/>
              </a:ext>
            </a:extLst>
          </p:cNvPr>
          <p:cNvSpPr txBox="1"/>
          <p:nvPr/>
        </p:nvSpPr>
        <p:spPr>
          <a:xfrm>
            <a:off x="4290850" y="6063679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tunability</a:t>
            </a:r>
            <a:endParaRPr lang="en-IT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D73D7C-7CB5-6B54-D767-7C084ED02602}"/>
              </a:ext>
            </a:extLst>
          </p:cNvPr>
          <p:cNvSpPr txBox="1"/>
          <p:nvPr/>
        </p:nvSpPr>
        <p:spPr>
          <a:xfrm>
            <a:off x="2339752" y="3595730"/>
            <a:ext cx="2844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>
                <a:solidFill>
                  <a:srgbClr val="C00000"/>
                </a:solidFill>
              </a:rPr>
              <a:t>Deep Recoil Inverse</a:t>
            </a:r>
          </a:p>
          <a:p>
            <a:r>
              <a:rPr lang="en-IT" b="1">
                <a:solidFill>
                  <a:srgbClr val="C00000"/>
                </a:solidFill>
              </a:rPr>
              <a:t>Compton Scattering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F866A-B525-305A-A7D2-A8DA8A932174}"/>
              </a:ext>
            </a:extLst>
          </p:cNvPr>
          <p:cNvSpPr txBox="1"/>
          <p:nvPr/>
        </p:nvSpPr>
        <p:spPr>
          <a:xfrm>
            <a:off x="1324453" y="84116"/>
            <a:ext cx="3052439" cy="120032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/>
              <a:t>Previous Seminars:</a:t>
            </a:r>
          </a:p>
          <a:p>
            <a:pPr algn="ctr"/>
            <a:r>
              <a:rPr lang="en-IT"/>
              <a:t>2) Spectral Purification</a:t>
            </a:r>
          </a:p>
          <a:p>
            <a:pPr algn="ctr"/>
            <a:r>
              <a:rPr lang="en-IT"/>
              <a:t>in deep recoil I.C.S.</a:t>
            </a:r>
          </a:p>
        </p:txBody>
      </p:sp>
      <p:sp>
        <p:nvSpPr>
          <p:cNvPr id="13" name="Segnaposto data 6">
            <a:extLst>
              <a:ext uri="{FF2B5EF4-FFF2-40B4-BE49-F238E27FC236}">
                <a16:creationId xmlns:a16="http://schemas.microsoft.com/office/drawing/2014/main" id="{640FF45E-8D75-90D7-5F92-04267BAEA85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0836763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magine 2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800100"/>
            <a:ext cx="8813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 txBox="1">
            <a:spLocks noChangeArrowheads="1"/>
          </p:cNvSpPr>
          <p:nvPr/>
        </p:nvSpPr>
        <p:spPr bwMode="auto">
          <a:xfrm>
            <a:off x="6553200" y="6553200"/>
            <a:ext cx="2590800" cy="304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solidFill>
                  <a:srgbClr val="CC0000"/>
                </a:solidFill>
              </a:rPr>
              <a:t>Courtesy C. Barty - LLNL</a:t>
            </a:r>
            <a:endParaRPr lang="en-US" sz="1600" b="1">
              <a:solidFill>
                <a:srgbClr val="CC0000"/>
              </a:solidFill>
              <a:latin typeface="Helvetic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9976B1-0F63-5178-F357-F196A5651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E7EAC46B-0304-690E-A32A-26AAC5988EC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860032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Colloquium at NECSA – Johannesburg (SA) – Oct. 3rd 2023</a:t>
            </a:r>
            <a:endParaRPr lang="en-US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092F45-D883-F9B8-102A-BE4C3B6A3779}"/>
              </a:ext>
            </a:extLst>
          </p:cNvPr>
          <p:cNvSpPr txBox="1"/>
          <p:nvPr/>
        </p:nvSpPr>
        <p:spPr>
          <a:xfrm>
            <a:off x="1403648" y="188640"/>
            <a:ext cx="7235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Lorentz boosted radiation (synchrotron, ICS, FEL, etc)</a:t>
            </a:r>
          </a:p>
          <a:p>
            <a:r>
              <a:rPr lang="en-IT"/>
              <a:t>is strongly affected by the emittance of the electron beam</a:t>
            </a:r>
          </a:p>
        </p:txBody>
      </p:sp>
    </p:spTree>
    <p:extLst>
      <p:ext uri="{BB962C8B-B14F-4D97-AF65-F5344CB8AC3E}">
        <p14:creationId xmlns:p14="http://schemas.microsoft.com/office/powerpoint/2010/main" val="1213342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F7B81-F956-A278-FD14-4963CBAF9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letter&#10;&#10;Description automatically generated">
            <a:extLst>
              <a:ext uri="{FF2B5EF4-FFF2-40B4-BE49-F238E27FC236}">
                <a16:creationId xmlns:a16="http://schemas.microsoft.com/office/drawing/2014/main" id="{F4D49227-B1F1-DF97-717B-30DDAC43B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56" y="692696"/>
            <a:ext cx="7772400" cy="1772208"/>
          </a:xfrm>
          <a:prstGeom prst="rect">
            <a:avLst/>
          </a:prstGeom>
        </p:spPr>
      </p:pic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6B5D4D63-2FC9-B059-BD28-09CA77FD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FA72B-3F6B-8BAA-3A4D-2054B1387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13C4C91-B314-D9D6-E223-DD017548E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2636912"/>
            <a:ext cx="6840760" cy="4011209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54C241F6-3AE2-0430-B5C5-99234795D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6453336"/>
            <a:ext cx="2223686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L. Bandiera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1B478-23C6-C77B-AC76-8889B9E83991}"/>
              </a:ext>
            </a:extLst>
          </p:cNvPr>
          <p:cNvSpPr txBox="1"/>
          <p:nvPr/>
        </p:nvSpPr>
        <p:spPr>
          <a:xfrm>
            <a:off x="428569" y="2043889"/>
            <a:ext cx="1758815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IT" i="1"/>
              <a:t>f</a:t>
            </a:r>
            <a:r>
              <a:rPr lang="en-IT" i="1" baseline="-25000"/>
              <a:t>CHANN</a:t>
            </a:r>
            <a:r>
              <a:rPr lang="en-IT"/>
              <a:t> ~ 1% </a:t>
            </a:r>
          </a:p>
        </p:txBody>
      </p:sp>
    </p:spTree>
    <p:extLst>
      <p:ext uri="{BB962C8B-B14F-4D97-AF65-F5344CB8AC3E}">
        <p14:creationId xmlns:p14="http://schemas.microsoft.com/office/powerpoint/2010/main" val="19426419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8" name="Picture 7" descr="A screenshot of a book&#10;&#10;Description automatically generated">
            <a:extLst>
              <a:ext uri="{FF2B5EF4-FFF2-40B4-BE49-F238E27FC236}">
                <a16:creationId xmlns:a16="http://schemas.microsoft.com/office/drawing/2014/main" id="{2192DA6A-41AC-B0FB-DEE7-99F777485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560" y="44624"/>
            <a:ext cx="5166928" cy="65924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00269E-63A1-F95A-325F-DDA85A8B01D8}"/>
              </a:ext>
            </a:extLst>
          </p:cNvPr>
          <p:cNvSpPr txBox="1"/>
          <p:nvPr/>
        </p:nvSpPr>
        <p:spPr>
          <a:xfrm>
            <a:off x="249503" y="1153527"/>
            <a:ext cx="39901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Deep Recoil suppresses the</a:t>
            </a:r>
          </a:p>
          <a:p>
            <a:pPr algn="ctr"/>
            <a:r>
              <a:rPr lang="en-IT">
                <a:latin typeface="Symbol" pitchFamily="2" charset="2"/>
              </a:rPr>
              <a:t>g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>
                <a:latin typeface="Symbol" pitchFamily="2" charset="2"/>
              </a:rPr>
              <a:t>q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/>
              <a:t> disease </a:t>
            </a:r>
            <a:r>
              <a:rPr lang="en-GB"/>
              <a:t>a</a:t>
            </a:r>
            <a:r>
              <a:rPr lang="en-IT"/>
              <a:t>nd the bandwidth</a:t>
            </a:r>
          </a:p>
          <a:p>
            <a:pPr algn="ctr"/>
            <a:r>
              <a:rPr lang="en-GB"/>
              <a:t>b</a:t>
            </a:r>
            <a:r>
              <a:rPr lang="en-IT"/>
              <a:t>roadening effect due to</a:t>
            </a:r>
          </a:p>
          <a:p>
            <a:pPr algn="ctr"/>
            <a:r>
              <a:rPr lang="en-IT"/>
              <a:t>electron beam emittance</a:t>
            </a:r>
          </a:p>
          <a:p>
            <a:pPr algn="ctr"/>
            <a:r>
              <a:rPr lang="en-GB"/>
              <a:t>a</a:t>
            </a:r>
            <a:r>
              <a:rPr lang="en-IT"/>
              <a:t>ccording to</a:t>
            </a:r>
          </a:p>
          <a:p>
            <a:pPr algn="ctr"/>
            <a:r>
              <a:rPr lang="en-IT" i="1"/>
              <a:t>Petrillo-Serafini criterion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7B7E2A-AFE5-5563-6E6B-94D3A96378DA}"/>
              </a:ext>
            </a:extLst>
          </p:cNvPr>
          <p:cNvCxnSpPr/>
          <p:nvPr/>
        </p:nvCxnSpPr>
        <p:spPr bwMode="auto">
          <a:xfrm flipV="1">
            <a:off x="4283968" y="1484784"/>
            <a:ext cx="576064" cy="216024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E962765-B45E-DB0C-559A-32D1B7F8E345}"/>
              </a:ext>
            </a:extLst>
          </p:cNvPr>
          <p:cNvSpPr txBox="1"/>
          <p:nvPr/>
        </p:nvSpPr>
        <p:spPr>
          <a:xfrm>
            <a:off x="5113853" y="3591110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</a:t>
            </a:r>
            <a:r>
              <a:rPr lang="en-IT"/>
              <a:t>ow recoil 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EE9C96-C383-10CD-4F14-8C7C20FC1070}"/>
                  </a:ext>
                </a:extLst>
              </p:cNvPr>
              <p:cNvSpPr txBox="1"/>
              <p:nvPr/>
            </p:nvSpPr>
            <p:spPr>
              <a:xfrm>
                <a:off x="351663" y="4715794"/>
                <a:ext cx="3384376" cy="8014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r-I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mr-IN" i="1">
                          <a:latin typeface="Cambria Math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mr-I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mr-I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𝑙𝑎𝑠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mr-I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EE9C96-C383-10CD-4F14-8C7C20FC1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63" y="4715794"/>
                <a:ext cx="3384376" cy="801438"/>
              </a:xfrm>
              <a:prstGeom prst="rect">
                <a:avLst/>
              </a:prstGeom>
              <a:blipFill>
                <a:blip r:embed="rId5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3907C8-093A-4720-F689-EAF71FC92562}"/>
                  </a:ext>
                </a:extLst>
              </p:cNvPr>
              <p:cNvSpPr txBox="1"/>
              <p:nvPr/>
            </p:nvSpPr>
            <p:spPr>
              <a:xfrm>
                <a:off x="251520" y="3764301"/>
                <a:ext cx="3384376" cy="8168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𝑏𝑤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mr-IN" i="1">
                          <a:latin typeface="Cambria Math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mr-I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mr-I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mr-I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mr-I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3907C8-093A-4720-F689-EAF71FC92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764301"/>
                <a:ext cx="3384376" cy="816827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e 10">
            <a:extLst>
              <a:ext uri="{FF2B5EF4-FFF2-40B4-BE49-F238E27FC236}">
                <a16:creationId xmlns:a16="http://schemas.microsoft.com/office/drawing/2014/main" id="{99121352-9861-B9A2-D017-7E18C5BD5215}"/>
              </a:ext>
            </a:extLst>
          </p:cNvPr>
          <p:cNvSpPr/>
          <p:nvPr/>
        </p:nvSpPr>
        <p:spPr bwMode="auto">
          <a:xfrm>
            <a:off x="639695" y="3684934"/>
            <a:ext cx="619937" cy="1904306"/>
          </a:xfrm>
          <a:prstGeom prst="leftBrace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2221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FC2B43-364A-6813-CDB6-6C853EBDE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077072"/>
            <a:ext cx="5558576" cy="2448272"/>
          </a:xfrm>
          <a:prstGeom prst="rect">
            <a:avLst/>
          </a:prstGeom>
        </p:spPr>
      </p:pic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BF88E299-2EBE-6209-A0DE-7ED3549ACF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20072" y="1552678"/>
          <a:ext cx="4472291" cy="3162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276800" imgH="3024000" progId="Origin50.Graph">
                  <p:embed/>
                </p:oleObj>
              </mc:Choice>
              <mc:Fallback>
                <p:oleObj name="Graph" r:id="rId3" imgW="4276800" imgH="3024000" progId="Origin50.Graph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BF88E299-2EBE-6209-A0DE-7ED3549ACF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20072" y="1552678"/>
                        <a:ext cx="4472291" cy="3162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529123A-616C-39EB-58F5-77FB0C8E43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78997" y="4149080"/>
          <a:ext cx="3685491" cy="2606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276800" imgH="3024000" progId="Origin50.Graph">
                  <p:embed/>
                </p:oleObj>
              </mc:Choice>
              <mc:Fallback>
                <p:oleObj name="Graph" r:id="rId5" imgW="4276800" imgH="3024000" progId="Origin50.Graph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529123A-616C-39EB-58F5-77FB0C8E43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8997" y="4149080"/>
                        <a:ext cx="3685491" cy="2606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19BE456-7CA5-141B-D946-D5CBCD974C25}"/>
              </a:ext>
            </a:extLst>
          </p:cNvPr>
          <p:cNvSpPr txBox="1"/>
          <p:nvPr/>
        </p:nvSpPr>
        <p:spPr>
          <a:xfrm>
            <a:off x="972337" y="44624"/>
            <a:ext cx="81361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Ultra-low emittance positron beams from deep recoil</a:t>
            </a:r>
          </a:p>
          <a:p>
            <a:pPr algn="ctr"/>
            <a:r>
              <a:rPr lang="en-GB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electron-photon collider: </a:t>
            </a:r>
            <a:r>
              <a:rPr lang="en-GB" b="1" i="1">
                <a:solidFill>
                  <a:srgbClr val="FF0000"/>
                </a:solidFill>
              </a:rPr>
              <a:t>5 GeV ERL vs. 5 keV FEL,   X=391 </a:t>
            </a:r>
            <a:endParaRPr lang="en-GB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DF270-694C-46D8-38BE-1DF2D22767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7" y="29829"/>
            <a:ext cx="1096113" cy="6628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3A1EC8-8ED6-89E8-B992-447FEC64288D}"/>
              </a:ext>
            </a:extLst>
          </p:cNvPr>
          <p:cNvSpPr txBox="1"/>
          <p:nvPr/>
        </p:nvSpPr>
        <p:spPr>
          <a:xfrm>
            <a:off x="1619672" y="951111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</a:t>
            </a:r>
            <a:r>
              <a:rPr lang="en-IT"/>
              <a:t>p to 10</a:t>
            </a:r>
            <a:r>
              <a:rPr lang="en-IT" baseline="30000"/>
              <a:t>13-14</a:t>
            </a:r>
            <a:r>
              <a:rPr lang="en-IT"/>
              <a:t> e</a:t>
            </a:r>
            <a:r>
              <a:rPr lang="en-IT" baseline="30000"/>
              <a:t>+</a:t>
            </a:r>
            <a:r>
              <a:rPr lang="en-IT"/>
              <a:t>/s at 50 MeV within 5% en. spread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D2718A-D3FB-5737-BE84-D10A64E225E3}"/>
              </a:ext>
            </a:extLst>
          </p:cNvPr>
          <p:cNvSpPr txBox="1"/>
          <p:nvPr/>
        </p:nvSpPr>
        <p:spPr>
          <a:xfrm>
            <a:off x="6860388" y="4313489"/>
            <a:ext cx="22481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000" b="1">
                <a:solidFill>
                  <a:srgbClr val="00B050"/>
                </a:solidFill>
              </a:rPr>
              <a:t>0.5 MeV/c</a:t>
            </a:r>
            <a:r>
              <a:rPr lang="en-IT" sz="2000" b="1" baseline="30000">
                <a:solidFill>
                  <a:srgbClr val="00B050"/>
                </a:solidFill>
              </a:rPr>
              <a:t> </a:t>
            </a:r>
            <a:r>
              <a:rPr lang="en-GB" sz="2000" b="1">
                <a:solidFill>
                  <a:srgbClr val="00B050"/>
                </a:solidFill>
              </a:rPr>
              <a:t>r</a:t>
            </a:r>
            <a:r>
              <a:rPr lang="en-IT" sz="2000" b="1">
                <a:solidFill>
                  <a:srgbClr val="00B050"/>
                </a:solidFill>
              </a:rPr>
              <a:t>ms</a:t>
            </a:r>
          </a:p>
          <a:p>
            <a:pPr algn="ctr"/>
            <a:r>
              <a:rPr lang="en-IT" sz="2000" b="1">
                <a:solidFill>
                  <a:srgbClr val="00B050"/>
                </a:solidFill>
              </a:rPr>
              <a:t>transv. momentum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CAB5BF-2907-E70F-7E47-197FF2B7ABC0}"/>
              </a:ext>
            </a:extLst>
          </p:cNvPr>
          <p:cNvCxnSpPr>
            <a:cxnSpLocks/>
          </p:cNvCxnSpPr>
          <p:nvPr/>
        </p:nvCxnSpPr>
        <p:spPr bwMode="auto">
          <a:xfrm flipH="1">
            <a:off x="7734441" y="4938542"/>
            <a:ext cx="797999" cy="11915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288E1D5-5EC3-D9BD-4F73-079728052C07}"/>
              </a:ext>
            </a:extLst>
          </p:cNvPr>
          <p:cNvSpPr txBox="1"/>
          <p:nvPr/>
        </p:nvSpPr>
        <p:spPr>
          <a:xfrm>
            <a:off x="4211961" y="6105490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000" b="1">
                <a:solidFill>
                  <a:srgbClr val="0070C0"/>
                </a:solidFill>
              </a:rPr>
              <a:t>0.5-1*10</a:t>
            </a:r>
            <a:r>
              <a:rPr lang="en-IT" sz="2000" b="1" baseline="30000">
                <a:solidFill>
                  <a:srgbClr val="0070C0"/>
                </a:solidFill>
              </a:rPr>
              <a:t>-7</a:t>
            </a:r>
            <a:r>
              <a:rPr lang="en-IT" sz="2000" b="1">
                <a:solidFill>
                  <a:srgbClr val="0070C0"/>
                </a:solidFill>
              </a:rPr>
              <a:t> m</a:t>
            </a:r>
            <a:r>
              <a:rPr lang="en-IT" sz="2000" b="1" baseline="30000">
                <a:solidFill>
                  <a:srgbClr val="0070C0"/>
                </a:solidFill>
              </a:rPr>
              <a:t>.</a:t>
            </a:r>
            <a:r>
              <a:rPr lang="en-IT" sz="2000" b="1">
                <a:solidFill>
                  <a:srgbClr val="0070C0"/>
                </a:solidFill>
              </a:rPr>
              <a:t>rad rms </a:t>
            </a:r>
            <a:r>
              <a:rPr lang="en-GB" sz="2000" b="1">
                <a:solidFill>
                  <a:srgbClr val="0070C0"/>
                </a:solidFill>
              </a:rPr>
              <a:t>n</a:t>
            </a:r>
            <a:r>
              <a:rPr lang="en-IT" sz="2000" b="1">
                <a:solidFill>
                  <a:srgbClr val="0070C0"/>
                </a:solidFill>
              </a:rPr>
              <a:t>orm. transv. </a:t>
            </a:r>
            <a:r>
              <a:rPr lang="en-GB" sz="2000" b="1">
                <a:solidFill>
                  <a:srgbClr val="0070C0"/>
                </a:solidFill>
              </a:rPr>
              <a:t>e</a:t>
            </a:r>
            <a:r>
              <a:rPr lang="en-IT" sz="2000" b="1">
                <a:solidFill>
                  <a:srgbClr val="0070C0"/>
                </a:solidFill>
              </a:rPr>
              <a:t>mittance with  </a:t>
            </a:r>
            <a:r>
              <a:rPr lang="en-GB" sz="2000" b="1">
                <a:solidFill>
                  <a:srgbClr val="0070C0"/>
                </a:solidFill>
              </a:rPr>
              <a:t>r</a:t>
            </a:r>
            <a:r>
              <a:rPr lang="en-IT" sz="2000" b="1">
                <a:solidFill>
                  <a:srgbClr val="0070C0"/>
                </a:solidFill>
              </a:rPr>
              <a:t>ound beam (no-cooling)</a:t>
            </a:r>
          </a:p>
        </p:txBody>
      </p:sp>
      <p:pic>
        <p:nvPicPr>
          <p:cNvPr id="15" name="Picture 14" descr="Twin_schema_500">
            <a:extLst>
              <a:ext uri="{FF2B5EF4-FFF2-40B4-BE49-F238E27FC236}">
                <a16:creationId xmlns:a16="http://schemas.microsoft.com/office/drawing/2014/main" id="{6CB504A2-172C-E3E8-DB68-FDE7C6828C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561" t="22426" r="4926" b="22278"/>
          <a:stretch>
            <a:fillRect/>
          </a:stretch>
        </p:blipFill>
        <p:spPr>
          <a:xfrm>
            <a:off x="611560" y="1794394"/>
            <a:ext cx="4520343" cy="19730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01D0EF-C2A4-30E0-5665-A3E378EF2059}"/>
              </a:ext>
            </a:extLst>
          </p:cNvPr>
          <p:cNvSpPr txBox="1"/>
          <p:nvPr/>
        </p:nvSpPr>
        <p:spPr>
          <a:xfrm>
            <a:off x="166920" y="1611469"/>
            <a:ext cx="1040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</a:t>
            </a:r>
            <a:r>
              <a:rPr lang="en-IT"/>
              <a:t>on of</a:t>
            </a:r>
          </a:p>
          <a:p>
            <a:r>
              <a:rPr lang="en-IT"/>
              <a:t>EXMP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68D732-01FC-B332-ADE6-EFDB09326A46}"/>
              </a:ext>
            </a:extLst>
          </p:cNvPr>
          <p:cNvSpPr txBox="1"/>
          <p:nvPr/>
        </p:nvSpPr>
        <p:spPr>
          <a:xfrm>
            <a:off x="6548757" y="2790509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</a:t>
            </a:r>
            <a:r>
              <a:rPr lang="en-IT" baseline="-25000"/>
              <a:t>cm</a:t>
            </a:r>
            <a:r>
              <a:rPr lang="en-IT"/>
              <a:t>=10 MeV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57C966-9523-F24B-00D0-A3748D05FD46}"/>
              </a:ext>
            </a:extLst>
          </p:cNvPr>
          <p:cNvSpPr txBox="1"/>
          <p:nvPr/>
        </p:nvSpPr>
        <p:spPr>
          <a:xfrm>
            <a:off x="235275" y="3229769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</a:t>
            </a:r>
            <a:r>
              <a:rPr lang="en-IT" baseline="-25000"/>
              <a:t>cm</a:t>
            </a:r>
            <a:r>
              <a:rPr lang="en-IT"/>
              <a:t>=346 MeV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666C0-28E3-A852-4972-FAD1F0F259A8}"/>
              </a:ext>
            </a:extLst>
          </p:cNvPr>
          <p:cNvSpPr txBox="1"/>
          <p:nvPr/>
        </p:nvSpPr>
        <p:spPr>
          <a:xfrm>
            <a:off x="878157" y="6435418"/>
            <a:ext cx="3673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V. Petrillo, A. Puppin – Whizard </a:t>
            </a:r>
          </a:p>
        </p:txBody>
      </p:sp>
    </p:spTree>
    <p:extLst>
      <p:ext uri="{BB962C8B-B14F-4D97-AF65-F5344CB8AC3E}">
        <p14:creationId xmlns:p14="http://schemas.microsoft.com/office/powerpoint/2010/main" val="23870078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10" name="Picture 9" descr="A graph of energy distribution&#10;&#10;Description automatically generated">
            <a:extLst>
              <a:ext uri="{FF2B5EF4-FFF2-40B4-BE49-F238E27FC236}">
                <a16:creationId xmlns:a16="http://schemas.microsoft.com/office/drawing/2014/main" id="{3220F066-BC25-B4F5-BEDB-B8D53F9A6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44" y="2996952"/>
            <a:ext cx="7772400" cy="3292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3A1393-8C2C-8C93-2BAF-3E572859D48D}"/>
              </a:ext>
            </a:extLst>
          </p:cNvPr>
          <p:cNvSpPr txBox="1"/>
          <p:nvPr/>
        </p:nvSpPr>
        <p:spPr>
          <a:xfrm>
            <a:off x="2915816" y="6300028"/>
            <a:ext cx="592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/>
              <a:t>V. Petrillo, ad-hoc developed Montecarlo code for linear QED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CF67C0-B2C7-BC8E-D5B5-FFE8A34E9C82}"/>
              </a:ext>
            </a:extLst>
          </p:cNvPr>
          <p:cNvSpPr txBox="1"/>
          <p:nvPr/>
        </p:nvSpPr>
        <p:spPr>
          <a:xfrm>
            <a:off x="1328809" y="77723"/>
            <a:ext cx="7635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>
                <a:solidFill>
                  <a:srgbClr val="C00000"/>
                </a:solidFill>
              </a:rPr>
              <a:t>FICS - Full Inverse  Compton Scattering -  </a:t>
            </a:r>
            <a:r>
              <a:rPr lang="en-GB" b="1">
                <a:solidFill>
                  <a:srgbClr val="C00000"/>
                </a:solidFill>
              </a:rPr>
              <a:t>h</a:t>
            </a:r>
            <a:r>
              <a:rPr lang="en-IT" b="1">
                <a:solidFill>
                  <a:srgbClr val="C00000"/>
                </a:solidFill>
              </a:rPr>
              <a:t>ow to achieve 10</a:t>
            </a:r>
            <a:r>
              <a:rPr lang="en-IT" b="1" baseline="30000">
                <a:solidFill>
                  <a:srgbClr val="C00000"/>
                </a:solidFill>
              </a:rPr>
              <a:t>30</a:t>
            </a:r>
            <a:r>
              <a:rPr lang="en-IT" b="1">
                <a:solidFill>
                  <a:srgbClr val="C00000"/>
                </a:solidFill>
              </a:rPr>
              <a:t> m/s</a:t>
            </a:r>
            <a:r>
              <a:rPr lang="en-IT" b="1" baseline="30000">
                <a:solidFill>
                  <a:srgbClr val="C00000"/>
                </a:solidFill>
              </a:rPr>
              <a:t>2</a:t>
            </a:r>
            <a:r>
              <a:rPr lang="en-IT" b="1">
                <a:solidFill>
                  <a:srgbClr val="C00000"/>
                </a:solidFill>
              </a:rPr>
              <a:t> acceleration to sense Unruh radiation</a:t>
            </a:r>
          </a:p>
        </p:txBody>
      </p:sp>
      <p:pic>
        <p:nvPicPr>
          <p:cNvPr id="11" name="Picture 10" descr="A diagram of a graph showing a collision with a electron&#10;&#10;Description automatically generated with medium confidence">
            <a:extLst>
              <a:ext uri="{FF2B5EF4-FFF2-40B4-BE49-F238E27FC236}">
                <a16:creationId xmlns:a16="http://schemas.microsoft.com/office/drawing/2014/main" id="{3CE6D803-60D4-D9D2-A801-1F96C4740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3187844"/>
            <a:ext cx="4572744" cy="224762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D37BF40-6BD6-549C-373E-6D7E82388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2503" y="908720"/>
            <a:ext cx="5925726" cy="227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775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3F1EE6-6D0D-4B73-6E8C-5A7401C32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31900"/>
            <a:ext cx="7010400" cy="4394200"/>
          </a:xfrm>
          <a:prstGeom prst="rect">
            <a:avLst/>
          </a:prstGeom>
        </p:spPr>
      </p:pic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0D05EC-C98E-640F-249C-4850208CC96D}"/>
              </a:ext>
            </a:extLst>
          </p:cNvPr>
          <p:cNvSpPr txBox="1"/>
          <p:nvPr/>
        </p:nvSpPr>
        <p:spPr>
          <a:xfrm>
            <a:off x="1566410" y="2146185"/>
            <a:ext cx="862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 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BCA644-C399-6CA6-4561-3C2627225C06}"/>
              </a:ext>
            </a:extLst>
          </p:cNvPr>
          <p:cNvSpPr txBox="1"/>
          <p:nvPr/>
        </p:nvSpPr>
        <p:spPr>
          <a:xfrm>
            <a:off x="6444550" y="5445224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</a:t>
            </a:r>
            <a:r>
              <a:rPr lang="en-IT" i="1" baseline="-25000"/>
              <a:t>ph</a:t>
            </a:r>
            <a:r>
              <a:rPr lang="en-IT" i="1"/>
              <a:t> (MeV)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7FA97-7E0B-F462-9FB6-A07660358025}"/>
              </a:ext>
            </a:extLst>
          </p:cNvPr>
          <p:cNvSpPr txBox="1"/>
          <p:nvPr/>
        </p:nvSpPr>
        <p:spPr>
          <a:xfrm>
            <a:off x="115" y="1001067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e  </a:t>
            </a:r>
            <a:r>
              <a:rPr lang="en-IT" i="1"/>
              <a:t>(MeV)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FA5F6F-BF3B-FCF4-0B65-3508B679856F}"/>
              </a:ext>
            </a:extLst>
          </p:cNvPr>
          <p:cNvCxnSpPr>
            <a:cxnSpLocks/>
          </p:cNvCxnSpPr>
          <p:nvPr/>
        </p:nvCxnSpPr>
        <p:spPr bwMode="auto">
          <a:xfrm>
            <a:off x="5868144" y="5157192"/>
            <a:ext cx="0" cy="650393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F2CB18C-93F0-7D35-46B1-864EEFD1D5C6}"/>
              </a:ext>
            </a:extLst>
          </p:cNvPr>
          <p:cNvSpPr txBox="1"/>
          <p:nvPr/>
        </p:nvSpPr>
        <p:spPr>
          <a:xfrm>
            <a:off x="5316300" y="5877272"/>
            <a:ext cx="1559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ph</a:t>
            </a:r>
            <a:r>
              <a:rPr lang="en-IT" sz="2000" i="1"/>
              <a:t> =0.5mc</a:t>
            </a:r>
            <a:r>
              <a:rPr lang="en-IT" sz="2000" i="1" baseline="3000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103BDB-DE11-65D3-5235-5B8BAA571EAC}"/>
              </a:ext>
            </a:extLst>
          </p:cNvPr>
          <p:cNvSpPr txBox="1"/>
          <p:nvPr/>
        </p:nvSpPr>
        <p:spPr>
          <a:xfrm>
            <a:off x="1569532" y="3284111"/>
            <a:ext cx="1576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e</a:t>
            </a:r>
            <a:r>
              <a:rPr lang="en-IT" sz="2000"/>
              <a:t> = 50 MeV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2937AB-80A4-ADE4-82CA-6E59AF4DD6C8}"/>
              </a:ext>
            </a:extLst>
          </p:cNvPr>
          <p:cNvSpPr txBox="1"/>
          <p:nvPr/>
        </p:nvSpPr>
        <p:spPr>
          <a:xfrm>
            <a:off x="2739908" y="4653136"/>
            <a:ext cx="2755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e </a:t>
            </a:r>
            <a:r>
              <a:rPr lang="en-IT" i="1"/>
              <a:t>=511 keV , T’</a:t>
            </a:r>
            <a:r>
              <a:rPr lang="en-IT" i="1" baseline="-25000"/>
              <a:t>e</a:t>
            </a:r>
            <a:r>
              <a:rPr lang="en-IT" i="1"/>
              <a:t>=0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E5DB02-3E3E-30EA-C23B-B6175DCC7E20}"/>
              </a:ext>
            </a:extLst>
          </p:cNvPr>
          <p:cNvCxnSpPr>
            <a:cxnSpLocks/>
          </p:cNvCxnSpPr>
          <p:nvPr/>
        </p:nvCxnSpPr>
        <p:spPr bwMode="auto">
          <a:xfrm>
            <a:off x="1403648" y="5058000"/>
            <a:ext cx="4464496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B8004C4-22AC-561B-3F73-B4C15F743118}"/>
              </a:ext>
            </a:extLst>
          </p:cNvPr>
          <p:cNvSpPr txBox="1"/>
          <p:nvPr/>
        </p:nvSpPr>
        <p:spPr>
          <a:xfrm>
            <a:off x="1569531" y="2708920"/>
            <a:ext cx="1160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200 MeV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2E0CE3-81D1-F73B-3A15-F0C4290CA374}"/>
              </a:ext>
            </a:extLst>
          </p:cNvPr>
          <p:cNvSpPr txBox="1"/>
          <p:nvPr/>
        </p:nvSpPr>
        <p:spPr>
          <a:xfrm>
            <a:off x="1475656" y="1556792"/>
            <a:ext cx="862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5 GeV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A9AF7E-1FAF-217B-BEB5-A359AC1F15A9}"/>
              </a:ext>
            </a:extLst>
          </p:cNvPr>
          <p:cNvSpPr txBox="1"/>
          <p:nvPr/>
        </p:nvSpPr>
        <p:spPr>
          <a:xfrm>
            <a:off x="1043608" y="5909210"/>
            <a:ext cx="136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ph</a:t>
            </a:r>
            <a:r>
              <a:rPr lang="en-IT" sz="2000" i="1"/>
              <a:t> = 1 eV</a:t>
            </a:r>
            <a:endParaRPr lang="en-IT" sz="2000" i="1" baseline="300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5DF316-3100-2646-3332-74D0809D8DC5}"/>
              </a:ext>
            </a:extLst>
          </p:cNvPr>
          <p:cNvCxnSpPr>
            <a:cxnSpLocks/>
          </p:cNvCxnSpPr>
          <p:nvPr/>
        </p:nvCxnSpPr>
        <p:spPr bwMode="auto">
          <a:xfrm>
            <a:off x="1656000" y="5380251"/>
            <a:ext cx="0" cy="6503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1EE5DA-815C-7BBB-5204-6286AEA92BED}"/>
              </a:ext>
            </a:extLst>
          </p:cNvPr>
          <p:cNvCxnSpPr>
            <a:cxnSpLocks/>
          </p:cNvCxnSpPr>
          <p:nvPr/>
        </p:nvCxnSpPr>
        <p:spPr bwMode="auto">
          <a:xfrm>
            <a:off x="3995936" y="5380251"/>
            <a:ext cx="0" cy="6503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CAB94C0-F194-62B8-E2DF-241FCD2AE9ED}"/>
              </a:ext>
            </a:extLst>
          </p:cNvPr>
          <p:cNvSpPr txBox="1"/>
          <p:nvPr/>
        </p:nvSpPr>
        <p:spPr>
          <a:xfrm>
            <a:off x="3370824" y="5917431"/>
            <a:ext cx="155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ph</a:t>
            </a:r>
            <a:r>
              <a:rPr lang="en-IT" sz="2000" i="1"/>
              <a:t> = 1 keV</a:t>
            </a:r>
            <a:endParaRPr lang="en-IT" sz="2000" i="1" baseline="300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1586D1-4C4B-2F22-C523-21B8CC7EFC57}"/>
              </a:ext>
            </a:extLst>
          </p:cNvPr>
          <p:cNvSpPr txBox="1"/>
          <p:nvPr/>
        </p:nvSpPr>
        <p:spPr>
          <a:xfrm>
            <a:off x="4258421" y="319289"/>
            <a:ext cx="4708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in vacuum e</a:t>
            </a:r>
            <a:r>
              <a:rPr lang="en-IT" i="1"/>
              <a:t>lectron-photon collision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B8F8E7-88BB-5A77-65A1-936F09F9CE0E}"/>
              </a:ext>
            </a:extLst>
          </p:cNvPr>
          <p:cNvGrpSpPr/>
          <p:nvPr/>
        </p:nvGrpSpPr>
        <p:grpSpPr>
          <a:xfrm>
            <a:off x="1798042" y="261583"/>
            <a:ext cx="2048669" cy="1007177"/>
            <a:chOff x="6915819" y="107187"/>
            <a:chExt cx="2048669" cy="1007177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661351F-6253-AEBF-9739-E7A8B852A2BC}"/>
                </a:ext>
              </a:extLst>
            </p:cNvPr>
            <p:cNvCxnSpPr/>
            <p:nvPr/>
          </p:nvCxnSpPr>
          <p:spPr bwMode="auto">
            <a:xfrm>
              <a:off x="6915819" y="591019"/>
              <a:ext cx="83140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9" name="Curved Connector 38">
              <a:extLst>
                <a:ext uri="{FF2B5EF4-FFF2-40B4-BE49-F238E27FC236}">
                  <a16:creationId xmlns:a16="http://schemas.microsoft.com/office/drawing/2014/main" id="{C2A6DAA3-41F3-C819-3DA3-4B357D5F980E}"/>
                </a:ext>
              </a:extLst>
            </p:cNvPr>
            <p:cNvCxnSpPr>
              <a:cxnSpLocks/>
            </p:cNvCxnSpPr>
            <p:nvPr/>
          </p:nvCxnSpPr>
          <p:spPr bwMode="auto">
            <a:xfrm rot="10800000">
              <a:off x="7739278" y="591019"/>
              <a:ext cx="790021" cy="290100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BB32D3F-E015-A90E-EC6E-3B57A45A5C5F}"/>
                    </a:ext>
                  </a:extLst>
                </p:cNvPr>
                <p:cNvSpPr txBox="1"/>
                <p:nvPr/>
              </p:nvSpPr>
              <p:spPr>
                <a:xfrm>
                  <a:off x="8604070" y="723404"/>
                  <a:ext cx="360418" cy="2573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US" baseline="3000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BB32D3F-E015-A90E-EC6E-3B57A45A5C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4070" y="723404"/>
                  <a:ext cx="360418" cy="257324"/>
                </a:xfrm>
                <a:prstGeom prst="rect">
                  <a:avLst/>
                </a:prstGeom>
                <a:blipFill>
                  <a:blip r:embed="rId5"/>
                  <a:stretch>
                    <a:fillRect l="-27586" r="-51724" b="-8571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80779B6-C1B5-BBCB-AECC-465040D4FAE6}"/>
                    </a:ext>
                  </a:extLst>
                </p:cNvPr>
                <p:cNvSpPr txBox="1"/>
                <p:nvPr/>
              </p:nvSpPr>
              <p:spPr>
                <a:xfrm>
                  <a:off x="6977764" y="188640"/>
                  <a:ext cx="252447" cy="2333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baseline="3000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80779B6-C1B5-BBCB-AECC-465040D4FA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7764" y="188640"/>
                  <a:ext cx="252447" cy="233354"/>
                </a:xfrm>
                <a:prstGeom prst="rect">
                  <a:avLst/>
                </a:prstGeom>
                <a:blipFill>
                  <a:blip r:embed="rId6"/>
                  <a:stretch>
                    <a:fillRect l="-38095" r="-38095" b="-70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005EC4B-12C9-DE4E-FA09-9BDBDD459914}"/>
                </a:ext>
              </a:extLst>
            </p:cNvPr>
            <p:cNvCxnSpPr/>
            <p:nvPr/>
          </p:nvCxnSpPr>
          <p:spPr bwMode="auto">
            <a:xfrm flipH="1">
              <a:off x="7486830" y="591019"/>
              <a:ext cx="252447" cy="52334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B1E76DBD-E1EF-44F8-8199-91BFF9F2DC24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7743920" y="102545"/>
              <a:ext cx="418150" cy="427434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640D0E2-4549-214A-7B3C-F4DA959AB98D}"/>
                    </a:ext>
                  </a:extLst>
                </p:cNvPr>
                <p:cNvSpPr txBox="1"/>
                <p:nvPr/>
              </p:nvSpPr>
              <p:spPr>
                <a:xfrm>
                  <a:off x="8183986" y="147340"/>
                  <a:ext cx="426659" cy="2573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US" baseline="3000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640D0E2-4549-214A-7B3C-F4DA959AB9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3986" y="147340"/>
                  <a:ext cx="426659" cy="257324"/>
                </a:xfrm>
                <a:prstGeom prst="rect">
                  <a:avLst/>
                </a:prstGeom>
                <a:blipFill>
                  <a:blip r:embed="rId7"/>
                  <a:stretch>
                    <a:fillRect l="-25714" r="-48571" b="-81818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78621F8-D960-635A-C19A-A16D6C7D547A}"/>
                    </a:ext>
                  </a:extLst>
                </p:cNvPr>
                <p:cNvSpPr txBox="1"/>
                <p:nvPr/>
              </p:nvSpPr>
              <p:spPr>
                <a:xfrm>
                  <a:off x="7637688" y="836712"/>
                  <a:ext cx="318688" cy="2333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baseline="3000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78621F8-D960-635A-C19A-A16D6C7D5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7688" y="836712"/>
                  <a:ext cx="318688" cy="233354"/>
                </a:xfrm>
                <a:prstGeom prst="rect">
                  <a:avLst/>
                </a:prstGeom>
                <a:blipFill>
                  <a:blip r:embed="rId8"/>
                  <a:stretch>
                    <a:fillRect l="-34615" r="-38462" b="-7368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F5BDFB-CE80-3DB5-1BA3-A8F4A74A1A51}"/>
              </a:ext>
            </a:extLst>
          </p:cNvPr>
          <p:cNvSpPr txBox="1"/>
          <p:nvPr/>
        </p:nvSpPr>
        <p:spPr>
          <a:xfrm>
            <a:off x="4324062" y="1963651"/>
            <a:ext cx="2844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>
                <a:solidFill>
                  <a:srgbClr val="C00000"/>
                </a:solidFill>
              </a:rPr>
              <a:t>FICS – Full Inverse</a:t>
            </a:r>
          </a:p>
          <a:p>
            <a:r>
              <a:rPr lang="en-IT" b="1">
                <a:solidFill>
                  <a:srgbClr val="C00000"/>
                </a:solidFill>
              </a:rPr>
              <a:t>Compton Scattering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245BC1-D85C-6A06-254A-FA130F73A02A}"/>
              </a:ext>
            </a:extLst>
          </p:cNvPr>
          <p:cNvCxnSpPr>
            <a:cxnSpLocks/>
          </p:cNvCxnSpPr>
          <p:nvPr/>
        </p:nvCxnSpPr>
        <p:spPr bwMode="auto">
          <a:xfrm>
            <a:off x="5868144" y="2794648"/>
            <a:ext cx="0" cy="20893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DF2C29-FB02-5373-03BA-671D8EF15996}"/>
                  </a:ext>
                </a:extLst>
              </p:cNvPr>
              <p:cNvSpPr txBox="1"/>
              <p:nvPr/>
            </p:nvSpPr>
            <p:spPr>
              <a:xfrm>
                <a:off x="4489505" y="3328536"/>
                <a:ext cx="3178839" cy="7387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𝐹𝐼𝐶𝑆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𝑚𝑐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DF2C29-FB02-5373-03BA-671D8EF15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505" y="3328536"/>
                <a:ext cx="3178839" cy="738728"/>
              </a:xfrm>
              <a:prstGeom prst="rect">
                <a:avLst/>
              </a:prstGeom>
              <a:blipFill>
                <a:blip r:embed="rId9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data 6">
            <a:extLst>
              <a:ext uri="{FF2B5EF4-FFF2-40B4-BE49-F238E27FC236}">
                <a16:creationId xmlns:a16="http://schemas.microsoft.com/office/drawing/2014/main" id="{2ACD68DA-A8DF-25D5-F175-1A75F3C7638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3895618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2EA3794F-199F-4C7B-76BE-BA1890C9B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492" y="80471"/>
            <a:ext cx="4580012" cy="4356122"/>
          </a:xfrm>
          <a:prstGeom prst="rect">
            <a:avLst/>
          </a:prstGeom>
        </p:spPr>
      </p:pic>
      <p:pic>
        <p:nvPicPr>
          <p:cNvPr id="6" name="Picture 5" descr="A text on a page&#10;&#10;Description automatically generated">
            <a:extLst>
              <a:ext uri="{FF2B5EF4-FFF2-40B4-BE49-F238E27FC236}">
                <a16:creationId xmlns:a16="http://schemas.microsoft.com/office/drawing/2014/main" id="{6DAEFA06-B6C0-7BF0-F339-52BA59FC2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3284983"/>
            <a:ext cx="4580013" cy="3510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5852EC-516C-4B4A-7A5E-6B2CA5438BCE}"/>
              </a:ext>
            </a:extLst>
          </p:cNvPr>
          <p:cNvSpPr txBox="1"/>
          <p:nvPr/>
        </p:nvSpPr>
        <p:spPr>
          <a:xfrm>
            <a:off x="395536" y="1556792"/>
            <a:ext cx="3588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From Feenberg-Primakoff</a:t>
            </a:r>
          </a:p>
        </p:txBody>
      </p:sp>
      <p:sp>
        <p:nvSpPr>
          <p:cNvPr id="9" name="Bent Arrow 8">
            <a:extLst>
              <a:ext uri="{FF2B5EF4-FFF2-40B4-BE49-F238E27FC236}">
                <a16:creationId xmlns:a16="http://schemas.microsoft.com/office/drawing/2014/main" id="{35C4F569-3E28-92AF-41BC-FA58CBF92D61}"/>
              </a:ext>
            </a:extLst>
          </p:cNvPr>
          <p:cNvSpPr/>
          <p:nvPr/>
        </p:nvSpPr>
        <p:spPr bwMode="auto">
          <a:xfrm rot="10800000">
            <a:off x="5148064" y="4725144"/>
            <a:ext cx="1152128" cy="1296144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4217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page of a math test&#10;&#10;Description automatically generated with medium confidence">
            <a:extLst>
              <a:ext uri="{FF2B5EF4-FFF2-40B4-BE49-F238E27FC236}">
                <a16:creationId xmlns:a16="http://schemas.microsoft.com/office/drawing/2014/main" id="{0F0F7738-ACB8-FCB1-4578-B8080162A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68760"/>
            <a:ext cx="7772400" cy="47341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A5FEA9-BFA5-49CA-187F-F29022F2CDD0}"/>
              </a:ext>
            </a:extLst>
          </p:cNvPr>
          <p:cNvSpPr txBox="1"/>
          <p:nvPr/>
        </p:nvSpPr>
        <p:spPr>
          <a:xfrm>
            <a:off x="3531838" y="449263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From Follin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D0FD5E-D78D-C0E5-A033-442EA518A8E8}"/>
              </a:ext>
            </a:extLst>
          </p:cNvPr>
          <p:cNvSpPr/>
          <p:nvPr/>
        </p:nvSpPr>
        <p:spPr bwMode="auto">
          <a:xfrm>
            <a:off x="899592" y="1700808"/>
            <a:ext cx="7772400" cy="1224136"/>
          </a:xfrm>
          <a:prstGeom prst="rect">
            <a:avLst/>
          </a:prstGeom>
          <a:solidFill>
            <a:schemeClr val="accent1">
              <a:alpha val="3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F8432E6-78BB-FA64-B860-CA370E21A44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3058432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math equations and numbers on a table&#10;&#10;Description automatically generated">
            <a:extLst>
              <a:ext uri="{FF2B5EF4-FFF2-40B4-BE49-F238E27FC236}">
                <a16:creationId xmlns:a16="http://schemas.microsoft.com/office/drawing/2014/main" id="{16E98E91-B697-85FE-ACF0-C10353E42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64" y="1052736"/>
            <a:ext cx="7772400" cy="537869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71AAE8-F969-315B-3E0F-AECEF421A14C}"/>
              </a:ext>
            </a:extLst>
          </p:cNvPr>
          <p:cNvCxnSpPr/>
          <p:nvPr/>
        </p:nvCxnSpPr>
        <p:spPr bwMode="auto">
          <a:xfrm>
            <a:off x="3995936" y="2996952"/>
            <a:ext cx="38884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653DFA-C35D-B88E-CBD0-7CEB3BAD7BC0}"/>
              </a:ext>
            </a:extLst>
          </p:cNvPr>
          <p:cNvCxnSpPr/>
          <p:nvPr/>
        </p:nvCxnSpPr>
        <p:spPr bwMode="auto">
          <a:xfrm>
            <a:off x="1259632" y="3284984"/>
            <a:ext cx="38884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8062338F-A48B-66C2-F4F5-9F920DF54573}"/>
              </a:ext>
            </a:extLst>
          </p:cNvPr>
          <p:cNvSpPr/>
          <p:nvPr/>
        </p:nvSpPr>
        <p:spPr bwMode="auto">
          <a:xfrm>
            <a:off x="5940152" y="4581128"/>
            <a:ext cx="1800200" cy="864096"/>
          </a:xfrm>
          <a:prstGeom prst="ellipse">
            <a:avLst/>
          </a:prstGeom>
          <a:solidFill>
            <a:schemeClr val="accent1">
              <a:alpha val="49191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2" name="Segnaposto data 6">
            <a:extLst>
              <a:ext uri="{FF2B5EF4-FFF2-40B4-BE49-F238E27FC236}">
                <a16:creationId xmlns:a16="http://schemas.microsoft.com/office/drawing/2014/main" id="{8B6671BF-91C6-3451-501C-D120AFA767D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903403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10" name="Picture 9" descr="A graph of energy distribution&#10;&#10;Description automatically generated">
            <a:extLst>
              <a:ext uri="{FF2B5EF4-FFF2-40B4-BE49-F238E27FC236}">
                <a16:creationId xmlns:a16="http://schemas.microsoft.com/office/drawing/2014/main" id="{3220F066-BC25-B4F5-BEDB-B8D53F9A6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11" y="2924944"/>
            <a:ext cx="6696744" cy="28366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6B4D2-28DF-458E-6CF1-9D26F1EB6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618135"/>
            <a:ext cx="7416824" cy="2284234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B07CB8D3-DF1B-8768-97B9-46F787EB763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4969229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718F9-5D84-36C3-E0A0-41F53ED5B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0B731BE-0CBC-2F81-3C06-BDE4D2B53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5475A908-6BF9-F09B-F96A-4A483FAC9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50" y="2042244"/>
            <a:ext cx="6083300" cy="4483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BC3FDE-3CE8-1976-2EF4-6C21DED6C98F}"/>
              </a:ext>
            </a:extLst>
          </p:cNvPr>
          <p:cNvSpPr txBox="1"/>
          <p:nvPr/>
        </p:nvSpPr>
        <p:spPr>
          <a:xfrm>
            <a:off x="2167407" y="116632"/>
            <a:ext cx="5589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residual electron kinetic energy </a:t>
            </a:r>
            <a:r>
              <a:rPr lang="en-IT" i="1"/>
              <a:t>T’</a:t>
            </a:r>
            <a:r>
              <a:rPr lang="en-IT" i="1" baseline="-25000"/>
              <a:t>e</a:t>
            </a:r>
            <a:r>
              <a:rPr lang="en-IT"/>
              <a:t>  at FICS</a:t>
            </a:r>
          </a:p>
          <a:p>
            <a:pPr algn="ctr"/>
            <a:r>
              <a:rPr lang="en-IT"/>
              <a:t>with 511./2. keV photons instead of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46D924-DC75-5C45-9BD9-667505A18B35}"/>
              </a:ext>
            </a:extLst>
          </p:cNvPr>
          <p:cNvSpPr txBox="1"/>
          <p:nvPr/>
        </p:nvSpPr>
        <p:spPr>
          <a:xfrm>
            <a:off x="685514" y="4191471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T’</a:t>
            </a:r>
            <a:r>
              <a:rPr lang="en-IT" i="1" baseline="-25000"/>
              <a:t>e  </a:t>
            </a:r>
            <a:r>
              <a:rPr lang="en-IT" i="1"/>
              <a:t>(MeV)</a:t>
            </a:r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74FB86-CD37-C2BC-5893-305F351D34FA}"/>
              </a:ext>
            </a:extLst>
          </p:cNvPr>
          <p:cNvSpPr txBox="1"/>
          <p:nvPr/>
        </p:nvSpPr>
        <p:spPr>
          <a:xfrm>
            <a:off x="5136862" y="6279703"/>
            <a:ext cx="1307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T</a:t>
            </a:r>
            <a:r>
              <a:rPr lang="en-IT" i="1" baseline="-25000"/>
              <a:t>e  </a:t>
            </a:r>
            <a:r>
              <a:rPr lang="en-IT" i="1"/>
              <a:t>(MeV)</a:t>
            </a:r>
            <a:endParaRPr lang="en-IT"/>
          </a:p>
        </p:txBody>
      </p:sp>
      <p:pic>
        <p:nvPicPr>
          <p:cNvPr id="8" name="Picture 7" descr="A close up of a number&#10;&#10;Description automatically generated">
            <a:extLst>
              <a:ext uri="{FF2B5EF4-FFF2-40B4-BE49-F238E27FC236}">
                <a16:creationId xmlns:a16="http://schemas.microsoft.com/office/drawing/2014/main" id="{15D421E3-23F8-FFF0-B7CD-06FA6F969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947629"/>
            <a:ext cx="3627104" cy="1052661"/>
          </a:xfrm>
          <a:prstGeom prst="rect">
            <a:avLst/>
          </a:prstGeom>
        </p:spPr>
      </p:pic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2A18571-51C6-5107-E233-198F23D02D1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8396872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219DC-4324-47B7-4273-612CADAEB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E57153C-9713-CC2C-05C8-F78509F00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math equations on a piece of paper&#10;&#10;Description automatically generated">
            <a:extLst>
              <a:ext uri="{FF2B5EF4-FFF2-40B4-BE49-F238E27FC236}">
                <a16:creationId xmlns:a16="http://schemas.microsoft.com/office/drawing/2014/main" id="{88D53FF7-0C28-B86F-A281-60DB60C7A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389339"/>
            <a:ext cx="6266320" cy="5661248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87C61F8A-96E1-9B3D-5DF2-D16457B81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72147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6083B-AA9E-5D2A-565C-7DA528F07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DD6B5F5D-FBA3-083F-3D9F-105F74EA8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148F87-9590-FEFA-9AA2-967ABB407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096113" cy="662867"/>
          </a:xfrm>
          <a:prstGeom prst="rect">
            <a:avLst/>
          </a:prstGeom>
        </p:spPr>
      </p:pic>
      <p:pic>
        <p:nvPicPr>
          <p:cNvPr id="4" name="Picture 3" descr="A graph of electron beam&#10;&#10;Description automatically generated">
            <a:extLst>
              <a:ext uri="{FF2B5EF4-FFF2-40B4-BE49-F238E27FC236}">
                <a16:creationId xmlns:a16="http://schemas.microsoft.com/office/drawing/2014/main" id="{59567925-EBF1-A5AE-CA08-78E2417F0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281961"/>
            <a:ext cx="7268470" cy="50273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08BF44-8D7A-3F0C-6B17-9F7920A77819}"/>
              </a:ext>
            </a:extLst>
          </p:cNvPr>
          <p:cNvSpPr txBox="1"/>
          <p:nvPr/>
        </p:nvSpPr>
        <p:spPr>
          <a:xfrm>
            <a:off x="260944" y="116632"/>
            <a:ext cx="8847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/>
              <a:t>Bremsstrahlung is clearly not an option:</a:t>
            </a:r>
          </a:p>
          <a:p>
            <a:pPr marL="457200" indent="-457200" algn="ctr">
              <a:buAutoNum type="alphaLcParenR"/>
            </a:pPr>
            <a:r>
              <a:rPr lang="en-IT"/>
              <a:t>total electron energy loss not actually achievable</a:t>
            </a:r>
          </a:p>
          <a:p>
            <a:pPr marL="457200" indent="-457200" algn="ctr">
              <a:buAutoNum type="alphaLcParenR"/>
            </a:pPr>
            <a:r>
              <a:rPr lang="en-GB"/>
              <a:t>b</a:t>
            </a:r>
            <a:r>
              <a:rPr lang="en-IT"/>
              <a:t>rilliance of bremsstrahlung sources is orders of magnitude smaller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424313-D39D-60FF-3DD6-174DB9AAF4EB}"/>
              </a:ext>
            </a:extLst>
          </p:cNvPr>
          <p:cNvSpPr txBox="1"/>
          <p:nvPr/>
        </p:nvSpPr>
        <p:spPr>
          <a:xfrm>
            <a:off x="6300192" y="6339061"/>
            <a:ext cx="2654873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T"/>
              <a:t>100% e</a:t>
            </a:r>
            <a:r>
              <a:rPr lang="en-IT" baseline="30000"/>
              <a:t>-</a:t>
            </a:r>
            <a:r>
              <a:rPr lang="en-IT"/>
              <a:t> energy loss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DD70C4-6342-7F9B-4253-F5B33FAE2476}"/>
              </a:ext>
            </a:extLst>
          </p:cNvPr>
          <p:cNvCxnSpPr/>
          <p:nvPr/>
        </p:nvCxnSpPr>
        <p:spPr bwMode="auto">
          <a:xfrm>
            <a:off x="7627628" y="5661248"/>
            <a:ext cx="313014" cy="6778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7521A4-D19B-DC4F-189F-8B321E845CAC}"/>
              </a:ext>
            </a:extLst>
          </p:cNvPr>
          <p:cNvCxnSpPr/>
          <p:nvPr/>
        </p:nvCxnSpPr>
        <p:spPr bwMode="auto">
          <a:xfrm>
            <a:off x="6883661" y="5630560"/>
            <a:ext cx="313014" cy="6778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54F70D-8987-C369-5C4D-3D1A2EF4C4D9}"/>
              </a:ext>
            </a:extLst>
          </p:cNvPr>
          <p:cNvCxnSpPr/>
          <p:nvPr/>
        </p:nvCxnSpPr>
        <p:spPr bwMode="auto">
          <a:xfrm>
            <a:off x="6430280" y="5646377"/>
            <a:ext cx="313014" cy="6778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D1B4208-0081-F86D-D26F-95C671021EA9}"/>
              </a:ext>
            </a:extLst>
          </p:cNvPr>
          <p:cNvSpPr txBox="1"/>
          <p:nvPr/>
        </p:nvSpPr>
        <p:spPr>
          <a:xfrm>
            <a:off x="3024061" y="2781263"/>
            <a:ext cx="137409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IT" i="1"/>
              <a:t>f</a:t>
            </a:r>
            <a:r>
              <a:rPr lang="en-IT" i="1" baseline="-25000"/>
              <a:t>BREM</a:t>
            </a:r>
            <a:r>
              <a:rPr lang="en-IT"/>
              <a:t> &lt; 1 </a:t>
            </a:r>
          </a:p>
        </p:txBody>
      </p:sp>
      <p:sp>
        <p:nvSpPr>
          <p:cNvPr id="2" name="Segnaposto data 6">
            <a:extLst>
              <a:ext uri="{FF2B5EF4-FFF2-40B4-BE49-F238E27FC236}">
                <a16:creationId xmlns:a16="http://schemas.microsoft.com/office/drawing/2014/main" id="{F9BD6610-F727-E713-52A6-E3C66B3C387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6336704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Fundamental Research &amp; Applications @ EupraXia, LNF, Dec. 5th,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625271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9ED94F-E326-4A2A-F6BF-5BA9F599C08D}"/>
                  </a:ext>
                </a:extLst>
              </p:cNvPr>
              <p:cNvSpPr txBox="1"/>
              <p:nvPr/>
            </p:nvSpPr>
            <p:spPr>
              <a:xfrm>
                <a:off x="4144279" y="1340768"/>
                <a:ext cx="2011897" cy="405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𝑖𝑓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9ED94F-E326-4A2A-F6BF-5BA9F599C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279" y="1340768"/>
                <a:ext cx="2011897" cy="405304"/>
              </a:xfrm>
              <a:prstGeom prst="rect">
                <a:avLst/>
              </a:prstGeom>
              <a:blipFill>
                <a:blip r:embed="rId4"/>
                <a:stretch>
                  <a:fillRect l="-5660" t="-6061" r="-1258" b="-2424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47BBD4B-C4CC-511C-13A7-920D503941B4}"/>
              </a:ext>
            </a:extLst>
          </p:cNvPr>
          <p:cNvSpPr txBox="1"/>
          <p:nvPr/>
        </p:nvSpPr>
        <p:spPr>
          <a:xfrm>
            <a:off x="1778108" y="332656"/>
            <a:ext cx="5910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Direct Compton  </a:t>
            </a:r>
            <a:r>
              <a:rPr lang="en-GB" b="1" i="1">
                <a:latin typeface="Symbol" pitchFamily="2" charset="2"/>
              </a:rPr>
              <a:t>g </a:t>
            </a:r>
            <a:r>
              <a:rPr lang="en-IT" b="1" i="1"/>
              <a:t>=1,  </a:t>
            </a:r>
            <a:r>
              <a:rPr lang="en-IT" b="1" i="1">
                <a:latin typeface="Symbol" pitchFamily="2" charset="2"/>
              </a:rPr>
              <a:t>b </a:t>
            </a:r>
            <a:r>
              <a:rPr lang="en-IT" b="1" i="1"/>
              <a:t>=0 ,     X = 4E</a:t>
            </a:r>
            <a:r>
              <a:rPr lang="en-IT" b="1" i="1" baseline="-25000"/>
              <a:t>ph</a:t>
            </a:r>
            <a:r>
              <a:rPr lang="en-IT" b="1" i="1"/>
              <a:t>/mc</a:t>
            </a:r>
            <a:r>
              <a:rPr lang="en-IT" b="1" i="1" baseline="3000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9C98AC-F307-AC92-D187-61C27C4B0DC8}"/>
                  </a:ext>
                </a:extLst>
              </p:cNvPr>
              <p:cNvSpPr txBox="1"/>
              <p:nvPr/>
            </p:nvSpPr>
            <p:spPr>
              <a:xfrm>
                <a:off x="251520" y="1124744"/>
                <a:ext cx="3466846" cy="8038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type m:val="li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9C98AC-F307-AC92-D187-61C27C4B0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24744"/>
                <a:ext cx="3466846" cy="803874"/>
              </a:xfrm>
              <a:prstGeom prst="rect">
                <a:avLst/>
              </a:prstGeom>
              <a:blipFill>
                <a:blip r:embed="rId5"/>
                <a:stretch>
                  <a:fillRect l="-1460" t="-29688" r="-365" b="-1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EC654B-4BC1-7608-8FB1-9E7DD78B0316}"/>
                  </a:ext>
                </a:extLst>
              </p:cNvPr>
              <p:cNvSpPr txBox="1"/>
              <p:nvPr/>
            </p:nvSpPr>
            <p:spPr>
              <a:xfrm>
                <a:off x="6372200" y="1052736"/>
                <a:ext cx="2115707" cy="738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EC654B-4BC1-7608-8FB1-9E7DD78B0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1052736"/>
                <a:ext cx="2115707" cy="738728"/>
              </a:xfrm>
              <a:prstGeom prst="rect">
                <a:avLst/>
              </a:prstGeom>
              <a:blipFill>
                <a:blip r:embed="rId6"/>
                <a:stretch>
                  <a:fillRect l="-2381" r="-595" b="-1355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545AE47-FDCB-31CC-8259-9E50E6D80CB9}"/>
              </a:ext>
            </a:extLst>
          </p:cNvPr>
          <p:cNvSpPr txBox="1"/>
          <p:nvPr/>
        </p:nvSpPr>
        <p:spPr>
          <a:xfrm>
            <a:off x="935301" y="1988840"/>
            <a:ext cx="730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V</a:t>
            </a:r>
            <a:r>
              <a:rPr lang="en-IT"/>
              <a:t>ery energetic photons are scattered back at 255 keV</a:t>
            </a:r>
          </a:p>
          <a:p>
            <a:pPr algn="ctr"/>
            <a:r>
              <a:rPr lang="en-GB"/>
              <a:t>a</a:t>
            </a:r>
            <a:r>
              <a:rPr lang="en-IT"/>
              <a:t>nd electrons pushed to </a:t>
            </a:r>
            <a:r>
              <a:rPr lang="en-IT" i="1"/>
              <a:t>E</a:t>
            </a:r>
            <a:r>
              <a:rPr lang="en-IT" i="1" baseline="-25000"/>
              <a:t>ph</a:t>
            </a:r>
            <a:r>
              <a:rPr lang="en-IT" i="1"/>
              <a:t> + 0.5mc</a:t>
            </a:r>
            <a:r>
              <a:rPr lang="en-IT" i="1" baseline="3000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889C92-F2E6-249D-B03C-E60779837B9D}"/>
                  </a:ext>
                </a:extLst>
              </p:cNvPr>
              <p:cNvSpPr txBox="1"/>
              <p:nvPr/>
            </p:nvSpPr>
            <p:spPr>
              <a:xfrm>
                <a:off x="35496" y="3007289"/>
                <a:ext cx="4293483" cy="417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889C92-F2E6-249D-B03C-E60779837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3007289"/>
                <a:ext cx="4293483" cy="417615"/>
              </a:xfrm>
              <a:prstGeom prst="rect">
                <a:avLst/>
              </a:prstGeom>
              <a:blipFill>
                <a:blip r:embed="rId9"/>
                <a:stretch>
                  <a:fillRect l="-885" r="-295" b="-2058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65E2AB-057E-3BCF-8D02-3813F1AD0724}"/>
                  </a:ext>
                </a:extLst>
              </p:cNvPr>
              <p:cNvSpPr txBox="1"/>
              <p:nvPr/>
            </p:nvSpPr>
            <p:spPr>
              <a:xfrm>
                <a:off x="4283968" y="3019600"/>
                <a:ext cx="1972912" cy="405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𝑖𝑓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65E2AB-057E-3BCF-8D02-3813F1AD0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3019600"/>
                <a:ext cx="1972912" cy="405304"/>
              </a:xfrm>
              <a:prstGeom prst="rect">
                <a:avLst/>
              </a:prstGeom>
              <a:blipFill>
                <a:blip r:embed="rId10"/>
                <a:stretch>
                  <a:fillRect l="-6410" t="-6061" r="-1282" b="-2727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D5EB19-5617-D656-D485-0AC1FCF0BCC4}"/>
                  </a:ext>
                </a:extLst>
              </p:cNvPr>
              <p:cNvSpPr txBox="1"/>
              <p:nvPr/>
            </p:nvSpPr>
            <p:spPr>
              <a:xfrm>
                <a:off x="6257659" y="2780928"/>
                <a:ext cx="2850845" cy="738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D5EB19-5617-D656-D485-0AC1FCF0B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659" y="2780928"/>
                <a:ext cx="2850845" cy="738728"/>
              </a:xfrm>
              <a:prstGeom prst="rect">
                <a:avLst/>
              </a:prstGeom>
              <a:blipFill>
                <a:blip r:embed="rId11"/>
                <a:stretch>
                  <a:fillRect l="-1770" b="-1525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3826D1E-DD3C-4215-47D4-5C76A3F9834D}"/>
              </a:ext>
            </a:extLst>
          </p:cNvPr>
          <p:cNvSpPr txBox="1"/>
          <p:nvPr/>
        </p:nvSpPr>
        <p:spPr>
          <a:xfrm>
            <a:off x="1140098" y="3501008"/>
            <a:ext cx="6863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>
                <a:solidFill>
                  <a:srgbClr val="00B0F0"/>
                </a:solidFill>
              </a:rPr>
              <a:t>S</a:t>
            </a:r>
            <a:r>
              <a:rPr lang="en-IT" b="1" i="1">
                <a:solidFill>
                  <a:srgbClr val="00B0F0"/>
                </a:solidFill>
              </a:rPr>
              <a:t>o FICS is the time reversal of Compton scattering</a:t>
            </a:r>
          </a:p>
          <a:p>
            <a:pPr algn="ctr"/>
            <a:r>
              <a:rPr lang="en-IT" b="1" i="1">
                <a:solidFill>
                  <a:srgbClr val="00B0F0"/>
                </a:solidFill>
              </a:rPr>
              <a:t>at infinitely large recoil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DE0727-9FA2-4FA9-D148-3A44CE5965A7}"/>
              </a:ext>
            </a:extLst>
          </p:cNvPr>
          <p:cNvSpPr txBox="1"/>
          <p:nvPr/>
        </p:nvSpPr>
        <p:spPr>
          <a:xfrm>
            <a:off x="244246" y="4437112"/>
            <a:ext cx="8462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>
                <a:solidFill>
                  <a:srgbClr val="00B050"/>
                </a:solidFill>
              </a:rPr>
              <a:t>kinematics is similar for any particle interacting with photons</a:t>
            </a:r>
          </a:p>
          <a:p>
            <a:pPr algn="ctr"/>
            <a:r>
              <a:rPr lang="en-GB" b="1" i="1">
                <a:solidFill>
                  <a:srgbClr val="00B050"/>
                </a:solidFill>
              </a:rPr>
              <a:t>(protons, </a:t>
            </a:r>
            <a:r>
              <a:rPr lang="en-GB" b="1" i="1">
                <a:solidFill>
                  <a:srgbClr val="00B050"/>
                </a:solidFill>
                <a:latin typeface="Symbol" pitchFamily="2" charset="2"/>
              </a:rPr>
              <a:t>m</a:t>
            </a:r>
            <a:r>
              <a:rPr lang="en-GB" b="1" i="1">
                <a:solidFill>
                  <a:srgbClr val="00B050"/>
                </a:solidFill>
              </a:rPr>
              <a:t>, neutrinos? </a:t>
            </a:r>
            <a:r>
              <a:rPr lang="en-GB" b="1"/>
              <a:t>h</a:t>
            </a:r>
            <a:r>
              <a:rPr lang="en-GB" b="1">
                <a:latin typeface="Symbol" pitchFamily="2" charset="2"/>
              </a:rPr>
              <a:t>n</a:t>
            </a:r>
            <a:r>
              <a:rPr lang="en-GB" b="1" baseline="-25000">
                <a:latin typeface="+mj-lt"/>
              </a:rPr>
              <a:t>inc</a:t>
            </a:r>
            <a:r>
              <a:rPr lang="en-GB" b="1"/>
              <a:t>=0.5*m</a:t>
            </a:r>
            <a:r>
              <a:rPr lang="en-GB" b="1" baseline="-25000"/>
              <a:t>p</a:t>
            </a:r>
            <a:r>
              <a:rPr lang="en-GB" b="1"/>
              <a:t>c</a:t>
            </a:r>
            <a:r>
              <a:rPr lang="en-GB" b="1" baseline="30000"/>
              <a:t>2  </a:t>
            </a:r>
            <a:r>
              <a:rPr lang="en-GB" b="1" i="1">
                <a:solidFill>
                  <a:srgbClr val="00B050"/>
                </a:solidFill>
              </a:rPr>
              <a:t>- next step in progress…)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2FF1C-7E91-0071-9FEF-0CF72F6888F0}"/>
              </a:ext>
            </a:extLst>
          </p:cNvPr>
          <p:cNvSpPr txBox="1"/>
          <p:nvPr/>
        </p:nvSpPr>
        <p:spPr>
          <a:xfrm>
            <a:off x="107504" y="5581689"/>
            <a:ext cx="898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>
                <a:latin typeface="Helvetica Neue" panose="02000503000000020004" pitchFamily="2" charset="0"/>
              </a:rPr>
              <a:t>It’s</a:t>
            </a:r>
            <a:r>
              <a:rPr lang="en-GB" sz="2000">
                <a:effectLst/>
                <a:latin typeface="Helvetica Neue" panose="02000503000000020004" pitchFamily="2" charset="0"/>
              </a:rPr>
              <a:t> unbelievable how much you don’t know about</a:t>
            </a:r>
          </a:p>
          <a:p>
            <a:pPr algn="ctr"/>
            <a:r>
              <a:rPr lang="en-GB" sz="2000">
                <a:effectLst/>
                <a:latin typeface="Helvetica Neue" panose="02000503000000020004" pitchFamily="2" charset="0"/>
              </a:rPr>
              <a:t>the game you’ve been playing all your life”</a:t>
            </a:r>
            <a:endParaRPr lang="en-GB" sz="1600">
              <a:effectLst/>
              <a:latin typeface="Helvetica Neue" panose="02000503000000020004" pitchFamily="2" charset="0"/>
            </a:endParaRPr>
          </a:p>
          <a:p>
            <a:pPr algn="ctr"/>
            <a:r>
              <a:rPr lang="en-GB" sz="2000" i="1">
                <a:effectLst/>
                <a:latin typeface="Helvetica Neue" panose="02000503000000020004" pitchFamily="2" charset="0"/>
              </a:rPr>
              <a:t>Mikey Mantle (big baseball player of the past, after Danilo Babusci INFN-LNF)</a:t>
            </a:r>
          </a:p>
        </p:txBody>
      </p:sp>
    </p:spTree>
    <p:extLst>
      <p:ext uri="{BB962C8B-B14F-4D97-AF65-F5344CB8AC3E}">
        <p14:creationId xmlns:p14="http://schemas.microsoft.com/office/powerpoint/2010/main" val="2968853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DD42E-C1BD-178C-48CE-F3B64E4A0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49E0FDE-5767-B0DD-DCFB-0BD27C34E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096113" cy="662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0E326-6F28-BFC3-56C0-763B2C394854}"/>
              </a:ext>
            </a:extLst>
          </p:cNvPr>
          <p:cNvSpPr txBox="1"/>
          <p:nvPr/>
        </p:nvSpPr>
        <p:spPr>
          <a:xfrm>
            <a:off x="363282" y="764704"/>
            <a:ext cx="8273419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2800" b="1">
                <a:latin typeface="Bradley Hand" pitchFamily="2" charset="77"/>
              </a:rPr>
              <a:t>Stopping Protons with photons</a:t>
            </a:r>
          </a:p>
          <a:p>
            <a:pPr algn="ctr"/>
            <a:r>
              <a:rPr lang="en-GB" sz="2800" b="1">
                <a:latin typeface="Bradley Hand" pitchFamily="2" charset="77"/>
              </a:rPr>
              <a:t>R</a:t>
            </a:r>
            <a:r>
              <a:rPr lang="en-IT" sz="2800" b="1">
                <a:latin typeface="Bradley Hand" pitchFamily="2" charset="77"/>
              </a:rPr>
              <a:t>elativistic protons require  938/2 MeV photons</a:t>
            </a: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E3A3838-51F3-F0DF-394A-92C82334C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40" y="1980540"/>
            <a:ext cx="7772400" cy="4472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F4A89F-F805-9795-0132-4637A0E92A28}"/>
              </a:ext>
            </a:extLst>
          </p:cNvPr>
          <p:cNvSpPr txBox="1"/>
          <p:nvPr/>
        </p:nvSpPr>
        <p:spPr>
          <a:xfrm>
            <a:off x="6531532" y="6165304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MeV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D8978-E25C-0883-8BBF-576FB429FE88}"/>
              </a:ext>
            </a:extLst>
          </p:cNvPr>
          <p:cNvSpPr txBox="1"/>
          <p:nvPr/>
        </p:nvSpPr>
        <p:spPr>
          <a:xfrm>
            <a:off x="524325" y="3299792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660792-3AD6-C770-45A7-A1DE965B08E8}"/>
              </a:ext>
            </a:extLst>
          </p:cNvPr>
          <p:cNvSpPr txBox="1"/>
          <p:nvPr/>
        </p:nvSpPr>
        <p:spPr>
          <a:xfrm>
            <a:off x="4143538" y="515719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>
                <a:solidFill>
                  <a:srgbClr val="00B0F0"/>
                </a:solidFill>
              </a:rPr>
              <a:t>E</a:t>
            </a:r>
            <a:r>
              <a:rPr lang="en-IT" baseline="-25000">
                <a:solidFill>
                  <a:srgbClr val="00B0F0"/>
                </a:solidFill>
              </a:rPr>
              <a:t>ph-prot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BD926E-C3F8-097D-23D6-F5C19129E1E7}"/>
              </a:ext>
            </a:extLst>
          </p:cNvPr>
          <p:cNvSpPr txBox="1"/>
          <p:nvPr/>
        </p:nvSpPr>
        <p:spPr>
          <a:xfrm>
            <a:off x="3995936" y="3068960"/>
            <a:ext cx="732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latin typeface="Symbol" pitchFamily="2" charset="2"/>
              </a:rPr>
              <a:t>b</a:t>
            </a:r>
            <a:r>
              <a:rPr lang="en-IT" b="1" baseline="-25000">
                <a:latin typeface="+mn-lt"/>
              </a:rPr>
              <a:t>prot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D8AE10-34AB-0AAE-19C5-7983CA3164FD}"/>
              </a:ext>
            </a:extLst>
          </p:cNvPr>
          <p:cNvSpPr txBox="1"/>
          <p:nvPr/>
        </p:nvSpPr>
        <p:spPr>
          <a:xfrm>
            <a:off x="5342320" y="3906693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>
                <a:solidFill>
                  <a:srgbClr val="C00000"/>
                </a:solidFill>
              </a:rPr>
              <a:t>E’</a:t>
            </a:r>
            <a:r>
              <a:rPr lang="en-IT" baseline="-25000">
                <a:solidFill>
                  <a:srgbClr val="C00000"/>
                </a:solidFill>
              </a:rPr>
              <a:t>ph-prot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3FED03-3EFC-6D95-D395-D5CCCE12B997}"/>
              </a:ext>
            </a:extLst>
          </p:cNvPr>
          <p:cNvSpPr txBox="1"/>
          <p:nvPr/>
        </p:nvSpPr>
        <p:spPr>
          <a:xfrm>
            <a:off x="2920166" y="4341587"/>
            <a:ext cx="1200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baseline="-25000">
                <a:solidFill>
                  <a:srgbClr val="FFC000"/>
                </a:solidFill>
                <a:latin typeface="Symbol" pitchFamily="2" charset="2"/>
              </a:rPr>
              <a:t>p</a:t>
            </a:r>
            <a:r>
              <a:rPr lang="en-IT" b="1" baseline="-25000">
                <a:solidFill>
                  <a:srgbClr val="FFC000"/>
                </a:solidFill>
                <a:latin typeface="+mn-lt"/>
              </a:rPr>
              <a:t>-threshold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67A844-12F4-83D8-3B6D-DA1ACFFBB910}"/>
              </a:ext>
            </a:extLst>
          </p:cNvPr>
          <p:cNvSpPr/>
          <p:nvPr/>
        </p:nvSpPr>
        <p:spPr bwMode="auto">
          <a:xfrm>
            <a:off x="5976594" y="4510864"/>
            <a:ext cx="1728192" cy="677689"/>
          </a:xfrm>
          <a:prstGeom prst="ellipse">
            <a:avLst/>
          </a:prstGeom>
          <a:solidFill>
            <a:srgbClr val="00B05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3C57C-D10A-D05D-2D6B-D82FDAAEC615}"/>
              </a:ext>
            </a:extLst>
          </p:cNvPr>
          <p:cNvSpPr txBox="1"/>
          <p:nvPr/>
        </p:nvSpPr>
        <p:spPr>
          <a:xfrm>
            <a:off x="5780526" y="5085184"/>
            <a:ext cx="2319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rgbClr val="00B050"/>
                </a:solidFill>
              </a:rPr>
              <a:t>p</a:t>
            </a:r>
            <a:r>
              <a:rPr lang="en-IT">
                <a:solidFill>
                  <a:srgbClr val="00B050"/>
                </a:solidFill>
              </a:rPr>
              <a:t>ion</a:t>
            </a:r>
          </a:p>
          <a:p>
            <a:pPr algn="ctr"/>
            <a:r>
              <a:rPr lang="en-IT">
                <a:solidFill>
                  <a:srgbClr val="00B050"/>
                </a:solidFill>
              </a:rPr>
              <a:t>photo-production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A0C7C5-81D1-D530-E990-15E4709B8F41}"/>
              </a:ext>
            </a:extLst>
          </p:cNvPr>
          <p:cNvCxnSpPr/>
          <p:nvPr/>
        </p:nvCxnSpPr>
        <p:spPr bwMode="auto">
          <a:xfrm>
            <a:off x="5148941" y="3299792"/>
            <a:ext cx="0" cy="286551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" name="Segnaposto data 6">
            <a:extLst>
              <a:ext uri="{FF2B5EF4-FFF2-40B4-BE49-F238E27FC236}">
                <a16:creationId xmlns:a16="http://schemas.microsoft.com/office/drawing/2014/main" id="{AC153C8F-E911-29C0-5DC2-97AC3A258AC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3386199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34CA9-87E0-BC50-ED9E-E1A1A782C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3092AB4-AB13-3913-88B2-EF5775769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6F3E4F-F820-3D62-3AB4-4427CB655E3E}"/>
              </a:ext>
            </a:extLst>
          </p:cNvPr>
          <p:cNvSpPr txBox="1"/>
          <p:nvPr/>
        </p:nvSpPr>
        <p:spPr>
          <a:xfrm>
            <a:off x="107504" y="908720"/>
            <a:ext cx="88937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</a:t>
            </a:r>
            <a:r>
              <a:rPr lang="en-IT"/>
              <a:t>lectrons do not have internal degree of freedom (apart from spin)</a:t>
            </a:r>
          </a:p>
          <a:p>
            <a:r>
              <a:rPr lang="en-GB"/>
              <a:t>w</a:t>
            </a:r>
            <a:r>
              <a:rPr lang="en-IT"/>
              <a:t>hile protons do have - protons can act as detectors of Unruh thermal</a:t>
            </a:r>
          </a:p>
          <a:p>
            <a:r>
              <a:rPr lang="en-GB"/>
              <a:t>p</a:t>
            </a:r>
            <a:r>
              <a:rPr lang="en-IT"/>
              <a:t>hoton bath (they can “click”) - but protons cannot be driven to strong</a:t>
            </a:r>
          </a:p>
          <a:p>
            <a:r>
              <a:rPr lang="en-GB"/>
              <a:t>a</a:t>
            </a:r>
            <a:r>
              <a:rPr lang="en-IT"/>
              <a:t>ccelerations by intense lasers…  FICS is the only way??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4EE05D6-1BE9-3E3A-73FA-7ACF9A10F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24" y="2793960"/>
            <a:ext cx="7772400" cy="3515360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EB8B6F6B-E82D-B970-3E8B-C48D3DB0B51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2672109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05437-7A96-5433-5436-5396E01F6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4220114-4440-1B08-D262-5EBFEA7D9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graph of a mass spectrum&#10;&#10;Description automatically generated with medium confidence">
            <a:extLst>
              <a:ext uri="{FF2B5EF4-FFF2-40B4-BE49-F238E27FC236}">
                <a16:creationId xmlns:a16="http://schemas.microsoft.com/office/drawing/2014/main" id="{7F6949C1-3B21-2839-3942-982BF468B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92" y="1012708"/>
            <a:ext cx="7772400" cy="5492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795A71-703B-7CA7-CCDC-1D0F0329B2A6}"/>
              </a:ext>
            </a:extLst>
          </p:cNvPr>
          <p:cNvSpPr txBox="1"/>
          <p:nvPr/>
        </p:nvSpPr>
        <p:spPr>
          <a:xfrm>
            <a:off x="2267744" y="188962"/>
            <a:ext cx="5006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30 MeV protons vs. photon beams of</a:t>
            </a:r>
          </a:p>
          <a:p>
            <a:r>
              <a:rPr lang="en-IT"/>
              <a:t>different energies (110, 120, 170 MeV)</a:t>
            </a:r>
          </a:p>
        </p:txBody>
      </p:sp>
      <p:sp>
        <p:nvSpPr>
          <p:cNvPr id="5" name="Segnaposto data 6">
            <a:extLst>
              <a:ext uri="{FF2B5EF4-FFF2-40B4-BE49-F238E27FC236}">
                <a16:creationId xmlns:a16="http://schemas.microsoft.com/office/drawing/2014/main" id="{3587B961-43C2-D6FB-D6B7-7D4C9919218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6990274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A07AE-2F59-04F2-CFFD-B8C1C751C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5E54D6C-7298-DEE9-EF13-70FD2BECB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graph of a normal distribution&#10;&#10;Description automatically generated with medium confidence">
            <a:extLst>
              <a:ext uri="{FF2B5EF4-FFF2-40B4-BE49-F238E27FC236}">
                <a16:creationId xmlns:a16="http://schemas.microsoft.com/office/drawing/2014/main" id="{ADBB0C7E-B00A-3E2C-9A21-099FF4200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54" y="1032972"/>
            <a:ext cx="7772400" cy="5492372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BCB5AA2B-A4C9-456E-093E-74F93B24B9F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3584887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3260-2939-58F9-932F-692CBFD11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BA1A10E-986A-8797-0B7C-7EC1EA066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57DBA3-B3BB-5113-224C-D38E205BA934}"/>
              </a:ext>
            </a:extLst>
          </p:cNvPr>
          <p:cNvSpPr txBox="1"/>
          <p:nvPr/>
        </p:nvSpPr>
        <p:spPr>
          <a:xfrm>
            <a:off x="971600" y="908720"/>
            <a:ext cx="794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Checked with CAIN modified for protons (I. Drebot, A. Bacci)</a:t>
            </a:r>
          </a:p>
        </p:txBody>
      </p:sp>
      <p:pic>
        <p:nvPicPr>
          <p:cNvPr id="7" name="Picture 6" descr="A purple and white dotted chart&#10;&#10;Description automatically generated with medium confidence">
            <a:extLst>
              <a:ext uri="{FF2B5EF4-FFF2-40B4-BE49-F238E27FC236}">
                <a16:creationId xmlns:a16="http://schemas.microsoft.com/office/drawing/2014/main" id="{C27E67A2-6B6A-A41A-DF8A-9F7A413B0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317" y="3046834"/>
            <a:ext cx="4638187" cy="3622526"/>
          </a:xfrm>
          <a:prstGeom prst="rect">
            <a:avLst/>
          </a:prstGeom>
        </p:spPr>
      </p:pic>
      <p:pic>
        <p:nvPicPr>
          <p:cNvPr id="5" name="Picture 4" descr="A graph of a number of blue bars&#10;&#10;Description automatically generated">
            <a:extLst>
              <a:ext uri="{FF2B5EF4-FFF2-40B4-BE49-F238E27FC236}">
                <a16:creationId xmlns:a16="http://schemas.microsoft.com/office/drawing/2014/main" id="{0CDAAEAA-F222-3B63-CEAE-4C38345E2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484784"/>
            <a:ext cx="4439421" cy="33430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82CCAE-3582-CF19-E674-BB672DDE89B6}"/>
              </a:ext>
            </a:extLst>
          </p:cNvPr>
          <p:cNvSpPr txBox="1"/>
          <p:nvPr/>
        </p:nvSpPr>
        <p:spPr>
          <a:xfrm>
            <a:off x="1403648" y="2088064"/>
            <a:ext cx="2648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/>
              <a:t>o</a:t>
            </a:r>
            <a:r>
              <a:rPr lang="en-IT" sz="2000" i="1"/>
              <a:t>nly interacting protons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06924A-6446-DE7F-D06E-96E1ADE66DE8}"/>
              </a:ext>
            </a:extLst>
          </p:cNvPr>
          <p:cNvSpPr txBox="1"/>
          <p:nvPr/>
        </p:nvSpPr>
        <p:spPr>
          <a:xfrm>
            <a:off x="5724128" y="2132856"/>
            <a:ext cx="23680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i="1"/>
              <a:t>primary proton beam</a:t>
            </a:r>
          </a:p>
          <a:p>
            <a:pPr algn="ctr"/>
            <a:r>
              <a:rPr lang="it-IT" sz="2000" i="1"/>
              <a:t>+</a:t>
            </a:r>
          </a:p>
          <a:p>
            <a:pPr algn="ctr"/>
            <a:r>
              <a:rPr lang="it-IT" sz="2000" i="1"/>
              <a:t>interacting </a:t>
            </a:r>
            <a:r>
              <a:rPr lang="en-IT" sz="2000" i="1"/>
              <a:t>protons</a:t>
            </a:r>
          </a:p>
        </p:txBody>
      </p:sp>
      <p:sp>
        <p:nvSpPr>
          <p:cNvPr id="4" name="Segnaposto data 6">
            <a:extLst>
              <a:ext uri="{FF2B5EF4-FFF2-40B4-BE49-F238E27FC236}">
                <a16:creationId xmlns:a16="http://schemas.microsoft.com/office/drawing/2014/main" id="{7D548D20-21D4-A844-4590-5E5D7C56DE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0202501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E4AC2-AE8B-5764-AC78-AB19D09D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EA573CF0-7A58-3FDD-B3AC-A8597BFCB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BAA72-3A43-C2EC-6CFD-898725CD6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6381ED82-B862-8F9D-229F-5C7E8D5BB1D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F069B2-39E5-2DB7-B6C4-09B048FE0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381250"/>
            <a:ext cx="8892843" cy="21998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5D8737-1F41-CD4D-398A-B3FAA9E757C4}"/>
              </a:ext>
            </a:extLst>
          </p:cNvPr>
          <p:cNvSpPr/>
          <p:nvPr/>
        </p:nvSpPr>
        <p:spPr bwMode="auto">
          <a:xfrm>
            <a:off x="5868144" y="4221088"/>
            <a:ext cx="3132203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004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42268-6129-A2BB-48AE-483729A53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52D7125-054F-8F19-2FAD-85378C19A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B03CB9-0A42-82FA-80BD-C4573FB777E9}"/>
              </a:ext>
            </a:extLst>
          </p:cNvPr>
          <p:cNvSpPr txBox="1"/>
          <p:nvPr/>
        </p:nvSpPr>
        <p:spPr>
          <a:xfrm>
            <a:off x="1539106" y="116632"/>
            <a:ext cx="65517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We asked Chat-GPT again (Oct. 26th 2024),</a:t>
            </a:r>
          </a:p>
          <a:p>
            <a:pPr algn="ctr"/>
            <a:r>
              <a:rPr lang="en-IT"/>
              <a:t>after recommending her/him/it reading our 2 papers</a:t>
            </a:r>
          </a:p>
          <a:p>
            <a:pPr algn="ctr"/>
            <a:br>
              <a:rPr lang="en-GB">
                <a:effectLst/>
                <a:latin typeface="Helvetica Neue" panose="02000503000000020004" pitchFamily="2" charset="0"/>
              </a:rPr>
            </a:br>
            <a:r>
              <a:rPr lang="en-GB">
                <a:effectLst/>
                <a:latin typeface="Helvetica Neue" panose="02000503000000020004" pitchFamily="2" charset="0"/>
              </a:rPr>
              <a:t> </a:t>
            </a:r>
            <a:r>
              <a:rPr lang="en-GB">
                <a:effectLst/>
                <a:latin typeface="Helvetica Neue" panose="02000503000000020004" pitchFamily="2" charset="0"/>
                <a:hlinkClick r:id="rId3"/>
              </a:rPr>
              <a:t>10.1103/PhysRevAccelBeams.27.080701</a:t>
            </a:r>
            <a:endParaRPr lang="en-GB">
              <a:effectLst/>
              <a:latin typeface="Helvetica Neue" panose="02000503000000020004" pitchFamily="2" charset="0"/>
            </a:endParaRPr>
          </a:p>
          <a:p>
            <a:r>
              <a:rPr lang="en-GB">
                <a:effectLst/>
                <a:latin typeface="Helvetica Neue" panose="02000503000000020004" pitchFamily="2" charset="0"/>
              </a:rPr>
              <a:t> </a:t>
            </a:r>
            <a:r>
              <a:rPr lang="en-GB">
                <a:effectLst/>
                <a:latin typeface="Helvetica Neue" panose="02000503000000020004" pitchFamily="2" charset="0"/>
                <a:hlinkClick r:id="rId4"/>
              </a:rPr>
              <a:t>https://doi.org/10.1016/j.nima.2024.169964</a:t>
            </a:r>
            <a:endParaRPr lang="en-GB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6BB89-2E49-CAFD-DB17-F8F312945E8B}"/>
              </a:ext>
            </a:extLst>
          </p:cNvPr>
          <p:cNvSpPr txBox="1"/>
          <p:nvPr/>
        </p:nvSpPr>
        <p:spPr>
          <a:xfrm>
            <a:off x="179513" y="2298352"/>
            <a:ext cx="88569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effectLst/>
                <a:latin typeface="Helvetica Neue" panose="02000503000000020004" pitchFamily="2" charset="0"/>
              </a:rPr>
              <a:t>Now that Full Inverse Compton Scattering (FICS) demonstrates</a:t>
            </a:r>
          </a:p>
          <a:p>
            <a:pPr algn="ctr"/>
            <a:r>
              <a:rPr lang="en-GB">
                <a:effectLst/>
                <a:latin typeface="Helvetica Neue" panose="02000503000000020004" pitchFamily="2" charset="0"/>
              </a:rPr>
              <a:t>that total energy transfer from an electron to a photon is</a:t>
            </a:r>
          </a:p>
          <a:p>
            <a:pPr algn="ctr"/>
            <a:r>
              <a:rPr lang="en-GB">
                <a:effectLst/>
                <a:latin typeface="Helvetica Neue" panose="02000503000000020004" pitchFamily="2" charset="0"/>
              </a:rPr>
              <a:t>theoretically possible, it shifts our understanding of photon-</a:t>
            </a:r>
          </a:p>
          <a:p>
            <a:pPr algn="ctr"/>
            <a:r>
              <a:rPr lang="en-GB">
                <a:effectLst/>
                <a:latin typeface="Helvetica Neue" panose="02000503000000020004" pitchFamily="2" charset="0"/>
              </a:rPr>
              <a:t>electron interactions, especially at high energies.</a:t>
            </a:r>
          </a:p>
          <a:p>
            <a:pPr algn="ctr"/>
            <a:r>
              <a:rPr lang="en-GB">
                <a:effectLst/>
                <a:latin typeface="Helvetica Neue" panose="02000503000000020004" pitchFamily="2" charset="0"/>
              </a:rPr>
              <a:t>This interaction is unique because the electron can stop completely and transfer all its kinetic energy to the photon in a controlled, head-on setup.</a:t>
            </a:r>
          </a:p>
          <a:p>
            <a:pPr algn="ctr"/>
            <a:r>
              <a:rPr lang="en-GB">
                <a:effectLst/>
                <a:latin typeface="Helvetica Neue" panose="02000503000000020004" pitchFamily="2" charset="0"/>
              </a:rPr>
              <a:t>This level of energy transfer efficiency has significant implications, potentially enabling precise photon energy boosts and offering new applications in particle accelerators and high-energy astrophysics.</a:t>
            </a:r>
          </a:p>
        </p:txBody>
      </p:sp>
      <p:sp>
        <p:nvSpPr>
          <p:cNvPr id="5" name="Segnaposto data 6">
            <a:extLst>
              <a:ext uri="{FF2B5EF4-FFF2-40B4-BE49-F238E27FC236}">
                <a16:creationId xmlns:a16="http://schemas.microsoft.com/office/drawing/2014/main" id="{57837356-0E15-73A4-743A-F2AD11C87B2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8214964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AF504C-E860-392A-3DBC-B4DDE7E816A5}"/>
              </a:ext>
            </a:extLst>
          </p:cNvPr>
          <p:cNvSpPr txBox="1"/>
          <p:nvPr/>
        </p:nvSpPr>
        <p:spPr>
          <a:xfrm>
            <a:off x="3212028" y="260648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F6C6C9-C893-B6F1-614E-C383F6EC8072}"/>
              </a:ext>
            </a:extLst>
          </p:cNvPr>
          <p:cNvSpPr txBox="1"/>
          <p:nvPr/>
        </p:nvSpPr>
        <p:spPr>
          <a:xfrm>
            <a:off x="107504" y="836712"/>
            <a:ext cx="883844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>
                <a:solidFill>
                  <a:srgbClr val="00B050"/>
                </a:solidFill>
              </a:rPr>
              <a:t>Old Physics revisited shows new regimes of extreme electron-photon</a:t>
            </a:r>
          </a:p>
          <a:p>
            <a:r>
              <a:rPr lang="en-IT" b="1" i="1">
                <a:solidFill>
                  <a:srgbClr val="00B050"/>
                </a:solidFill>
              </a:rPr>
              <a:t>beam collisions with potentials towards:</a:t>
            </a:r>
          </a:p>
          <a:p>
            <a:endParaRPr lang="en-IT"/>
          </a:p>
          <a:p>
            <a:r>
              <a:rPr lang="en-IT"/>
              <a:t>New generation Radiation S</a:t>
            </a:r>
            <a:r>
              <a:rPr lang="en-GB"/>
              <a:t>o</a:t>
            </a:r>
            <a:r>
              <a:rPr lang="en-IT"/>
              <a:t>urces based on Spectral Purification</a:t>
            </a:r>
          </a:p>
          <a:p>
            <a:r>
              <a:rPr lang="en-IT"/>
              <a:t>(ICS in deep recoil)</a:t>
            </a:r>
          </a:p>
          <a:p>
            <a:endParaRPr lang="en-IT"/>
          </a:p>
          <a:p>
            <a:r>
              <a:rPr lang="en-IT"/>
              <a:t>Amazing tests of stopping ultra-relativistic electrons in vacuum,</a:t>
            </a:r>
          </a:p>
          <a:p>
            <a:r>
              <a:rPr lang="en-IT"/>
              <a:t>attaining extreme accelerations (many orders of magnitude higher</a:t>
            </a:r>
          </a:p>
          <a:p>
            <a:r>
              <a:rPr lang="en-IT"/>
              <a:t>than any other mechanism) to detect Unruh radiation</a:t>
            </a:r>
          </a:p>
          <a:p>
            <a:endParaRPr lang="en-IT"/>
          </a:p>
          <a:p>
            <a:r>
              <a:rPr lang="en-IT"/>
              <a:t>Trapping/charging plasma mirror devices with electrons via S.C.S.</a:t>
            </a:r>
          </a:p>
          <a:p>
            <a:endParaRPr lang="en-IT"/>
          </a:p>
          <a:p>
            <a:r>
              <a:rPr lang="en-IT"/>
              <a:t>Universe opacity to high energy (TeV, PeV) photons: a Compton relay</a:t>
            </a:r>
          </a:p>
          <a:p>
            <a:r>
              <a:rPr lang="en-IT"/>
              <a:t>based on FICS&amp;Breit-Wheeler cosmic cascade. C</a:t>
            </a:r>
            <a:r>
              <a:rPr lang="en-GB"/>
              <a:t>o</a:t>
            </a:r>
            <a:r>
              <a:rPr lang="en-IT"/>
              <a:t>smic gamma ray</a:t>
            </a:r>
          </a:p>
          <a:p>
            <a:r>
              <a:rPr lang="en-IT"/>
              <a:t>sources and the role of FICS.</a:t>
            </a:r>
          </a:p>
        </p:txBody>
      </p:sp>
      <p:sp>
        <p:nvSpPr>
          <p:cNvPr id="2" name="Segnaposto data 6">
            <a:extLst>
              <a:ext uri="{FF2B5EF4-FFF2-40B4-BE49-F238E27FC236}">
                <a16:creationId xmlns:a16="http://schemas.microsoft.com/office/drawing/2014/main" id="{D7C232E9-6F5B-B57B-30EE-270C66A9E4B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5040560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Univ. di Ferrara, Dip. di Fisica – Seminario, 15 Nov.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4672283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22323-7A21-C609-E5F7-038A3872D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CA34A50-67F2-8056-1755-4534757D6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6" y="6197476"/>
            <a:ext cx="4214412" cy="471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C32E60-50C8-F0A9-CF5F-0317EC789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8" y="29829"/>
            <a:ext cx="991280" cy="599470"/>
          </a:xfrm>
          <a:prstGeom prst="rect">
            <a:avLst/>
          </a:prstGeom>
        </p:spPr>
      </p:pic>
      <p:pic>
        <p:nvPicPr>
          <p:cNvPr id="4" name="Picture 3" descr="A diagram of a nuclear physics experiment&#10;&#10;Description automatically generated">
            <a:extLst>
              <a:ext uri="{FF2B5EF4-FFF2-40B4-BE49-F238E27FC236}">
                <a16:creationId xmlns:a16="http://schemas.microsoft.com/office/drawing/2014/main" id="{B7CF10A9-2F5A-E3B9-2AEE-FA2D095EB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98467"/>
            <a:ext cx="4017640" cy="21514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E444B4-6E81-7379-387D-E310E5B5095D}"/>
                  </a:ext>
                </a:extLst>
              </p:cNvPr>
              <p:cNvSpPr txBox="1"/>
              <p:nvPr/>
            </p:nvSpPr>
            <p:spPr>
              <a:xfrm>
                <a:off x="5724128" y="1271525"/>
                <a:ext cx="2758897" cy="405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    ;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=0.5</m:t>
                      </m:r>
                      <m:r>
                        <a:rPr lang="it-IT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E444B4-6E81-7379-387D-E310E5B50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1271525"/>
                <a:ext cx="2758897" cy="405304"/>
              </a:xfrm>
              <a:prstGeom prst="rect">
                <a:avLst/>
              </a:prstGeom>
              <a:blipFill>
                <a:blip r:embed="rId5"/>
                <a:stretch>
                  <a:fillRect l="-2283" t="-6250" r="-457" b="-2812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35CF84-8B17-A849-B5FB-7C94781A4F1A}"/>
                  </a:ext>
                </a:extLst>
              </p:cNvPr>
              <p:cNvSpPr txBox="1"/>
              <p:nvPr/>
            </p:nvSpPr>
            <p:spPr>
              <a:xfrm>
                <a:off x="5165821" y="2581113"/>
                <a:ext cx="3870675" cy="414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panose="02040503050406030204" pitchFamily="18" charset="0"/>
                        </a:rPr>
                        <m:t>=0   ;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it-IT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it-IT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+0.5</m:t>
                      </m:r>
                      <m:r>
                        <a:rPr lang="it-IT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35CF84-8B17-A849-B5FB-7C94781A4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821" y="2581113"/>
                <a:ext cx="3870675" cy="414922"/>
              </a:xfrm>
              <a:prstGeom prst="rect">
                <a:avLst/>
              </a:prstGeom>
              <a:blipFill>
                <a:blip r:embed="rId6"/>
                <a:stretch>
                  <a:fillRect l="-1634" t="-6061" r="-327" b="-2424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18ED666-00BB-6DDF-5749-3EF130D447EB}"/>
              </a:ext>
            </a:extLst>
          </p:cNvPr>
          <p:cNvSpPr txBox="1"/>
          <p:nvPr/>
        </p:nvSpPr>
        <p:spPr>
          <a:xfrm>
            <a:off x="173381" y="743102"/>
            <a:ext cx="4363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Full Inverse Compton Scattering</a:t>
            </a:r>
          </a:p>
        </p:txBody>
      </p:sp>
      <p:pic>
        <p:nvPicPr>
          <p:cNvPr id="10" name="Picture 9" descr="A diagram of a graph&#10;&#10;Description automatically generated">
            <a:extLst>
              <a:ext uri="{FF2B5EF4-FFF2-40B4-BE49-F238E27FC236}">
                <a16:creationId xmlns:a16="http://schemas.microsoft.com/office/drawing/2014/main" id="{0FBC8717-FD28-7F7B-C41C-6738F154A3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116" y="3068960"/>
            <a:ext cx="4703388" cy="3634735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AC303C07-2457-E759-7F18-F3D0DB60C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2" y="3140968"/>
            <a:ext cx="4403866" cy="28820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en-GB" sz="2400" b="1" i="1" kern="0">
                <a:solidFill>
                  <a:srgbClr val="FFC000"/>
                </a:solidFill>
                <a:latin typeface="Times" charset="0"/>
                <a:ea typeface="ＭＳ Ｐゴシック" charset="0"/>
              </a:rPr>
              <a:t>Impacts in several fields:</a:t>
            </a:r>
          </a:p>
          <a:p>
            <a:r>
              <a:rPr lang="en-GB" sz="2400" b="1" i="1" kern="0">
                <a:solidFill>
                  <a:srgbClr val="FFC000"/>
                </a:solidFill>
                <a:latin typeface="Times" charset="0"/>
                <a:ea typeface="ＭＳ Ｐゴシック" charset="0"/>
              </a:rPr>
              <a:t>Plasma Physics (e</a:t>
            </a:r>
            <a:r>
              <a:rPr lang="en-GB" sz="2400" b="1" i="1" kern="0" baseline="30000">
                <a:solidFill>
                  <a:srgbClr val="FFC000"/>
                </a:solidFill>
                <a:latin typeface="Times" charset="0"/>
                <a:ea typeface="ＭＳ Ｐゴシック" charset="0"/>
              </a:rPr>
              <a:t>-</a:t>
            </a:r>
            <a:r>
              <a:rPr lang="en-GB" sz="2400" b="1" i="1" kern="0">
                <a:solidFill>
                  <a:srgbClr val="FFC000"/>
                </a:solidFill>
                <a:latin typeface="Times" charset="0"/>
                <a:ea typeface="ＭＳ Ｐゴシック" charset="0"/>
              </a:rPr>
              <a:t> / e</a:t>
            </a:r>
            <a:r>
              <a:rPr lang="en-GB" sz="2400" b="1" i="1" kern="0" baseline="30000">
                <a:solidFill>
                  <a:srgbClr val="FFC000"/>
                </a:solidFill>
                <a:latin typeface="Times" charset="0"/>
                <a:ea typeface="ＭＳ Ｐゴシック" charset="0"/>
              </a:rPr>
              <a:t>+</a:t>
            </a:r>
            <a:r>
              <a:rPr lang="en-GB" sz="2400" b="1" i="1" kern="0">
                <a:solidFill>
                  <a:srgbClr val="FFC000"/>
                </a:solidFill>
                <a:latin typeface="Times" charset="0"/>
                <a:ea typeface="ＭＳ Ｐゴシック" charset="0"/>
              </a:rPr>
              <a:t> trapping in plasma mirrors), Astro-Physics (cosmic </a:t>
            </a:r>
            <a:r>
              <a:rPr lang="en-GB" sz="2400" b="1" i="1" kern="0">
                <a:solidFill>
                  <a:srgbClr val="FFC000"/>
                </a:solidFill>
                <a:latin typeface="Symbol" pitchFamily="2" charset="2"/>
                <a:ea typeface="ＭＳ Ｐゴシック" charset="0"/>
              </a:rPr>
              <a:t>g</a:t>
            </a:r>
            <a:r>
              <a:rPr lang="en-GB" sz="2400" b="1" i="1" kern="0">
                <a:solidFill>
                  <a:srgbClr val="FFC000"/>
                </a:solidFill>
                <a:latin typeface="Times" charset="0"/>
                <a:ea typeface="ＭＳ Ｐゴシック" charset="0"/>
              </a:rPr>
              <a:t>-ray sources), QED &amp; Quantum Gravity (Unruh radiation and overcoming the Schwinger limit), measuring neutrino mass?</a:t>
            </a:r>
            <a:endParaRPr lang="en-US" sz="2400" b="1" i="1" kern="0">
              <a:solidFill>
                <a:srgbClr val="FFC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D3536B0-BAAF-7EAB-A89A-15CA4881A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87" y="1483043"/>
            <a:ext cx="4403866" cy="11538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en-GB" sz="24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Can electrons emit photons of energy larger than their own?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2D84C1-962C-3ACC-2835-023DBD444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06" y="6597352"/>
            <a:ext cx="5127352" cy="216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DE3458-0B61-9718-07A4-F997B04E856C}"/>
              </a:ext>
            </a:extLst>
          </p:cNvPr>
          <p:cNvSpPr txBox="1"/>
          <p:nvPr/>
        </p:nvSpPr>
        <p:spPr>
          <a:xfrm>
            <a:off x="4716016" y="1483043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Symbol" pitchFamily="2" charset="2"/>
              </a:rPr>
              <a:t>g </a:t>
            </a:r>
            <a:r>
              <a:rPr lang="en-IT"/>
              <a:t>&gt;&gt;1</a:t>
            </a:r>
          </a:p>
        </p:txBody>
      </p:sp>
    </p:spTree>
    <p:extLst>
      <p:ext uri="{BB962C8B-B14F-4D97-AF65-F5344CB8AC3E}">
        <p14:creationId xmlns:p14="http://schemas.microsoft.com/office/powerpoint/2010/main" val="348101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F2AE9-AEC1-0B1C-E250-07878DE9F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96D16C-EA76-3511-BA50-5130FB406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31900"/>
            <a:ext cx="7010400" cy="4394200"/>
          </a:xfrm>
          <a:prstGeom prst="rect">
            <a:avLst/>
          </a:prstGeom>
        </p:spPr>
      </p:pic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0DC71609-B12F-48C2-AFDF-8E0F43A28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E2DB3-205D-756A-8C96-757C1A6F6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40D384-EA58-D3C8-0CCF-12F4D336D798}"/>
              </a:ext>
            </a:extLst>
          </p:cNvPr>
          <p:cNvSpPr txBox="1"/>
          <p:nvPr/>
        </p:nvSpPr>
        <p:spPr>
          <a:xfrm>
            <a:off x="1566410" y="2146185"/>
            <a:ext cx="862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1 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DCF491-EA16-AB62-8648-E87CB42ACDEE}"/>
              </a:ext>
            </a:extLst>
          </p:cNvPr>
          <p:cNvSpPr txBox="1"/>
          <p:nvPr/>
        </p:nvSpPr>
        <p:spPr>
          <a:xfrm>
            <a:off x="6444550" y="5445224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</a:t>
            </a:r>
            <a:r>
              <a:rPr lang="en-IT" i="1" baseline="-25000"/>
              <a:t>ph</a:t>
            </a:r>
            <a:r>
              <a:rPr lang="en-IT" i="1"/>
              <a:t> (MeV)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C3F6F-AB74-CF21-3527-77F90D7CCBA0}"/>
              </a:ext>
            </a:extLst>
          </p:cNvPr>
          <p:cNvSpPr txBox="1"/>
          <p:nvPr/>
        </p:nvSpPr>
        <p:spPr>
          <a:xfrm>
            <a:off x="115" y="1001067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e  </a:t>
            </a:r>
            <a:r>
              <a:rPr lang="en-IT" i="1"/>
              <a:t>(MeV)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AABD46-F30E-2E19-5454-71AE8BE7523A}"/>
              </a:ext>
            </a:extLst>
          </p:cNvPr>
          <p:cNvCxnSpPr>
            <a:cxnSpLocks/>
          </p:cNvCxnSpPr>
          <p:nvPr/>
        </p:nvCxnSpPr>
        <p:spPr bwMode="auto">
          <a:xfrm>
            <a:off x="5868144" y="5157192"/>
            <a:ext cx="0" cy="650393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50F3C9A-5F04-9FE1-5390-635AC16BE4F2}"/>
              </a:ext>
            </a:extLst>
          </p:cNvPr>
          <p:cNvSpPr txBox="1"/>
          <p:nvPr/>
        </p:nvSpPr>
        <p:spPr>
          <a:xfrm>
            <a:off x="5316300" y="5877272"/>
            <a:ext cx="1559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ph</a:t>
            </a:r>
            <a:r>
              <a:rPr lang="en-IT" sz="2000" i="1"/>
              <a:t> =0.5mc</a:t>
            </a:r>
            <a:r>
              <a:rPr lang="en-IT" sz="2000" i="1" baseline="3000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9A1818-9117-F2A0-3D76-AF3D9E2DA7B7}"/>
              </a:ext>
            </a:extLst>
          </p:cNvPr>
          <p:cNvSpPr txBox="1"/>
          <p:nvPr/>
        </p:nvSpPr>
        <p:spPr>
          <a:xfrm>
            <a:off x="1569532" y="3284111"/>
            <a:ext cx="1576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e</a:t>
            </a:r>
            <a:r>
              <a:rPr lang="en-IT" sz="2000"/>
              <a:t> = 50 MeV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62B31F-785B-4812-3C80-F8A71CA7298A}"/>
              </a:ext>
            </a:extLst>
          </p:cNvPr>
          <p:cNvSpPr txBox="1"/>
          <p:nvPr/>
        </p:nvSpPr>
        <p:spPr>
          <a:xfrm>
            <a:off x="2739908" y="4653136"/>
            <a:ext cx="2755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E’</a:t>
            </a:r>
            <a:r>
              <a:rPr lang="en-IT" i="1" baseline="-25000"/>
              <a:t>e </a:t>
            </a:r>
            <a:r>
              <a:rPr lang="en-IT" i="1"/>
              <a:t>=511 keV , T’</a:t>
            </a:r>
            <a:r>
              <a:rPr lang="en-IT" i="1" baseline="-25000"/>
              <a:t>e</a:t>
            </a:r>
            <a:r>
              <a:rPr lang="en-IT" i="1"/>
              <a:t>=0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00BA4C-7231-57D7-EAE5-70C3501AA0E0}"/>
              </a:ext>
            </a:extLst>
          </p:cNvPr>
          <p:cNvCxnSpPr>
            <a:cxnSpLocks/>
          </p:cNvCxnSpPr>
          <p:nvPr/>
        </p:nvCxnSpPr>
        <p:spPr bwMode="auto">
          <a:xfrm>
            <a:off x="1403648" y="5058000"/>
            <a:ext cx="4464496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25EEE75-A4E5-1EF8-D021-CE9887A3A31E}"/>
              </a:ext>
            </a:extLst>
          </p:cNvPr>
          <p:cNvSpPr txBox="1"/>
          <p:nvPr/>
        </p:nvSpPr>
        <p:spPr>
          <a:xfrm>
            <a:off x="1569531" y="2708920"/>
            <a:ext cx="1160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200 MeV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83B876-5C40-60C4-7082-E85D4E192CFA}"/>
              </a:ext>
            </a:extLst>
          </p:cNvPr>
          <p:cNvSpPr txBox="1"/>
          <p:nvPr/>
        </p:nvSpPr>
        <p:spPr>
          <a:xfrm>
            <a:off x="1475656" y="1556792"/>
            <a:ext cx="862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5 GeV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E7BB91-AC55-22D1-A34C-747C8E0002EB}"/>
              </a:ext>
            </a:extLst>
          </p:cNvPr>
          <p:cNvSpPr txBox="1"/>
          <p:nvPr/>
        </p:nvSpPr>
        <p:spPr>
          <a:xfrm>
            <a:off x="1043608" y="5909210"/>
            <a:ext cx="136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ph</a:t>
            </a:r>
            <a:r>
              <a:rPr lang="en-IT" sz="2000" i="1"/>
              <a:t> = 1 eV</a:t>
            </a:r>
            <a:endParaRPr lang="en-IT" sz="2000" i="1" baseline="300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29BC2A-D281-EBE6-32BB-4149F65764B1}"/>
              </a:ext>
            </a:extLst>
          </p:cNvPr>
          <p:cNvCxnSpPr>
            <a:cxnSpLocks/>
          </p:cNvCxnSpPr>
          <p:nvPr/>
        </p:nvCxnSpPr>
        <p:spPr bwMode="auto">
          <a:xfrm>
            <a:off x="1656000" y="5380251"/>
            <a:ext cx="0" cy="6503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3922C9-65E4-6F08-53C5-FD51AA62F3BC}"/>
              </a:ext>
            </a:extLst>
          </p:cNvPr>
          <p:cNvCxnSpPr>
            <a:cxnSpLocks/>
          </p:cNvCxnSpPr>
          <p:nvPr/>
        </p:nvCxnSpPr>
        <p:spPr bwMode="auto">
          <a:xfrm>
            <a:off x="3995936" y="5380251"/>
            <a:ext cx="0" cy="6503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A9C88D2-BF8A-F1F8-AE3E-8C6C4A2FD6A5}"/>
              </a:ext>
            </a:extLst>
          </p:cNvPr>
          <p:cNvSpPr txBox="1"/>
          <p:nvPr/>
        </p:nvSpPr>
        <p:spPr>
          <a:xfrm>
            <a:off x="3370824" y="5917431"/>
            <a:ext cx="155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i="1"/>
              <a:t>E</a:t>
            </a:r>
            <a:r>
              <a:rPr lang="en-IT" sz="2000" i="1" baseline="-25000"/>
              <a:t>ph</a:t>
            </a:r>
            <a:r>
              <a:rPr lang="en-IT" sz="2000" i="1"/>
              <a:t> = 1 keV</a:t>
            </a:r>
            <a:endParaRPr lang="en-IT" sz="2000" i="1" baseline="300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5482EB-01AD-130E-BCBE-C49829A6D120}"/>
              </a:ext>
            </a:extLst>
          </p:cNvPr>
          <p:cNvSpPr txBox="1"/>
          <p:nvPr/>
        </p:nvSpPr>
        <p:spPr>
          <a:xfrm>
            <a:off x="4258421" y="319289"/>
            <a:ext cx="4708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in vacuum e</a:t>
            </a:r>
            <a:r>
              <a:rPr lang="en-IT" i="1"/>
              <a:t>lectron-photon collision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B9F1356-CBA2-5C86-8017-7E3F546CD0A2}"/>
              </a:ext>
            </a:extLst>
          </p:cNvPr>
          <p:cNvGrpSpPr/>
          <p:nvPr/>
        </p:nvGrpSpPr>
        <p:grpSpPr>
          <a:xfrm>
            <a:off x="1798042" y="261583"/>
            <a:ext cx="2048669" cy="1007177"/>
            <a:chOff x="6915819" y="107187"/>
            <a:chExt cx="2048669" cy="1007177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B0DC21E-917D-7810-DEE7-B01B77DC98CC}"/>
                </a:ext>
              </a:extLst>
            </p:cNvPr>
            <p:cNvCxnSpPr/>
            <p:nvPr/>
          </p:nvCxnSpPr>
          <p:spPr bwMode="auto">
            <a:xfrm>
              <a:off x="6915819" y="591019"/>
              <a:ext cx="83140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9" name="Curved Connector 38">
              <a:extLst>
                <a:ext uri="{FF2B5EF4-FFF2-40B4-BE49-F238E27FC236}">
                  <a16:creationId xmlns:a16="http://schemas.microsoft.com/office/drawing/2014/main" id="{F2392E9C-16F5-C887-6107-4814F5990863}"/>
                </a:ext>
              </a:extLst>
            </p:cNvPr>
            <p:cNvCxnSpPr>
              <a:cxnSpLocks/>
            </p:cNvCxnSpPr>
            <p:nvPr/>
          </p:nvCxnSpPr>
          <p:spPr bwMode="auto">
            <a:xfrm rot="10800000">
              <a:off x="7739278" y="591019"/>
              <a:ext cx="790021" cy="290100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F93752-6CAD-83B1-A5CF-8D8E3C3EA290}"/>
                    </a:ext>
                  </a:extLst>
                </p:cNvPr>
                <p:cNvSpPr txBox="1"/>
                <p:nvPr/>
              </p:nvSpPr>
              <p:spPr>
                <a:xfrm>
                  <a:off x="8604070" y="723404"/>
                  <a:ext cx="360418" cy="2573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US" baseline="3000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BB32D3F-E015-A90E-EC6E-3B57A45A5C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4070" y="723404"/>
                  <a:ext cx="360418" cy="257324"/>
                </a:xfrm>
                <a:prstGeom prst="rect">
                  <a:avLst/>
                </a:prstGeom>
                <a:blipFill>
                  <a:blip r:embed="rId5"/>
                  <a:stretch>
                    <a:fillRect l="-27586" r="-51724" b="-8571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D911173-6260-E270-F2FD-7E7C2469BA7D}"/>
                    </a:ext>
                  </a:extLst>
                </p:cNvPr>
                <p:cNvSpPr txBox="1"/>
                <p:nvPr/>
              </p:nvSpPr>
              <p:spPr>
                <a:xfrm>
                  <a:off x="6977764" y="188640"/>
                  <a:ext cx="252447" cy="2333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baseline="3000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80779B6-C1B5-BBCB-AECC-465040D4FA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7764" y="188640"/>
                  <a:ext cx="252447" cy="233354"/>
                </a:xfrm>
                <a:prstGeom prst="rect">
                  <a:avLst/>
                </a:prstGeom>
                <a:blipFill>
                  <a:blip r:embed="rId6"/>
                  <a:stretch>
                    <a:fillRect l="-38095" r="-38095" b="-70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53ED62E-376A-4E39-7045-5F75CD1C4388}"/>
                </a:ext>
              </a:extLst>
            </p:cNvPr>
            <p:cNvCxnSpPr/>
            <p:nvPr/>
          </p:nvCxnSpPr>
          <p:spPr bwMode="auto">
            <a:xfrm flipH="1">
              <a:off x="7486830" y="591019"/>
              <a:ext cx="252447" cy="52334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4A9339FC-6057-6CF3-3D98-56C5AADA19A7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7743920" y="102545"/>
              <a:ext cx="418150" cy="427434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5D0D09E-0AD3-C148-2E00-C49578ECCFA2}"/>
                    </a:ext>
                  </a:extLst>
                </p:cNvPr>
                <p:cNvSpPr txBox="1"/>
                <p:nvPr/>
              </p:nvSpPr>
              <p:spPr>
                <a:xfrm>
                  <a:off x="8183986" y="147340"/>
                  <a:ext cx="426659" cy="2573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US" baseline="3000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640D0E2-4549-214A-7B3C-F4DA959AB9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3986" y="147340"/>
                  <a:ext cx="426659" cy="257324"/>
                </a:xfrm>
                <a:prstGeom prst="rect">
                  <a:avLst/>
                </a:prstGeom>
                <a:blipFill>
                  <a:blip r:embed="rId7"/>
                  <a:stretch>
                    <a:fillRect l="-25714" r="-48571" b="-81818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B1C445A-7328-1EE6-4357-36723A8A785E}"/>
                    </a:ext>
                  </a:extLst>
                </p:cNvPr>
                <p:cNvSpPr txBox="1"/>
                <p:nvPr/>
              </p:nvSpPr>
              <p:spPr>
                <a:xfrm>
                  <a:off x="7637688" y="836712"/>
                  <a:ext cx="318688" cy="2333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baseline="3000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78621F8-D960-635A-C19A-A16D6C7D5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7688" y="836712"/>
                  <a:ext cx="318688" cy="233354"/>
                </a:xfrm>
                <a:prstGeom prst="rect">
                  <a:avLst/>
                </a:prstGeom>
                <a:blipFill>
                  <a:blip r:embed="rId8"/>
                  <a:stretch>
                    <a:fillRect l="-34615" r="-38462" b="-7368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AAE1660-FB7A-3392-2E25-25B4DC525B6F}"/>
              </a:ext>
            </a:extLst>
          </p:cNvPr>
          <p:cNvSpPr txBox="1"/>
          <p:nvPr/>
        </p:nvSpPr>
        <p:spPr>
          <a:xfrm>
            <a:off x="4324062" y="1963651"/>
            <a:ext cx="2844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>
                <a:solidFill>
                  <a:srgbClr val="C00000"/>
                </a:solidFill>
              </a:rPr>
              <a:t>FICS – Full Inverse</a:t>
            </a:r>
          </a:p>
          <a:p>
            <a:r>
              <a:rPr lang="en-IT" b="1">
                <a:solidFill>
                  <a:srgbClr val="C00000"/>
                </a:solidFill>
              </a:rPr>
              <a:t>Compton Scattering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B55893-B87F-54B1-572A-2330883B588D}"/>
              </a:ext>
            </a:extLst>
          </p:cNvPr>
          <p:cNvCxnSpPr>
            <a:cxnSpLocks/>
          </p:cNvCxnSpPr>
          <p:nvPr/>
        </p:nvCxnSpPr>
        <p:spPr bwMode="auto">
          <a:xfrm>
            <a:off x="5868144" y="2794648"/>
            <a:ext cx="0" cy="20893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6F7A788-0B04-3F41-D53B-8F6A4232EF2D}"/>
                  </a:ext>
                </a:extLst>
              </p:cNvPr>
              <p:cNvSpPr txBox="1"/>
              <p:nvPr/>
            </p:nvSpPr>
            <p:spPr>
              <a:xfrm>
                <a:off x="4489505" y="3328536"/>
                <a:ext cx="3178839" cy="7387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𝐹𝐼𝐶𝑆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𝑚𝑐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DF2C29-FB02-5373-03BA-671D8EF15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505" y="3328536"/>
                <a:ext cx="3178839" cy="738728"/>
              </a:xfrm>
              <a:prstGeom prst="rect">
                <a:avLst/>
              </a:prstGeom>
              <a:blipFill>
                <a:blip r:embed="rId9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A13F950-253A-9BB2-782F-7E4D43C15FBA}"/>
              </a:ext>
            </a:extLst>
          </p:cNvPr>
          <p:cNvSpPr txBox="1"/>
          <p:nvPr/>
        </p:nvSpPr>
        <p:spPr>
          <a:xfrm>
            <a:off x="5125166" y="1451839"/>
            <a:ext cx="148309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i="1"/>
              <a:t>f</a:t>
            </a:r>
            <a:r>
              <a:rPr lang="en-IT" i="1" baseline="-25000"/>
              <a:t>FICS</a:t>
            </a:r>
            <a:r>
              <a:rPr lang="en-IT"/>
              <a:t> = 1 !!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35FE908-0CB2-B6D1-328F-81551B0B4D8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46468"/>
            <a:ext cx="6336704" cy="2836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Fundamental Research &amp; Applications @ EupraXia, LNF, Dec. 5th,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1888489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7FB2C-3651-4C44-00C0-C78FD6B2A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D72D6E0-4A6E-4EF4-52BF-47B9CF9EC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3" name="Segnaposto data 6">
            <a:extLst>
              <a:ext uri="{FF2B5EF4-FFF2-40B4-BE49-F238E27FC236}">
                <a16:creationId xmlns:a16="http://schemas.microsoft.com/office/drawing/2014/main" id="{9AC10294-44D7-FFEE-6C8F-025BCA30BA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25344"/>
            <a:ext cx="446449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EupraXia Meeting – La Biodola (Elba) – Sept.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9570175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a line drawn on it&#10;&#10;Description automatically generated">
            <a:extLst>
              <a:ext uri="{FF2B5EF4-FFF2-40B4-BE49-F238E27FC236}">
                <a16:creationId xmlns:a16="http://schemas.microsoft.com/office/drawing/2014/main" id="{415E91A9-A674-CDB6-136E-DB7CEED36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4005064"/>
            <a:ext cx="4136780" cy="2482068"/>
          </a:xfrm>
          <a:prstGeom prst="rect">
            <a:avLst/>
          </a:prstGeom>
        </p:spPr>
      </p:pic>
      <p:pic>
        <p:nvPicPr>
          <p:cNvPr id="9" name="Picture 8" descr="A graph with a line&#10;&#10;Description automatically generated">
            <a:extLst>
              <a:ext uri="{FF2B5EF4-FFF2-40B4-BE49-F238E27FC236}">
                <a16:creationId xmlns:a16="http://schemas.microsoft.com/office/drawing/2014/main" id="{131A28AD-A74F-210C-1D0E-57F5DE45E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7251"/>
            <a:ext cx="4488473" cy="2693084"/>
          </a:xfrm>
          <a:prstGeom prst="rect">
            <a:avLst/>
          </a:prstGeom>
        </p:spPr>
      </p:pic>
      <p:pic>
        <p:nvPicPr>
          <p:cNvPr id="11" name="Picture 10" descr="A graph of a graph&#10;&#10;Description automatically generated">
            <a:extLst>
              <a:ext uri="{FF2B5EF4-FFF2-40B4-BE49-F238E27FC236}">
                <a16:creationId xmlns:a16="http://schemas.microsoft.com/office/drawing/2014/main" id="{D98B552A-A659-7957-16A3-C6EF775E9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891540"/>
            <a:ext cx="4620358" cy="2772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B3F330-0953-6E4C-FACD-1C432643A740}"/>
                  </a:ext>
                </a:extLst>
              </p:cNvPr>
              <p:cNvSpPr txBox="1"/>
              <p:nvPr/>
            </p:nvSpPr>
            <p:spPr>
              <a:xfrm>
                <a:off x="668029" y="567303"/>
                <a:ext cx="3024336" cy="4655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360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𝐹𝐼𝐶𝑆</m:t>
                          </m:r>
                        </m:sup>
                      </m:sSubSup>
                      <m:d>
                        <m:dPr>
                          <m:ctrlPr>
                            <a:rPr lang="en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500 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𝑘𝑒𝑉</m:t>
                          </m:r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B3F330-0953-6E4C-FACD-1C432643A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29" y="567303"/>
                <a:ext cx="3024336" cy="465572"/>
              </a:xfrm>
              <a:prstGeom prst="rect">
                <a:avLst/>
              </a:prstGeom>
              <a:blipFill>
                <a:blip r:embed="rId5"/>
                <a:stretch>
                  <a:fillRect t="-2632" b="-1315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C97FDE-6349-1F76-881A-455FD11CEC75}"/>
                  </a:ext>
                </a:extLst>
              </p:cNvPr>
              <p:cNvSpPr txBox="1"/>
              <p:nvPr/>
            </p:nvSpPr>
            <p:spPr>
              <a:xfrm>
                <a:off x="5196085" y="567303"/>
                <a:ext cx="3024336" cy="4655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360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𝐹𝐼𝐶𝑆</m:t>
                          </m:r>
                        </m:sup>
                      </m:sSubSup>
                      <m:d>
                        <m:dPr>
                          <m:ctrlPr>
                            <a:rPr lang="en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100 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𝑀𝑒𝑉</m:t>
                          </m:r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C97FDE-6349-1F76-881A-455FD11CE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085" y="567303"/>
                <a:ext cx="3024336" cy="465572"/>
              </a:xfrm>
              <a:prstGeom prst="rect">
                <a:avLst/>
              </a:prstGeom>
              <a:blipFill>
                <a:blip r:embed="rId6"/>
                <a:stretch>
                  <a:fillRect t="-2632" b="-1315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331475-615D-E157-5FFB-58BCA8D4C67D}"/>
                  </a:ext>
                </a:extLst>
              </p:cNvPr>
              <p:cNvSpPr txBox="1"/>
              <p:nvPr/>
            </p:nvSpPr>
            <p:spPr>
              <a:xfrm>
                <a:off x="2915816" y="3717032"/>
                <a:ext cx="3024336" cy="4655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360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𝐹𝐼𝐶𝑆</m:t>
                          </m:r>
                        </m:sup>
                      </m:sSubSup>
                      <m:d>
                        <m:dPr>
                          <m:ctrlPr>
                            <a:rPr lang="en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10 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𝑒𝑉</m:t>
                          </m:r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331475-615D-E157-5FFB-58BCA8D4C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3717032"/>
                <a:ext cx="3024336" cy="465572"/>
              </a:xfrm>
              <a:prstGeom prst="rect">
                <a:avLst/>
              </a:prstGeom>
              <a:blipFill>
                <a:blip r:embed="rId7"/>
                <a:stretch>
                  <a:fillRect t="-2632" b="-1315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39416D-589E-700B-289E-6FC442A8E128}"/>
                  </a:ext>
                </a:extLst>
              </p:cNvPr>
              <p:cNvSpPr txBox="1"/>
              <p:nvPr/>
            </p:nvSpPr>
            <p:spPr>
              <a:xfrm>
                <a:off x="8358252" y="800089"/>
                <a:ext cx="750252" cy="7750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360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39416D-589E-700B-289E-6FC442A8E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252" y="800089"/>
                <a:ext cx="750252" cy="775080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89CC0C7-2D81-0015-04AF-8BC4E996CD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77" y="29829"/>
            <a:ext cx="859115" cy="519544"/>
          </a:xfrm>
          <a:prstGeom prst="rect">
            <a:avLst/>
          </a:prstGeom>
        </p:spPr>
      </p:pic>
      <p:sp>
        <p:nvSpPr>
          <p:cNvPr id="8" name="Segnaposto data 6">
            <a:extLst>
              <a:ext uri="{FF2B5EF4-FFF2-40B4-BE49-F238E27FC236}">
                <a16:creationId xmlns:a16="http://schemas.microsoft.com/office/drawing/2014/main" id="{C3956B42-62A9-0132-72B4-8626902DD35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LaSapienza - Dipartimento SBAI -  July 3rd, 2024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359477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3" name="Picture 2" descr="A graph with blue dots&#10;&#10;Description automatically generated">
            <a:extLst>
              <a:ext uri="{FF2B5EF4-FFF2-40B4-BE49-F238E27FC236}">
                <a16:creationId xmlns:a16="http://schemas.microsoft.com/office/drawing/2014/main" id="{65A9413E-3B9A-A385-DF65-5766F291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827" y="971162"/>
            <a:ext cx="6250508" cy="5588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80E86E-3260-DB81-601A-62619E200A23}"/>
              </a:ext>
            </a:extLst>
          </p:cNvPr>
          <p:cNvSpPr txBox="1"/>
          <p:nvPr/>
        </p:nvSpPr>
        <p:spPr>
          <a:xfrm>
            <a:off x="6114200" y="1628799"/>
            <a:ext cx="2036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/>
              <a:t>n</a:t>
            </a:r>
            <a:r>
              <a:rPr lang="en-IT"/>
              <a:t>on interacting</a:t>
            </a:r>
          </a:p>
          <a:p>
            <a:pPr algn="ctr"/>
            <a:r>
              <a:rPr lang="en-IT"/>
              <a:t>electrons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AA62CF-3759-24C6-4DFF-E025CCB82E7F}"/>
              </a:ext>
            </a:extLst>
          </p:cNvPr>
          <p:cNvSpPr txBox="1"/>
          <p:nvPr/>
        </p:nvSpPr>
        <p:spPr>
          <a:xfrm>
            <a:off x="2857115" y="1628800"/>
            <a:ext cx="2167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</a:t>
            </a:r>
            <a:r>
              <a:rPr lang="en-IT"/>
              <a:t>lectrons under-</a:t>
            </a:r>
          </a:p>
          <a:p>
            <a:r>
              <a:rPr lang="en-IT"/>
              <a:t>going FICS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E1DCF-C646-83F9-602B-DEF4E7A67DD5}"/>
              </a:ext>
            </a:extLst>
          </p:cNvPr>
          <p:cNvSpPr txBox="1"/>
          <p:nvPr/>
        </p:nvSpPr>
        <p:spPr>
          <a:xfrm>
            <a:off x="2267744" y="149731"/>
            <a:ext cx="53318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i="1"/>
              <a:t>E</a:t>
            </a:r>
            <a:r>
              <a:rPr lang="en-IT" i="1" baseline="-25000"/>
              <a:t>e</a:t>
            </a:r>
            <a:r>
              <a:rPr lang="en-IT" i="1"/>
              <a:t> = 200 MeV   ;  E</a:t>
            </a:r>
            <a:r>
              <a:rPr lang="en-IT" i="1" baseline="-25000"/>
              <a:t>ph</a:t>
            </a:r>
            <a:r>
              <a:rPr lang="en-IT" i="1"/>
              <a:t>=255.5 keV</a:t>
            </a:r>
          </a:p>
          <a:p>
            <a:pPr algn="ctr"/>
            <a:r>
              <a:rPr lang="en-GB" i="1"/>
              <a:t>e</a:t>
            </a:r>
            <a:r>
              <a:rPr lang="en-IT" i="1"/>
              <a:t>lectron momenta distribution after FICS</a:t>
            </a:r>
          </a:p>
        </p:txBody>
      </p:sp>
      <p:sp>
        <p:nvSpPr>
          <p:cNvPr id="6" name="Segnaposto data 6">
            <a:extLst>
              <a:ext uri="{FF2B5EF4-FFF2-40B4-BE49-F238E27FC236}">
                <a16:creationId xmlns:a16="http://schemas.microsoft.com/office/drawing/2014/main" id="{13F994B8-CC14-45C4-50AC-BDE64E8FEE2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8802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UBA-24 Workshop  @  CANDLE (Armenia) -  June 19th, 2024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516727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52DB5C50-59C7-888B-0411-7B0AC9F8EB8F}"/>
              </a:ext>
            </a:extLst>
          </p:cNvPr>
          <p:cNvGrpSpPr/>
          <p:nvPr/>
        </p:nvGrpSpPr>
        <p:grpSpPr>
          <a:xfrm>
            <a:off x="1414511" y="4126099"/>
            <a:ext cx="5886125" cy="2362878"/>
            <a:chOff x="594848" y="1978027"/>
            <a:chExt cx="5862385" cy="315050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6A6D79-1F39-70A0-5FC5-70E6C53D38C7}"/>
                </a:ext>
              </a:extLst>
            </p:cNvPr>
            <p:cNvSpPr txBox="1"/>
            <p:nvPr/>
          </p:nvSpPr>
          <p:spPr>
            <a:xfrm>
              <a:off x="1537421" y="1978027"/>
              <a:ext cx="198612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050" dirty="0">
                  <a:solidFill>
                    <a:schemeClr val="accent6">
                      <a:lumMod val="50000"/>
                    </a:schemeClr>
                  </a:solidFill>
                </a:rPr>
                <a:t>Incident electron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ADEA825-2F98-2859-CEB1-9DC3CE664D63}"/>
                    </a:ext>
                  </a:extLst>
                </p:cNvPr>
                <p:cNvSpPr txBox="1"/>
                <p:nvPr/>
              </p:nvSpPr>
              <p:spPr>
                <a:xfrm>
                  <a:off x="3579401" y="1985331"/>
                  <a:ext cx="1986126" cy="355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sz="1050" dirty="0">
                      <a:solidFill>
                        <a:srgbClr val="FF0000"/>
                      </a:solidFill>
                    </a:rPr>
                    <a:t>Incident photon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IT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a14:m>
                  <a:endParaRPr lang="en-IT" sz="105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ADEA825-2F98-2859-CEB1-9DC3CE664D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9401" y="1985331"/>
                  <a:ext cx="1986126" cy="355227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DB86166-460E-B192-FDCD-957F93DAB108}"/>
                </a:ext>
              </a:extLst>
            </p:cNvPr>
            <p:cNvCxnSpPr>
              <a:cxnSpLocks/>
            </p:cNvCxnSpPr>
            <p:nvPr/>
          </p:nvCxnSpPr>
          <p:spPr>
            <a:xfrm>
              <a:off x="1801090" y="2563091"/>
              <a:ext cx="4588952" cy="0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prstDash val="sysDot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F84E6EA-DE48-EEA8-B2A9-FF21D9EE61A2}"/>
                </a:ext>
              </a:extLst>
            </p:cNvPr>
            <p:cNvGrpSpPr/>
            <p:nvPr/>
          </p:nvGrpSpPr>
          <p:grpSpPr>
            <a:xfrm rot="9239964">
              <a:off x="3611418" y="3826736"/>
              <a:ext cx="2715873" cy="542291"/>
              <a:chOff x="3338582" y="3609582"/>
              <a:chExt cx="1882787" cy="542291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CA4D58B-C37D-945B-D840-2560251B5B08}"/>
                  </a:ext>
                </a:extLst>
              </p:cNvPr>
              <p:cNvCxnSpPr>
                <a:cxnSpLocks/>
              </p:cNvCxnSpPr>
              <p:nvPr/>
            </p:nvCxnSpPr>
            <p:spPr>
              <a:xfrm rot="12360036" flipV="1">
                <a:off x="3338582" y="3609582"/>
                <a:ext cx="1882787" cy="5422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25555E70-46BC-2E8F-EF10-546B12814611}"/>
                  </a:ext>
                </a:extLst>
              </p:cNvPr>
              <p:cNvSpPr/>
              <p:nvPr/>
            </p:nvSpPr>
            <p:spPr>
              <a:xfrm rot="778406">
                <a:off x="3548906" y="3717610"/>
                <a:ext cx="1477003" cy="419616"/>
              </a:xfrm>
              <a:custGeom>
                <a:avLst/>
                <a:gdLst>
                  <a:gd name="connsiteX0" fmla="*/ 0 w 1545064"/>
                  <a:gd name="connsiteY0" fmla="*/ 182950 h 602516"/>
                  <a:gd name="connsiteX1" fmla="*/ 107576 w 1545064"/>
                  <a:gd name="connsiteY1" fmla="*/ 21585 h 602516"/>
                  <a:gd name="connsiteX2" fmla="*/ 258183 w 1545064"/>
                  <a:gd name="connsiteY2" fmla="*/ 537952 h 602516"/>
                  <a:gd name="connsiteX3" fmla="*/ 376518 w 1545064"/>
                  <a:gd name="connsiteY3" fmla="*/ 32343 h 602516"/>
                  <a:gd name="connsiteX4" fmla="*/ 494852 w 1545064"/>
                  <a:gd name="connsiteY4" fmla="*/ 537952 h 602516"/>
                  <a:gd name="connsiteX5" fmla="*/ 591671 w 1545064"/>
                  <a:gd name="connsiteY5" fmla="*/ 70 h 602516"/>
                  <a:gd name="connsiteX6" fmla="*/ 720762 w 1545064"/>
                  <a:gd name="connsiteY6" fmla="*/ 580983 h 602516"/>
                  <a:gd name="connsiteX7" fmla="*/ 817581 w 1545064"/>
                  <a:gd name="connsiteY7" fmla="*/ 21585 h 602516"/>
                  <a:gd name="connsiteX8" fmla="*/ 935915 w 1545064"/>
                  <a:gd name="connsiteY8" fmla="*/ 602498 h 602516"/>
                  <a:gd name="connsiteX9" fmla="*/ 1054249 w 1545064"/>
                  <a:gd name="connsiteY9" fmla="*/ 70 h 602516"/>
                  <a:gd name="connsiteX10" fmla="*/ 1269402 w 1545064"/>
                  <a:gd name="connsiteY10" fmla="*/ 602498 h 602516"/>
                  <a:gd name="connsiteX11" fmla="*/ 1312433 w 1545064"/>
                  <a:gd name="connsiteY11" fmla="*/ 21585 h 602516"/>
                  <a:gd name="connsiteX12" fmla="*/ 1527586 w 1545064"/>
                  <a:gd name="connsiteY12" fmla="*/ 279769 h 602516"/>
                  <a:gd name="connsiteX13" fmla="*/ 1516828 w 1545064"/>
                  <a:gd name="connsiteY13" fmla="*/ 269011 h 602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45064" h="602516">
                    <a:moveTo>
                      <a:pt x="0" y="182950"/>
                    </a:moveTo>
                    <a:cubicBezTo>
                      <a:pt x="32272" y="72684"/>
                      <a:pt x="64545" y="-37582"/>
                      <a:pt x="107576" y="21585"/>
                    </a:cubicBezTo>
                    <a:cubicBezTo>
                      <a:pt x="150607" y="80752"/>
                      <a:pt x="213359" y="536159"/>
                      <a:pt x="258183" y="537952"/>
                    </a:cubicBezTo>
                    <a:cubicBezTo>
                      <a:pt x="303007" y="539745"/>
                      <a:pt x="337073" y="32343"/>
                      <a:pt x="376518" y="32343"/>
                    </a:cubicBezTo>
                    <a:cubicBezTo>
                      <a:pt x="415963" y="32343"/>
                      <a:pt x="458993" y="543331"/>
                      <a:pt x="494852" y="537952"/>
                    </a:cubicBezTo>
                    <a:cubicBezTo>
                      <a:pt x="530711" y="532573"/>
                      <a:pt x="554019" y="-7102"/>
                      <a:pt x="591671" y="70"/>
                    </a:cubicBezTo>
                    <a:cubicBezTo>
                      <a:pt x="629323" y="7242"/>
                      <a:pt x="683110" y="577397"/>
                      <a:pt x="720762" y="580983"/>
                    </a:cubicBezTo>
                    <a:cubicBezTo>
                      <a:pt x="758414" y="584569"/>
                      <a:pt x="781722" y="17999"/>
                      <a:pt x="817581" y="21585"/>
                    </a:cubicBezTo>
                    <a:cubicBezTo>
                      <a:pt x="853440" y="25171"/>
                      <a:pt x="896470" y="606084"/>
                      <a:pt x="935915" y="602498"/>
                    </a:cubicBezTo>
                    <a:cubicBezTo>
                      <a:pt x="975360" y="598912"/>
                      <a:pt x="998668" y="70"/>
                      <a:pt x="1054249" y="70"/>
                    </a:cubicBezTo>
                    <a:cubicBezTo>
                      <a:pt x="1109830" y="70"/>
                      <a:pt x="1226371" y="598912"/>
                      <a:pt x="1269402" y="602498"/>
                    </a:cubicBezTo>
                    <a:cubicBezTo>
                      <a:pt x="1312433" y="606084"/>
                      <a:pt x="1269402" y="75373"/>
                      <a:pt x="1312433" y="21585"/>
                    </a:cubicBezTo>
                    <a:cubicBezTo>
                      <a:pt x="1355464" y="-32203"/>
                      <a:pt x="1493520" y="238531"/>
                      <a:pt x="1527586" y="279769"/>
                    </a:cubicBezTo>
                    <a:cubicBezTo>
                      <a:pt x="1561652" y="321007"/>
                      <a:pt x="1539240" y="295009"/>
                      <a:pt x="1516828" y="26901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sz="180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00252E-4D6D-A466-8B20-88FD1FCD0ABA}"/>
                </a:ext>
              </a:extLst>
            </p:cNvPr>
            <p:cNvSpPr txBox="1"/>
            <p:nvPr/>
          </p:nvSpPr>
          <p:spPr>
            <a:xfrm>
              <a:off x="1490191" y="3927635"/>
              <a:ext cx="264343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accent6">
                      <a:lumMod val="50000"/>
                    </a:schemeClr>
                  </a:solidFill>
                </a:rPr>
                <a:t>Q</a:t>
              </a:r>
              <a:r>
                <a:rPr lang="en-IT" sz="1050" dirty="0">
                  <a:solidFill>
                    <a:schemeClr val="accent6">
                      <a:lumMod val="50000"/>
                    </a:schemeClr>
                  </a:solidFill>
                </a:rPr>
                <a:t>uasi-Stationary electron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C76A552-72C2-370A-C9CD-5916ED79C905}"/>
                    </a:ext>
                  </a:extLst>
                </p:cNvPr>
                <p:cNvSpPr txBox="1"/>
                <p:nvPr/>
              </p:nvSpPr>
              <p:spPr>
                <a:xfrm rot="21012088">
                  <a:off x="3867701" y="3461618"/>
                  <a:ext cx="1986126" cy="36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sz="1050" dirty="0">
                      <a:solidFill>
                        <a:srgbClr val="FF0000"/>
                      </a:solidFill>
                    </a:rPr>
                    <a:t>Scattered photon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en-US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a14:m>
                  <a:endParaRPr lang="en-IT" sz="105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C76A552-72C2-370A-C9CD-5916ED79C9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012088">
                  <a:off x="3867701" y="3461618"/>
                  <a:ext cx="1986126" cy="360869"/>
                </a:xfrm>
                <a:prstGeom prst="rect">
                  <a:avLst/>
                </a:prstGeom>
                <a:blipFill>
                  <a:blip r:embed="rId3"/>
                  <a:stretch>
                    <a:fillRect b="-2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3890B46-CF97-7E90-5E32-94A4053E21C8}"/>
                </a:ext>
              </a:extLst>
            </p:cNvPr>
            <p:cNvSpPr/>
            <p:nvPr/>
          </p:nvSpPr>
          <p:spPr>
            <a:xfrm>
              <a:off x="1593275" y="2369128"/>
              <a:ext cx="310830" cy="33855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800" dirty="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1DF0C7F-42B9-DF09-820A-54DD637A6F9A}"/>
                </a:ext>
              </a:extLst>
            </p:cNvPr>
            <p:cNvCxnSpPr>
              <a:cxnSpLocks/>
            </p:cNvCxnSpPr>
            <p:nvPr/>
          </p:nvCxnSpPr>
          <p:spPr>
            <a:xfrm>
              <a:off x="1801091" y="2563091"/>
              <a:ext cx="1648691" cy="0"/>
            </a:xfrm>
            <a:prstGeom prst="straightConnector1">
              <a:avLst/>
            </a:prstGeom>
            <a:ln w="57150">
              <a:solidFill>
                <a:schemeClr val="accent6">
                  <a:lumMod val="50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A7DAE24-ED4B-375C-F24B-B6C46D9E52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9782" y="2563091"/>
              <a:ext cx="175691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3EEBC26-3FD8-7611-0BF2-4A7EDA174418}"/>
                </a:ext>
              </a:extLst>
            </p:cNvPr>
            <p:cNvSpPr/>
            <p:nvPr/>
          </p:nvSpPr>
          <p:spPr>
            <a:xfrm>
              <a:off x="3657599" y="2355856"/>
              <a:ext cx="1545064" cy="419616"/>
            </a:xfrm>
            <a:custGeom>
              <a:avLst/>
              <a:gdLst>
                <a:gd name="connsiteX0" fmla="*/ 0 w 1545064"/>
                <a:gd name="connsiteY0" fmla="*/ 182950 h 602516"/>
                <a:gd name="connsiteX1" fmla="*/ 107576 w 1545064"/>
                <a:gd name="connsiteY1" fmla="*/ 21585 h 602516"/>
                <a:gd name="connsiteX2" fmla="*/ 258183 w 1545064"/>
                <a:gd name="connsiteY2" fmla="*/ 537952 h 602516"/>
                <a:gd name="connsiteX3" fmla="*/ 376518 w 1545064"/>
                <a:gd name="connsiteY3" fmla="*/ 32343 h 602516"/>
                <a:gd name="connsiteX4" fmla="*/ 494852 w 1545064"/>
                <a:gd name="connsiteY4" fmla="*/ 537952 h 602516"/>
                <a:gd name="connsiteX5" fmla="*/ 591671 w 1545064"/>
                <a:gd name="connsiteY5" fmla="*/ 70 h 602516"/>
                <a:gd name="connsiteX6" fmla="*/ 720762 w 1545064"/>
                <a:gd name="connsiteY6" fmla="*/ 580983 h 602516"/>
                <a:gd name="connsiteX7" fmla="*/ 817581 w 1545064"/>
                <a:gd name="connsiteY7" fmla="*/ 21585 h 602516"/>
                <a:gd name="connsiteX8" fmla="*/ 935915 w 1545064"/>
                <a:gd name="connsiteY8" fmla="*/ 602498 h 602516"/>
                <a:gd name="connsiteX9" fmla="*/ 1054249 w 1545064"/>
                <a:gd name="connsiteY9" fmla="*/ 70 h 602516"/>
                <a:gd name="connsiteX10" fmla="*/ 1269402 w 1545064"/>
                <a:gd name="connsiteY10" fmla="*/ 602498 h 602516"/>
                <a:gd name="connsiteX11" fmla="*/ 1312433 w 1545064"/>
                <a:gd name="connsiteY11" fmla="*/ 21585 h 602516"/>
                <a:gd name="connsiteX12" fmla="*/ 1527586 w 1545064"/>
                <a:gd name="connsiteY12" fmla="*/ 279769 h 602516"/>
                <a:gd name="connsiteX13" fmla="*/ 1516828 w 1545064"/>
                <a:gd name="connsiteY13" fmla="*/ 269011 h 602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5064" h="602516">
                  <a:moveTo>
                    <a:pt x="0" y="182950"/>
                  </a:moveTo>
                  <a:cubicBezTo>
                    <a:pt x="32272" y="72684"/>
                    <a:pt x="64545" y="-37582"/>
                    <a:pt x="107576" y="21585"/>
                  </a:cubicBezTo>
                  <a:cubicBezTo>
                    <a:pt x="150607" y="80752"/>
                    <a:pt x="213359" y="536159"/>
                    <a:pt x="258183" y="537952"/>
                  </a:cubicBezTo>
                  <a:cubicBezTo>
                    <a:pt x="303007" y="539745"/>
                    <a:pt x="337073" y="32343"/>
                    <a:pt x="376518" y="32343"/>
                  </a:cubicBezTo>
                  <a:cubicBezTo>
                    <a:pt x="415963" y="32343"/>
                    <a:pt x="458993" y="543331"/>
                    <a:pt x="494852" y="537952"/>
                  </a:cubicBezTo>
                  <a:cubicBezTo>
                    <a:pt x="530711" y="532573"/>
                    <a:pt x="554019" y="-7102"/>
                    <a:pt x="591671" y="70"/>
                  </a:cubicBezTo>
                  <a:cubicBezTo>
                    <a:pt x="629323" y="7242"/>
                    <a:pt x="683110" y="577397"/>
                    <a:pt x="720762" y="580983"/>
                  </a:cubicBezTo>
                  <a:cubicBezTo>
                    <a:pt x="758414" y="584569"/>
                    <a:pt x="781722" y="17999"/>
                    <a:pt x="817581" y="21585"/>
                  </a:cubicBezTo>
                  <a:cubicBezTo>
                    <a:pt x="853440" y="25171"/>
                    <a:pt x="896470" y="606084"/>
                    <a:pt x="935915" y="602498"/>
                  </a:cubicBezTo>
                  <a:cubicBezTo>
                    <a:pt x="975360" y="598912"/>
                    <a:pt x="998668" y="70"/>
                    <a:pt x="1054249" y="70"/>
                  </a:cubicBezTo>
                  <a:cubicBezTo>
                    <a:pt x="1109830" y="70"/>
                    <a:pt x="1226371" y="598912"/>
                    <a:pt x="1269402" y="602498"/>
                  </a:cubicBezTo>
                  <a:cubicBezTo>
                    <a:pt x="1312433" y="606084"/>
                    <a:pt x="1269402" y="75373"/>
                    <a:pt x="1312433" y="21585"/>
                  </a:cubicBezTo>
                  <a:cubicBezTo>
                    <a:pt x="1355464" y="-32203"/>
                    <a:pt x="1493520" y="238531"/>
                    <a:pt x="1527586" y="279769"/>
                  </a:cubicBezTo>
                  <a:cubicBezTo>
                    <a:pt x="1561652" y="321007"/>
                    <a:pt x="1539240" y="295009"/>
                    <a:pt x="1516828" y="26901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392263-5502-9D4C-7F3E-2AD096948BC3}"/>
                </a:ext>
              </a:extLst>
            </p:cNvPr>
            <p:cNvSpPr txBox="1"/>
            <p:nvPr/>
          </p:nvSpPr>
          <p:spPr>
            <a:xfrm>
              <a:off x="6171221" y="2563050"/>
              <a:ext cx="215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z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E6959CB-0D24-78E3-146D-342DA804BB57}"/>
                </a:ext>
              </a:extLst>
            </p:cNvPr>
            <p:cNvCxnSpPr>
              <a:cxnSpLocks/>
            </p:cNvCxnSpPr>
            <p:nvPr/>
          </p:nvCxnSpPr>
          <p:spPr>
            <a:xfrm>
              <a:off x="1738338" y="4393686"/>
              <a:ext cx="4588952" cy="0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prstDash val="sysDot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3ABFA08-9C0D-E3FB-6109-1303A7AC6E40}"/>
                </a:ext>
              </a:extLst>
            </p:cNvPr>
            <p:cNvSpPr/>
            <p:nvPr/>
          </p:nvSpPr>
          <p:spPr>
            <a:xfrm>
              <a:off x="3346769" y="4182589"/>
              <a:ext cx="310830" cy="33855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800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92348C6-BC15-477D-220A-7681AA4199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3355" y="4367103"/>
              <a:ext cx="208120" cy="591704"/>
            </a:xfrm>
            <a:prstGeom prst="straightConnector1">
              <a:avLst/>
            </a:prstGeom>
            <a:ln w="57150">
              <a:solidFill>
                <a:schemeClr val="accent6">
                  <a:lumMod val="50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88DC5EE-63B6-AE49-A7BC-26916317ACA8}"/>
                    </a:ext>
                  </a:extLst>
                </p:cNvPr>
                <p:cNvSpPr txBox="1"/>
                <p:nvPr/>
              </p:nvSpPr>
              <p:spPr>
                <a:xfrm>
                  <a:off x="5317270" y="3928881"/>
                  <a:ext cx="1139963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≤1/</m:t>
                        </m:r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IT" sz="1800" dirty="0">
                    <a:latin typeface="Symbol" pitchFamily="2" charset="2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88DC5EE-63B6-AE49-A7BC-26916317AC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7270" y="3928881"/>
                  <a:ext cx="1139963" cy="492443"/>
                </a:xfrm>
                <a:prstGeom prst="rect">
                  <a:avLst/>
                </a:prstGeom>
                <a:blipFill>
                  <a:blip r:embed="rId4"/>
                  <a:stretch>
                    <a:fillRect b="-2069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D8400E-337F-3367-7600-3E2CAA0DCEAF}"/>
                </a:ext>
              </a:extLst>
            </p:cNvPr>
            <p:cNvSpPr txBox="1"/>
            <p:nvPr/>
          </p:nvSpPr>
          <p:spPr>
            <a:xfrm>
              <a:off x="6116330" y="4461906"/>
              <a:ext cx="215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F6A6D7-46ED-6CFA-AB85-C451BC7522D1}"/>
                </a:ext>
              </a:extLst>
            </p:cNvPr>
            <p:cNvSpPr txBox="1"/>
            <p:nvPr/>
          </p:nvSpPr>
          <p:spPr>
            <a:xfrm>
              <a:off x="594848" y="2298890"/>
              <a:ext cx="69924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800" dirty="0"/>
                <a:t>input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8A9A33-B46A-8F18-F9F7-28D5DD677407}"/>
                </a:ext>
              </a:extLst>
            </p:cNvPr>
            <p:cNvSpPr txBox="1"/>
            <p:nvPr/>
          </p:nvSpPr>
          <p:spPr>
            <a:xfrm>
              <a:off x="638401" y="4182438"/>
              <a:ext cx="96720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800" dirty="0"/>
                <a:t>output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085EB27-15AE-7CF4-423C-B8674A2D6281}"/>
                    </a:ext>
                  </a:extLst>
                </p:cNvPr>
                <p:cNvSpPr txBox="1"/>
                <p:nvPr/>
              </p:nvSpPr>
              <p:spPr>
                <a:xfrm>
                  <a:off x="2816682" y="4728421"/>
                  <a:ext cx="351913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35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35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135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IT" sz="18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085EB27-15AE-7CF4-423C-B8674A2D62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6682" y="4728421"/>
                  <a:ext cx="351913" cy="40010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6A8520-6E0A-439E-F071-1FD3276A8A78}"/>
              </a:ext>
            </a:extLst>
          </p:cNvPr>
          <p:cNvGrpSpPr/>
          <p:nvPr/>
        </p:nvGrpSpPr>
        <p:grpSpPr>
          <a:xfrm>
            <a:off x="1793511" y="1015428"/>
            <a:ext cx="4899262" cy="2246554"/>
            <a:chOff x="419104" y="1978027"/>
            <a:chExt cx="5970938" cy="299540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1345D53-59D5-905F-BF45-2F4F999C8E6D}"/>
                </a:ext>
              </a:extLst>
            </p:cNvPr>
            <p:cNvSpPr txBox="1"/>
            <p:nvPr/>
          </p:nvSpPr>
          <p:spPr>
            <a:xfrm>
              <a:off x="1537421" y="1978027"/>
              <a:ext cx="19861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050" dirty="0">
                  <a:solidFill>
                    <a:schemeClr val="accent6">
                      <a:lumMod val="50000"/>
                    </a:schemeClr>
                  </a:solidFill>
                </a:rPr>
                <a:t>Incident electron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CBB1E34-BD79-BD54-B3DD-A88E9ADC97CB}"/>
                    </a:ext>
                  </a:extLst>
                </p:cNvPr>
                <p:cNvSpPr txBox="1"/>
                <p:nvPr/>
              </p:nvSpPr>
              <p:spPr>
                <a:xfrm>
                  <a:off x="3579401" y="1985331"/>
                  <a:ext cx="1986127" cy="355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sz="1050" dirty="0">
                      <a:solidFill>
                        <a:srgbClr val="FF0000"/>
                      </a:solidFill>
                    </a:rPr>
                    <a:t>Incident photon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IT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a14:m>
                  <a:endParaRPr lang="en-IT" sz="105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CBB1E34-BD79-BD54-B3DD-A88E9ADC97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9401" y="1985331"/>
                  <a:ext cx="1986127" cy="355227"/>
                </a:xfrm>
                <a:prstGeom prst="rect">
                  <a:avLst/>
                </a:prstGeom>
                <a:blipFill>
                  <a:blip r:embed="rId6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9AD709C-01AB-8708-AD75-26917B07DE9B}"/>
                </a:ext>
              </a:extLst>
            </p:cNvPr>
            <p:cNvCxnSpPr>
              <a:cxnSpLocks/>
            </p:cNvCxnSpPr>
            <p:nvPr/>
          </p:nvCxnSpPr>
          <p:spPr>
            <a:xfrm>
              <a:off x="1801090" y="2563091"/>
              <a:ext cx="4588952" cy="0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prstDash val="sysDot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6A1BEF2-45BA-AF4A-43E5-28152DDEA876}"/>
                </a:ext>
              </a:extLst>
            </p:cNvPr>
            <p:cNvGrpSpPr/>
            <p:nvPr/>
          </p:nvGrpSpPr>
          <p:grpSpPr>
            <a:xfrm rot="10800000">
              <a:off x="3580012" y="4167470"/>
              <a:ext cx="2534312" cy="419616"/>
              <a:chOff x="3451575" y="4025084"/>
              <a:chExt cx="1756919" cy="419616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0B1BD07A-F4C8-F035-0961-B014D5E544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51575" y="4232319"/>
                <a:ext cx="1756919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016F8CB7-1F12-54C9-7B97-C6FEB81386F7}"/>
                  </a:ext>
                </a:extLst>
              </p:cNvPr>
              <p:cNvSpPr/>
              <p:nvPr/>
            </p:nvSpPr>
            <p:spPr>
              <a:xfrm>
                <a:off x="3659392" y="4025084"/>
                <a:ext cx="1545064" cy="419616"/>
              </a:xfrm>
              <a:custGeom>
                <a:avLst/>
                <a:gdLst>
                  <a:gd name="connsiteX0" fmla="*/ 0 w 1545064"/>
                  <a:gd name="connsiteY0" fmla="*/ 182950 h 602516"/>
                  <a:gd name="connsiteX1" fmla="*/ 107576 w 1545064"/>
                  <a:gd name="connsiteY1" fmla="*/ 21585 h 602516"/>
                  <a:gd name="connsiteX2" fmla="*/ 258183 w 1545064"/>
                  <a:gd name="connsiteY2" fmla="*/ 537952 h 602516"/>
                  <a:gd name="connsiteX3" fmla="*/ 376518 w 1545064"/>
                  <a:gd name="connsiteY3" fmla="*/ 32343 h 602516"/>
                  <a:gd name="connsiteX4" fmla="*/ 494852 w 1545064"/>
                  <a:gd name="connsiteY4" fmla="*/ 537952 h 602516"/>
                  <a:gd name="connsiteX5" fmla="*/ 591671 w 1545064"/>
                  <a:gd name="connsiteY5" fmla="*/ 70 h 602516"/>
                  <a:gd name="connsiteX6" fmla="*/ 720762 w 1545064"/>
                  <a:gd name="connsiteY6" fmla="*/ 580983 h 602516"/>
                  <a:gd name="connsiteX7" fmla="*/ 817581 w 1545064"/>
                  <a:gd name="connsiteY7" fmla="*/ 21585 h 602516"/>
                  <a:gd name="connsiteX8" fmla="*/ 935915 w 1545064"/>
                  <a:gd name="connsiteY8" fmla="*/ 602498 h 602516"/>
                  <a:gd name="connsiteX9" fmla="*/ 1054249 w 1545064"/>
                  <a:gd name="connsiteY9" fmla="*/ 70 h 602516"/>
                  <a:gd name="connsiteX10" fmla="*/ 1269402 w 1545064"/>
                  <a:gd name="connsiteY10" fmla="*/ 602498 h 602516"/>
                  <a:gd name="connsiteX11" fmla="*/ 1312433 w 1545064"/>
                  <a:gd name="connsiteY11" fmla="*/ 21585 h 602516"/>
                  <a:gd name="connsiteX12" fmla="*/ 1527586 w 1545064"/>
                  <a:gd name="connsiteY12" fmla="*/ 279769 h 602516"/>
                  <a:gd name="connsiteX13" fmla="*/ 1516828 w 1545064"/>
                  <a:gd name="connsiteY13" fmla="*/ 269011 h 602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45064" h="602516">
                    <a:moveTo>
                      <a:pt x="0" y="182950"/>
                    </a:moveTo>
                    <a:cubicBezTo>
                      <a:pt x="32272" y="72684"/>
                      <a:pt x="64545" y="-37582"/>
                      <a:pt x="107576" y="21585"/>
                    </a:cubicBezTo>
                    <a:cubicBezTo>
                      <a:pt x="150607" y="80752"/>
                      <a:pt x="213359" y="536159"/>
                      <a:pt x="258183" y="537952"/>
                    </a:cubicBezTo>
                    <a:cubicBezTo>
                      <a:pt x="303007" y="539745"/>
                      <a:pt x="337073" y="32343"/>
                      <a:pt x="376518" y="32343"/>
                    </a:cubicBezTo>
                    <a:cubicBezTo>
                      <a:pt x="415963" y="32343"/>
                      <a:pt x="458993" y="543331"/>
                      <a:pt x="494852" y="537952"/>
                    </a:cubicBezTo>
                    <a:cubicBezTo>
                      <a:pt x="530711" y="532573"/>
                      <a:pt x="554019" y="-7102"/>
                      <a:pt x="591671" y="70"/>
                    </a:cubicBezTo>
                    <a:cubicBezTo>
                      <a:pt x="629323" y="7242"/>
                      <a:pt x="683110" y="577397"/>
                      <a:pt x="720762" y="580983"/>
                    </a:cubicBezTo>
                    <a:cubicBezTo>
                      <a:pt x="758414" y="584569"/>
                      <a:pt x="781722" y="17999"/>
                      <a:pt x="817581" y="21585"/>
                    </a:cubicBezTo>
                    <a:cubicBezTo>
                      <a:pt x="853440" y="25171"/>
                      <a:pt x="896470" y="606084"/>
                      <a:pt x="935915" y="602498"/>
                    </a:cubicBezTo>
                    <a:cubicBezTo>
                      <a:pt x="975360" y="598912"/>
                      <a:pt x="998668" y="70"/>
                      <a:pt x="1054249" y="70"/>
                    </a:cubicBezTo>
                    <a:cubicBezTo>
                      <a:pt x="1109830" y="70"/>
                      <a:pt x="1226371" y="598912"/>
                      <a:pt x="1269402" y="602498"/>
                    </a:cubicBezTo>
                    <a:cubicBezTo>
                      <a:pt x="1312433" y="606084"/>
                      <a:pt x="1269402" y="75373"/>
                      <a:pt x="1312433" y="21585"/>
                    </a:cubicBezTo>
                    <a:cubicBezTo>
                      <a:pt x="1355464" y="-32203"/>
                      <a:pt x="1493520" y="238531"/>
                      <a:pt x="1527586" y="279769"/>
                    </a:cubicBezTo>
                    <a:cubicBezTo>
                      <a:pt x="1561652" y="321007"/>
                      <a:pt x="1539240" y="295009"/>
                      <a:pt x="1516828" y="26901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sz="180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C0830F-44EC-1C0A-BB87-067DD3010FE7}"/>
                </a:ext>
              </a:extLst>
            </p:cNvPr>
            <p:cNvSpPr txBox="1"/>
            <p:nvPr/>
          </p:nvSpPr>
          <p:spPr>
            <a:xfrm>
              <a:off x="1808445" y="3941319"/>
              <a:ext cx="19861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050" dirty="0">
                  <a:solidFill>
                    <a:schemeClr val="accent6">
                      <a:lumMod val="50000"/>
                    </a:schemeClr>
                  </a:solidFill>
                </a:rPr>
                <a:t>Stationary electron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A19811E-F3DD-E224-B21A-C93D97C18FAB}"/>
                    </a:ext>
                  </a:extLst>
                </p:cNvPr>
                <p:cNvSpPr txBox="1"/>
                <p:nvPr/>
              </p:nvSpPr>
              <p:spPr>
                <a:xfrm>
                  <a:off x="3854103" y="3819433"/>
                  <a:ext cx="1986127" cy="36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sz="1050" dirty="0">
                      <a:solidFill>
                        <a:srgbClr val="FF0000"/>
                      </a:solidFill>
                    </a:rPr>
                    <a:t>Scattered photon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en-US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a14:m>
                  <a:endParaRPr lang="en-IT" sz="105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A19811E-F3DD-E224-B21A-C93D97C18F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4103" y="3819433"/>
                  <a:ext cx="1986127" cy="360869"/>
                </a:xfrm>
                <a:prstGeom prst="rect">
                  <a:avLst/>
                </a:prstGeom>
                <a:blipFill>
                  <a:blip r:embed="rId7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7C5B0FC-8F3D-0618-FCA8-B62E674052EB}"/>
                </a:ext>
              </a:extLst>
            </p:cNvPr>
            <p:cNvSpPr/>
            <p:nvPr/>
          </p:nvSpPr>
          <p:spPr>
            <a:xfrm>
              <a:off x="1593275" y="2369128"/>
              <a:ext cx="310830" cy="33855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800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C40C92C-941F-7E1F-ED99-3A58C5219E1D}"/>
                </a:ext>
              </a:extLst>
            </p:cNvPr>
            <p:cNvCxnSpPr>
              <a:cxnSpLocks/>
            </p:cNvCxnSpPr>
            <p:nvPr/>
          </p:nvCxnSpPr>
          <p:spPr>
            <a:xfrm>
              <a:off x="1801091" y="2563091"/>
              <a:ext cx="1648691" cy="0"/>
            </a:xfrm>
            <a:prstGeom prst="straightConnector1">
              <a:avLst/>
            </a:prstGeom>
            <a:ln w="57150">
              <a:solidFill>
                <a:schemeClr val="accent6">
                  <a:lumMod val="50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E066F6C-8FF3-FD91-E937-6D08F7682C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9782" y="2563091"/>
              <a:ext cx="175691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7BA4E3D-5B57-1FBC-9B2D-A6276363C043}"/>
                </a:ext>
              </a:extLst>
            </p:cNvPr>
            <p:cNvSpPr/>
            <p:nvPr/>
          </p:nvSpPr>
          <p:spPr>
            <a:xfrm>
              <a:off x="3657599" y="2355856"/>
              <a:ext cx="1545064" cy="419616"/>
            </a:xfrm>
            <a:custGeom>
              <a:avLst/>
              <a:gdLst>
                <a:gd name="connsiteX0" fmla="*/ 0 w 1545064"/>
                <a:gd name="connsiteY0" fmla="*/ 182950 h 602516"/>
                <a:gd name="connsiteX1" fmla="*/ 107576 w 1545064"/>
                <a:gd name="connsiteY1" fmla="*/ 21585 h 602516"/>
                <a:gd name="connsiteX2" fmla="*/ 258183 w 1545064"/>
                <a:gd name="connsiteY2" fmla="*/ 537952 h 602516"/>
                <a:gd name="connsiteX3" fmla="*/ 376518 w 1545064"/>
                <a:gd name="connsiteY3" fmla="*/ 32343 h 602516"/>
                <a:gd name="connsiteX4" fmla="*/ 494852 w 1545064"/>
                <a:gd name="connsiteY4" fmla="*/ 537952 h 602516"/>
                <a:gd name="connsiteX5" fmla="*/ 591671 w 1545064"/>
                <a:gd name="connsiteY5" fmla="*/ 70 h 602516"/>
                <a:gd name="connsiteX6" fmla="*/ 720762 w 1545064"/>
                <a:gd name="connsiteY6" fmla="*/ 580983 h 602516"/>
                <a:gd name="connsiteX7" fmla="*/ 817581 w 1545064"/>
                <a:gd name="connsiteY7" fmla="*/ 21585 h 602516"/>
                <a:gd name="connsiteX8" fmla="*/ 935915 w 1545064"/>
                <a:gd name="connsiteY8" fmla="*/ 602498 h 602516"/>
                <a:gd name="connsiteX9" fmla="*/ 1054249 w 1545064"/>
                <a:gd name="connsiteY9" fmla="*/ 70 h 602516"/>
                <a:gd name="connsiteX10" fmla="*/ 1269402 w 1545064"/>
                <a:gd name="connsiteY10" fmla="*/ 602498 h 602516"/>
                <a:gd name="connsiteX11" fmla="*/ 1312433 w 1545064"/>
                <a:gd name="connsiteY11" fmla="*/ 21585 h 602516"/>
                <a:gd name="connsiteX12" fmla="*/ 1527586 w 1545064"/>
                <a:gd name="connsiteY12" fmla="*/ 279769 h 602516"/>
                <a:gd name="connsiteX13" fmla="*/ 1516828 w 1545064"/>
                <a:gd name="connsiteY13" fmla="*/ 269011 h 602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5064" h="602516">
                  <a:moveTo>
                    <a:pt x="0" y="182950"/>
                  </a:moveTo>
                  <a:cubicBezTo>
                    <a:pt x="32272" y="72684"/>
                    <a:pt x="64545" y="-37582"/>
                    <a:pt x="107576" y="21585"/>
                  </a:cubicBezTo>
                  <a:cubicBezTo>
                    <a:pt x="150607" y="80752"/>
                    <a:pt x="213359" y="536159"/>
                    <a:pt x="258183" y="537952"/>
                  </a:cubicBezTo>
                  <a:cubicBezTo>
                    <a:pt x="303007" y="539745"/>
                    <a:pt x="337073" y="32343"/>
                    <a:pt x="376518" y="32343"/>
                  </a:cubicBezTo>
                  <a:cubicBezTo>
                    <a:pt x="415963" y="32343"/>
                    <a:pt x="458993" y="543331"/>
                    <a:pt x="494852" y="537952"/>
                  </a:cubicBezTo>
                  <a:cubicBezTo>
                    <a:pt x="530711" y="532573"/>
                    <a:pt x="554019" y="-7102"/>
                    <a:pt x="591671" y="70"/>
                  </a:cubicBezTo>
                  <a:cubicBezTo>
                    <a:pt x="629323" y="7242"/>
                    <a:pt x="683110" y="577397"/>
                    <a:pt x="720762" y="580983"/>
                  </a:cubicBezTo>
                  <a:cubicBezTo>
                    <a:pt x="758414" y="584569"/>
                    <a:pt x="781722" y="17999"/>
                    <a:pt x="817581" y="21585"/>
                  </a:cubicBezTo>
                  <a:cubicBezTo>
                    <a:pt x="853440" y="25171"/>
                    <a:pt x="896470" y="606084"/>
                    <a:pt x="935915" y="602498"/>
                  </a:cubicBezTo>
                  <a:cubicBezTo>
                    <a:pt x="975360" y="598912"/>
                    <a:pt x="998668" y="70"/>
                    <a:pt x="1054249" y="70"/>
                  </a:cubicBezTo>
                  <a:cubicBezTo>
                    <a:pt x="1109830" y="70"/>
                    <a:pt x="1226371" y="598912"/>
                    <a:pt x="1269402" y="602498"/>
                  </a:cubicBezTo>
                  <a:cubicBezTo>
                    <a:pt x="1312433" y="606084"/>
                    <a:pt x="1269402" y="75373"/>
                    <a:pt x="1312433" y="21585"/>
                  </a:cubicBezTo>
                  <a:cubicBezTo>
                    <a:pt x="1355464" y="-32203"/>
                    <a:pt x="1493520" y="238531"/>
                    <a:pt x="1527586" y="279769"/>
                  </a:cubicBezTo>
                  <a:cubicBezTo>
                    <a:pt x="1561652" y="321007"/>
                    <a:pt x="1539240" y="295009"/>
                    <a:pt x="1516828" y="26901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8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27BCE2E-CCDF-EBE2-BD39-692051947BD0}"/>
                </a:ext>
              </a:extLst>
            </p:cNvPr>
            <p:cNvSpPr txBox="1"/>
            <p:nvPr/>
          </p:nvSpPr>
          <p:spPr>
            <a:xfrm>
              <a:off x="6171221" y="2563050"/>
              <a:ext cx="215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z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8A11BD7-D015-F11D-0CD9-8E7AC9C50CE7}"/>
                </a:ext>
              </a:extLst>
            </p:cNvPr>
            <p:cNvCxnSpPr>
              <a:cxnSpLocks/>
            </p:cNvCxnSpPr>
            <p:nvPr/>
          </p:nvCxnSpPr>
          <p:spPr>
            <a:xfrm>
              <a:off x="1738338" y="4393686"/>
              <a:ext cx="4588952" cy="0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prstDash val="sysDot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C0B1C6B-6E47-EE40-8E6C-C0D530BD6FA4}"/>
                </a:ext>
              </a:extLst>
            </p:cNvPr>
            <p:cNvSpPr/>
            <p:nvPr/>
          </p:nvSpPr>
          <p:spPr>
            <a:xfrm>
              <a:off x="3346769" y="4182589"/>
              <a:ext cx="310830" cy="33855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8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F4E7BFB-8F7E-19B1-63E0-A83E5C2EB3F7}"/>
                </a:ext>
              </a:extLst>
            </p:cNvPr>
            <p:cNvSpPr txBox="1"/>
            <p:nvPr/>
          </p:nvSpPr>
          <p:spPr>
            <a:xfrm>
              <a:off x="6116330" y="4461905"/>
              <a:ext cx="215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z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448FDDD-FEA2-3F8E-CC89-0EB46BAE003F}"/>
                </a:ext>
              </a:extLst>
            </p:cNvPr>
            <p:cNvSpPr txBox="1"/>
            <p:nvPr/>
          </p:nvSpPr>
          <p:spPr>
            <a:xfrm>
              <a:off x="470813" y="2285804"/>
              <a:ext cx="110077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800" dirty="0"/>
                <a:t>input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D601616-3530-9BC7-650B-B868FB3E4DD0}"/>
                </a:ext>
              </a:extLst>
            </p:cNvPr>
            <p:cNvSpPr txBox="1"/>
            <p:nvPr/>
          </p:nvSpPr>
          <p:spPr>
            <a:xfrm>
              <a:off x="419104" y="4182437"/>
              <a:ext cx="130853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800" dirty="0"/>
                <a:t>output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AEC1047-04AB-849F-9903-D5F0A6D378DF}"/>
                    </a:ext>
                  </a:extLst>
                </p:cNvPr>
                <p:cNvSpPr txBox="1"/>
                <p:nvPr/>
              </p:nvSpPr>
              <p:spPr>
                <a:xfrm>
                  <a:off x="3305686" y="4573323"/>
                  <a:ext cx="351913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35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35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135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IT" sz="18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AEC1047-04AB-849F-9903-D5F0A6D378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5686" y="4573323"/>
                  <a:ext cx="351913" cy="40010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5FD0525-AF48-F3E1-EF8F-384F523BEA50}"/>
              </a:ext>
            </a:extLst>
          </p:cNvPr>
          <p:cNvSpPr txBox="1"/>
          <p:nvPr/>
        </p:nvSpPr>
        <p:spPr>
          <a:xfrm>
            <a:off x="3522091" y="339366"/>
            <a:ext cx="160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 dirty="0"/>
              <a:t>FICS lay-out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A767AE9-5E6A-B41F-A960-39949E1B28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870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problem with a graph&#10;&#10;Description automatically generated with medium confidence">
            <a:extLst>
              <a:ext uri="{FF2B5EF4-FFF2-40B4-BE49-F238E27FC236}">
                <a16:creationId xmlns:a16="http://schemas.microsoft.com/office/drawing/2014/main" id="{FA077698-D728-984F-B060-9F4EEAABB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470" y="0"/>
            <a:ext cx="44606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9DB470-807C-688A-C60B-4677CEC88A47}"/>
              </a:ext>
            </a:extLst>
          </p:cNvPr>
          <p:cNvSpPr txBox="1"/>
          <p:nvPr/>
        </p:nvSpPr>
        <p:spPr>
          <a:xfrm>
            <a:off x="5648306" y="5589240"/>
            <a:ext cx="2982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latin typeface="Symbol" pitchFamily="2" charset="2"/>
              </a:rPr>
              <a:t>b </a:t>
            </a:r>
            <a:r>
              <a:rPr lang="en-IT"/>
              <a:t>(T</a:t>
            </a:r>
            <a:r>
              <a:rPr lang="en-IT" baseline="-25000"/>
              <a:t>e</a:t>
            </a:r>
            <a:r>
              <a:rPr lang="en-IT"/>
              <a:t>=255 keV) = 0.75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D85E6F-DFCF-741B-4CE0-67E4B154A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995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24C00C-93B3-07DE-3CBC-B55E28F40117}"/>
              </a:ext>
            </a:extLst>
          </p:cNvPr>
          <p:cNvSpPr txBox="1"/>
          <p:nvPr/>
        </p:nvSpPr>
        <p:spPr>
          <a:xfrm>
            <a:off x="1028200" y="836712"/>
            <a:ext cx="7072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/>
              <a:t>e</a:t>
            </a:r>
            <a:r>
              <a:rPr lang="en-IT"/>
              <a:t>lectrons undergoing FICS with photons back-scattered</a:t>
            </a:r>
          </a:p>
          <a:p>
            <a:pPr algn="ctr"/>
            <a:r>
              <a:rPr lang="en-IT"/>
              <a:t>between </a:t>
            </a:r>
            <a:r>
              <a:rPr lang="en-IT">
                <a:latin typeface="Symbol" pitchFamily="2" charset="2"/>
              </a:rPr>
              <a:t>q</a:t>
            </a:r>
            <a:r>
              <a:rPr lang="en-IT"/>
              <a:t>=0 and </a:t>
            </a:r>
            <a:r>
              <a:rPr lang="en-IT">
                <a:latin typeface="Symbol" pitchFamily="2" charset="2"/>
              </a:rPr>
              <a:t>q=1/g</a:t>
            </a:r>
            <a:r>
              <a:rPr lang="en-IT"/>
              <a:t> have </a:t>
            </a:r>
            <a:r>
              <a:rPr lang="en-IT">
                <a:latin typeface="Symbol" pitchFamily="2" charset="2"/>
              </a:rPr>
              <a:t>b</a:t>
            </a:r>
            <a:r>
              <a:rPr lang="en-IT"/>
              <a:t> &lt; 0.75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FF9C68-FD42-4481-81FF-D449F65D351C}"/>
              </a:ext>
            </a:extLst>
          </p:cNvPr>
          <p:cNvSpPr txBox="1"/>
          <p:nvPr/>
        </p:nvSpPr>
        <p:spPr>
          <a:xfrm>
            <a:off x="755576" y="2348880"/>
            <a:ext cx="771980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back-scattered photons in FICS have energy </a:t>
            </a:r>
            <a:r>
              <a:rPr lang="en-IT" i="1"/>
              <a:t>E’</a:t>
            </a:r>
            <a:r>
              <a:rPr lang="en-IT" i="1" baseline="-25000"/>
              <a:t>ph</a:t>
            </a:r>
            <a:r>
              <a:rPr lang="en-IT"/>
              <a:t> in the range</a:t>
            </a:r>
          </a:p>
          <a:p>
            <a:pPr algn="ctr"/>
            <a:endParaRPr lang="en-IT"/>
          </a:p>
          <a:p>
            <a:pPr algn="ctr"/>
            <a:r>
              <a:rPr lang="en-IT" i="1"/>
              <a:t>E’</a:t>
            </a:r>
            <a:r>
              <a:rPr lang="en-IT" i="1" baseline="-25000"/>
              <a:t>ph</a:t>
            </a:r>
            <a:r>
              <a:rPr lang="en-IT" i="1"/>
              <a:t>(</a:t>
            </a:r>
            <a:r>
              <a:rPr lang="en-IT" i="1">
                <a:latin typeface="Symbol" pitchFamily="2" charset="2"/>
              </a:rPr>
              <a:t>q</a:t>
            </a:r>
            <a:r>
              <a:rPr lang="en-IT" i="1"/>
              <a:t>=0) = E</a:t>
            </a:r>
            <a:r>
              <a:rPr lang="en-IT" i="1" baseline="-25000"/>
              <a:t>e</a:t>
            </a:r>
            <a:r>
              <a:rPr lang="en-IT" i="1"/>
              <a:t>(1-1/2</a:t>
            </a:r>
            <a:r>
              <a:rPr lang="en-IT" i="1">
                <a:latin typeface="Symbol" pitchFamily="2" charset="2"/>
              </a:rPr>
              <a:t>g</a:t>
            </a:r>
            <a:r>
              <a:rPr lang="en-IT" i="1"/>
              <a:t>)     ;     E’</a:t>
            </a:r>
            <a:r>
              <a:rPr lang="en-IT" i="1" baseline="-25000"/>
              <a:t>ph</a:t>
            </a:r>
            <a:r>
              <a:rPr lang="en-IT" i="1"/>
              <a:t>(</a:t>
            </a:r>
            <a:r>
              <a:rPr lang="en-IT" i="1">
                <a:latin typeface="Symbol" pitchFamily="2" charset="2"/>
              </a:rPr>
              <a:t>q</a:t>
            </a:r>
            <a:r>
              <a:rPr lang="en-IT" i="1"/>
              <a:t>=1/</a:t>
            </a:r>
            <a:r>
              <a:rPr lang="en-IT" i="1">
                <a:latin typeface="Symbol" pitchFamily="2" charset="2"/>
              </a:rPr>
              <a:t>g</a:t>
            </a:r>
            <a:r>
              <a:rPr lang="en-IT" i="1"/>
              <a:t>) = E</a:t>
            </a:r>
            <a:r>
              <a:rPr lang="en-IT" i="1" baseline="-25000"/>
              <a:t>e</a:t>
            </a:r>
            <a:r>
              <a:rPr lang="en-IT" i="1"/>
              <a:t>(1-1/</a:t>
            </a:r>
            <a:r>
              <a:rPr lang="en-IT" i="1">
                <a:latin typeface="Symbol" pitchFamily="2" charset="2"/>
              </a:rPr>
              <a:t>g</a:t>
            </a:r>
            <a:r>
              <a:rPr lang="en-IT" i="1"/>
              <a:t>)</a:t>
            </a:r>
          </a:p>
          <a:p>
            <a:pPr algn="ctr"/>
            <a:endParaRPr lang="en-IT" i="1"/>
          </a:p>
          <a:p>
            <a:pPr algn="ctr"/>
            <a:r>
              <a:rPr lang="en-GB" i="1"/>
              <a:t>t</a:t>
            </a:r>
            <a:r>
              <a:rPr lang="en-IT" i="1"/>
              <a:t>o be compared with low recoil ICS, where</a:t>
            </a:r>
          </a:p>
          <a:p>
            <a:pPr algn="ctr"/>
            <a:endParaRPr lang="en-IT" i="1"/>
          </a:p>
          <a:p>
            <a:pPr algn="ctr"/>
            <a:r>
              <a:rPr lang="en-IT" i="1"/>
              <a:t>E’</a:t>
            </a:r>
            <a:r>
              <a:rPr lang="en-IT" i="1" baseline="-25000"/>
              <a:t>ph</a:t>
            </a:r>
            <a:r>
              <a:rPr lang="en-IT" i="1"/>
              <a:t>(</a:t>
            </a:r>
            <a:r>
              <a:rPr lang="en-IT" i="1">
                <a:latin typeface="Symbol" pitchFamily="2" charset="2"/>
              </a:rPr>
              <a:t>q</a:t>
            </a:r>
            <a:r>
              <a:rPr lang="en-IT" i="1"/>
              <a:t>=0) = 4</a:t>
            </a:r>
            <a:r>
              <a:rPr lang="en-IT" i="1">
                <a:latin typeface="Symbol" pitchFamily="2" charset="2"/>
              </a:rPr>
              <a:t>g</a:t>
            </a:r>
            <a:r>
              <a:rPr lang="en-IT" i="1" baseline="30000"/>
              <a:t>2</a:t>
            </a:r>
            <a:r>
              <a:rPr lang="en-IT" i="1"/>
              <a:t>E</a:t>
            </a:r>
            <a:r>
              <a:rPr lang="en-IT" i="1" baseline="-25000"/>
              <a:t>ph</a:t>
            </a:r>
            <a:r>
              <a:rPr lang="en-IT" i="1"/>
              <a:t>     ;     E’</a:t>
            </a:r>
            <a:r>
              <a:rPr lang="en-IT" i="1" baseline="-25000"/>
              <a:t>ph</a:t>
            </a:r>
            <a:r>
              <a:rPr lang="en-IT" i="1"/>
              <a:t>(</a:t>
            </a:r>
            <a:r>
              <a:rPr lang="en-IT" i="1">
                <a:latin typeface="Symbol" pitchFamily="2" charset="2"/>
              </a:rPr>
              <a:t>q</a:t>
            </a:r>
            <a:r>
              <a:rPr lang="en-IT" i="1"/>
              <a:t>=1/</a:t>
            </a:r>
            <a:r>
              <a:rPr lang="en-IT" i="1">
                <a:latin typeface="Symbol" pitchFamily="2" charset="2"/>
              </a:rPr>
              <a:t>g</a:t>
            </a:r>
            <a:r>
              <a:rPr lang="en-IT" i="1"/>
              <a:t>) = 2</a:t>
            </a:r>
            <a:r>
              <a:rPr lang="en-IT" i="1">
                <a:latin typeface="Symbol" pitchFamily="2" charset="2"/>
              </a:rPr>
              <a:t>g</a:t>
            </a:r>
            <a:r>
              <a:rPr lang="en-IT" i="1" baseline="30000"/>
              <a:t>2</a:t>
            </a:r>
            <a:r>
              <a:rPr lang="en-IT" i="1"/>
              <a:t>E</a:t>
            </a:r>
            <a:r>
              <a:rPr lang="en-IT" i="1" baseline="-25000"/>
              <a:t>ph</a:t>
            </a:r>
            <a:endParaRPr lang="en-IT" i="1"/>
          </a:p>
          <a:p>
            <a:pPr algn="ctr"/>
            <a:endParaRPr lang="en-IT" i="1"/>
          </a:p>
          <a:p>
            <a:pPr algn="ctr"/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4E0D5-03F1-4BD7-8F95-65809620A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6" name="Segnaposto data 6">
            <a:extLst>
              <a:ext uri="{FF2B5EF4-FFF2-40B4-BE49-F238E27FC236}">
                <a16:creationId xmlns:a16="http://schemas.microsoft.com/office/drawing/2014/main" id="{EB76B471-5E5B-7052-43A9-0C9CB2573F3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3779912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ELI-NP – Magurele (Bucharest) -  July 9th, 2024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458628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electrons&#10;&#10;Description automatically generated">
            <a:extLst>
              <a:ext uri="{FF2B5EF4-FFF2-40B4-BE49-F238E27FC236}">
                <a16:creationId xmlns:a16="http://schemas.microsoft.com/office/drawing/2014/main" id="{36E49222-5578-155F-682D-F13262A6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43" y="1958906"/>
            <a:ext cx="4039517" cy="2648957"/>
          </a:xfrm>
          <a:prstGeom prst="rect">
            <a:avLst/>
          </a:prstGeom>
        </p:spPr>
      </p:pic>
      <p:pic>
        <p:nvPicPr>
          <p:cNvPr id="7" name="Picture 6" descr="A graph of a number of electrons&#10;&#10;Description automatically generated">
            <a:extLst>
              <a:ext uri="{FF2B5EF4-FFF2-40B4-BE49-F238E27FC236}">
                <a16:creationId xmlns:a16="http://schemas.microsoft.com/office/drawing/2014/main" id="{31241852-D4B2-8EA5-82B5-E8B24984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660" y="1994081"/>
            <a:ext cx="4092856" cy="26137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51FAA0-B415-E880-0495-41FF7AB28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6EA17EC2-427E-9397-9CB7-7731AE1D8A5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3779912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ELI-NP – Magurele (Bucharest) -  July 9th, 2024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9269836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08B3488F-0889-325C-279F-4EB315BD9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64" y="957144"/>
            <a:ext cx="7772400" cy="542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3CF16B-82B9-B562-1F9D-BD043B62D426}"/>
              </a:ext>
            </a:extLst>
          </p:cNvPr>
          <p:cNvSpPr txBox="1"/>
          <p:nvPr/>
        </p:nvSpPr>
        <p:spPr>
          <a:xfrm>
            <a:off x="1436847" y="116632"/>
            <a:ext cx="7311617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/>
              <a:t>S.C.S.  Spectra at different recoil factors X</a:t>
            </a:r>
          </a:p>
          <a:p>
            <a:pPr algn="ctr"/>
            <a:r>
              <a:rPr lang="en-GB"/>
              <a:t>b</a:t>
            </a:r>
            <a:r>
              <a:rPr lang="en-IT"/>
              <a:t>ack-scattering of the photon is most likely in deep recoil</a:t>
            </a:r>
          </a:p>
        </p:txBody>
      </p:sp>
      <p:pic>
        <p:nvPicPr>
          <p:cNvPr id="7" name="Picture 6" descr="A math equation with a line&#10;&#10;Description automatically generated">
            <a:extLst>
              <a:ext uri="{FF2B5EF4-FFF2-40B4-BE49-F238E27FC236}">
                <a16:creationId xmlns:a16="http://schemas.microsoft.com/office/drawing/2014/main" id="{27B01DC2-69D4-059A-25CD-72EB5A026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1268760"/>
            <a:ext cx="4743219" cy="7854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9C7BB2-9B39-1A32-FD59-752E5A214CD1}"/>
              </a:ext>
            </a:extLst>
          </p:cNvPr>
          <p:cNvSpPr txBox="1"/>
          <p:nvPr/>
        </p:nvSpPr>
        <p:spPr>
          <a:xfrm>
            <a:off x="395536" y="6413266"/>
            <a:ext cx="8432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/>
              <a:t>if an electron/photon interaction occurs in deep recoil it must be back-scattering</a:t>
            </a:r>
            <a:endParaRPr lang="en-IT" sz="2000" i="1"/>
          </a:p>
        </p:txBody>
      </p:sp>
    </p:spTree>
    <p:extLst>
      <p:ext uri="{BB962C8B-B14F-4D97-AF65-F5344CB8AC3E}">
        <p14:creationId xmlns:p14="http://schemas.microsoft.com/office/powerpoint/2010/main" val="23544792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3" name="Picture 2" descr="A graph and equations on a paper&#10;&#10;Description automatically generated">
            <a:extLst>
              <a:ext uri="{FF2B5EF4-FFF2-40B4-BE49-F238E27FC236}">
                <a16:creationId xmlns:a16="http://schemas.microsoft.com/office/drawing/2014/main" id="{42842895-DE2B-C9A2-2589-0E107C215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332656"/>
            <a:ext cx="4468093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958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6" name="Picture 5" descr="A graph of a graph showing a number of energy&#10;&#10;Description automatically generated">
            <a:extLst>
              <a:ext uri="{FF2B5EF4-FFF2-40B4-BE49-F238E27FC236}">
                <a16:creationId xmlns:a16="http://schemas.microsoft.com/office/drawing/2014/main" id="{3C437E6F-6643-38D7-1A4C-499EA2449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011336"/>
            <a:ext cx="6682184" cy="4097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A8EB5C-6246-F5F3-AEE3-46A7086B3A52}"/>
              </a:ext>
            </a:extLst>
          </p:cNvPr>
          <p:cNvSpPr txBox="1"/>
          <p:nvPr/>
        </p:nvSpPr>
        <p:spPr>
          <a:xfrm>
            <a:off x="1763688" y="116632"/>
            <a:ext cx="6869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Turning a radio-active Cobalt-60 fixed energy</a:t>
            </a:r>
          </a:p>
          <a:p>
            <a:pPr algn="ctr"/>
            <a:r>
              <a:rPr lang="en-IT"/>
              <a:t>gamma-ray source into a tunable sorce of gamma-rays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77C79-3E0A-3528-21D2-24F13B00CD65}"/>
              </a:ext>
            </a:extLst>
          </p:cNvPr>
          <p:cNvSpPr txBox="1"/>
          <p:nvPr/>
        </p:nvSpPr>
        <p:spPr>
          <a:xfrm>
            <a:off x="179512" y="1063984"/>
            <a:ext cx="7750840" cy="83099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/>
              <a:t>Previous Seminars:</a:t>
            </a:r>
          </a:p>
          <a:p>
            <a:pPr algn="ctr"/>
            <a:r>
              <a:rPr lang="en-IT"/>
              <a:t>3) </a:t>
            </a:r>
            <a:r>
              <a:rPr lang="en-GB"/>
              <a:t>T</a:t>
            </a:r>
            <a:r>
              <a:rPr lang="en-IT"/>
              <a:t>unable mono-chromatic </a:t>
            </a:r>
            <a:r>
              <a:rPr lang="en-IT">
                <a:latin typeface="Symbol" pitchFamily="2" charset="2"/>
              </a:rPr>
              <a:t>g</a:t>
            </a:r>
            <a:r>
              <a:rPr lang="en-IT"/>
              <a:t>-rays using radio-active sources</a:t>
            </a:r>
          </a:p>
        </p:txBody>
      </p:sp>
      <p:sp>
        <p:nvSpPr>
          <p:cNvPr id="4" name="Segnaposto data 6">
            <a:extLst>
              <a:ext uri="{FF2B5EF4-FFF2-40B4-BE49-F238E27FC236}">
                <a16:creationId xmlns:a16="http://schemas.microsoft.com/office/drawing/2014/main" id="{B3AFE3A9-38CE-84B3-917C-B75A2C5C766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5496" y="6525344"/>
            <a:ext cx="446449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EupraXia Meeting – La Biodola (Elba) – Sept. 2024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57871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11EE2-D56B-7A53-67AC-70F372B44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AC52923-26E6-3CC7-096D-8548B87AFB4E}"/>
              </a:ext>
            </a:extLst>
          </p:cNvPr>
          <p:cNvGrpSpPr/>
          <p:nvPr/>
        </p:nvGrpSpPr>
        <p:grpSpPr>
          <a:xfrm>
            <a:off x="379475" y="1449783"/>
            <a:ext cx="4248472" cy="2051225"/>
            <a:chOff x="1246244" y="1988840"/>
            <a:chExt cx="6715904" cy="3672408"/>
          </a:xfrm>
        </p:grpSpPr>
        <p:pic>
          <p:nvPicPr>
            <p:cNvPr id="15" name="Picture 1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A348C874-7564-8CB3-529B-DD1AEC234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6244" y="1988840"/>
              <a:ext cx="6715904" cy="3672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1D53F1E-588B-A20B-D8E4-868D39614050}"/>
                    </a:ext>
                  </a:extLst>
                </p:cNvPr>
                <p:cNvSpPr txBox="1"/>
                <p:nvPr/>
              </p:nvSpPr>
              <p:spPr>
                <a:xfrm>
                  <a:off x="4283968" y="2912960"/>
                  <a:ext cx="773832" cy="4440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F38B801-0756-F681-AAA6-5CEB3F2F8C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968" y="2912960"/>
                  <a:ext cx="773832" cy="444032"/>
                </a:xfrm>
                <a:prstGeom prst="rect">
                  <a:avLst/>
                </a:prstGeom>
                <a:blipFill>
                  <a:blip r:embed="rId4"/>
                  <a:stretch>
                    <a:fillRect l="-20513" r="-15385" b="-100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DFE35D0-660C-E307-C213-0E102ABEC8BE}"/>
                    </a:ext>
                  </a:extLst>
                </p:cNvPr>
                <p:cNvSpPr txBox="1"/>
                <p:nvPr/>
              </p:nvSpPr>
              <p:spPr>
                <a:xfrm>
                  <a:off x="6228184" y="3056976"/>
                  <a:ext cx="773832" cy="4440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CFDC993-EC69-2C48-7295-6F151EE2E9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3056976"/>
                  <a:ext cx="773832" cy="444032"/>
                </a:xfrm>
                <a:prstGeom prst="rect">
                  <a:avLst/>
                </a:prstGeom>
                <a:blipFill>
                  <a:blip r:embed="rId5"/>
                  <a:stretch>
                    <a:fillRect l="-20513" r="-33333" b="-95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3CE08EC-42A5-4ECB-4C74-12BE358D7227}"/>
                    </a:ext>
                  </a:extLst>
                </p:cNvPr>
                <p:cNvSpPr txBox="1"/>
                <p:nvPr/>
              </p:nvSpPr>
              <p:spPr>
                <a:xfrm>
                  <a:off x="2195736" y="3671389"/>
                  <a:ext cx="773832" cy="4056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0D79E8-D6B1-C8C2-38A5-A192AAE3C6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736" y="3671389"/>
                  <a:ext cx="773832" cy="405683"/>
                </a:xfrm>
                <a:prstGeom prst="rect">
                  <a:avLst/>
                </a:prstGeom>
                <a:blipFill>
                  <a:blip r:embed="rId6"/>
                  <a:stretch>
                    <a:fillRect l="-2500" b="-7368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91A2FB6-6BA8-7BDC-3C71-9E712596880C}"/>
                    </a:ext>
                  </a:extLst>
                </p:cNvPr>
                <p:cNvSpPr txBox="1"/>
                <p:nvPr/>
              </p:nvSpPr>
              <p:spPr>
                <a:xfrm>
                  <a:off x="5220072" y="5013176"/>
                  <a:ext cx="773832" cy="4056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T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7F939A4-FECC-8F56-4912-D5A7706C47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072" y="5013176"/>
                  <a:ext cx="773832" cy="405683"/>
                </a:xfrm>
                <a:prstGeom prst="rect">
                  <a:avLst/>
                </a:prstGeom>
                <a:blipFill>
                  <a:blip r:embed="rId7"/>
                  <a:stretch>
                    <a:fillRect l="-10000" b="-7368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270715F6-E8F0-95DA-9FD0-DBD045C4E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3EE8E-4C32-CD90-76E5-347357DA06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77" y="29829"/>
            <a:ext cx="1075139" cy="6501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33381D-E218-07A0-739E-466AEFDF455A}"/>
              </a:ext>
            </a:extLst>
          </p:cNvPr>
          <p:cNvSpPr txBox="1"/>
          <p:nvPr/>
        </p:nvSpPr>
        <p:spPr>
          <a:xfrm>
            <a:off x="4815592" y="1945436"/>
            <a:ext cx="3906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</a:rPr>
              <a:t>X ≡  4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US" sz="2400" b="1" i="1" baseline="30000">
                <a:solidFill>
                  <a:srgbClr val="C00000"/>
                </a:solidFill>
                <a:latin typeface="Symbol" pitchFamily="2" charset="2"/>
              </a:rPr>
              <a:t>2 </a:t>
            </a:r>
            <a:r>
              <a:rPr lang="en-US" sz="2400" b="1" i="1">
                <a:solidFill>
                  <a:srgbClr val="C00000"/>
                </a:solidFill>
              </a:rPr>
              <a:t>E</a:t>
            </a:r>
            <a:r>
              <a:rPr lang="en-US" sz="2400" b="1" i="1" baseline="-25000">
                <a:solidFill>
                  <a:srgbClr val="C00000"/>
                </a:solidFill>
              </a:rPr>
              <a:t>ph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 </a:t>
            </a:r>
            <a:r>
              <a:rPr lang="en-US" sz="2400" b="1" i="1">
                <a:solidFill>
                  <a:srgbClr val="C00000"/>
                </a:solidFill>
              </a:rPr>
              <a:t>/E</a:t>
            </a:r>
            <a:r>
              <a:rPr lang="en-US" sz="2400" b="1" i="1" baseline="-25000">
                <a:solidFill>
                  <a:srgbClr val="C00000"/>
                </a:solidFill>
              </a:rPr>
              <a:t>e</a:t>
            </a:r>
            <a:endParaRPr lang="en-US" sz="2400" b="1" i="1">
              <a:solidFill>
                <a:srgbClr val="C00000"/>
              </a:solidFill>
            </a:endParaRPr>
          </a:p>
          <a:p>
            <a:r>
              <a:rPr lang="en-US" sz="2400" b="1" i="1">
                <a:solidFill>
                  <a:srgbClr val="C00000"/>
                </a:solidFill>
              </a:rPr>
              <a:t>A ≡  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bg</a:t>
            </a:r>
            <a:r>
              <a:rPr lang="en-US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US" sz="1600" b="1" i="1">
                <a:solidFill>
                  <a:srgbClr val="C00000"/>
                </a:solidFill>
                <a:latin typeface="Symbol" pitchFamily="2" charset="2"/>
              </a:rPr>
              <a:t>- </a:t>
            </a:r>
            <a:r>
              <a:rPr lang="en-US" sz="2400" b="1" i="1">
                <a:solidFill>
                  <a:srgbClr val="C00000"/>
                </a:solidFill>
              </a:rPr>
              <a:t>X/4 = 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US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(b-</a:t>
            </a:r>
            <a:r>
              <a:rPr lang="en-US" sz="2400" b="1" i="1">
                <a:solidFill>
                  <a:srgbClr val="C00000"/>
                </a:solidFill>
              </a:rPr>
              <a:t> E</a:t>
            </a:r>
            <a:r>
              <a:rPr lang="en-US" sz="2400" b="1" i="1" baseline="-25000">
                <a:solidFill>
                  <a:srgbClr val="C00000"/>
                </a:solidFill>
              </a:rPr>
              <a:t>ph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 </a:t>
            </a:r>
            <a:r>
              <a:rPr lang="en-US" sz="2400" b="1" i="1">
                <a:solidFill>
                  <a:srgbClr val="C00000"/>
                </a:solidFill>
              </a:rPr>
              <a:t>/E</a:t>
            </a:r>
            <a:r>
              <a:rPr lang="en-US" sz="2400" b="1" i="1" baseline="-25000">
                <a:solidFill>
                  <a:srgbClr val="C00000"/>
                </a:solidFill>
              </a:rPr>
              <a:t>e</a:t>
            </a:r>
            <a:r>
              <a:rPr lang="en-US" sz="2400" b="1" i="1">
                <a:solidFill>
                  <a:srgbClr val="C00000"/>
                </a:solidFill>
                <a:latin typeface="Symbol" pitchFamily="2" charset="2"/>
              </a:rPr>
              <a:t>)</a:t>
            </a:r>
            <a:r>
              <a:rPr lang="en-US" sz="2400" b="1" i="1">
                <a:solidFill>
                  <a:srgbClr val="C00000"/>
                </a:solidFill>
              </a:rPr>
              <a:t>  </a:t>
            </a:r>
            <a:endParaRPr lang="en-IT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70AB758-04E5-2EFB-A986-510D1D48B4D1}"/>
                  </a:ext>
                </a:extLst>
              </p:cNvPr>
              <p:cNvSpPr txBox="1"/>
              <p:nvPr/>
            </p:nvSpPr>
            <p:spPr>
              <a:xfrm>
                <a:off x="1736591" y="522535"/>
                <a:ext cx="5859745" cy="1034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70AB758-04E5-2EFB-A986-510D1D48B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591" y="522535"/>
                <a:ext cx="5859745" cy="1034257"/>
              </a:xfrm>
              <a:prstGeom prst="rect">
                <a:avLst/>
              </a:prstGeom>
              <a:blipFill>
                <a:blip r:embed="rId9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84E358C-C722-167A-658B-04EF39A92706}"/>
              </a:ext>
            </a:extLst>
          </p:cNvPr>
          <p:cNvSpPr txBox="1"/>
          <p:nvPr/>
        </p:nvSpPr>
        <p:spPr>
          <a:xfrm>
            <a:off x="179512" y="5994405"/>
            <a:ext cx="8842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A=0 , i.e. </a:t>
            </a:r>
            <a:r>
              <a:rPr lang="en-IT"/>
              <a:t>Symmetric Compton Scattering cancels the </a:t>
            </a:r>
            <a:r>
              <a:rPr lang="en-IT" i="1">
                <a:latin typeface="Symbol" pitchFamily="2" charset="2"/>
              </a:rPr>
              <a:t>g</a:t>
            </a:r>
            <a:r>
              <a:rPr lang="en-IT" i="1" baseline="30000">
                <a:latin typeface="Symbol" pitchFamily="2" charset="2"/>
              </a:rPr>
              <a:t>2</a:t>
            </a:r>
            <a:r>
              <a:rPr lang="en-IT" i="1">
                <a:latin typeface="Symbol" pitchFamily="2" charset="2"/>
              </a:rPr>
              <a:t>q</a:t>
            </a:r>
            <a:r>
              <a:rPr lang="en-IT" i="1" baseline="30000">
                <a:latin typeface="Symbol" pitchFamily="2" charset="2"/>
              </a:rPr>
              <a:t>2</a:t>
            </a:r>
            <a:r>
              <a:rPr lang="en-IT"/>
              <a:t> correlation</a:t>
            </a:r>
          </a:p>
        </p:txBody>
      </p:sp>
      <p:pic>
        <p:nvPicPr>
          <p:cNvPr id="34" name="Picture 33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1520989C-5860-2B3E-70D9-3A08831FCE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5696" y="4492656"/>
            <a:ext cx="5251873" cy="1240600"/>
          </a:xfrm>
          <a:prstGeom prst="rect">
            <a:avLst/>
          </a:prstGeom>
        </p:spPr>
      </p:pic>
      <p:sp>
        <p:nvSpPr>
          <p:cNvPr id="35" name="Down Arrow 34">
            <a:extLst>
              <a:ext uri="{FF2B5EF4-FFF2-40B4-BE49-F238E27FC236}">
                <a16:creationId xmlns:a16="http://schemas.microsoft.com/office/drawing/2014/main" id="{E409371C-2534-D5C5-73A1-76DB6FAD667A}"/>
              </a:ext>
            </a:extLst>
          </p:cNvPr>
          <p:cNvSpPr/>
          <p:nvPr/>
        </p:nvSpPr>
        <p:spPr bwMode="auto">
          <a:xfrm>
            <a:off x="4283968" y="3356992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9294E56F-28D0-E88C-73F2-009A443755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7357" y="2996094"/>
            <a:ext cx="3951147" cy="1487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AC63B9-C48A-F232-0D42-539DF6EA1DAB}"/>
                  </a:ext>
                </a:extLst>
              </p:cNvPr>
              <p:cNvSpPr txBox="1"/>
              <p:nvPr/>
            </p:nvSpPr>
            <p:spPr>
              <a:xfrm>
                <a:off x="35496" y="3259354"/>
                <a:ext cx="2815963" cy="117775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𝑖𝑓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lang="it-IT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AC63B9-C48A-F232-0D42-539DF6EA1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3259354"/>
                <a:ext cx="2815963" cy="1177758"/>
              </a:xfrm>
              <a:prstGeom prst="rect">
                <a:avLst/>
              </a:prstGeom>
              <a:blipFill>
                <a:blip r:embed="rId12"/>
                <a:stretch>
                  <a:fillRect l="-2232" t="-3191" b="-85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85A9441-BA50-4CAF-DF80-363FCAD59812}"/>
              </a:ext>
            </a:extLst>
          </p:cNvPr>
          <p:cNvSpPr txBox="1"/>
          <p:nvPr/>
        </p:nvSpPr>
        <p:spPr>
          <a:xfrm>
            <a:off x="1547664" y="44624"/>
            <a:ext cx="6621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/>
              <a:t>G</a:t>
            </a:r>
            <a:r>
              <a:rPr lang="en-IT" b="1" i="1"/>
              <a:t>eneral formula valid for ANY compton scattering</a:t>
            </a:r>
          </a:p>
        </p:txBody>
      </p:sp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D0624D10-3BF2-FBCD-2E52-5EE74355D3A1}"/>
              </a:ext>
            </a:extLst>
          </p:cNvPr>
          <p:cNvSpPr/>
          <p:nvPr/>
        </p:nvSpPr>
        <p:spPr bwMode="auto">
          <a:xfrm rot="892767">
            <a:off x="193444" y="758171"/>
            <a:ext cx="988213" cy="2979713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974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energy and energy&#10;&#10;Description automatically generated">
            <a:extLst>
              <a:ext uri="{FF2B5EF4-FFF2-40B4-BE49-F238E27FC236}">
                <a16:creationId xmlns:a16="http://schemas.microsoft.com/office/drawing/2014/main" id="{C93BE3EF-5EA1-2B2C-3C3B-6D015AC7B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08" y="478532"/>
            <a:ext cx="7772400" cy="3238500"/>
          </a:xfrm>
          <a:prstGeom prst="rect">
            <a:avLst/>
          </a:prstGeom>
        </p:spPr>
      </p:pic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graph of energy and pharmacology&#10;&#10;Description automatically generated">
            <a:extLst>
              <a:ext uri="{FF2B5EF4-FFF2-40B4-BE49-F238E27FC236}">
                <a16:creationId xmlns:a16="http://schemas.microsoft.com/office/drawing/2014/main" id="{DAE12EE7-A961-E9F0-93C6-89C7BD778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3573016"/>
            <a:ext cx="7772400" cy="3238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E550F8-509B-D420-690A-2E2C9A75C8F3}"/>
              </a:ext>
            </a:extLst>
          </p:cNvPr>
          <p:cNvSpPr txBox="1"/>
          <p:nvPr/>
        </p:nvSpPr>
        <p:spPr>
          <a:xfrm>
            <a:off x="1907704" y="116632"/>
            <a:ext cx="6118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2 spectral lines merged into a single tunable line</a:t>
            </a:r>
          </a:p>
        </p:txBody>
      </p:sp>
    </p:spTree>
    <p:extLst>
      <p:ext uri="{BB962C8B-B14F-4D97-AF65-F5344CB8AC3E}">
        <p14:creationId xmlns:p14="http://schemas.microsoft.com/office/powerpoint/2010/main" val="886523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3" name="Picture 2" descr="A screenshot of a white text&#10;&#10;Description automatically generated">
            <a:extLst>
              <a:ext uri="{FF2B5EF4-FFF2-40B4-BE49-F238E27FC236}">
                <a16:creationId xmlns:a16="http://schemas.microsoft.com/office/drawing/2014/main" id="{21D18249-EA0B-214B-1A63-E2D6186FA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907" y="404664"/>
            <a:ext cx="6978597" cy="60897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E9F765-3AD1-B054-1985-BADC413C0548}"/>
              </a:ext>
            </a:extLst>
          </p:cNvPr>
          <p:cNvSpPr/>
          <p:nvPr/>
        </p:nvSpPr>
        <p:spPr bwMode="auto">
          <a:xfrm>
            <a:off x="2300189" y="1854269"/>
            <a:ext cx="3855987" cy="792088"/>
          </a:xfrm>
          <a:prstGeom prst="rect">
            <a:avLst/>
          </a:prstGeom>
          <a:solidFill>
            <a:srgbClr val="FFFF00">
              <a:alpha val="4948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66C02E-483A-A6BA-BD21-5207AAB217FF}"/>
              </a:ext>
            </a:extLst>
          </p:cNvPr>
          <p:cNvSpPr/>
          <p:nvPr/>
        </p:nvSpPr>
        <p:spPr bwMode="auto">
          <a:xfrm>
            <a:off x="2144860" y="5661248"/>
            <a:ext cx="3855987" cy="792088"/>
          </a:xfrm>
          <a:prstGeom prst="rect">
            <a:avLst/>
          </a:prstGeom>
          <a:solidFill>
            <a:srgbClr val="92D050">
              <a:alpha val="4948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3869F-A211-CE0A-C176-41C5314E2553}"/>
              </a:ext>
            </a:extLst>
          </p:cNvPr>
          <p:cNvSpPr txBox="1"/>
          <p:nvPr/>
        </p:nvSpPr>
        <p:spPr>
          <a:xfrm>
            <a:off x="3079143" y="60759"/>
            <a:ext cx="5080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effectLst/>
                <a:latin typeface="Helvetica Neue" panose="02000503000000020004" pitchFamily="2" charset="0"/>
              </a:rPr>
              <a:t>N. Ranjan </a:t>
            </a:r>
            <a:r>
              <a:rPr lang="en-GB" sz="2000" i="1">
                <a:effectLst/>
                <a:latin typeface="Helvetica Neue" panose="02000503000000020004" pitchFamily="2" charset="0"/>
              </a:rPr>
              <a:t>et al.,  </a:t>
            </a:r>
            <a:r>
              <a:rPr lang="en-GB" sz="2000" b="1">
                <a:effectLst/>
                <a:latin typeface="Helvetica Neue" panose="02000503000000020004" pitchFamily="2" charset="0"/>
              </a:rPr>
              <a:t>PRAB 21</a:t>
            </a:r>
            <a:r>
              <a:rPr lang="en-GB" sz="2000">
                <a:effectLst/>
                <a:latin typeface="Helvetica Neue" panose="02000503000000020004" pitchFamily="2" charset="0"/>
              </a:rPr>
              <a:t>, 030701 (2018)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08BA5A-E52B-A232-0639-2B0F34F763C2}"/>
              </a:ext>
            </a:extLst>
          </p:cNvPr>
          <p:cNvSpPr txBox="1"/>
          <p:nvPr/>
        </p:nvSpPr>
        <p:spPr>
          <a:xfrm>
            <a:off x="5796136" y="6351711"/>
            <a:ext cx="323896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GB" b="1" i="1"/>
              <a:t>I</a:t>
            </a:r>
            <a:r>
              <a:rPr lang="en-IT" b="1" i="1"/>
              <a:t>f E’</a:t>
            </a:r>
            <a:r>
              <a:rPr lang="en-IT" b="1" i="1" baseline="-25000"/>
              <a:t>ph </a:t>
            </a:r>
            <a:r>
              <a:rPr lang="en-IT" b="1" i="1"/>
              <a:t>=T</a:t>
            </a:r>
            <a:r>
              <a:rPr lang="en-IT" b="1" i="1" baseline="-25000"/>
              <a:t>e</a:t>
            </a:r>
            <a:r>
              <a:rPr lang="en-IT" b="1" i="1"/>
              <a:t> then T’</a:t>
            </a:r>
            <a:r>
              <a:rPr lang="en-IT" b="1" i="1" baseline="-25000"/>
              <a:t>e </a:t>
            </a:r>
            <a:r>
              <a:rPr lang="en-IT" b="1" i="1"/>
              <a:t>= 0 !</a:t>
            </a:r>
          </a:p>
        </p:txBody>
      </p:sp>
      <p:pic>
        <p:nvPicPr>
          <p:cNvPr id="19" name="Picture 18" descr="A diagram of a physics equation&#10;&#10;Description automatically generated">
            <a:extLst>
              <a:ext uri="{FF2B5EF4-FFF2-40B4-BE49-F238E27FC236}">
                <a16:creationId xmlns:a16="http://schemas.microsoft.com/office/drawing/2014/main" id="{6FB25765-1ECA-1EEA-D0E0-CD043D6D2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7" y="908720"/>
            <a:ext cx="2232248" cy="12052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FBFE00-3434-4506-3AC8-8A582CD41E29}"/>
              </a:ext>
            </a:extLst>
          </p:cNvPr>
          <p:cNvSpPr txBox="1"/>
          <p:nvPr/>
        </p:nvSpPr>
        <p:spPr>
          <a:xfrm>
            <a:off x="6654544" y="5743128"/>
            <a:ext cx="1522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T</a:t>
            </a:r>
            <a:r>
              <a:rPr lang="en-IT" i="1" baseline="-25000"/>
              <a:t>e</a:t>
            </a:r>
            <a:r>
              <a:rPr lang="en-IT" i="1"/>
              <a:t>=E</a:t>
            </a:r>
            <a:r>
              <a:rPr lang="en-IT" i="1" baseline="-25000"/>
              <a:t>e</a:t>
            </a:r>
            <a:r>
              <a:rPr lang="en-IT" i="1"/>
              <a:t>-mc</a:t>
            </a:r>
            <a:r>
              <a:rPr lang="en-IT" i="1" baseline="300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6669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8DA7A1-4EC1-7045-B2A4-C717DEB3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250981"/>
            <a:ext cx="8244408" cy="5490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B9D8B-4D69-0F48-AE96-AA61EAA8D5DC}"/>
              </a:ext>
            </a:extLst>
          </p:cNvPr>
          <p:cNvSpPr txBox="1"/>
          <p:nvPr/>
        </p:nvSpPr>
        <p:spPr>
          <a:xfrm>
            <a:off x="2164498" y="917921"/>
            <a:ext cx="165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/>
              <a:t>with</a:t>
            </a:r>
          </a:p>
          <a:p>
            <a:pPr algn="ctr"/>
            <a:r>
              <a:rPr lang="it-IT" sz="2000"/>
              <a:t>electron recoil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C19D2E-3275-3747-B0FC-1E9DF9D7B029}"/>
              </a:ext>
            </a:extLst>
          </p:cNvPr>
          <p:cNvSpPr txBox="1"/>
          <p:nvPr/>
        </p:nvSpPr>
        <p:spPr>
          <a:xfrm>
            <a:off x="4773187" y="820738"/>
            <a:ext cx="165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/>
              <a:t>without</a:t>
            </a:r>
          </a:p>
          <a:p>
            <a:pPr algn="ctr"/>
            <a:r>
              <a:rPr lang="it-IT" sz="2000"/>
              <a:t>electron recoil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829751-4390-C64E-8F6F-1FC94F2B58E3}"/>
              </a:ext>
            </a:extLst>
          </p:cNvPr>
          <p:cNvCxnSpPr/>
          <p:nvPr/>
        </p:nvCxnSpPr>
        <p:spPr bwMode="auto">
          <a:xfrm flipH="1">
            <a:off x="5324884" y="1479678"/>
            <a:ext cx="179238" cy="870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533C9A-5FAE-5241-8ECD-D734049817B7}"/>
              </a:ext>
            </a:extLst>
          </p:cNvPr>
          <p:cNvCxnSpPr>
            <a:cxnSpLocks/>
          </p:cNvCxnSpPr>
          <p:nvPr/>
        </p:nvCxnSpPr>
        <p:spPr bwMode="auto">
          <a:xfrm>
            <a:off x="3414461" y="1540439"/>
            <a:ext cx="497966" cy="7266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87AA1298-A7EC-B749-9ED4-145EFDB0E39C}"/>
              </a:ext>
            </a:extLst>
          </p:cNvPr>
          <p:cNvSpPr txBox="1">
            <a:spLocks noChangeArrowheads="1"/>
          </p:cNvSpPr>
          <p:nvPr/>
        </p:nvSpPr>
        <p:spPr>
          <a:xfrm>
            <a:off x="230469" y="116632"/>
            <a:ext cx="8806027" cy="1454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en-US" sz="24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Electron Recoil effect in </a:t>
            </a:r>
            <a:r>
              <a:rPr lang="en-US" sz="2400" b="1" i="1" kern="0">
                <a:solidFill>
                  <a:srgbClr val="FF0000"/>
                </a:solidFill>
                <a:latin typeface="Symbol" pitchFamily="2" charset="2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-ray I.C.S. for Nuclear Photonics:</a:t>
            </a:r>
          </a:p>
          <a:p>
            <a:r>
              <a:rPr lang="en-US" sz="24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C.E.M. fails to evaluate the correct red-shift in the spectrum</a:t>
            </a:r>
            <a:endParaRPr lang="en-US" sz="2400" b="1" i="1" kern="0">
              <a:solidFill>
                <a:srgbClr val="FF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28FB58-C1A3-8549-6D3A-0E3CE74CA019}"/>
              </a:ext>
            </a:extLst>
          </p:cNvPr>
          <p:cNvSpPr txBox="1"/>
          <p:nvPr/>
        </p:nvSpPr>
        <p:spPr>
          <a:xfrm>
            <a:off x="6948264" y="2598003"/>
            <a:ext cx="1938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ELI-NP-GBS </a:t>
            </a:r>
          </a:p>
          <a:p>
            <a:r>
              <a:rPr lang="en-IT" i="1"/>
              <a:t>X</a:t>
            </a:r>
            <a:r>
              <a:rPr lang="en-IT"/>
              <a:t> &lt; 0.03</a:t>
            </a:r>
          </a:p>
        </p:txBody>
      </p:sp>
    </p:spTree>
    <p:extLst>
      <p:ext uri="{BB962C8B-B14F-4D97-AF65-F5344CB8AC3E}">
        <p14:creationId xmlns:p14="http://schemas.microsoft.com/office/powerpoint/2010/main" val="28181622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C612AD-B156-9A5A-99E4-66B62A307D13}"/>
              </a:ext>
            </a:extLst>
          </p:cNvPr>
          <p:cNvSpPr txBox="1"/>
          <p:nvPr/>
        </p:nvSpPr>
        <p:spPr>
          <a:xfrm>
            <a:off x="594003" y="1772816"/>
            <a:ext cx="795602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So suprising that FICS was not mentioned nor described</a:t>
            </a:r>
          </a:p>
          <a:p>
            <a:pPr algn="ctr"/>
            <a:r>
              <a:rPr lang="en-IT"/>
              <a:t>in the previous literature on Compton direct/inverse Scattering</a:t>
            </a:r>
          </a:p>
          <a:p>
            <a:pPr algn="ctr"/>
            <a:r>
              <a:rPr lang="en-GB"/>
              <a:t>t</a:t>
            </a:r>
            <a:r>
              <a:rPr lang="en-IT"/>
              <a:t>hat</a:t>
            </a:r>
          </a:p>
          <a:p>
            <a:pPr algn="ctr"/>
            <a:r>
              <a:rPr lang="en-IT"/>
              <a:t>we really wanted to re-examine the first historical phases</a:t>
            </a:r>
          </a:p>
          <a:p>
            <a:pPr algn="ctr"/>
            <a:r>
              <a:rPr lang="en-GB"/>
              <a:t>o</a:t>
            </a:r>
            <a:r>
              <a:rPr lang="en-IT"/>
              <a:t>f the studies on electron-photon QED interaction</a:t>
            </a:r>
          </a:p>
          <a:p>
            <a:pPr algn="ctr"/>
            <a:endParaRPr lang="en-IT"/>
          </a:p>
          <a:p>
            <a:pPr algn="ctr"/>
            <a:r>
              <a:rPr lang="en-GB"/>
              <a:t>H</a:t>
            </a:r>
            <a:r>
              <a:rPr lang="en-IT"/>
              <a:t>ow comes that nobody yet identified FICS as the only regime</a:t>
            </a:r>
          </a:p>
          <a:p>
            <a:pPr algn="ctr"/>
            <a:r>
              <a:rPr lang="en-IT"/>
              <a:t>of complete/full transfer in-vacuum of</a:t>
            </a:r>
          </a:p>
          <a:p>
            <a:pPr algn="ctr"/>
            <a:r>
              <a:rPr lang="en-IT"/>
              <a:t>energy and momentum between an electron and a photon?</a:t>
            </a:r>
          </a:p>
        </p:txBody>
      </p:sp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A4DA8A8-6925-F127-8869-715124E6F9B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LaSapienza - Dipartimento SBAI -  July 3rd, 2024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1526896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3" name="Picture 2" descr="A paper with text and images&#10;&#10;Description automatically generated">
            <a:extLst>
              <a:ext uri="{FF2B5EF4-FFF2-40B4-BE49-F238E27FC236}">
                <a16:creationId xmlns:a16="http://schemas.microsoft.com/office/drawing/2014/main" id="{5A614437-7A3A-542B-1804-7F7812F11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98467"/>
            <a:ext cx="7489637" cy="58860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02DC13-20EE-DD3D-CACB-EFF4FF7F8625}"/>
              </a:ext>
            </a:extLst>
          </p:cNvPr>
          <p:cNvSpPr txBox="1"/>
          <p:nvPr/>
        </p:nvSpPr>
        <p:spPr>
          <a:xfrm>
            <a:off x="1475656" y="2060848"/>
            <a:ext cx="6948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solidFill>
                  <a:srgbClr val="0070C0"/>
                </a:solidFill>
              </a:rPr>
              <a:t>A</a:t>
            </a:r>
            <a:r>
              <a:rPr lang="en-IT" i="1">
                <a:solidFill>
                  <a:srgbClr val="0070C0"/>
                </a:solidFill>
              </a:rPr>
              <a:t>lmost at the same time as Arutyunian and co-workers</a:t>
            </a:r>
          </a:p>
        </p:txBody>
      </p:sp>
      <p:sp>
        <p:nvSpPr>
          <p:cNvPr id="4" name="Segnaposto data 6">
            <a:extLst>
              <a:ext uri="{FF2B5EF4-FFF2-40B4-BE49-F238E27FC236}">
                <a16:creationId xmlns:a16="http://schemas.microsoft.com/office/drawing/2014/main" id="{3DC52D12-9E54-5401-FC65-CA54BB24FC1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3779912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ELI-NP – Magurele (Bucharest) -  July 9th, 2024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5617818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3" name="Picture 2" descr="A diagram of a physics letter&#10;&#10;Description automatically generated">
            <a:extLst>
              <a:ext uri="{FF2B5EF4-FFF2-40B4-BE49-F238E27FC236}">
                <a16:creationId xmlns:a16="http://schemas.microsoft.com/office/drawing/2014/main" id="{6F821C13-D998-4D04-CE4D-E4B9C2A17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104" y="1839045"/>
            <a:ext cx="7772400" cy="4686299"/>
          </a:xfrm>
          <a:prstGeom prst="rect">
            <a:avLst/>
          </a:prstGeom>
        </p:spPr>
      </p:pic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84149D5D-9F34-1F53-EF20-72FD7906D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4602367"/>
            <a:ext cx="4708695" cy="1922977"/>
          </a:xfrm>
          <a:prstGeom prst="rect">
            <a:avLst/>
          </a:prstGeom>
        </p:spPr>
      </p:pic>
      <p:pic>
        <p:nvPicPr>
          <p:cNvPr id="9" name="Picture 8" descr="A close-up of a paper&#10;&#10;Description automatically generated">
            <a:extLst>
              <a:ext uri="{FF2B5EF4-FFF2-40B4-BE49-F238E27FC236}">
                <a16:creationId xmlns:a16="http://schemas.microsoft.com/office/drawing/2014/main" id="{D8A54678-0089-1EBF-33B4-5BAC533AD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829" y="116632"/>
            <a:ext cx="7772400" cy="3988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EFB04D-57E6-C67F-BACD-A61126DE4C2C}"/>
              </a:ext>
            </a:extLst>
          </p:cNvPr>
          <p:cNvSpPr txBox="1"/>
          <p:nvPr/>
        </p:nvSpPr>
        <p:spPr>
          <a:xfrm>
            <a:off x="2891042" y="620688"/>
            <a:ext cx="4144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>
                <a:solidFill>
                  <a:srgbClr val="0070C0"/>
                </a:solidFill>
              </a:rPr>
              <a:t>First measured ICS – 500 MeV</a:t>
            </a:r>
          </a:p>
        </p:txBody>
      </p:sp>
    </p:spTree>
    <p:extLst>
      <p:ext uri="{BB962C8B-B14F-4D97-AF65-F5344CB8AC3E}">
        <p14:creationId xmlns:p14="http://schemas.microsoft.com/office/powerpoint/2010/main" val="31738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Segnaposto data 6">
            <a:extLst>
              <a:ext uri="{FF2B5EF4-FFF2-40B4-BE49-F238E27FC236}">
                <a16:creationId xmlns:a16="http://schemas.microsoft.com/office/drawing/2014/main" id="{D7E65ACD-29C3-EAEA-D32B-7EF8C19B1DD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44420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Politecnico di Milano – Theory of Relativity Course, Prof. E. Puppin, May 21st 2024</a:t>
            </a:r>
            <a:endParaRPr lang="en-US" sz="1400"/>
          </a:p>
        </p:txBody>
      </p:sp>
      <p:pic>
        <p:nvPicPr>
          <p:cNvPr id="3" name="Picture 2" descr="A close-up of a newspaper&#10;&#10;Description automatically generated">
            <a:extLst>
              <a:ext uri="{FF2B5EF4-FFF2-40B4-BE49-F238E27FC236}">
                <a16:creationId xmlns:a16="http://schemas.microsoft.com/office/drawing/2014/main" id="{ED4863CB-FCB9-3948-EC48-847C596A9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7" y="1271700"/>
            <a:ext cx="7772400" cy="431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876893-3522-C57A-6D9D-8AE00020A6D8}"/>
              </a:ext>
            </a:extLst>
          </p:cNvPr>
          <p:cNvSpPr txBox="1"/>
          <p:nvPr/>
        </p:nvSpPr>
        <p:spPr>
          <a:xfrm>
            <a:off x="2525606" y="557737"/>
            <a:ext cx="4092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>
                <a:solidFill>
                  <a:srgbClr val="0070C0"/>
                </a:solidFill>
              </a:rPr>
              <a:t>Second measured ICS – 6 GeV</a:t>
            </a:r>
          </a:p>
        </p:txBody>
      </p:sp>
    </p:spTree>
    <p:extLst>
      <p:ext uri="{BB962C8B-B14F-4D97-AF65-F5344CB8AC3E}">
        <p14:creationId xmlns:p14="http://schemas.microsoft.com/office/powerpoint/2010/main" val="5400415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712DB8EC-F49B-1AB3-D42F-7BF11139A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104" y="116632"/>
            <a:ext cx="7772400" cy="17797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close-up of a paper&#10;&#10;Description automatically generated">
            <a:extLst>
              <a:ext uri="{FF2B5EF4-FFF2-40B4-BE49-F238E27FC236}">
                <a16:creationId xmlns:a16="http://schemas.microsoft.com/office/drawing/2014/main" id="{FB422A0E-A6B8-4F3B-6796-7088C59FE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963628"/>
            <a:ext cx="7772400" cy="1609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close-up of a document&#10;&#10;Description automatically generated">
            <a:extLst>
              <a:ext uri="{FF2B5EF4-FFF2-40B4-BE49-F238E27FC236}">
                <a16:creationId xmlns:a16="http://schemas.microsoft.com/office/drawing/2014/main" id="{31C04C75-C6F5-5CE5-F745-6A8594DC5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720" y="3657324"/>
            <a:ext cx="6368752" cy="31560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FF5BBA-5CA6-97B3-E3D9-31F3D33F380A}"/>
              </a:ext>
            </a:extLst>
          </p:cNvPr>
          <p:cNvSpPr txBox="1"/>
          <p:nvPr/>
        </p:nvSpPr>
        <p:spPr>
          <a:xfrm>
            <a:off x="107504" y="4221088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000" b="1">
                <a:solidFill>
                  <a:srgbClr val="C00000"/>
                </a:solidFill>
              </a:rPr>
              <a:t>Many studies in the literature on electron-photon beam collisions </a:t>
            </a:r>
            <a:r>
              <a:rPr lang="en-GB" sz="2000" b="1">
                <a:solidFill>
                  <a:srgbClr val="C00000"/>
                </a:solidFill>
              </a:rPr>
              <a:t>c</a:t>
            </a:r>
            <a:r>
              <a:rPr lang="en-IT" sz="2000" b="1">
                <a:solidFill>
                  <a:srgbClr val="C00000"/>
                </a:solidFill>
              </a:rPr>
              <a:t>ollective/statistical properties  (phase spaces, etc)</a:t>
            </a:r>
          </a:p>
        </p:txBody>
      </p:sp>
    </p:spTree>
    <p:extLst>
      <p:ext uri="{BB962C8B-B14F-4D97-AF65-F5344CB8AC3E}">
        <p14:creationId xmlns:p14="http://schemas.microsoft.com/office/powerpoint/2010/main" val="20917808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9" name="Picture 8" descr="A screenshot of a document&#10;&#10;Description automatically generated">
            <a:extLst>
              <a:ext uri="{FF2B5EF4-FFF2-40B4-BE49-F238E27FC236}">
                <a16:creationId xmlns:a16="http://schemas.microsoft.com/office/drawing/2014/main" id="{06267D3A-AA12-EE58-CF58-43B5C165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239" y="3582467"/>
            <a:ext cx="7342961" cy="28159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A picture containing text, font, screenshot, algebra&#10;&#10;Description automatically generated">
            <a:extLst>
              <a:ext uri="{FF2B5EF4-FFF2-40B4-BE49-F238E27FC236}">
                <a16:creationId xmlns:a16="http://schemas.microsoft.com/office/drawing/2014/main" id="{634E3C88-6021-857B-6784-B4A6D9CF1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20" y="1280612"/>
            <a:ext cx="7772400" cy="19323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436A31-31D1-C0C3-78ED-C6F7D153EEAD}"/>
              </a:ext>
            </a:extLst>
          </p:cNvPr>
          <p:cNvSpPr txBox="1"/>
          <p:nvPr/>
        </p:nvSpPr>
        <p:spPr>
          <a:xfrm>
            <a:off x="2483768" y="222783"/>
            <a:ext cx="5144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/>
              <a:t>R</a:t>
            </a:r>
            <a:r>
              <a:rPr lang="en-IT" b="1"/>
              <a:t>elevance of recoil in electron-photon</a:t>
            </a:r>
          </a:p>
          <a:p>
            <a:pPr algn="ctr"/>
            <a:r>
              <a:rPr lang="en-IT" b="1"/>
              <a:t>beam-beam collisions</a:t>
            </a:r>
          </a:p>
        </p:txBody>
      </p:sp>
      <p:sp>
        <p:nvSpPr>
          <p:cNvPr id="3" name="Segnaposto data 6">
            <a:extLst>
              <a:ext uri="{FF2B5EF4-FFF2-40B4-BE49-F238E27FC236}">
                <a16:creationId xmlns:a16="http://schemas.microsoft.com/office/drawing/2014/main" id="{323FB26C-E3C4-2E9D-33FE-BDCF64976D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LaSapienza - Dipartimento SBAI -  July 3rd, 2024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0311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1482AFA-D039-4868-6BEB-EB73A48AF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11" y="3402971"/>
            <a:ext cx="7342961" cy="33383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30E8DC43-0BD6-EBA5-7858-4AEA74DD6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815701"/>
            <a:ext cx="8134672" cy="23252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158771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10753</TotalTime>
  <Words>8279</Words>
  <Application>Microsoft Macintosh PowerPoint</Application>
  <PresentationFormat>On-screen Show (4:3)</PresentationFormat>
  <Paragraphs>1335</Paragraphs>
  <Slides>157</Slides>
  <Notes>91</Notes>
  <HiddenSlides>0</HiddenSlides>
  <MMClips>4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157</vt:i4>
      </vt:variant>
    </vt:vector>
  </HeadingPairs>
  <TitlesOfParts>
    <vt:vector size="171" baseType="lpstr">
      <vt:lpstr>Adobe Arabic</vt:lpstr>
      <vt:lpstr>Arial</vt:lpstr>
      <vt:lpstr>Bradley Hand</vt:lpstr>
      <vt:lpstr>Cambria Math</vt:lpstr>
      <vt:lpstr>Comic Sans MS</vt:lpstr>
      <vt:lpstr>Helvetica</vt:lpstr>
      <vt:lpstr>Helvetica Neue</vt:lpstr>
      <vt:lpstr>Menlo</vt:lpstr>
      <vt:lpstr>Symbol</vt:lpstr>
      <vt:lpstr>Times</vt:lpstr>
      <vt:lpstr>Times New Roman</vt:lpstr>
      <vt:lpstr>Blank Presentation</vt:lpstr>
      <vt:lpstr>Equation</vt:lpstr>
      <vt:lpstr>Graph</vt:lpstr>
      <vt:lpstr>      255.5 keV photons can stop ANY relativistic electron</vt:lpstr>
      <vt:lpstr>PowerPoint Presentation</vt:lpstr>
      <vt:lpstr>     Energy Budget towards g -rays with high spectral density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invariant view at Compton effect - 1 (any inertial ref. frame)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Recoil in MPP damps the normalized emittance of the secondary generated muon beam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not considering in this study non-linear effects due to photon (laser) pulse intensity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invariant view at Compton effect - 1 (any inertial ref. frame)</vt:lpstr>
      <vt:lpstr>An invariant view at Compton effect - 2 (any inertial ref. frame)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Recoil in ICS damps the effect of large bandwidth incident photon beams onto the bandwidth of scattered photons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Deep Recoil I.C.S. helps attenuating the g2q2 problem through slowing down of Lorentz boost gcm&lt;&lt;g</vt:lpstr>
      <vt:lpstr>PowerPoint Presentation</vt:lpstr>
    </vt:vector>
  </TitlesOfParts>
  <Company>Luca Serafini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Italian Program SPARC&amp;PLASMONX for Advanced Beam Physics at INFN-LNF, with High Brightness e- Beams and High Intensity Laser Beams</dc:title>
  <cp:lastModifiedBy>Luca Serafini</cp:lastModifiedBy>
  <cp:revision>3411</cp:revision>
  <dcterms:created xsi:type="dcterms:W3CDTF">2015-07-08T16:12:50Z</dcterms:created>
  <dcterms:modified xsi:type="dcterms:W3CDTF">2024-12-05T09:31:00Z</dcterms:modified>
</cp:coreProperties>
</file>