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56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338" r:id="rId27"/>
    <p:sldId id="280" r:id="rId28"/>
    <p:sldId id="306" r:id="rId29"/>
    <p:sldId id="262" r:id="rId30"/>
    <p:sldId id="257" r:id="rId31"/>
    <p:sldId id="325" r:id="rId32"/>
    <p:sldId id="324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6" r:id="rId43"/>
    <p:sldId id="337" r:id="rId44"/>
    <p:sldId id="29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1E06D3-3EF4-D251-0292-CB2EC3CC9BBA}" v="23" dt="2024-12-04T13:24:24.631"/>
    <p1510:client id="{AB463BA5-CD11-FD08-2A0E-12BF68EE0562}" v="40" dt="2024-12-04T17:20:51.080"/>
    <p1510:client id="{AD86F9B0-FCCA-CB00-DB06-3D27E66F3BFD}" v="3" dt="2024-12-04T07:42:12.008"/>
    <p1510:client id="{C100A78D-A49C-9A22-A9EB-B4FE1E6B3154}" v="74" dt="2024-12-03T21:49:56.691"/>
    <p1510:client id="{D0259001-E83E-55CC-6567-072ACA60A417}" v="1401" dt="2024-12-04T14:26:23.461"/>
    <p1510:client id="{F09B9381-793D-C1A6-1064-6D6BA365686A}" v="47" dt="2024-12-04T22:38:28.872"/>
    <p1510:client id="{F499C91D-A0EC-FF91-327D-EF4637A6EF39}" v="13" dt="2024-12-04T07:41:42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04T19:23:24.0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27072 10878 16383 0 0,'10'20'0'0'0,"14"32"0"0"0,27 54 0 0 0,27 17 0 0 0,14 9 0 0 0,-3-7 0 0 0,3-6 0 0 0,-8-12 0 0 0,-14-25 0 0 0,-14-21 0 0 0,-11-16 0 0 0,-13-10 0 0 0,-7-11 0 0 0,-8-5 0 0 0,-2-6 0 0 0,2-4 0 0 0,3-10 0 0 0,-2-9 0 0 0,-4-8 0 0 0,-4-6 0 0 0,-4-5 0 0 0,1 4 0 0 0,1 0 0 0 0,4 0 0 0 0,-1-1 0 0 0,3 3 0 0 0,-1 2 0 0 0,3 3 0 0 0,-2 1 0 0 0,-2-3 0 0 0,-10-3 0 0 0,-9 3 0 0 0,-14 0 0 0 0,-9-3 0 0 0,-3-1 0 0 0,-2-3 0 0 0,0-1 0 0 0,1 4 0 0 0,1 6 0 0 0,1 6 0 0 0,6 11 0 0 0,3 14 0 0 0,5 12 0 0 0,0 5 0 0 0,3 4 0 0 0,5 5 0 0 0,-7 7 0 0 0,-5 5 0 0 0,-9 5 0 0 0,-4 7 0 0 0,-2 4 0 0 0,1-5 0 0 0,-9 7 0 0 0,4-2 0 0 0,3-9 0 0 0,3-13 0 0 0,7-9 0 0 0,5-2 0 0 0,4 0 0 0 0,2 3 0 0 0,3 1 0 0 0,-1-1 0 0 0,-3 4 0 0 0,2-1 0 0 0,3-2 0 0 0,4-2 0 0 0,9-12 0 0 0,14-16 0 0 0,10-14 0 0 0,6-11 0 0 0,3-12 0 0 0,1-8 0 0 0,-1-6 0 0 0,0-2 0 0 0,-6 3 0 0 0,-3 7 0 0 0,-5 5 0 0 0,0 3 0 0 0,0-4 0 0 0,-2-3 0 0 0,1 1 0 0 0,-2-1 0 0 0,0 2 0 0 0,4 0 0 0 0,-3 2 0 0 0,2-1 0 0 0,2-4 0 0 0,3-1 0 0 0,2 5 0 0 0,-3 3 0 0 0,-1 6 0 0 0,-3 2 0 0 0,-6-1 0 0 0,-5-2 0 0 0,2 3 0 0 0,-1 0 0 0 0,2 4 0 0 0,6 3 0 0 0,4 10 0 0 0,3 6 0 0 0,-1 6 0 0 0,-1 3 0 0 0,-3 4 0 0 0,5 4 0 0 0,-2 9 0 0 0,-4 4 0 0 0,-5 3 0 0 0,-6 4 0 0 0,-3 1 0 0 0,-7 4 0 0 0,-4-2 0 0 0,-11 13 0 0 0,-6 2 0 0 0,-6 2 0 0 0,-1-6 0 0 0,-2 5 0 0 0,1-4 0 0 0,0-5 0 0 0,0-2 0 0 0,1-3 0 0 0,1-5 0 0 0,0-4 0 0 0,0-3 0 0 0,-5 3 0 0 0,-1 1 0 0 0,0 3 0 0 0,1 1 0 0 0,1-2 0 0 0,2-7 0 0 0,1-4 0 0 0,6-3 0 0 0,2 6 0 0 0,0 2 0 0 0,-1 1 0 0 0,3-1 0 0 0,0 0 0 0 0,-1 4 0 0 0,-2 0 0 0 0,3 0 0 0 0,0 3 0 0 0,4 0 0 0 0,4-1 0 0 0,5-3 0 0 0,4-2 0 0 0,2-2 0 0 0,1-2 0 0 0,2 0 0 0 0,0 0 0 0 0,0-1 0 0 0,5-4 0 0 0,1-3 0 0 0,5 1 0 0 0,5 7 0 0 0,5 3 0 0 0,9 1 0 0 0,4-1 0 0 0,1-5 0 0 0,0-2 0 0 0,3-1 0 0 0,1 0 0 0 0,9 1 0 0 0,-5 2 0 0 0,-4-5 0 0 0,-4-5 0 0 0,-3-7 0 0 0,-2-4 0 0 0,-6-10 0 0 0,-8-8 0 0 0,-6-13 0 0 0,-11-12 0 0 0,-4-11 0 0 0,-3-12 0 0 0,-4-16 0 0 0,-6-6 0 0 0,0-4 0 0 0,-2 2 0 0 0,2 5 0 0 0,-1-9 0 0 0,3 4 0 0 0,-2 12 0 0 0,3 13 0 0 0,-2 1 0 0 0,2 5 0 0 0,-2 6 0 0 0,-3 2 0 0 0,2 2 0 0 0,3 3 0 0 0,5 4 0 0 0,3 3 0 0 0,3 1 0 0 0,2 1 0 0 0,6 6 0 0 0,3 11 0 0 0,4 9 0 0 0,31 20 0 0 0,13 12 0 0 0,18 12 0 0 0,11 4 0 0 0,16-1 0 0 0,7 3 0 0 0,-1-1 0 0 0,-7-4 0 0 0,-11-3 0 0 0,-11-4 0 0 0,-13-7 0 0 0,-13-8 0 0 0,-5-2 0 0 0,-5-5 0 0 0,-10 2 0 0 0,-6-3 0 0 0,-6-7 0 0 0,-3-5 0 0 0,2-12 0 0 0,7-14 0 0 0,5-18 0 0 0,7-11 0 0 0,7-27 0 0 0,1-14 0 0 0,-2-11 0 0 0,-4-2 0 0 0,-3 2 0 0 0,-3 9 0 0 0,-8 12 0 0 0,-7 5 0 0 0,-3 2 0 0 0,-3 3 0 0 0,-5 11 0 0 0,2 6 0 0 0,-1-2 0 0 0,3-6 0 0 0,0 4 0 0 0,-2 3 0 0 0,1 1 0 0 0,0-4 0 0 0,-2-2 0 0 0,2 6 0 0 0,-1 3 0 0 0,4 0 0 0 0,-2 1 0 0 0,4 9 0 0 0,-3 3 0 0 0,3-7 0 0 0,-1-4 0 0 0,1 2 0 0 0,3 4 0 0 0,4 7 0 0 0,2 4 0 0 0,3 4 0 0 0,6 3 0 0 0,-2 1 0 0 0,-2 6 0 0 0,-1 7 0 0 0,5 2 0 0 0,2 2 0 0 0,-1 5 0 0 0,0-2 0 0 0,-7 5 0 0 0,-18 10 0 0 0,-26 13 0 0 0,-26 9 0 0 0,-45 30 0 0 0,-29 21 0 0 0,-15 17 0 0 0,-6 3 0 0 0,-4 5 0 0 0,6-5 0 0 0,6-4 0 0 0,10-3 0 0 0,5-11 0 0 0,11-10 0 0 0,13-11 0 0 0,17-6 0 0 0,11-7 0 0 0,6-1 0 0 0,7-8 0 0 0,27-10 0 0 0,28-15 0 0 0,37-15 0 0 0,33-12 0 0 0,28-13 0 0 0,27-12 0 0 0,12 0 0 0 0,21-7 0 0 0,-1-7 0 0 0,-24 1 0 0 0,-25 5 0 0 0,-22 10 0 0 0,-21 7 0 0 0,-18 8 0 0 0,-18 4 0 0 0,-10-1 0 0 0,-24 13 0 0 0,-23 19 0 0 0,-27 17 0 0 0,-26 13 0 0 0,-21 11 0 0 0,-14 10 0 0 0,-13 6 0 0 0,-7 0 0 0 0,-1 4 0 0 0,1 5 0 0 0,3 5 0 0 0,-13 28 0 0 0,3 5 0 0 0,18-11 0 0 0,21-14 0 0 0,26-17 0 0 0,21-17 0 0 0,18-12 0 0 0,21-14 0 0 0,52-32 0 0 0,40-27 0 0 0,32-13 0 0 0,27-10 0 0 0,10-7 0 0 0,0-3 0 0 0,0 4 0 0 0,-10 6 0 0 0,-13 7 0 0 0,-19 5 0 0 0,-16 5 0 0 0,-25 3 0 0 0,-17 7 0 0 0,-13 7 0 0 0,-7 7 0 0 0,-19 25 0 0 0,-21 20 0 0 0,-19 20 0 0 0,-14 10 0 0 0,-16 15 0 0 0,-17 3 0 0 0,-10 4 0 0 0,-7 1 0 0 0,3-9 0 0 0,7-7 0 0 0,-2 9 0 0 0,2-10 0 0 0,12-11 0 0 0,12-5 0 0 0,16-8 0 0 0,12-12 0 0 0,10-6 0 0 0,9-14 0 0 0,27-14 0 0 0,21-12 0 0 0,31-10 0 0 0,18-11 0 0 0,36-20 0 0 0,13-12 0 0 0,-1-10 0 0 0,-8-3 0 0 0,-5-8 0 0 0,-12 0 0 0 0,-14 4 0 0 0,-18 12 0 0 0,-17 6 0 0 0,-8 4 0 0 0,-7 2 0 0 0,-2 6 0 0 0,-1-4 0 0 0,-4 3 0 0 0,-2 4 0 0 0,-2 6 0 0 0,9-5 0 0 0,7 0 0 0 0,1-2 0 0 0,2 2 0 0 0,8 5 0 0 0,-1-2 0 0 0,-6 3 0 0 0,-1-3 0 0 0,1 1 0 0 0,1 4 0 0 0,-8 2 0 0 0,-1 3 0 0 0,11-13 0 0 0,3-4 0 0 0,-5 2 0 0 0,0 0 0 0 0,0 2 0 0 0,2-1 0 0 0,1 3 0 0 0,2 4 0 0 0,0 9 0 0 0,2 5 0 0 0,-6 6 0 0 0,-1 3 0 0 0,-4 4 0 0 0,-6 4 0 0 0,-15 4 0 0 0,-23 3 0 0 0,-22 7 0 0 0,-18 3 0 0 0,-19 5 0 0 0,-10 1 0 0 0,-14 3 0 0 0,-10 4 0 0 0,-4 4 0 0 0,-8-3 0 0 0,-11 1 0 0 0,-28 6 0 0 0,-5 4 0 0 0,1-4 0 0 0,15-1 0 0 0,19-6 0 0 0,18-5 0 0 0,15-7 0 0 0,14-4 0 0 0,19-8 0 0 0,31-14 0 0 0,28-14 0 0 0,41-17 0 0 0,27-11 0 0 0,19 1 0 0 0,8 4 0 0 0,19-4 0 0 0,9 3 0 0 0,-4 6 0 0 0,-10 6 0 0 0,-11 10 0 0 0,-5 7 0 0 0,-6 6 0 0 0,-4 7 0 0 0,0 7 0 0 0,-6 3 0 0 0,-14 2 0 0 0,-10 2 0 0 0,-12 1 0 0 0,-10-1 0 0 0,-29 0 0 0 0,-32 5 0 0 0,-34 1 0 0 0,-50 15 0 0 0,-33 9 0 0 0,-15 4 0 0 0,-8 1 0 0 0,-3-6 0 0 0,0-2 0 0 0,1-1 0 0 0,2-6 0 0 0,2 0 0 0 0,6-5 0 0 0,3 1 0 0 0,10-3 0 0 0,8 1 0 0 0,-6 8 0 0 0,10 1 0 0 0,15-4 0 0 0,21-1 0 0 0,9 2 0 0 0,13-3 0 0 0,16 1 0 0 0,13-3 0 0 0,5-4 0 0 0,9 1 0 0 0,7 3 0 0 0,1-1 0 0 0,3 2 0 0 0,-3 8 0 0 0,1 6 0 0 0,3 6 0 0 0,-3 8 0 0 0,0 2 0 0 0,3-3 0 0 0,2 6 0 0 0,2 6 0 0 0,3 2 0 0 0,0 3 0 0 0,1 10 0 0 0,0 14 0 0 0,1 2 0 0 0,-6-3 0 0 0,-1-6 0 0 0,0-1 0 0 0,0-4 0 0 0,-2-8 0 0 0,-6-1 0 0 0,-1-6 0 0 0,-2-3 0 0 0,2 0 0 0 0,-3-5 0 0 0,-7 10 0 0 0,-5-1 0 0 0,-3-5 0 0 0,-5 4 0 0 0,-1 1 0 0 0,0-8 0 0 0,-3 2 0 0 0,-4 1 0 0 0,0 3 0 0 0,-2 1 0 0 0,2-4 0 0 0,-1-1 0 0 0,2-4 0 0 0,-12 4 0 0 0,-5 4 0 0 0,-4-3 0 0 0,1-6 0 0 0,5-6 0 0 0,3-4 0 0 0,7-10 0 0 0,0-4 0 0 0,5-6 0 0 0,10-1 0 0 0,5 2 0 0 0,4-3 0 0 0,0 1 0 0 0,0-2 0 0 0,-1 2 0 0 0,-1 2 0 0 0,0 3 0 0 0,9-6 0 0 0,18-12 0 0 0,14-17 0 0 0,21-11 0 0 0,34-21 0 0 0,16-14 0 0 0,14-1 0 0 0,11-2 0 0 0,6 1 0 0 0,0 5 0 0 0,0 7 0 0 0,-4 7 0 0 0,9 5 0 0 0,0 5 0 0 0,-5 7 0 0 0,-18 2 0 0 0,-15 6 0 0 0,-16 6 0 0 0,-14 4 0 0 0,-17 9 0 0 0,-8 4 0 0 0,-9 11 0 0 0,-8 7 0 0 0,-10 11 0 0 0,-11 9 0 0 0,-13 7 0 0 0,-8 5 0 0 0,-13 8 0 0 0,-15 4 0 0 0,-27 15 0 0 0,-15-1 0 0 0,-9-5 0 0 0,-2-10 0 0 0,-21-1 0 0 0,-10-7 0 0 0,6-14 0 0 0,1-9 0 0 0,8-10 0 0 0,11-6 0 0 0,10-5 0 0 0,8-5 0 0 0,7-5 0 0 0,8-8 0 0 0,9-4 0 0 0,12 0 0 0 0,6 1 0 0 0,9 1 0 0 0,8 2 0 0 0,4 1 0 0 0,5 1 0 0 0,13 1 0 0 0,9 5 0 0 0,16 12 0 0 0,13 13 0 0 0,13 7 0 0 0,6 2 0 0 0,7 0 0 0 0,0-3 0 0 0,4-1 0 0 0,-2-2 0 0 0,6-2 0 0 0,-1-1 0 0 0,16-5 0 0 0,7-7 0 0 0,6-12 0 0 0,-1-12 0 0 0,-4-4 0 0 0,-10-7 0 0 0,-5 0 0 0 0,-9-1 0 0 0,-8 1 0 0 0,-6-1 0 0 0,-5 2 0 0 0,-3 5 0 0 0,-1 3 0 0 0,0 4 0 0 0,-1 7 0 0 0,0 3 0 0 0,-4 6 0 0 0,-12 0 0 0 0,-12 9 0 0 0,-12 6 0 0 0,-14-2 0 0 0,-8 0 0 0 0,-7 6 0 0 0,-8 3 0 0 0,-10 10 0 0 0,-6 3 0 0 0,-6 4 0 0 0,-2 4 0 0 0,1 1 0 0 0,4-2 0 0 0,-8-1 0 0 0,9 0 0 0 0,7-3 0 0 0,12-5 0 0 0,10-10 0 0 0,7-7 0 0 0,2-7 0 0 0,8-2 0 0 0,11-5 0 0 0,23-25 0 0 0,35-41 0 0 0,24-26 0 0 0,10-16 0 0 0,11-12 0 0 0,6 2 0 0 0,-5 3 0 0 0,3 4 0 0 0,-6 13 0 0 0,-8 11 0 0 0,-7 8 0 0 0,-8 9 0 0 0,-4 10 0 0 0,-3 13 0 0 0,-2 6 0 0 0,-6 3 0 0 0,-7 6 0 0 0,-1 30 0 0 0,-8 25 0 0 0,-21 40 0 0 0,-23 44 0 0 0,-20 20 0 0 0,-16 18 0 0 0,-11 6 0 0 0,-6-9 0 0 0,1-21 0 0 0,7-24 0 0 0,12-20 0 0 0,7-20 0 0 0,4-13 0 0 0,-2-1 0 0 0,-7-4 0 0 0,-2-2 0 0 0,1 1 0 0 0,-3 1 0 0 0,1-2 0 0 0,-9 4 0 0 0,5 4 0 0 0,5-4 0 0 0,4-10 0 0 0,8-9 0 0 0,4-10 0 0 0,6-4 0 0 0,6-1 0 0 0,0-5 0 0 0,2 2 0 0 0,3 1 0 0 0,-3-2 0 0 0,1 1 0 0 0,-4-2 0 0 0,-4 1 0 0 0,-4 2 0 0 0,-10 4 0 0 0,-3 3 0 0 0,-2-4 0 0 0,6 0 0 0 0,2-3 0 0 0,1-6 0 0 0,1-4 0 0 0,-1-5 0 0 0,-1-2 0 0 0,-1-2 0 0 0,5-5 0 0 0,-4-8 0 0 0,3-11 0 0 0,6-12 0 0 0,6-15 0 0 0,5-9 0 0 0,4-5 0 0 0,3 0 0 0 0,11-16 0 0 0,15-4 0 0 0,7-2 0 0 0,9 8 0 0 0,13-7 0 0 0,12 0 0 0 0,5 5 0 0 0,6 6 0 0 0,0 5 0 0 0,-4 5 0 0 0,-8 14 0 0 0,-10 10 0 0 0,-10 6 0 0 0,-8 11 0 0 0,-9 3 0 0 0,-5 5 0 0 0,-1 1 0 0 0,0-3 0 0 0,3 3 0 0 0,-4 8 0 0 0,-1 5 0 0 0,3 9 0 0 0,-4 7 0 0 0,0 7 0 0 0,-3 5 0 0 0,-9 13 0 0 0,-6 16 0 0 0,-13 13 0 0 0,-10 10 0 0 0,-11 7 0 0 0,-5 10 0 0 0,-1-2 0 0 0,1-1 0 0 0,-4-1 0 0 0,1-11 0 0 0,3-9 0 0 0,6-6 0 0 0,5-9 0 0 0,7-10 0 0 0,1-12 0 0 0,4-6 0 0 0,0-4 0 0 0,2-1 0 0 0,-2 2 0 0 0,-3-4 0 0 0,2-1 0 0 0,8-3 0 0 0,10-5 0 0 0,36-30 0 0 0,21-22 0 0 0,17-14 0 0 0,9-13 0 0 0,21-21 0 0 0,3-10 0 0 0,-2 1 0 0 0,-4 7 0 0 0,-14 9 0 0 0,-8 7 0 0 0,-1 12 0 0 0,-10 17 0 0 0,-7 10 0 0 0,-9 11 0 0 0,-8 10 0 0 0,-7 8 0 0 0,-1 9 0 0 0,0 4 0 0 0,-3 2 0 0 0,-2 3 0 0 0,4 6 0 0 0,0 4 0 0 0,5 9 0 0 0,-1 9 0 0 0,14 18 0 0 0,2 14 0 0 0,-3 1 0 0 0,-11-8 0 0 0,-3 0 0 0 0,-8-5 0 0 0,-4-13 0 0 0,-7-10 0 0 0,2-11 0 0 0,4-9 0 0 0,1-9 0 0 0,7-5 0 0 0,12-3 0 0 0,8-1 0 0 0,5-7 0 0 0,8-5 0 0 0,2-7 0 0 0,0-5 0 0 0,-3-3 0 0 0,-2-1 0 0 0,-7-2 0 0 0,-8 5 0 0 0,-3 1 0 0 0,-4 6 0 0 0,-10 1 0 0 0,-4 2 0 0 0,-9 1 0 0 0,-1 1 0 0 0,-15 9 0 0 0,-23 5 0 0 0,-23 8 0 0 0,-31 7 0 0 0,-22 7 0 0 0,-46 4 0 0 0,-30 3 0 0 0,-5-4 0 0 0,1-5 0 0 0,10-7 0 0 0,9-5 0 0 0,19-5 0 0 0,19-7 0 0 0,19-8 0 0 0,21-2 0 0 0,19 1 0 0 0,19-2 0 0 0,12 1 0 0 0,5 4 0 0 0,2 2 0 0 0,4 9 0 0 0,0 9 0 0 0,-2 7 0 0 0,-3 7 0 0 0,-3 4 0 0 0,-2 7 0 0 0,-1 3 0 0 0,-2 0 0 0 0,0-2 0 0 0,-5 9 0 0 0,-3 2 0 0 0,2-3 0 0 0,0-3 0 0 0,3-4 0 0 0,0-8 0 0 0,2-3 0 0 0,1-7 0 0 0,10-7 0 0 0,19-5 0 0 0,15-3 0 0 0,20-3 0 0 0,20-2 0 0 0,20 5 0 0 0,13 1 0 0 0,13 1 0 0 0,3-2 0 0 0,6-1 0 0 0,3-1 0 0 0,4-6 0 0 0,-8-2 0 0 0,-17-1 0 0 0,-19 2 0 0 0,-12 1 0 0 0,-11 2 0 0 0,-8 0 0 0 0,-7 2 0 0 0,-4 0 0 0 0,4 0 0 0 0,0 0 0 0 0,0 0 0 0 0,-1 0 0 0 0,-1 1 0 0 0,0-1 0 0 0,-7-5 0 0 0,3-2 0 0 0,3 1 0 0 0,0 0 0 0 0,0 3 0 0 0,0 0 0 0 0,-1 2 0 0 0,6 1 0 0 0,6 0 0 0 0,6 0 0 0 0,5 0 0 0 0,-1 6 0 0 0,16 1 0 0 0,1 4 0 0 0,-1 1 0 0 0,-6-2 0 0 0,-10-2 0 0 0,-8-3 0 0 0,-1-2 0 0 0,-4-2 0 0 0,-2-6 0 0 0,-3-2 0 0 0,-2 0 0 0 0,3 1 0 0 0,2 2 0 0 0,-7-4 0 0 0,8 0 0 0 0,2 1 0 0 0,-1 2 0 0 0,-6-4 0 0 0,-5 1 0 0 0,-6-5 0 0 0,-3 1 0 0 0,-3-3 0 0 0,-16-4 0 0 0,-17-4 0 0 0,-22-3 0 0 0,-18 3 0 0 0,-41 1 0 0 0,-19 3 0 0 0,-14 5 0 0 0,-1 6 0 0 0,7 3 0 0 0,10 3 0 0 0,14 2 0 0 0,9 0 0 0 0,10 1 0 0 0,9 0 0 0 0,1 0 0 0 0,4 5 0 0 0,-3 1 0 0 0,-14 5 0 0 0,-13 5 0 0 0,-5 5 0 0 0,-1 3 0 0 0,3-1 0 0 0,8-6 0 0 0,0-1 0 0 0,5-3 0 0 0,8 1 0 0 0,2 4 0 0 0,4 2 0 0 0,5 4 0 0 0,-1-3 0 0 0,-15 0 0 0 0,-7 2 0 0 0,-4-4 0 0 0,5-5 0 0 0,-8-5 0 0 0,3 1 0 0 0,8-2 0 0 0,8 3 0 0 0,3-1 0 0 0,9 4 0 0 0,7-2 0 0 0,8-3 0 0 0,8 3 0 0 0,6-2 0 0 0,6 3 0 0 0,-3-2 0 0 0,1 4 0 0 0,0-3 0 0 0,2-2 0 0 0,1-4 0 0 0,6-7 0 0 0,2-10 0 0 0,6-12 0 0 0,5-9 0 0 0,5-3 0 0 0,4-6 0 0 0,3-17 0 0 0,1-3 0 0 0,1-3 0 0 0,5-4 0 0 0,2-2 0 0 0,-1 6 0 0 0,4-2 0 0 0,0 1 0 0 0,3-5 0 0 0,-1 0 0 0 0,-2 1 0 0 0,1 7 0 0 0,0 9 0 0 0,-3 9 0 0 0,2 5 0 0 0,-1 5 0 0 0,-2 3 0 0 0,-2 2 0 0 0,-2 0 0 0 0,3 5 0 0 0,0-4 0 0 0,5-2 0 0 0,4-2 0 0 0,1 0 0 0 0,1 0 0 0 0,9-5 0 0 0,4 4 0 0 0,-3 2 0 0 0,-1-4 0 0 0,0-1 0 0 0,0 0 0 0 0,1 1 0 0 0,1 1 0 0 0,5 2 0 0 0,-3 0 0 0 0,3-4 0 0 0,2-2 0 0 0,4-4 0 0 0,5 0 0 0 0,1 1 0 0 0,-8-2 0 0 0,-5 5 0 0 0,-4 5 0 0 0,-1 2 0 0 0,0 2 0 0 0,0 0 0 0 0,0 5 0 0 0,-4 1 0 0 0,-2-1 0 0 0,-4-1 0 0 0,-5-2 0 0 0,0-1 0 0 0,3-2 0 0 0,-2 0 0 0 0,3 4 0 0 0,-2 2 0 0 0,-9 4 0 0 0,-5 1 0 0 0,-8-2 0 0 0,-13-2 0 0 0,-23 2 0 0 0,-14 4 0 0 0,-14 6 0 0 0,-4 4 0 0 0,1 3 0 0 0,2 2 0 0 0,-1 1 0 0 0,6 1 0 0 0,10 0 0 0 0,9 0 0 0 0,8 0 0 0 0,5-1 0 0 0,5 0 0 0 0,1 0 0 0 0,1 1 0 0 0,0-2 0 0 0,0 1 0 0 0,4-5 0 0 0,7-6 0 0 0,6-8 0 0 0,5-4 0 0 0,3-4 0 0 0,3-3 0 0 0,0 0 0 0 0,7-7 0 0 0,6 0 0 0 0,6-6 0 0 0,5 1 0 0 0,4 1 0 0 0,6-1 0 0 0,4 0 0 0 0,-1 8 0 0 0,25-6 0 0 0,6 0 0 0 0,18-5 0 0 0,-2 1 0 0 0,-9 8 0 0 0,-13 5 0 0 0,-7-3 0 0 0,-7-5 0 0 0,-7-1 0 0 0,-11 1 0 0 0,-4 2 0 0 0,-8 2 0 0 0,-2-3 0 0 0,-2 0 0 0 0,-5-3 0 0 0,-4-1 0 0 0,-2-3 0 0 0,-7-3 0 0 0,-3-5 0 0 0,-10-13 0 0 0,-8-5 0 0 0,-4-1 0 0 0,-2-4 0 0 0,-7-8 0 0 0,4-1 0 0 0,8-1 0 0 0,7 9 0 0 0,8 13 0 0 0,6 12 0 0 0,3 9 0 0 0,2 8 0 0 0,7 4 0 0 0,11-2 0 0 0,14 4 0 0 0,15-3 0 0 0,12 3 0 0 0,-1 8 0 0 0,6 7 0 0 0,-4 10 0 0 0,-1 7 0 0 0,5 12 0 0 0,1 10 0 0 0,-1 4 0 0 0,0 9 0 0 0,-1 2 0 0 0,-2 4 0 0 0,0 11 0 0 0,9 10 0 0 0,-2 5 0 0 0,-2 1 0 0 0,-3-3 0 0 0,-6-6 0 0 0,-4 0 0 0 0,-5 1 0 0 0,-5-6 0 0 0,-6-8 0 0 0,-4-1 0 0 0,3 0 0 0 0,0 4 0 0 0,-5-4 0 0 0,1 17 0 0 0,6 6 0 0 0,1 2 0 0 0,-1 4 0 0 0,9 14 0 0 0,6 6 0 0 0,9-2 0 0 0,10-3 0 0 0,12-2 0 0 0,8-5 0 0 0,3-3 0 0 0,0 0 0 0 0,20 2 0 0 0,1-4 0 0 0,-5-5 0 0 0,-10-10 0 0 0,-8-6 0 0 0,-5-9 0 0 0,-6-1 0 0 0,3-5 0 0 0,1-5 0 0 0,-2-4 0 0 0,-7-7 0 0 0,-5-4 0 0 0,-11-6 0 0 0,-10-1 0 0 0,-8-3 0 0 0,-8-5 0 0 0,-3-3 0 0 0,-3-2 0 0 0,-1-8 0 0 0,0-8 0 0 0,0-7 0 0 0,0 0 0 0 0,1-2 0 0 0,-5-3 0 0 0,-1-2 0 0 0,-5-1 0 0 0,0-2 0 0 0,-3-1 0 0 0,-5 0 0 0 0,-3 0 0 0 0,-8 4 0 0 0,-10-2 0 0 0,-17-8 0 0 0,-19-7 0 0 0,-23 4 0 0 0,-14 3 0 0 0,-28-8 0 0 0,-10-1 0 0 0,0 3 0 0 0,5 7 0 0 0,9 5 0 0 0,6 8 0 0 0,6 2 0 0 0,8 5 0 0 0,5 5 0 0 0,1 4 0 0 0,5-3 0 0 0,-1 2 0 0 0,3 1 0 0 0,5 1 0 0 0,4 3 0 0 0,7 0 0 0 0,5 2 0 0 0,5 0 0 0 0,7 0 0 0 0,0 0 0 0 0,8 6 0 0 0,3 1 0 0 0,3-1 0 0 0,1 0 0 0 0,0 2 0 0 0,-1 1 0 0 0,0-1 0 0 0,-6 3 0 0 0,-2 4 0 0 0,-10 16 0 0 0,-8 7 0 0 0,-4 2 0 0 0,-3 4 0 0 0,4 6 0 0 0,-3 8 0 0 0,-2 1 0 0 0,0 4 0 0 0,10 3 0 0 0,3-1 0 0 0,6-11 0 0 0,5-4 0 0 0,4-11 0 0 0,2-2 0 0 0,2-8 0 0 0,6-2 0 0 0,7-13 0 0 0,1-12 0 0 0,4-12 0 0 0,-2-10 0 0 0,2-11 0 0 0,3-6 0 0 0,8-6 0 0 0,4-1 0 0 0,2 1 0 0 0,5-1 0 0 0,5 1 0 0 0,1-2 0 0 0,3-3 0 0 0,18-10 0 0 0,18-14 0 0 0,15 0 0 0 0,10-3 0 0 0,3-5 0 0 0,6 7 0 0 0,-6 6 0 0 0,-2 9 0 0 0,-5 4 0 0 0,-5 6 0 0 0,-9 7 0 0 0,-1 9 0 0 0,0 6 0 0 0,5 12 0 0 0,1 14 0 0 0,4 7 0 0 0,1 6 0 0 0,3 8 0 0 0,4 4 0 0 0,-2 8 0 0 0,2 4 0 0 0,3-5 0 0 0,-3-2 0 0 0,0-2 0 0 0,-2 0 0 0 0,-15 0 0 0 0,2 1 0 0 0,-4 0 0 0 0,2-5 0 0 0,-3-1 0 0 0,2-5 0 0 0,7-5 0 0 0,1-5 0 0 0,5-4 0 0 0,0-3 0 0 0,2-1 0 0 0,4-1 0 0 0,3 0 0 0 0,3-5 0 0 0,2-11 0 0 0,-4-14 0 0 0,-1-11 0 0 0,-5-9 0 0 0,1-15 0 0 0,6-18 0 0 0,-6-4 0 0 0,-12 3 0 0 0,-16 10 0 0 0,-13 18 0 0 0,-12 14 0 0 0,-11 9 0 0 0,-13 11 0 0 0,-7 3 0 0 0,-12 1 0 0 0,-14 3 0 0 0,-12 5 0 0 0,-13 3 0 0 0,-13 4 0 0 0,-10 8 0 0 0,-11 2 0 0 0,-11 12 0 0 0,-50 11 0 0 0,-8 12 0 0 0,2 9 0 0 0,-13 26 0 0 0,8 11 0 0 0,15 0 0 0 0,19-4 0 0 0,9-7 0 0 0,11 0 0 0 0,3-8 0 0 0,5-6 0 0 0,-2-3 0 0 0,2-2 0 0 0,7 0 0 0 0,0 1 0 0 0,-15 15 0 0 0,-4 10 0 0 0,-4 7 0 0 0,3-2 0 0 0,-10 5 0 0 0,6-5 0 0 0,13-10 0 0 0,9-15 0 0 0,15-13 0 0 0,16-9 0 0 0,15-12 0 0 0,9-11 0 0 0,13-13 0 0 0,15-8 0 0 0,20-4 0 0 0,19 0 0 0 0,25 6 0 0 0,19 4 0 0 0,17 0 0 0 0,10 6 0 0 0,8 0 0 0 0,1 5 0 0 0,2-1 0 0 0,4-2 0 0 0,3 2 0 0 0,-4-2 0 0 0,0-1 0 0 0,-9-4 0 0 0,8-2 0 0 0,-5-2 0 0 0,-4-2 0 0 0,-10 0 0 0 0,-16 0 0 0 0,-10-1 0 0 0,-7 1 0 0 0,-3-6 0 0 0,0-1 0 0 0,-6-5 0 0 0,0-5 0 0 0,1-5 0 0 0,2 2 0 0 0,2-12 0 0 0,2-5 0 0 0,-4-1 0 0 0,-5-5 0 0 0,-7 1 0 0 0,-4 6 0 0 0,-9 5 0 0 0,-4 3 0 0 0,-11 1 0 0 0,-19-1 0 0 0,-17 6 0 0 0,-21 5 0 0 0,-17 7 0 0 0,-20 9 0 0 0,-25 10 0 0 0,-21 9 0 0 0,-9 7 0 0 0,-36 8 0 0 0,-11 4 0 0 0,2 1 0 0 0,16-1 0 0 0,20-7 0 0 0,26-3 0 0 0,27-6 0 0 0,20-8 0 0 0,16-4 0 0 0,13-5 0 0 0,9-13 0 0 0,10-10 0 0 0,4-7 0 0 0,6-4 0 0 0,4-2 0 0 0,10 4 0 0 0,5 3 0 0 0,6 4 0 0 0,7 7 0 0 0,5 0 0 0 0,3 3 0 0 0,14 8 0 0 0,9 4 0 0 0,6 3 0 0 0,10 5 0 0 0,9 6 0 0 0,11 6 0 0 0,13 0 0 0 0,-1 0 0 0 0,-2 3 0 0 0,-6-4 0 0 0,-4 1 0 0 0,-6 1 0 0 0,-6-3 0 0 0,-5 1 0 0 0,-5-4 0 0 0,-7-4 0 0 0,-4 1 0 0 0,0-2 0 0 0,-4-3 0 0 0,0-2 0 0 0,3-3 0 0 0,-4-6 0 0 0,-4-4 0 0 0,6 0 0 0 0,0 2 0 0 0,-4-5 0 0 0,-4 1 0 0 0,-9 6 0 0 0,-15 4 0 0 0,-16 7 0 0 0,-13 6 0 0 0,-24 17 0 0 0,-17 14 0 0 0,-9 3 0 0 0,1 4 0 0 0,0-2 0 0 0,-4 1 0 0 0,3 2 0 0 0,3-3 0 0 0,6-5 0 0 0,2 0 0 0 0,4-3 0 0 0,11-3 0 0 0,6-8 0 0 0,3-5 0 0 0,1-6 0 0 0,0-7 0 0 0,9-6 0 0 0,13-3 0 0 0,12-3 0 0 0,15-2 0 0 0,19 0 0 0 0,7-1 0 0 0,5 1 0 0 0,4 0 0 0 0,13-9 0 0 0,8-4 0 0 0,7-4 0 0 0,4 1 0 0 0,7 3 0 0 0,-4 4 0 0 0,-1-1 0 0 0,-2 1 0 0 0,-11 2 0 0 0,-8 3 0 0 0,-7 2 0 0 0,-4 7 0 0 0,-7 2 0 0 0,8 6 0 0 0,-2 0 0 0 0,-5 4 0 0 0,-12 3 0 0 0,-9 0 0 0 0,1-5 0 0 0,0 2 0 0 0,14 7 0 0 0,4 5 0 0 0,3 3 0 0 0,8 1 0 0 0,13 6 0 0 0,9-4 0 0 0,-5-3 0 0 0,-6-7 0 0 0,-5-1 0 0 0,-10-6 0 0 0,-9-5 0 0 0,-8-5 0 0 0,-7-4 0 0 0,-19-12 0 0 0,-32-15 0 0 0,-35-13 0 0 0,-27-6 0 0 0,-48-10 0 0 0,-32-7 0 0 0,-19 2 0 0 0,-11 6 0 0 0,-3 6 0 0 0,5 7 0 0 0,4-1 0 0 0,8 6 0 0 0,-13 5 0 0 0,1 6 0 0 0,11 3 0 0 0,16 4 0 0 0,19 6 0 0 0,18 3 0 0 0,15 4 0 0 0,15 2 0 0 0,4 1 0 0 0,6 1 0 0 0,11 0 0 0 0,9 0 0 0 0,4 0 0 0 0,7 4 0 0 0,8 2 0 0 0,5 5 0 0 0,4 0 0 0 0,-2 3 0 0 0,0-1 0 0 0,1 3 0 0 0,2-3 0 0 0,0 3 0 0 0,2-3 0 0 0,1 2 0 0 0,-5-2 0 0 0,-2 2 0 0 0,1-2 0 0 0,2-3 0 0 0,-5-4 0 0 0,1-2 0 0 0,0-3 0 0 0,3-2 0 0 0,1 0 0 0 0,8-6 0 0 0,7-6 0 0 0,7-7 0 0 0,11-5 0 0 0,10-3 0 0 0,15 2 0 0 0,12 1 0 0 0,11-1 0 0 0,12 5 0 0 0,7-1 0 0 0,7 4 0 0 0,31 0 0 0 0,19 3 0 0 0,14 3 0 0 0,8 4 0 0 0,26-2 0 0 0,-1 6 0 0 0,-10 3 0 0 0,-16 2 0 0 0,-18 0 0 0 0,-14 0 0 0 0,-17 0 0 0 0,-15-1 0 0 0,-10 0 0 0 0,-12-1 0 0 0,-11 0 0 0 0,-13 5 0 0 0,-13 7 0 0 0,-14 6 0 0 0,-20 11 0 0 0,-22 9 0 0 0,-15 5 0 0 0,-9 4 0 0 0,-16 5 0 0 0,-9 3 0 0 0,-26 8 0 0 0,-21 3 0 0 0,-2 1 0 0 0,1-6 0 0 0,13-9 0 0 0,6-8 0 0 0,12-6 0 0 0,9-4 0 0 0,4-4 0 0 0,7-6 0 0 0,7-3 0 0 0,6-4 0 0 0,5-5 0 0 0,7 0 0 0 0,9-2 0 0 0,7-3 0 0 0,5-2 0 0 0,14-2 0 0 0,16-7 0 0 0,28-7 0 0 0,26-3 0 0 0,30-3 0 0 0,16-4 0 0 0,13 1 0 0 0,24-5 0 0 0,9-5 0 0 0,6-1 0 0 0,3-1 0 0 0,-13 0 0 0 0,-10 6 0 0 0,-11 1 0 0 0,-11 6 0 0 0,-2 6 0 0 0,-9 5 0 0 0,-10 4 0 0 0,-9 2 0 0 0,-13 2 0 0 0,-1 1 0 0 0,-1 0 0 0 0,-1 6 0 0 0,-5 0 0 0 0,-1 0 0 0 0,-1 4 0 0 0,3 4 0 0 0,0 1 0 0 0,2-3 0 0 0,2 1 0 0 0,-5-1 0 0 0,-6-3 0 0 0,-7 1 0 0 0,1 0 0 0 0,-3-3 0 0 0,-2-2 0 0 0,-7 2 0 0 0,0 1 0 0 0,1-2 0 0 0,1-2 0 0 0,-1-2 0 0 0,-1-1 0 0 0,1-1 0 0 0,-1-1 0 0 0,0 0 0 0 0,0-6 0 0 0,-1-1 0 0 0,1 0 0 0 0,0 2 0 0 0,-10 6 0 0 0,-19 9 0 0 0,-25 12 0 0 0,-23 12 0 0 0,-44 22 0 0 0,-28 10 0 0 0,-18-5 0 0 0,-11-3 0 0 0,-1-2 0 0 0,5-4 0 0 0,6-12 0 0 0,6-8 0 0 0,11-3 0 0 0,1-8 0 0 0,10-6 0 0 0,4-7 0 0 0,9-4 0 0 0,12-3 0 0 0,9-6 0 0 0,9-3 0 0 0,9 0 0 0 0,11 1 0 0 0,7 3 0 0 0,6 1 0 0 0,3 1 0 0 0,13 2 0 0 0,14-1 0 0 0,17 2 0 0 0,13-1 0 0 0,11 0 0 0 0,5 1 0 0 0,5-1 0 0 0,5 5 0 0 0,3 2 0 0 0,3-1 0 0 0,-3 0 0 0 0,4-3 0 0 0,2-1 0 0 0,0 0 0 0 0,11-2 0 0 0,24 0 0 0 0,10 0 0 0 0,-3 0 0 0 0,-3-1 0 0 0,-4 1 0 0 0,-8 0 0 0 0,-9 0 0 0 0,-7 0 0 0 0,-11 0 0 0 0,-7 0 0 0 0,-6-5 0 0 0,-6-2 0 0 0,-7 1 0 0 0,-2 0 0 0 0,-3-2 0 0 0,-1-1 0 0 0,-21 6 0 0 0,-27 14 0 0 0,-30 11 0 0 0,-28 0 0 0 0,-45 3 0 0 0,-18-4 0 0 0,-11-5 0 0 0,11-5 0 0 0,9-5 0 0 0,16-3 0 0 0,18-7 0 0 0,15-3 0 0 0,16 0 0 0 0,10-5 0 0 0,14-4 0 0 0,9 0 0 0 0,10-8 0 0 0,10-4 0 0 0,6-3 0 0 0,9-1 0 0 0,5-5 0 0 0,7-2 0 0 0,5-4 0 0 0,9 1 0 0 0,11-4 0 0 0,9-3 0 0 0,6 1 0 0 0,9 4 0 0 0,14 9 0 0 0,15 11 0 0 0,11 9 0 0 0,9 7 0 0 0,10 11 0 0 0,-4 9 0 0 0,2 8 0 0 0,-9 5 0 0 0,37 14 0 0 0,-1 1 0 0 0,-20-2 0 0 0,-28-8 0 0 0,-19-8 0 0 0,-19-8 0 0 0,-10-2 0 0 0,-8-2 0 0 0,-6-4 0 0 0,0-2 0 0 0,10-2 0 0 0,6-1 0 0 0,15-1 0 0 0,1-1 0 0 0,-2 1 0 0 0,-6-1 0 0 0,-4 1 0 0 0,-7 0 0 0 0,-6-1 0 0 0,-6 1 0 0 0,-4 0 0 0 0,-8-5 0 0 0,1-2 0 0 0,2 1 0 0 0,1 1 0 0 0,0 1 0 0 0,6-3 0 0 0,6-1 0 0 0,11 1 0 0 0,7 2 0 0 0,-1 1 0 0 0,-1 2 0 0 0,-1 1 0 0 0,-4 1 0 0 0,-1 0 0 0 0,-5 1 0 0 0,-4-1 0 0 0,-21 0 0 0 0,-54 1 0 0 0,-37-6 0 0 0,-27-7 0 0 0,-12-1 0 0 0,-14-4 0 0 0,0-4 0 0 0,-1-3 0 0 0,-14-3 0 0 0,1-2 0 0 0,8 5 0 0 0,10-5 0 0 0,16-2 0 0 0,10-1 0 0 0,5 0 0 0 0,7-4 0 0 0,3-2 0 0 0,3 1 0 0 0,0-4 0 0 0,-8-5 0 0 0,-1 1 0 0 0,5 3 0 0 0,-1 8 0 0 0,9 5 0 0 0,6 2 0 0 0,3 1 0 0 0,-2-5 0 0 0,-2-3 0 0 0,6-1 0 0 0,3 2 0 0 0,0 0 0 0 0,11-4 0 0 0,1-6 0 0 0,0-6 0 0 0,1-4 0 0 0,-2-4 0 0 0,1-2 0 0 0,9 4 0 0 0,10 1 0 0 0,9 4 0 0 0,8 7 0 0 0,10 14 0 0 0,35 24 0 0 0,26 16 0 0 0,28 13 0 0 0,40 16 0 0 0,21 8 0 0 0,7-1 0 0 0,-4-7 0 0 0,6-1 0 0 0,-7-2 0 0 0,-16-1 0 0 0,-21-8 0 0 0,-20-4 0 0 0,-17-5 0 0 0,-11-1 0 0 0,-13-4 0 0 0,-6-3 0 0 0,-5-5 0 0 0,-2-3 0 0 0,3-2 0 0 0,-1-1 0 0 0,6-5 0 0 0,5-3 0 0 0,-1 1 0 0 0,-6-4 0 0 0,-6 0 0 0 0,-10-3 0 0 0,-6 1 0 0 0,-7-3 0 0 0,-3 2 0 0 0,-3-2 0 0 0,-5-4 0 0 0,-8 2 0 0 0,-10-6 0 0 0,-19-9 0 0 0,-19-4 0 0 0,-17 4 0 0 0,-23 3 0 0 0,-38-4 0 0 0,-17-1 0 0 0,-5 5 0 0 0,2 3 0 0 0,-9 6 0 0 0,0 7 0 0 0,17 5 0 0 0,17 5 0 0 0,18 2 0 0 0,21 2 0 0 0,20 1 0 0 0,15 1 0 0 0,10-6 0 0 0,6-7 0 0 0,9-7 0 0 0,7-5 0 0 0,6-4 0 0 0,10-2 0 0 0,5-2 0 0 0,5 0 0 0 0,7 0 0 0 0,4 0 0 0 0,4-10 0 0 0,2-3 0 0 0,27-14 0 0 0,14-7 0 0 0,10-4 0 0 0,2 1 0 0 0,7 2 0 0 0,3 1 0 0 0,-3 2 0 0 0,-2 2 0 0 0,0 0 0 0 0,-5 2 0 0 0,3-6 0 0 0,-6-1 0 0 0,-3 0 0 0 0,7-13 0 0 0,4-10 0 0 0,-8 2 0 0 0,-7-1 0 0 0,-10 5 0 0 0,-11 16 0 0 0,-15 10 0 0 0,-12 9 0 0 0,-11 8 0 0 0,-8 6 0 0 0,-14 3 0 0 0,-17 2 0 0 0,-13 6 0 0 0,-16 2 0 0 0,-18 4 0 0 0,-12 6 0 0 0,-38 4 0 0 0,-17 8 0 0 0,-16 5 0 0 0,-43 10 0 0 0,-11 9 0 0 0,3 4 0 0 0,7 3 0 0 0,17 1 0 0 0,15-1 0 0 0,20 1 0 0 0,15-2 0 0 0,10 5 0 0 0,6 1 0 0 0,7 5 0 0 0,3-6 0 0 0,3-3 0 0 0,-15 3 0 0 0,-3 0 0 0 0,9-5 0 0 0,14-9 0 0 0,3-13 0 0 0,13-8 0 0 0,16-4 0 0 0,13-7 0 0 0,12-6 0 0 0,8-1 0 0 0,4-3 0 0 0,-3-2 0 0 0,-6-13 0 0 0,-1-6 0 0 0,1-6 0 0 0,2 0 0 0 0,2 3 0 0 0,8 4 0 0 0,12 3 0 0 0,15 4 0 0 0,17 1 0 0 0,16 2 0 0 0,12 6 0 0 0,20 2 0 0 0,12-1 0 0 0,46-1 0 0 0,25-2 0 0 0,20 4 0 0 0,5 1 0 0 0,0-2 0 0 0,0-2 0 0 0,-4-1 0 0 0,0-2 0 0 0,-4-1 0 0 0,-9-6 0 0 0,-6-6 0 0 0,-14-8 0 0 0,-9-4 0 0 0,-1-15 0 0 0,-11-10 0 0 0,-16-2 0 0 0,-20 2 0 0 0,-17 10 0 0 0,-10 6 0 0 0,-8 3 0 0 0,-7 7 0 0 0,-10 7 0 0 0,-4 6 0 0 0,-1 10 0 0 0,-4 5 0 0 0,-6 1 0 0 0,-4-1 0 0 0,-9 5 0 0 0,-14 4 0 0 0,-15 6 0 0 0,-22 9 0 0 0,-24 4 0 0 0,-28 7 0 0 0,-22 7 0 0 0,-15 5 0 0 0,-9-2 0 0 0,-14 2 0 0 0,-36 11 0 0 0,-13 5 0 0 0,-2 7 0 0 0,6-6 0 0 0,-2-3 0 0 0,14-4 0 0 0,26-7 0 0 0,32-8 0 0 0,23-7 0 0 0,28-6 0 0 0,23-8 0 0 0,17-4 0 0 0,13-6 0 0 0,6-5 0 0 0,3-11 0 0 0,7-15 0 0 0,6-5 0 0 0,5 1 0 0 0,4 3 0 0 0,8-1 0 0 0,8 3 0 0 0,8 3 0 0 0,4 9 0 0 0,10 4 0 0 0,18 7 0 0 0,21 12 0 0 0,18 12 0 0 0,25 11 0 0 0,17 12 0 0 0,11 13 0 0 0,33 14 0 0 0,11 13 0 0 0,-1 6 0 0 0,-12-5 0 0 0,14 6 0 0 0,-8-4 0 0 0,-16-9 0 0 0,-21-15 0 0 0,-19-15 0 0 0,-20-13 0 0 0,-19-10 0 0 0,-14-5 0 0 0,-8-10 0 0 0,-6-7 0 0 0,-2-7 0 0 0,0-6 0 0 0,-5-2 0 0 0,4-6 0 0 0,-2-4 0 0 0,-5-4 0 0 0,-6 0 0 0 0,-5 2 0 0 0,-3 3 0 0 0,-8 3 0 0 0,-3 7 0 0 0,-1-1 0 0 0,-3-1 0 0 0,-6-1 0 0 0,-4 0 0 0 0,-5 1 0 0 0,-2-1 0 0 0,-7 6 0 0 0,-12 7 0 0 0,-9 1 0 0 0,-15-1 0 0 0,-6-3 0 0 0,-9-3 0 0 0,-17-2 0 0 0,-15 3 0 0 0,-23 0 0 0 0,-55 0 0 0 0,-28 3 0 0 0,-12 5 0 0 0,4 5 0 0 0,5 5 0 0 0,7 7 0 0 0,4 4 0 0 0,9 6 0 0 0,14 1 0 0 0,10-2 0 0 0,15-2 0 0 0,6-4 0 0 0,10-2 0 0 0,-9-1 0 0 0,-3-7 0 0 0,6-7 0 0 0,4-1 0 0 0,-6-5 0 0 0,3-8 0 0 0,8-5 0 0 0,4-8 0 0 0,16-2 0 0 0,11 1 0 0 0,4-3 0 0 0,6-4 0 0 0,-8-10 0 0 0,0 6 0 0 0,4 0 0 0 0,1 5 0 0 0,-1-1 0 0 0,4 3 0 0 0,4 4 0 0 0,6 4 0 0 0,8 7 0 0 0,4 10 0 0 0,8 2 0 0 0,6-1 0 0 0,5 3 0 0 0,4-2 0 0 0,2-2 0 0 0,2 2 0 0 0,6-2 0 0 0,1 3 0 0 0,5-1 0 0 0,5-3 0 0 0,10-3 0 0 0,10 3 0 0 0,14-1 0 0 0,23 3 0 0 0,25 5 0 0 0,10 5 0 0 0,2 3 0 0 0,2 3 0 0 0,-3 2 0 0 0,0 6 0 0 0,1 1 0 0 0,-3 6 0 0 0,-5-1 0 0 0,6 4 0 0 0,-2 4 0 0 0,8 3 0 0 0,3-2 0 0 0,7 1 0 0 0,3 1 0 0 0,9 7 0 0 0,-3 4 0 0 0,11 6 0 0 0,-4 1 0 0 0,-11-6 0 0 0,-8-5 0 0 0,-14-6 0 0 0,-11-3 0 0 0,-6 0 0 0 0,1 2 0 0 0,0 2 0 0 0,10-4 0 0 0,7 1 0 0 0,16-5 0 0 0,6-4 0 0 0,17 0 0 0 0,3-1 0 0 0,-4-9 0 0 0,-12-5 0 0 0,-13-1 0 0 0,-9-6 0 0 0,-12-1 0 0 0,-9 1 0 0 0,1-3 0 0 0,-1-4 0 0 0,-2-6 0 0 0,1 3 0 0 0,3-2 0 0 0,2-2 0 0 0,-1 3 0 0 0,-1 0 0 0 0,-7 3 0 0 0,-8 0 0 0 0,-8-3 0 0 0,-5 2 0 0 0,-10-1 0 0 0,-3 4 0 0 0,3-2 0 0 0,8-8 0 0 0,-2-5 0 0 0,8-2 0 0 0,2 0 0 0 0,10-6 0 0 0,0-1 0 0 0,17-4 0 0 0,6 5 0 0 0,1 5 0 0 0,2 1 0 0 0,-2 8 0 0 0,6 2 0 0 0,5 5 0 0 0,1 5 0 0 0,2 10 0 0 0,0 10 0 0 0,1 4 0 0 0,-2 5 0 0 0,-4 0 0 0 0,7 6 0 0 0,4 6 0 0 0,-5 1 0 0 0,-8 2 0 0 0,-13-5 0 0 0,-18-2 0 0 0,-9 0 0 0 0,-6-4 0 0 0,0-6 0 0 0,-1-6 0 0 0,-2 2 0 0 0,-1 3 0 0 0,-2-1 0 0 0,3-2 0 0 0,2-3 0 0 0,-1-3 0 0 0,-1-3 0 0 0,-2 0 0 0 0,-1-2 0 0 0,-17-1 0 0 0,-25-5 0 0 0,-37-1 0 0 0,-30 0 0 0 0,-23 2 0 0 0,-25 6 0 0 0,-16 13 0 0 0,-9 10 0 0 0,-11 10 0 0 0,-2 6 0 0 0,-19 4 0 0 0,5 7 0 0 0,14 3 0 0 0,18-1 0 0 0,4 9 0 0 0,11 6 0 0 0,12-5 0 0 0,16-2 0 0 0,15-2 0 0 0,8-6 0 0 0,16-6 0 0 0,10-7 0 0 0,8-5 0 0 0,2-3 0 0 0,8-2 0 0 0,5-6 0 0 0,2-2 0 0 0,12-5 0 0 0,8 0 0 0 0,10-3 0 0 0,11 1 0 0 0,7-2 0 0 0,11-3 0 0 0,10-9 0 0 0,8-3 0 0 0,7-13 0 0 0,8-8 0 0 0,19-21 0 0 0,10-18 0 0 0,5-14 0 0 0,1-3 0 0 0,14-15 0 0 0,8-6 0 0 0,-2-1 0 0 0,5 6 0 0 0,12 10 0 0 0,-8 8 0 0 0,-10 18 0 0 0,-15 14 0 0 0,-9 14 0 0 0,-17 13 0 0 0,-5 9 0 0 0,-5 6 0 0 0,6 9 0 0 0,-4 8 0 0 0,-4 2 0 0 0,-7 4 0 0 0,-10-3 0 0 0,-6-3 0 0 0,-12 1 0 0 0,-5-3 0 0 0,-7 3 0 0 0,-1-3 0 0 0,-4 3 0 0 0,-10 9 0 0 0,-14 5 0 0 0,-21 13 0 0 0,-26 15 0 0 0,-17 7 0 0 0,-23 14 0 0 0,-18 3 0 0 0,-82 33 0 0 0,-17 9 0 0 0,3-3 0 0 0,32-16 0 0 0,36-26 0 0 0,44-21 0 0 0,32-15 0 0 0,24-10 0 0 0,14-5 0 0 0,12-2 0 0 0,4 5 0 0 0,4 7 0 0 0,4 8 0 0 0,4 11 0 0 0,11 21 0 0 0,10 14 0 0 0,11 0 0 0 0,11 6 0 0 0,4-4 0 0 0,9 3 0 0 0,11 0 0 0 0,4-6 0 0 0,6-3 0 0 0,0-7 0 0 0,-2-11 0 0 0,1-12 0 0 0,-2-17 0 0 0,8-14 0 0 0,5-12 0 0 0,-2-19 0 0 0,1-8 0 0 0,20-27 0 0 0,9-17 0 0 0,10-9 0 0 0,0-14 0 0 0,-2-3 0 0 0,-5 3 0 0 0,-8-1 0 0 0,-11 3 0 0 0,-8 0 0 0 0,-14 3 0 0 0,-14 10 0 0 0,-12 15 0 0 0,-16 11 0 0 0,-7 12 0 0 0,-8 17 0 0 0,-8 14 0 0 0,-5 11 0 0 0,-3 14 0 0 0,-18 23 0 0 0,-16 11 0 0 0,-12 11 0 0 0,-25 3 0 0 0,-51 9 0 0 0,-25-1 0 0 0,-9-9 0 0 0,-3-12 0 0 0,0-13 0 0 0,6-9 0 0 0,3-2 0 0 0,8-8 0 0 0,5-4 0 0 0,18-2 0 0 0,7-5 0 0 0,7-2 0 0 0,16 2 0 0 0,3 7 0 0 0,11 4 0 0 0,12 2 0 0 0,12 4 0 0 0,8 2 0 0 0,8 4 0 0 0,3 9 0 0 0,7 2 0 0 0,7 5 0 0 0,7 9 0 0 0,4 2 0 0 0,4 0 0 0 0,1 2 0 0 0,7 5 0 0 0,1 4 0 0 0,5-8 0 0 0,0-5 0 0 0,3-9 0 0 0,3-11 0 0 0,0-8 0 0 0,0-11 0 0 0,3-10 0 0 0,2-4 0 0 0,3-10 0 0 0,6-6 0 0 0,-2-7 0 0 0,-1-14 0 0 0,19-38 0 0 0,7-29 0 0 0,4-31 0 0 0,-9-19 0 0 0,-2-23 0 0 0,-5-4 0 0 0,1 1 0 0 0,2-2 0 0 0,-1-4 0 0 0,1 3 0 0 0,3 3 0 0 0,3 5 0 0 0,-2 4 0 0 0,10-12 0 0 0,5 7 0 0 0,-3 20 0 0 0,-3 19 0 0 0,4 16 0 0 0,1 19 0 0 0,-6 15 0 0 0,3 14 0 0 0,1 12 0 0 0,-5 8 0 0 0,-8 11 0 0 0,-2 10 0 0 0,6 7 0 0 0,-1 6 0 0 0,-4 2 0 0 0,-6 3 0 0 0,0 0 0 0 0,-2-5 0 0 0,-3-3 0 0 0,2 1 0 0 0,0 1 0 0 0,-3 0 0 0 0,-2 2 0 0 0,-12 6 0 0 0,-35 18 0 0 0,-41 19 0 0 0,-42 14 0 0 0,-31 8 0 0 0,-23 7 0 0 0,-22 8 0 0 0,-13 11 0 0 0,-10 5 0 0 0,-8 2 0 0 0,10-5 0 0 0,13-3 0 0 0,16-1 0 0 0,-5 10 0 0 0,22-7 0 0 0,30-13 0 0 0,29-20 0 0 0,26-19 0 0 0,22-12 0 0 0,13-10 0 0 0,5-7 0 0 0,2-6 0 0 0,4-8 0 0 0,0-9 0 0 0,1-11 0 0 0,5-12 0 0 0,2-10 0 0 0,9-12 0 0 0,8-12 0 0 0,13-8 0 0 0,12-21 0 0 0,11-4 0 0 0,13 0 0 0 0,6 8 0 0 0,38-15 0 0 0,26 1 0 0 0,23 9 0 0 0,4 12 0 0 0,3 15 0 0 0,-7 21 0 0 0,-14 15 0 0 0,-4 7 0 0 0,-10 6 0 0 0,-12 5 0 0 0,-3 3 0 0 0,-11 3 0 0 0,-7-1 0 0 0,2-3 0 0 0,0-3 0 0 0,-6-4 0 0 0,-7-2 0 0 0,-13-2 0 0 0,-12 5 0 0 0,-10 0 0 0 0,-9 0 0 0 0,-4-1 0 0 0,-8-2 0 0 0,-8-1 0 0 0,-2-1 0 0 0,-3 0 0 0 0,1-1 0 0 0,-1 0 0 0 0,3 5 0 0 0,-1 2 0 0 0,-3-1 0 0 0,-3-1 0 0 0,-3 9 0 0 0,-12 23 0 0 0,-15 24 0 0 0,-24 38 0 0 0,-24 33 0 0 0,-20 24 0 0 0,-35 41 0 0 0,-17 23 0 0 0,1 4 0 0 0,4 0 0 0 0,16-3 0 0 0,13-13 0 0 0,10-12 0 0 0,17-19 0 0 0,12-14 0 0 0,8-15 0 0 0,4-16 0 0 0,12-17 0 0 0,4-17 0 0 0,4 1 0 0 0,3-13 0 0 0,8-9 0 0 0,8-9 0 0 0,13-10 0 0 0,37-16 0 0 0,34-9 0 0 0,27-15 0 0 0,22-11 0 0 0,37-22 0 0 0,25-8 0 0 0,1 0 0 0 0,-8 3 0 0 0,-13 6 0 0 0,-18 5 0 0 0,-27 4 0 0 0,-23 3 0 0 0,-20 7 0 0 0,-18 2 0 0 0,-12 6 0 0 0,-17 16 0 0 0,-63 42 0 0 0,-45 26 0 0 0,-27 21 0 0 0,-11 6 0 0 0,-3 2 0 0 0,5 5 0 0 0,2 1 0 0 0,2 3 0 0 0,1-6 0 0 0,0 0 0 0 0,5-6 0 0 0,7-10 0 0 0,-10-2 0 0 0,6-6 0 0 0,10-15 0 0 0,18-14 0 0 0,13-3 0 0 0,12-10 0 0 0,17-5 0 0 0,15-2 0 0 0,21-6 0 0 0,22-11 0 0 0,23-12 0 0 0,15-16 0 0 0,13-15 0 0 0,15-1 0 0 0,23-21 0 0 0,10-10 0 0 0,4 0 0 0 0,2 2 0 0 0,1 2 0 0 0,-6 0 0 0 0,-3 7 0 0 0,-5 12 0 0 0,-7 8 0 0 0,-10 11 0 0 0,-11 4 0 0 0,-14 5 0 0 0,-9 5 0 0 0,-10 5 0 0 0,-7 3 0 0 0,-6-4 0 0 0,-4 0 0 0 0,-3-4 0 0 0,5-1 0 0 0,0-3 0 0 0,6 0 0 0 0,0-2 0 0 0,-1-3 0 0 0,-2-4 0 0 0,-2-3 0 0 0,-3 3 0 0 0,-6 0 0 0 0,-3 4 0 0 0,-9 6 0 0 0,-29 30 0 0 0,-26 27 0 0 0,-17 21 0 0 0,-13 16 0 0 0,-30 23 0 0 0,-19 15 0 0 0,-3-2 0 0 0,-2-2 0 0 0,11-4 0 0 0,4-7 0 0 0,11-5 0 0 0,11-5 0 0 0,7-2 0 0 0,6-2 0 0 0,11-12 0 0 0,11-8 0 0 0,10-12 0 0 0,-3 1 0 0 0,-4-11 0 0 0,1-8 0 0 0,5-11 0 0 0,4-10 0 0 0,3-14 0 0 0,4-7 0 0 0,13-4 0 0 0,14-1 0 0 0,18 7 0 0 0,23 12 0 0 0,20 15 0 0 0,26 13 0 0 0,56 25 0 0 0,29 17 0 0 0,12 4 0 0 0,1 3 0 0 0,-15-9 0 0 0,-19-12 0 0 0,-26-14 0 0 0,-21-10 0 0 0,-24-13 0 0 0,-23-6 0 0 0,-16-8 0 0 0,-9-7 0 0 0,-3-4 0 0 0,-11-5 0 0 0,-13-1 0 0 0,-26-1 0 0 0,-29-5 0 0 0,-30-3 0 0 0,-26 2 0 0 0,-19-4 0 0 0,-18-5 0 0 0,-4 0 0 0 0,4-2 0 0 0,2-3 0 0 0,-20-3 0 0 0,4-3 0 0 0,14-1 0 0 0,22 3 0 0 0,13 2 0 0 0,20-1 0 0 0,21 4 0 0 0,24 0 0 0 0,14 3 0 0 0,13 1 0 0 0,6-9 0 0 0,0-4 0 0 0,-2-8 0 0 0,-3-7 0 0 0,2-7 0 0 0,4 1 0 0 0,5-2 0 0 0,3-7 0 0 0,4 2 0 0 0,2 5 0 0 0,2 16 0 0 0,4 25 0 0 0,8 24 0 0 0,11 21 0 0 0,2 18 0 0 0,6 17 0 0 0,9 12 0 0 0,6 6 0 0 0,1 5 0 0 0,3-4 0 0 0,-3-6 0 0 0,-5-8 0 0 0,2-5 0 0 0,-3-16 0 0 0,-8-10 0 0 0,-5-9 0 0 0,-3-4 0 0 0,6-7 0 0 0,1-3 0 0 0,6-5 0 0 0,1-5 0 0 0,3 1 0 0 0,11-1 0 0 0,6 3 0 0 0,2-2 0 0 0,-4-1 0 0 0,-1 1 0 0 0,-6 0 0 0 0,-6-3 0 0 0,-6-2 0 0 0,-5-2 0 0 0,-7 3 0 0 0,-9 6 0 0 0,-7 5 0 0 0,-6 10 0 0 0,-9 5 0 0 0,-8 8 0 0 0,-8 6 0 0 0,0 1 0 0 0,3-4 0 0 0,-5 2 0 0 0,0-2 0 0 0,0-4 0 0 0,3-3 0 0 0,0-8 0 0 0,3-4 0 0 0,-1-6 0 0 0,-2-7 0 0 0,1 1 0 0 0,20 2 0 0 0,19-1 0 0 0,27 2 0 0 0,25 3 0 0 0,15-1 0 0 0,19 1 0 0 0,5 3 0 0 0,10 2 0 0 0,-6 3 0 0 0,-18-4 0 0 0,-20-6 0 0 0,-23 0 0 0 0,-17-4 0 0 0,-9-3 0 0 0,-4-4 0 0 0,-2-3 0 0 0,0-1 0 0 0,2-2 0 0 0,17-6 0 0 0,5-6 0 0 0,1-7 0 0 0,-3-5 0 0 0,-4 1 0 0 0,-4 0 0 0 0,-3 4 0 0 0,-18-5 0 0 0,-26-9 0 0 0,-22 1 0 0 0,-26-3 0 0 0,-18-7 0 0 0,-17-6 0 0 0,-12 0 0 0 0,-9 3 0 0 0,-5 0 0 0 0,-3 1 0 0 0,4 4 0 0 0,7 3 0 0 0,3-1 0 0 0,8 4 0 0 0,12 4 0 0 0,6-8 0 0 0,11-3 0 0 0,8-5 0 0 0,9 1 0 0 0,10-13 0 0 0,6-6 0 0 0,10 3 0 0 0,10-4 0 0 0,7-6 0 0 0,12-1 0 0 0,5-4 0 0 0,6-3 0 0 0,2-9 0 0 0,3 5 0 0 0,-1 12 0 0 0,2 13 0 0 0,2 16 0 0 0,14 20 0 0 0,21 25 0 0 0,16 26 0 0 0,17 14 0 0 0,13 14 0 0 0,10 8 0 0 0,2 3 0 0 0,1 5 0 0 0,-9 6 0 0 0,-6-6 0 0 0,-5-5 0 0 0,-14-5 0 0 0,-10-6 0 0 0,-6-5 0 0 0,-10-9 0 0 0,-9-9 0 0 0,-7-8 0 0 0,-9-5 0 0 0,-6-6 0 0 0,0-5 0 0 0,5-4 0 0 0,8-9 0 0 0,3-3 0 0 0,0-11 0 0 0,9-8 0 0 0,6-4 0 0 0,-1-8 0 0 0,-5-8 0 0 0,-4-5 0 0 0,-1-6 0 0 0,-2-3 0 0 0,-8 4 0 0 0,-10 1 0 0 0,-3 9 0 0 0,-11 8 0 0 0,-6-5 0 0 0,-15-1 0 0 0,-24-13 0 0 0,-23-7 0 0 0,-15-9 0 0 0,-6 9 0 0 0,-9-1 0 0 0,5 6 0 0 0,1 3 0 0 0,1 5 0 0 0,3 6 0 0 0,0 6 0 0 0,-1 4 0 0 0,-3 2 0 0 0,-3 3 0 0 0,-1 0 0 0 0,-1 6 0 0 0,4 6 0 0 0,11 1 0 0 0,3 3 0 0 0,8 5 0 0 0,5-3 0 0 0,2 2 0 0 0,4 1 0 0 0,2-2 0 0 0,4-5 0 0 0,4 0 0 0 0,-1-2 0 0 0,7-4 0 0 0,4-2 0 0 0,3 1 0 0 0,0 1 0 0 0,1 3 0 0 0,-6-1 0 0 0,-2 4 0 0 0,-6 4 0 0 0,-5 4 0 0 0,-6-3 0 0 0,-3 2 0 0 0,2 1 0 0 0,0 3 0 0 0,-1-4 0 0 0,3-1 0 0 0,1 7 0 0 0,3 4 0 0 0,0 1 0 0 0,3 5 0 0 0,3 2 0 0 0,5-1 0 0 0,2-3 0 0 0,2-1 0 0 0,2 2 0 0 0,6 6 0 0 0,1 1 0 0 0,-4 8 0 0 0,-4 5 0 0 0,4 3 0 0 0,6 2 0 0 0,3-5 0 0 0,-2-7 0 0 0,3-2 0 0 0,-1-3 0 0 0,8-5 0 0 0,15-4 0 0 0,23-9 0 0 0,21-2 0 0 0,28-12 0 0 0,21-7 0 0 0,4-6 0 0 0,5-6 0 0 0,-5-4 0 0 0,-16 1 0 0 0,-6 2 0 0 0,-8 2 0 0 0,-10 7 0 0 0,-6 3 0 0 0,-12 1 0 0 0,-9-1 0 0 0,-5 4 0 0 0,-2 1 0 0 0,-2-2 0 0 0,1 3 0 0 0,0 5 0 0 0,1 5 0 0 0,-5-2 0 0 0,0-3 0 0 0,5 0 0 0 0,-2-2 0 0 0,5 1 0 0 0,2-1 0 0 0,1 1 0 0 0,-1-1 0 0 0,0 2 0 0 0,-2-2 0 0 0,5 2 0 0 0,1 3 0 0 0,0-2 0 0 0,-2 2 0 0 0,-2 3 0 0 0,-1 2 0 0 0,-1 3 0 0 0,4-4 0 0 0,2 0 0 0 0,-1 0 0 0 0,3-2 0 0 0,1-1 0 0 0,4 2 0 0 0,-1 7 0 0 0,-3 3 0 0 0,-3 8 0 0 0,-2 1 0 0 0,-3-1 0 0 0,-1 2 0 0 0,4 16 0 0 0,-4 12 0 0 0,-2 15 0 0 0,-7 13 0 0 0,-5 15 0 0 0,-13 14 0 0 0,-10 31 0 0 0,-11 14 0 0 0,-6-2 0 0 0,-5-9 0 0 0,-3-7 0 0 0,-1-15 0 0 0,5-10 0 0 0,-3-12 0 0 0,-2-11 0 0 0,0-7 0 0 0,0-12 0 0 0,6-9 0 0 0,1-9 0 0 0,6-5 0 0 0,11-9 0 0 0,17-8 0 0 0,17-7 0 0 0,9-6 0 0 0,9-3 0 0 0,2-2 0 0 0,-2-5 0 0 0,-3-3 0 0 0,-3 1 0 0 0,-4-3 0 0 0,-2 0 0 0 0,-7-9 0 0 0,-7-15 0 0 0,-12-17 0 0 0,-12-26 0 0 0,-10-19 0 0 0,-3-14 0 0 0,-2-18 0 0 0,1-7 0 0 0,5-7 0 0 0,5-3 0 0 0,4 7 0 0 0,3 7 0 0 0,7 1 0 0 0,3 7 0 0 0,5 15 0 0 0,1 21 0 0 0,-2 20 0 0 0,-3 17 0 0 0,-3 11 0 0 0,-2 9 0 0 0,-1 13 0 0 0,-2 16 0 0 0,5 23 0 0 0,6 23 0 0 0,2 19 0 0 0,3 20 0 0 0,4 15 0 0 0,4 12 0 0 0,8 7 0 0 0,-1 0 0 0 0,3 4 0 0 0,2 2 0 0 0,0 1 0 0 0,-2-6 0 0 0,-1-7 0 0 0,-1-14 0 0 0,-1-16 0 0 0,-6-9 0 0 0,-7-10 0 0 0,-7-11 0 0 0,-5-9 0 0 0,-3-7 0 0 0,-3-4 0 0 0,-11-7 0 0 0,-9-3 0 0 0,-11-5 0 0 0,-16-5 0 0 0,-9-10 0 0 0,-11-4 0 0 0,1-3 0 0 0,1-4 0 0 0,2-12 0 0 0,2-6 0 0 0,0-9 0 0 0,7-3 0 0 0,1 0 0 0 0,0 7 0 0 0,-1-1 0 0 0,3 0 0 0 0,1-10 0 0 0,-2-1 0 0 0,3 6 0 0 0,5-1 0 0 0,5 2 0 0 0,4-2 0 0 0,2-6 0 0 0,-2-4 0 0 0,-1-4 0 0 0,-5-3 0 0 0,5-2 0 0 0,4 9 0 0 0,2 8 0 0 0,1 6 0 0 0,5 4 0 0 0,2 8 0 0 0,5 2 0 0 0,15 16 0 0 0,59 28 0 0 0,34 27 0 0 0,23 9 0 0 0,7 10 0 0 0,-2 4 0 0 0,-1 0 0 0 0,-6 3 0 0 0,-5-2 0 0 0,-7-2 0 0 0,-10-9 0 0 0,-5-10 0 0 0,-12-8 0 0 0,-14-7 0 0 0,-11-9 0 0 0,-14-5 0 0 0,-7-7 0 0 0,-4-5 0 0 0,-6-10 0 0 0,-10-10 0 0 0,-7-19 0 0 0,-13-19 0 0 0,-15-23 0 0 0,-13-19 0 0 0,-9-21 0 0 0,-17-36 0 0 0,-6-9 0 0 0,-2 7 0 0 0,2 13 0 0 0,-2-1 0 0 0,2 18 0 0 0,-2 14 0 0 0,7 9 0 0 0,4 16 0 0 0,-1 10 0 0 0,5 8 0 0 0,2 4 0 0 0,-14-9 0 0 0,0-3 0 0 0,-3 0 0 0 0,1 1 0 0 0,4-7 0 0 0,7-2 0 0 0,11 8 0 0 0,8 5 0 0 0,7 3 0 0 0,4 2 0 0 0,9 1 0 0 0,2 0 0 0 0,6-5 0 0 0,5-7 0 0 0,9-7 0 0 0,6-1 0 0 0,7-2 0 0 0,6-12 0 0 0,6-7 0 0 0,4 4 0 0 0,2 13 0 0 0,1 10 0 0 0,-3 8 0 0 0,-8 9 0 0 0,-1 4 0 0 0,1 10 0 0 0,7 3 0 0 0,5 2 0 0 0,2 3 0 0 0,0-9 0 0 0,0 3 0 0 0,0 3 0 0 0,-2 7 0 0 0,0 10 0 0 0,-1 7 0 0 0,-5 0 0 0 0,-2 3 0 0 0,0-2 0 0 0,2 1 0 0 0,1 1 0 0 0,11-2 0 0 0,5 1 0 0 0,1 1 0 0 0,-8-1 0 0 0,0-1 0 0 0,0 3 0 0 0,-1 2 0 0 0,-1 2 0 0 0,-2 2 0 0 0,0 1 0 0 0,-6 7 0 0 0,-2 1 0 0 0,-5 5 0 0 0,-6 5 0 0 0,-9 10 0 0 0,-16 21 0 0 0,-16 12 0 0 0,-23 12 0 0 0,-18 8 0 0 0,-12 1 0 0 0,-3 1 0 0 0,-1-2 0 0 0,-2-10 0 0 0,9-7 0 0 0,8-4 0 0 0,11-7 0 0 0,10-7 0 0 0,10-11 0 0 0,5-12 0 0 0,9-4 0 0 0,4-6 0 0 0,6-9 0 0 0,11-16 0 0 0,10-5 0 0 0,11-10 0 0 0,12-10 0 0 0,11-10 0 0 0,0-5 0 0 0,7-5 0 0 0,2 3 0 0 0,3 0 0 0 0,-3 5 0 0 0,1 5 0 0 0,3 6 0 0 0,-4 4 0 0 0,-3 4 0 0 0,-6 1 0 0 0,-8 0 0 0 0,0 2 0 0 0,0 4 0 0 0,-6 2 0 0 0,-1 4 0 0 0,0 6 0 0 0,1-1 0 0 0,-4-3 0 0 0,0 2 0 0 0,-4-3 0 0 0,0 2 0 0 0,-2-1 0 0 0,-5-4 0 0 0,2-3 0 0 0,-1-2 0 0 0,2 2 0 0 0,4 1 0 0 0,0-2 0 0 0,1 4 0 0 0,-2 0 0 0 0,-4-2 0 0 0,-3 3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04T19:23:24.2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23125 15796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2C7BB-5F49-4E56-AEC1-AF4B983DF8A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310E6-495F-4C7C-97BA-B14413D8F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9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235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974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978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056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41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81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019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09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777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544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927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484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135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EA95A-94A7-3F86-6E22-30518F9E0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3FB8AE-B57F-7B27-AAF1-E2095B529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EA65F-E0E8-095F-0553-23C7B0564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9907-545E-4848-8028-A60CC83E7873}" type="datetime1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1814F-9DCD-2EFD-24CF-0A00D4FD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967F3-47F7-816E-7073-5A190944A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1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CFE33-D241-9CAA-1C40-C2D340C2C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ACD2A1-DF38-E512-09E8-BD90D0FE8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DBEAA-6422-F23A-B21F-1B7DA544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31E13-923A-4112-8BAC-C4EDF68C16CB}" type="datetime1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FB24E-E310-0322-3F34-EEC60EF0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37F38-3A28-1B86-160B-4796C5B06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5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3ABD53-A269-4FB3-34DC-57A86495FD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B6F3D-A16F-083A-BEBB-44806725D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CBC1C-61ED-B9D9-70DB-E3C277D2B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DFE3-85CC-49F1-9FCF-4FD82B8F140C}" type="datetime1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3DA6E-75B7-511F-604D-6E025896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6A3A4-EDA4-8652-F124-D36F9B69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4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C58F1-344C-74E2-EFF8-9AC902A16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320D6-CBE3-D096-B3F6-C10756E29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7CD31-3C74-8AB2-E78C-0DB15A46D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FB89-2706-4FE4-9127-AFDD1142F2BF}" type="datetime1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9DB5B-1D35-9FB8-F833-5A978CC4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F890E-DEB0-3EBB-9EEB-CBEA315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6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F0B93-540A-C1C2-446E-750E55546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84B5D-FB87-42B7-8782-A1ED51072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147F8-C233-B109-D728-41681082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A03D-B6BF-4999-B913-CD5C8F352EC6}" type="datetime1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F38C7-CC9A-D553-3A7D-B9035DD32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A3552-21F4-D402-E472-F2DD49730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79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1FB42-9B2F-65BD-8E98-548B2F75B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68027-4476-22F6-0A5F-6A74E8086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70AB3-4837-ADA0-0900-300B196EC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7B93A-F8D2-9ED8-E13D-FB2D1296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907E-4862-40AB-ACB2-436D4EB65B36}" type="datetime1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D9E54-9221-8F3E-8FC1-6CB2EAD9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02D6A-CBCA-FD2D-7DB2-FE335A76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8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E3B78-48B5-4241-A9F9-59F35FE27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C1466-19CA-2EB7-9339-39D5F9E26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C58B1-2447-D545-D94F-D975D7CC8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71014-93C5-9FB6-D906-4CC086F6F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7763C3-7905-32C2-79A4-9E02DBAD8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B3D7E3-0B15-111F-160F-8CB320A0A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72D1-EF8B-48CE-A6E7-4CE89B47E508}" type="datetime1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344FFA-35C1-4177-9432-0CAA69784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078FAC-EF52-D854-806D-953C7CAA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33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A639-EAC5-C3CE-C568-9F4A93318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7E2451-37A9-6074-FA60-1EE1B2EF6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E823-7C37-4DB2-8B1C-EFD4645D047D}" type="datetime1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E59516-DEC1-5D99-4424-B98F0869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8258D-C4A7-41AE-CD58-07821F719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9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67BEC9-0852-9A7F-EBBB-57382DC0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5989-7145-4405-A328-902C7E72198C}" type="datetime1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AB4DDC-D960-21EF-1433-A7A684523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6B686-493B-BC43-2B6A-DD4D1005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9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61986-11C0-F4BF-42DE-B92C67CD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C65ED-5B8C-E502-4303-168445FA3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54303-4F88-7675-D7DB-DB48255E6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F9DCA-A9A6-9F27-5AE9-91CC45DE1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3160-0A8F-4EFF-A36B-41F4AC9DC29C}" type="datetime1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3475-8321-D119-50B0-C959C09D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3CC51-4B81-FD2A-CD08-7FE1C206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39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6B951-E8B0-CC47-B4A8-211545AD9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252B8-0367-0153-B522-9EB75FE628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4B1AD-121C-E931-D8BA-D6652203F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50ADA-2C0B-A7BA-E3A7-CEDBF54A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A50C-3A61-4BD6-ABE2-417F5C96B263}" type="datetime1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01D4E-45B2-CD11-89A9-6060D0479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702F2-5DA1-8806-E57E-C48BF8D2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EC59B0-E804-A2DA-A4CF-DC291964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31939-3FFF-3945-98F9-BA31A6F08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F730A-CF64-01DE-CE03-F4B098BA1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FE264D-B1D0-448B-90A3-1685616DDA38}" type="datetime1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60127-BC67-4C48-3834-0861FE1D6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68EC6-F661-7803-4EDD-91DF762AF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882A70-8A21-443A-B30B-3D7F7E515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0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2407.01787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70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180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0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99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7.jpeg"/><Relationship Id="rId10" Type="http://schemas.openxmlformats.org/officeDocument/2006/relationships/image" Target="../media/image111.png"/><Relationship Id="rId4" Type="http://schemas.openxmlformats.org/officeDocument/2006/relationships/image" Target="../media/image100.png"/><Relationship Id="rId9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1D98040-863C-52FB-882C-050A4639B74C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FBD3A490-79A5-C144-7AF1-A4F0059D3A34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88255378-BC13-92EB-C7AF-1F5CD95E4AF8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925B0E48-5E68-3F96-A343-DD80D23A0372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0D841FC-3A01-9675-DA02-0C114024CF5B}"/>
              </a:ext>
            </a:extLst>
          </p:cNvPr>
          <p:cNvSpPr txBox="1"/>
          <p:nvPr/>
        </p:nvSpPr>
        <p:spPr>
          <a:xfrm>
            <a:off x="167610" y="3198833"/>
            <a:ext cx="1185214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Electro-weak interactions: Studying </a:t>
            </a:r>
            <a:r>
              <a:rPr lang="el-GR" sz="3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3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-decays in plasmas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0FE4E-CFAD-89CB-DACA-5F53693DC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18" y="532734"/>
            <a:ext cx="4480561" cy="22382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C62350-0DCB-3ACF-6E4A-08124A4CD790}"/>
              </a:ext>
            </a:extLst>
          </p:cNvPr>
          <p:cNvSpPr txBox="1"/>
          <p:nvPr/>
        </p:nvSpPr>
        <p:spPr>
          <a:xfrm>
            <a:off x="3142486" y="4024502"/>
            <a:ext cx="590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Bharat Mishra,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behalf of the PANDORA collaboration</a:t>
            </a:r>
          </a:p>
        </p:txBody>
      </p:sp>
      <p:pic>
        <p:nvPicPr>
          <p:cNvPr id="11" name="Picture 10" descr="Pandora - INFN - Laboratori Nazionali del Sud">
            <a:extLst>
              <a:ext uri="{FF2B5EF4-FFF2-40B4-BE49-F238E27FC236}">
                <a16:creationId xmlns:a16="http://schemas.microsoft.com/office/drawing/2014/main" id="{ACA997C8-9BDC-82C2-D3A4-F85E4DF15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745" y="4986702"/>
            <a:ext cx="1820255" cy="1194642"/>
          </a:xfrm>
          <a:prstGeom prst="rect">
            <a:avLst/>
          </a:prstGeom>
        </p:spPr>
      </p:pic>
      <p:pic>
        <p:nvPicPr>
          <p:cNvPr id="12" name="Picture 11" descr="Index of /download/LOGO_DECLINAZIONI/LNS">
            <a:extLst>
              <a:ext uri="{FF2B5EF4-FFF2-40B4-BE49-F238E27FC236}">
                <a16:creationId xmlns:a16="http://schemas.microsoft.com/office/drawing/2014/main" id="{AD256330-DDDA-2F3E-833B-753B5B599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166" y="4986702"/>
            <a:ext cx="1798216" cy="11946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414DA07-E17F-833B-0FDC-1451820FE5AE}"/>
              </a:ext>
            </a:extLst>
          </p:cNvPr>
          <p:cNvGrpSpPr/>
          <p:nvPr/>
        </p:nvGrpSpPr>
        <p:grpSpPr>
          <a:xfrm>
            <a:off x="-4631" y="6509243"/>
            <a:ext cx="12196631" cy="363429"/>
            <a:chOff x="-4631" y="6509243"/>
            <a:chExt cx="12196631" cy="363429"/>
          </a:xfrm>
        </p:grpSpPr>
        <p:sp>
          <p:nvSpPr>
            <p:cNvPr id="13" name="Rettangolo 17">
              <a:extLst>
                <a:ext uri="{FF2B5EF4-FFF2-40B4-BE49-F238E27FC236}">
                  <a16:creationId xmlns:a16="http://schemas.microsoft.com/office/drawing/2014/main" id="{1C884344-CD6A-3BEA-C749-B4EEFFEE3EC8}"/>
                </a:ext>
              </a:extLst>
            </p:cNvPr>
            <p:cNvSpPr/>
            <p:nvPr/>
          </p:nvSpPr>
          <p:spPr>
            <a:xfrm>
              <a:off x="-4631" y="6665455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28">
              <a:extLst>
                <a:ext uri="{FF2B5EF4-FFF2-40B4-BE49-F238E27FC236}">
                  <a16:creationId xmlns:a16="http://schemas.microsoft.com/office/drawing/2014/main" id="{C8C4FA8C-0140-4A97-F6FC-14AFBF2E2B38}"/>
                </a:ext>
              </a:extLst>
            </p:cNvPr>
            <p:cNvSpPr/>
            <p:nvPr/>
          </p:nvSpPr>
          <p:spPr>
            <a:xfrm>
              <a:off x="-4631" y="6600829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29">
              <a:extLst>
                <a:ext uri="{FF2B5EF4-FFF2-40B4-BE49-F238E27FC236}">
                  <a16:creationId xmlns:a16="http://schemas.microsoft.com/office/drawing/2014/main" id="{AE0EDA88-6FBC-B7C8-426D-8B06124FED5D}"/>
                </a:ext>
              </a:extLst>
            </p:cNvPr>
            <p:cNvSpPr/>
            <p:nvPr/>
          </p:nvSpPr>
          <p:spPr>
            <a:xfrm>
              <a:off x="-4631" y="6509243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0517919-EF54-8D9B-79D5-7400B896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08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25CC8D-6DFE-CC42-D4A5-35975979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10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2DD810-87A6-4FC2-0AA9-7B33A9DBF220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86EAE9DD-3C76-A991-8525-148B92E21A00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9F6ADB2D-48A2-AB24-8E64-A2CCB2E37BD1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873358AA-52D1-EF1D-6434-79CE3FA46D0F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E336F79F-42E3-1DB8-20B6-3425CBD5BD26}"/>
              </a:ext>
            </a:extLst>
          </p:cNvPr>
          <p:cNvSpPr txBox="1">
            <a:spLocks/>
          </p:cNvSpPr>
          <p:nvPr/>
        </p:nvSpPr>
        <p:spPr>
          <a:xfrm>
            <a:off x="2532126" y="398322"/>
            <a:ext cx="7127748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Electron Capture Decay of </a:t>
            </a:r>
            <a:r>
              <a:rPr lang="en-US" sz="4000" baseline="30000" dirty="0">
                <a:latin typeface="Calibri"/>
                <a:ea typeface="Calibri"/>
                <a:cs typeface="Calibri"/>
              </a:rPr>
              <a:t>7</a:t>
            </a:r>
            <a:r>
              <a:rPr lang="en-US" sz="4000" dirty="0">
                <a:latin typeface="Calibri"/>
                <a:ea typeface="Calibri"/>
                <a:cs typeface="Calibri"/>
              </a:rPr>
              <a:t>Be</a:t>
            </a:r>
            <a:endParaRPr lang="en-US" sz="4000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FCD7B256-6AFC-F722-826D-2697CFED1C65}"/>
              </a:ext>
            </a:extLst>
          </p:cNvPr>
          <p:cNvSpPr txBox="1"/>
          <p:nvPr/>
        </p:nvSpPr>
        <p:spPr>
          <a:xfrm>
            <a:off x="294851" y="1252914"/>
            <a:ext cx="225350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Radial Wavefunctions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0ED93BD4-3B02-DCED-1932-D19B9275345F}"/>
              </a:ext>
            </a:extLst>
          </p:cNvPr>
          <p:cNvSpPr txBox="1"/>
          <p:nvPr/>
        </p:nvSpPr>
        <p:spPr>
          <a:xfrm>
            <a:off x="296452" y="1709732"/>
            <a:ext cx="10283155" cy="10849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The radial wavefunctions describe the degree of overlap between the atomic orbitals and the nuclear surface. The wavefunctions are obtained by solving the Dirac equation in the central Coulomb field</a:t>
            </a:r>
            <a:endParaRPr lang="en-US" dirty="0"/>
          </a:p>
          <a:p>
            <a:pPr algn="ctr"/>
            <a:endParaRPr lang="en-US" dirty="0">
              <a:ea typeface="Calibri"/>
              <a:cs typeface="Calibri"/>
            </a:endParaRPr>
          </a:p>
          <a:p>
            <a:r>
              <a:rPr lang="en-US" sz="1050" i="1" dirty="0">
                <a:ea typeface="Calibri"/>
                <a:cs typeface="Calibri"/>
              </a:rPr>
              <a:t>V.M. Burke and I.P Grant, Proc. Phys. Soc.</a:t>
            </a:r>
            <a:r>
              <a:rPr lang="en-US" sz="1050" b="1" i="1" dirty="0">
                <a:ea typeface="Calibri"/>
                <a:cs typeface="Calibri"/>
              </a:rPr>
              <a:t>90</a:t>
            </a:r>
            <a:r>
              <a:rPr lang="en-US" sz="1050" i="1" dirty="0">
                <a:ea typeface="Calibri"/>
                <a:cs typeface="Calibri"/>
              </a:rPr>
              <a:t>, 297 (1967)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744DB-6547-846D-9288-6E6B221D8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38" y="4114976"/>
            <a:ext cx="3720251" cy="1077801"/>
          </a:xfrm>
          <a:prstGeom prst="rect">
            <a:avLst/>
          </a:prstGeom>
        </p:spPr>
      </p:pic>
      <p:pic>
        <p:nvPicPr>
          <p:cNvPr id="11" name="Picture 10" descr="A mathematical equation with black letters&#10;&#10;Description automatically generated">
            <a:extLst>
              <a:ext uri="{FF2B5EF4-FFF2-40B4-BE49-F238E27FC236}">
                <a16:creationId xmlns:a16="http://schemas.microsoft.com/office/drawing/2014/main" id="{39FEACA9-36D6-C3F1-2E72-4F083AE1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038" y="4014256"/>
            <a:ext cx="1408762" cy="11340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5A20FA-38C2-F4FC-5BDC-2B385A4CAAA1}"/>
              </a:ext>
            </a:extLst>
          </p:cNvPr>
          <p:cNvGrpSpPr/>
          <p:nvPr/>
        </p:nvGrpSpPr>
        <p:grpSpPr>
          <a:xfrm>
            <a:off x="4253187" y="3261066"/>
            <a:ext cx="5254920" cy="2856348"/>
            <a:chOff x="4253187" y="3261066"/>
            <a:chExt cx="5254920" cy="285634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512B82E-1ECD-BE73-AE6C-44852294059B}"/>
                </a:ext>
              </a:extLst>
            </p:cNvPr>
            <p:cNvSpPr/>
            <p:nvPr/>
          </p:nvSpPr>
          <p:spPr>
            <a:xfrm>
              <a:off x="5357315" y="4108796"/>
              <a:ext cx="1364742" cy="119786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AFD5745-4C8F-8E5B-ADAC-15359F39DF30}"/>
                </a:ext>
              </a:extLst>
            </p:cNvPr>
            <p:cNvSpPr/>
            <p:nvPr/>
          </p:nvSpPr>
          <p:spPr>
            <a:xfrm>
              <a:off x="4253187" y="3261066"/>
              <a:ext cx="3572998" cy="285634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5881BE-2400-1D45-F997-637064621A3A}"/>
                </a:ext>
              </a:extLst>
            </p:cNvPr>
            <p:cNvSpPr/>
            <p:nvPr/>
          </p:nvSpPr>
          <p:spPr>
            <a:xfrm>
              <a:off x="7782751" y="4641722"/>
              <a:ext cx="86868" cy="9503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3DC521-262A-6605-292F-020B63F4961B}"/>
                </a:ext>
              </a:extLst>
            </p:cNvPr>
            <p:cNvSpPr/>
            <p:nvPr/>
          </p:nvSpPr>
          <p:spPr>
            <a:xfrm>
              <a:off x="5846571" y="3374106"/>
              <a:ext cx="2331720" cy="1481740"/>
            </a:xfrm>
            <a:custGeom>
              <a:avLst/>
              <a:gdLst>
                <a:gd name="connsiteX0" fmla="*/ 2331720 w 2331720"/>
                <a:gd name="connsiteY0" fmla="*/ 1325988 h 1481740"/>
                <a:gd name="connsiteX1" fmla="*/ 1901952 w 2331720"/>
                <a:gd name="connsiteY1" fmla="*/ 108 h 1481740"/>
                <a:gd name="connsiteX2" fmla="*/ 978408 w 2331720"/>
                <a:gd name="connsiteY2" fmla="*/ 1252836 h 1481740"/>
                <a:gd name="connsiteX3" fmla="*/ 0 w 2331720"/>
                <a:gd name="connsiteY3" fmla="*/ 1481436 h 1481740"/>
                <a:gd name="connsiteX4" fmla="*/ 0 w 2331720"/>
                <a:gd name="connsiteY4" fmla="*/ 1481436 h 148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1720" h="1481740">
                  <a:moveTo>
                    <a:pt x="2331720" y="1325988"/>
                  </a:moveTo>
                  <a:cubicBezTo>
                    <a:pt x="2229612" y="669144"/>
                    <a:pt x="2127504" y="12300"/>
                    <a:pt x="1901952" y="108"/>
                  </a:cubicBezTo>
                  <a:cubicBezTo>
                    <a:pt x="1676400" y="-12084"/>
                    <a:pt x="1295400" y="1005948"/>
                    <a:pt x="978408" y="1252836"/>
                  </a:cubicBezTo>
                  <a:cubicBezTo>
                    <a:pt x="661416" y="1499724"/>
                    <a:pt x="0" y="1481436"/>
                    <a:pt x="0" y="1481436"/>
                  </a:cubicBezTo>
                  <a:lnTo>
                    <a:pt x="0" y="1481436"/>
                  </a:ln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C0663F-61A3-4DF8-B473-3F5DC86695BD}"/>
                </a:ext>
              </a:extLst>
            </p:cNvPr>
            <p:cNvSpPr txBox="1"/>
            <p:nvPr/>
          </p:nvSpPr>
          <p:spPr>
            <a:xfrm>
              <a:off x="8114283" y="3842466"/>
              <a:ext cx="13938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Electron radial wavefunction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A22CB2-46D6-1D8E-EABF-0B15A76854CE}"/>
                </a:ext>
              </a:extLst>
            </p:cNvPr>
            <p:cNvSpPr txBox="1"/>
            <p:nvPr/>
          </p:nvSpPr>
          <p:spPr>
            <a:xfrm>
              <a:off x="7172707" y="5653738"/>
              <a:ext cx="13938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Orbital </a:t>
              </a:r>
              <a:r>
                <a:rPr lang="el-GR" sz="1100" i="1" dirty="0"/>
                <a:t>κ</a:t>
              </a:r>
              <a:r>
                <a:rPr lang="en-US" sz="1100" dirty="0"/>
                <a:t> (</a:t>
              </a:r>
              <a:r>
                <a:rPr lang="en-US" sz="1100" i="1" dirty="0" err="1"/>
                <a:t>nl</a:t>
              </a:r>
              <a:r>
                <a:rPr lang="en-US" sz="1100" i="1" baseline="-25000" dirty="0" err="1"/>
                <a:t>j</a:t>
              </a:r>
              <a:r>
                <a:rPr lang="en-US" sz="1100" dirty="0"/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E5CA69-7A3A-B631-F29E-3649D3AE9C13}"/>
                </a:ext>
              </a:extLst>
            </p:cNvPr>
            <p:cNvSpPr txBox="1"/>
            <p:nvPr/>
          </p:nvSpPr>
          <p:spPr>
            <a:xfrm>
              <a:off x="5490785" y="5328926"/>
              <a:ext cx="16384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Nuclear surface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8021353-1863-5C19-8E27-0F1A6591A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38" y="5675900"/>
            <a:ext cx="2497108" cy="6076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473CF8-F388-4A43-C5AC-754467A1E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1310" y="5522011"/>
            <a:ext cx="2796217" cy="601610"/>
          </a:xfrm>
          <a:prstGeom prst="rect">
            <a:avLst/>
          </a:prstGeom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2B47510C-CFDB-BE42-C114-F76A07453FE0}"/>
              </a:ext>
            </a:extLst>
          </p:cNvPr>
          <p:cNvSpPr txBox="1"/>
          <p:nvPr/>
        </p:nvSpPr>
        <p:spPr>
          <a:xfrm>
            <a:off x="361954" y="3688577"/>
            <a:ext cx="3374279" cy="30777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/>
              <a:t>Eigenfunctions of Dirac equation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3B1CCC34-FC0A-BD5E-77CF-6C9F92AB531F}"/>
              </a:ext>
            </a:extLst>
          </p:cNvPr>
          <p:cNvSpPr txBox="1"/>
          <p:nvPr/>
        </p:nvSpPr>
        <p:spPr>
          <a:xfrm>
            <a:off x="361953" y="5368123"/>
            <a:ext cx="3374279" cy="30777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 err="1"/>
              <a:t>Normalisation</a:t>
            </a:r>
            <a:endParaRPr lang="en-US" sz="1400" i="1" dirty="0"/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88B0EF18-CF52-7E49-AF62-4CB290244652}"/>
              </a:ext>
            </a:extLst>
          </p:cNvPr>
          <p:cNvSpPr txBox="1"/>
          <p:nvPr/>
        </p:nvSpPr>
        <p:spPr>
          <a:xfrm>
            <a:off x="9644257" y="3630137"/>
            <a:ext cx="2444111" cy="30777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/>
              <a:t>Volumetric wavefunctions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9FEBDF7F-DDCE-E095-A5BA-4A192584B410}"/>
              </a:ext>
            </a:extLst>
          </p:cNvPr>
          <p:cNvSpPr txBox="1"/>
          <p:nvPr/>
        </p:nvSpPr>
        <p:spPr>
          <a:xfrm>
            <a:off x="9644256" y="5165822"/>
            <a:ext cx="2444111" cy="30777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 err="1"/>
              <a:t>Normalisation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89855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aph of a function&#10;&#10;Description automatically generated">
            <a:extLst>
              <a:ext uri="{FF2B5EF4-FFF2-40B4-BE49-F238E27FC236}">
                <a16:creationId xmlns:a16="http://schemas.microsoft.com/office/drawing/2014/main" id="{26603C2C-B3BE-5F41-837C-DFAD0B265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620" y="3027155"/>
            <a:ext cx="5927146" cy="3602880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4C5B9D1-A7A9-8A06-8785-8B3E86782DC0}"/>
              </a:ext>
            </a:extLst>
          </p:cNvPr>
          <p:cNvSpPr txBox="1"/>
          <p:nvPr/>
        </p:nvSpPr>
        <p:spPr>
          <a:xfrm>
            <a:off x="294851" y="1252914"/>
            <a:ext cx="225350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Radial Wavefunctions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E016D57A-7269-D1D6-7A45-C0A59F9407A3}"/>
              </a:ext>
            </a:extLst>
          </p:cNvPr>
          <p:cNvSpPr txBox="1"/>
          <p:nvPr/>
        </p:nvSpPr>
        <p:spPr>
          <a:xfrm>
            <a:off x="296452" y="1709732"/>
            <a:ext cx="10283155" cy="9771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The radial wavefunctions describe the degree of overlap between the atomic orbitals and the nuclear surface. The wavefunctions are obtained by solving the Dirac equation in the central Coulomb field</a:t>
            </a:r>
            <a:endParaRPr lang="en-US" dirty="0"/>
          </a:p>
          <a:p>
            <a:pPr algn="ctr"/>
            <a:endParaRPr lang="en-US" sz="1100" dirty="0">
              <a:ea typeface="Calibri"/>
              <a:cs typeface="Calibri"/>
            </a:endParaRPr>
          </a:p>
          <a:p>
            <a:r>
              <a:rPr lang="en-US" sz="1050" i="1" dirty="0">
                <a:ea typeface="Calibri"/>
                <a:cs typeface="Calibri"/>
              </a:rPr>
              <a:t>V.M. Burke and I.P Grant, Proc. Phys. Soc.</a:t>
            </a:r>
            <a:r>
              <a:rPr lang="en-US" sz="1050" b="1" i="1" dirty="0">
                <a:ea typeface="Calibri"/>
                <a:cs typeface="Calibri"/>
              </a:rPr>
              <a:t>90</a:t>
            </a:r>
            <a:r>
              <a:rPr lang="en-US" sz="1050" i="1" dirty="0">
                <a:ea typeface="Calibri"/>
                <a:cs typeface="Calibri"/>
              </a:rPr>
              <a:t>, 297 (1967)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18" name="Picture 17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630EF4DC-96DA-F9FD-A6E4-D018E52B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4" y="2733869"/>
            <a:ext cx="6025338" cy="39892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ED6285-5E79-3BB3-D3B0-EBF1A376F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95" y="3257195"/>
            <a:ext cx="3490329" cy="8239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D4955A-0239-5D4C-5D1E-E1B5A6311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0718" y="5183150"/>
            <a:ext cx="1226163" cy="8157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8C3791-FFB0-68D6-ACC4-E8252EB1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BD5E96-9E30-A434-144F-C5E5C1857618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4BC32C0C-6C1A-76E7-0762-68D6A1609CC8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D32605E2-0B9F-58FA-CA9D-588BFA18F06A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E0342BED-C07D-FEF0-C770-11DBBD323179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C7A577EC-1964-FE2A-E267-EC1B8052C87F}"/>
              </a:ext>
            </a:extLst>
          </p:cNvPr>
          <p:cNvSpPr txBox="1">
            <a:spLocks/>
          </p:cNvSpPr>
          <p:nvPr/>
        </p:nvSpPr>
        <p:spPr>
          <a:xfrm>
            <a:off x="2532126" y="398322"/>
            <a:ext cx="7127748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Electron Capture Decay of </a:t>
            </a:r>
            <a:r>
              <a:rPr lang="en-US" sz="4000" baseline="30000" dirty="0">
                <a:latin typeface="Calibri"/>
                <a:ea typeface="Calibri"/>
                <a:cs typeface="Calibri"/>
              </a:rPr>
              <a:t>7</a:t>
            </a:r>
            <a:r>
              <a:rPr lang="en-US" sz="4000" dirty="0">
                <a:latin typeface="Calibri"/>
                <a:ea typeface="Calibri"/>
                <a:cs typeface="Calibri"/>
              </a:rPr>
              <a:t>Be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39576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E74A18-B041-F068-15FF-F19A1A5F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12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9EA8B1-5FED-3B76-B675-6E67C35A8DD9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60E1AA9D-DBF9-ADCA-E237-BBEE735B1DDA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7CACB43F-7466-A051-5570-6B5F05DEE5E5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E73400D8-1CCE-2EEB-4CF9-12289EF3AD8B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91558D21-FA14-F054-9851-7C9E3870568D}"/>
              </a:ext>
            </a:extLst>
          </p:cNvPr>
          <p:cNvSpPr txBox="1">
            <a:spLocks/>
          </p:cNvSpPr>
          <p:nvPr/>
        </p:nvSpPr>
        <p:spPr>
          <a:xfrm>
            <a:off x="2532126" y="398322"/>
            <a:ext cx="7127748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Electron Capture Decay of </a:t>
            </a:r>
            <a:r>
              <a:rPr lang="en-US" sz="4000" baseline="30000" dirty="0">
                <a:latin typeface="Calibri"/>
                <a:ea typeface="Calibri"/>
                <a:cs typeface="Calibri"/>
              </a:rPr>
              <a:t>7</a:t>
            </a:r>
            <a:r>
              <a:rPr lang="en-US" sz="4000" dirty="0">
                <a:latin typeface="Calibri"/>
                <a:ea typeface="Calibri"/>
                <a:cs typeface="Calibri"/>
              </a:rPr>
              <a:t>Be</a:t>
            </a:r>
            <a:endParaRPr lang="en-US" sz="4000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30E23B38-D24A-C380-DE2D-9774882D2449}"/>
              </a:ext>
            </a:extLst>
          </p:cNvPr>
          <p:cNvSpPr txBox="1"/>
          <p:nvPr/>
        </p:nvSpPr>
        <p:spPr>
          <a:xfrm>
            <a:off x="294851" y="1490658"/>
            <a:ext cx="225350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Shape Factor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A7EEFB65-06AC-47F7-130B-15F77928AFCC}"/>
              </a:ext>
            </a:extLst>
          </p:cNvPr>
          <p:cNvSpPr txBox="1"/>
          <p:nvPr/>
        </p:nvSpPr>
        <p:spPr>
          <a:xfrm>
            <a:off x="296452" y="1947476"/>
            <a:ext cx="10283155" cy="10233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Conservation of total angular momentum implies that only certain electron orbitals can interact with the nucleus, depending on the spin and parity of the decay. Shape factors enforce selection rules.</a:t>
            </a:r>
            <a:endParaRPr lang="en-US" dirty="0"/>
          </a:p>
          <a:p>
            <a:pPr algn="ctr"/>
            <a:endParaRPr lang="en-US" sz="1400" dirty="0">
              <a:ea typeface="Calibri"/>
              <a:cs typeface="Calibri"/>
            </a:endParaRPr>
          </a:p>
          <a:p>
            <a:r>
              <a:rPr lang="en-US" sz="1050" i="1" dirty="0">
                <a:ea typeface="Calibri"/>
                <a:cs typeface="Calibri"/>
              </a:rPr>
              <a:t>L.M. </a:t>
            </a:r>
            <a:r>
              <a:rPr lang="en-US" sz="1050" i="1" dirty="0" err="1">
                <a:ea typeface="Calibri"/>
                <a:cs typeface="Calibri"/>
              </a:rPr>
              <a:t>Folan</a:t>
            </a:r>
            <a:r>
              <a:rPr lang="en-US" sz="1050" i="1" dirty="0">
                <a:ea typeface="Calibri"/>
                <a:cs typeface="Calibri"/>
              </a:rPr>
              <a:t> and </a:t>
            </a:r>
            <a:r>
              <a:rPr lang="en-US" sz="1050" i="1" dirty="0" err="1">
                <a:ea typeface="Calibri"/>
                <a:cs typeface="Calibri"/>
              </a:rPr>
              <a:t>V.I.Tsifronovich</a:t>
            </a:r>
            <a:r>
              <a:rPr lang="en-US" sz="1050" i="1" dirty="0">
                <a:ea typeface="Calibri"/>
                <a:cs typeface="Calibri"/>
              </a:rPr>
              <a:t>, Phys. Rev. Lett. </a:t>
            </a:r>
            <a:r>
              <a:rPr lang="en-US" sz="1050" b="1" i="1" dirty="0">
                <a:ea typeface="Calibri"/>
                <a:cs typeface="Calibri"/>
              </a:rPr>
              <a:t>74</a:t>
            </a:r>
            <a:r>
              <a:rPr lang="en-US" sz="1050" i="1" dirty="0">
                <a:ea typeface="Calibri"/>
                <a:cs typeface="Calibri"/>
              </a:rPr>
              <a:t>, 499 (1995)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A5DD260-6267-F609-D415-9BC054B31FEB}"/>
              </a:ext>
            </a:extLst>
          </p:cNvPr>
          <p:cNvSpPr/>
          <p:nvPr/>
        </p:nvSpPr>
        <p:spPr>
          <a:xfrm>
            <a:off x="1653995" y="4117940"/>
            <a:ext cx="1364742" cy="11978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178B3C-5880-F943-209E-DEDB388E7EA9}"/>
              </a:ext>
            </a:extLst>
          </p:cNvPr>
          <p:cNvSpPr/>
          <p:nvPr/>
        </p:nvSpPr>
        <p:spPr>
          <a:xfrm>
            <a:off x="549867" y="3270210"/>
            <a:ext cx="3572998" cy="285634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A96EA9-103E-3AC2-FE3E-9F07B44CD75E}"/>
              </a:ext>
            </a:extLst>
          </p:cNvPr>
          <p:cNvSpPr/>
          <p:nvPr/>
        </p:nvSpPr>
        <p:spPr>
          <a:xfrm>
            <a:off x="4079431" y="4650866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49AF2EA-551B-076D-6195-9284A4A6A58F}"/>
              </a:ext>
            </a:extLst>
          </p:cNvPr>
          <p:cNvSpPr/>
          <p:nvPr/>
        </p:nvSpPr>
        <p:spPr>
          <a:xfrm>
            <a:off x="2143251" y="3383250"/>
            <a:ext cx="2331720" cy="1481740"/>
          </a:xfrm>
          <a:custGeom>
            <a:avLst/>
            <a:gdLst>
              <a:gd name="connsiteX0" fmla="*/ 2331720 w 2331720"/>
              <a:gd name="connsiteY0" fmla="*/ 1325988 h 1481740"/>
              <a:gd name="connsiteX1" fmla="*/ 1901952 w 2331720"/>
              <a:gd name="connsiteY1" fmla="*/ 108 h 1481740"/>
              <a:gd name="connsiteX2" fmla="*/ 978408 w 2331720"/>
              <a:gd name="connsiteY2" fmla="*/ 1252836 h 1481740"/>
              <a:gd name="connsiteX3" fmla="*/ 0 w 2331720"/>
              <a:gd name="connsiteY3" fmla="*/ 1481436 h 1481740"/>
              <a:gd name="connsiteX4" fmla="*/ 0 w 2331720"/>
              <a:gd name="connsiteY4" fmla="*/ 1481436 h 148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1720" h="1481740">
                <a:moveTo>
                  <a:pt x="2331720" y="1325988"/>
                </a:moveTo>
                <a:cubicBezTo>
                  <a:pt x="2229612" y="669144"/>
                  <a:pt x="2127504" y="12300"/>
                  <a:pt x="1901952" y="108"/>
                </a:cubicBezTo>
                <a:cubicBezTo>
                  <a:pt x="1676400" y="-12084"/>
                  <a:pt x="1295400" y="1005948"/>
                  <a:pt x="978408" y="1252836"/>
                </a:cubicBezTo>
                <a:cubicBezTo>
                  <a:pt x="661416" y="1499724"/>
                  <a:pt x="0" y="1481436"/>
                  <a:pt x="0" y="1481436"/>
                </a:cubicBezTo>
                <a:lnTo>
                  <a:pt x="0" y="148143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0E6134-6051-EC9D-7567-207CD4075948}"/>
              </a:ext>
            </a:extLst>
          </p:cNvPr>
          <p:cNvSpPr txBox="1"/>
          <p:nvPr/>
        </p:nvSpPr>
        <p:spPr>
          <a:xfrm>
            <a:off x="4410963" y="3851610"/>
            <a:ext cx="1393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Electron radial wavefunction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E32311-6427-792F-B591-71AAD4A59249}"/>
              </a:ext>
            </a:extLst>
          </p:cNvPr>
          <p:cNvSpPr txBox="1"/>
          <p:nvPr/>
        </p:nvSpPr>
        <p:spPr>
          <a:xfrm>
            <a:off x="4119332" y="4926889"/>
            <a:ext cx="16462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Orbital </a:t>
            </a:r>
            <a:r>
              <a:rPr lang="el-GR" sz="1100" i="1" dirty="0"/>
              <a:t>κ</a:t>
            </a:r>
            <a:r>
              <a:rPr lang="en-US" sz="1100" dirty="0"/>
              <a:t> (</a:t>
            </a:r>
            <a:r>
              <a:rPr lang="en-US" sz="1100" i="1" dirty="0" err="1"/>
              <a:t>nl</a:t>
            </a:r>
            <a:r>
              <a:rPr lang="en-US" sz="1100" i="1" baseline="-25000" dirty="0" err="1"/>
              <a:t>j</a:t>
            </a:r>
            <a:r>
              <a:rPr lang="en-US" sz="1100" dirty="0"/>
              <a:t>)</a:t>
            </a:r>
          </a:p>
          <a:p>
            <a:r>
              <a:rPr lang="en-US" sz="1100" dirty="0"/>
              <a:t>Angular momentum </a:t>
            </a:r>
            <a:r>
              <a:rPr lang="en-US" sz="1100" b="1" dirty="0"/>
              <a:t>L</a:t>
            </a:r>
          </a:p>
          <a:p>
            <a:r>
              <a:rPr lang="en-US" sz="1100" dirty="0"/>
              <a:t>Spin </a:t>
            </a:r>
            <a:r>
              <a:rPr lang="en-US" sz="1100" b="1" dirty="0"/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B6247E-A6B1-AE0B-AC66-F9E8F833FAB4}"/>
              </a:ext>
            </a:extLst>
          </p:cNvPr>
          <p:cNvSpPr txBox="1"/>
          <p:nvPr/>
        </p:nvSpPr>
        <p:spPr>
          <a:xfrm>
            <a:off x="2192568" y="5299707"/>
            <a:ext cx="35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baseline="-25000" dirty="0" err="1"/>
              <a:t>i</a:t>
            </a:r>
            <a:endParaRPr lang="en-US" baseline="-25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FC5E24-CC43-67D2-1DDC-07F52A385D07}"/>
              </a:ext>
            </a:extLst>
          </p:cNvPr>
          <p:cNvSpPr/>
          <p:nvPr/>
        </p:nvSpPr>
        <p:spPr>
          <a:xfrm>
            <a:off x="7768283" y="4117940"/>
            <a:ext cx="1364742" cy="119786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060900B-D507-860C-D531-561599C8DBB6}"/>
              </a:ext>
            </a:extLst>
          </p:cNvPr>
          <p:cNvSpPr/>
          <p:nvPr/>
        </p:nvSpPr>
        <p:spPr>
          <a:xfrm>
            <a:off x="6664155" y="3270210"/>
            <a:ext cx="3572998" cy="285634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9F85C15-AE4C-FE85-AA52-97FAAA452B7C}"/>
              </a:ext>
            </a:extLst>
          </p:cNvPr>
          <p:cNvSpPr/>
          <p:nvPr/>
        </p:nvSpPr>
        <p:spPr>
          <a:xfrm>
            <a:off x="10193719" y="4650866"/>
            <a:ext cx="86868" cy="95036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385383C-5201-169B-E4E3-7441888260A8}"/>
              </a:ext>
            </a:extLst>
          </p:cNvPr>
          <p:cNvSpPr/>
          <p:nvPr/>
        </p:nvSpPr>
        <p:spPr>
          <a:xfrm>
            <a:off x="8257539" y="3383250"/>
            <a:ext cx="2331720" cy="1481740"/>
          </a:xfrm>
          <a:custGeom>
            <a:avLst/>
            <a:gdLst>
              <a:gd name="connsiteX0" fmla="*/ 2331720 w 2331720"/>
              <a:gd name="connsiteY0" fmla="*/ 1325988 h 1481740"/>
              <a:gd name="connsiteX1" fmla="*/ 1901952 w 2331720"/>
              <a:gd name="connsiteY1" fmla="*/ 108 h 1481740"/>
              <a:gd name="connsiteX2" fmla="*/ 978408 w 2331720"/>
              <a:gd name="connsiteY2" fmla="*/ 1252836 h 1481740"/>
              <a:gd name="connsiteX3" fmla="*/ 0 w 2331720"/>
              <a:gd name="connsiteY3" fmla="*/ 1481436 h 1481740"/>
              <a:gd name="connsiteX4" fmla="*/ 0 w 2331720"/>
              <a:gd name="connsiteY4" fmla="*/ 1481436 h 148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1720" h="1481740">
                <a:moveTo>
                  <a:pt x="2331720" y="1325988"/>
                </a:moveTo>
                <a:cubicBezTo>
                  <a:pt x="2229612" y="669144"/>
                  <a:pt x="2127504" y="12300"/>
                  <a:pt x="1901952" y="108"/>
                </a:cubicBezTo>
                <a:cubicBezTo>
                  <a:pt x="1676400" y="-12084"/>
                  <a:pt x="1295400" y="1005948"/>
                  <a:pt x="978408" y="1252836"/>
                </a:cubicBezTo>
                <a:cubicBezTo>
                  <a:pt x="661416" y="1499724"/>
                  <a:pt x="0" y="1481436"/>
                  <a:pt x="0" y="1481436"/>
                </a:cubicBezTo>
                <a:lnTo>
                  <a:pt x="0" y="148143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2CD568-DA42-2E85-6A27-BE689404460F}"/>
              </a:ext>
            </a:extLst>
          </p:cNvPr>
          <p:cNvSpPr txBox="1"/>
          <p:nvPr/>
        </p:nvSpPr>
        <p:spPr>
          <a:xfrm>
            <a:off x="10589259" y="3964650"/>
            <a:ext cx="1393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Electron radial wavefunction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18E1229-9DAD-25A9-8084-CEB91A5B5AF2}"/>
              </a:ext>
            </a:extLst>
          </p:cNvPr>
          <p:cNvCxnSpPr>
            <a:cxnSpLocks/>
          </p:cNvCxnSpPr>
          <p:nvPr/>
        </p:nvCxnSpPr>
        <p:spPr>
          <a:xfrm flipV="1">
            <a:off x="2215135" y="4857359"/>
            <a:ext cx="6361937" cy="58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12DAD3A-B23A-ADD5-9508-B86AFD4C3C98}"/>
              </a:ext>
            </a:extLst>
          </p:cNvPr>
          <p:cNvSpPr txBox="1"/>
          <p:nvPr/>
        </p:nvSpPr>
        <p:spPr>
          <a:xfrm>
            <a:off x="8399179" y="5315803"/>
            <a:ext cx="35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baseline="-25000" dirty="0"/>
              <a:t>f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84C776-AD13-3917-36EE-A48566362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497" y="6171793"/>
            <a:ext cx="3238952" cy="4858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76BFAB7-46F5-B02D-1117-A42892E88554}"/>
              </a:ext>
            </a:extLst>
          </p:cNvPr>
          <p:cNvSpPr txBox="1"/>
          <p:nvPr/>
        </p:nvSpPr>
        <p:spPr>
          <a:xfrm>
            <a:off x="5438029" y="6238015"/>
            <a:ext cx="3824843" cy="33855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Modified according to the decay channel</a:t>
            </a:r>
          </a:p>
        </p:txBody>
      </p:sp>
    </p:spTree>
    <p:extLst>
      <p:ext uri="{BB962C8B-B14F-4D97-AF65-F5344CB8AC3E}">
        <p14:creationId xmlns:p14="http://schemas.microsoft.com/office/powerpoint/2010/main" val="3041581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930BD-8416-214A-A123-55CF5BFD1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F8098F-E3B3-A09D-A641-1C24E8ECD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13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2889E5-8B4F-3896-01CA-DA9F69EFB9A4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714E1987-627A-9609-9075-758BA13E6D62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C4E96334-90B9-1B54-BEA3-6AD565BB26D7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BB7DFCFA-A593-AB5C-2A28-DCD977543860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F0F8635-AC64-AB84-E052-BF39359AF6C2}"/>
              </a:ext>
            </a:extLst>
          </p:cNvPr>
          <p:cNvSpPr txBox="1">
            <a:spLocks/>
          </p:cNvSpPr>
          <p:nvPr/>
        </p:nvSpPr>
        <p:spPr>
          <a:xfrm>
            <a:off x="2532126" y="398322"/>
            <a:ext cx="7127748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Electron Capture Decay of </a:t>
            </a:r>
            <a:r>
              <a:rPr lang="en-US" sz="4000" baseline="30000" dirty="0">
                <a:latin typeface="Calibri"/>
                <a:ea typeface="Calibri"/>
                <a:cs typeface="Calibri"/>
              </a:rPr>
              <a:t>7</a:t>
            </a:r>
            <a:r>
              <a:rPr lang="en-US" sz="4000" dirty="0">
                <a:latin typeface="Calibri"/>
                <a:ea typeface="Calibri"/>
                <a:cs typeface="Calibri"/>
              </a:rPr>
              <a:t>Be</a:t>
            </a:r>
            <a:endParaRPr lang="en-US" sz="4000" dirty="0"/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3E94C551-0534-3564-7679-EC8799F25575}"/>
              </a:ext>
            </a:extLst>
          </p:cNvPr>
          <p:cNvSpPr txBox="1"/>
          <p:nvPr/>
        </p:nvSpPr>
        <p:spPr>
          <a:xfrm>
            <a:off x="294851" y="1252914"/>
            <a:ext cx="225350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Shape Factor</a:t>
            </a: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0B9415FD-0BFF-B7C4-8F7D-E56FE421B446}"/>
              </a:ext>
            </a:extLst>
          </p:cNvPr>
          <p:cNvSpPr txBox="1"/>
          <p:nvPr/>
        </p:nvSpPr>
        <p:spPr>
          <a:xfrm>
            <a:off x="296452" y="1709732"/>
            <a:ext cx="10283155" cy="10849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Conservation of total angular momentum implies that only certain electron orbitals can interact with the nucleus, depending on the spin and parity of the decay. Shape factors enforce selection rules.</a:t>
            </a:r>
            <a:endParaRPr lang="en-US" dirty="0"/>
          </a:p>
          <a:p>
            <a:pPr algn="ctr"/>
            <a:endParaRPr lang="en-US" dirty="0">
              <a:ea typeface="Calibri"/>
              <a:cs typeface="Calibri"/>
            </a:endParaRPr>
          </a:p>
          <a:p>
            <a:r>
              <a:rPr lang="en-US" sz="1050" i="1" dirty="0">
                <a:ea typeface="Calibri"/>
                <a:cs typeface="Calibri"/>
              </a:rPr>
              <a:t>L.M. </a:t>
            </a:r>
            <a:r>
              <a:rPr lang="en-US" sz="1050" i="1" dirty="0" err="1">
                <a:ea typeface="Calibri"/>
                <a:cs typeface="Calibri"/>
              </a:rPr>
              <a:t>Folan</a:t>
            </a:r>
            <a:r>
              <a:rPr lang="en-US" sz="1050" i="1" dirty="0">
                <a:ea typeface="Calibri"/>
                <a:cs typeface="Calibri"/>
              </a:rPr>
              <a:t> and </a:t>
            </a:r>
            <a:r>
              <a:rPr lang="en-US" sz="1050" i="1" dirty="0" err="1">
                <a:ea typeface="Calibri"/>
                <a:cs typeface="Calibri"/>
              </a:rPr>
              <a:t>V.I.Tsifronovich</a:t>
            </a:r>
            <a:r>
              <a:rPr lang="en-US" sz="1050" i="1" dirty="0">
                <a:ea typeface="Calibri"/>
                <a:cs typeface="Calibri"/>
              </a:rPr>
              <a:t>, Phys. Rev. Lett. </a:t>
            </a:r>
            <a:r>
              <a:rPr lang="en-US" sz="1050" b="1" i="1" dirty="0">
                <a:ea typeface="Calibri"/>
                <a:cs typeface="Calibri"/>
              </a:rPr>
              <a:t>74</a:t>
            </a:r>
            <a:r>
              <a:rPr lang="en-US" sz="1050" i="1" dirty="0">
                <a:ea typeface="Calibri"/>
                <a:cs typeface="Calibri"/>
              </a:rPr>
              <a:t>, 499 (1995)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B2F9845-D860-E82F-2F89-2E8E39834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365" y="4541808"/>
            <a:ext cx="2051493" cy="470688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6C0DAC6-1F36-9DA1-885E-E51DEBBD5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875" y="2926776"/>
            <a:ext cx="5041302" cy="1501444"/>
          </a:xfrm>
          <a:prstGeom prst="rect">
            <a:avLst/>
          </a:prstGeom>
        </p:spPr>
      </p:pic>
      <p:sp>
        <p:nvSpPr>
          <p:cNvPr id="30" name="Arrow: Down 29">
            <a:extLst>
              <a:ext uri="{FF2B5EF4-FFF2-40B4-BE49-F238E27FC236}">
                <a16:creationId xmlns:a16="http://schemas.microsoft.com/office/drawing/2014/main" id="{C502D438-79FF-6DC9-9570-5F3EC65C1259}"/>
              </a:ext>
            </a:extLst>
          </p:cNvPr>
          <p:cNvSpPr/>
          <p:nvPr/>
        </p:nvSpPr>
        <p:spPr>
          <a:xfrm>
            <a:off x="5908182" y="4560352"/>
            <a:ext cx="375633" cy="568816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C252349-3580-DF50-C378-58938E142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08" y="5366512"/>
            <a:ext cx="4078783" cy="85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2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FF6F30-C936-3F35-ECEC-67A16B2C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14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7EEBB2-354B-C75F-5F9A-60D0D939092E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F88A4BFD-7863-A5D7-C84E-CEF089F93D5C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AB8177D0-5988-AD0B-30C3-5A93F530B2B9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528A7139-0357-82C8-421F-6C02760A0B36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D897BE70-7391-F4B9-3E89-73CAFAAD64D0}"/>
              </a:ext>
            </a:extLst>
          </p:cNvPr>
          <p:cNvSpPr txBox="1">
            <a:spLocks/>
          </p:cNvSpPr>
          <p:nvPr/>
        </p:nvSpPr>
        <p:spPr>
          <a:xfrm>
            <a:off x="2532126" y="398322"/>
            <a:ext cx="7127748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Electron Capture Decay of </a:t>
            </a:r>
            <a:r>
              <a:rPr lang="en-US" sz="4000" baseline="30000" dirty="0">
                <a:latin typeface="Calibri"/>
                <a:ea typeface="Calibri"/>
                <a:cs typeface="Calibri"/>
              </a:rPr>
              <a:t>7</a:t>
            </a:r>
            <a:r>
              <a:rPr lang="en-US" sz="4000" dirty="0">
                <a:latin typeface="Calibri"/>
                <a:ea typeface="Calibri"/>
                <a:cs typeface="Calibri"/>
              </a:rPr>
              <a:t>Be</a:t>
            </a:r>
            <a:endParaRPr lang="en-US" sz="4000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847901F3-FD3F-3B30-95A0-448704783327}"/>
              </a:ext>
            </a:extLst>
          </p:cNvPr>
          <p:cNvSpPr txBox="1"/>
          <p:nvPr/>
        </p:nvSpPr>
        <p:spPr>
          <a:xfrm>
            <a:off x="294851" y="1252914"/>
            <a:ext cx="225350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Shell Occupancy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C7EA1F48-7C05-7E43-96F3-E4BF4F8EAC7E}"/>
              </a:ext>
            </a:extLst>
          </p:cNvPr>
          <p:cNvSpPr txBox="1"/>
          <p:nvPr/>
        </p:nvSpPr>
        <p:spPr>
          <a:xfrm>
            <a:off x="296452" y="1709732"/>
            <a:ext cx="1125242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ea typeface="+mn-lt"/>
                <a:cs typeface="+mn-lt"/>
              </a:rPr>
              <a:t>σ</a:t>
            </a:r>
            <a:r>
              <a:rPr lang="en-US" i="1" baseline="-25000" dirty="0" err="1">
                <a:ea typeface="+mn-lt"/>
                <a:cs typeface="+mn-lt"/>
              </a:rPr>
              <a:t>x</a:t>
            </a:r>
            <a:r>
              <a:rPr lang="en-US" dirty="0">
                <a:ea typeface="+mn-lt"/>
                <a:cs typeface="+mn-lt"/>
              </a:rPr>
              <a:t> describes the occupancy of an orbital. To capture orbital electrons, the occupancy should be non-zero. 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/>
              <a:t>On </a:t>
            </a:r>
            <a:r>
              <a:rPr lang="en-US" dirty="0" err="1"/>
              <a:t>ionising</a:t>
            </a:r>
            <a:r>
              <a:rPr lang="en-US" dirty="0"/>
              <a:t> the atom, the number of electrons available in a shell decreases, and the capture phase volume decreases. Consequently, the EC decay rate goes down.</a:t>
            </a:r>
            <a:endParaRPr lang="en-US" dirty="0">
              <a:ea typeface="Calibri"/>
              <a:cs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0325F4-C2C9-CF6A-BF81-1B9C0473A1E1}"/>
              </a:ext>
            </a:extLst>
          </p:cNvPr>
          <p:cNvGrpSpPr/>
          <p:nvPr/>
        </p:nvGrpSpPr>
        <p:grpSpPr>
          <a:xfrm>
            <a:off x="751035" y="3279354"/>
            <a:ext cx="5254920" cy="2856348"/>
            <a:chOff x="4253187" y="3261066"/>
            <a:chExt cx="5254920" cy="285634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7CFF89F-6C7B-1786-F823-79333F6CE8C3}"/>
                </a:ext>
              </a:extLst>
            </p:cNvPr>
            <p:cNvSpPr/>
            <p:nvPr/>
          </p:nvSpPr>
          <p:spPr>
            <a:xfrm>
              <a:off x="5357315" y="4108796"/>
              <a:ext cx="1364742" cy="119786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F286A3B-6929-95F1-28C8-B77356341496}"/>
                </a:ext>
              </a:extLst>
            </p:cNvPr>
            <p:cNvSpPr/>
            <p:nvPr/>
          </p:nvSpPr>
          <p:spPr>
            <a:xfrm>
              <a:off x="4253187" y="3261066"/>
              <a:ext cx="3572998" cy="285634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4ED0087-DA99-489F-E8D7-CF07BAA8717D}"/>
                </a:ext>
              </a:extLst>
            </p:cNvPr>
            <p:cNvSpPr/>
            <p:nvPr/>
          </p:nvSpPr>
          <p:spPr>
            <a:xfrm>
              <a:off x="7782751" y="4641722"/>
              <a:ext cx="86868" cy="9503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0D9BACE-62E6-B052-22D7-DB6313DF01B2}"/>
                </a:ext>
              </a:extLst>
            </p:cNvPr>
            <p:cNvSpPr/>
            <p:nvPr/>
          </p:nvSpPr>
          <p:spPr>
            <a:xfrm>
              <a:off x="5846571" y="3374106"/>
              <a:ext cx="2331720" cy="1481740"/>
            </a:xfrm>
            <a:custGeom>
              <a:avLst/>
              <a:gdLst>
                <a:gd name="connsiteX0" fmla="*/ 2331720 w 2331720"/>
                <a:gd name="connsiteY0" fmla="*/ 1325988 h 1481740"/>
                <a:gd name="connsiteX1" fmla="*/ 1901952 w 2331720"/>
                <a:gd name="connsiteY1" fmla="*/ 108 h 1481740"/>
                <a:gd name="connsiteX2" fmla="*/ 978408 w 2331720"/>
                <a:gd name="connsiteY2" fmla="*/ 1252836 h 1481740"/>
                <a:gd name="connsiteX3" fmla="*/ 0 w 2331720"/>
                <a:gd name="connsiteY3" fmla="*/ 1481436 h 1481740"/>
                <a:gd name="connsiteX4" fmla="*/ 0 w 2331720"/>
                <a:gd name="connsiteY4" fmla="*/ 1481436 h 148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1720" h="1481740">
                  <a:moveTo>
                    <a:pt x="2331720" y="1325988"/>
                  </a:moveTo>
                  <a:cubicBezTo>
                    <a:pt x="2229612" y="669144"/>
                    <a:pt x="2127504" y="12300"/>
                    <a:pt x="1901952" y="108"/>
                  </a:cubicBezTo>
                  <a:cubicBezTo>
                    <a:pt x="1676400" y="-12084"/>
                    <a:pt x="1295400" y="1005948"/>
                    <a:pt x="978408" y="1252836"/>
                  </a:cubicBezTo>
                  <a:cubicBezTo>
                    <a:pt x="661416" y="1499724"/>
                    <a:pt x="0" y="1481436"/>
                    <a:pt x="0" y="1481436"/>
                  </a:cubicBezTo>
                  <a:lnTo>
                    <a:pt x="0" y="1481436"/>
                  </a:ln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AA6B07-9378-4A94-91B1-E199C4DE1008}"/>
                </a:ext>
              </a:extLst>
            </p:cNvPr>
            <p:cNvSpPr txBox="1"/>
            <p:nvPr/>
          </p:nvSpPr>
          <p:spPr>
            <a:xfrm>
              <a:off x="8114283" y="3842466"/>
              <a:ext cx="13938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Electron radial wavefunction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68F751-B2D7-3349-276B-25DF6CB69C68}"/>
                </a:ext>
              </a:extLst>
            </p:cNvPr>
            <p:cNvSpPr txBox="1"/>
            <p:nvPr/>
          </p:nvSpPr>
          <p:spPr>
            <a:xfrm>
              <a:off x="7172707" y="5653738"/>
              <a:ext cx="13938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Orbital </a:t>
              </a:r>
              <a:r>
                <a:rPr lang="el-GR" sz="1100" i="1" dirty="0"/>
                <a:t>κ</a:t>
              </a:r>
              <a:r>
                <a:rPr lang="en-US" sz="1100" dirty="0"/>
                <a:t> (</a:t>
              </a:r>
              <a:r>
                <a:rPr lang="en-US" sz="1100" i="1" dirty="0" err="1"/>
                <a:t>nl</a:t>
              </a:r>
              <a:r>
                <a:rPr lang="en-US" sz="1100" i="1" baseline="-25000" dirty="0" err="1"/>
                <a:t>j</a:t>
              </a:r>
              <a:r>
                <a:rPr lang="en-US" sz="1100" dirty="0"/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05507A-DB2A-559B-44EE-156D4C005F24}"/>
                </a:ext>
              </a:extLst>
            </p:cNvPr>
            <p:cNvSpPr txBox="1"/>
            <p:nvPr/>
          </p:nvSpPr>
          <p:spPr>
            <a:xfrm>
              <a:off x="5490785" y="5328926"/>
              <a:ext cx="16384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Nuclear surface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8F386D-03E6-F30C-F510-451DDB312AAC}"/>
              </a:ext>
            </a:extLst>
          </p:cNvPr>
          <p:cNvGrpSpPr/>
          <p:nvPr/>
        </p:nvGrpSpPr>
        <p:grpSpPr>
          <a:xfrm>
            <a:off x="6485976" y="3279354"/>
            <a:ext cx="4313344" cy="2856348"/>
            <a:chOff x="4253187" y="3261066"/>
            <a:chExt cx="4313344" cy="285634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BA96A1-E854-D839-BD5B-E66720338716}"/>
                </a:ext>
              </a:extLst>
            </p:cNvPr>
            <p:cNvSpPr/>
            <p:nvPr/>
          </p:nvSpPr>
          <p:spPr>
            <a:xfrm>
              <a:off x="5357315" y="4108796"/>
              <a:ext cx="1364742" cy="119786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8101CC-374F-5B20-8CF4-46E5081A9064}"/>
                </a:ext>
              </a:extLst>
            </p:cNvPr>
            <p:cNvSpPr/>
            <p:nvPr/>
          </p:nvSpPr>
          <p:spPr>
            <a:xfrm>
              <a:off x="4253187" y="3261066"/>
              <a:ext cx="3572998" cy="285634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033A7F4-EA20-3C5F-9EAD-29FBFEB31367}"/>
                </a:ext>
              </a:extLst>
            </p:cNvPr>
            <p:cNvSpPr/>
            <p:nvPr/>
          </p:nvSpPr>
          <p:spPr>
            <a:xfrm>
              <a:off x="7782751" y="4641722"/>
              <a:ext cx="86868" cy="95036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2E59F80-0757-979D-E34B-32DA9902065F}"/>
                </a:ext>
              </a:extLst>
            </p:cNvPr>
            <p:cNvSpPr txBox="1"/>
            <p:nvPr/>
          </p:nvSpPr>
          <p:spPr>
            <a:xfrm>
              <a:off x="7172707" y="5653738"/>
              <a:ext cx="13938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Orbital </a:t>
              </a:r>
              <a:r>
                <a:rPr lang="el-GR" sz="1100" i="1" dirty="0"/>
                <a:t>κ</a:t>
              </a:r>
              <a:r>
                <a:rPr lang="en-US" sz="1100" dirty="0"/>
                <a:t> (</a:t>
              </a:r>
              <a:r>
                <a:rPr lang="en-US" sz="1100" i="1" dirty="0" err="1"/>
                <a:t>nl</a:t>
              </a:r>
              <a:r>
                <a:rPr lang="en-US" sz="1100" i="1" baseline="-25000" dirty="0" err="1"/>
                <a:t>j</a:t>
              </a:r>
              <a:r>
                <a:rPr lang="en-US" sz="1100" dirty="0"/>
                <a:t>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090B28-7032-A067-B4BD-554BAD7A9B33}"/>
                </a:ext>
              </a:extLst>
            </p:cNvPr>
            <p:cNvSpPr txBox="1"/>
            <p:nvPr/>
          </p:nvSpPr>
          <p:spPr>
            <a:xfrm>
              <a:off x="5490785" y="5328926"/>
              <a:ext cx="16384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Nuclear surface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15E88E3-62E2-E649-933A-3CF489E707E3}"/>
              </a:ext>
            </a:extLst>
          </p:cNvPr>
          <p:cNvSpPr txBox="1"/>
          <p:nvPr/>
        </p:nvSpPr>
        <p:spPr>
          <a:xfrm>
            <a:off x="997023" y="6202704"/>
            <a:ext cx="3081021" cy="58477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Electron present in orbital, </a:t>
            </a:r>
            <a:r>
              <a:rPr lang="en-US" sz="1600" i="1" dirty="0" err="1">
                <a:ea typeface="+mn-lt"/>
                <a:cs typeface="+mn-lt"/>
              </a:rPr>
              <a:t>σ</a:t>
            </a:r>
            <a:r>
              <a:rPr lang="en-US" sz="1600" i="1" baseline="-25000" dirty="0" err="1">
                <a:ea typeface="+mn-lt"/>
                <a:cs typeface="+mn-lt"/>
              </a:rPr>
              <a:t>x</a:t>
            </a:r>
            <a:r>
              <a:rPr lang="en-US" sz="1600" i="1" dirty="0">
                <a:ea typeface="+mn-lt"/>
                <a:cs typeface="+mn-lt"/>
              </a:rPr>
              <a:t>≠ 0</a:t>
            </a:r>
          </a:p>
          <a:p>
            <a:r>
              <a:rPr lang="en-US" sz="1600" dirty="0">
                <a:ea typeface="+mn-lt"/>
                <a:cs typeface="+mn-lt"/>
              </a:rPr>
              <a:t>Capture possible</a:t>
            </a:r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8B9F29-1EF5-F951-751B-1766EBB89DD9}"/>
              </a:ext>
            </a:extLst>
          </p:cNvPr>
          <p:cNvSpPr txBox="1"/>
          <p:nvPr/>
        </p:nvSpPr>
        <p:spPr>
          <a:xfrm>
            <a:off x="7002307" y="6202703"/>
            <a:ext cx="3344765" cy="58477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Electron absent from orbital, </a:t>
            </a:r>
            <a:r>
              <a:rPr lang="en-US" sz="1600" i="1" dirty="0" err="1">
                <a:ea typeface="+mn-lt"/>
                <a:cs typeface="+mn-lt"/>
              </a:rPr>
              <a:t>σ</a:t>
            </a:r>
            <a:r>
              <a:rPr lang="en-US" sz="1600" i="1" baseline="-25000" dirty="0" err="1">
                <a:ea typeface="+mn-lt"/>
                <a:cs typeface="+mn-lt"/>
              </a:rPr>
              <a:t>x</a:t>
            </a:r>
            <a:r>
              <a:rPr lang="en-US" sz="1600" i="1" dirty="0">
                <a:ea typeface="+mn-lt"/>
                <a:cs typeface="+mn-lt"/>
              </a:rPr>
              <a:t>= 0</a:t>
            </a:r>
          </a:p>
          <a:p>
            <a:r>
              <a:rPr lang="en-US" sz="1600" dirty="0">
                <a:ea typeface="+mn-lt"/>
                <a:cs typeface="+mn-lt"/>
              </a:rPr>
              <a:t>Capture impossible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14107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021669-4D42-F9DE-48B6-C0F3850B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15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FF46C1-51F9-21FD-649E-720BD80A76D0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18" name="Rettangolo 29">
              <a:extLst>
                <a:ext uri="{FF2B5EF4-FFF2-40B4-BE49-F238E27FC236}">
                  <a16:creationId xmlns:a16="http://schemas.microsoft.com/office/drawing/2014/main" id="{0AD2CABC-7655-E5B6-30C8-B1C12DC15F87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28">
              <a:extLst>
                <a:ext uri="{FF2B5EF4-FFF2-40B4-BE49-F238E27FC236}">
                  <a16:creationId xmlns:a16="http://schemas.microsoft.com/office/drawing/2014/main" id="{654D20E5-852B-5F3F-18E4-797883969B6B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7">
              <a:extLst>
                <a:ext uri="{FF2B5EF4-FFF2-40B4-BE49-F238E27FC236}">
                  <a16:creationId xmlns:a16="http://schemas.microsoft.com/office/drawing/2014/main" id="{58E07EFA-0E31-F539-85EF-7BDDEFDC4ECD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B0D900F-0AC3-EAFF-58A0-9DFEB1969798}"/>
              </a:ext>
            </a:extLst>
          </p:cNvPr>
          <p:cNvSpPr txBox="1">
            <a:spLocks/>
          </p:cNvSpPr>
          <p:nvPr/>
        </p:nvSpPr>
        <p:spPr>
          <a:xfrm>
            <a:off x="2532126" y="398322"/>
            <a:ext cx="7127748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Electron Capture Decay of </a:t>
            </a:r>
            <a:r>
              <a:rPr lang="en-US" sz="4000" baseline="30000" dirty="0">
                <a:latin typeface="Calibri"/>
                <a:ea typeface="Calibri"/>
                <a:cs typeface="Calibri"/>
              </a:rPr>
              <a:t>7</a:t>
            </a:r>
            <a:r>
              <a:rPr lang="en-US" sz="4000" dirty="0">
                <a:latin typeface="Calibri"/>
                <a:ea typeface="Calibri"/>
                <a:cs typeface="Calibri"/>
              </a:rPr>
              <a:t>Be</a:t>
            </a:r>
            <a:endParaRPr lang="en-US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CF9DCE-1132-A11B-5050-AA3860F4B9DD}"/>
              </a:ext>
            </a:extLst>
          </p:cNvPr>
          <p:cNvSpPr txBox="1"/>
          <p:nvPr/>
        </p:nvSpPr>
        <p:spPr>
          <a:xfrm>
            <a:off x="118873" y="1435940"/>
            <a:ext cx="4356918" cy="400110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u="sng" dirty="0">
                <a:ea typeface="Calibri"/>
                <a:cs typeface="Calibri"/>
              </a:rPr>
              <a:t>Configuration-Dependent Decay Rate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967001A-89EE-55FC-0A86-8E0428DAA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729" y="1278496"/>
            <a:ext cx="3405157" cy="7056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D054C6-E5DC-4DB6-33BB-513BEC130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873" y="1278496"/>
            <a:ext cx="3419830" cy="705655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BEFCA119-3BA9-91AD-F2A2-2988FA1487AA}"/>
              </a:ext>
            </a:extLst>
          </p:cNvPr>
          <p:cNvSpPr/>
          <p:nvPr/>
        </p:nvSpPr>
        <p:spPr>
          <a:xfrm>
            <a:off x="7987971" y="1513268"/>
            <a:ext cx="737851" cy="32197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4F6146A9-7CA8-BB9E-3135-B087FF378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23" y="2283854"/>
            <a:ext cx="5545617" cy="4114800"/>
          </a:xfrm>
          <a:prstGeom prst="rect">
            <a:avLst/>
          </a:prstGeom>
        </p:spPr>
      </p:pic>
      <p:pic>
        <p:nvPicPr>
          <p:cNvPr id="27" name="Picture 26" descr="A graph of a level index&#10;&#10;Description automatically generated">
            <a:extLst>
              <a:ext uri="{FF2B5EF4-FFF2-40B4-BE49-F238E27FC236}">
                <a16:creationId xmlns:a16="http://schemas.microsoft.com/office/drawing/2014/main" id="{B100437F-FF45-8BF4-5FE8-FD301E968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848" y="2281171"/>
            <a:ext cx="5726127" cy="41148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012AEB2-0CE1-3C41-534E-27FA8430507C}"/>
              </a:ext>
            </a:extLst>
          </p:cNvPr>
          <p:cNvSpPr/>
          <p:nvPr/>
        </p:nvSpPr>
        <p:spPr>
          <a:xfrm>
            <a:off x="857245" y="3788816"/>
            <a:ext cx="1717183" cy="1019577"/>
          </a:xfrm>
          <a:prstGeom prst="ellipse">
            <a:avLst/>
          </a:prstGeom>
          <a:noFill/>
          <a:ln>
            <a:solidFill>
              <a:srgbClr val="F11F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9C0F27-BD65-73E4-19D7-D6DEA17D416C}"/>
              </a:ext>
            </a:extLst>
          </p:cNvPr>
          <p:cNvSpPr/>
          <p:nvPr/>
        </p:nvSpPr>
        <p:spPr>
          <a:xfrm>
            <a:off x="2005611" y="2661914"/>
            <a:ext cx="1041043" cy="482958"/>
          </a:xfrm>
          <a:prstGeom prst="ellipse">
            <a:avLst/>
          </a:prstGeom>
          <a:noFill/>
          <a:ln>
            <a:solidFill>
              <a:srgbClr val="F11F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F4316BA-3788-71F8-069F-D15838F10F27}"/>
              </a:ext>
            </a:extLst>
          </p:cNvPr>
          <p:cNvSpPr/>
          <p:nvPr/>
        </p:nvSpPr>
        <p:spPr>
          <a:xfrm>
            <a:off x="6491752" y="2393604"/>
            <a:ext cx="1126902" cy="1910366"/>
          </a:xfrm>
          <a:prstGeom prst="ellipse">
            <a:avLst/>
          </a:prstGeom>
          <a:noFill/>
          <a:ln>
            <a:solidFill>
              <a:srgbClr val="F11F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C58B5CC-E435-1CCC-67E7-6ACE48A5A1F6}"/>
              </a:ext>
            </a:extLst>
          </p:cNvPr>
          <p:cNvSpPr/>
          <p:nvPr/>
        </p:nvSpPr>
        <p:spPr>
          <a:xfrm>
            <a:off x="10977893" y="3949801"/>
            <a:ext cx="1126902" cy="1910366"/>
          </a:xfrm>
          <a:prstGeom prst="ellipse">
            <a:avLst/>
          </a:prstGeom>
          <a:noFill/>
          <a:ln>
            <a:solidFill>
              <a:srgbClr val="F11F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29">
            <a:extLst>
              <a:ext uri="{FF2B5EF4-FFF2-40B4-BE49-F238E27FC236}">
                <a16:creationId xmlns:a16="http://schemas.microsoft.com/office/drawing/2014/main" id="{49623AA8-CC1D-C7E7-AB1D-79F0B3B19916}"/>
              </a:ext>
            </a:extLst>
          </p:cNvPr>
          <p:cNvSpPr txBox="1"/>
          <p:nvPr/>
        </p:nvSpPr>
        <p:spPr>
          <a:xfrm>
            <a:off x="86145" y="2711598"/>
            <a:ext cx="2001379" cy="107721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cs typeface="Calibri"/>
              </a:rPr>
              <a:t>Change in decay rate closely follows change in Q-value in neutral </a:t>
            </a:r>
            <a:r>
              <a:rPr lang="en-US" sz="1600" baseline="30000" dirty="0">
                <a:cs typeface="Calibri"/>
              </a:rPr>
              <a:t>7</a:t>
            </a:r>
            <a:r>
              <a:rPr lang="en-US" sz="1600" dirty="0">
                <a:cs typeface="Calibri"/>
              </a:rPr>
              <a:t>Be</a:t>
            </a: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A22493EA-A9B1-559A-A12B-A571DB528F22}"/>
              </a:ext>
            </a:extLst>
          </p:cNvPr>
          <p:cNvSpPr txBox="1"/>
          <p:nvPr/>
        </p:nvSpPr>
        <p:spPr>
          <a:xfrm>
            <a:off x="2939318" y="3036561"/>
            <a:ext cx="2656810" cy="15696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cs typeface="Calibri"/>
              </a:rPr>
              <a:t>Spike in decay rate arises from increase in L-shell occupancy, connected to lack of resolution in electronic configuration in </a:t>
            </a:r>
            <a:r>
              <a:rPr lang="en-US" sz="1600" baseline="30000" dirty="0">
                <a:cs typeface="Calibri"/>
              </a:rPr>
              <a:t>7</a:t>
            </a:r>
            <a:r>
              <a:rPr lang="en-US" sz="1600" dirty="0">
                <a:cs typeface="Calibri"/>
              </a:rPr>
              <a:t>Be</a:t>
            </a:r>
            <a:r>
              <a:rPr lang="en-US" sz="1600" baseline="30000" dirty="0">
                <a:cs typeface="Calibri"/>
              </a:rPr>
              <a:t>0+</a:t>
            </a:r>
            <a:r>
              <a:rPr lang="en-US" sz="1600" dirty="0">
                <a:cs typeface="Calibri"/>
              </a:rPr>
              <a:t> compared to 1+</a:t>
            </a: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AE6A8F10-661A-E4CF-29AC-84880537B8E2}"/>
              </a:ext>
            </a:extLst>
          </p:cNvPr>
          <p:cNvSpPr txBox="1"/>
          <p:nvPr/>
        </p:nvSpPr>
        <p:spPr>
          <a:xfrm>
            <a:off x="7620789" y="2512820"/>
            <a:ext cx="2892167" cy="107721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cs typeface="Calibri"/>
              </a:rPr>
              <a:t>Decay rate halved going from </a:t>
            </a:r>
            <a:r>
              <a:rPr lang="en-US" sz="1600" baseline="30000" dirty="0">
                <a:cs typeface="Calibri"/>
              </a:rPr>
              <a:t>7</a:t>
            </a:r>
            <a:r>
              <a:rPr lang="en-US" sz="1600" dirty="0">
                <a:cs typeface="Calibri"/>
              </a:rPr>
              <a:t>Be</a:t>
            </a:r>
            <a:r>
              <a:rPr lang="en-US" sz="1600" baseline="30000" dirty="0">
                <a:cs typeface="Calibri"/>
              </a:rPr>
              <a:t>2+</a:t>
            </a:r>
            <a:r>
              <a:rPr lang="en-US" sz="1600" dirty="0">
                <a:cs typeface="Calibri"/>
              </a:rPr>
              <a:t> in ground state to excited state because of loss of K-shell electrons. 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6977B4-9C0F-585C-D210-511E0AC51BC9}"/>
              </a:ext>
            </a:extLst>
          </p:cNvPr>
          <p:cNvSpPr txBox="1"/>
          <p:nvPr/>
        </p:nvSpPr>
        <p:spPr>
          <a:xfrm>
            <a:off x="7699249" y="4607783"/>
            <a:ext cx="3277348" cy="107721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cs typeface="Calibri"/>
              </a:rPr>
              <a:t>Decay rate halved again going from </a:t>
            </a:r>
            <a:r>
              <a:rPr lang="en-US" sz="1600" baseline="30000" dirty="0">
                <a:cs typeface="Calibri"/>
              </a:rPr>
              <a:t>7</a:t>
            </a:r>
            <a:r>
              <a:rPr lang="en-US" sz="1600" dirty="0">
                <a:cs typeface="Calibri"/>
              </a:rPr>
              <a:t>Be</a:t>
            </a:r>
            <a:r>
              <a:rPr lang="en-US" sz="1600" baseline="30000" dirty="0">
                <a:cs typeface="Calibri"/>
              </a:rPr>
              <a:t>3+</a:t>
            </a:r>
            <a:r>
              <a:rPr lang="en-US" sz="1600" dirty="0">
                <a:cs typeface="Calibri"/>
              </a:rPr>
              <a:t> in ground state to excited state due to transfer of K-shell electron to L-shell. 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2E76248-090A-3BD2-3780-F1FFE806E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667" y="1337747"/>
            <a:ext cx="7727323" cy="496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2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0AF300-0734-EA60-7C5A-F110F36B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16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6EF2BA-0876-CD0D-B5D6-3D6598A086F9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DDB1B928-CA79-60F9-EEC4-E8594092A6B8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4590E3CF-2128-B8C6-2CF4-0F27DF348EF5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1F410B9C-361B-270F-9FF3-CE8148BD3E98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94FC9780-4DB8-AFF8-C57A-23E57FCF89FA}"/>
              </a:ext>
            </a:extLst>
          </p:cNvPr>
          <p:cNvSpPr txBox="1">
            <a:spLocks/>
          </p:cNvSpPr>
          <p:nvPr/>
        </p:nvSpPr>
        <p:spPr>
          <a:xfrm>
            <a:off x="2532126" y="398322"/>
            <a:ext cx="7127748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Electron Capture Decay of </a:t>
            </a:r>
            <a:r>
              <a:rPr lang="en-US" sz="4000" baseline="30000" dirty="0">
                <a:latin typeface="Calibri"/>
                <a:ea typeface="Calibri"/>
                <a:cs typeface="Calibri"/>
              </a:rPr>
              <a:t>7</a:t>
            </a:r>
            <a:r>
              <a:rPr lang="en-US" sz="4000" dirty="0">
                <a:latin typeface="Calibri"/>
                <a:ea typeface="Calibri"/>
                <a:cs typeface="Calibri"/>
              </a:rPr>
              <a:t>Be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8D1A8B-DC8B-DF60-13FF-73D55879A0FF}"/>
              </a:ext>
            </a:extLst>
          </p:cNvPr>
          <p:cNvSpPr txBox="1"/>
          <p:nvPr/>
        </p:nvSpPr>
        <p:spPr>
          <a:xfrm>
            <a:off x="118873" y="1435940"/>
            <a:ext cx="4356918" cy="400110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u="sng" dirty="0">
                <a:ea typeface="Calibri"/>
                <a:cs typeface="Calibri"/>
              </a:rPr>
              <a:t>Plasma-Dependent Decay Rate</a:t>
            </a:r>
          </a:p>
        </p:txBody>
      </p:sp>
      <p:pic>
        <p:nvPicPr>
          <p:cNvPr id="9" name="Picture 8" descr="A black and white symbol&#10;&#10;Description automatically generated">
            <a:extLst>
              <a:ext uri="{FF2B5EF4-FFF2-40B4-BE49-F238E27FC236}">
                <a16:creationId xmlns:a16="http://schemas.microsoft.com/office/drawing/2014/main" id="{C0DB04E0-A4A8-F086-826A-1A8432B02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511" y="1280777"/>
            <a:ext cx="1980529" cy="701094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12781020-F3BD-9A99-AD3C-B7D60FB7DBF3}"/>
              </a:ext>
            </a:extLst>
          </p:cNvPr>
          <p:cNvSpPr txBox="1"/>
          <p:nvPr/>
        </p:nvSpPr>
        <p:spPr>
          <a:xfrm>
            <a:off x="296453" y="1988774"/>
            <a:ext cx="1114782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The CSD and LPD of ions can be calculated according to the thermodynamic conditions (</a:t>
            </a:r>
            <a:r>
              <a:rPr lang="en-US" i="1">
                <a:cs typeface="Calibri"/>
              </a:rPr>
              <a:t>n</a:t>
            </a:r>
            <a:r>
              <a:rPr lang="en-US" i="1" baseline="-25000">
                <a:cs typeface="Calibri"/>
              </a:rPr>
              <a:t>e</a:t>
            </a:r>
            <a:r>
              <a:rPr lang="en-US">
                <a:cs typeface="Calibri"/>
              </a:rPr>
              <a:t> and </a:t>
            </a:r>
            <a:r>
              <a:rPr lang="en-US" i="1" err="1">
                <a:cs typeface="Calibri"/>
              </a:rPr>
              <a:t>T</a:t>
            </a:r>
            <a:r>
              <a:rPr lang="en-US" i="1" baseline="-25000" err="1">
                <a:cs typeface="Calibri"/>
              </a:rPr>
              <a:t>e</a:t>
            </a:r>
            <a:r>
              <a:rPr lang="en-US">
                <a:cs typeface="Calibri"/>
              </a:rPr>
              <a:t>) of the plasma, and according to its nature (LTE vs NLTE)</a:t>
            </a:r>
            <a:endParaRPr lang="en-US"/>
          </a:p>
        </p:txBody>
      </p:sp>
      <p:pic>
        <p:nvPicPr>
          <p:cNvPr id="11" name="Picture 10" descr="A graph of a function&#10;&#10;Description automatically generated">
            <a:extLst>
              <a:ext uri="{FF2B5EF4-FFF2-40B4-BE49-F238E27FC236}">
                <a16:creationId xmlns:a16="http://schemas.microsoft.com/office/drawing/2014/main" id="{0D73FAA3-A281-CA07-0933-F4DD6D32E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5" y="2787830"/>
            <a:ext cx="6034423" cy="3338650"/>
          </a:xfrm>
          <a:prstGeom prst="rect">
            <a:avLst/>
          </a:prstGeom>
        </p:spPr>
      </p:pic>
      <p:pic>
        <p:nvPicPr>
          <p:cNvPr id="12" name="Picture 11" descr="A graph of a function&#10;&#10;Description automatically generated">
            <a:extLst>
              <a:ext uri="{FF2B5EF4-FFF2-40B4-BE49-F238E27FC236}">
                <a16:creationId xmlns:a16="http://schemas.microsoft.com/office/drawing/2014/main" id="{F595D129-8C4D-214E-A67E-3B8E7D041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28" y="2787829"/>
            <a:ext cx="4742011" cy="3338650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D27D86FD-4CA6-C17A-81B2-513BFC858372}"/>
              </a:ext>
            </a:extLst>
          </p:cNvPr>
          <p:cNvSpPr txBox="1"/>
          <p:nvPr/>
        </p:nvSpPr>
        <p:spPr>
          <a:xfrm>
            <a:off x="1105601" y="6162082"/>
            <a:ext cx="5019629" cy="52322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cs typeface="Calibri"/>
              </a:rPr>
              <a:t>&lt;Z&gt;</a:t>
            </a:r>
            <a:r>
              <a:rPr lang="en-US" sz="1400" dirty="0">
                <a:cs typeface="Calibri"/>
              </a:rPr>
              <a:t> of </a:t>
            </a:r>
            <a:r>
              <a:rPr lang="en-US" sz="1400" baseline="30000" dirty="0">
                <a:cs typeface="Calibri"/>
              </a:rPr>
              <a:t>7</a:t>
            </a:r>
            <a:r>
              <a:rPr lang="en-US" sz="1400" dirty="0">
                <a:cs typeface="Calibri"/>
              </a:rPr>
              <a:t>Be ions in a uniform plasma with </a:t>
            </a:r>
            <a:r>
              <a:rPr lang="en-US" sz="1400" i="1" dirty="0">
                <a:cs typeface="Calibri"/>
              </a:rPr>
              <a:t>n</a:t>
            </a:r>
            <a:r>
              <a:rPr lang="en-US" sz="1400" i="1" baseline="-25000" dirty="0">
                <a:cs typeface="Calibri"/>
              </a:rPr>
              <a:t>e</a:t>
            </a:r>
            <a:r>
              <a:rPr lang="en-US" sz="1400" dirty="0">
                <a:cs typeface="Calibri"/>
              </a:rPr>
              <a:t> = 10</a:t>
            </a:r>
            <a:r>
              <a:rPr lang="en-US" sz="1400" baseline="30000" dirty="0">
                <a:cs typeface="Calibri"/>
              </a:rPr>
              <a:t>12</a:t>
            </a:r>
            <a:r>
              <a:rPr lang="en-US" sz="1400" dirty="0">
                <a:cs typeface="Calibri"/>
              </a:rPr>
              <a:t> cm</a:t>
            </a:r>
            <a:r>
              <a:rPr lang="en-US" sz="1400" baseline="30000" dirty="0">
                <a:cs typeface="Calibri"/>
              </a:rPr>
              <a:t>-3</a:t>
            </a:r>
            <a:r>
              <a:rPr lang="en-US" sz="1400" dirty="0">
                <a:cs typeface="Calibri"/>
              </a:rPr>
              <a:t>, under LTE and NLTE conditions. 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A36BF98C-6A0C-D90F-BB28-F28B5246585F}"/>
              </a:ext>
            </a:extLst>
          </p:cNvPr>
          <p:cNvSpPr txBox="1"/>
          <p:nvPr/>
        </p:nvSpPr>
        <p:spPr>
          <a:xfrm>
            <a:off x="7043238" y="6163690"/>
            <a:ext cx="4697658" cy="52322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ea typeface="+mn-lt"/>
                <a:cs typeface="+mn-lt"/>
              </a:rPr>
              <a:t>λ</a:t>
            </a:r>
            <a:r>
              <a:rPr lang="en-US" sz="1400" i="1" dirty="0">
                <a:cs typeface="Calibri"/>
              </a:rPr>
              <a:t>*</a:t>
            </a:r>
            <a:r>
              <a:rPr lang="en-US" sz="1400" dirty="0">
                <a:cs typeface="Calibri"/>
              </a:rPr>
              <a:t> of </a:t>
            </a:r>
            <a:r>
              <a:rPr lang="en-US" sz="1400" baseline="30000" dirty="0">
                <a:cs typeface="Calibri"/>
              </a:rPr>
              <a:t>7</a:t>
            </a:r>
            <a:r>
              <a:rPr lang="en-US" sz="1400" dirty="0">
                <a:cs typeface="Calibri"/>
              </a:rPr>
              <a:t>Be ions in a uniform plasma with </a:t>
            </a:r>
            <a:r>
              <a:rPr lang="en-US" sz="1400" i="1" dirty="0">
                <a:cs typeface="Calibri"/>
              </a:rPr>
              <a:t>n</a:t>
            </a:r>
            <a:r>
              <a:rPr lang="en-US" sz="1400" i="1" baseline="-25000" dirty="0">
                <a:cs typeface="Calibri"/>
              </a:rPr>
              <a:t>e</a:t>
            </a:r>
            <a:r>
              <a:rPr lang="en-US" sz="1400" dirty="0">
                <a:cs typeface="Calibri"/>
              </a:rPr>
              <a:t> = 10</a:t>
            </a:r>
            <a:r>
              <a:rPr lang="en-US" sz="1400" baseline="30000" dirty="0">
                <a:cs typeface="Calibri"/>
              </a:rPr>
              <a:t>12</a:t>
            </a:r>
            <a:r>
              <a:rPr lang="en-US" sz="1400" dirty="0">
                <a:cs typeface="Calibri"/>
              </a:rPr>
              <a:t> cm</a:t>
            </a:r>
            <a:r>
              <a:rPr lang="en-US" sz="1400" baseline="30000" dirty="0">
                <a:cs typeface="Calibri"/>
              </a:rPr>
              <a:t>-3</a:t>
            </a:r>
            <a:r>
              <a:rPr lang="en-US" sz="1400" dirty="0">
                <a:cs typeface="Calibri"/>
              </a:rPr>
              <a:t>, under LTE and NLTE conditions. 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16509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20A897-92D4-25D2-4437-9A72F920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17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276A24E-B0F0-9514-321A-2B4A019A9919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34D0E986-F0DF-B92A-B673-71062A4019E4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26795609-5B98-A611-6B62-97607C059203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A181F863-6F1E-1FBB-EC92-D1703ACA69A2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AFC487B-8798-2131-25D3-3088E39DDF83}"/>
              </a:ext>
            </a:extLst>
          </p:cNvPr>
          <p:cNvSpPr txBox="1">
            <a:spLocks/>
          </p:cNvSpPr>
          <p:nvPr/>
        </p:nvSpPr>
        <p:spPr>
          <a:xfrm>
            <a:off x="2532126" y="398322"/>
            <a:ext cx="7127748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Systematics Model Validation</a:t>
            </a:r>
            <a:endParaRPr lang="en-US" sz="4000" dirty="0"/>
          </a:p>
        </p:txBody>
      </p:sp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A7DA5B50-5887-E6C6-75E7-1F38B89F8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1507808"/>
            <a:ext cx="5136463" cy="3704272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07B4A86D-C8FA-D2CC-04F2-26337E772D4B}"/>
              </a:ext>
            </a:extLst>
          </p:cNvPr>
          <p:cNvSpPr txBox="1"/>
          <p:nvPr/>
        </p:nvSpPr>
        <p:spPr>
          <a:xfrm>
            <a:off x="163773" y="5332291"/>
            <a:ext cx="5386635" cy="138499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rgbClr val="000000"/>
                </a:solidFill>
                <a:cs typeface="Calibri"/>
              </a:rPr>
              <a:t>t</a:t>
            </a:r>
            <a:r>
              <a:rPr lang="en-US" i="1" baseline="-25000" dirty="0">
                <a:solidFill>
                  <a:srgbClr val="000000"/>
                </a:solidFill>
                <a:cs typeface="Calibri"/>
              </a:rPr>
              <a:t>1/2</a:t>
            </a:r>
            <a:r>
              <a:rPr lang="en-US" dirty="0">
                <a:solidFill>
                  <a:srgbClr val="000000"/>
                </a:solidFill>
                <a:cs typeface="Calibri"/>
              </a:rPr>
              <a:t> in </a:t>
            </a:r>
            <a:r>
              <a:rPr lang="en-US" baseline="30000" dirty="0">
                <a:solidFill>
                  <a:srgbClr val="000000"/>
                </a:solidFill>
                <a:cs typeface="Calibri"/>
              </a:rPr>
              <a:t>7</a:t>
            </a:r>
            <a:r>
              <a:rPr lang="en-US" dirty="0">
                <a:solidFill>
                  <a:srgbClr val="000000"/>
                </a:solidFill>
                <a:cs typeface="Calibri"/>
              </a:rPr>
              <a:t>Be</a:t>
            </a:r>
            <a:r>
              <a:rPr lang="en-US" baseline="30000" dirty="0">
                <a:solidFill>
                  <a:srgbClr val="000000"/>
                </a:solidFill>
                <a:cs typeface="Calibri"/>
              </a:rPr>
              <a:t>0+</a:t>
            </a:r>
            <a:r>
              <a:rPr lang="en-US" dirty="0">
                <a:solidFill>
                  <a:srgbClr val="000000"/>
                </a:solidFill>
                <a:cs typeface="Calibri"/>
              </a:rPr>
              <a:t> at ground state = 53.44 days with BR = 10.45%</a:t>
            </a:r>
          </a:p>
          <a:p>
            <a:r>
              <a:rPr lang="en-US" dirty="0">
                <a:solidFill>
                  <a:srgbClr val="000000"/>
                </a:solidFill>
                <a:cs typeface="Calibri"/>
              </a:rPr>
              <a:t>ENSDF</a:t>
            </a:r>
            <a:r>
              <a:rPr lang="en-US" i="1" dirty="0">
                <a:solidFill>
                  <a:srgbClr val="000000"/>
                </a:solidFill>
                <a:cs typeface="Calibri"/>
              </a:rPr>
              <a:t> t</a:t>
            </a:r>
            <a:r>
              <a:rPr lang="en-US" sz="2000" i="1" baseline="-25000" dirty="0">
                <a:solidFill>
                  <a:srgbClr val="000000"/>
                </a:solidFill>
                <a:cs typeface="Calibri"/>
              </a:rPr>
              <a:t>1/2</a:t>
            </a:r>
            <a:r>
              <a:rPr lang="en-US" dirty="0">
                <a:solidFill>
                  <a:srgbClr val="000000"/>
                </a:solidFill>
                <a:cs typeface="Calibri"/>
              </a:rPr>
              <a:t> = 53.22 ± 6 days and BR = 10.44%</a:t>
            </a:r>
          </a:p>
          <a:p>
            <a:endParaRPr lang="en-US" dirty="0">
              <a:solidFill>
                <a:srgbClr val="000000"/>
              </a:solidFill>
              <a:cs typeface="Calibri"/>
            </a:endParaRPr>
          </a:p>
          <a:p>
            <a:r>
              <a:rPr lang="en-US" sz="1200" i="1" dirty="0">
                <a:solidFill>
                  <a:srgbClr val="000000"/>
                </a:solidFill>
                <a:cs typeface="Calibri"/>
              </a:rPr>
              <a:t>B. Mishra et al, PRL (under review) </a:t>
            </a:r>
            <a:r>
              <a:rPr lang="en-US" sz="1200" dirty="0">
                <a:hlinkClick r:id="rId3"/>
              </a:rPr>
              <a:t>http://arxiv.org/abs/2407.01787</a:t>
            </a:r>
            <a:endParaRPr lang="en-US" sz="1200" i="1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10" name="Picture 9" descr="A black and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49802F4C-A53F-F53F-97A5-75DB2A7D3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833" y="1270521"/>
            <a:ext cx="6413501" cy="729209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EAC8E9A-09A0-CCC1-72AC-3A0868D1B702}"/>
              </a:ext>
            </a:extLst>
          </p:cNvPr>
          <p:cNvSpPr txBox="1"/>
          <p:nvPr/>
        </p:nvSpPr>
        <p:spPr>
          <a:xfrm>
            <a:off x="5691252" y="2096586"/>
            <a:ext cx="5336412" cy="523220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ea typeface="Calibri"/>
                <a:cs typeface="Calibri"/>
              </a:rPr>
              <a:t>163</a:t>
            </a:r>
            <a:r>
              <a:rPr lang="en-US" dirty="0">
                <a:ea typeface="Calibri"/>
                <a:cs typeface="Calibri"/>
              </a:rPr>
              <a:t>Dy</a:t>
            </a:r>
            <a:r>
              <a:rPr lang="en-US" baseline="30000" dirty="0">
                <a:ea typeface="Calibri"/>
                <a:cs typeface="Calibri"/>
              </a:rPr>
              <a:t>66+ </a:t>
            </a:r>
            <a:r>
              <a:rPr lang="en-US" i="1" dirty="0">
                <a:ea typeface="Calibri"/>
                <a:cs typeface="Calibri"/>
              </a:rPr>
              <a:t>t</a:t>
            </a:r>
            <a:r>
              <a:rPr lang="en-US" i="1" baseline="-25000" dirty="0">
                <a:ea typeface="Calibri"/>
                <a:cs typeface="Calibri"/>
              </a:rPr>
              <a:t>1/2</a:t>
            </a:r>
            <a:r>
              <a:rPr lang="en-US" dirty="0">
                <a:ea typeface="Calibri"/>
                <a:cs typeface="Calibri"/>
              </a:rPr>
              <a:t> = 49.52 d calculated by Liu </a:t>
            </a:r>
            <a:r>
              <a:rPr lang="en-US" i="1" dirty="0">
                <a:ea typeface="Calibri"/>
                <a:cs typeface="Calibri"/>
              </a:rPr>
              <a:t>et al</a:t>
            </a:r>
          </a:p>
          <a:p>
            <a:r>
              <a:rPr lang="en-US" sz="1000" i="1" dirty="0">
                <a:ea typeface="+mn-lt"/>
                <a:cs typeface="+mn-lt"/>
              </a:rPr>
              <a:t>S Liu, C Gao, and C Xu, Phys. Rev. C 104, 024304 (2021)</a:t>
            </a:r>
            <a:endParaRPr lang="en-US" sz="1000" dirty="0">
              <a:cs typeface="Calibri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050029AE-D549-4773-1FC5-460D72BEDFD2}"/>
              </a:ext>
            </a:extLst>
          </p:cNvPr>
          <p:cNvSpPr txBox="1"/>
          <p:nvPr/>
        </p:nvSpPr>
        <p:spPr>
          <a:xfrm>
            <a:off x="5769891" y="3430086"/>
            <a:ext cx="3355822" cy="36933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ea typeface="Calibri" panose="020F0502020204030204"/>
                <a:cs typeface="Calibri" panose="020F0502020204030204"/>
              </a:rPr>
              <a:t>163</a:t>
            </a:r>
            <a:r>
              <a:rPr lang="en-US" dirty="0">
                <a:ea typeface="Calibri" panose="020F0502020204030204"/>
                <a:cs typeface="Calibri" panose="020F0502020204030204"/>
              </a:rPr>
              <a:t>Dy</a:t>
            </a:r>
            <a:r>
              <a:rPr lang="en-US" baseline="30000" dirty="0">
                <a:ea typeface="Calibri" panose="020F0502020204030204"/>
                <a:cs typeface="Calibri" panose="020F0502020204030204"/>
              </a:rPr>
              <a:t>66+ </a:t>
            </a:r>
            <a:r>
              <a:rPr lang="en-US" i="1" dirty="0">
                <a:ea typeface="Calibri" panose="020F0502020204030204"/>
                <a:cs typeface="Calibri" panose="020F0502020204030204"/>
              </a:rPr>
              <a:t>t</a:t>
            </a:r>
            <a:r>
              <a:rPr lang="en-US" i="1" baseline="-25000" dirty="0">
                <a:ea typeface="Calibri" panose="020F0502020204030204"/>
                <a:cs typeface="Calibri" panose="020F0502020204030204"/>
              </a:rPr>
              <a:t>1/2</a:t>
            </a:r>
            <a:r>
              <a:rPr lang="en-US" dirty="0">
                <a:ea typeface="Calibri" panose="020F0502020204030204"/>
                <a:cs typeface="Calibri" panose="020F0502020204030204"/>
              </a:rPr>
              <a:t> calculated </a:t>
            </a:r>
            <a:r>
              <a:rPr lang="en-US" dirty="0">
                <a:ea typeface="+mn-lt"/>
                <a:cs typeface="+mn-lt"/>
              </a:rPr>
              <a:t>= 49.77 d</a:t>
            </a:r>
            <a:endParaRPr lang="en-US" sz="1600" dirty="0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D304BF46-F425-EE2C-92CE-9227C13A81DF}"/>
              </a:ext>
            </a:extLst>
          </p:cNvPr>
          <p:cNvSpPr txBox="1"/>
          <p:nvPr/>
        </p:nvSpPr>
        <p:spPr>
          <a:xfrm>
            <a:off x="5691193" y="2748939"/>
            <a:ext cx="5824260" cy="523220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ea typeface="Calibri" panose="020F0502020204030204"/>
                <a:cs typeface="Calibri" panose="020F0502020204030204"/>
              </a:rPr>
              <a:t>163</a:t>
            </a:r>
            <a:r>
              <a:rPr lang="en-US" dirty="0">
                <a:ea typeface="Calibri" panose="020F0502020204030204"/>
                <a:cs typeface="Calibri" panose="020F0502020204030204"/>
              </a:rPr>
              <a:t>Dy</a:t>
            </a:r>
            <a:r>
              <a:rPr lang="en-US" baseline="30000" dirty="0">
                <a:ea typeface="Calibri" panose="020F0502020204030204"/>
                <a:cs typeface="Calibri" panose="020F0502020204030204"/>
              </a:rPr>
              <a:t>66+ </a:t>
            </a:r>
            <a:r>
              <a:rPr lang="en-US" i="1" dirty="0">
                <a:ea typeface="Calibri" panose="020F0502020204030204"/>
                <a:cs typeface="Calibri" panose="020F0502020204030204"/>
              </a:rPr>
              <a:t>t</a:t>
            </a:r>
            <a:r>
              <a:rPr lang="en-US" i="1" baseline="-25000" dirty="0">
                <a:ea typeface="Calibri" panose="020F0502020204030204"/>
                <a:cs typeface="Calibri" panose="020F0502020204030204"/>
              </a:rPr>
              <a:t>1/2</a:t>
            </a:r>
            <a:r>
              <a:rPr lang="en-US" dirty="0">
                <a:ea typeface="Calibri" panose="020F0502020204030204"/>
                <a:cs typeface="Calibri" panose="020F0502020204030204"/>
              </a:rPr>
              <a:t> = 47</a:t>
            </a:r>
            <a:r>
              <a:rPr lang="en-US" baseline="30000" dirty="0">
                <a:ea typeface="Calibri" panose="020F0502020204030204"/>
                <a:cs typeface="Calibri" panose="020F0502020204030204"/>
              </a:rPr>
              <a:t>+5</a:t>
            </a:r>
            <a:r>
              <a:rPr lang="en-US" baseline="-25000" dirty="0">
                <a:ea typeface="Calibri" panose="020F0502020204030204"/>
                <a:cs typeface="Calibri" panose="020F0502020204030204"/>
              </a:rPr>
              <a:t>-4</a:t>
            </a:r>
            <a:r>
              <a:rPr lang="en-US" dirty="0">
                <a:ea typeface="Calibri" panose="020F0502020204030204"/>
                <a:cs typeface="Calibri" panose="020F0502020204030204"/>
              </a:rPr>
              <a:t> d measured by Jung </a:t>
            </a:r>
            <a:r>
              <a:rPr lang="en-US" i="1" dirty="0">
                <a:ea typeface="Calibri" panose="020F0502020204030204"/>
                <a:cs typeface="Calibri" panose="020F0502020204030204"/>
              </a:rPr>
              <a:t>et al</a:t>
            </a:r>
          </a:p>
          <a:p>
            <a:r>
              <a:rPr lang="en-US" sz="1000" i="1" dirty="0">
                <a:ea typeface="Calibri" panose="020F0502020204030204"/>
                <a:cs typeface="Calibri" panose="020F0502020204030204"/>
              </a:rPr>
              <a:t>M. Jung, F. Bosch et al, Phys. Rev. Lett 69, 2164 (1992)</a:t>
            </a:r>
          </a:p>
        </p:txBody>
      </p:sp>
      <p:pic>
        <p:nvPicPr>
          <p:cNvPr id="14" name="Picture 13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90B5EB96-0B30-D9FE-E8CD-ED392D27C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538" y="4044273"/>
            <a:ext cx="6448425" cy="1714500"/>
          </a:xfrm>
          <a:prstGeom prst="rect">
            <a:avLst/>
          </a:pr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A5A80B27-24F6-DE96-9A44-9FEBBA9A5164}"/>
              </a:ext>
            </a:extLst>
          </p:cNvPr>
          <p:cNvSpPr txBox="1"/>
          <p:nvPr/>
        </p:nvSpPr>
        <p:spPr>
          <a:xfrm>
            <a:off x="5769889" y="6013858"/>
            <a:ext cx="3538703" cy="36933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ea typeface="Calibri" panose="020F0502020204030204"/>
                <a:cs typeface="Calibri" panose="020F0502020204030204"/>
              </a:rPr>
              <a:t>140</a:t>
            </a:r>
            <a:r>
              <a:rPr lang="en-US" dirty="0">
                <a:ea typeface="Calibri" panose="020F0502020204030204"/>
                <a:cs typeface="Calibri" panose="020F0502020204030204"/>
              </a:rPr>
              <a:t>Pr</a:t>
            </a:r>
            <a:r>
              <a:rPr lang="en-US" baseline="30000" dirty="0">
                <a:ea typeface="Calibri" panose="020F0502020204030204"/>
                <a:cs typeface="Calibri" panose="020F0502020204030204"/>
              </a:rPr>
              <a:t>57+ </a:t>
            </a:r>
            <a:r>
              <a:rPr lang="en-US" i="1" dirty="0">
                <a:ea typeface="+mn-lt"/>
                <a:cs typeface="+mn-lt"/>
              </a:rPr>
              <a:t>λ</a:t>
            </a:r>
            <a:r>
              <a:rPr lang="en-US" dirty="0">
                <a:ea typeface="Calibri" panose="020F0502020204030204"/>
                <a:cs typeface="Calibri" panose="020F0502020204030204"/>
              </a:rPr>
              <a:t> calculated </a:t>
            </a:r>
            <a:r>
              <a:rPr lang="en-US" dirty="0">
                <a:ea typeface="+mn-lt"/>
                <a:cs typeface="+mn-lt"/>
              </a:rPr>
              <a:t>= 0.00145 s</a:t>
            </a:r>
            <a:r>
              <a:rPr lang="en-US" baseline="30000" dirty="0">
                <a:ea typeface="+mn-lt"/>
                <a:cs typeface="+mn-lt"/>
              </a:rPr>
              <a:t>-1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49B919A8-1526-B941-E6F4-526AB82F2E71}"/>
              </a:ext>
            </a:extLst>
          </p:cNvPr>
          <p:cNvSpPr txBox="1"/>
          <p:nvPr/>
        </p:nvSpPr>
        <p:spPr>
          <a:xfrm>
            <a:off x="5839359" y="5660795"/>
            <a:ext cx="5824260" cy="253916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i="1" dirty="0">
                <a:ea typeface="Calibri" panose="020F0502020204030204"/>
                <a:cs typeface="Calibri" panose="020F0502020204030204"/>
              </a:rPr>
              <a:t>Y. Litvinov et al, , Phys. Rev. Lett 99, 262501 (2007)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6A8143-8F6F-BC05-4888-05CA030C017C}"/>
              </a:ext>
            </a:extLst>
          </p:cNvPr>
          <p:cNvSpPr/>
          <p:nvPr/>
        </p:nvSpPr>
        <p:spPr>
          <a:xfrm>
            <a:off x="10678583" y="5217583"/>
            <a:ext cx="1439333" cy="32808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3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13" grpId="0"/>
      <p:bldP spid="15" grpId="0" animBg="1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E656BC-C82F-5C57-9029-9FC7FBDB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18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F53EFD-75D9-C220-94FA-D40FA558DBB6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36204EAE-3977-6F20-D456-CC670FE93640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CFD27C8A-25C8-1F04-F50B-0D6BB5E03CBC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627A0C7E-A106-610A-CAAC-91F2AF09D037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869DEFC6-F78F-865E-1E47-B0536E2B25AB}"/>
              </a:ext>
            </a:extLst>
          </p:cNvPr>
          <p:cNvSpPr txBox="1">
            <a:spLocks/>
          </p:cNvSpPr>
          <p:nvPr/>
        </p:nvSpPr>
        <p:spPr>
          <a:xfrm>
            <a:off x="2532126" y="398322"/>
            <a:ext cx="7127748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Application to </a:t>
            </a:r>
            <a:r>
              <a:rPr lang="en-US" sz="4000" dirty="0" err="1">
                <a:latin typeface="Calibri"/>
                <a:ea typeface="Calibri"/>
                <a:cs typeface="Calibri"/>
              </a:rPr>
              <a:t>Magnetoplasmas</a:t>
            </a:r>
            <a:endParaRPr lang="en-US" sz="4000" dirty="0"/>
          </a:p>
        </p:txBody>
      </p:sp>
      <p:pic>
        <p:nvPicPr>
          <p:cNvPr id="8" name="Picture 7" descr="Immagine che contiene diagramma, schermata, origami&#10;&#10;Descrizione generata automaticamente">
            <a:extLst>
              <a:ext uri="{FF2B5EF4-FFF2-40B4-BE49-F238E27FC236}">
                <a16:creationId xmlns:a16="http://schemas.microsoft.com/office/drawing/2014/main" id="{EFE5B194-394D-CACD-5C9D-678FD0C63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660525"/>
            <a:ext cx="8904815" cy="50715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C6AE2E-FDB0-C71F-5256-13C3CC0EBF16}"/>
              </a:ext>
            </a:extLst>
          </p:cNvPr>
          <p:cNvSpPr txBox="1"/>
          <p:nvPr/>
        </p:nvSpPr>
        <p:spPr>
          <a:xfrm>
            <a:off x="217756" y="1242200"/>
            <a:ext cx="103801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PANDORA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 (P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lasmas for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A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strophysics,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uclear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D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ecay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O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bservations and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R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adiation for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A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rchaeometry)</a:t>
            </a:r>
          </a:p>
        </p:txBody>
      </p:sp>
      <p:cxnSp>
        <p:nvCxnSpPr>
          <p:cNvPr id="10" name="Connettore 2 7">
            <a:extLst>
              <a:ext uri="{FF2B5EF4-FFF2-40B4-BE49-F238E27FC236}">
                <a16:creationId xmlns:a16="http://schemas.microsoft.com/office/drawing/2014/main" id="{4F380FAF-5818-9C4E-DAE7-E789EC6D7424}"/>
              </a:ext>
            </a:extLst>
          </p:cNvPr>
          <p:cNvCxnSpPr>
            <a:cxnSpLocks/>
          </p:cNvCxnSpPr>
          <p:nvPr/>
        </p:nvCxnSpPr>
        <p:spPr>
          <a:xfrm>
            <a:off x="358562" y="5600821"/>
            <a:ext cx="1895797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A51C37-0C6E-07C9-A3FE-382C5691A1D3}"/>
              </a:ext>
            </a:extLst>
          </p:cNvPr>
          <p:cNvSpPr txBox="1"/>
          <p:nvPr/>
        </p:nvSpPr>
        <p:spPr>
          <a:xfrm>
            <a:off x="930132" y="5650225"/>
            <a:ext cx="74525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4 m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0C4FE1E-5FD9-4D61-968C-A57CF99FBBA1}"/>
              </a:ext>
            </a:extLst>
          </p:cNvPr>
          <p:cNvCxnSpPr>
            <a:cxnSpLocks/>
          </p:cNvCxnSpPr>
          <p:nvPr/>
        </p:nvCxnSpPr>
        <p:spPr>
          <a:xfrm>
            <a:off x="2254358" y="6283212"/>
            <a:ext cx="1558419" cy="16093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CasellaDiTesto 13">
            <a:extLst>
              <a:ext uri="{FF2B5EF4-FFF2-40B4-BE49-F238E27FC236}">
                <a16:creationId xmlns:a16="http://schemas.microsoft.com/office/drawing/2014/main" id="{32BE6ECD-8391-7688-DE2B-2E889010D47D}"/>
              </a:ext>
            </a:extLst>
          </p:cNvPr>
          <p:cNvSpPr txBox="1"/>
          <p:nvPr/>
        </p:nvSpPr>
        <p:spPr>
          <a:xfrm>
            <a:off x="2436001" y="6341638"/>
            <a:ext cx="87225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2 m</a:t>
            </a:r>
          </a:p>
        </p:txBody>
      </p:sp>
      <p:cxnSp>
        <p:nvCxnSpPr>
          <p:cNvPr id="14" name="Connettore 2 14">
            <a:extLst>
              <a:ext uri="{FF2B5EF4-FFF2-40B4-BE49-F238E27FC236}">
                <a16:creationId xmlns:a16="http://schemas.microsoft.com/office/drawing/2014/main" id="{B3869C0B-29F8-21DA-1722-3DD3F2F3313E}"/>
              </a:ext>
            </a:extLst>
          </p:cNvPr>
          <p:cNvCxnSpPr>
            <a:cxnSpLocks/>
          </p:cNvCxnSpPr>
          <p:nvPr/>
        </p:nvCxnSpPr>
        <p:spPr>
          <a:xfrm flipV="1">
            <a:off x="258802" y="4521976"/>
            <a:ext cx="900835" cy="964241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CasellaDiTesto 17">
            <a:extLst>
              <a:ext uri="{FF2B5EF4-FFF2-40B4-BE49-F238E27FC236}">
                <a16:creationId xmlns:a16="http://schemas.microsoft.com/office/drawing/2014/main" id="{DD5D408C-43FB-A05A-EB41-64787FE8D699}"/>
              </a:ext>
            </a:extLst>
          </p:cNvPr>
          <p:cNvSpPr txBox="1"/>
          <p:nvPr/>
        </p:nvSpPr>
        <p:spPr>
          <a:xfrm>
            <a:off x="249194" y="4714789"/>
            <a:ext cx="68175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5.6 m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C11FD2C2-0E99-A76F-D678-A63A741CCE52}"/>
              </a:ext>
            </a:extLst>
          </p:cNvPr>
          <p:cNvSpPr txBox="1"/>
          <p:nvPr/>
        </p:nvSpPr>
        <p:spPr>
          <a:xfrm>
            <a:off x="8445238" y="1616850"/>
            <a:ext cx="3660037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ea typeface="Calibri"/>
                <a:cs typeface="Calibri"/>
              </a:rPr>
              <a:t>Upcoming facility at INFN-LNS to perform in-plasma nuclear astrophysics</a:t>
            </a:r>
          </a:p>
          <a:p>
            <a:r>
              <a:rPr lang="en-US" sz="1100" i="1" dirty="0">
                <a:solidFill>
                  <a:srgbClr val="000000"/>
                </a:solidFill>
                <a:ea typeface="+mn-lt"/>
                <a:cs typeface="+mn-lt"/>
              </a:rPr>
              <a:t>D. Mascali et al, Universe </a:t>
            </a:r>
            <a:r>
              <a:rPr lang="en-US" sz="1100" b="1" i="1" dirty="0">
                <a:solidFill>
                  <a:srgbClr val="000000"/>
                </a:solidFill>
                <a:ea typeface="+mn-lt"/>
                <a:cs typeface="+mn-lt"/>
              </a:rPr>
              <a:t>8</a:t>
            </a:r>
            <a:r>
              <a:rPr lang="en-US" sz="1100" i="1" dirty="0">
                <a:solidFill>
                  <a:srgbClr val="000000"/>
                </a:solidFill>
                <a:ea typeface="+mn-lt"/>
                <a:cs typeface="+mn-lt"/>
              </a:rPr>
              <a:t>, 80 (2022)</a:t>
            </a:r>
            <a:endParaRPr lang="en-US" dirty="0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772696E-441B-908D-2EC8-DF16A7803744}"/>
              </a:ext>
            </a:extLst>
          </p:cNvPr>
          <p:cNvSpPr txBox="1"/>
          <p:nvPr/>
        </p:nvSpPr>
        <p:spPr>
          <a:xfrm>
            <a:off x="8449471" y="2827583"/>
            <a:ext cx="366003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ea typeface="Calibri"/>
                <a:cs typeface="Calibri"/>
              </a:rPr>
              <a:t>First of its kind to use an electron cyclotron resonance (ECR) plasma as a medium to study β-decays and opacity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BED848CA-67AA-4C1E-5DAB-58B61C4164F7}"/>
              </a:ext>
            </a:extLst>
          </p:cNvPr>
          <p:cNvSpPr txBox="1"/>
          <p:nvPr/>
        </p:nvSpPr>
        <p:spPr>
          <a:xfrm>
            <a:off x="9116248" y="4153090"/>
            <a:ext cx="2972120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ea typeface="Calibri"/>
                <a:cs typeface="Calibri"/>
              </a:rPr>
              <a:t>Multi-diagnostic system to be employed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ea typeface="Calibri"/>
                <a:cs typeface="Calibri"/>
              </a:rPr>
              <a:t>SDD and CDD for soft X-rays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rPr>
              <a:t>Mass spectrometer and Faraday cup for ion currents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HPGe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 detector array for secondary 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γ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C4BBF57-53D1-42B1-4F37-C1D17EB2CBA8}"/>
              </a:ext>
            </a:extLst>
          </p:cNvPr>
          <p:cNvSpPr/>
          <p:nvPr/>
        </p:nvSpPr>
        <p:spPr>
          <a:xfrm>
            <a:off x="6233583" y="4381499"/>
            <a:ext cx="814916" cy="264583"/>
          </a:xfrm>
          <a:prstGeom prst="roundRect">
            <a:avLst/>
          </a:prstGeom>
          <a:solidFill>
            <a:srgbClr val="49A2E6">
              <a:alpha val="30000"/>
            </a:srgb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6E9292F-D713-CB05-0A81-58EBCA88ECE7}"/>
              </a:ext>
            </a:extLst>
          </p:cNvPr>
          <p:cNvSpPr/>
          <p:nvPr/>
        </p:nvSpPr>
        <p:spPr>
          <a:xfrm>
            <a:off x="7916333" y="5291665"/>
            <a:ext cx="814916" cy="264583"/>
          </a:xfrm>
          <a:prstGeom prst="roundRect">
            <a:avLst/>
          </a:prstGeom>
          <a:solidFill>
            <a:srgbClr val="49A2E6">
              <a:alpha val="30000"/>
            </a:srgb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C770435-84CF-7280-4700-6A2E81256775}"/>
              </a:ext>
            </a:extLst>
          </p:cNvPr>
          <p:cNvSpPr/>
          <p:nvPr/>
        </p:nvSpPr>
        <p:spPr>
          <a:xfrm>
            <a:off x="836083" y="2825749"/>
            <a:ext cx="698500" cy="349249"/>
          </a:xfrm>
          <a:prstGeom prst="roundRect">
            <a:avLst/>
          </a:prstGeom>
          <a:solidFill>
            <a:srgbClr val="49A2E6">
              <a:alpha val="30000"/>
            </a:srgb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10475A6-7891-134C-AB2D-51C0C3866954}"/>
              </a:ext>
            </a:extLst>
          </p:cNvPr>
          <p:cNvSpPr/>
          <p:nvPr/>
        </p:nvSpPr>
        <p:spPr>
          <a:xfrm>
            <a:off x="2614082" y="2920998"/>
            <a:ext cx="698500" cy="349249"/>
          </a:xfrm>
          <a:prstGeom prst="roundRect">
            <a:avLst/>
          </a:prstGeom>
          <a:solidFill>
            <a:srgbClr val="49E67D">
              <a:alpha val="3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F99CBF6-172F-8E94-6C6A-7CFD4C9C31B6}"/>
              </a:ext>
            </a:extLst>
          </p:cNvPr>
          <p:cNvSpPr/>
          <p:nvPr/>
        </p:nvSpPr>
        <p:spPr>
          <a:xfrm>
            <a:off x="7567081" y="4190998"/>
            <a:ext cx="1079500" cy="328082"/>
          </a:xfrm>
          <a:prstGeom prst="roundRect">
            <a:avLst/>
          </a:prstGeom>
          <a:solidFill>
            <a:srgbClr val="49E67D">
              <a:alpha val="3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91E28E1-E5BB-9DF8-1731-8645331FA940}"/>
              </a:ext>
            </a:extLst>
          </p:cNvPr>
          <p:cNvSpPr/>
          <p:nvPr/>
        </p:nvSpPr>
        <p:spPr>
          <a:xfrm>
            <a:off x="455082" y="4106331"/>
            <a:ext cx="698500" cy="349249"/>
          </a:xfrm>
          <a:prstGeom prst="roundRect">
            <a:avLst/>
          </a:prstGeom>
          <a:solidFill>
            <a:srgbClr val="E68049">
              <a:alpha val="3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88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02FB10-CC43-A29F-E6B3-AAE21EA0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19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E1C0DF-63D3-9AB2-3B2B-8C05CDAD8675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F70601A7-3804-FE6C-F23A-B919A1AF3CF7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F3197B95-2D77-952D-1A61-2985A6CF6084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DBBD7F75-0EA1-9300-58B6-5C0B6D55657C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40D82DD-197B-DAB1-28FD-4371889873F3}"/>
              </a:ext>
            </a:extLst>
          </p:cNvPr>
          <p:cNvSpPr txBox="1">
            <a:spLocks/>
          </p:cNvSpPr>
          <p:nvPr/>
        </p:nvSpPr>
        <p:spPr>
          <a:xfrm>
            <a:off x="2532126" y="398322"/>
            <a:ext cx="7127748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Application to </a:t>
            </a:r>
            <a:r>
              <a:rPr lang="en-US" sz="4000" dirty="0" err="1">
                <a:latin typeface="Calibri"/>
                <a:ea typeface="Calibri"/>
                <a:cs typeface="Calibri"/>
              </a:rPr>
              <a:t>Magnetoplasmas</a:t>
            </a:r>
            <a:endParaRPr lang="en-US" sz="4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246BC0-AEA9-A44C-6D4B-562CCC9BA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42" y="3083494"/>
            <a:ext cx="4557523" cy="29304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A7D8B6-9525-A881-32E8-6C9CBA557B65}"/>
              </a:ext>
            </a:extLst>
          </p:cNvPr>
          <p:cNvSpPr txBox="1"/>
          <p:nvPr/>
        </p:nvSpPr>
        <p:spPr>
          <a:xfrm>
            <a:off x="217755" y="1386580"/>
            <a:ext cx="11746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The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generalised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 systematics model can be applied to ECR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magnetoplasmas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 by combining </a:t>
            </a:r>
            <a:r>
              <a:rPr lang="el-GR" i="1" dirty="0">
                <a:solidFill>
                  <a:schemeClr val="accent3">
                    <a:lumMod val="50000"/>
                  </a:schemeClr>
                </a:solidFill>
                <a:latin typeface="Aptos Narrow" panose="020B0004020202020204" pitchFamily="34" charset="0"/>
                <a:ea typeface="Calibri"/>
                <a:cs typeface="Calibri"/>
              </a:rPr>
              <a:t>λ</a:t>
            </a:r>
            <a:r>
              <a:rPr lang="en-US" i="1" baseline="30000" dirty="0">
                <a:solidFill>
                  <a:schemeClr val="accent3">
                    <a:lumMod val="50000"/>
                  </a:schemeClr>
                </a:solidFill>
                <a:latin typeface="Aptos Narrow" panose="020B0004020202020204" pitchFamily="34" charset="0"/>
                <a:ea typeface="Calibri"/>
                <a:cs typeface="Calibri"/>
              </a:rPr>
              <a:t>*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Aptos Narrow" panose="020B0004020202020204" pitchFamily="34" charset="0"/>
                <a:ea typeface="Calibri"/>
                <a:cs typeface="Calibri"/>
              </a:rPr>
              <a:t>(</a:t>
            </a:r>
            <a:r>
              <a:rPr lang="en-US" i="1" dirty="0" err="1">
                <a:solidFill>
                  <a:schemeClr val="accent3">
                    <a:lumMod val="50000"/>
                  </a:schemeClr>
                </a:solidFill>
                <a:latin typeface="Aptos Narrow" panose="020B0004020202020204" pitchFamily="34" charset="0"/>
                <a:ea typeface="Calibri"/>
                <a:cs typeface="Calibri"/>
              </a:rPr>
              <a:t>ij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Aptos Narrow" panose="020B0004020202020204" pitchFamily="34" charset="0"/>
                <a:ea typeface="Calibri"/>
                <a:cs typeface="Calibri"/>
              </a:rPr>
              <a:t>)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ptos Narrow" panose="020B0004020202020204" pitchFamily="34" charset="0"/>
                <a:ea typeface="Calibri"/>
                <a:cs typeface="Calibri"/>
              </a:rPr>
              <a:t>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with </a:t>
            </a:r>
            <a:r>
              <a:rPr lang="en-US" i="1" dirty="0" err="1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p</a:t>
            </a:r>
            <a:r>
              <a:rPr lang="en-US" i="1" baseline="-25000" dirty="0" err="1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ij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Calibri"/>
                <a:cs typeface="Calibri"/>
              </a:rPr>
              <a:t> from PIC codes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72BDA1-037B-3E18-B720-B577421FDF35}"/>
              </a:ext>
            </a:extLst>
          </p:cNvPr>
          <p:cNvSpPr txBox="1"/>
          <p:nvPr/>
        </p:nvSpPr>
        <p:spPr>
          <a:xfrm>
            <a:off x="2932275" y="1924333"/>
            <a:ext cx="147266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Electron PIC simulations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FB4E2C-663F-94D3-B592-A589FE60C3F3}"/>
              </a:ext>
            </a:extLst>
          </p:cNvPr>
          <p:cNvSpPr txBox="1"/>
          <p:nvPr/>
        </p:nvSpPr>
        <p:spPr>
          <a:xfrm>
            <a:off x="5133748" y="1924333"/>
            <a:ext cx="189890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Buffer ion PIC-MC simulations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44CE7C-1A3A-C615-3A23-9C0F5B065AC9}"/>
              </a:ext>
            </a:extLst>
          </p:cNvPr>
          <p:cNvSpPr txBox="1"/>
          <p:nvPr/>
        </p:nvSpPr>
        <p:spPr>
          <a:xfrm>
            <a:off x="7802518" y="1924333"/>
            <a:ext cx="237707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Radioisotope ion PIC-MC simulations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D7E8D0-981F-5E38-54FF-381F5F3994AD}"/>
              </a:ext>
            </a:extLst>
          </p:cNvPr>
          <p:cNvCxnSpPr/>
          <p:nvPr/>
        </p:nvCxnSpPr>
        <p:spPr>
          <a:xfrm>
            <a:off x="4505730" y="2248222"/>
            <a:ext cx="519764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14CB10D-6AF6-1ACF-CF1C-366F96883211}"/>
              </a:ext>
            </a:extLst>
          </p:cNvPr>
          <p:cNvCxnSpPr/>
          <p:nvPr/>
        </p:nvCxnSpPr>
        <p:spPr>
          <a:xfrm>
            <a:off x="7150983" y="2248222"/>
            <a:ext cx="519764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9" name="Gruppo 69">
            <a:extLst>
              <a:ext uri="{FF2B5EF4-FFF2-40B4-BE49-F238E27FC236}">
                <a16:creationId xmlns:a16="http://schemas.microsoft.com/office/drawing/2014/main" id="{25D9468B-35FF-C77E-A0FB-02EBC7F06C11}"/>
              </a:ext>
            </a:extLst>
          </p:cNvPr>
          <p:cNvGrpSpPr/>
          <p:nvPr/>
        </p:nvGrpSpPr>
        <p:grpSpPr>
          <a:xfrm>
            <a:off x="5577265" y="2693512"/>
            <a:ext cx="5674939" cy="3312382"/>
            <a:chOff x="7581432" y="4366719"/>
            <a:chExt cx="3388153" cy="1896957"/>
          </a:xfrm>
        </p:grpSpPr>
        <p:pic>
          <p:nvPicPr>
            <p:cNvPr id="30" name="Immagine 63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B727A747-1278-9193-7D8D-9CEA7EDC5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0852" y="4366719"/>
              <a:ext cx="238298" cy="192361"/>
            </a:xfrm>
            <a:prstGeom prst="rect">
              <a:avLst/>
            </a:prstGeom>
          </p:spPr>
        </p:pic>
        <p:grpSp>
          <p:nvGrpSpPr>
            <p:cNvPr id="31" name="Gruppo 67">
              <a:extLst>
                <a:ext uri="{FF2B5EF4-FFF2-40B4-BE49-F238E27FC236}">
                  <a16:creationId xmlns:a16="http://schemas.microsoft.com/office/drawing/2014/main" id="{DD416CB5-D848-B8C9-2C45-1F87FCB6B9E3}"/>
                </a:ext>
              </a:extLst>
            </p:cNvPr>
            <p:cNvGrpSpPr/>
            <p:nvPr/>
          </p:nvGrpSpPr>
          <p:grpSpPr>
            <a:xfrm>
              <a:off x="7581432" y="4556405"/>
              <a:ext cx="3388153" cy="1707271"/>
              <a:chOff x="7581432" y="4556405"/>
              <a:chExt cx="3388153" cy="1707271"/>
            </a:xfrm>
          </p:grpSpPr>
          <p:pic>
            <p:nvPicPr>
              <p:cNvPr id="32" name="Immagine 40" descr="Immagine che contiene testo, diagramma, mappa, Elementi grafici&#10;&#10;Descrizione generata automaticamente">
                <a:extLst>
                  <a:ext uri="{FF2B5EF4-FFF2-40B4-BE49-F238E27FC236}">
                    <a16:creationId xmlns:a16="http://schemas.microsoft.com/office/drawing/2014/main" id="{37F98AB1-1039-C4F8-8A72-F9E97F7EB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1432" y="4578352"/>
                <a:ext cx="3388153" cy="1685324"/>
              </a:xfrm>
              <a:prstGeom prst="rect">
                <a:avLst/>
              </a:prstGeom>
            </p:spPr>
          </p:pic>
          <p:sp>
            <p:nvSpPr>
              <p:cNvPr id="33" name="Rettangolo 66">
                <a:extLst>
                  <a:ext uri="{FF2B5EF4-FFF2-40B4-BE49-F238E27FC236}">
                    <a16:creationId xmlns:a16="http://schemas.microsoft.com/office/drawing/2014/main" id="{786F1479-E975-D70D-A057-2D1279E5EF16}"/>
                  </a:ext>
                </a:extLst>
              </p:cNvPr>
              <p:cNvSpPr/>
              <p:nvPr/>
            </p:nvSpPr>
            <p:spPr>
              <a:xfrm>
                <a:off x="10423607" y="4556405"/>
                <a:ext cx="315543" cy="160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4" name="TextBox 30">
            <a:extLst>
              <a:ext uri="{FF2B5EF4-FFF2-40B4-BE49-F238E27FC236}">
                <a16:creationId xmlns:a16="http://schemas.microsoft.com/office/drawing/2014/main" id="{73E27E5F-56F0-6500-F0AD-7442BEF72D7E}"/>
              </a:ext>
            </a:extLst>
          </p:cNvPr>
          <p:cNvSpPr txBox="1"/>
          <p:nvPr/>
        </p:nvSpPr>
        <p:spPr>
          <a:xfrm>
            <a:off x="5941423" y="5917677"/>
            <a:ext cx="4935891" cy="715581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3D distribution of </a:t>
            </a:r>
            <a:r>
              <a:rPr lang="en-US" sz="1400" b="1" baseline="30000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7</a:t>
            </a:r>
            <a:r>
              <a:rPr lang="en-US" sz="1400" b="1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Be </a:t>
            </a:r>
            <a:r>
              <a:rPr lang="en-US" sz="1400" b="1" i="1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t</a:t>
            </a:r>
            <a:r>
              <a:rPr lang="en-US" sz="1400" b="1" i="1" baseline="-25000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1/2</a:t>
            </a:r>
            <a:r>
              <a:rPr lang="en-US" sz="1400" b="1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 in a typical ECR </a:t>
            </a:r>
            <a:r>
              <a:rPr lang="en-US" sz="1400" b="1" dirty="0" err="1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magnetoplasma</a:t>
            </a:r>
            <a:r>
              <a:rPr lang="en-US" sz="1400" b="1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. The regions of higher </a:t>
            </a:r>
            <a:r>
              <a:rPr lang="en-US" sz="1400" b="1" i="1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t</a:t>
            </a:r>
            <a:r>
              <a:rPr lang="en-US" sz="1400" b="1" i="1" baseline="-25000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1/2</a:t>
            </a:r>
            <a:r>
              <a:rPr lang="en-US" sz="1400" b="1" dirty="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 are indicative of presence of higher charge states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3485F-B133-3BAD-92E5-D0B9A67FFF18}"/>
              </a:ext>
            </a:extLst>
          </p:cNvPr>
          <p:cNvSpPr txBox="1"/>
          <p:nvPr/>
        </p:nvSpPr>
        <p:spPr>
          <a:xfrm>
            <a:off x="386367" y="2071353"/>
            <a:ext cx="244698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 dirty="0"/>
              <a:t>Earlier talk by D. Mascali</a:t>
            </a:r>
          </a:p>
        </p:txBody>
      </p:sp>
    </p:spTree>
    <p:extLst>
      <p:ext uri="{BB962C8B-B14F-4D97-AF65-F5344CB8AC3E}">
        <p14:creationId xmlns:p14="http://schemas.microsoft.com/office/powerpoint/2010/main" val="171086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043514-41A5-39EB-A68D-E141D1717B42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3" name="Rettangolo 29">
              <a:extLst>
                <a:ext uri="{FF2B5EF4-FFF2-40B4-BE49-F238E27FC236}">
                  <a16:creationId xmlns:a16="http://schemas.microsoft.com/office/drawing/2014/main" id="{7E8F4387-557E-281C-B847-DEC166C7DB84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Rettangolo 28">
              <a:extLst>
                <a:ext uri="{FF2B5EF4-FFF2-40B4-BE49-F238E27FC236}">
                  <a16:creationId xmlns:a16="http://schemas.microsoft.com/office/drawing/2014/main" id="{8E354ED3-9C57-BA66-388E-C87E3C9179A6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17">
              <a:extLst>
                <a:ext uri="{FF2B5EF4-FFF2-40B4-BE49-F238E27FC236}">
                  <a16:creationId xmlns:a16="http://schemas.microsoft.com/office/drawing/2014/main" id="{7E013A81-0ACC-EE31-7A17-1157457C6560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6D8208E-6EF7-BC42-6BD2-893759877A8D}"/>
              </a:ext>
            </a:extLst>
          </p:cNvPr>
          <p:cNvSpPr txBox="1">
            <a:spLocks/>
          </p:cNvSpPr>
          <p:nvPr/>
        </p:nvSpPr>
        <p:spPr>
          <a:xfrm>
            <a:off x="2761266" y="398322"/>
            <a:ext cx="6669468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Neutron Capture Processes</a:t>
            </a:r>
            <a:endParaRPr lang="en-US" sz="5400" dirty="0"/>
          </a:p>
        </p:txBody>
      </p:sp>
      <p:pic>
        <p:nvPicPr>
          <p:cNvPr id="21" name="Picture 20" descr="A diagram of a structure&#10;&#10;Description automatically generated">
            <a:extLst>
              <a:ext uri="{FF2B5EF4-FFF2-40B4-BE49-F238E27FC236}">
                <a16:creationId xmlns:a16="http://schemas.microsoft.com/office/drawing/2014/main" id="{8BD9D4AA-68D1-5222-1AF5-45AFE40D6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71" y="1329255"/>
            <a:ext cx="5935953" cy="4197171"/>
          </a:xfrm>
          <a:prstGeom prst="rect">
            <a:avLst/>
          </a:prstGeom>
        </p:spPr>
      </p:pic>
      <p:sp>
        <p:nvSpPr>
          <p:cNvPr id="22" name="TextBox 13">
            <a:extLst>
              <a:ext uri="{FF2B5EF4-FFF2-40B4-BE49-F238E27FC236}">
                <a16:creationId xmlns:a16="http://schemas.microsoft.com/office/drawing/2014/main" id="{21F4267C-CB59-C880-0CBE-B9E978ECEBD0}"/>
              </a:ext>
            </a:extLst>
          </p:cNvPr>
          <p:cNvSpPr txBox="1"/>
          <p:nvPr/>
        </p:nvSpPr>
        <p:spPr>
          <a:xfrm>
            <a:off x="295015" y="5660625"/>
            <a:ext cx="5944246" cy="9002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ea typeface="Calibri"/>
                <a:cs typeface="Calibri"/>
              </a:rPr>
              <a:t>Chart of nuclei and nucleosynthesis pathways. R-process takes place far from the valley of stability and proceeds through waiting point nuclei.</a:t>
            </a:r>
          </a:p>
          <a:p>
            <a:endParaRPr lang="en-US" sz="1400" dirty="0">
              <a:ea typeface="Calibri"/>
              <a:cs typeface="Calibri"/>
            </a:endParaRPr>
          </a:p>
          <a:p>
            <a:r>
              <a:rPr lang="en-US" sz="1050" i="1" dirty="0">
                <a:ea typeface="Calibri"/>
                <a:cs typeface="Calibri"/>
              </a:rPr>
              <a:t>T.R. Rodriguez, J. Phys. Conf. Ser. </a:t>
            </a:r>
            <a:r>
              <a:rPr lang="en-US" sz="1050" b="1" i="1" dirty="0">
                <a:ea typeface="Calibri"/>
                <a:cs typeface="Calibri"/>
              </a:rPr>
              <a:t>503 </a:t>
            </a:r>
            <a:r>
              <a:rPr lang="en-US" sz="1050" i="1" dirty="0">
                <a:ea typeface="Calibri"/>
                <a:cs typeface="Calibri"/>
              </a:rPr>
              <a:t>(2014)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5FD6F0-D9CE-BBCF-B2ED-1D6685925422}"/>
              </a:ext>
            </a:extLst>
          </p:cNvPr>
          <p:cNvSpPr txBox="1"/>
          <p:nvPr/>
        </p:nvSpPr>
        <p:spPr>
          <a:xfrm>
            <a:off x="6643352" y="1363327"/>
            <a:ext cx="52910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Slow Neutron Capture (s-process)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8831C7-6EC5-8186-965C-0B059807B95C}"/>
              </a:ext>
            </a:extLst>
          </p:cNvPr>
          <p:cNvSpPr txBox="1"/>
          <p:nvPr/>
        </p:nvSpPr>
        <p:spPr>
          <a:xfrm>
            <a:off x="6653935" y="2256501"/>
            <a:ext cx="52910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"/>
              </a:rPr>
              <a:t>Neutron density around 10</a:t>
            </a:r>
            <a:r>
              <a:rPr lang="en-US" sz="1600" baseline="30000" dirty="0">
                <a:cs typeface="Calibri"/>
              </a:rPr>
              <a:t>5-6</a:t>
            </a:r>
            <a:r>
              <a:rPr lang="en-US" sz="1600" dirty="0">
                <a:cs typeface="Calibri"/>
              </a:rPr>
              <a:t> cm</a:t>
            </a:r>
            <a:r>
              <a:rPr lang="en-US" sz="1600" baseline="30000" dirty="0">
                <a:cs typeface="Calibri"/>
              </a:rPr>
              <a:t>-3 </a:t>
            </a:r>
            <a:r>
              <a:rPr lang="en-US" sz="1600" dirty="0">
                <a:cs typeface="Calibri"/>
              </a:rPr>
              <a:t>from either </a:t>
            </a:r>
            <a:r>
              <a:rPr lang="en-US" sz="1600" b="1" baseline="30000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13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C(α,n)</a:t>
            </a:r>
            <a:r>
              <a:rPr lang="en-US" sz="1600" b="1" baseline="30000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16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O</a:t>
            </a:r>
            <a:r>
              <a:rPr lang="en-US" sz="1600" dirty="0">
                <a:cs typeface="Calibri"/>
              </a:rPr>
              <a:t> or </a:t>
            </a:r>
            <a:r>
              <a:rPr lang="en-US" sz="1600" b="1" baseline="30000" dirty="0">
                <a:solidFill>
                  <a:schemeClr val="accent3">
                    <a:lumMod val="75000"/>
                  </a:schemeClr>
                </a:solidFill>
                <a:cs typeface="Calibri"/>
              </a:rPr>
              <a:t>22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cs typeface="Calibri"/>
              </a:rPr>
              <a:t>Ne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(α,n)</a:t>
            </a:r>
            <a:r>
              <a:rPr lang="en-US" sz="1600" b="1" baseline="30000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25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Mg</a:t>
            </a:r>
            <a:r>
              <a:rPr lang="en-US" sz="1600" dirty="0">
                <a:ea typeface="+mn-lt"/>
                <a:cs typeface="+mn-lt"/>
              </a:rPr>
              <a:t> reactions</a:t>
            </a:r>
            <a:endParaRPr lang="en-US" dirty="0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F42A12-2B2D-2961-F9FC-05427C001FDC}"/>
              </a:ext>
            </a:extLst>
          </p:cNvPr>
          <p:cNvSpPr txBox="1"/>
          <p:nvPr/>
        </p:nvSpPr>
        <p:spPr>
          <a:xfrm>
            <a:off x="6643352" y="2835156"/>
            <a:ext cx="52910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1" dirty="0" err="1">
                <a:ea typeface="+mn-lt"/>
                <a:cs typeface="+mn-lt"/>
              </a:rPr>
              <a:t>τ</a:t>
            </a:r>
            <a:r>
              <a:rPr lang="en-US" sz="1600" i="1" baseline="-25000" dirty="0" err="1">
                <a:ea typeface="+mn-lt"/>
                <a:cs typeface="+mn-lt"/>
              </a:rPr>
              <a:t>n</a:t>
            </a:r>
            <a:r>
              <a:rPr lang="en-US" sz="1600" dirty="0">
                <a:ea typeface="+mn-lt"/>
                <a:cs typeface="+mn-lt"/>
              </a:rPr>
              <a:t> ~ [d to </a:t>
            </a:r>
            <a:r>
              <a:rPr lang="en-US" sz="1600" dirty="0" err="1">
                <a:ea typeface="+mn-lt"/>
                <a:cs typeface="+mn-lt"/>
              </a:rPr>
              <a:t>yrs</a:t>
            </a:r>
            <a:r>
              <a:rPr lang="en-US" sz="1600" dirty="0">
                <a:ea typeface="+mn-lt"/>
                <a:cs typeface="+mn-lt"/>
              </a:rPr>
              <a:t>] competes with </a:t>
            </a:r>
            <a:r>
              <a:rPr lang="en-US" sz="1600" i="1" dirty="0">
                <a:ea typeface="+mn-lt"/>
                <a:cs typeface="+mn-lt"/>
              </a:rPr>
              <a:t>τ</a:t>
            </a:r>
            <a:r>
              <a:rPr lang="en-US" sz="1600" i="1" baseline="-25000" dirty="0">
                <a:ea typeface="+mn-lt"/>
                <a:cs typeface="+mn-lt"/>
              </a:rPr>
              <a:t>β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>
                <a:cs typeface="Calibri"/>
              </a:rPr>
              <a:t>[d to </a:t>
            </a:r>
            <a:r>
              <a:rPr lang="en-US" sz="1600" dirty="0" err="1">
                <a:cs typeface="Calibri"/>
              </a:rPr>
              <a:t>yrs</a:t>
            </a:r>
            <a:r>
              <a:rPr lang="en-US" sz="1600" dirty="0">
                <a:cs typeface="Calibri"/>
              </a:rPr>
              <a:t>] to </a:t>
            </a:r>
            <a:r>
              <a:rPr lang="en-US" sz="1600" dirty="0" err="1">
                <a:cs typeface="Calibri"/>
              </a:rPr>
              <a:t>synthesise</a:t>
            </a:r>
            <a:r>
              <a:rPr lang="en-US" sz="1600" dirty="0">
                <a:cs typeface="Calibri"/>
              </a:rPr>
              <a:t> 60&lt;A&lt;208 elements in equilibrium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0B6BA4-4030-20CB-108F-D98588F5863B}"/>
              </a:ext>
            </a:extLst>
          </p:cNvPr>
          <p:cNvSpPr txBox="1"/>
          <p:nvPr/>
        </p:nvSpPr>
        <p:spPr>
          <a:xfrm>
            <a:off x="6643352" y="1733744"/>
            <a:ext cx="52910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"/>
              </a:rPr>
              <a:t>Takes place inside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AGB stars</a:t>
            </a:r>
            <a:r>
              <a:rPr lang="en-US" sz="1600" dirty="0">
                <a:cs typeface="Calibri"/>
              </a:rPr>
              <a:t> (main branch) and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cs typeface="Calibri"/>
              </a:rPr>
              <a:t>massive stars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cs typeface="Calibri"/>
              </a:rPr>
              <a:t> </a:t>
            </a:r>
            <a:r>
              <a:rPr lang="en-US" sz="1600" dirty="0">
                <a:cs typeface="Calibri"/>
              </a:rPr>
              <a:t>(weak branch)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D840B4-F44B-D3AF-2ECE-F0C7117D2CA8}"/>
              </a:ext>
            </a:extLst>
          </p:cNvPr>
          <p:cNvSpPr txBox="1"/>
          <p:nvPr/>
        </p:nvSpPr>
        <p:spPr>
          <a:xfrm>
            <a:off x="6664518" y="3984691"/>
            <a:ext cx="52910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Rapid Neutron Capture (r-process)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774ECA-0AB6-2E4C-9CAE-E1EAC8D149E0}"/>
              </a:ext>
            </a:extLst>
          </p:cNvPr>
          <p:cNvSpPr txBox="1"/>
          <p:nvPr/>
        </p:nvSpPr>
        <p:spPr>
          <a:xfrm>
            <a:off x="6643351" y="4355108"/>
            <a:ext cx="52910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"/>
              </a:rPr>
              <a:t>Takes place in </a:t>
            </a:r>
            <a:r>
              <a:rPr lang="en-US" sz="1600" b="1" dirty="0">
                <a:cs typeface="Calibri"/>
              </a:rPr>
              <a:t>core collapse supernovae</a:t>
            </a:r>
            <a:r>
              <a:rPr lang="en-US" sz="1600" dirty="0">
                <a:cs typeface="Calibri"/>
              </a:rPr>
              <a:t> (</a:t>
            </a:r>
            <a:r>
              <a:rPr lang="en-US" sz="1600" dirty="0" err="1">
                <a:cs typeface="Calibri"/>
              </a:rPr>
              <a:t>CCSNe</a:t>
            </a:r>
            <a:r>
              <a:rPr lang="en-US" sz="1600" dirty="0">
                <a:cs typeface="Calibri"/>
              </a:rPr>
              <a:t>) and </a:t>
            </a:r>
            <a:r>
              <a:rPr lang="en-US" sz="1600" b="1" dirty="0">
                <a:cs typeface="Calibri"/>
              </a:rPr>
              <a:t>neutron star mergers</a:t>
            </a:r>
            <a:r>
              <a:rPr lang="en-US" sz="1600" dirty="0">
                <a:cs typeface="Calibri"/>
              </a:rPr>
              <a:t> (NSM)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56BB6A-80F9-D61E-8005-AFDEFF96EF09}"/>
              </a:ext>
            </a:extLst>
          </p:cNvPr>
          <p:cNvSpPr txBox="1"/>
          <p:nvPr/>
        </p:nvSpPr>
        <p:spPr>
          <a:xfrm>
            <a:off x="6664517" y="4947774"/>
            <a:ext cx="529107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"/>
              </a:rPr>
              <a:t>Neutron density &gt;10</a:t>
            </a:r>
            <a:r>
              <a:rPr lang="en-US" sz="1600" baseline="30000" dirty="0">
                <a:cs typeface="Calibri"/>
              </a:rPr>
              <a:t>20</a:t>
            </a:r>
            <a:r>
              <a:rPr lang="en-US" sz="1600" dirty="0">
                <a:cs typeface="Calibri"/>
              </a:rPr>
              <a:t> cm</a:t>
            </a:r>
            <a:r>
              <a:rPr lang="en-US" sz="1600" baseline="30000" dirty="0">
                <a:cs typeface="Calibri"/>
              </a:rPr>
              <a:t>-3</a:t>
            </a:r>
            <a:r>
              <a:rPr lang="en-US" sz="1600" dirty="0">
                <a:cs typeface="Calibri"/>
              </a:rPr>
              <a:t> </a:t>
            </a:r>
            <a:endParaRPr lang="en-US" sz="1600">
              <a:solidFill>
                <a:srgbClr val="000000"/>
              </a:solidFill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94CB26-DB6A-FC45-1124-AE71608260A9}"/>
              </a:ext>
            </a:extLst>
          </p:cNvPr>
          <p:cNvSpPr txBox="1"/>
          <p:nvPr/>
        </p:nvSpPr>
        <p:spPr>
          <a:xfrm>
            <a:off x="6664517" y="5286440"/>
            <a:ext cx="529107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1" dirty="0" err="1">
                <a:solidFill>
                  <a:srgbClr val="000000"/>
                </a:solidFill>
                <a:ea typeface="+mn-lt"/>
                <a:cs typeface="Calibri"/>
              </a:rPr>
              <a:t>τ</a:t>
            </a:r>
            <a:r>
              <a:rPr lang="en-US" sz="1600" i="1" baseline="-25000" dirty="0" err="1">
                <a:solidFill>
                  <a:srgbClr val="000000"/>
                </a:solidFill>
                <a:ea typeface="+mn-lt"/>
                <a:cs typeface="Calibri"/>
              </a:rPr>
              <a:t>n</a:t>
            </a:r>
            <a:r>
              <a:rPr lang="en-US" sz="1600" dirty="0">
                <a:solidFill>
                  <a:srgbClr val="000000"/>
                </a:solidFill>
                <a:ea typeface="+mn-lt"/>
                <a:cs typeface="Calibri"/>
              </a:rPr>
              <a:t> ~ [s]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Calibri"/>
              </a:rPr>
              <a:t>synthesises</a:t>
            </a:r>
            <a:r>
              <a:rPr lang="en-US" sz="1600" dirty="0">
                <a:solidFill>
                  <a:srgbClr val="000000"/>
                </a:solidFill>
                <a:ea typeface="+mn-lt"/>
                <a:cs typeface="Calibri"/>
              </a:rPr>
              <a:t> the heaviest element along each isotopic chain till freeze-out, followed by decay to stability</a:t>
            </a:r>
            <a:endParaRPr lang="en-US" sz="1600" dirty="0">
              <a:solidFill>
                <a:srgbClr val="000000"/>
              </a:solidFill>
              <a:cs typeface="Calibri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511663-A109-8F48-2460-A2A7C7973B9D}"/>
              </a:ext>
            </a:extLst>
          </p:cNvPr>
          <p:cNvCxnSpPr/>
          <p:nvPr/>
        </p:nvCxnSpPr>
        <p:spPr>
          <a:xfrm flipV="1">
            <a:off x="4069080" y="1549779"/>
            <a:ext cx="0" cy="12848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37697C9-1DD2-6D8C-0EB6-DAE6FA5263AD}"/>
              </a:ext>
            </a:extLst>
          </p:cNvPr>
          <p:cNvCxnSpPr/>
          <p:nvPr/>
        </p:nvCxnSpPr>
        <p:spPr>
          <a:xfrm>
            <a:off x="4059936" y="1549779"/>
            <a:ext cx="2592559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0FABAB-AF47-BEC5-1422-65BB86370967}"/>
              </a:ext>
            </a:extLst>
          </p:cNvPr>
          <p:cNvCxnSpPr>
            <a:cxnSpLocks/>
          </p:cNvCxnSpPr>
          <p:nvPr/>
        </p:nvCxnSpPr>
        <p:spPr>
          <a:xfrm flipV="1">
            <a:off x="5181600" y="2834640"/>
            <a:ext cx="0" cy="1408176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F8E36E2-FCEC-B663-A5E4-0E806BF4A311}"/>
              </a:ext>
            </a:extLst>
          </p:cNvPr>
          <p:cNvCxnSpPr>
            <a:cxnSpLocks/>
          </p:cNvCxnSpPr>
          <p:nvPr/>
        </p:nvCxnSpPr>
        <p:spPr>
          <a:xfrm>
            <a:off x="5181600" y="4242816"/>
            <a:ext cx="1461751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1C807330-07EE-55B7-F8A5-8E0A4859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34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A77AC1-58F2-67E7-8364-7B003B83A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20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111B6-5811-5C0F-AF39-7D2A30081789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D1B701FD-C695-7B64-22CB-472D56643E6F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2C685DCC-E52D-56B4-AC58-033A52B8E2E3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9EC937A6-D404-23BF-E8BB-6ED4E75B70E5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A106D5C9-1BA9-B733-9E0F-B8DE146B9F4E}"/>
              </a:ext>
            </a:extLst>
          </p:cNvPr>
          <p:cNvSpPr txBox="1">
            <a:spLocks/>
          </p:cNvSpPr>
          <p:nvPr/>
        </p:nvSpPr>
        <p:spPr>
          <a:xfrm>
            <a:off x="2141962" y="398322"/>
            <a:ext cx="7908076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Electroweak Decays in Laser Plasmas</a:t>
            </a:r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14C501-982F-3E23-51CF-01AA6832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210" y="1814627"/>
            <a:ext cx="4064643" cy="112038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041386-86B0-C212-B93F-3596E2463B77}"/>
              </a:ext>
            </a:extLst>
          </p:cNvPr>
          <p:cNvSpPr/>
          <p:nvPr/>
        </p:nvSpPr>
        <p:spPr>
          <a:xfrm>
            <a:off x="6167805" y="1723059"/>
            <a:ext cx="1575335" cy="12801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90E10A8-EF0B-053B-74F4-7957DA2F3448}"/>
              </a:ext>
            </a:extLst>
          </p:cNvPr>
          <p:cNvSpPr/>
          <p:nvPr/>
        </p:nvSpPr>
        <p:spPr>
          <a:xfrm>
            <a:off x="5332395" y="2579708"/>
            <a:ext cx="365760" cy="20213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41627B-A78E-ABE9-9577-C5C771B28A3A}"/>
              </a:ext>
            </a:extLst>
          </p:cNvPr>
          <p:cNvSpPr txBox="1"/>
          <p:nvPr/>
        </p:nvSpPr>
        <p:spPr>
          <a:xfrm>
            <a:off x="7795853" y="2070751"/>
            <a:ext cx="406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Plasma-induced decay rate modification in nuclear ground state → PANDORA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5F48FE-561D-820F-381E-9C84D33CE4F1}"/>
              </a:ext>
            </a:extLst>
          </p:cNvPr>
          <p:cNvSpPr txBox="1"/>
          <p:nvPr/>
        </p:nvSpPr>
        <p:spPr>
          <a:xfrm>
            <a:off x="331504" y="2655526"/>
            <a:ext cx="5000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A7D22"/>
                </a:solidFill>
              </a:rPr>
              <a:t>Contribution from all energetically possible decay channels, including nuclear excited states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8A90DB-598E-09C2-4106-E620F63F14C8}"/>
              </a:ext>
            </a:extLst>
          </p:cNvPr>
          <p:cNvSpPr txBox="1"/>
          <p:nvPr/>
        </p:nvSpPr>
        <p:spPr>
          <a:xfrm>
            <a:off x="-5638" y="5302478"/>
            <a:ext cx="12196631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Laser plasmas can potentially unlock the means to study the hadronic contribution to decay rates in an environment </a:t>
            </a:r>
            <a:r>
              <a:rPr lang="en-US" sz="2800" i="1" dirty="0"/>
              <a:t>more similar</a:t>
            </a:r>
            <a:r>
              <a:rPr lang="en-US" sz="2800" dirty="0"/>
              <a:t> to stellar interiors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4E3BE6-6B0B-C72A-AC73-4465522D8290}"/>
              </a:ext>
            </a:extLst>
          </p:cNvPr>
          <p:cNvSpPr txBox="1"/>
          <p:nvPr/>
        </p:nvSpPr>
        <p:spPr>
          <a:xfrm>
            <a:off x="-5639" y="3861050"/>
            <a:ext cx="12196631" cy="892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Different parameter space for studying plasma effects</a:t>
            </a:r>
          </a:p>
          <a:p>
            <a:pPr algn="ctr"/>
            <a:r>
              <a:rPr lang="en-US" sz="2400" i="1" dirty="0"/>
              <a:t>IPD – LTE CSD – Denser electron cloud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19683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8B633F-75C0-8F1A-A4D0-99E81F28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21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53E7E8-FAE8-4F85-559F-2740FCA2109C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9F2FE735-F6D5-75E8-BF29-02C46B6A2736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DA8B568F-2073-CBC7-0022-35279F16590F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70224B7C-4416-FAF5-88A2-640F118E5C7F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AEA5DAD9-982C-3C00-5AD6-FE3BFEABB378}"/>
              </a:ext>
            </a:extLst>
          </p:cNvPr>
          <p:cNvSpPr txBox="1">
            <a:spLocks/>
          </p:cNvSpPr>
          <p:nvPr/>
        </p:nvSpPr>
        <p:spPr>
          <a:xfrm>
            <a:off x="1605342" y="430520"/>
            <a:ext cx="9002781" cy="7842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Decays from Excited Nuclear States - </a:t>
            </a:r>
            <a:r>
              <a:rPr lang="en-US" sz="4000" baseline="30000" dirty="0">
                <a:latin typeface="Calibri"/>
                <a:ea typeface="Calibri"/>
                <a:cs typeface="Calibri"/>
              </a:rPr>
              <a:t>134</a:t>
            </a:r>
            <a:r>
              <a:rPr lang="en-US" sz="4000" dirty="0">
                <a:latin typeface="Calibri"/>
                <a:ea typeface="Calibri"/>
                <a:cs typeface="Calibri"/>
              </a:rPr>
              <a:t>Cs</a:t>
            </a:r>
            <a:endParaRPr lang="en-US" sz="4000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D4A2DE69-FC50-C5E2-95E9-402B3661A22F}"/>
              </a:ext>
            </a:extLst>
          </p:cNvPr>
          <p:cNvSpPr txBox="1"/>
          <p:nvPr/>
        </p:nvSpPr>
        <p:spPr>
          <a:xfrm>
            <a:off x="91825" y="1384676"/>
            <a:ext cx="11935139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aseline="30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sz="2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Cs is important for stellar </a:t>
            </a:r>
            <a:r>
              <a:rPr lang="en-US" sz="2000" i="1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-process nucleosynthesis around the N=82 peak. The abundances of Ba isotopes strongly depend on the </a:t>
            </a:r>
            <a:r>
              <a:rPr lang="el-GR" sz="2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2000" baseline="30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 decay rate of </a:t>
            </a:r>
            <a:r>
              <a:rPr lang="en-US" sz="2000" baseline="30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sz="2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Cs </a:t>
            </a:r>
          </a:p>
          <a:p>
            <a:r>
              <a:rPr lang="en-US" sz="1050" i="1" dirty="0">
                <a:latin typeface="Aptos"/>
                <a:ea typeface="Calibri"/>
                <a:cs typeface="Calibri"/>
              </a:rPr>
              <a:t>K-A Li et al, </a:t>
            </a:r>
            <a:r>
              <a:rPr lang="en-US" sz="1050" i="1" err="1">
                <a:latin typeface="Aptos"/>
                <a:ea typeface="Calibri"/>
                <a:cs typeface="Calibri"/>
              </a:rPr>
              <a:t>ApJ</a:t>
            </a:r>
            <a:r>
              <a:rPr lang="en-US" sz="1050" i="1" dirty="0">
                <a:latin typeface="Aptos"/>
                <a:ea typeface="Calibri"/>
                <a:cs typeface="Calibri"/>
              </a:rPr>
              <a:t> </a:t>
            </a:r>
            <a:r>
              <a:rPr lang="en-US" sz="1050" b="1" i="1" dirty="0">
                <a:latin typeface="Aptos"/>
                <a:ea typeface="Calibri"/>
                <a:cs typeface="Calibri"/>
              </a:rPr>
              <a:t>919:L19</a:t>
            </a:r>
            <a:r>
              <a:rPr lang="en-US" sz="1050" i="1" dirty="0">
                <a:latin typeface="Aptos"/>
                <a:ea typeface="Calibri"/>
                <a:cs typeface="Calibri"/>
              </a:rPr>
              <a:t> (2021)</a:t>
            </a:r>
          </a:p>
          <a:p>
            <a:r>
              <a:rPr lang="en-US" sz="1050" i="1" dirty="0">
                <a:latin typeface="Aptos"/>
                <a:ea typeface="Calibri"/>
                <a:cs typeface="Calibri"/>
              </a:rPr>
              <a:t>S Palmerini et al, </a:t>
            </a:r>
            <a:r>
              <a:rPr lang="en-US" sz="1050" i="1" err="1">
                <a:latin typeface="Aptos"/>
                <a:ea typeface="Calibri"/>
                <a:cs typeface="Calibri"/>
              </a:rPr>
              <a:t>ApJ</a:t>
            </a:r>
            <a:r>
              <a:rPr lang="en-US" sz="1050" i="1" dirty="0">
                <a:latin typeface="Aptos"/>
                <a:ea typeface="Calibri"/>
                <a:cs typeface="Calibri"/>
              </a:rPr>
              <a:t> </a:t>
            </a:r>
            <a:r>
              <a:rPr lang="en-US" sz="1050" b="1" i="1" dirty="0">
                <a:latin typeface="Aptos"/>
                <a:ea typeface="Calibri"/>
                <a:cs typeface="Calibri"/>
              </a:rPr>
              <a:t>921:7 </a:t>
            </a:r>
            <a:r>
              <a:rPr lang="en-US" sz="1050" i="1" dirty="0">
                <a:latin typeface="Aptos"/>
                <a:ea typeface="Calibri"/>
                <a:cs typeface="Calibri"/>
              </a:rPr>
              <a:t>(2021)      </a:t>
            </a:r>
          </a:p>
          <a:p>
            <a:r>
              <a:rPr lang="en-US" sz="1050" i="1" dirty="0">
                <a:latin typeface="Aptos"/>
                <a:ea typeface="Calibri"/>
                <a:cs typeface="Calibri"/>
              </a:rPr>
              <a:t>S </a:t>
            </a:r>
            <a:r>
              <a:rPr lang="en-US" sz="1050" i="1" err="1">
                <a:latin typeface="Aptos"/>
                <a:ea typeface="Calibri"/>
                <a:cs typeface="Calibri"/>
              </a:rPr>
              <a:t>Taioli</a:t>
            </a:r>
            <a:r>
              <a:rPr lang="en-US" sz="1050" i="1" dirty="0">
                <a:latin typeface="Aptos"/>
                <a:ea typeface="Calibri"/>
                <a:cs typeface="Calibri"/>
              </a:rPr>
              <a:t> et al, </a:t>
            </a:r>
            <a:r>
              <a:rPr lang="en-US" sz="1050" i="1" err="1">
                <a:latin typeface="Aptos"/>
                <a:ea typeface="Calibri"/>
                <a:cs typeface="Calibri"/>
              </a:rPr>
              <a:t>ApJ</a:t>
            </a:r>
            <a:r>
              <a:rPr lang="en-US" sz="1050" i="1" dirty="0">
                <a:latin typeface="Aptos"/>
                <a:ea typeface="Calibri"/>
                <a:cs typeface="Calibri"/>
              </a:rPr>
              <a:t> </a:t>
            </a:r>
            <a:r>
              <a:rPr lang="en-US" sz="1050" b="1" i="1" dirty="0">
                <a:latin typeface="Aptos"/>
                <a:ea typeface="Calibri"/>
                <a:cs typeface="Calibri"/>
              </a:rPr>
              <a:t>933:158</a:t>
            </a:r>
            <a:r>
              <a:rPr lang="en-US" sz="1050" i="1" dirty="0">
                <a:latin typeface="Aptos"/>
                <a:ea typeface="Calibri"/>
                <a:cs typeface="Calibri"/>
              </a:rPr>
              <a:t> (2022)</a:t>
            </a:r>
          </a:p>
          <a:p>
            <a:r>
              <a:rPr lang="en-US" sz="1050" i="1" dirty="0">
                <a:latin typeface="Aptos"/>
                <a:ea typeface="Calibri"/>
                <a:cs typeface="Calibri"/>
              </a:rPr>
              <a:t>M Busso et al, Front. Astron. Space Sci. 9:956633 (2022)</a:t>
            </a:r>
            <a:endParaRPr lang="en-US" sz="1050" dirty="0"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graph of a temperature&#10;&#10;Description automatically generated">
            <a:extLst>
              <a:ext uri="{FF2B5EF4-FFF2-40B4-BE49-F238E27FC236}">
                <a16:creationId xmlns:a16="http://schemas.microsoft.com/office/drawing/2014/main" id="{FF33725A-5CC2-39A3-A1C5-063953701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3486"/>
            <a:ext cx="4945774" cy="346204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DD9C07-A71E-6727-0538-52E4792140E8}"/>
              </a:ext>
            </a:extLst>
          </p:cNvPr>
          <p:cNvCxnSpPr/>
          <p:nvPr/>
        </p:nvCxnSpPr>
        <p:spPr>
          <a:xfrm>
            <a:off x="5879224" y="3590476"/>
            <a:ext cx="19431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BF98F5-2F6E-86F6-163C-CC3E6175338F}"/>
              </a:ext>
            </a:extLst>
          </p:cNvPr>
          <p:cNvCxnSpPr/>
          <p:nvPr/>
        </p:nvCxnSpPr>
        <p:spPr>
          <a:xfrm>
            <a:off x="8290192" y="4300660"/>
            <a:ext cx="19431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AE9EC5-9362-63B4-0572-F56C67F18E93}"/>
              </a:ext>
            </a:extLst>
          </p:cNvPr>
          <p:cNvCxnSpPr/>
          <p:nvPr/>
        </p:nvCxnSpPr>
        <p:spPr>
          <a:xfrm>
            <a:off x="8290192" y="4809676"/>
            <a:ext cx="19431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7241E4-07BB-2101-3F96-616D51883CC5}"/>
              </a:ext>
            </a:extLst>
          </p:cNvPr>
          <p:cNvCxnSpPr/>
          <p:nvPr/>
        </p:nvCxnSpPr>
        <p:spPr>
          <a:xfrm>
            <a:off x="8290192" y="5355268"/>
            <a:ext cx="19431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9DDF4F-D06B-FE0C-639C-C02E390BEFC0}"/>
              </a:ext>
            </a:extLst>
          </p:cNvPr>
          <p:cNvSpPr txBox="1"/>
          <p:nvPr/>
        </p:nvSpPr>
        <p:spPr>
          <a:xfrm>
            <a:off x="5831650" y="3282881"/>
            <a:ext cx="550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  <a:r>
              <a:rPr lang="en-US" sz="1600" baseline="30000" dirty="0"/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6B5962-0761-2884-BDD4-124A22E9758F}"/>
              </a:ext>
            </a:extLst>
          </p:cNvPr>
          <p:cNvSpPr txBox="1"/>
          <p:nvPr/>
        </p:nvSpPr>
        <p:spPr>
          <a:xfrm>
            <a:off x="7162432" y="3270435"/>
            <a:ext cx="835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0.0 keV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5AD324-A67D-6136-8708-5791D7993AF1}"/>
              </a:ext>
            </a:extLst>
          </p:cNvPr>
          <p:cNvSpPr txBox="1"/>
          <p:nvPr/>
        </p:nvSpPr>
        <p:spPr>
          <a:xfrm>
            <a:off x="8281048" y="3998682"/>
            <a:ext cx="550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  <a:r>
              <a:rPr lang="en-US" sz="1600" baseline="30000" dirty="0"/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E080CB-B384-7470-4E68-49EA9417A40B}"/>
              </a:ext>
            </a:extLst>
          </p:cNvPr>
          <p:cNvSpPr txBox="1"/>
          <p:nvPr/>
        </p:nvSpPr>
        <p:spPr>
          <a:xfrm>
            <a:off x="8281048" y="5080608"/>
            <a:ext cx="550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  <a:r>
              <a:rPr lang="en-US" sz="1600" baseline="30000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73FC28-27A7-983D-3012-F5AA521B0920}"/>
              </a:ext>
            </a:extLst>
          </p:cNvPr>
          <p:cNvSpPr txBox="1"/>
          <p:nvPr/>
        </p:nvSpPr>
        <p:spPr>
          <a:xfrm>
            <a:off x="8281048" y="4513679"/>
            <a:ext cx="550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baseline="30000" dirty="0"/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10D4C3-2F41-E877-02DA-3F17CEB3FBDE}"/>
              </a:ext>
            </a:extLst>
          </p:cNvPr>
          <p:cNvSpPr txBox="1"/>
          <p:nvPr/>
        </p:nvSpPr>
        <p:spPr>
          <a:xfrm>
            <a:off x="9145156" y="4007826"/>
            <a:ext cx="1138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1969.9 keV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9F6DA9-16A0-1B7F-D1C6-C57A19CE9A3D}"/>
              </a:ext>
            </a:extLst>
          </p:cNvPr>
          <p:cNvSpPr txBox="1"/>
          <p:nvPr/>
        </p:nvSpPr>
        <p:spPr>
          <a:xfrm>
            <a:off x="9145156" y="4520005"/>
            <a:ext cx="1138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1643.3 keV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0C1DF1-3CB2-4039-2A40-24D5DBC13EE1}"/>
              </a:ext>
            </a:extLst>
          </p:cNvPr>
          <p:cNvSpPr txBox="1"/>
          <p:nvPr/>
        </p:nvSpPr>
        <p:spPr>
          <a:xfrm>
            <a:off x="9145156" y="5077792"/>
            <a:ext cx="1138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1400.6 keV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C722EA5-779D-4766-2FDD-26675EB3B77A}"/>
              </a:ext>
            </a:extLst>
          </p:cNvPr>
          <p:cNvCxnSpPr>
            <a:cxnSpLocks/>
          </p:cNvCxnSpPr>
          <p:nvPr/>
        </p:nvCxnSpPr>
        <p:spPr>
          <a:xfrm>
            <a:off x="7822324" y="3608989"/>
            <a:ext cx="389382" cy="1740183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B9E517F-0DB6-294C-7A0E-7DDB6E465474}"/>
              </a:ext>
            </a:extLst>
          </p:cNvPr>
          <p:cNvCxnSpPr>
            <a:cxnSpLocks/>
          </p:cNvCxnSpPr>
          <p:nvPr/>
        </p:nvCxnSpPr>
        <p:spPr>
          <a:xfrm>
            <a:off x="7822324" y="3627501"/>
            <a:ext cx="467868" cy="1203628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BECC68-FAD3-F2DC-AA77-D14371DF07EF}"/>
              </a:ext>
            </a:extLst>
          </p:cNvPr>
          <p:cNvCxnSpPr/>
          <p:nvPr/>
        </p:nvCxnSpPr>
        <p:spPr>
          <a:xfrm>
            <a:off x="8340484" y="6038020"/>
            <a:ext cx="19431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4B9077F-B2C7-110C-0872-5C2557DF4AB3}"/>
              </a:ext>
            </a:extLst>
          </p:cNvPr>
          <p:cNvSpPr txBox="1"/>
          <p:nvPr/>
        </p:nvSpPr>
        <p:spPr>
          <a:xfrm>
            <a:off x="8281048" y="5755736"/>
            <a:ext cx="550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  <a:r>
              <a:rPr lang="en-US" sz="1600" baseline="300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4441BA-724E-B8B1-D59E-BDB6E2484693}"/>
              </a:ext>
            </a:extLst>
          </p:cNvPr>
          <p:cNvSpPr txBox="1"/>
          <p:nvPr/>
        </p:nvSpPr>
        <p:spPr>
          <a:xfrm>
            <a:off x="9477388" y="5743778"/>
            <a:ext cx="865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0.0 keV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5E2E461-0CB8-AA2B-58A1-15ED3A5AB58D}"/>
              </a:ext>
            </a:extLst>
          </p:cNvPr>
          <p:cNvCxnSpPr>
            <a:cxnSpLocks/>
          </p:cNvCxnSpPr>
          <p:nvPr/>
        </p:nvCxnSpPr>
        <p:spPr>
          <a:xfrm>
            <a:off x="7822324" y="3627501"/>
            <a:ext cx="458724" cy="69777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FADAE2F-BE43-9674-2CC7-B6AAE80104DC}"/>
              </a:ext>
            </a:extLst>
          </p:cNvPr>
          <p:cNvSpPr txBox="1"/>
          <p:nvPr/>
        </p:nvSpPr>
        <p:spPr>
          <a:xfrm>
            <a:off x="6182119" y="4017117"/>
            <a:ext cx="1788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log </a:t>
            </a:r>
            <a:r>
              <a:rPr lang="en-US" sz="1400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ft = 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6.49, 27.27%</a:t>
            </a:r>
            <a:endParaRPr lang="en-US" sz="1400" i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69513C-26C8-77C4-82EB-7F3C8FAB913C}"/>
              </a:ext>
            </a:extLst>
          </p:cNvPr>
          <p:cNvSpPr txBox="1"/>
          <p:nvPr/>
        </p:nvSpPr>
        <p:spPr>
          <a:xfrm>
            <a:off x="6178690" y="4571971"/>
            <a:ext cx="1788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log </a:t>
            </a:r>
            <a:r>
              <a:rPr lang="en-US" sz="1400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ft = 9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.65, 2.49%</a:t>
            </a:r>
            <a:endParaRPr lang="en-US" sz="1400" i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79C7FB-7C46-C78B-1682-1D4DDA3A808E}"/>
              </a:ext>
            </a:extLst>
          </p:cNvPr>
          <p:cNvSpPr txBox="1"/>
          <p:nvPr/>
        </p:nvSpPr>
        <p:spPr>
          <a:xfrm>
            <a:off x="6178309" y="5108226"/>
            <a:ext cx="1788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log </a:t>
            </a:r>
            <a:r>
              <a:rPr lang="en-US" sz="1400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ft = 8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.88, 70.17%</a:t>
            </a:r>
            <a:endParaRPr lang="en-US" sz="1400" i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9EB184-AD35-FD41-84F2-EA6097DDCB01}"/>
              </a:ext>
            </a:extLst>
          </p:cNvPr>
          <p:cNvSpPr txBox="1"/>
          <p:nvPr/>
        </p:nvSpPr>
        <p:spPr>
          <a:xfrm>
            <a:off x="6654940" y="6370219"/>
            <a:ext cx="835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30000" dirty="0"/>
              <a:t>134</a:t>
            </a:r>
            <a:r>
              <a:rPr lang="en-US" sz="1600" b="1" dirty="0"/>
              <a:t>Cs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D752DF-34CF-5CBF-F7D9-3B5313154593}"/>
              </a:ext>
            </a:extLst>
          </p:cNvPr>
          <p:cNvSpPr txBox="1"/>
          <p:nvPr/>
        </p:nvSpPr>
        <p:spPr>
          <a:xfrm>
            <a:off x="8844166" y="6364616"/>
            <a:ext cx="835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30000" dirty="0"/>
              <a:t>134</a:t>
            </a:r>
            <a:r>
              <a:rPr lang="en-US" sz="1600" b="1" dirty="0"/>
              <a:t>Ba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E8D7DE-F590-CCB9-306A-BA40F0737D0E}"/>
              </a:ext>
            </a:extLst>
          </p:cNvPr>
          <p:cNvSpPr txBox="1"/>
          <p:nvPr/>
        </p:nvSpPr>
        <p:spPr>
          <a:xfrm>
            <a:off x="5966473" y="3591619"/>
            <a:ext cx="1748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Q(gs)=2058.7 keV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6124F57-496E-63CE-3ED0-DF87EAB5E69F}"/>
              </a:ext>
            </a:extLst>
          </p:cNvPr>
          <p:cNvCxnSpPr/>
          <p:nvPr/>
        </p:nvCxnSpPr>
        <p:spPr>
          <a:xfrm>
            <a:off x="5869127" y="3158094"/>
            <a:ext cx="19431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AAF6EB1-21B8-8682-F2B2-D106CB4C0798}"/>
              </a:ext>
            </a:extLst>
          </p:cNvPr>
          <p:cNvCxnSpPr/>
          <p:nvPr/>
        </p:nvCxnSpPr>
        <p:spPr>
          <a:xfrm>
            <a:off x="5869127" y="2753446"/>
            <a:ext cx="19431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A0BE0B1-005E-A4AC-57DC-58D32D88F46A}"/>
              </a:ext>
            </a:extLst>
          </p:cNvPr>
          <p:cNvSpPr txBox="1"/>
          <p:nvPr/>
        </p:nvSpPr>
        <p:spPr>
          <a:xfrm>
            <a:off x="6953775" y="2845081"/>
            <a:ext cx="1047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11.24 keV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A7F098-EE61-1724-C507-BBD7923A312A}"/>
              </a:ext>
            </a:extLst>
          </p:cNvPr>
          <p:cNvSpPr txBox="1"/>
          <p:nvPr/>
        </p:nvSpPr>
        <p:spPr>
          <a:xfrm>
            <a:off x="6969291" y="2408771"/>
            <a:ext cx="1047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60.02 keV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D702D5-0964-BAFE-21FC-1403575BC0CA}"/>
              </a:ext>
            </a:extLst>
          </p:cNvPr>
          <p:cNvSpPr txBox="1"/>
          <p:nvPr/>
        </p:nvSpPr>
        <p:spPr>
          <a:xfrm>
            <a:off x="5831650" y="2845081"/>
            <a:ext cx="550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</a:t>
            </a:r>
            <a:r>
              <a:rPr lang="en-US" sz="1600" baseline="30000" dirty="0"/>
              <a:t>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EDCEFF-602A-1694-986B-1684338B99E8}"/>
              </a:ext>
            </a:extLst>
          </p:cNvPr>
          <p:cNvSpPr txBox="1"/>
          <p:nvPr/>
        </p:nvSpPr>
        <p:spPr>
          <a:xfrm>
            <a:off x="5831650" y="2417482"/>
            <a:ext cx="550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baseline="30000" dirty="0"/>
              <a:t>+ </a:t>
            </a:r>
            <a:r>
              <a:rPr lang="en-US" sz="1600" dirty="0"/>
              <a:t>?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9B41CCC-316A-F7D9-7FC9-FB765D3F7CAD}"/>
              </a:ext>
            </a:extLst>
          </p:cNvPr>
          <p:cNvCxnSpPr/>
          <p:nvPr/>
        </p:nvCxnSpPr>
        <p:spPr>
          <a:xfrm>
            <a:off x="7812227" y="2747325"/>
            <a:ext cx="528257" cy="2132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5B187CE-6448-64B4-49EB-804358B3E726}"/>
              </a:ext>
            </a:extLst>
          </p:cNvPr>
          <p:cNvSpPr txBox="1"/>
          <p:nvPr/>
        </p:nvSpPr>
        <p:spPr>
          <a:xfrm>
            <a:off x="8300289" y="2033352"/>
            <a:ext cx="3726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60 keV level can significantly accelerate decay rates, but the log </a:t>
            </a:r>
            <a:r>
              <a:rPr lang="en-US" i="1" dirty="0">
                <a:solidFill>
                  <a:srgbClr val="FF0000"/>
                </a:solidFill>
              </a:rPr>
              <a:t>ft</a:t>
            </a:r>
            <a:r>
              <a:rPr lang="en-US" dirty="0">
                <a:solidFill>
                  <a:srgbClr val="FF0000"/>
                </a:solidFill>
              </a:rPr>
              <a:t> of the level is uncertain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Can we equilibrate this level in a laser plasma?</a:t>
            </a:r>
          </a:p>
        </p:txBody>
      </p:sp>
    </p:spTree>
    <p:extLst>
      <p:ext uri="{BB962C8B-B14F-4D97-AF65-F5344CB8AC3E}">
        <p14:creationId xmlns:p14="http://schemas.microsoft.com/office/powerpoint/2010/main" val="195946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40" grpId="0"/>
      <p:bldP spid="41" grpId="0"/>
      <p:bldP spid="42" grpId="0"/>
      <p:bldP spid="43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7C11D1-F801-3479-19E2-2AA13113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22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D11951-D30E-541A-D5DE-022C5E351D59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71017610-2A9F-3E38-6AC4-424B48F57D35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9F531616-D520-33E8-6BBA-7E176021A48B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2EC5620C-01A2-7FDE-F213-1715400B64F4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7E7FAF3E-A162-27DE-031D-1EBC6A8151FE}"/>
              </a:ext>
            </a:extLst>
          </p:cNvPr>
          <p:cNvSpPr txBox="1">
            <a:spLocks/>
          </p:cNvSpPr>
          <p:nvPr/>
        </p:nvSpPr>
        <p:spPr>
          <a:xfrm>
            <a:off x="1605342" y="430520"/>
            <a:ext cx="9002781" cy="7842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Decays from Isomeric Levels - </a:t>
            </a:r>
            <a:r>
              <a:rPr lang="en-US" sz="4000" baseline="30000" dirty="0">
                <a:latin typeface="Calibri"/>
                <a:ea typeface="Calibri"/>
                <a:cs typeface="Calibri"/>
              </a:rPr>
              <a:t>176</a:t>
            </a:r>
            <a:r>
              <a:rPr lang="en-US" sz="4000" dirty="0">
                <a:latin typeface="Calibri"/>
                <a:ea typeface="Calibri"/>
                <a:cs typeface="Calibri"/>
              </a:rPr>
              <a:t>Lu</a:t>
            </a:r>
            <a:endParaRPr lang="en-US" sz="4000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13523C8-3185-F4EF-8622-1DE2C2BB5736}"/>
              </a:ext>
            </a:extLst>
          </p:cNvPr>
          <p:cNvSpPr txBox="1"/>
          <p:nvPr/>
        </p:nvSpPr>
        <p:spPr>
          <a:xfrm>
            <a:off x="91825" y="1384676"/>
            <a:ext cx="1193513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aseline="30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176</a:t>
            </a:r>
            <a:r>
              <a:rPr lang="en-US" sz="2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Lu is a long-lived isotope with a </a:t>
            </a:r>
            <a:r>
              <a:rPr lang="en-US" sz="2000" i="1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i="1" baseline="-25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1/2</a:t>
            </a:r>
            <a:r>
              <a:rPr lang="en-US" sz="2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 =3.76x10</a:t>
            </a:r>
            <a:r>
              <a:rPr lang="en-US" sz="2000" baseline="30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 y and is generally used as a </a:t>
            </a:r>
            <a:r>
              <a:rPr lang="en-US" sz="2000" dirty="0" err="1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cosmochronometer</a:t>
            </a:r>
            <a:r>
              <a:rPr lang="en-US" sz="2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baseline="30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176</a:t>
            </a:r>
            <a:r>
              <a:rPr lang="en-US" sz="2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Lu</a:t>
            </a:r>
            <a:r>
              <a:rPr lang="en-US" sz="2000" baseline="30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 has a </a:t>
            </a:r>
            <a:r>
              <a:rPr lang="en-US" sz="2000" i="1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i="1" baseline="-25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1/2</a:t>
            </a:r>
            <a:r>
              <a:rPr lang="en-US" sz="2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 = 3.664 h. If the isomer is equilibrated with the ground state in stellar environment, the decay will be accelerated and </a:t>
            </a:r>
            <a:r>
              <a:rPr lang="en-US" sz="2000" baseline="30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176</a:t>
            </a:r>
            <a:r>
              <a:rPr lang="en-US" sz="2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Lu will switch from </a:t>
            </a:r>
            <a:r>
              <a:rPr lang="en-US" sz="2000" dirty="0" err="1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cosmochronometer</a:t>
            </a:r>
            <a:r>
              <a:rPr lang="en-US" sz="2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cosmothermometer</a:t>
            </a:r>
            <a:r>
              <a:rPr lang="en-US" sz="2000" dirty="0"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.   </a:t>
            </a:r>
          </a:p>
        </p:txBody>
      </p:sp>
      <p:pic>
        <p:nvPicPr>
          <p:cNvPr id="10" name="Picture 9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1C991F92-4167-D490-B1F4-C299D19B2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64" y="2607901"/>
            <a:ext cx="2474673" cy="40575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23BD92-EA2B-ECAE-B99D-70149F6CCDC8}"/>
              </a:ext>
            </a:extLst>
          </p:cNvPr>
          <p:cNvSpPr txBox="1"/>
          <p:nvPr/>
        </p:nvSpPr>
        <p:spPr>
          <a:xfrm>
            <a:off x="4319752" y="2911366"/>
            <a:ext cx="7399282" cy="33855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/>
              <a:t>Laser plasmas could help understand the reaction rates of processes populating the isomer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Direct photoexcitation with broadband X-ray radiation</a:t>
            </a:r>
          </a:p>
          <a:p>
            <a:r>
              <a:rPr lang="en-US" b="1" dirty="0"/>
              <a:t>       </a:t>
            </a:r>
            <a:r>
              <a:rPr lang="en-US" sz="1600" b="1" i="1" dirty="0"/>
              <a:t>Low cross sections, does not directly populate the isomer </a:t>
            </a:r>
          </a:p>
          <a:p>
            <a:endParaRPr lang="en-US" sz="16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Neutron-induced excitation</a:t>
            </a:r>
          </a:p>
          <a:p>
            <a:r>
              <a:rPr lang="en-US" b="1" dirty="0"/>
              <a:t>       </a:t>
            </a:r>
            <a:r>
              <a:rPr lang="en-US" sz="1050" b="1" i="1" dirty="0"/>
              <a:t>T. Hayakawa, J. </a:t>
            </a:r>
            <a:r>
              <a:rPr lang="pt-BR" sz="1050" b="1" i="1" dirty="0"/>
              <a:t>Phys.: Conf. Ser. 2894 012023 (2024)</a:t>
            </a:r>
          </a:p>
          <a:p>
            <a:endParaRPr lang="pt-BR" sz="105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Nuclear </a:t>
            </a:r>
            <a:r>
              <a:rPr lang="pt-BR" b="1" dirty="0" err="1"/>
              <a:t>Excitation</a:t>
            </a:r>
            <a:r>
              <a:rPr lang="pt-BR" b="1" dirty="0"/>
              <a:t> </a:t>
            </a:r>
            <a:r>
              <a:rPr lang="pt-BR" b="1" dirty="0" err="1"/>
              <a:t>by</a:t>
            </a:r>
            <a:r>
              <a:rPr lang="pt-BR" b="1" dirty="0"/>
              <a:t> Electron Capture (NEEC)</a:t>
            </a:r>
          </a:p>
          <a:p>
            <a:r>
              <a:rPr lang="pt-BR" b="1" dirty="0"/>
              <a:t>       </a:t>
            </a:r>
            <a:r>
              <a:rPr lang="pt-BR" sz="1600" b="1" i="1" err="1"/>
              <a:t>Mentioned</a:t>
            </a:r>
            <a:r>
              <a:rPr lang="pt-BR" sz="1600" b="1" i="1" dirty="0"/>
              <a:t> </a:t>
            </a:r>
            <a:r>
              <a:rPr lang="pt-BR" sz="1600" b="1" i="1" err="1"/>
              <a:t>by</a:t>
            </a:r>
            <a:r>
              <a:rPr lang="pt-BR" sz="1600" b="1" i="1" dirty="0"/>
              <a:t> A. </a:t>
            </a:r>
            <a:r>
              <a:rPr lang="pt-BR" sz="1600" b="1" i="1" err="1"/>
              <a:t>del</a:t>
            </a:r>
            <a:r>
              <a:rPr lang="pt-BR" sz="1600" b="1" i="1" dirty="0"/>
              <a:t> Dotto </a:t>
            </a:r>
            <a:r>
              <a:rPr lang="pt-BR" sz="1600" b="1" i="1" err="1"/>
              <a:t>yesterday</a:t>
            </a:r>
            <a:endParaRPr lang="pt-BR" sz="1600" b="1" i="1"/>
          </a:p>
          <a:p>
            <a:r>
              <a:rPr lang="pt-BR" sz="2000" b="1" dirty="0"/>
              <a:t>      </a:t>
            </a:r>
            <a:r>
              <a:rPr lang="pt-BR" sz="1050" b="1" i="1" dirty="0"/>
              <a:t>Y. Wu et al, PRL 120 052504 (2018) </a:t>
            </a:r>
          </a:p>
        </p:txBody>
      </p:sp>
    </p:spTree>
    <p:extLst>
      <p:ext uri="{BB962C8B-B14F-4D97-AF65-F5344CB8AC3E}">
        <p14:creationId xmlns:p14="http://schemas.microsoft.com/office/powerpoint/2010/main" val="97937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ADAA8-CF85-C2FA-ECDA-582C95EA9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23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8F37F0-039E-48C7-D999-291F08427310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C8B3DD20-AE36-C408-7D71-B3C8478F5228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0A329114-058E-9C5A-5DDD-594BACE52448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30D34305-9F42-372E-6A29-7E58AB1D12CA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5A510C9E-93E9-3602-090E-E9740C3A6D23}"/>
              </a:ext>
            </a:extLst>
          </p:cNvPr>
          <p:cNvSpPr txBox="1">
            <a:spLocks/>
          </p:cNvSpPr>
          <p:nvPr/>
        </p:nvSpPr>
        <p:spPr>
          <a:xfrm>
            <a:off x="1605342" y="430520"/>
            <a:ext cx="9002781" cy="7842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Nuclear Excitation by Electron Capture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37C279-C7E7-A60E-A5E7-CB6FE8CF9CB4}"/>
              </a:ext>
            </a:extLst>
          </p:cNvPr>
          <p:cNvCxnSpPr>
            <a:cxnSpLocks/>
          </p:cNvCxnSpPr>
          <p:nvPr/>
        </p:nvCxnSpPr>
        <p:spPr>
          <a:xfrm flipV="1">
            <a:off x="1094704" y="3069464"/>
            <a:ext cx="1599127" cy="1073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56C578F-D73A-41FD-EEBE-CA6765633AA3}"/>
              </a:ext>
            </a:extLst>
          </p:cNvPr>
          <p:cNvSpPr/>
          <p:nvPr/>
        </p:nvSpPr>
        <p:spPr>
          <a:xfrm>
            <a:off x="1094704" y="1513268"/>
            <a:ext cx="1599126" cy="1169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2312BF-808E-679D-85B7-566F3BA386AB}"/>
              </a:ext>
            </a:extLst>
          </p:cNvPr>
          <p:cNvCxnSpPr>
            <a:cxnSpLocks/>
          </p:cNvCxnSpPr>
          <p:nvPr/>
        </p:nvCxnSpPr>
        <p:spPr>
          <a:xfrm flipV="1">
            <a:off x="1094704" y="2683098"/>
            <a:ext cx="1599127" cy="1073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176EF5D-C34C-8559-8DA2-B8CE3162937A}"/>
              </a:ext>
            </a:extLst>
          </p:cNvPr>
          <p:cNvSpPr/>
          <p:nvPr/>
        </p:nvSpPr>
        <p:spPr>
          <a:xfrm>
            <a:off x="1416675" y="2017689"/>
            <a:ext cx="85859" cy="85859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B6C6FA-0287-C646-9573-00E973E58768}"/>
              </a:ext>
            </a:extLst>
          </p:cNvPr>
          <p:cNvSpPr txBox="1"/>
          <p:nvPr/>
        </p:nvSpPr>
        <p:spPr>
          <a:xfrm>
            <a:off x="85858" y="1781577"/>
            <a:ext cx="88005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/>
              <a:t>Continuum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119CA-A43C-0F0B-164B-517083266A3A}"/>
              </a:ext>
            </a:extLst>
          </p:cNvPr>
          <p:cNvSpPr txBox="1"/>
          <p:nvPr/>
        </p:nvSpPr>
        <p:spPr>
          <a:xfrm>
            <a:off x="85858" y="2887014"/>
            <a:ext cx="88005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/>
              <a:t>K-shell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F552717-6269-3618-4087-0DDB11D78C90}"/>
              </a:ext>
            </a:extLst>
          </p:cNvPr>
          <p:cNvCxnSpPr>
            <a:cxnSpLocks/>
          </p:cNvCxnSpPr>
          <p:nvPr/>
        </p:nvCxnSpPr>
        <p:spPr>
          <a:xfrm flipV="1">
            <a:off x="3048000" y="1566929"/>
            <a:ext cx="1599127" cy="1073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2C0086-1000-CCBC-CB65-E9E4A0C1484D}"/>
              </a:ext>
            </a:extLst>
          </p:cNvPr>
          <p:cNvCxnSpPr>
            <a:cxnSpLocks/>
          </p:cNvCxnSpPr>
          <p:nvPr/>
        </p:nvCxnSpPr>
        <p:spPr>
          <a:xfrm flipV="1">
            <a:off x="3048000" y="3069464"/>
            <a:ext cx="1599127" cy="1073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019872-4698-B644-7412-5745AD255F1C}"/>
              </a:ext>
            </a:extLst>
          </p:cNvPr>
          <p:cNvCxnSpPr/>
          <p:nvPr/>
        </p:nvCxnSpPr>
        <p:spPr>
          <a:xfrm>
            <a:off x="1459606" y="2103548"/>
            <a:ext cx="10732" cy="9766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44E9E46-71E1-D95F-E97A-5F880916E41A}"/>
              </a:ext>
            </a:extLst>
          </p:cNvPr>
          <p:cNvSpPr/>
          <p:nvPr/>
        </p:nvSpPr>
        <p:spPr>
          <a:xfrm>
            <a:off x="3767069" y="3037266"/>
            <a:ext cx="85859" cy="8585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F57A8CF-1225-F5A3-EBD1-2F0F0DF7758D}"/>
              </a:ext>
            </a:extLst>
          </p:cNvPr>
          <p:cNvCxnSpPr>
            <a:cxnSpLocks/>
          </p:cNvCxnSpPr>
          <p:nvPr/>
        </p:nvCxnSpPr>
        <p:spPr>
          <a:xfrm flipH="1" flipV="1">
            <a:off x="3788532" y="1566930"/>
            <a:ext cx="10733" cy="14918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7718268-1F2D-5E5D-8450-1DCC4F545CAF}"/>
              </a:ext>
            </a:extLst>
          </p:cNvPr>
          <p:cNvSpPr txBox="1"/>
          <p:nvPr/>
        </p:nvSpPr>
        <p:spPr>
          <a:xfrm>
            <a:off x="4722252" y="2887013"/>
            <a:ext cx="111616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/>
              <a:t>Ground state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81C2CB-EE6B-6AA5-64CD-C31875B5DF7D}"/>
              </a:ext>
            </a:extLst>
          </p:cNvPr>
          <p:cNvSpPr txBox="1"/>
          <p:nvPr/>
        </p:nvSpPr>
        <p:spPr>
          <a:xfrm>
            <a:off x="4722252" y="1438141"/>
            <a:ext cx="99811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/>
              <a:t>Excited state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680D52-3363-6668-0C0C-2B80356DF42D}"/>
              </a:ext>
            </a:extLst>
          </p:cNvPr>
          <p:cNvSpPr txBox="1"/>
          <p:nvPr/>
        </p:nvSpPr>
        <p:spPr>
          <a:xfrm>
            <a:off x="1405941" y="3273380"/>
            <a:ext cx="29728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Schematic of NEEC process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B49CAC-CB98-36E3-906D-2A3949B4B41A}"/>
              </a:ext>
            </a:extLst>
          </p:cNvPr>
          <p:cNvSpPr txBox="1"/>
          <p:nvPr/>
        </p:nvSpPr>
        <p:spPr>
          <a:xfrm>
            <a:off x="6256983" y="1566929"/>
            <a:ext cx="5548650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The process has 3 prerequisites: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Vacancies in inner orbitals (K, L)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Presence of continuum electrons of varying energies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Resonant nuclear transition</a:t>
            </a:r>
          </a:p>
          <a:p>
            <a:endParaRPr lang="en-US" sz="1900" dirty="0"/>
          </a:p>
          <a:p>
            <a:r>
              <a:rPr lang="en-US" sz="1900" dirty="0"/>
              <a:t>Easier physics case: </a:t>
            </a:r>
            <a:r>
              <a:rPr lang="en-US" sz="1900" baseline="30000" dirty="0"/>
              <a:t>93</a:t>
            </a:r>
            <a:r>
              <a:rPr lang="en-US" sz="1900" dirty="0"/>
              <a:t>Mo</a:t>
            </a:r>
            <a:r>
              <a:rPr lang="en-US" sz="1900" baseline="30000" dirty="0"/>
              <a:t>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F36A98-21A2-96A9-D297-FF86111D8B33}"/>
              </a:ext>
            </a:extLst>
          </p:cNvPr>
          <p:cNvSpPr txBox="1"/>
          <p:nvPr/>
        </p:nvSpPr>
        <p:spPr>
          <a:xfrm>
            <a:off x="289771" y="3917323"/>
            <a:ext cx="4453946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NEEC initiated and sustained by plasma itself</a:t>
            </a:r>
          </a:p>
        </p:txBody>
      </p:sp>
      <p:pic>
        <p:nvPicPr>
          <p:cNvPr id="28" name="Picture 2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F5FDDA7-55B7-A78D-EEB4-69866386D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56" y="4261228"/>
            <a:ext cx="4797381" cy="2596308"/>
          </a:xfrm>
          <a:prstGeom prst="rect">
            <a:avLst/>
          </a:prstGeom>
        </p:spPr>
      </p:pic>
      <p:pic>
        <p:nvPicPr>
          <p:cNvPr id="29" name="Picture 28" descr="A screenshot of a computer&#10;&#10;Description automatically generated">
            <a:extLst>
              <a:ext uri="{FF2B5EF4-FFF2-40B4-BE49-F238E27FC236}">
                <a16:creationId xmlns:a16="http://schemas.microsoft.com/office/drawing/2014/main" id="{BADFAED7-C037-A4A7-BD74-E164B192B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436" y="4322178"/>
            <a:ext cx="4453945" cy="24744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B33B29-AFC5-1F33-282D-72C30F68667C}"/>
              </a:ext>
            </a:extLst>
          </p:cNvPr>
          <p:cNvSpPr txBox="1"/>
          <p:nvPr/>
        </p:nvSpPr>
        <p:spPr>
          <a:xfrm>
            <a:off x="5870616" y="3917323"/>
            <a:ext cx="254358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X-Ray assisted NEEC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F54392-AF82-A373-C4CA-C4CE6D5586A5}"/>
              </a:ext>
            </a:extLst>
          </p:cNvPr>
          <p:cNvSpPr txBox="1"/>
          <p:nvPr/>
        </p:nvSpPr>
        <p:spPr>
          <a:xfrm>
            <a:off x="9369379" y="4582732"/>
            <a:ext cx="270456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Proposed experiments at EFEL and ELI. Could </a:t>
            </a:r>
            <a:r>
              <a:rPr lang="en-US" err="1">
                <a:solidFill>
                  <a:srgbClr val="FF0000"/>
                </a:solidFill>
              </a:rPr>
              <a:t>EuAPS</a:t>
            </a:r>
            <a:r>
              <a:rPr lang="en-US" dirty="0">
                <a:solidFill>
                  <a:srgbClr val="FF0000"/>
                </a:solidFill>
              </a:rPr>
              <a:t> be used to probe the process? </a:t>
            </a:r>
          </a:p>
          <a:p>
            <a:r>
              <a:rPr lang="en-US" sz="1400" i="1" dirty="0">
                <a:solidFill>
                  <a:srgbClr val="FF0000"/>
                </a:solidFill>
              </a:rPr>
              <a:t>Yesterday's talks by A. Frizzata, </a:t>
            </a:r>
            <a:r>
              <a:rPr lang="en-US" sz="1400" i="1">
                <a:solidFill>
                  <a:srgbClr val="FF0000"/>
                </a:solidFill>
              </a:rPr>
              <a:t>V. Dompè and M. </a:t>
            </a:r>
            <a:r>
              <a:rPr lang="en-US" sz="1400" i="1" err="1">
                <a:solidFill>
                  <a:srgbClr val="FF0000"/>
                </a:solidFill>
              </a:rPr>
              <a:t>Opromolla</a:t>
            </a:r>
            <a:r>
              <a:rPr lang="en-US" sz="1400" i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073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6" grpId="0" animBg="1"/>
      <p:bldP spid="30" grpId="0" animBg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1843A-841C-7714-48DD-52DC1FA76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24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ABDE72-B615-8EE7-C55D-2AFD8DCD5513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6181993C-873C-F0DA-438F-253C24AAFB6A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77C0A140-C640-A717-FE98-A7D8AA3FCD14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E048657A-05C1-32B9-EE25-64DD698A3BDA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FC2074C-79AE-5761-909C-66E573EF7F35}"/>
              </a:ext>
            </a:extLst>
          </p:cNvPr>
          <p:cNvSpPr txBox="1">
            <a:spLocks/>
          </p:cNvSpPr>
          <p:nvPr/>
        </p:nvSpPr>
        <p:spPr>
          <a:xfrm>
            <a:off x="4339180" y="398322"/>
            <a:ext cx="3513640" cy="7842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Conclusions</a:t>
            </a:r>
            <a:endParaRPr lang="en-US" sz="4000" dirty="0"/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F3F4548A-D8B6-9451-EC41-7AF4176A4992}"/>
              </a:ext>
            </a:extLst>
          </p:cNvPr>
          <p:cNvSpPr txBox="1"/>
          <p:nvPr/>
        </p:nvSpPr>
        <p:spPr>
          <a:xfrm>
            <a:off x="363128" y="1350599"/>
            <a:ext cx="1114782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Plasmas can be a powerful environment to study modification of electroweak decays and validate models</a:t>
            </a:r>
          </a:p>
        </p:txBody>
      </p:sp>
      <p:sp>
        <p:nvSpPr>
          <p:cNvPr id="9" name="CasellaDiTesto 3">
            <a:extLst>
              <a:ext uri="{FF2B5EF4-FFF2-40B4-BE49-F238E27FC236}">
                <a16:creationId xmlns:a16="http://schemas.microsoft.com/office/drawing/2014/main" id="{2BBF316A-2A1C-2E26-BFEF-AF854C88A66A}"/>
              </a:ext>
            </a:extLst>
          </p:cNvPr>
          <p:cNvSpPr txBox="1"/>
          <p:nvPr/>
        </p:nvSpPr>
        <p:spPr>
          <a:xfrm>
            <a:off x="6347460" y="1906416"/>
            <a:ext cx="548141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0070C0"/>
                </a:solidFill>
                <a:cs typeface="Calibri" panose="020F0502020204030204" pitchFamily="34" charset="0"/>
              </a:rPr>
              <a:t>Scenario can be different using plasma produced by HP lasers</a:t>
            </a:r>
          </a:p>
          <a:p>
            <a:endParaRPr lang="en-GB" sz="2000" dirty="0">
              <a:cs typeface="Calibri" panose="020F0502020204030204" pitchFamily="34" charset="0"/>
            </a:endParaRPr>
          </a:p>
          <a:p>
            <a:r>
              <a:rPr lang="en-GB" sz="2000" b="1" dirty="0">
                <a:cs typeface="Calibri" panose="020F0502020204030204" pitchFamily="34" charset="0"/>
              </a:rPr>
              <a:t>PRO: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High density plasma, reaching LTE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Online production of RIBs is in principle possible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Possible nuclear excitation and therefore, complete study of in-plasma decay modification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cs typeface="Calibri" panose="020F0502020204030204" pitchFamily="34" charset="0"/>
            </a:endParaRPr>
          </a:p>
          <a:p>
            <a:r>
              <a:rPr lang="en-GB" sz="2000" b="1" dirty="0">
                <a:cs typeface="Calibri" panose="020F0502020204030204" pitchFamily="34" charset="0"/>
              </a:rPr>
              <a:t>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Difficult to implement diagnostics following on-lime the fast time-variation of plasma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Short living plasma, with duration much shorter than typical lifetimes of isotopes involved in stellar nucleosynthesis</a:t>
            </a:r>
          </a:p>
        </p:txBody>
      </p:sp>
      <p:sp>
        <p:nvSpPr>
          <p:cNvPr id="10" name="CasellaDiTesto 2">
            <a:extLst>
              <a:ext uri="{FF2B5EF4-FFF2-40B4-BE49-F238E27FC236}">
                <a16:creationId xmlns:a16="http://schemas.microsoft.com/office/drawing/2014/main" id="{CEB3B332-F490-A2C2-72F3-569353AFA65C}"/>
              </a:ext>
            </a:extLst>
          </p:cNvPr>
          <p:cNvSpPr txBox="1"/>
          <p:nvPr/>
        </p:nvSpPr>
        <p:spPr>
          <a:xfrm>
            <a:off x="363128" y="1906416"/>
            <a:ext cx="589490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DD8901"/>
                </a:solidFill>
                <a:cs typeface="Calibri" panose="020F0502020204030204" pitchFamily="34" charset="0"/>
              </a:rPr>
              <a:t>Magnetic confinement</a:t>
            </a:r>
          </a:p>
          <a:p>
            <a:endParaRPr lang="en-GB" sz="1000" dirty="0"/>
          </a:p>
          <a:p>
            <a:r>
              <a:rPr lang="en-GB" sz="2000" b="1" dirty="0">
                <a:cs typeface="Calibri" panose="020F0502020204030204" pitchFamily="34" charset="0"/>
              </a:rPr>
              <a:t>PRO: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Long-living plasma (order of weeks)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steady state dynamical equilibrium for density and temperature,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  <a:sym typeface="Wingdings" pitchFamily="2" charset="2"/>
              </a:rPr>
              <a:t>h</a:t>
            </a:r>
            <a:r>
              <a:rPr lang="en-GB" dirty="0">
                <a:cs typeface="Calibri" panose="020F0502020204030204" pitchFamily="34" charset="0"/>
              </a:rPr>
              <a:t>ence, over days/weeks constant values for charge state distribution of in-plasma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Online monitoring of plasma density, temperature, volume, eventual kinetic turbulence, at any energy domain in NLTE conditions</a:t>
            </a:r>
          </a:p>
          <a:p>
            <a:endParaRPr lang="en-GB" dirty="0">
              <a:cs typeface="Calibri" panose="020F0502020204030204" pitchFamily="34" charset="0"/>
            </a:endParaRPr>
          </a:p>
          <a:p>
            <a:r>
              <a:rPr lang="en-GB" sz="2000" b="1" dirty="0">
                <a:cs typeface="Calibri" panose="020F0502020204030204" pitchFamily="34" charset="0"/>
              </a:rPr>
              <a:t>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Low density/high temperature plasma: NLTE conditions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Difficult “</a:t>
            </a:r>
            <a:r>
              <a:rPr lang="en-GB" dirty="0" err="1">
                <a:cs typeface="Calibri" panose="020F0502020204030204" pitchFamily="34" charset="0"/>
              </a:rPr>
              <a:t>plasmization</a:t>
            </a:r>
            <a:r>
              <a:rPr lang="en-GB" dirty="0">
                <a:cs typeface="Calibri" panose="020F0502020204030204" pitchFamily="34" charset="0"/>
              </a:rPr>
              <a:t>” of solid/metallic isotopes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cs typeface="Calibri" panose="020F0502020204030204" pitchFamily="34" charset="0"/>
              </a:rPr>
              <a:t>No access to nuclear excited state studies (too low T)</a:t>
            </a:r>
            <a:endParaRPr lang="en-GB" sz="2000" dirty="0">
              <a:cs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802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62A62C13-B3AD-3C9A-1353-7C66FE6CA232}"/>
              </a:ext>
            </a:extLst>
          </p:cNvPr>
          <p:cNvSpPr txBox="1"/>
          <p:nvPr/>
        </p:nvSpPr>
        <p:spPr>
          <a:xfrm>
            <a:off x="3871660" y="3088"/>
            <a:ext cx="2680836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David Mascali</a:t>
            </a:r>
          </a:p>
          <a:p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Domenico Santonocito 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Angelo </a:t>
            </a:r>
            <a:r>
              <a:rPr lang="en-US" b="1" dirty="0" err="1">
                <a:latin typeface="Calibri"/>
                <a:ea typeface="Calibri" panose="020F0502020204030204" pitchFamily="34" charset="0"/>
                <a:cs typeface="Calibri"/>
              </a:rPr>
              <a:t>Pidatella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Eugenia Naselli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Giuseppe Torrisi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Giorgio Mauro 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Giorgio Finocchiaro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2058" name="Picture 10" descr="Index of /download/LOGO_DECLINAZIONI/LNS">
            <a:extLst>
              <a:ext uri="{FF2B5EF4-FFF2-40B4-BE49-F238E27FC236}">
                <a16:creationId xmlns:a16="http://schemas.microsoft.com/office/drawing/2014/main" id="{050FE4BB-AB5D-3C43-1810-D2718AAAA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94" y="196742"/>
            <a:ext cx="1767333" cy="114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8F618552-989C-E20A-A0B2-1562F3A57313}"/>
              </a:ext>
            </a:extLst>
          </p:cNvPr>
          <p:cNvSpPr txBox="1"/>
          <p:nvPr/>
        </p:nvSpPr>
        <p:spPr>
          <a:xfrm>
            <a:off x="3866509" y="2487116"/>
            <a:ext cx="15546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Alessio </a:t>
            </a:r>
            <a:r>
              <a:rPr lang="en-US" b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Galatà</a:t>
            </a:r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See the source image">
            <a:extLst>
              <a:ext uri="{FF2B5EF4-FFF2-40B4-BE49-F238E27FC236}">
                <a16:creationId xmlns:a16="http://schemas.microsoft.com/office/drawing/2014/main" id="{91A33DB1-C5B0-C0C9-27B5-AA3135DD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75" y="1975500"/>
            <a:ext cx="1537164" cy="114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See the source image">
            <a:extLst>
              <a:ext uri="{FF2B5EF4-FFF2-40B4-BE49-F238E27FC236}">
                <a16:creationId xmlns:a16="http://schemas.microsoft.com/office/drawing/2014/main" id="{57703C7F-C695-30CC-5664-7A7DC7107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18" y="3447869"/>
            <a:ext cx="1267544" cy="89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See the source image">
            <a:extLst>
              <a:ext uri="{FF2B5EF4-FFF2-40B4-BE49-F238E27FC236}">
                <a16:creationId xmlns:a16="http://schemas.microsoft.com/office/drawing/2014/main" id="{5AD38D3D-AF6B-38DB-1095-FE91F56F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03" y="3703598"/>
            <a:ext cx="1319813" cy="3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42554A92-81E5-CAE7-CA96-AA62DFCCC493}"/>
              </a:ext>
            </a:extLst>
          </p:cNvPr>
          <p:cNvSpPr txBox="1"/>
          <p:nvPr/>
        </p:nvSpPr>
        <p:spPr>
          <a:xfrm>
            <a:off x="3866509" y="3705034"/>
            <a:ext cx="20132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Alberto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Mengoni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69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1B39B952-387C-CEA7-1ED4-A3C32E168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62" y="4584964"/>
            <a:ext cx="1687378" cy="10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204A48D5-8EF5-BBAE-7AB0-623811158266}"/>
              </a:ext>
            </a:extLst>
          </p:cNvPr>
          <p:cNvSpPr txBox="1"/>
          <p:nvPr/>
        </p:nvSpPr>
        <p:spPr>
          <a:xfrm>
            <a:off x="3869647" y="4657318"/>
            <a:ext cx="201320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Stefano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Simonucci</a:t>
            </a: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Sara Palmerini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Maurizio Busso</a:t>
            </a:r>
          </a:p>
        </p:txBody>
      </p:sp>
      <p:pic>
        <p:nvPicPr>
          <p:cNvPr id="2074" name="Picture 26" descr="TIFPA Trento Institute for Fundamental Physics and Applications">
            <a:extLst>
              <a:ext uri="{FF2B5EF4-FFF2-40B4-BE49-F238E27FC236}">
                <a16:creationId xmlns:a16="http://schemas.microsoft.com/office/drawing/2014/main" id="{C0FE0475-B8E8-6171-9F78-24A7977E0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47" y="5729899"/>
            <a:ext cx="1953969" cy="72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ECT workshop | Dr. Maryam Hassanvand">
            <a:extLst>
              <a:ext uri="{FF2B5EF4-FFF2-40B4-BE49-F238E27FC236}">
                <a16:creationId xmlns:a16="http://schemas.microsoft.com/office/drawing/2014/main" id="{47A62CEC-331D-9AEE-2EF8-EB4FAD60F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618" y="5777660"/>
            <a:ext cx="1563167" cy="8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4FB92FB0-E5F3-6525-720E-0D81B5DC38AA}"/>
              </a:ext>
            </a:extLst>
          </p:cNvPr>
          <p:cNvSpPr txBox="1"/>
          <p:nvPr/>
        </p:nvSpPr>
        <p:spPr>
          <a:xfrm>
            <a:off x="3869647" y="5830205"/>
            <a:ext cx="20132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Simone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Taioli</a:t>
            </a:r>
            <a:endParaRPr lang="en-US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8D8C0DF-AF7A-54C5-1FD6-C4953146006E}"/>
              </a:ext>
            </a:extLst>
          </p:cNvPr>
          <p:cNvSpPr txBox="1"/>
          <p:nvPr/>
        </p:nvSpPr>
        <p:spPr>
          <a:xfrm>
            <a:off x="5212078" y="6429068"/>
            <a:ext cx="35753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...and the PANDORA collaboration</a:t>
            </a: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5A4B6844-56B8-DC20-10A6-4338E22D56F7}"/>
              </a:ext>
            </a:extLst>
          </p:cNvPr>
          <p:cNvSpPr txBox="1"/>
          <p:nvPr/>
        </p:nvSpPr>
        <p:spPr>
          <a:xfrm>
            <a:off x="7532384" y="3117548"/>
            <a:ext cx="4346619" cy="23083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Sitka Text"/>
                <a:cs typeface="Calibri"/>
              </a:rPr>
              <a:t>THANK YOU FOR YOUR ATTENTION!</a:t>
            </a:r>
            <a:endParaRPr lang="en-US" sz="4800" dirty="0">
              <a:latin typeface="Sitka Text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0F775203-CEC5-D105-924D-A66C23D094A1}"/>
              </a:ext>
            </a:extLst>
          </p:cNvPr>
          <p:cNvSpPr txBox="1"/>
          <p:nvPr/>
        </p:nvSpPr>
        <p:spPr>
          <a:xfrm>
            <a:off x="7484788" y="834084"/>
            <a:ext cx="15546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Silvia Pisano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A2D85D-45BD-1F79-F51C-D42259A659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2998" y="109500"/>
            <a:ext cx="2519722" cy="772921"/>
          </a:xfrm>
          <a:prstGeom prst="rect">
            <a:avLst/>
          </a:prstGeom>
        </p:spPr>
      </p:pic>
      <p:pic>
        <p:nvPicPr>
          <p:cNvPr id="1026" name="Picture 2" descr="logo_infn">
            <a:extLst>
              <a:ext uri="{FF2B5EF4-FFF2-40B4-BE49-F238E27FC236}">
                <a16:creationId xmlns:a16="http://schemas.microsoft.com/office/drawing/2014/main" id="{8F4F8B3D-1DF5-153A-F4D7-4BC3D5A62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364" y="904068"/>
            <a:ext cx="1450990" cy="105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838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E2A1E7-732E-1129-9BDA-5AF2619F3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6C1521-D848-DF34-6FF1-99E00E130620}"/>
              </a:ext>
            </a:extLst>
          </p:cNvPr>
          <p:cNvSpPr txBox="1"/>
          <p:nvPr/>
        </p:nvSpPr>
        <p:spPr>
          <a:xfrm>
            <a:off x="2616708" y="2921168"/>
            <a:ext cx="695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3220267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0C203-A7BB-7543-E7DE-2DC3DA2B5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9">
            <a:extLst>
              <a:ext uri="{FF2B5EF4-FFF2-40B4-BE49-F238E27FC236}">
                <a16:creationId xmlns:a16="http://schemas.microsoft.com/office/drawing/2014/main" id="{DA31DB3D-305B-2CF5-CA40-52B4666EF73E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chemeClr val="bg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28">
            <a:extLst>
              <a:ext uri="{FF2B5EF4-FFF2-40B4-BE49-F238E27FC236}">
                <a16:creationId xmlns:a16="http://schemas.microsoft.com/office/drawing/2014/main" id="{E264BF10-9BEC-AC8E-AE8A-8519D9994B89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17">
            <a:extLst>
              <a:ext uri="{FF2B5EF4-FFF2-40B4-BE49-F238E27FC236}">
                <a16:creationId xmlns:a16="http://schemas.microsoft.com/office/drawing/2014/main" id="{738986C4-DFF5-BFBD-4024-54027925AD31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chemeClr val="tx2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5270E-81F7-9F85-3932-4E2D41EF1B98}"/>
              </a:ext>
            </a:extLst>
          </p:cNvPr>
          <p:cNvSpPr txBox="1">
            <a:spLocks/>
          </p:cNvSpPr>
          <p:nvPr/>
        </p:nvSpPr>
        <p:spPr>
          <a:xfrm>
            <a:off x="2133822" y="480198"/>
            <a:ext cx="7924356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Elements of Nuclear Astrophysics</a:t>
            </a:r>
            <a:endParaRPr lang="en-US" sz="5400" dirty="0"/>
          </a:p>
        </p:txBody>
      </p:sp>
      <p:pic>
        <p:nvPicPr>
          <p:cNvPr id="3" name="Picture 2" descr="A graph showing mass number&#10;&#10;Description automatically generated">
            <a:extLst>
              <a:ext uri="{FF2B5EF4-FFF2-40B4-BE49-F238E27FC236}">
                <a16:creationId xmlns:a16="http://schemas.microsoft.com/office/drawing/2014/main" id="{44EEBCE8-0A39-7C7D-C1F1-874214FF6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728" y="1470991"/>
            <a:ext cx="7493139" cy="4445177"/>
          </a:xfrm>
          <a:prstGeom prst="rect">
            <a:avLst/>
          </a:prstGeom>
        </p:spPr>
      </p:pic>
      <p:pic>
        <p:nvPicPr>
          <p:cNvPr id="8" name="Picture 7" descr="A black and white cover of a magazine&#10;&#10;Description automatically generated">
            <a:extLst>
              <a:ext uri="{FF2B5EF4-FFF2-40B4-BE49-F238E27FC236}">
                <a16:creationId xmlns:a16="http://schemas.microsoft.com/office/drawing/2014/main" id="{A234FE97-9927-F8B1-6889-453E95FB9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18" y="1439366"/>
            <a:ext cx="3264513" cy="2503056"/>
          </a:xfrm>
          <a:prstGeom prst="rect">
            <a:avLst/>
          </a:prstGeom>
        </p:spPr>
      </p:pic>
      <p:pic>
        <p:nvPicPr>
          <p:cNvPr id="16" name="Picture 15" descr="A close-up of a paper&#10;&#10;Description automatically generated">
            <a:extLst>
              <a:ext uri="{FF2B5EF4-FFF2-40B4-BE49-F238E27FC236}">
                <a16:creationId xmlns:a16="http://schemas.microsoft.com/office/drawing/2014/main" id="{DA2E5C5A-6D5C-91E9-672A-FFC715729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16" y="3930172"/>
            <a:ext cx="2248757" cy="25923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5420D5-042D-500D-E362-7EBB1EFC2A6B}"/>
              </a:ext>
            </a:extLst>
          </p:cNvPr>
          <p:cNvSpPr txBox="1"/>
          <p:nvPr/>
        </p:nvSpPr>
        <p:spPr>
          <a:xfrm>
            <a:off x="3349502" y="5993679"/>
            <a:ext cx="371745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Elements till </a:t>
            </a:r>
            <a:r>
              <a:rPr lang="en-US" sz="1200" baseline="30000" dirty="0"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Fe (iron peak) are </a:t>
            </a:r>
            <a:r>
              <a:rPr lang="en-US" sz="1200" dirty="0" err="1">
                <a:ea typeface="Calibri" panose="020F0502020204030204" pitchFamily="34" charset="0"/>
                <a:cs typeface="Calibri" panose="020F0502020204030204" pitchFamily="34" charset="0"/>
              </a:rPr>
              <a:t>synthesised</a:t>
            </a:r>
            <a:r>
              <a:rPr 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 through successive </a:t>
            </a:r>
            <a:r>
              <a:rPr lang="en-US" sz="1200" b="1" dirty="0">
                <a:ea typeface="Calibri" panose="020F0502020204030204" pitchFamily="34" charset="0"/>
                <a:cs typeface="Calibri" panose="020F0502020204030204" pitchFamily="34" charset="0"/>
              </a:rPr>
              <a:t>thermonuclear fusion</a:t>
            </a:r>
            <a:r>
              <a:rPr 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 reactions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0FB247-A25F-3211-6F3C-3EEF58A9D692}"/>
              </a:ext>
            </a:extLst>
          </p:cNvPr>
          <p:cNvSpPr txBox="1"/>
          <p:nvPr/>
        </p:nvSpPr>
        <p:spPr>
          <a:xfrm>
            <a:off x="8057245" y="5989813"/>
            <a:ext cx="3441966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99% of elements beyond the iron peak are produced through </a:t>
            </a:r>
            <a:r>
              <a:rPr lang="en-US" sz="1200" b="1" dirty="0">
                <a:ea typeface="Calibri" panose="020F0502020204030204" pitchFamily="34" charset="0"/>
                <a:cs typeface="Calibri" panose="020F0502020204030204" pitchFamily="34" charset="0"/>
              </a:rPr>
              <a:t>neutron capture reactions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892E03-78B8-652E-968D-03CA562643B9}"/>
              </a:ext>
            </a:extLst>
          </p:cNvPr>
          <p:cNvSpPr/>
          <p:nvPr/>
        </p:nvSpPr>
        <p:spPr>
          <a:xfrm>
            <a:off x="4355175" y="1607756"/>
            <a:ext cx="1926753" cy="3805491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E5B3AD-031F-516E-EEED-7ACA967EAB33}"/>
              </a:ext>
            </a:extLst>
          </p:cNvPr>
          <p:cNvSpPr/>
          <p:nvPr/>
        </p:nvSpPr>
        <p:spPr>
          <a:xfrm>
            <a:off x="6340284" y="1607756"/>
            <a:ext cx="4623372" cy="380549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B34B3C-DF8F-52E7-B295-63398D4C911A}"/>
              </a:ext>
            </a:extLst>
          </p:cNvPr>
          <p:cNvSpPr txBox="1"/>
          <p:nvPr/>
        </p:nvSpPr>
        <p:spPr>
          <a:xfrm>
            <a:off x="3257895" y="6522521"/>
            <a:ext cx="318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ea typeface="Calibri"/>
                <a:cs typeface="Calibri"/>
              </a:rPr>
              <a:t>A. </a:t>
            </a:r>
            <a:r>
              <a:rPr lang="en-US" sz="1100" i="1" dirty="0" err="1">
                <a:ea typeface="Calibri"/>
                <a:cs typeface="Calibri"/>
              </a:rPr>
              <a:t>Arcones</a:t>
            </a:r>
            <a:r>
              <a:rPr lang="en-US" sz="1100" i="1" dirty="0">
                <a:ea typeface="Calibri"/>
                <a:cs typeface="Calibri"/>
              </a:rPr>
              <a:t> and F. </a:t>
            </a:r>
            <a:r>
              <a:rPr lang="en-US" sz="1100" i="1" dirty="0" err="1">
                <a:ea typeface="Calibri"/>
                <a:cs typeface="Calibri"/>
              </a:rPr>
              <a:t>Thielemann</a:t>
            </a:r>
            <a:r>
              <a:rPr lang="en-US" sz="1100" i="1" dirty="0">
                <a:ea typeface="Calibri"/>
                <a:cs typeface="Calibri"/>
              </a:rPr>
              <a:t>, A&amp;AR </a:t>
            </a:r>
            <a:r>
              <a:rPr lang="en-US" sz="1100" b="1" i="1" dirty="0">
                <a:ea typeface="Calibri"/>
                <a:cs typeface="Calibri"/>
              </a:rPr>
              <a:t>31</a:t>
            </a:r>
            <a:r>
              <a:rPr lang="en-US" sz="1100" i="1" dirty="0">
                <a:ea typeface="Calibri"/>
                <a:cs typeface="Calibri"/>
              </a:rPr>
              <a:t> (2022)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293E03AA-5CF0-7F5C-99CF-8BC8913C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71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00B417DB-88BD-8B14-85C1-2FCCE598A2C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6D430B-C7D3-6851-7B5E-06837ECAFE11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2D1792F-ADA4-F18E-D5D0-5E59936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62D9F58-CB96-29BE-884D-47E3E776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C5FBB6C-0E32-0CC6-EADA-453D45CB8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E412B30-25AE-B1CE-1E17-A9CE21DA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3298571-2B04-3071-D578-AE546423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6F53837-2536-7D83-3A5D-A97095778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2E2CBEA-68E6-62B0-B295-E13BE59A5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0B72DE2-BD72-76B4-B13C-6079E5EFB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EA063EFC-78D6-9875-0BC6-B013BE4A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0C4773F-3624-D028-08AD-41A229ADA692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6F714E-2A77-A312-FA1F-99D7F923E899}"/>
              </a:ext>
            </a:extLst>
          </p:cNvPr>
          <p:cNvSpPr txBox="1"/>
          <p:nvPr/>
        </p:nvSpPr>
        <p:spPr>
          <a:xfrm>
            <a:off x="829047" y="2037654"/>
            <a:ext cx="275642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PIC SIMULATIONS FOR ELECTRONS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9C7790-7656-72D8-A5D9-4A7B60FF02AF}"/>
              </a:ext>
            </a:extLst>
          </p:cNvPr>
          <p:cNvSpPr txBox="1"/>
          <p:nvPr/>
        </p:nvSpPr>
        <p:spPr>
          <a:xfrm>
            <a:off x="957112" y="2756724"/>
            <a:ext cx="250029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/>
                <a:cs typeface="Calibri"/>
              </a:rPr>
              <a:t>3D, steady-state maps of </a:t>
            </a:r>
            <a:r>
              <a:rPr lang="en-US" sz="1600" i="1" dirty="0">
                <a:latin typeface="Calibri"/>
                <a:cs typeface="Calibri"/>
              </a:rPr>
              <a:t>n</a:t>
            </a:r>
            <a:r>
              <a:rPr lang="en-US" sz="1600" i="1" baseline="-25000" dirty="0">
                <a:latin typeface="Calibri"/>
                <a:cs typeface="Calibri"/>
              </a:rPr>
              <a:t>e</a:t>
            </a:r>
            <a:r>
              <a:rPr lang="en-US" sz="1600" dirty="0">
                <a:latin typeface="Calibri"/>
                <a:cs typeface="Calibri"/>
              </a:rPr>
              <a:t> and </a:t>
            </a:r>
            <a:r>
              <a:rPr lang="en-US" sz="1600" i="1" dirty="0">
                <a:latin typeface="Calibri"/>
                <a:cs typeface="Calibri"/>
              </a:rPr>
              <a:t>E</a:t>
            </a:r>
            <a:r>
              <a:rPr lang="en-US" sz="1600" i="1" baseline="-25000" dirty="0">
                <a:latin typeface="Calibri"/>
                <a:cs typeface="Calibri"/>
              </a:rPr>
              <a:t>e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6C0D5C-ABC2-9301-463E-21B1542050C8}"/>
              </a:ext>
            </a:extLst>
          </p:cNvPr>
          <p:cNvSpPr/>
          <p:nvPr/>
        </p:nvSpPr>
        <p:spPr>
          <a:xfrm>
            <a:off x="3744981" y="2758225"/>
            <a:ext cx="869324" cy="33270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EF38EA-9066-73A8-7EC5-7216B7E178BC}"/>
              </a:ext>
            </a:extLst>
          </p:cNvPr>
          <p:cNvSpPr txBox="1"/>
          <p:nvPr/>
        </p:nvSpPr>
        <p:spPr>
          <a:xfrm>
            <a:off x="4864428" y="2756724"/>
            <a:ext cx="27027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PIC-MC SIMULATIONS FOR PLASMA 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44B702-A7E1-F112-D61D-AC5B976C9D90}"/>
              </a:ext>
            </a:extLst>
          </p:cNvPr>
          <p:cNvSpPr txBox="1"/>
          <p:nvPr/>
        </p:nvSpPr>
        <p:spPr>
          <a:xfrm>
            <a:off x="4864428" y="3432865"/>
            <a:ext cx="27027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/>
                <a:cs typeface="Calibri"/>
              </a:rPr>
              <a:t>3D, steady-state maps of </a:t>
            </a:r>
            <a:r>
              <a:rPr lang="en-US" sz="1600" i="1" dirty="0">
                <a:latin typeface="Calibri"/>
                <a:cs typeface="Calibri"/>
              </a:rPr>
              <a:t>&lt;Z&gt; </a:t>
            </a:r>
            <a:r>
              <a:rPr lang="en-US" sz="1600" dirty="0">
                <a:latin typeface="Calibri"/>
                <a:cs typeface="Calibri"/>
              </a:rPr>
              <a:t>and</a:t>
            </a:r>
            <a:r>
              <a:rPr lang="en-US" sz="1600" i="1" dirty="0">
                <a:latin typeface="Calibri"/>
                <a:cs typeface="Calibri"/>
              </a:rPr>
              <a:t> </a:t>
            </a:r>
            <a:r>
              <a:rPr lang="en-US" sz="1600" i="1" dirty="0" err="1">
                <a:latin typeface="Calibri"/>
                <a:cs typeface="Calibri"/>
              </a:rPr>
              <a:t>n</a:t>
            </a:r>
            <a:r>
              <a:rPr lang="en-US" sz="1600" i="1" baseline="-25000" dirty="0" err="1">
                <a:latin typeface="Calibri"/>
                <a:cs typeface="Calibri"/>
              </a:rPr>
              <a:t>i</a:t>
            </a:r>
            <a:endParaRPr lang="en-US" sz="1600" i="1" baseline="-25000" dirty="0">
              <a:latin typeface="Calibri"/>
              <a:cs typeface="Calibri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C1115AF4-A882-6A6F-C691-ED6BC1AAACE1}"/>
              </a:ext>
            </a:extLst>
          </p:cNvPr>
          <p:cNvSpPr/>
          <p:nvPr/>
        </p:nvSpPr>
        <p:spPr>
          <a:xfrm>
            <a:off x="7836170" y="3436512"/>
            <a:ext cx="869324" cy="33270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45DD96-7DAA-DFD2-0BF2-93D49D61F099}"/>
              </a:ext>
            </a:extLst>
          </p:cNvPr>
          <p:cNvSpPr txBox="1"/>
          <p:nvPr/>
        </p:nvSpPr>
        <p:spPr>
          <a:xfrm>
            <a:off x="8889075" y="3282611"/>
            <a:ext cx="27027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PIC-MC SIMULATIONS FOR ISOTOPE IONS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07E246-5C6D-0FA6-7F92-2280DA3AA04E}"/>
              </a:ext>
            </a:extLst>
          </p:cNvPr>
          <p:cNvSpPr txBox="1"/>
          <p:nvPr/>
        </p:nvSpPr>
        <p:spPr>
          <a:xfrm>
            <a:off x="8889075" y="4001681"/>
            <a:ext cx="27027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/>
                <a:cs typeface="Calibri"/>
              </a:rPr>
              <a:t>3D, steady-state maps of </a:t>
            </a:r>
            <a:r>
              <a:rPr lang="en-US" sz="1600" i="1" dirty="0">
                <a:latin typeface="Calibri"/>
                <a:cs typeface="Calibri"/>
              </a:rPr>
              <a:t>&lt;Z&gt; </a:t>
            </a:r>
            <a:r>
              <a:rPr lang="en-US" sz="1600" dirty="0">
                <a:latin typeface="Calibri"/>
                <a:cs typeface="Calibri"/>
              </a:rPr>
              <a:t>and</a:t>
            </a:r>
            <a:r>
              <a:rPr lang="en-US" sz="1600" i="1" dirty="0">
                <a:latin typeface="Calibri"/>
                <a:cs typeface="Calibri"/>
              </a:rPr>
              <a:t> </a:t>
            </a:r>
            <a:r>
              <a:rPr lang="en-US" sz="1600" i="1" dirty="0">
                <a:ea typeface="+mn-lt"/>
                <a:cs typeface="+mn-lt"/>
              </a:rPr>
              <a:t>λ*</a:t>
            </a:r>
            <a:endParaRPr lang="en-US" sz="1600" i="1" baseline="-25000" dirty="0">
              <a:latin typeface="Calibri"/>
              <a:cs typeface="Calibri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214D9A4-8C6C-960F-2F3E-DECD26142667}"/>
              </a:ext>
            </a:extLst>
          </p:cNvPr>
          <p:cNvSpPr/>
          <p:nvPr/>
        </p:nvSpPr>
        <p:spPr>
          <a:xfrm>
            <a:off x="673578" y="1751457"/>
            <a:ext cx="2972873" cy="179230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9EF8D737-88EC-70A0-1A48-87FB2CF5B618}"/>
              </a:ext>
            </a:extLst>
          </p:cNvPr>
          <p:cNvSpPr/>
          <p:nvPr/>
        </p:nvSpPr>
        <p:spPr>
          <a:xfrm>
            <a:off x="2021675" y="3715181"/>
            <a:ext cx="375633" cy="568816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8A2970B-BF47-CFB9-7DD7-31286C264DE1}"/>
              </a:ext>
            </a:extLst>
          </p:cNvPr>
          <p:cNvSpPr txBox="1"/>
          <p:nvPr/>
        </p:nvSpPr>
        <p:spPr>
          <a:xfrm>
            <a:off x="625132" y="4409514"/>
            <a:ext cx="3164252" cy="203132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First level input to all codes and therefore precision needed</a:t>
            </a:r>
          </a:p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r>
              <a:rPr lang="en-US">
                <a:latin typeface="Calibri"/>
                <a:cs typeface="Calibri"/>
              </a:rPr>
              <a:t>Observables: </a:t>
            </a:r>
            <a:r>
              <a:rPr lang="en-US" b="1">
                <a:latin typeface="Calibri"/>
                <a:cs typeface="Calibri"/>
              </a:rPr>
              <a:t>Soft X-ray spectroscopy</a:t>
            </a:r>
            <a:r>
              <a:rPr lang="en-US">
                <a:latin typeface="Calibri"/>
                <a:cs typeface="Calibri"/>
              </a:rPr>
              <a:t>, interferometry, polarimetry, profilometry, Thomson scattering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31E8F6F-EAF3-23A8-37D4-935689A1D852}"/>
              </a:ext>
            </a:extLst>
          </p:cNvPr>
          <p:cNvSpPr/>
          <p:nvPr/>
        </p:nvSpPr>
        <p:spPr>
          <a:xfrm>
            <a:off x="4730422" y="2406133"/>
            <a:ext cx="2972873" cy="179230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E8BC8488-B3F6-4A37-3879-8537B411C7E1}"/>
              </a:ext>
            </a:extLst>
          </p:cNvPr>
          <p:cNvSpPr/>
          <p:nvPr/>
        </p:nvSpPr>
        <p:spPr>
          <a:xfrm>
            <a:off x="6024857" y="4337660"/>
            <a:ext cx="375633" cy="568816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263D072-AC78-A5D7-9FB9-72DB75F38E55}"/>
              </a:ext>
            </a:extLst>
          </p:cNvPr>
          <p:cNvSpPr txBox="1"/>
          <p:nvPr/>
        </p:nvSpPr>
        <p:spPr>
          <a:xfrm>
            <a:off x="4080963" y="4903204"/>
            <a:ext cx="4269688" cy="120032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Second level input to in-plasma decay code</a:t>
            </a:r>
          </a:p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r>
              <a:rPr lang="en-US" dirty="0">
                <a:latin typeface="Calibri"/>
                <a:cs typeface="Calibri"/>
              </a:rPr>
              <a:t>Observables: </a:t>
            </a:r>
            <a:r>
              <a:rPr lang="en-US" b="1" dirty="0">
                <a:latin typeface="Calibri"/>
                <a:cs typeface="Calibri"/>
              </a:rPr>
              <a:t>Faraday cup</a:t>
            </a:r>
            <a:r>
              <a:rPr lang="en-US" dirty="0">
                <a:latin typeface="Calibri"/>
                <a:cs typeface="Calibri"/>
              </a:rPr>
              <a:t>, optical emission spectroscopy, </a:t>
            </a:r>
            <a:r>
              <a:rPr lang="en-US" b="1" dirty="0">
                <a:latin typeface="Calibri"/>
                <a:cs typeface="Calibri"/>
              </a:rPr>
              <a:t>X-ray fluorescence</a:t>
            </a:r>
            <a:endParaRPr lang="en-US" b="1" dirty="0">
              <a:latin typeface="Calibri"/>
              <a:ea typeface="Calibri"/>
              <a:cs typeface="Calibri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032EBCFB-E8A2-DD9E-5600-27C488638412}"/>
              </a:ext>
            </a:extLst>
          </p:cNvPr>
          <p:cNvSpPr/>
          <p:nvPr/>
        </p:nvSpPr>
        <p:spPr>
          <a:xfrm>
            <a:off x="8755071" y="3028612"/>
            <a:ext cx="2972873" cy="179230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D5F86243-F8A1-EFB4-BC7E-89EC1833AC14}"/>
              </a:ext>
            </a:extLst>
          </p:cNvPr>
          <p:cNvSpPr/>
          <p:nvPr/>
        </p:nvSpPr>
        <p:spPr>
          <a:xfrm>
            <a:off x="10049506" y="4938674"/>
            <a:ext cx="375633" cy="568816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8EC1D7A-DD53-196A-EC37-E9B658A3C7C1}"/>
              </a:ext>
            </a:extLst>
          </p:cNvPr>
          <p:cNvSpPr txBox="1"/>
          <p:nvPr/>
        </p:nvSpPr>
        <p:spPr>
          <a:xfrm>
            <a:off x="8889074" y="5611542"/>
            <a:ext cx="2895942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Observables: </a:t>
            </a:r>
            <a:r>
              <a:rPr lang="en-US" b="1">
                <a:latin typeface="Calibri"/>
                <a:cs typeface="Calibri"/>
              </a:rPr>
              <a:t>PANDORA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4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807873" y="446694"/>
            <a:ext cx="5220231" cy="460355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/>
                <a:cs typeface="Arial"/>
              </a:rPr>
              <a:t>ECR plasma </a:t>
            </a:r>
            <a:r>
              <a:rPr lang="it-IT" sz="2400" b="1" dirty="0" err="1">
                <a:solidFill>
                  <a:schemeClr val="tx1"/>
                </a:solidFill>
                <a:latin typeface="Arial"/>
                <a:cs typeface="Arial"/>
              </a:rPr>
              <a:t>simulation</a:t>
            </a:r>
            <a:r>
              <a:rPr lang="it-IT" sz="2400" b="1" dirty="0">
                <a:solidFill>
                  <a:schemeClr val="tx1"/>
                </a:solidFill>
                <a:latin typeface="Arial"/>
                <a:cs typeface="Arial"/>
              </a:rPr>
              <a:t> pipeline</a:t>
            </a:r>
          </a:p>
        </p:txBody>
      </p:sp>
    </p:spTree>
    <p:extLst>
      <p:ext uri="{BB962C8B-B14F-4D97-AF65-F5344CB8AC3E}">
        <p14:creationId xmlns:p14="http://schemas.microsoft.com/office/powerpoint/2010/main" val="341572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5" grpId="0" animBg="1"/>
      <p:bldP spid="17" grpId="0" animBg="1"/>
      <p:bldP spid="23" grpId="0"/>
      <p:bldP spid="27" grpId="0" animBg="1"/>
      <p:bldP spid="44" grpId="0" animBg="1"/>
      <p:bldP spid="46" grpId="0"/>
      <p:bldP spid="48" grpId="0" animBg="1"/>
      <p:bldP spid="50" grpId="0" animBg="1"/>
      <p:bldP spid="52" grpId="0"/>
      <p:bldP spid="56" grpId="0" animBg="1"/>
      <p:bldP spid="61" grpId="0" animBg="1"/>
      <p:bldP spid="63" grpId="0"/>
      <p:bldP spid="65" grpId="0" animBg="1"/>
      <p:bldP spid="67" grpId="0" animBg="1"/>
      <p:bldP spid="6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0B417DB-88BD-8B14-85C1-2FCCE598A2C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6D430B-C7D3-6851-7B5E-06837ECAFE11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2D1792F-ADA4-F18E-D5D0-5E59936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62D9F58-CB96-29BE-884D-47E3E776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C5FBB6C-0E32-0CC6-EADA-453D45CB8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E412B30-25AE-B1CE-1E17-A9CE21DA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3298571-2B04-3071-D578-AE546423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6F53837-2536-7D83-3A5D-A97095778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2E2CBEA-68E6-62B0-B295-E13BE59A5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0B72DE2-BD72-76B4-B13C-6079E5EFB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EA063EFC-78D6-9875-0BC6-B013BE4A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0C4773F-3624-D028-08AD-41A229ADA692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dirty="0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64298F9-CF1D-28EC-D089-3C7427068F74}"/>
              </a:ext>
            </a:extLst>
          </p:cNvPr>
          <p:cNvSpPr txBox="1"/>
          <p:nvPr/>
        </p:nvSpPr>
        <p:spPr>
          <a:xfrm>
            <a:off x="1221994" y="1526245"/>
            <a:ext cx="50334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PIC is a technique to simulate plasma.</a:t>
            </a:r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F92A1B6-5759-5FC4-A264-FA3528A47A0E}"/>
              </a:ext>
            </a:extLst>
          </p:cNvPr>
          <p:cNvSpPr txBox="1"/>
          <p:nvPr/>
        </p:nvSpPr>
        <p:spPr>
          <a:xfrm>
            <a:off x="300506" y="2103548"/>
            <a:ext cx="373487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Calibri"/>
                <a:ea typeface="Calibri"/>
                <a:cs typeface="Calibri"/>
              </a:rPr>
              <a:t>N</a:t>
            </a:r>
            <a:r>
              <a:rPr lang="en-US" dirty="0">
                <a:latin typeface="Calibri"/>
                <a:ea typeface="Calibri"/>
                <a:cs typeface="Calibri"/>
              </a:rPr>
              <a:t> macroparticles, each representing a certain number of real particles, are </a:t>
            </a:r>
            <a:r>
              <a:rPr lang="en-US" dirty="0" err="1">
                <a:latin typeface="Calibri"/>
                <a:ea typeface="Calibri"/>
                <a:cs typeface="Calibri"/>
              </a:rPr>
              <a:t>initialised</a:t>
            </a:r>
            <a:r>
              <a:rPr lang="en-US" dirty="0">
                <a:latin typeface="Calibri"/>
                <a:ea typeface="Calibri"/>
                <a:cs typeface="Calibri"/>
              </a:rPr>
              <a:t> and transported according to equations of motion</a:t>
            </a:r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8E05F69-B572-FB33-BE54-21FAF871415F}"/>
              </a:ext>
            </a:extLst>
          </p:cNvPr>
          <p:cNvSpPr txBox="1"/>
          <p:nvPr/>
        </p:nvSpPr>
        <p:spPr>
          <a:xfrm>
            <a:off x="4303689" y="2103548"/>
            <a:ext cx="34987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The simulation domain is divided into a grid, and particle trajectories leaves traces at grid points which leads to an occupation map</a:t>
            </a:r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96C3F7A-FB18-6DC7-1CBF-A5FDCF8C3921}"/>
              </a:ext>
            </a:extLst>
          </p:cNvPr>
          <p:cNvSpPr txBox="1"/>
          <p:nvPr/>
        </p:nvSpPr>
        <p:spPr>
          <a:xfrm>
            <a:off x="8145886" y="2103547"/>
            <a:ext cx="373487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Occupation maps are scaled to density maps according to some physical law, and fields are calculated on grid points using FEM/FDM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DC5FC6E-F867-6F2D-9741-8D08B5234180}"/>
              </a:ext>
            </a:extLst>
          </p:cNvPr>
          <p:cNvGrpSpPr/>
          <p:nvPr/>
        </p:nvGrpSpPr>
        <p:grpSpPr>
          <a:xfrm>
            <a:off x="8245610" y="3427269"/>
            <a:ext cx="3275636" cy="2786603"/>
            <a:chOff x="8245610" y="3427269"/>
            <a:chExt cx="3275636" cy="2786603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A0BB3322-8427-520D-5979-6E815E61B7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2853" y="342727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EE66B07-CD0D-91AA-4B01-86710608EA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1739" y="342727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7C95B676-AF5F-226B-FC23-21C87E5FCD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76297" y="3427269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9149F242-4E42-5853-C70A-06E5572977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5613" y="3851675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7DE36092-574D-8775-C281-32DE797519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5611" y="483552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9BFF55E5-B14A-E225-38C0-17304955E9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5610" y="568433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57">
              <a:extLst>
                <a:ext uri="{FF2B5EF4-FFF2-40B4-BE49-F238E27FC236}">
                  <a16:creationId xmlns:a16="http://schemas.microsoft.com/office/drawing/2014/main" id="{34EC64C7-F014-A07C-50D8-501804F3C74A}"/>
                </a:ext>
              </a:extLst>
            </p:cNvPr>
            <p:cNvSpPr txBox="1"/>
            <p:nvPr/>
          </p:nvSpPr>
          <p:spPr>
            <a:xfrm>
              <a:off x="9727172" y="4863498"/>
              <a:ext cx="50156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(i,j)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86" name="TextBox 58">
              <a:extLst>
                <a:ext uri="{FF2B5EF4-FFF2-40B4-BE49-F238E27FC236}">
                  <a16:creationId xmlns:a16="http://schemas.microsoft.com/office/drawing/2014/main" id="{EBE33DD8-5D81-E1B1-C44C-2DFBD37F83CD}"/>
                </a:ext>
              </a:extLst>
            </p:cNvPr>
            <p:cNvSpPr txBox="1"/>
            <p:nvPr/>
          </p:nvSpPr>
          <p:spPr>
            <a:xfrm>
              <a:off x="9727172" y="386035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(i-1,j)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87" name="TextBox 59">
              <a:extLst>
                <a:ext uri="{FF2B5EF4-FFF2-40B4-BE49-F238E27FC236}">
                  <a16:creationId xmlns:a16="http://schemas.microsoft.com/office/drawing/2014/main" id="{1B19F047-C781-D69A-E0E3-FC57740C292A}"/>
                </a:ext>
              </a:extLst>
            </p:cNvPr>
            <p:cNvSpPr txBox="1"/>
            <p:nvPr/>
          </p:nvSpPr>
          <p:spPr>
            <a:xfrm>
              <a:off x="9717526" y="5693016"/>
              <a:ext cx="684833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(i+1,j)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88" name="TextBox 60">
              <a:extLst>
                <a:ext uri="{FF2B5EF4-FFF2-40B4-BE49-F238E27FC236}">
                  <a16:creationId xmlns:a16="http://schemas.microsoft.com/office/drawing/2014/main" id="{0157D2C6-5817-EF7E-9193-39745273C91F}"/>
                </a:ext>
              </a:extLst>
            </p:cNvPr>
            <p:cNvSpPr txBox="1"/>
            <p:nvPr/>
          </p:nvSpPr>
          <p:spPr>
            <a:xfrm>
              <a:off x="8598640" y="3879649"/>
              <a:ext cx="761997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(i-1,j-1)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89" name="TextBox 61">
              <a:extLst>
                <a:ext uri="{FF2B5EF4-FFF2-40B4-BE49-F238E27FC236}">
                  <a16:creationId xmlns:a16="http://schemas.microsoft.com/office/drawing/2014/main" id="{8DC5FB1F-FF4E-D291-118B-AD2888E20B7B}"/>
                </a:ext>
              </a:extLst>
            </p:cNvPr>
            <p:cNvSpPr txBox="1"/>
            <p:nvPr/>
          </p:nvSpPr>
          <p:spPr>
            <a:xfrm>
              <a:off x="8598640" y="486349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(i,j-1)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90" name="TextBox 62">
              <a:extLst>
                <a:ext uri="{FF2B5EF4-FFF2-40B4-BE49-F238E27FC236}">
                  <a16:creationId xmlns:a16="http://schemas.microsoft.com/office/drawing/2014/main" id="{6BC397A1-0C88-2285-FC5E-36CC1C5C3913}"/>
                </a:ext>
              </a:extLst>
            </p:cNvPr>
            <p:cNvSpPr txBox="1"/>
            <p:nvPr/>
          </p:nvSpPr>
          <p:spPr>
            <a:xfrm>
              <a:off x="8598639" y="568336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(i+1,j-1)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91" name="TextBox 63">
              <a:extLst>
                <a:ext uri="{FF2B5EF4-FFF2-40B4-BE49-F238E27FC236}">
                  <a16:creationId xmlns:a16="http://schemas.microsoft.com/office/drawing/2014/main" id="{F4D385E8-3A6D-DCDE-332B-1CA393F22E3F}"/>
                </a:ext>
              </a:extLst>
            </p:cNvPr>
            <p:cNvSpPr txBox="1"/>
            <p:nvPr/>
          </p:nvSpPr>
          <p:spPr>
            <a:xfrm>
              <a:off x="10672438" y="387964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(i-1,j+1)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92" name="TextBox 64">
              <a:extLst>
                <a:ext uri="{FF2B5EF4-FFF2-40B4-BE49-F238E27FC236}">
                  <a16:creationId xmlns:a16="http://schemas.microsoft.com/office/drawing/2014/main" id="{CAA8F739-98BF-A345-64B3-2126DBCF21D6}"/>
                </a:ext>
              </a:extLst>
            </p:cNvPr>
            <p:cNvSpPr txBox="1"/>
            <p:nvPr/>
          </p:nvSpPr>
          <p:spPr>
            <a:xfrm>
              <a:off x="10672439" y="4863497"/>
              <a:ext cx="69447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(i,j+1)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93" name="TextBox 65">
              <a:extLst>
                <a:ext uri="{FF2B5EF4-FFF2-40B4-BE49-F238E27FC236}">
                  <a16:creationId xmlns:a16="http://schemas.microsoft.com/office/drawing/2014/main" id="{447D2C17-F8C6-DD47-EFCF-06AED804DCCB}"/>
                </a:ext>
              </a:extLst>
            </p:cNvPr>
            <p:cNvSpPr txBox="1"/>
            <p:nvPr/>
          </p:nvSpPr>
          <p:spPr>
            <a:xfrm>
              <a:off x="10643502" y="5693014"/>
              <a:ext cx="877744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(i+1,j+1)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87D5B7E-F1BE-EA00-39CB-5D2445F2E691}"/>
                </a:ext>
              </a:extLst>
            </p:cNvPr>
            <p:cNvSpPr/>
            <p:nvPr/>
          </p:nvSpPr>
          <p:spPr>
            <a:xfrm>
              <a:off x="10286617" y="529754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3EFDAEC-69F5-4C9A-E0BB-4024C732522D}"/>
                </a:ext>
              </a:extLst>
            </p:cNvPr>
            <p:cNvSpPr/>
            <p:nvPr/>
          </p:nvSpPr>
          <p:spPr>
            <a:xfrm>
              <a:off x="10431301" y="459342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F2C6AB5-ABA5-7CCA-7E62-60E3D5260397}"/>
                </a:ext>
              </a:extLst>
            </p:cNvPr>
            <p:cNvSpPr/>
            <p:nvPr/>
          </p:nvSpPr>
          <p:spPr>
            <a:xfrm>
              <a:off x="10141932" y="448731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22CA8D0-0E72-AAE9-BEC8-1EB4A19A4FAF}"/>
                </a:ext>
              </a:extLst>
            </p:cNvPr>
            <p:cNvSpPr/>
            <p:nvPr/>
          </p:nvSpPr>
          <p:spPr>
            <a:xfrm>
              <a:off x="9350995" y="458377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910705B-A89C-FE21-A535-3D5F696F6111}"/>
                </a:ext>
              </a:extLst>
            </p:cNvPr>
            <p:cNvSpPr/>
            <p:nvPr/>
          </p:nvSpPr>
          <p:spPr>
            <a:xfrm>
              <a:off x="9229543" y="431478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72EE9BB-D16C-1413-3F0A-8E32582F3D4E}"/>
                </a:ext>
              </a:extLst>
            </p:cNvPr>
            <p:cNvSpPr/>
            <p:nvPr/>
          </p:nvSpPr>
          <p:spPr>
            <a:xfrm>
              <a:off x="8907298" y="452590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BCFFB2B-66E4-717C-5BAD-0F56860BA6B1}"/>
                </a:ext>
              </a:extLst>
            </p:cNvPr>
            <p:cNvSpPr/>
            <p:nvPr/>
          </p:nvSpPr>
          <p:spPr>
            <a:xfrm>
              <a:off x="8907298" y="535541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9C55FCD-596C-6444-BE3F-1223C61A4EDA}"/>
                </a:ext>
              </a:extLst>
            </p:cNvPr>
            <p:cNvSpPr/>
            <p:nvPr/>
          </p:nvSpPr>
          <p:spPr>
            <a:xfrm>
              <a:off x="9177373" y="5432583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0DFB91F-BAC1-6812-405C-AAA72727EB08}"/>
                </a:ext>
              </a:extLst>
            </p:cNvPr>
            <p:cNvSpPr/>
            <p:nvPr/>
          </p:nvSpPr>
          <p:spPr>
            <a:xfrm>
              <a:off x="9408866" y="610777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D59E630-CDD1-4BAA-9E7E-394F481343AE}"/>
                </a:ext>
              </a:extLst>
            </p:cNvPr>
            <p:cNvSpPr/>
            <p:nvPr/>
          </p:nvSpPr>
          <p:spPr>
            <a:xfrm>
              <a:off x="10884636" y="604989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C02EBB9-C7CA-BB5F-CA81-89BA9ECE87B7}"/>
                    </a:ext>
                  </a:extLst>
                </p14:cNvPr>
                <p14:cNvContentPartPr/>
                <p14:nvPr/>
              </p14:nvContentPartPr>
              <p14:xfrm>
                <a:off x="8288560" y="3689344"/>
                <a:ext cx="2938333" cy="2328363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C02EBB9-C7CA-BB5F-CA81-89BA9ECE87B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234566" y="3581366"/>
                  <a:ext cx="3045960" cy="2543959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30998559-DC8B-3418-C582-38F797CAE0DA}"/>
                </a:ext>
              </a:extLst>
            </p:cNvPr>
            <p:cNvCxnSpPr/>
            <p:nvPr/>
          </p:nvCxnSpPr>
          <p:spPr>
            <a:xfrm flipH="1">
              <a:off x="9304985" y="3863662"/>
              <a:ext cx="418563" cy="3112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CAFC8192-3A0A-59E9-22EC-EF17DD438517}"/>
                </a:ext>
              </a:extLst>
            </p:cNvPr>
            <p:cNvCxnSpPr>
              <a:cxnSpLocks/>
            </p:cNvCxnSpPr>
            <p:nvPr/>
          </p:nvCxnSpPr>
          <p:spPr>
            <a:xfrm>
              <a:off x="10671934" y="3855165"/>
              <a:ext cx="241837" cy="4763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F97C6D92-E57F-931B-6A31-3C36F7CE8A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61271" y="4693454"/>
              <a:ext cx="697963" cy="16501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4A89D6C8-84CA-FE7A-0901-6192BA4352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49970" y="4388653"/>
              <a:ext cx="170913" cy="4507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A30305CC-DBBE-7BF0-B3E5-6F0AEEA54E70}"/>
                </a:ext>
              </a:extLst>
            </p:cNvPr>
            <p:cNvCxnSpPr>
              <a:cxnSpLocks/>
            </p:cNvCxnSpPr>
            <p:nvPr/>
          </p:nvCxnSpPr>
          <p:spPr>
            <a:xfrm>
              <a:off x="9713083" y="4858464"/>
              <a:ext cx="210087" cy="6922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30887445-D357-AEF1-A4A3-C863045C7D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2669" y="3855163"/>
              <a:ext cx="101063" cy="2223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4AF41320-C192-F99A-2E8D-E412940B2855}"/>
                </a:ext>
              </a:extLst>
            </p:cNvPr>
            <p:cNvCxnSpPr>
              <a:cxnSpLocks/>
            </p:cNvCxnSpPr>
            <p:nvPr/>
          </p:nvCxnSpPr>
          <p:spPr>
            <a:xfrm>
              <a:off x="8576432" y="5677613"/>
              <a:ext cx="794287" cy="5017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14181588-52ED-FD41-F7FE-2F7FF9494300}"/>
                </a:ext>
              </a:extLst>
            </p:cNvPr>
            <p:cNvCxnSpPr>
              <a:cxnSpLocks/>
            </p:cNvCxnSpPr>
            <p:nvPr/>
          </p:nvCxnSpPr>
          <p:spPr>
            <a:xfrm>
              <a:off x="9706731" y="5683962"/>
              <a:ext cx="152937" cy="2858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E45CC373-889A-2169-37AA-9DBE0F6616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78281" y="5474501"/>
              <a:ext cx="540287" cy="2348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6C9C838D-C9BE-4984-40EF-472A95932184}"/>
              </a:ext>
            </a:extLst>
          </p:cNvPr>
          <p:cNvGrpSpPr/>
          <p:nvPr/>
        </p:nvGrpSpPr>
        <p:grpSpPr>
          <a:xfrm>
            <a:off x="4446343" y="3470199"/>
            <a:ext cx="3275636" cy="2786603"/>
            <a:chOff x="4446343" y="3470199"/>
            <a:chExt cx="3275636" cy="2786603"/>
          </a:xfrm>
        </p:grpSpPr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1EC17130-7915-F406-9399-5A8427315D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3586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B215EC33-24DC-D35D-90B5-78C4427146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12472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267C54ED-D16E-3627-AEEE-7BCDE5E0DE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7030" y="3470199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2CA40A1D-1EE2-4513-169B-1052739A33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6346" y="3894605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D63B9CEA-C563-5228-4097-8FCB290DBC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6344" y="487845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C1ACDF14-61B9-03CE-A546-A45ADF5A63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6343" y="572726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57">
              <a:extLst>
                <a:ext uri="{FF2B5EF4-FFF2-40B4-BE49-F238E27FC236}">
                  <a16:creationId xmlns:a16="http://schemas.microsoft.com/office/drawing/2014/main" id="{A7701CBB-BDD9-2FCA-C11D-EAA54D280738}"/>
                </a:ext>
              </a:extLst>
            </p:cNvPr>
            <p:cNvSpPr txBox="1"/>
            <p:nvPr/>
          </p:nvSpPr>
          <p:spPr>
            <a:xfrm>
              <a:off x="5927905" y="4906428"/>
              <a:ext cx="50156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(i,j)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23" name="TextBox 58">
              <a:extLst>
                <a:ext uri="{FF2B5EF4-FFF2-40B4-BE49-F238E27FC236}">
                  <a16:creationId xmlns:a16="http://schemas.microsoft.com/office/drawing/2014/main" id="{1A210460-FD02-E272-E25E-733519F83294}"/>
                </a:ext>
              </a:extLst>
            </p:cNvPr>
            <p:cNvSpPr txBox="1"/>
            <p:nvPr/>
          </p:nvSpPr>
          <p:spPr>
            <a:xfrm>
              <a:off x="5927905" y="390328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(i-1,j)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24" name="TextBox 59">
              <a:extLst>
                <a:ext uri="{FF2B5EF4-FFF2-40B4-BE49-F238E27FC236}">
                  <a16:creationId xmlns:a16="http://schemas.microsoft.com/office/drawing/2014/main" id="{718F85A2-B472-EFBD-33EB-BEDD0E4A11B9}"/>
                </a:ext>
              </a:extLst>
            </p:cNvPr>
            <p:cNvSpPr txBox="1"/>
            <p:nvPr/>
          </p:nvSpPr>
          <p:spPr>
            <a:xfrm>
              <a:off x="5918258" y="5735946"/>
              <a:ext cx="684833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(i+1,j)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25" name="TextBox 60">
              <a:extLst>
                <a:ext uri="{FF2B5EF4-FFF2-40B4-BE49-F238E27FC236}">
                  <a16:creationId xmlns:a16="http://schemas.microsoft.com/office/drawing/2014/main" id="{1B1B1587-65E7-882C-B9E3-D2D08B21CE6C}"/>
                </a:ext>
              </a:extLst>
            </p:cNvPr>
            <p:cNvSpPr txBox="1"/>
            <p:nvPr/>
          </p:nvSpPr>
          <p:spPr>
            <a:xfrm>
              <a:off x="4799373" y="3922579"/>
              <a:ext cx="761997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(i-1,j-1)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26" name="TextBox 61">
              <a:extLst>
                <a:ext uri="{FF2B5EF4-FFF2-40B4-BE49-F238E27FC236}">
                  <a16:creationId xmlns:a16="http://schemas.microsoft.com/office/drawing/2014/main" id="{26E20994-C1D2-BF36-3498-289A59E9F3E3}"/>
                </a:ext>
              </a:extLst>
            </p:cNvPr>
            <p:cNvSpPr txBox="1"/>
            <p:nvPr/>
          </p:nvSpPr>
          <p:spPr>
            <a:xfrm>
              <a:off x="4799373" y="490642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(i,j-1)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27" name="TextBox 62">
              <a:extLst>
                <a:ext uri="{FF2B5EF4-FFF2-40B4-BE49-F238E27FC236}">
                  <a16:creationId xmlns:a16="http://schemas.microsoft.com/office/drawing/2014/main" id="{68C0D2E2-295C-95C3-69AF-FE799B9C476F}"/>
                </a:ext>
              </a:extLst>
            </p:cNvPr>
            <p:cNvSpPr txBox="1"/>
            <p:nvPr/>
          </p:nvSpPr>
          <p:spPr>
            <a:xfrm>
              <a:off x="4799372" y="572629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(i+1,j-1)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28" name="TextBox 63">
              <a:extLst>
                <a:ext uri="{FF2B5EF4-FFF2-40B4-BE49-F238E27FC236}">
                  <a16:creationId xmlns:a16="http://schemas.microsoft.com/office/drawing/2014/main" id="{CD2818A0-4B33-5C7A-4541-53C5C16743FB}"/>
                </a:ext>
              </a:extLst>
            </p:cNvPr>
            <p:cNvSpPr txBox="1"/>
            <p:nvPr/>
          </p:nvSpPr>
          <p:spPr>
            <a:xfrm>
              <a:off x="6873171" y="392257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(i-1,j+1)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29" name="TextBox 64">
              <a:extLst>
                <a:ext uri="{FF2B5EF4-FFF2-40B4-BE49-F238E27FC236}">
                  <a16:creationId xmlns:a16="http://schemas.microsoft.com/office/drawing/2014/main" id="{1E4A6B3E-A8C1-2DAB-D22D-68E20731D7D1}"/>
                </a:ext>
              </a:extLst>
            </p:cNvPr>
            <p:cNvSpPr txBox="1"/>
            <p:nvPr/>
          </p:nvSpPr>
          <p:spPr>
            <a:xfrm>
              <a:off x="6873172" y="4906427"/>
              <a:ext cx="69447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(i,j+1)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30" name="TextBox 65">
              <a:extLst>
                <a:ext uri="{FF2B5EF4-FFF2-40B4-BE49-F238E27FC236}">
                  <a16:creationId xmlns:a16="http://schemas.microsoft.com/office/drawing/2014/main" id="{951E5EDB-B662-8DAD-0742-E251B8624A08}"/>
                </a:ext>
              </a:extLst>
            </p:cNvPr>
            <p:cNvSpPr txBox="1"/>
            <p:nvPr/>
          </p:nvSpPr>
          <p:spPr>
            <a:xfrm>
              <a:off x="6844235" y="5735944"/>
              <a:ext cx="877744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(i+1,j+1)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68E073C5-325E-71B6-0E6B-1B7EC2AE2CBA}"/>
                </a:ext>
              </a:extLst>
            </p:cNvPr>
            <p:cNvSpPr/>
            <p:nvPr/>
          </p:nvSpPr>
          <p:spPr>
            <a:xfrm>
              <a:off x="6487350" y="534047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796A4FB-AB44-42AF-A07F-8254088509DA}"/>
                </a:ext>
              </a:extLst>
            </p:cNvPr>
            <p:cNvSpPr/>
            <p:nvPr/>
          </p:nvSpPr>
          <p:spPr>
            <a:xfrm>
              <a:off x="6632034" y="463635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C8F264D0-120A-0FF5-6A10-F3DB52814B35}"/>
                </a:ext>
              </a:extLst>
            </p:cNvPr>
            <p:cNvSpPr/>
            <p:nvPr/>
          </p:nvSpPr>
          <p:spPr>
            <a:xfrm>
              <a:off x="6342665" y="45302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67266BDC-6C8C-7B91-0736-07DCEF0BCDE8}"/>
                </a:ext>
              </a:extLst>
            </p:cNvPr>
            <p:cNvSpPr/>
            <p:nvPr/>
          </p:nvSpPr>
          <p:spPr>
            <a:xfrm>
              <a:off x="5551728" y="462670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2CB72E4B-5F56-9B52-4FD9-3D2BCE0A685E}"/>
                </a:ext>
              </a:extLst>
            </p:cNvPr>
            <p:cNvSpPr/>
            <p:nvPr/>
          </p:nvSpPr>
          <p:spPr>
            <a:xfrm>
              <a:off x="5677120" y="434698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A478BCC-B575-7747-C1B0-C703AAC19FC9}"/>
                </a:ext>
              </a:extLst>
            </p:cNvPr>
            <p:cNvSpPr/>
            <p:nvPr/>
          </p:nvSpPr>
          <p:spPr>
            <a:xfrm>
              <a:off x="5108031" y="456883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02879215-8FEE-5BC6-F5B4-4F873F8FBB9C}"/>
                </a:ext>
              </a:extLst>
            </p:cNvPr>
            <p:cNvSpPr/>
            <p:nvPr/>
          </p:nvSpPr>
          <p:spPr>
            <a:xfrm>
              <a:off x="5108031" y="53983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E6D8DE98-6362-81AB-D20C-B4EA0452B7A6}"/>
                </a:ext>
              </a:extLst>
            </p:cNvPr>
            <p:cNvSpPr/>
            <p:nvPr/>
          </p:nvSpPr>
          <p:spPr>
            <a:xfrm>
              <a:off x="5378106" y="5475513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C946770B-E026-AB30-078F-7CEB5A13A761}"/>
                </a:ext>
              </a:extLst>
            </p:cNvPr>
            <p:cNvSpPr/>
            <p:nvPr/>
          </p:nvSpPr>
          <p:spPr>
            <a:xfrm>
              <a:off x="5609599" y="615070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65C385A-3DC4-5205-416F-C5B05E9A9664}"/>
                </a:ext>
              </a:extLst>
            </p:cNvPr>
            <p:cNvSpPr/>
            <p:nvPr/>
          </p:nvSpPr>
          <p:spPr>
            <a:xfrm>
              <a:off x="7085369" y="609282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08E81CFA-F657-D388-0EC3-4C4B6490AB93}"/>
                </a:ext>
              </a:extLst>
            </p:cNvPr>
            <p:cNvCxnSpPr>
              <a:cxnSpLocks/>
            </p:cNvCxnSpPr>
            <p:nvPr/>
          </p:nvCxnSpPr>
          <p:spPr>
            <a:xfrm>
              <a:off x="6579948" y="5437898"/>
              <a:ext cx="248855" cy="239210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43467871-87D1-FF3F-2165-1992DFEBBD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8004" y="4335559"/>
              <a:ext cx="334714" cy="318874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7D48C948-5DAF-9851-74DF-06DEC7638B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6324" y="4292628"/>
              <a:ext cx="201905" cy="286677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3B60FC2C-1F6C-2ED7-ABF9-55D506AD6E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4032" y="4378488"/>
              <a:ext cx="120066" cy="329606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12CFC749-32F0-09C2-1A3B-ADC31848AD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5282" y="4646798"/>
              <a:ext cx="234102" cy="791098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90CFAC57-411C-2E57-00E3-73F3351406E3}"/>
                </a:ext>
              </a:extLst>
            </p:cNvPr>
            <p:cNvCxnSpPr>
              <a:cxnSpLocks/>
            </p:cNvCxnSpPr>
            <p:nvPr/>
          </p:nvCxnSpPr>
          <p:spPr>
            <a:xfrm>
              <a:off x="5174003" y="5384234"/>
              <a:ext cx="1869447" cy="722169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62A62267-EB26-B446-FAEB-7B648FCFC8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96972" y="5891756"/>
              <a:ext cx="706328" cy="275945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1D713EF7-D9CA-6747-6E2C-4DD4199FE956}"/>
                </a:ext>
              </a:extLst>
            </p:cNvPr>
            <p:cNvSpPr/>
            <p:nvPr/>
          </p:nvSpPr>
          <p:spPr>
            <a:xfrm>
              <a:off x="6686281" y="5537915"/>
              <a:ext cx="461491" cy="397098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58CB7648-D219-8110-086A-E599BDD0B9FA}"/>
                </a:ext>
              </a:extLst>
            </p:cNvPr>
            <p:cNvSpPr/>
            <p:nvPr/>
          </p:nvSpPr>
          <p:spPr>
            <a:xfrm>
              <a:off x="5795492" y="5602309"/>
              <a:ext cx="257577" cy="268309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C9398232-0B75-4013-093A-6F07FC45F849}"/>
                </a:ext>
              </a:extLst>
            </p:cNvPr>
            <p:cNvSpPr/>
            <p:nvPr/>
          </p:nvSpPr>
          <p:spPr>
            <a:xfrm>
              <a:off x="5795492" y="3788534"/>
              <a:ext cx="257577" cy="268309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0DCA9D1F-B679-2D6F-3A09-855AAC5A9239}"/>
                </a:ext>
              </a:extLst>
            </p:cNvPr>
            <p:cNvSpPr/>
            <p:nvPr/>
          </p:nvSpPr>
          <p:spPr>
            <a:xfrm>
              <a:off x="4700787" y="5666703"/>
              <a:ext cx="203916" cy="182450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8670179-60F4-3877-9503-5547588477ED}"/>
                    </a:ext>
                  </a:extLst>
                </p14:cNvPr>
                <p14:cNvContentPartPr/>
                <p14:nvPr/>
              </p14:nvContentPartPr>
              <p14:xfrm>
                <a:off x="6943859" y="5795493"/>
                <a:ext cx="10732" cy="10732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8670179-60F4-3877-9503-5547588477E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34059" y="2575893"/>
                  <a:ext cx="3219600" cy="643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322D231-322A-320C-65C9-D3567E6E0C2E}"/>
              </a:ext>
            </a:extLst>
          </p:cNvPr>
          <p:cNvGrpSpPr/>
          <p:nvPr/>
        </p:nvGrpSpPr>
        <p:grpSpPr>
          <a:xfrm>
            <a:off x="529019" y="3470199"/>
            <a:ext cx="3275636" cy="2786603"/>
            <a:chOff x="529019" y="3470199"/>
            <a:chExt cx="3275636" cy="2786603"/>
          </a:xfrm>
        </p:grpSpPr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41F510A0-1E8F-1DDE-3F40-E3A6DDAC22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262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683A489C-B552-224E-0B8B-42293F5642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5148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7BF45AF0-62F5-0FE7-97CB-F314B758F8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9706" y="3470199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1B2D3008-3A93-84AB-3940-D0E0C2E329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22" y="3894605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07FA9458-9C2D-8D34-2D2B-953309E0E1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20" y="487845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BCD94C02-04DB-9021-6DC3-EF0F1800B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19" y="572726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57">
              <a:extLst>
                <a:ext uri="{FF2B5EF4-FFF2-40B4-BE49-F238E27FC236}">
                  <a16:creationId xmlns:a16="http://schemas.microsoft.com/office/drawing/2014/main" id="{C42C6B41-27E5-89B7-220C-4DCF0BF1E1FD}"/>
                </a:ext>
              </a:extLst>
            </p:cNvPr>
            <p:cNvSpPr txBox="1"/>
            <p:nvPr/>
          </p:nvSpPr>
          <p:spPr>
            <a:xfrm>
              <a:off x="2010581" y="4906428"/>
              <a:ext cx="50156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(i,j)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62" name="TextBox 58">
              <a:extLst>
                <a:ext uri="{FF2B5EF4-FFF2-40B4-BE49-F238E27FC236}">
                  <a16:creationId xmlns:a16="http://schemas.microsoft.com/office/drawing/2014/main" id="{515A2CB4-5EEE-4716-AC0E-0546F9906FD6}"/>
                </a:ext>
              </a:extLst>
            </p:cNvPr>
            <p:cNvSpPr txBox="1"/>
            <p:nvPr/>
          </p:nvSpPr>
          <p:spPr>
            <a:xfrm>
              <a:off x="2010581" y="390328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(i-1,j)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63" name="TextBox 59">
              <a:extLst>
                <a:ext uri="{FF2B5EF4-FFF2-40B4-BE49-F238E27FC236}">
                  <a16:creationId xmlns:a16="http://schemas.microsoft.com/office/drawing/2014/main" id="{C0D0232F-10B0-70A5-3AE0-3B508988A3A3}"/>
                </a:ext>
              </a:extLst>
            </p:cNvPr>
            <p:cNvSpPr txBox="1"/>
            <p:nvPr/>
          </p:nvSpPr>
          <p:spPr>
            <a:xfrm>
              <a:off x="2000934" y="5735946"/>
              <a:ext cx="684833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(i+1,j)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64" name="TextBox 60">
              <a:extLst>
                <a:ext uri="{FF2B5EF4-FFF2-40B4-BE49-F238E27FC236}">
                  <a16:creationId xmlns:a16="http://schemas.microsoft.com/office/drawing/2014/main" id="{81D6618F-7BB5-A406-FC27-FF8BCB8C2281}"/>
                </a:ext>
              </a:extLst>
            </p:cNvPr>
            <p:cNvSpPr txBox="1"/>
            <p:nvPr/>
          </p:nvSpPr>
          <p:spPr>
            <a:xfrm>
              <a:off x="882049" y="3922579"/>
              <a:ext cx="761997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(i-1,j-1)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65" name="TextBox 61">
              <a:extLst>
                <a:ext uri="{FF2B5EF4-FFF2-40B4-BE49-F238E27FC236}">
                  <a16:creationId xmlns:a16="http://schemas.microsoft.com/office/drawing/2014/main" id="{01022632-8804-12D3-9771-8C9757286DA3}"/>
                </a:ext>
              </a:extLst>
            </p:cNvPr>
            <p:cNvSpPr txBox="1"/>
            <p:nvPr/>
          </p:nvSpPr>
          <p:spPr>
            <a:xfrm>
              <a:off x="882049" y="490642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(i,j-1)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66" name="TextBox 62">
              <a:extLst>
                <a:ext uri="{FF2B5EF4-FFF2-40B4-BE49-F238E27FC236}">
                  <a16:creationId xmlns:a16="http://schemas.microsoft.com/office/drawing/2014/main" id="{94FF40D2-9CDB-EAA7-2638-576F311B73E4}"/>
                </a:ext>
              </a:extLst>
            </p:cNvPr>
            <p:cNvSpPr txBox="1"/>
            <p:nvPr/>
          </p:nvSpPr>
          <p:spPr>
            <a:xfrm>
              <a:off x="882048" y="572629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(i+1,j-1)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67" name="TextBox 63">
              <a:extLst>
                <a:ext uri="{FF2B5EF4-FFF2-40B4-BE49-F238E27FC236}">
                  <a16:creationId xmlns:a16="http://schemas.microsoft.com/office/drawing/2014/main" id="{B608F6B6-4FD6-782E-9376-44009117E86F}"/>
                </a:ext>
              </a:extLst>
            </p:cNvPr>
            <p:cNvSpPr txBox="1"/>
            <p:nvPr/>
          </p:nvSpPr>
          <p:spPr>
            <a:xfrm>
              <a:off x="2955847" y="392257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(i-1,j+1)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68" name="TextBox 64">
              <a:extLst>
                <a:ext uri="{FF2B5EF4-FFF2-40B4-BE49-F238E27FC236}">
                  <a16:creationId xmlns:a16="http://schemas.microsoft.com/office/drawing/2014/main" id="{4F2F40B7-CCD0-3E36-8882-DF2FF920BDF5}"/>
                </a:ext>
              </a:extLst>
            </p:cNvPr>
            <p:cNvSpPr txBox="1"/>
            <p:nvPr/>
          </p:nvSpPr>
          <p:spPr>
            <a:xfrm>
              <a:off x="2955848" y="4906427"/>
              <a:ext cx="69447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(i,j+1)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69" name="TextBox 65">
              <a:extLst>
                <a:ext uri="{FF2B5EF4-FFF2-40B4-BE49-F238E27FC236}">
                  <a16:creationId xmlns:a16="http://schemas.microsoft.com/office/drawing/2014/main" id="{8E265AB0-1113-A566-284F-EF194E1BD724}"/>
                </a:ext>
              </a:extLst>
            </p:cNvPr>
            <p:cNvSpPr txBox="1"/>
            <p:nvPr/>
          </p:nvSpPr>
          <p:spPr>
            <a:xfrm>
              <a:off x="2926911" y="5735944"/>
              <a:ext cx="877744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latin typeface="Sitka Heading"/>
                  <a:ea typeface="Calibri"/>
                  <a:cs typeface="Calibri"/>
                </a:rPr>
                <a:t>(i+1,j+1)</a:t>
              </a:r>
              <a:endParaRPr lang="en-US" sz="1400" b="1" dirty="0">
                <a:latin typeface="Sitka Heading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B64D3FE1-DFB2-03E4-4661-657762A6307D}"/>
                </a:ext>
              </a:extLst>
            </p:cNvPr>
            <p:cNvSpPr/>
            <p:nvPr/>
          </p:nvSpPr>
          <p:spPr>
            <a:xfrm>
              <a:off x="2570026" y="534047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B135A026-9E1E-2C58-1D1D-A5094E079BF5}"/>
                </a:ext>
              </a:extLst>
            </p:cNvPr>
            <p:cNvSpPr/>
            <p:nvPr/>
          </p:nvSpPr>
          <p:spPr>
            <a:xfrm>
              <a:off x="2714710" y="463635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971A6201-215B-16BB-D163-4D6DA4976B55}"/>
                </a:ext>
              </a:extLst>
            </p:cNvPr>
            <p:cNvSpPr/>
            <p:nvPr/>
          </p:nvSpPr>
          <p:spPr>
            <a:xfrm>
              <a:off x="2425341" y="45302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6BCBE2E3-4C5F-E72F-FFC7-AF03B53163C3}"/>
                </a:ext>
              </a:extLst>
            </p:cNvPr>
            <p:cNvSpPr/>
            <p:nvPr/>
          </p:nvSpPr>
          <p:spPr>
            <a:xfrm>
              <a:off x="1634404" y="462670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D1F15900-6ABD-F32D-B2E1-EC52846C8744}"/>
                </a:ext>
              </a:extLst>
            </p:cNvPr>
            <p:cNvSpPr/>
            <p:nvPr/>
          </p:nvSpPr>
          <p:spPr>
            <a:xfrm>
              <a:off x="1759796" y="434698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DA56F501-299C-8447-0641-BD8567F06789}"/>
                </a:ext>
              </a:extLst>
            </p:cNvPr>
            <p:cNvSpPr/>
            <p:nvPr/>
          </p:nvSpPr>
          <p:spPr>
            <a:xfrm>
              <a:off x="1190707" y="456883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0134E77C-FEBD-09FC-981D-D6E56F87F374}"/>
                </a:ext>
              </a:extLst>
            </p:cNvPr>
            <p:cNvSpPr/>
            <p:nvPr/>
          </p:nvSpPr>
          <p:spPr>
            <a:xfrm>
              <a:off x="1190707" y="53983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E6D256B-23AD-D913-E215-9F07D32E4341}"/>
                </a:ext>
              </a:extLst>
            </p:cNvPr>
            <p:cNvSpPr/>
            <p:nvPr/>
          </p:nvSpPr>
          <p:spPr>
            <a:xfrm>
              <a:off x="1460782" y="5475513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E5CBF464-BCBD-A78F-469E-2ABC1B75CDB2}"/>
                </a:ext>
              </a:extLst>
            </p:cNvPr>
            <p:cNvSpPr/>
            <p:nvPr/>
          </p:nvSpPr>
          <p:spPr>
            <a:xfrm>
              <a:off x="1692275" y="615070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41BF96D0-57F2-4CA8-E828-E4007A270611}"/>
                </a:ext>
              </a:extLst>
            </p:cNvPr>
            <p:cNvSpPr/>
            <p:nvPr/>
          </p:nvSpPr>
          <p:spPr>
            <a:xfrm>
              <a:off x="3168045" y="609282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69B0A2DE-04BA-EA70-8C20-DE925817A032}"/>
                </a:ext>
              </a:extLst>
            </p:cNvPr>
            <p:cNvCxnSpPr/>
            <p:nvPr/>
          </p:nvCxnSpPr>
          <p:spPr>
            <a:xfrm>
              <a:off x="2662624" y="5437898"/>
              <a:ext cx="248855" cy="239210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764459B5-FDF3-A318-8328-FA52406170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0680" y="4335559"/>
              <a:ext cx="334714" cy="318874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78F40C1A-7FEC-0411-779C-8BD97EC97A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89000" y="4292628"/>
              <a:ext cx="201905" cy="286677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ED4B710F-0F2A-6095-B6E0-B07A3480B7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6708" y="4378488"/>
              <a:ext cx="120066" cy="329606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028AD2C8-F2CE-ACE2-08C4-A81416F42A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47958" y="4646798"/>
              <a:ext cx="234102" cy="791098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53D10B79-3AFB-3FFE-1145-C428136BBE44}"/>
                </a:ext>
              </a:extLst>
            </p:cNvPr>
            <p:cNvCxnSpPr>
              <a:cxnSpLocks/>
            </p:cNvCxnSpPr>
            <p:nvPr/>
          </p:nvCxnSpPr>
          <p:spPr>
            <a:xfrm>
              <a:off x="1256679" y="5384234"/>
              <a:ext cx="1869447" cy="722169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9BB9E3BE-F20E-3267-8470-25D370435E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648" y="5891756"/>
              <a:ext cx="706328" cy="275945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7945C081-EEC1-A550-7EDD-2A3756546DE8}"/>
              </a:ext>
            </a:extLst>
          </p:cNvPr>
          <p:cNvSpPr/>
          <p:nvPr/>
        </p:nvSpPr>
        <p:spPr>
          <a:xfrm>
            <a:off x="180974" y="1905000"/>
            <a:ext cx="11591925" cy="46101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4EB0761C-A646-4687-5238-C679832D0FD4}"/>
              </a:ext>
            </a:extLst>
          </p:cNvPr>
          <p:cNvSpPr txBox="1"/>
          <p:nvPr/>
        </p:nvSpPr>
        <p:spPr>
          <a:xfrm>
            <a:off x="6257925" y="1533524"/>
            <a:ext cx="393382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Self-consistent, steady-state solution</a:t>
            </a:r>
          </a:p>
        </p:txBody>
      </p:sp>
      <p:sp>
        <p:nvSpPr>
          <p:cNvPr id="4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442953" y="495106"/>
            <a:ext cx="5220231" cy="460355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 dirty="0" err="1">
                <a:solidFill>
                  <a:schemeClr val="tx1"/>
                </a:solidFill>
                <a:latin typeface="Arial"/>
                <a:cs typeface="Arial"/>
              </a:rPr>
              <a:t>Particle</a:t>
            </a:r>
            <a:r>
              <a:rPr lang="it-IT" sz="2400" b="1" dirty="0">
                <a:solidFill>
                  <a:schemeClr val="tx1"/>
                </a:solidFill>
                <a:latin typeface="Arial"/>
                <a:cs typeface="Arial"/>
              </a:rPr>
              <a:t>-in-Cell </a:t>
            </a:r>
            <a:r>
              <a:rPr lang="it-IT" sz="2400" b="1" dirty="0" err="1">
                <a:solidFill>
                  <a:schemeClr val="tx1"/>
                </a:solidFill>
                <a:latin typeface="Arial"/>
                <a:cs typeface="Arial"/>
              </a:rPr>
              <a:t>Simulations</a:t>
            </a:r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7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5" grpId="0"/>
      <p:bldP spid="77" grpId="0"/>
      <p:bldP spid="189" grpId="0" animBg="1"/>
      <p:bldP spid="19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5DB5A5-6179-0250-FE18-BE9C1FC1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3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5FBC5A-DD3C-5362-8389-FBE681AB5F19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0D960F35-AD7A-8A74-19B3-0C3952A0A0EE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CC06AD07-7004-D3C7-10CF-06C40C0C8FF3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EDE3A786-CA24-BC65-9898-E0465CACA209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3A3FFB03-BC89-5799-EEE1-93D9C3278432}"/>
              </a:ext>
            </a:extLst>
          </p:cNvPr>
          <p:cNvSpPr txBox="1">
            <a:spLocks/>
          </p:cNvSpPr>
          <p:nvPr/>
        </p:nvSpPr>
        <p:spPr>
          <a:xfrm>
            <a:off x="2084832" y="398322"/>
            <a:ext cx="8037576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S-Process Abundance and Branching</a:t>
            </a:r>
            <a:endParaRPr lang="en-US" sz="5400" dirty="0"/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4F1A7518-00CB-F758-28D9-8E6DE1CDDBF8}"/>
              </a:ext>
            </a:extLst>
          </p:cNvPr>
          <p:cNvSpPr txBox="1"/>
          <p:nvPr/>
        </p:nvSpPr>
        <p:spPr>
          <a:xfrm>
            <a:off x="1483647" y="1474746"/>
            <a:ext cx="9221430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ea typeface="Calibri"/>
                <a:cs typeface="Calibri"/>
              </a:rPr>
              <a:t>Abundance of isotopes, particularly at branching points, depends on 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Calibri"/>
                <a:cs typeface="Calibri"/>
              </a:rPr>
              <a:t>Maxwell Averaged Cross Sections (MACS) of neutron capture and 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ea typeface="Calibri"/>
                <a:cs typeface="Calibri"/>
              </a:rPr>
              <a:t>β-decay rates</a:t>
            </a:r>
            <a:endParaRPr lang="en-US" sz="2400" b="1" dirty="0"/>
          </a:p>
        </p:txBody>
      </p:sp>
      <p:pic>
        <p:nvPicPr>
          <p:cNvPr id="9" name="Picture 8" descr="A diagram of a graph&#10;&#10;Description automatically generated">
            <a:extLst>
              <a:ext uri="{FF2B5EF4-FFF2-40B4-BE49-F238E27FC236}">
                <a16:creationId xmlns:a16="http://schemas.microsoft.com/office/drawing/2014/main" id="{026D47C6-CEBE-EF7A-322B-699AB12D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576" y="2778847"/>
            <a:ext cx="2697303" cy="1744757"/>
          </a:xfrm>
          <a:prstGeom prst="rect">
            <a:avLst/>
          </a:prstGeom>
        </p:spPr>
      </p:pic>
      <p:pic>
        <p:nvPicPr>
          <p:cNvPr id="10" name="Picture 9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D0056A91-79C7-5364-DADD-240B5F5FF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244" y="4704412"/>
            <a:ext cx="5966237" cy="11061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13F412-50C7-4364-970C-2A12F1EEBE32}"/>
              </a:ext>
            </a:extLst>
          </p:cNvPr>
          <p:cNvSpPr txBox="1"/>
          <p:nvPr/>
        </p:nvSpPr>
        <p:spPr>
          <a:xfrm>
            <a:off x="3688916" y="5996368"/>
            <a:ext cx="4829405" cy="52322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Plasmas affect </a:t>
            </a:r>
            <a:r>
              <a:rPr lang="el-GR" sz="2800" dirty="0">
                <a:cs typeface="Times New Roman" panose="02020603050405020304" pitchFamily="18" charset="0"/>
              </a:rPr>
              <a:t>β</a:t>
            </a:r>
            <a:r>
              <a:rPr lang="en-US" sz="2800" dirty="0">
                <a:cs typeface="Times New Roman" panose="02020603050405020304" pitchFamily="18" charset="0"/>
              </a:rPr>
              <a:t>-decay rates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896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480036" y="446694"/>
            <a:ext cx="5229092" cy="460355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/>
                <a:cs typeface="Arial"/>
              </a:rPr>
              <a:t>ECR Plasma Electron </a:t>
            </a:r>
            <a:r>
              <a:rPr lang="it-IT" sz="2400" b="1" dirty="0" err="1">
                <a:solidFill>
                  <a:schemeClr val="tx1"/>
                </a:solidFill>
                <a:latin typeface="Arial"/>
                <a:cs typeface="Arial"/>
              </a:rPr>
              <a:t>Simulations</a:t>
            </a:r>
            <a:endParaRPr lang="it-IT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dirty="0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24F2892D-B15D-DED4-903A-0DE2E21C89DC}"/>
              </a:ext>
            </a:extLst>
          </p:cNvPr>
          <p:cNvSpPr txBox="1"/>
          <p:nvPr/>
        </p:nvSpPr>
        <p:spPr>
          <a:xfrm>
            <a:off x="220253" y="1138769"/>
            <a:ext cx="4237750" cy="19620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cs typeface="Calibri"/>
              </a:rPr>
              <a:t>PIC simulation for ECR plasma electrons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Description: Vlasov-Maxwell equation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Scaling: Plasma cutoff density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Self-consistency: Microwave EM field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sz="1050" i="1" dirty="0">
                <a:latin typeface="Calibri"/>
                <a:ea typeface="Calibri"/>
                <a:cs typeface="Calibri"/>
              </a:rPr>
              <a:t>D. Mascali, G. Torrisi et al , Eur. Phys. J. D. </a:t>
            </a:r>
            <a:r>
              <a:rPr lang="en-US" sz="1050" b="1" i="1" dirty="0">
                <a:latin typeface="Calibri"/>
                <a:ea typeface="Calibri"/>
                <a:cs typeface="Calibri"/>
              </a:rPr>
              <a:t>69</a:t>
            </a:r>
            <a:r>
              <a:rPr lang="en-US" sz="1050" i="1" dirty="0">
                <a:latin typeface="Calibri"/>
                <a:ea typeface="Calibri"/>
                <a:cs typeface="Calibri"/>
              </a:rPr>
              <a:t>, 27 (2015)</a:t>
            </a:r>
            <a:endParaRPr lang="en-US" dirty="0"/>
          </a:p>
          <a:p>
            <a:r>
              <a:rPr lang="en-US" sz="1050" i="1" dirty="0">
                <a:latin typeface="Calibri"/>
                <a:ea typeface="Calibri"/>
                <a:cs typeface="Calibri"/>
              </a:rPr>
              <a:t>G. Torrisi, D. Mascali et al, JEWA </a:t>
            </a:r>
            <a:r>
              <a:rPr lang="en-US" sz="1050" b="1" i="1" dirty="0">
                <a:latin typeface="Calibri"/>
                <a:ea typeface="Calibri"/>
                <a:cs typeface="Calibri"/>
              </a:rPr>
              <a:t>28</a:t>
            </a:r>
            <a:r>
              <a:rPr lang="en-US" sz="1050" i="1" dirty="0">
                <a:latin typeface="Calibri"/>
                <a:ea typeface="Calibri"/>
                <a:cs typeface="Calibri"/>
              </a:rPr>
              <a:t>, 9 (2014)</a:t>
            </a:r>
          </a:p>
          <a:p>
            <a:r>
              <a:rPr lang="en-US" sz="1050" i="1" dirty="0">
                <a:latin typeface="Calibri"/>
                <a:ea typeface="Calibri"/>
                <a:cs typeface="Calibri"/>
              </a:rPr>
              <a:t>A. </a:t>
            </a:r>
            <a:r>
              <a:rPr lang="en-US" sz="1050" i="1" dirty="0" err="1">
                <a:latin typeface="Calibri"/>
                <a:ea typeface="Calibri"/>
                <a:cs typeface="Calibri"/>
              </a:rPr>
              <a:t>Galatà</a:t>
            </a:r>
            <a:r>
              <a:rPr lang="en-US" sz="1050" i="1" dirty="0">
                <a:latin typeface="Calibri"/>
                <a:ea typeface="Calibri"/>
                <a:cs typeface="Calibri"/>
              </a:rPr>
              <a:t> et al, Front. Phys. </a:t>
            </a:r>
            <a:r>
              <a:rPr lang="en-US" sz="1050" b="1" i="1" dirty="0">
                <a:latin typeface="Calibri"/>
                <a:ea typeface="Calibri"/>
                <a:cs typeface="Calibri"/>
              </a:rPr>
              <a:t>10</a:t>
            </a:r>
            <a:r>
              <a:rPr lang="en-US" sz="1050" i="1" dirty="0">
                <a:latin typeface="Calibri"/>
                <a:ea typeface="Calibri"/>
                <a:cs typeface="Calibri"/>
              </a:rPr>
              <a:t>, 947194 (2022)</a:t>
            </a:r>
          </a:p>
        </p:txBody>
      </p:sp>
      <p:pic>
        <p:nvPicPr>
          <p:cNvPr id="14" name="Picture 13" descr="A diagram of a diagram&#10;&#10;Description automatically generated">
            <a:extLst>
              <a:ext uri="{FF2B5EF4-FFF2-40B4-BE49-F238E27FC236}">
                <a16:creationId xmlns:a16="http://schemas.microsoft.com/office/drawing/2014/main" id="{0AE671C9-6DC8-D67D-E7A5-0A250C236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29000"/>
            <a:ext cx="3796751" cy="2938902"/>
          </a:xfrm>
          <a:prstGeom prst="rect">
            <a:avLst/>
          </a:prstGeom>
        </p:spPr>
      </p:pic>
      <p:pic>
        <p:nvPicPr>
          <p:cNvPr id="16" name="Picture 15" descr="A close-up of a computer generated image&#10;&#10;Description automatically generated">
            <a:extLst>
              <a:ext uri="{FF2B5EF4-FFF2-40B4-BE49-F238E27FC236}">
                <a16:creationId xmlns:a16="http://schemas.microsoft.com/office/drawing/2014/main" id="{E1B72B83-09DE-96D3-3EAF-D5D7F341A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656" y="4063609"/>
            <a:ext cx="4237750" cy="2062158"/>
          </a:xfrm>
          <a:prstGeom prst="rect">
            <a:avLst/>
          </a:prstGeom>
        </p:spPr>
      </p:pic>
      <p:pic>
        <p:nvPicPr>
          <p:cNvPr id="22" name="Picture 21" descr="A close-up of a computer generated image&#10;&#10;Description automatically generated">
            <a:extLst>
              <a:ext uri="{FF2B5EF4-FFF2-40B4-BE49-F238E27FC236}">
                <a16:creationId xmlns:a16="http://schemas.microsoft.com/office/drawing/2014/main" id="{E4EAB969-A803-607F-6C43-5796FC097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870" y="4060706"/>
            <a:ext cx="4028696" cy="2062158"/>
          </a:xfrm>
          <a:prstGeom prst="rect">
            <a:avLst/>
          </a:prstGeom>
        </p:spPr>
      </p:pic>
      <p:sp>
        <p:nvSpPr>
          <p:cNvPr id="24" name="TextBox 18">
            <a:extLst>
              <a:ext uri="{FF2B5EF4-FFF2-40B4-BE49-F238E27FC236}">
                <a16:creationId xmlns:a16="http://schemas.microsoft.com/office/drawing/2014/main" id="{44640C43-AF5C-ABFD-44DB-6436B7DFF97B}"/>
              </a:ext>
            </a:extLst>
          </p:cNvPr>
          <p:cNvSpPr txBox="1"/>
          <p:nvPr/>
        </p:nvSpPr>
        <p:spPr>
          <a:xfrm>
            <a:off x="4423745" y="6195296"/>
            <a:ext cx="755292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Calibri"/>
                <a:cs typeface="Calibri"/>
              </a:rPr>
              <a:t>Electron density </a:t>
            </a:r>
            <a:r>
              <a:rPr lang="en-US" sz="1400" i="1" dirty="0">
                <a:latin typeface="Calibri"/>
                <a:cs typeface="Calibri"/>
              </a:rPr>
              <a:t>n</a:t>
            </a:r>
            <a:r>
              <a:rPr lang="en-US" sz="1400" i="1" baseline="-25000" dirty="0">
                <a:latin typeface="Calibri"/>
                <a:cs typeface="Calibri"/>
              </a:rPr>
              <a:t>e </a:t>
            </a:r>
            <a:r>
              <a:rPr lang="en-US" sz="1400" dirty="0">
                <a:latin typeface="Calibri"/>
                <a:cs typeface="Calibri"/>
              </a:rPr>
              <a:t>(m</a:t>
            </a:r>
            <a:r>
              <a:rPr lang="en-US" sz="1400" baseline="30000" dirty="0">
                <a:latin typeface="Calibri"/>
                <a:cs typeface="Calibri"/>
              </a:rPr>
              <a:t>-3</a:t>
            </a:r>
            <a:r>
              <a:rPr lang="en-US" sz="1400" dirty="0">
                <a:latin typeface="Calibri"/>
                <a:cs typeface="Calibri"/>
              </a:rPr>
              <a:t>) and mean energy </a:t>
            </a:r>
            <a:r>
              <a:rPr lang="en-US" sz="1400" i="1" dirty="0">
                <a:latin typeface="Calibri"/>
                <a:cs typeface="Calibri"/>
              </a:rPr>
              <a:t>E</a:t>
            </a:r>
            <a:r>
              <a:rPr lang="en-US" sz="1400" i="1" baseline="-25000" dirty="0">
                <a:latin typeface="Calibri"/>
                <a:cs typeface="Calibri"/>
              </a:rPr>
              <a:t>e</a:t>
            </a:r>
            <a:r>
              <a:rPr lang="en-US" sz="1400" dirty="0">
                <a:latin typeface="Calibri"/>
                <a:cs typeface="Calibri"/>
              </a:rPr>
              <a:t> (keV) maps for A-HPC obtained from PIC simulations.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FDF36F9-4CE4-230A-2B05-49A55A155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206" y="1189567"/>
            <a:ext cx="3796750" cy="2062489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F76ECADD-FA6C-3C69-C912-CBDF91ED6575}"/>
              </a:ext>
            </a:extLst>
          </p:cNvPr>
          <p:cNvGrpSpPr/>
          <p:nvPr/>
        </p:nvGrpSpPr>
        <p:grpSpPr>
          <a:xfrm>
            <a:off x="4570136" y="1866213"/>
            <a:ext cx="3399705" cy="1879544"/>
            <a:chOff x="4570136" y="1866213"/>
            <a:chExt cx="3399705" cy="1879544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7AB7487-3A1D-E5CA-E428-507D4FE4F8DA}"/>
                </a:ext>
              </a:extLst>
            </p:cNvPr>
            <p:cNvSpPr/>
            <p:nvPr/>
          </p:nvSpPr>
          <p:spPr>
            <a:xfrm>
              <a:off x="5424759" y="2642131"/>
              <a:ext cx="557784" cy="103192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8FE9AAB-4797-0BCA-8FB1-0DD3D1A9FFA6}"/>
                </a:ext>
              </a:extLst>
            </p:cNvPr>
            <p:cNvSpPr/>
            <p:nvPr/>
          </p:nvSpPr>
          <p:spPr>
            <a:xfrm>
              <a:off x="7412057" y="1866213"/>
              <a:ext cx="557784" cy="103192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0A37713-16C2-2C8B-A70B-8C973811F4CD}"/>
                </a:ext>
              </a:extLst>
            </p:cNvPr>
            <p:cNvCxnSpPr>
              <a:cxnSpLocks/>
              <a:stCxn id="10" idx="0"/>
              <a:endCxn id="17" idx="0"/>
            </p:cNvCxnSpPr>
            <p:nvPr/>
          </p:nvCxnSpPr>
          <p:spPr>
            <a:xfrm flipV="1">
              <a:off x="5703651" y="1866213"/>
              <a:ext cx="1987298" cy="7759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08D7167-0CCA-FB38-4909-51E4824ED41D}"/>
                </a:ext>
              </a:extLst>
            </p:cNvPr>
            <p:cNvCxnSpPr/>
            <p:nvPr/>
          </p:nvCxnSpPr>
          <p:spPr>
            <a:xfrm flipV="1">
              <a:off x="5976211" y="2480978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0DD48C0-1AE0-9D1F-972C-7891E68F3BAD}"/>
                </a:ext>
              </a:extLst>
            </p:cNvPr>
            <p:cNvCxnSpPr/>
            <p:nvPr/>
          </p:nvCxnSpPr>
          <p:spPr>
            <a:xfrm flipV="1">
              <a:off x="5749371" y="2879773"/>
              <a:ext cx="1987298" cy="7850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EA7A1E-A22C-149E-F2B8-E80A7C73F93E}"/>
                </a:ext>
              </a:extLst>
            </p:cNvPr>
            <p:cNvCxnSpPr/>
            <p:nvPr/>
          </p:nvCxnSpPr>
          <p:spPr>
            <a:xfrm flipV="1">
              <a:off x="5906279" y="2100052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6A1C5B5-165A-8B4A-B035-092BFA3BA3C3}"/>
                </a:ext>
              </a:extLst>
            </p:cNvPr>
            <p:cNvCxnSpPr/>
            <p:nvPr/>
          </p:nvCxnSpPr>
          <p:spPr>
            <a:xfrm flipV="1">
              <a:off x="5824048" y="2931941"/>
              <a:ext cx="2071116" cy="81381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428314B-38A8-8B69-EEB8-90A00B571C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5363" y="2635006"/>
              <a:ext cx="6977" cy="51394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2DD67F6-F56E-95FE-E548-70D030D8694D}"/>
                </a:ext>
              </a:extLst>
            </p:cNvPr>
            <p:cNvSpPr txBox="1"/>
            <p:nvPr/>
          </p:nvSpPr>
          <p:spPr>
            <a:xfrm>
              <a:off x="6570909" y="3426435"/>
              <a:ext cx="9661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L = 210 mm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36A5D5B-60A6-9E2C-D9E1-DBBF2AA8C978}"/>
                </a:ext>
              </a:extLst>
            </p:cNvPr>
            <p:cNvSpPr txBox="1"/>
            <p:nvPr/>
          </p:nvSpPr>
          <p:spPr>
            <a:xfrm>
              <a:off x="4570136" y="2835655"/>
              <a:ext cx="9661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R = 29 mm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2ECDE3C-476A-F67A-5CC3-AEBE5D0CF53F}"/>
                </a:ext>
              </a:extLst>
            </p:cNvPr>
            <p:cNvCxnSpPr/>
            <p:nvPr/>
          </p:nvCxnSpPr>
          <p:spPr>
            <a:xfrm flipV="1">
              <a:off x="5434373" y="2522057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61AF173-B4E5-9A5B-5EB6-F5F77BE7E330}"/>
                </a:ext>
              </a:extLst>
            </p:cNvPr>
            <p:cNvCxnSpPr/>
            <p:nvPr/>
          </p:nvCxnSpPr>
          <p:spPr>
            <a:xfrm flipV="1">
              <a:off x="5465027" y="2071501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38F4065-6D12-19AD-1DA3-D56DA208792C}"/>
                </a:ext>
              </a:extLst>
            </p:cNvPr>
            <p:cNvCxnSpPr/>
            <p:nvPr/>
          </p:nvCxnSpPr>
          <p:spPr>
            <a:xfrm flipV="1">
              <a:off x="5610927" y="2838199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B089928E-4223-4757-DA89-A35B5C29A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3745" y="1237001"/>
            <a:ext cx="3712125" cy="50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9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931920" y="446694"/>
            <a:ext cx="4617720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/>
                <a:cs typeface="Arial"/>
              </a:rPr>
              <a:t>ECR Plasma Ion </a:t>
            </a:r>
            <a:r>
              <a:rPr lang="it-IT" sz="2400" b="1" dirty="0" err="1">
                <a:solidFill>
                  <a:schemeClr val="tx1"/>
                </a:solidFill>
                <a:latin typeface="Arial"/>
                <a:cs typeface="Arial"/>
              </a:rPr>
              <a:t>Simulations</a:t>
            </a:r>
            <a:endParaRPr lang="it-IT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dirty="0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6A56C0CA-69B7-A9E2-7CEC-D3C75DD96C90}"/>
              </a:ext>
            </a:extLst>
          </p:cNvPr>
          <p:cNvSpPr txBox="1"/>
          <p:nvPr/>
        </p:nvSpPr>
        <p:spPr>
          <a:xfrm>
            <a:off x="296453" y="1057962"/>
            <a:ext cx="11362474" cy="18004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cs typeface="Calibri"/>
              </a:rPr>
              <a:t>PIC simulations for ECR plasma ions: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Description: Vlasov-Maxwell equations + Balance equation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Scaling: </a:t>
            </a:r>
            <a:r>
              <a:rPr lang="en-US" dirty="0" err="1">
                <a:latin typeface="Calibri"/>
                <a:ea typeface="Calibri"/>
                <a:cs typeface="Calibri"/>
              </a:rPr>
              <a:t>Quasineutrality</a:t>
            </a:r>
            <a:r>
              <a:rPr lang="en-US" dirty="0">
                <a:latin typeface="Calibri"/>
                <a:ea typeface="Calibri"/>
                <a:cs typeface="Calibri"/>
              </a:rPr>
              <a:t> with electron density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Self-consistency: Electron density and energy maps</a:t>
            </a:r>
          </a:p>
          <a:p>
            <a:pPr algn="ctr"/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sz="1050" i="1" dirty="0">
                <a:latin typeface="Calibri"/>
                <a:ea typeface="Calibri"/>
                <a:cs typeface="Calibri"/>
              </a:rPr>
              <a:t>B. Mishra et al, Front. Phys. </a:t>
            </a:r>
            <a:r>
              <a:rPr lang="en-US" sz="1050" b="1" i="1" dirty="0">
                <a:latin typeface="Calibri"/>
                <a:ea typeface="Calibri"/>
                <a:cs typeface="Calibri"/>
              </a:rPr>
              <a:t>10</a:t>
            </a:r>
            <a:r>
              <a:rPr lang="en-US" sz="1050" i="1" dirty="0">
                <a:latin typeface="Calibri"/>
                <a:ea typeface="Calibri"/>
                <a:cs typeface="Calibri"/>
              </a:rPr>
              <a:t>, 932448 (2022)</a:t>
            </a:r>
          </a:p>
          <a:p>
            <a:r>
              <a:rPr lang="en-US" sz="1050" i="1" dirty="0">
                <a:latin typeface="Calibri"/>
                <a:ea typeface="Calibri"/>
                <a:cs typeface="Calibri"/>
              </a:rPr>
              <a:t>B. Mishra, EPJ </a:t>
            </a:r>
            <a:r>
              <a:rPr lang="en-US" sz="1050" i="1" dirty="0" err="1">
                <a:latin typeface="Calibri"/>
                <a:ea typeface="Calibri"/>
                <a:cs typeface="Calibri"/>
              </a:rPr>
              <a:t>WoC</a:t>
            </a:r>
            <a:r>
              <a:rPr lang="en-US" sz="1050" i="1" dirty="0">
                <a:latin typeface="Calibri"/>
                <a:ea typeface="Calibri"/>
                <a:cs typeface="Calibri"/>
              </a:rPr>
              <a:t> </a:t>
            </a:r>
            <a:r>
              <a:rPr lang="en-US" sz="1050" b="1" i="1" dirty="0">
                <a:latin typeface="Calibri"/>
                <a:ea typeface="Calibri"/>
                <a:cs typeface="Calibri"/>
              </a:rPr>
              <a:t>275</a:t>
            </a:r>
            <a:r>
              <a:rPr lang="en-US" sz="1050" i="1" dirty="0">
                <a:latin typeface="Calibri"/>
                <a:ea typeface="Calibri"/>
                <a:cs typeface="Calibri"/>
              </a:rPr>
              <a:t>, 02001 (2023)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23734349-05FE-9AE5-586B-07FDB716EAEF}"/>
              </a:ext>
            </a:extLst>
          </p:cNvPr>
          <p:cNvSpPr txBox="1"/>
          <p:nvPr/>
        </p:nvSpPr>
        <p:spPr>
          <a:xfrm>
            <a:off x="3333868" y="2836619"/>
            <a:ext cx="150223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Transport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EBD92F5F-2CDB-8AE9-3342-7E56A4FE3126}"/>
              </a:ext>
            </a:extLst>
          </p:cNvPr>
          <p:cNvSpPr txBox="1"/>
          <p:nvPr/>
        </p:nvSpPr>
        <p:spPr>
          <a:xfrm>
            <a:off x="686312" y="4485188"/>
            <a:ext cx="1723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cs typeface="Calibri"/>
              </a:rPr>
              <a:t>3</a:t>
            </a:r>
            <a:r>
              <a:rPr lang="en-US" dirty="0">
                <a:latin typeface="Calibri"/>
                <a:ea typeface="Calibri"/>
                <a:cs typeface="Calibri"/>
              </a:rPr>
              <a:t> core modules</a:t>
            </a:r>
            <a:endParaRPr lang="en-US" sz="1050" i="1" dirty="0">
              <a:latin typeface="Calibri"/>
              <a:ea typeface="Calibri"/>
              <a:cs typeface="Calibri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479537B4-5E46-1074-68CA-867AF7DA556C}"/>
              </a:ext>
            </a:extLst>
          </p:cNvPr>
          <p:cNvSpPr txBox="1"/>
          <p:nvPr/>
        </p:nvSpPr>
        <p:spPr>
          <a:xfrm>
            <a:off x="3325008" y="4194607"/>
            <a:ext cx="150223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 Sampling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3D1F62BC-245C-DAE9-9807-6607AF1E7E93}"/>
              </a:ext>
            </a:extLst>
          </p:cNvPr>
          <p:cNvSpPr txBox="1"/>
          <p:nvPr/>
        </p:nvSpPr>
        <p:spPr>
          <a:xfrm>
            <a:off x="3333867" y="5553391"/>
            <a:ext cx="1497690" cy="841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Density Scaling</a:t>
            </a:r>
            <a:endParaRPr lang="en-US" sz="2800" dirty="0">
              <a:latin typeface="Calibri"/>
              <a:ea typeface="Calibri"/>
              <a:cs typeface="Calibri"/>
            </a:endParaRP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298C6D24-D6F9-C25B-A1F9-25D740C7F713}"/>
              </a:ext>
            </a:extLst>
          </p:cNvPr>
          <p:cNvSpPr/>
          <p:nvPr/>
        </p:nvSpPr>
        <p:spPr>
          <a:xfrm>
            <a:off x="2407636" y="3066385"/>
            <a:ext cx="450723" cy="324802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id="{0CFA5F55-9F8B-F6A3-1602-7648C4E7D3AC}"/>
              </a:ext>
            </a:extLst>
          </p:cNvPr>
          <p:cNvSpPr txBox="1"/>
          <p:nvPr/>
        </p:nvSpPr>
        <p:spPr>
          <a:xfrm>
            <a:off x="5387034" y="2864682"/>
            <a:ext cx="397409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libri"/>
                <a:cs typeface="Calibri"/>
              </a:rPr>
              <a:t>Transport in EM fields under Lorentz force</a:t>
            </a: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4A4D7E4B-274E-5347-D435-9ADD7E2E87FF}"/>
              </a:ext>
            </a:extLst>
          </p:cNvPr>
          <p:cNvSpPr txBox="1"/>
          <p:nvPr/>
        </p:nvSpPr>
        <p:spPr>
          <a:xfrm>
            <a:off x="5390781" y="3252854"/>
            <a:ext cx="364650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libri"/>
                <a:ea typeface="Calibri"/>
                <a:cs typeface="Calibri"/>
              </a:rPr>
              <a:t>Collisions by Fokker-Planck equation </a:t>
            </a:r>
          </a:p>
        </p:txBody>
      </p:sp>
      <p:sp>
        <p:nvSpPr>
          <p:cNvPr id="48" name="TextBox 9">
            <a:extLst>
              <a:ext uri="{FF2B5EF4-FFF2-40B4-BE49-F238E27FC236}">
                <a16:creationId xmlns:a16="http://schemas.microsoft.com/office/drawing/2014/main" id="{252FF4B4-6DCF-79AE-0E62-F80A2447EE81}"/>
              </a:ext>
            </a:extLst>
          </p:cNvPr>
          <p:cNvSpPr txBox="1"/>
          <p:nvPr/>
        </p:nvSpPr>
        <p:spPr>
          <a:xfrm>
            <a:off x="5032811" y="4776585"/>
            <a:ext cx="287477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 impact ionization (EI)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061139E7-1561-B8CF-F792-442664A99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677" y="4126312"/>
            <a:ext cx="4404910" cy="488879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0905610-A9B6-DBB0-52FD-D1DA20567E06}"/>
              </a:ext>
            </a:extLst>
          </p:cNvPr>
          <p:cNvSpPr txBox="1"/>
          <p:nvPr/>
        </p:nvSpPr>
        <p:spPr>
          <a:xfrm>
            <a:off x="8264499" y="4776585"/>
            <a:ext cx="328436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impact charge exchange (CEX)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989ED650-AF13-CF91-CE5D-2BEB3BBF4FF6}"/>
              </a:ext>
            </a:extLst>
          </p:cNvPr>
          <p:cNvSpPr txBox="1"/>
          <p:nvPr/>
        </p:nvSpPr>
        <p:spPr>
          <a:xfrm>
            <a:off x="5516096" y="5813121"/>
            <a:ext cx="353144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libri"/>
                <a:cs typeface="Calibri"/>
              </a:rPr>
              <a:t>Iterative scaling of ion occupation map </a:t>
            </a:r>
          </a:p>
        </p:txBody>
      </p:sp>
      <p:pic>
        <p:nvPicPr>
          <p:cNvPr id="56" name="Picture 5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0DB22CB-A9FD-35E2-8016-2ECA2BA84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711" y="5691462"/>
            <a:ext cx="1888633" cy="579951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D8B587DE-7B3D-E2F9-B362-8056EB0928F6}"/>
              </a:ext>
            </a:extLst>
          </p:cNvPr>
          <p:cNvSpPr/>
          <p:nvPr/>
        </p:nvSpPr>
        <p:spPr>
          <a:xfrm>
            <a:off x="6060318" y="4126312"/>
            <a:ext cx="1729210" cy="48887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8C064977-69D6-5EEE-390F-16A0D8D38D0A}"/>
              </a:ext>
            </a:extLst>
          </p:cNvPr>
          <p:cNvSpPr/>
          <p:nvPr/>
        </p:nvSpPr>
        <p:spPr>
          <a:xfrm>
            <a:off x="7872371" y="4126311"/>
            <a:ext cx="1729210" cy="48887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2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6" grpId="0"/>
      <p:bldP spid="22" grpId="0" animBg="1"/>
      <p:bldP spid="24" grpId="0" animBg="1"/>
      <p:bldP spid="40" grpId="0" animBg="1"/>
      <p:bldP spid="44" grpId="0"/>
      <p:bldP spid="46" grpId="0"/>
      <p:bldP spid="48" grpId="0"/>
      <p:bldP spid="52" grpId="0"/>
      <p:bldP spid="54" grpId="0"/>
      <p:bldP spid="84" grpId="0" animBg="1"/>
      <p:bldP spid="8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233854" y="437171"/>
            <a:ext cx="5715001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Ion Simulations: Results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dirty="0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34F5BCE-B6C3-91BE-8AB5-3A57CA352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71" y="4607768"/>
            <a:ext cx="4254686" cy="199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4522CA26-531B-81D7-92F6-EB4F91730702}"/>
              </a:ext>
            </a:extLst>
          </p:cNvPr>
          <p:cNvSpPr txBox="1"/>
          <p:nvPr/>
        </p:nvSpPr>
        <p:spPr>
          <a:xfrm>
            <a:off x="180310" y="1214835"/>
            <a:ext cx="114757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cs typeface="Calibri"/>
              </a:rPr>
              <a:t>The main results of the PIC-MC simulations are 3D steady-state maps of ion density in for each </a:t>
            </a:r>
            <a:r>
              <a:rPr lang="en-US" dirty="0" err="1">
                <a:latin typeface="Calibri"/>
                <a:cs typeface="Calibri"/>
              </a:rPr>
              <a:t>ionisation</a:t>
            </a:r>
            <a:r>
              <a:rPr lang="en-US" dirty="0">
                <a:latin typeface="Calibri"/>
                <a:cs typeface="Calibri"/>
              </a:rPr>
              <a:t> stage and </a:t>
            </a:r>
            <a:r>
              <a:rPr lang="en-US" i="1" dirty="0">
                <a:latin typeface="Calibri"/>
                <a:cs typeface="Calibri"/>
              </a:rPr>
              <a:t>&lt;Z&gt;</a:t>
            </a:r>
            <a:r>
              <a:rPr lang="en-US" dirty="0">
                <a:latin typeface="Calibri"/>
                <a:cs typeface="Calibri"/>
              </a:rPr>
              <a:t> </a:t>
            </a:r>
          </a:p>
        </p:txBody>
      </p:sp>
      <p:pic>
        <p:nvPicPr>
          <p:cNvPr id="13" name="Picture 12" descr="A diagram of a heat wave&#10;&#10;Description automatically generated with medium confidence">
            <a:extLst>
              <a:ext uri="{FF2B5EF4-FFF2-40B4-BE49-F238E27FC236}">
                <a16:creationId xmlns:a16="http://schemas.microsoft.com/office/drawing/2014/main" id="{7A509C63-FD7C-1CFB-04CB-024C0F7A60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0" y="1795835"/>
            <a:ext cx="4191051" cy="2275069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AA9AF6E2-99C4-D5B8-AE7E-4A0BA803A667}"/>
              </a:ext>
            </a:extLst>
          </p:cNvPr>
          <p:cNvSpPr txBox="1"/>
          <p:nvPr/>
        </p:nvSpPr>
        <p:spPr>
          <a:xfrm>
            <a:off x="-1" y="4079189"/>
            <a:ext cx="437136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Calibri"/>
                <a:ea typeface="Calibri"/>
                <a:cs typeface="Calibri"/>
              </a:rPr>
              <a:t>&lt;Z&gt; of </a:t>
            </a:r>
            <a:r>
              <a:rPr lang="en-US" sz="1200" dirty="0" err="1">
                <a:latin typeface="Calibri"/>
                <a:ea typeface="Calibri"/>
                <a:cs typeface="Calibri"/>
              </a:rPr>
              <a:t>Ar</a:t>
            </a:r>
            <a:r>
              <a:rPr lang="en-US" sz="1200" dirty="0">
                <a:latin typeface="Calibri"/>
                <a:ea typeface="Calibri"/>
                <a:cs typeface="Calibri"/>
              </a:rPr>
              <a:t> plasma in A-HPC ECRIS as calculated using PIC-MC code (top) and of O plasma in LEGIS (bottom)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4CF464-8F41-D74E-C201-5E2BC7C776A6}"/>
              </a:ext>
            </a:extLst>
          </p:cNvPr>
          <p:cNvSpPr txBox="1"/>
          <p:nvPr/>
        </p:nvSpPr>
        <p:spPr>
          <a:xfrm>
            <a:off x="4651989" y="2610219"/>
            <a:ext cx="2105427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charge states tend to accumulate in the near-axis region because they are generated from lower charge states through EI in those same regions with high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they are strongly confined by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diffusion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B1E76-6F0B-942A-FD75-6D6ED01B0464}"/>
              </a:ext>
            </a:extLst>
          </p:cNvPr>
          <p:cNvSpPr txBox="1"/>
          <p:nvPr/>
        </p:nvSpPr>
        <p:spPr>
          <a:xfrm>
            <a:off x="4651988" y="4922623"/>
            <a:ext cx="210542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 may vary according to the geometry of the system, the magnetostatic field and type of ions (which govern particle transport), and steady state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200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</a:t>
            </a:r>
            <a:r>
              <a:rPr lang="en-US" sz="1200" i="1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maps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FD70C2-E3D2-A853-98EB-7A46B7D1B198}"/>
              </a:ext>
            </a:extLst>
          </p:cNvPr>
          <p:cNvSpPr/>
          <p:nvPr/>
        </p:nvSpPr>
        <p:spPr>
          <a:xfrm rot="273599">
            <a:off x="937522" y="4917328"/>
            <a:ext cx="2496312" cy="1616781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DE8809-6083-3D74-E879-FD3EAC729EF7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440623" y="5522788"/>
            <a:ext cx="1211365" cy="27729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FAD8716A-6E57-F388-C4CF-B20E2A210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307" y="1983361"/>
            <a:ext cx="5023383" cy="2009353"/>
          </a:xfrm>
          <a:prstGeom prst="rect">
            <a:avLst/>
          </a:prstGeom>
        </p:spPr>
      </p:pic>
      <p:sp>
        <p:nvSpPr>
          <p:cNvPr id="24" name="TextBox 18">
            <a:extLst>
              <a:ext uri="{FF2B5EF4-FFF2-40B4-BE49-F238E27FC236}">
                <a16:creationId xmlns:a16="http://schemas.microsoft.com/office/drawing/2014/main" id="{D01B143E-E8D9-C535-5477-130B94FC8FD3}"/>
              </a:ext>
            </a:extLst>
          </p:cNvPr>
          <p:cNvSpPr txBox="1"/>
          <p:nvPr/>
        </p:nvSpPr>
        <p:spPr>
          <a:xfrm>
            <a:off x="7461504" y="4029636"/>
            <a:ext cx="40985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i="1" dirty="0" err="1">
                <a:latin typeface="Calibri"/>
                <a:ea typeface="Calibri"/>
                <a:cs typeface="Calibri"/>
              </a:rPr>
              <a:t>n</a:t>
            </a:r>
            <a:r>
              <a:rPr lang="en-US" sz="1200" i="1" baseline="-25000" dirty="0" err="1">
                <a:latin typeface="Calibri"/>
                <a:ea typeface="Calibri"/>
                <a:cs typeface="Calibri"/>
              </a:rPr>
              <a:t>i</a:t>
            </a:r>
            <a:r>
              <a:rPr lang="en-US" sz="1200" dirty="0">
                <a:latin typeface="Calibri"/>
                <a:ea typeface="Calibri"/>
                <a:cs typeface="Calibri"/>
              </a:rPr>
              <a:t> of Ar</a:t>
            </a:r>
            <a:r>
              <a:rPr lang="en-US" sz="1200" baseline="30000" dirty="0">
                <a:latin typeface="Calibri"/>
                <a:ea typeface="Calibri"/>
                <a:cs typeface="Calibri"/>
              </a:rPr>
              <a:t>2+</a:t>
            </a:r>
            <a:r>
              <a:rPr lang="en-US" sz="1200" dirty="0">
                <a:latin typeface="Calibri"/>
                <a:ea typeface="Calibri"/>
                <a:cs typeface="Calibri"/>
              </a:rPr>
              <a:t> and Ar</a:t>
            </a:r>
            <a:r>
              <a:rPr lang="en-US" sz="1200" baseline="30000" dirty="0">
                <a:latin typeface="Calibri"/>
                <a:ea typeface="Calibri"/>
                <a:cs typeface="Calibri"/>
              </a:rPr>
              <a:t>6+</a:t>
            </a:r>
            <a:r>
              <a:rPr lang="en-US" sz="1200" dirty="0">
                <a:latin typeface="Calibri"/>
                <a:ea typeface="Calibri"/>
                <a:cs typeface="Calibri"/>
              </a:rPr>
              <a:t> in A-HPC ECRIS along the radius and axis in A-HPC (top) and same for O</a:t>
            </a:r>
            <a:r>
              <a:rPr lang="en-US" sz="1200" baseline="30000" dirty="0">
                <a:latin typeface="Calibri"/>
                <a:ea typeface="Calibri"/>
                <a:cs typeface="Calibri"/>
              </a:rPr>
              <a:t>1+</a:t>
            </a:r>
            <a:r>
              <a:rPr lang="en-US" sz="1200" dirty="0">
                <a:latin typeface="Calibri"/>
                <a:ea typeface="Calibri"/>
                <a:cs typeface="Calibri"/>
              </a:rPr>
              <a:t> and O</a:t>
            </a:r>
            <a:r>
              <a:rPr lang="en-US" sz="1200" baseline="30000" dirty="0">
                <a:latin typeface="Calibri"/>
                <a:ea typeface="Calibri"/>
                <a:cs typeface="Calibri"/>
              </a:rPr>
              <a:t>3+</a:t>
            </a:r>
            <a:r>
              <a:rPr lang="en-US" sz="1200" dirty="0">
                <a:latin typeface="Calibri"/>
                <a:ea typeface="Calibri"/>
                <a:cs typeface="Calibri"/>
              </a:rPr>
              <a:t> in LEGIS (bottom)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 descr="A graph of a graph showing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13D94627-6874-C68D-E083-DE64B6FD6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587" y="4690847"/>
            <a:ext cx="2616950" cy="1644266"/>
          </a:xfrm>
          <a:prstGeom prst="rect">
            <a:avLst/>
          </a:prstGeom>
        </p:spPr>
      </p:pic>
      <p:pic>
        <p:nvPicPr>
          <p:cNvPr id="40" name="Picture 39" descr="A graph of a function&#10;&#10;Description automatically generated">
            <a:extLst>
              <a:ext uri="{FF2B5EF4-FFF2-40B4-BE49-F238E27FC236}">
                <a16:creationId xmlns:a16="http://schemas.microsoft.com/office/drawing/2014/main" id="{7E0F3E03-2AF6-B8BA-6EC8-D935B61A94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81" y="4690847"/>
            <a:ext cx="2583310" cy="1644266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4811707E-C605-041B-34B7-F83F747252FD}"/>
              </a:ext>
            </a:extLst>
          </p:cNvPr>
          <p:cNvSpPr/>
          <p:nvPr/>
        </p:nvSpPr>
        <p:spPr>
          <a:xfrm rot="489935">
            <a:off x="1097280" y="2822025"/>
            <a:ext cx="2496312" cy="283464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ACC4197-898A-11CD-8381-C80E22FCE6B1}"/>
              </a:ext>
            </a:extLst>
          </p:cNvPr>
          <p:cNvCxnSpPr>
            <a:cxnSpLocks/>
            <a:stCxn id="43" idx="6"/>
          </p:cNvCxnSpPr>
          <p:nvPr/>
        </p:nvCxnSpPr>
        <p:spPr>
          <a:xfrm>
            <a:off x="3580938" y="3141038"/>
            <a:ext cx="1071051" cy="25401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27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24" grpId="0"/>
      <p:bldP spid="4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026088" y="511143"/>
            <a:ext cx="6184812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Simulations: Radioisotopes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dirty="0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B0E2ED88-71F8-278D-CD9B-B0CE9D06CD1D}"/>
              </a:ext>
            </a:extLst>
          </p:cNvPr>
          <p:cNvSpPr txBox="1"/>
          <p:nvPr/>
        </p:nvSpPr>
        <p:spPr>
          <a:xfrm>
            <a:off x="296453" y="1199729"/>
            <a:ext cx="11362474" cy="8079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cs typeface="Calibri"/>
              </a:rPr>
              <a:t>Radio-isotope ions can be simulated using the same PIC-MC codes, but density maps will evolve according to mass number conservation, and rate-matrix will be more complex </a:t>
            </a:r>
          </a:p>
          <a:p>
            <a:r>
              <a:rPr lang="en-US" sz="1050" i="1" dirty="0">
                <a:latin typeface="Calibri"/>
                <a:ea typeface="Calibri"/>
                <a:cs typeface="Calibri"/>
              </a:rPr>
              <a:t>B. Mishra, EPJ </a:t>
            </a:r>
            <a:r>
              <a:rPr lang="en-US" sz="1050" i="1" dirty="0" err="1">
                <a:latin typeface="Calibri"/>
                <a:ea typeface="Calibri"/>
                <a:cs typeface="Calibri"/>
              </a:rPr>
              <a:t>WoC</a:t>
            </a:r>
            <a:r>
              <a:rPr lang="en-US" sz="1050" i="1" dirty="0">
                <a:latin typeface="Calibri"/>
                <a:ea typeface="Calibri"/>
                <a:cs typeface="Calibri"/>
              </a:rPr>
              <a:t> </a:t>
            </a:r>
            <a:r>
              <a:rPr lang="en-US" sz="1050" b="1" i="1" dirty="0">
                <a:latin typeface="Calibri"/>
                <a:ea typeface="Calibri"/>
                <a:cs typeface="Calibri"/>
              </a:rPr>
              <a:t>275</a:t>
            </a:r>
            <a:r>
              <a:rPr lang="en-US" sz="1050" i="1" dirty="0">
                <a:latin typeface="Calibri"/>
                <a:ea typeface="Calibri"/>
                <a:cs typeface="Calibri"/>
              </a:rPr>
              <a:t>, 02001 (2023)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28F1194C-401B-FE3C-EAC0-836CDC4246C1}"/>
              </a:ext>
            </a:extLst>
          </p:cNvPr>
          <p:cNvSpPr txBox="1"/>
          <p:nvPr/>
        </p:nvSpPr>
        <p:spPr>
          <a:xfrm>
            <a:off x="285869" y="2448439"/>
            <a:ext cx="150223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Transport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3893440-0EB3-579D-EF0E-A9B66BB6198A}"/>
              </a:ext>
            </a:extLst>
          </p:cNvPr>
          <p:cNvSpPr txBox="1"/>
          <p:nvPr/>
        </p:nvSpPr>
        <p:spPr>
          <a:xfrm>
            <a:off x="277009" y="3806427"/>
            <a:ext cx="150223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 Sampling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9126AAC8-3810-F34C-5D7F-1D8932A5641B}"/>
              </a:ext>
            </a:extLst>
          </p:cNvPr>
          <p:cNvSpPr txBox="1"/>
          <p:nvPr/>
        </p:nvSpPr>
        <p:spPr>
          <a:xfrm>
            <a:off x="285868" y="5165211"/>
            <a:ext cx="1497690" cy="841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Density Scaling</a:t>
            </a:r>
            <a:endParaRPr lang="en-US" sz="2800" dirty="0"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A2C78AAE-A80F-1E32-0CB8-D33035B90F8A}"/>
              </a:ext>
            </a:extLst>
          </p:cNvPr>
          <p:cNvSpPr txBox="1"/>
          <p:nvPr/>
        </p:nvSpPr>
        <p:spPr>
          <a:xfrm>
            <a:off x="1901192" y="2528278"/>
            <a:ext cx="397409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libri"/>
                <a:cs typeface="Calibri"/>
              </a:rPr>
              <a:t>Transport in EM fields under Lorentz force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5184FD5-BFB7-3851-E1EC-B7520FA809FB}"/>
              </a:ext>
            </a:extLst>
          </p:cNvPr>
          <p:cNvSpPr txBox="1"/>
          <p:nvPr/>
        </p:nvSpPr>
        <p:spPr>
          <a:xfrm>
            <a:off x="1904939" y="2916450"/>
            <a:ext cx="364650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libri"/>
                <a:ea typeface="Calibri"/>
                <a:cs typeface="Calibri"/>
              </a:rPr>
              <a:t>Collisions by Fokker-Planck equation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6A8147-3B7D-2D48-B30C-C97C43BF5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316" y="3698413"/>
            <a:ext cx="5035266" cy="997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812605-785C-BEB1-2795-38CA94DDE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653" y="3720358"/>
            <a:ext cx="4851018" cy="5573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FFD91BC3-AD74-6344-CBBE-637E17683D5A}"/>
              </a:ext>
            </a:extLst>
          </p:cNvPr>
          <p:cNvSpPr txBox="1"/>
          <p:nvPr/>
        </p:nvSpPr>
        <p:spPr>
          <a:xfrm>
            <a:off x="1904300" y="4365239"/>
            <a:ext cx="103017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CSD</a:t>
            </a:r>
            <a:endParaRPr lang="en-US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2DA1C65E-1BA3-17B7-E794-C17703771738}"/>
              </a:ext>
            </a:extLst>
          </p:cNvPr>
          <p:cNvSpPr txBox="1"/>
          <p:nvPr/>
        </p:nvSpPr>
        <p:spPr>
          <a:xfrm>
            <a:off x="7210653" y="4384297"/>
            <a:ext cx="103017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LPD</a:t>
            </a:r>
            <a:endParaRPr lang="en-US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215C79D-DCE9-FB74-2F34-30DB8DF75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309" y="5360453"/>
            <a:ext cx="2763522" cy="631990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362A2E60-6DF0-ECBD-8650-71D72DCC698A}"/>
              </a:ext>
            </a:extLst>
          </p:cNvPr>
          <p:cNvSpPr/>
          <p:nvPr/>
        </p:nvSpPr>
        <p:spPr>
          <a:xfrm>
            <a:off x="4876043" y="5453770"/>
            <a:ext cx="314384" cy="419272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3CAD8D0-1E58-3996-AB0A-BAC048A50537}"/>
              </a:ext>
            </a:extLst>
          </p:cNvPr>
          <p:cNvCxnSpPr>
            <a:stCxn id="40" idx="2"/>
          </p:cNvCxnSpPr>
          <p:nvPr/>
        </p:nvCxnSpPr>
        <p:spPr>
          <a:xfrm flipH="1" flipV="1">
            <a:off x="4340035" y="5315529"/>
            <a:ext cx="536008" cy="34787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8802259-82D5-B8BE-2D21-6E6F68F08607}"/>
              </a:ext>
            </a:extLst>
          </p:cNvPr>
          <p:cNvSpPr txBox="1"/>
          <p:nvPr/>
        </p:nvSpPr>
        <p:spPr>
          <a:xfrm>
            <a:off x="2703738" y="5131091"/>
            <a:ext cx="1636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Scaling coefficient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4B10562-E0D9-F3FA-3243-8A55F5769DF2}"/>
              </a:ext>
            </a:extLst>
          </p:cNvPr>
          <p:cNvSpPr/>
          <p:nvPr/>
        </p:nvSpPr>
        <p:spPr>
          <a:xfrm>
            <a:off x="5497050" y="5449192"/>
            <a:ext cx="314384" cy="419272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CED9A5-324D-4525-F8C5-173EC43D4F0C}"/>
              </a:ext>
            </a:extLst>
          </p:cNvPr>
          <p:cNvCxnSpPr>
            <a:cxnSpLocks/>
          </p:cNvCxnSpPr>
          <p:nvPr/>
        </p:nvCxnSpPr>
        <p:spPr>
          <a:xfrm flipH="1">
            <a:off x="4382534" y="5670034"/>
            <a:ext cx="1114516" cy="20917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241E411-ADFB-399D-84E7-3675642A21DF}"/>
              </a:ext>
            </a:extLst>
          </p:cNvPr>
          <p:cNvSpPr txBox="1"/>
          <p:nvPr/>
        </p:nvSpPr>
        <p:spPr>
          <a:xfrm>
            <a:off x="2703738" y="5725316"/>
            <a:ext cx="1636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Transfer coefficient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5FC3207-6EB1-84C7-B342-C89DE9AEA827}"/>
              </a:ext>
            </a:extLst>
          </p:cNvPr>
          <p:cNvSpPr/>
          <p:nvPr/>
        </p:nvSpPr>
        <p:spPr>
          <a:xfrm>
            <a:off x="6380568" y="5454865"/>
            <a:ext cx="314384" cy="419272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10669AF-3648-39A2-02F0-F200EC73CA43}"/>
              </a:ext>
            </a:extLst>
          </p:cNvPr>
          <p:cNvSpPr txBox="1"/>
          <p:nvPr/>
        </p:nvSpPr>
        <p:spPr>
          <a:xfrm>
            <a:off x="5883298" y="5933201"/>
            <a:ext cx="1636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Concentration</a:t>
            </a:r>
          </a:p>
        </p:txBody>
      </p:sp>
    </p:spTree>
    <p:extLst>
      <p:ext uri="{BB962C8B-B14F-4D97-AF65-F5344CB8AC3E}">
        <p14:creationId xmlns:p14="http://schemas.microsoft.com/office/powerpoint/2010/main" val="35145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40" grpId="0" animBg="1"/>
      <p:bldP spid="44" grpId="0"/>
      <p:bldP spid="45" grpId="0" animBg="1"/>
      <p:bldP spid="47" grpId="0"/>
      <p:bldP spid="48" grpId="0" animBg="1"/>
      <p:bldP spid="4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026088" y="511143"/>
            <a:ext cx="6184812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Simulations: Radioisotopes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dirty="0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8505B2B7-D440-6F70-D605-2453E1BFF625}"/>
              </a:ext>
            </a:extLst>
          </p:cNvPr>
          <p:cNvSpPr txBox="1"/>
          <p:nvPr/>
        </p:nvSpPr>
        <p:spPr>
          <a:xfrm>
            <a:off x="296453" y="1199729"/>
            <a:ext cx="11362474" cy="5309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cs typeface="Calibri"/>
              </a:rPr>
              <a:t>An attempt was made to verify whether the corona model can be applied to model LPD in ECR plasmas</a:t>
            </a:r>
          </a:p>
          <a:p>
            <a:r>
              <a:rPr lang="en-US" sz="1050" i="1" dirty="0">
                <a:latin typeface="Calibri"/>
                <a:ea typeface="Calibri"/>
                <a:cs typeface="Calibri"/>
              </a:rPr>
              <a:t>F. </a:t>
            </a:r>
            <a:r>
              <a:rPr lang="en-US" sz="1050" i="1" dirty="0" err="1">
                <a:latin typeface="Calibri"/>
                <a:ea typeface="Calibri"/>
                <a:cs typeface="Calibri"/>
              </a:rPr>
              <a:t>Cittadini</a:t>
            </a:r>
            <a:r>
              <a:rPr lang="en-US" sz="1050" i="1" dirty="0">
                <a:latin typeface="Calibri"/>
                <a:ea typeface="Calibri"/>
                <a:cs typeface="Calibri"/>
              </a:rPr>
              <a:t>, Master Thesis</a:t>
            </a:r>
          </a:p>
        </p:txBody>
      </p:sp>
      <p:pic>
        <p:nvPicPr>
          <p:cNvPr id="3" name="Immagine 17">
            <a:extLst>
              <a:ext uri="{FF2B5EF4-FFF2-40B4-BE49-F238E27FC236}">
                <a16:creationId xmlns:a16="http://schemas.microsoft.com/office/drawing/2014/main" id="{8EB5BB51-B4F4-74A9-59F2-FB12977B1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3" y="2263062"/>
            <a:ext cx="3962743" cy="6477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0A6AFB70-1682-8372-4C63-42764039DE57}"/>
              </a:ext>
            </a:extLst>
          </p:cNvPr>
          <p:cNvSpPr txBox="1"/>
          <p:nvPr/>
        </p:nvSpPr>
        <p:spPr>
          <a:xfrm>
            <a:off x="285104" y="1961248"/>
            <a:ext cx="397409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Electron impact collisional excitation rate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00EF8B83-44D0-E359-0F5D-3266394AB8CF}"/>
              </a:ext>
            </a:extLst>
          </p:cNvPr>
          <p:cNvSpPr txBox="1"/>
          <p:nvPr/>
        </p:nvSpPr>
        <p:spPr>
          <a:xfrm>
            <a:off x="285104" y="2966056"/>
            <a:ext cx="397409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Spontaneous emission rate</a:t>
            </a:r>
          </a:p>
        </p:txBody>
      </p:sp>
      <p:pic>
        <p:nvPicPr>
          <p:cNvPr id="6" name="Immagine 10">
            <a:extLst>
              <a:ext uri="{FF2B5EF4-FFF2-40B4-BE49-F238E27FC236}">
                <a16:creationId xmlns:a16="http://schemas.microsoft.com/office/drawing/2014/main" id="{F37133E8-48BE-1EFB-BC0C-5579C23CC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3" y="3304610"/>
            <a:ext cx="2437075" cy="746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135074C0-6E7B-86E0-0FCE-781EF1250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00" y="1520643"/>
            <a:ext cx="6140632" cy="2583136"/>
          </a:xfrm>
          <a:prstGeom prst="rect">
            <a:avLst/>
          </a:prstGeom>
        </p:spPr>
      </p:pic>
      <p:pic>
        <p:nvPicPr>
          <p:cNvPr id="19" name="Immagine 11">
            <a:extLst>
              <a:ext uri="{FF2B5EF4-FFF2-40B4-BE49-F238E27FC236}">
                <a16:creationId xmlns:a16="http://schemas.microsoft.com/office/drawing/2014/main" id="{6887A1B7-B200-48B9-6712-21BD38F8B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89" y="3906196"/>
            <a:ext cx="4833867" cy="2653592"/>
          </a:xfrm>
          <a:prstGeom prst="rect">
            <a:avLst/>
          </a:prstGeom>
        </p:spPr>
      </p:pic>
      <p:pic>
        <p:nvPicPr>
          <p:cNvPr id="21" name="Immagine 13">
            <a:extLst>
              <a:ext uri="{FF2B5EF4-FFF2-40B4-BE49-F238E27FC236}">
                <a16:creationId xmlns:a16="http://schemas.microsoft.com/office/drawing/2014/main" id="{055C01D5-DE26-D399-FBB4-11E13C144E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42" y="3907876"/>
            <a:ext cx="4833867" cy="26535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C5AB91-0DEB-E70A-8600-23A43F11F125}"/>
              </a:ext>
            </a:extLst>
          </p:cNvPr>
          <p:cNvSpPr txBox="1"/>
          <p:nvPr/>
        </p:nvSpPr>
        <p:spPr>
          <a:xfrm>
            <a:off x="153578" y="4951889"/>
            <a:ext cx="301965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/>
                <a:cs typeface="Calibri"/>
              </a:rPr>
              <a:t>Corona model NOT applicable. Each process needs to be balanced by its own inverse process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99AF2D-F849-BF8A-6DFE-0B5084FB7A4A}"/>
              </a:ext>
            </a:extLst>
          </p:cNvPr>
          <p:cNvSpPr/>
          <p:nvPr/>
        </p:nvSpPr>
        <p:spPr>
          <a:xfrm>
            <a:off x="5812221" y="2586940"/>
            <a:ext cx="199696" cy="17856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878BDA-94D4-D048-BA02-F72A15A2EA1D}"/>
              </a:ext>
            </a:extLst>
          </p:cNvPr>
          <p:cNvSpPr/>
          <p:nvPr/>
        </p:nvSpPr>
        <p:spPr>
          <a:xfrm>
            <a:off x="6009220" y="2951804"/>
            <a:ext cx="1644366" cy="23068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0AC81F8A-6E89-5C79-6B54-24CAB6D0457E}"/>
              </a:ext>
            </a:extLst>
          </p:cNvPr>
          <p:cNvSpPr txBox="1"/>
          <p:nvPr/>
        </p:nvSpPr>
        <p:spPr>
          <a:xfrm>
            <a:off x="6093861" y="2532624"/>
            <a:ext cx="113588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latin typeface="Calibri"/>
                <a:cs typeface="Calibri"/>
              </a:rPr>
              <a:t>Superlevels</a:t>
            </a: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79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5" grpId="0"/>
      <p:bldP spid="26" grpId="0" animBg="1"/>
      <p:bldP spid="28" grpId="0" animBg="1"/>
      <p:bldP spid="3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2294591" y="511293"/>
            <a:ext cx="7234955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Simulations: Radioisotope Results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dirty="0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Immagine 12">
            <a:extLst>
              <a:ext uri="{FF2B5EF4-FFF2-40B4-BE49-F238E27FC236}">
                <a16:creationId xmlns:a16="http://schemas.microsoft.com/office/drawing/2014/main" id="{B33D961B-CD35-9B6D-C52E-DB9D0395C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" y="2030761"/>
            <a:ext cx="2199871" cy="1207638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3C7D598E-6A4B-7A46-CF35-CB00B903052E}"/>
              </a:ext>
            </a:extLst>
          </p:cNvPr>
          <p:cNvSpPr txBox="1"/>
          <p:nvPr/>
        </p:nvSpPr>
        <p:spPr>
          <a:xfrm>
            <a:off x="180310" y="1214835"/>
            <a:ext cx="1147573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cs typeface="Calibri"/>
              </a:rPr>
              <a:t>The main results of the PIC-MC simulations are 3D steady-state maps of ion density, the CSD and the LPD. For now, all ions are taken to be in ground state, till collisional de-excitation is included in the atomic processes</a:t>
            </a:r>
          </a:p>
        </p:txBody>
      </p:sp>
      <p:pic>
        <p:nvPicPr>
          <p:cNvPr id="9" name="Immagine 9">
            <a:extLst>
              <a:ext uri="{FF2B5EF4-FFF2-40B4-BE49-F238E27FC236}">
                <a16:creationId xmlns:a16="http://schemas.microsoft.com/office/drawing/2014/main" id="{A895484D-0CA8-E816-8C00-2D354480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42" y="2035242"/>
            <a:ext cx="4958974" cy="2722271"/>
          </a:xfrm>
          <a:prstGeom prst="rect">
            <a:avLst/>
          </a:prstGeom>
        </p:spPr>
      </p:pic>
      <p:pic>
        <p:nvPicPr>
          <p:cNvPr id="11" name="Immagine 17">
            <a:extLst>
              <a:ext uri="{FF2B5EF4-FFF2-40B4-BE49-F238E27FC236}">
                <a16:creationId xmlns:a16="http://schemas.microsoft.com/office/drawing/2014/main" id="{848D2AF2-20BD-D500-E7B0-89EB54CBA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19" y="1977821"/>
            <a:ext cx="5051655" cy="2773148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60EBE989-4F39-A64F-6FE5-4FD890AC7E3B}"/>
              </a:ext>
            </a:extLst>
          </p:cNvPr>
          <p:cNvSpPr txBox="1"/>
          <p:nvPr/>
        </p:nvSpPr>
        <p:spPr>
          <a:xfrm>
            <a:off x="355995" y="4926060"/>
            <a:ext cx="11475731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/>
                <a:cs typeface="Calibri"/>
              </a:rPr>
              <a:t>First calculations show sharp contrasts in density distribution of </a:t>
            </a:r>
            <a:r>
              <a:rPr lang="en-US" baseline="30000" dirty="0"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Be</a:t>
            </a:r>
            <a:r>
              <a:rPr lang="en-US" baseline="30000" dirty="0">
                <a:latin typeface="Calibri"/>
                <a:cs typeface="Calibri"/>
              </a:rPr>
              <a:t>0+</a:t>
            </a:r>
            <a:r>
              <a:rPr lang="en-US" dirty="0">
                <a:latin typeface="Calibri"/>
                <a:cs typeface="Calibri"/>
              </a:rPr>
              <a:t> (left) and </a:t>
            </a:r>
            <a:r>
              <a:rPr lang="en-US" baseline="30000" dirty="0"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Be</a:t>
            </a:r>
            <a:r>
              <a:rPr lang="en-US" baseline="30000" dirty="0">
                <a:latin typeface="Calibri"/>
                <a:cs typeface="Calibri"/>
              </a:rPr>
              <a:t>2+</a:t>
            </a:r>
            <a:r>
              <a:rPr lang="en-US" dirty="0">
                <a:latin typeface="Calibri"/>
                <a:cs typeface="Calibri"/>
              </a:rPr>
              <a:t> (right) in the plasma, leading to very different CSD in different regions of the plasma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/>
                <a:cs typeface="Calibri"/>
              </a:rPr>
              <a:t>The initial distribution of </a:t>
            </a:r>
            <a:r>
              <a:rPr lang="en-US" baseline="30000" dirty="0"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Be</a:t>
            </a:r>
            <a:r>
              <a:rPr lang="en-US" baseline="30000" dirty="0">
                <a:latin typeface="Calibri"/>
                <a:cs typeface="Calibri"/>
              </a:rPr>
              <a:t>0+</a:t>
            </a:r>
            <a:r>
              <a:rPr lang="en-US" dirty="0">
                <a:latin typeface="Calibri"/>
                <a:cs typeface="Calibri"/>
              </a:rPr>
              <a:t> macroparticles was assumed to be a Gaussian plume (top right), just for sake of a gedankenexperiment.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/>
                <a:cs typeface="Calibri"/>
              </a:rPr>
              <a:t>The CSD and decay maps vary according to injection conditions</a:t>
            </a:r>
          </a:p>
        </p:txBody>
      </p:sp>
    </p:spTree>
    <p:extLst>
      <p:ext uri="{BB962C8B-B14F-4D97-AF65-F5344CB8AC3E}">
        <p14:creationId xmlns:p14="http://schemas.microsoft.com/office/powerpoint/2010/main" val="263593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1586030" y="542824"/>
            <a:ext cx="9015662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Electrons Benchmark: Soft X-ray Spectroscopy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dirty="0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2BEA5477-B3A8-218C-30FE-079522300AC1}"/>
              </a:ext>
            </a:extLst>
          </p:cNvPr>
          <p:cNvSpPr txBox="1"/>
          <p:nvPr/>
        </p:nvSpPr>
        <p:spPr>
          <a:xfrm>
            <a:off x="296453" y="1291169"/>
            <a:ext cx="11362474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cs typeface="Calibri"/>
              </a:rPr>
              <a:t>Plasma diagnostic technique developed by INFN – LNS, Catania and ATOMKI, Debrecen to study properties of warm/hot electrons in ECR plasma using volumetric and space-resolved soft X-ray spectroscopy (2 &lt; </a:t>
            </a:r>
            <a:r>
              <a:rPr lang="en-US" dirty="0" err="1">
                <a:latin typeface="Calibri"/>
                <a:cs typeface="Calibri"/>
              </a:rPr>
              <a:t>E</a:t>
            </a:r>
            <a:r>
              <a:rPr lang="en-US" baseline="-25000" dirty="0" err="1">
                <a:latin typeface="Calibri"/>
                <a:cs typeface="Calibri"/>
              </a:rPr>
              <a:t>h</a:t>
            </a:r>
            <a:r>
              <a:rPr lang="en-US" baseline="-25000" dirty="0" err="1">
                <a:ea typeface="+mn-lt"/>
                <a:cs typeface="+mn-lt"/>
              </a:rPr>
              <a:t>ν</a:t>
            </a:r>
            <a:r>
              <a:rPr lang="en-US" dirty="0">
                <a:latin typeface="Calibri"/>
                <a:cs typeface="Calibri"/>
              </a:rPr>
              <a:t> &lt; 30 keV)</a:t>
            </a:r>
          </a:p>
          <a:p>
            <a:pPr algn="ctr"/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sz="1050" i="1" dirty="0">
                <a:latin typeface="Calibri"/>
                <a:ea typeface="Calibri"/>
                <a:cs typeface="Calibri"/>
              </a:rPr>
              <a:t>R. </a:t>
            </a:r>
            <a:r>
              <a:rPr lang="en-US" sz="1050" i="1" dirty="0" err="1">
                <a:latin typeface="Calibri"/>
                <a:ea typeface="Calibri"/>
                <a:cs typeface="Calibri"/>
              </a:rPr>
              <a:t>Racz</a:t>
            </a:r>
            <a:r>
              <a:rPr lang="en-US" sz="1050" i="1" dirty="0">
                <a:latin typeface="Calibri"/>
                <a:ea typeface="Calibri"/>
                <a:cs typeface="Calibri"/>
              </a:rPr>
              <a:t>, D. Mascali et al , Plasma Sources Sci. Technol. </a:t>
            </a:r>
            <a:r>
              <a:rPr lang="en-US" sz="1050" b="1" i="1" dirty="0">
                <a:latin typeface="Calibri"/>
                <a:ea typeface="Calibri"/>
                <a:cs typeface="Calibri"/>
              </a:rPr>
              <a:t>26</a:t>
            </a:r>
            <a:r>
              <a:rPr lang="en-US" sz="1050" i="1" dirty="0">
                <a:latin typeface="Calibri"/>
                <a:ea typeface="Calibri"/>
                <a:cs typeface="Calibri"/>
              </a:rPr>
              <a:t>, 075011 (2017)</a:t>
            </a:r>
          </a:p>
          <a:p>
            <a:r>
              <a:rPr lang="en-US" sz="1050" i="1" dirty="0">
                <a:latin typeface="Calibri"/>
                <a:ea typeface="Calibri"/>
                <a:cs typeface="Calibri"/>
              </a:rPr>
              <a:t>D. Mascali et al, Rev. Sci. </a:t>
            </a:r>
            <a:r>
              <a:rPr lang="en-US" sz="1050" i="1" dirty="0" err="1">
                <a:latin typeface="Calibri"/>
                <a:ea typeface="Calibri"/>
                <a:cs typeface="Calibri"/>
              </a:rPr>
              <a:t>Instrum</a:t>
            </a:r>
            <a:r>
              <a:rPr lang="en-US" sz="1050" i="1" dirty="0">
                <a:latin typeface="Calibri"/>
                <a:ea typeface="Calibri"/>
                <a:cs typeface="Calibri"/>
              </a:rPr>
              <a:t>. </a:t>
            </a:r>
            <a:r>
              <a:rPr lang="en-US" sz="1050" b="1" i="1" dirty="0">
                <a:latin typeface="Calibri"/>
                <a:ea typeface="Calibri"/>
                <a:cs typeface="Calibri"/>
              </a:rPr>
              <a:t>87</a:t>
            </a:r>
            <a:r>
              <a:rPr lang="en-US" sz="1050" i="1" dirty="0">
                <a:latin typeface="Calibri"/>
                <a:ea typeface="Calibri"/>
                <a:cs typeface="Calibri"/>
              </a:rPr>
              <a:t>, 02A510 (2016)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6B5BB-782E-4AE9-5D5E-9FE056FA5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31" y="4472848"/>
            <a:ext cx="6096000" cy="2162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3B8A-7DA5-6FC1-7C55-77AE36D10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48" y="2871038"/>
            <a:ext cx="6096000" cy="1318054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E20926FD-EA2F-A5A3-4F91-87578EB95707}"/>
              </a:ext>
            </a:extLst>
          </p:cNvPr>
          <p:cNvSpPr/>
          <p:nvPr/>
        </p:nvSpPr>
        <p:spPr>
          <a:xfrm>
            <a:off x="6857969" y="3450151"/>
            <a:ext cx="922985" cy="3219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1A3B25B-491B-F536-3537-9962A61C85A4}"/>
              </a:ext>
            </a:extLst>
          </p:cNvPr>
          <p:cNvSpPr/>
          <p:nvPr/>
        </p:nvSpPr>
        <p:spPr>
          <a:xfrm>
            <a:off x="6857969" y="5392714"/>
            <a:ext cx="922985" cy="3219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C2F31234-0E0E-4AF0-7B47-0D2CDCDAB471}"/>
              </a:ext>
            </a:extLst>
          </p:cNvPr>
          <p:cNvSpPr txBox="1"/>
          <p:nvPr/>
        </p:nvSpPr>
        <p:spPr>
          <a:xfrm>
            <a:off x="7959382" y="3147873"/>
            <a:ext cx="333464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>
                <a:latin typeface="Calibri"/>
                <a:cs typeface="Calibri"/>
              </a:rPr>
              <a:t>Volumetric X-ray emission from near-axis region, measured using SDD detector + collimator</a:t>
            </a:r>
            <a:endParaRPr lang="en-US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4A88A890-6C39-0E5F-AC67-0A30911B7BB7}"/>
              </a:ext>
            </a:extLst>
          </p:cNvPr>
          <p:cNvSpPr txBox="1"/>
          <p:nvPr/>
        </p:nvSpPr>
        <p:spPr>
          <a:xfrm>
            <a:off x="7959382" y="5090436"/>
            <a:ext cx="352782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>
                <a:latin typeface="Calibri"/>
                <a:cs typeface="Calibri"/>
              </a:rPr>
              <a:t>Space-resolved X-ray emission from different plasma zones, measured using CCD camera + pinhole </a:t>
            </a:r>
          </a:p>
        </p:txBody>
      </p:sp>
    </p:spTree>
    <p:extLst>
      <p:ext uri="{BB962C8B-B14F-4D97-AF65-F5344CB8AC3E}">
        <p14:creationId xmlns:p14="http://schemas.microsoft.com/office/powerpoint/2010/main" val="198727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1586030" y="542824"/>
            <a:ext cx="9015662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Electrons Benchmark: Soft X-ray Spectroscopy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dirty="0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7" name="Picture 16" descr="A graph of a graph&#10;&#10;Description automatically generated">
            <a:extLst>
              <a:ext uri="{FF2B5EF4-FFF2-40B4-BE49-F238E27FC236}">
                <a16:creationId xmlns:a16="http://schemas.microsoft.com/office/drawing/2014/main" id="{BDCA286E-A317-6FC6-D515-FBE6CB521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505" y="3133456"/>
            <a:ext cx="4493790" cy="33554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A073AB-0200-FC0D-3A42-977EC7A43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900" y="1214377"/>
            <a:ext cx="2928738" cy="1943772"/>
          </a:xfrm>
          <a:prstGeom prst="rect">
            <a:avLst/>
          </a:prstGeom>
        </p:spPr>
      </p:pic>
      <p:sp>
        <p:nvSpPr>
          <p:cNvPr id="21" name="TextBox 18">
            <a:extLst>
              <a:ext uri="{FF2B5EF4-FFF2-40B4-BE49-F238E27FC236}">
                <a16:creationId xmlns:a16="http://schemas.microsoft.com/office/drawing/2014/main" id="{DBDB9E9A-4341-7C8B-80DA-B1FBB9DA14B5}"/>
              </a:ext>
            </a:extLst>
          </p:cNvPr>
          <p:cNvSpPr txBox="1"/>
          <p:nvPr/>
        </p:nvSpPr>
        <p:spPr>
          <a:xfrm>
            <a:off x="156931" y="1366296"/>
            <a:ext cx="7520277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cs typeface="Calibri"/>
              </a:rPr>
              <a:t>Raw data from SDD detector can be converted into X-ray emissivity density by calibration with Fe lines and correction for quantum efficiency and dead time</a:t>
            </a:r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sz="1050" i="1" dirty="0">
                <a:latin typeface="Calibri"/>
                <a:ea typeface="Calibri"/>
                <a:cs typeface="Calibri"/>
              </a:rPr>
              <a:t>B. Mishra et al , Phys. Plasmas. </a:t>
            </a:r>
            <a:r>
              <a:rPr lang="en-US" sz="1050" b="1" i="1" dirty="0">
                <a:latin typeface="Calibri"/>
                <a:ea typeface="Calibri"/>
                <a:cs typeface="Calibri"/>
              </a:rPr>
              <a:t>28</a:t>
            </a:r>
            <a:r>
              <a:rPr lang="en-US" sz="1050" i="1" dirty="0">
                <a:latin typeface="Calibri"/>
                <a:ea typeface="Calibri"/>
                <a:cs typeface="Calibri"/>
              </a:rPr>
              <a:t>, 102509 (2021)</a:t>
            </a:r>
          </a:p>
          <a:p>
            <a:r>
              <a:rPr lang="en-US" sz="1050" i="1" dirty="0">
                <a:latin typeface="Calibri"/>
                <a:ea typeface="Calibri"/>
                <a:cs typeface="Calibri"/>
              </a:rPr>
              <a:t>B. Mishra et al, Cond. Matter (2021)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B78E4E70-7B65-85E5-3F73-5090BD9E5610}"/>
              </a:ext>
            </a:extLst>
          </p:cNvPr>
          <p:cNvSpPr txBox="1"/>
          <p:nvPr/>
        </p:nvSpPr>
        <p:spPr>
          <a:xfrm>
            <a:off x="294851" y="3259871"/>
            <a:ext cx="256474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Plasma Emissivity Model</a:t>
            </a:r>
          </a:p>
        </p:txBody>
      </p:sp>
      <p:pic>
        <p:nvPicPr>
          <p:cNvPr id="23" name="Picture 22" descr="A diagram of a collimator&#10;&#10;Description automatically generated">
            <a:extLst>
              <a:ext uri="{FF2B5EF4-FFF2-40B4-BE49-F238E27FC236}">
                <a16:creationId xmlns:a16="http://schemas.microsoft.com/office/drawing/2014/main" id="{214CFA1C-CB50-ADF8-C09D-056C518B6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35" y="3759491"/>
            <a:ext cx="5801396" cy="1024005"/>
          </a:xfrm>
          <a:prstGeom prst="rect">
            <a:avLst/>
          </a:prstGeom>
        </p:spPr>
      </p:pic>
      <p:pic>
        <p:nvPicPr>
          <p:cNvPr id="24" name="Picture 2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A5C003E-E9DF-0478-FDF6-6CB516DAC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957" y="4900143"/>
            <a:ext cx="4287861" cy="6423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93E881-F055-F54C-9307-F55991EDA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42" y="5571521"/>
            <a:ext cx="4811333" cy="630395"/>
          </a:xfrm>
          <a:prstGeom prst="rect">
            <a:avLst/>
          </a:prstGeom>
        </p:spPr>
      </p:pic>
      <p:sp>
        <p:nvSpPr>
          <p:cNvPr id="26" name="TextBox 18">
            <a:extLst>
              <a:ext uri="{FF2B5EF4-FFF2-40B4-BE49-F238E27FC236}">
                <a16:creationId xmlns:a16="http://schemas.microsoft.com/office/drawing/2014/main" id="{09BF9E8E-B616-046D-412D-D08D912390F9}"/>
              </a:ext>
            </a:extLst>
          </p:cNvPr>
          <p:cNvSpPr txBox="1"/>
          <p:nvPr/>
        </p:nvSpPr>
        <p:spPr>
          <a:xfrm>
            <a:off x="55480" y="3235201"/>
            <a:ext cx="6869470" cy="276998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+mn-lt"/>
                <a:cs typeface="Calibri"/>
              </a:rPr>
              <a:t>n</a:t>
            </a:r>
            <a:r>
              <a:rPr lang="en-US" sz="2000" i="1" baseline="-25000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+mn-lt"/>
                <a:cs typeface="Calibri"/>
              </a:rPr>
              <a:t>e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+mn-lt"/>
                <a:cs typeface="Calibri"/>
              </a:rPr>
              <a:t>n</a:t>
            </a:r>
            <a:r>
              <a:rPr lang="en-US" sz="2000" i="1" baseline="-25000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+mn-lt"/>
                <a:cs typeface="Calibri"/>
              </a:rPr>
              <a:t>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/>
                <a:ea typeface="+mn-lt"/>
                <a:cs typeface="Calibri"/>
              </a:rPr>
              <a:t> ~ 1.32x10</a:t>
            </a:r>
            <a:r>
              <a:rPr lang="en-US" sz="2000" baseline="30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32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m</a:t>
            </a:r>
            <a:r>
              <a:rPr lang="en-US" sz="2000" baseline="30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-6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expected 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/>
                <a:ea typeface="+mn-lt"/>
                <a:cs typeface="Calibri"/>
              </a:rPr>
              <a:t>n</a:t>
            </a:r>
            <a:r>
              <a:rPr lang="en-US" sz="2000" baseline="-25000" dirty="0">
                <a:solidFill>
                  <a:schemeClr val="accent5">
                    <a:lumMod val="75000"/>
                  </a:schemeClr>
                </a:solidFill>
                <a:latin typeface="Calibri"/>
                <a:ea typeface="+mn-lt"/>
                <a:cs typeface="Calibri"/>
              </a:rPr>
              <a:t>e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~ 10</a:t>
            </a:r>
            <a:r>
              <a:rPr lang="en-US" sz="2000" baseline="30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16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m</a:t>
            </a:r>
            <a:r>
              <a:rPr lang="en-US" sz="2000" baseline="30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-3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 </a:t>
            </a:r>
          </a:p>
          <a:p>
            <a:pPr algn="ctr"/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k</a:t>
            </a:r>
            <a:r>
              <a:rPr lang="en-US" sz="2000" i="1" baseline="-25000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B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sz="2000" i="1" baseline="-25000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~ 21.15 keV</a:t>
            </a:r>
          </a:p>
          <a:p>
            <a:pPr algn="ctr"/>
            <a:r>
              <a:rPr lang="el-GR" sz="2000" i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n</a:t>
            </a:r>
            <a:r>
              <a:rPr lang="en-US" sz="2000" i="1" baseline="-25000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e,loss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~ 10</a:t>
            </a:r>
            <a:r>
              <a:rPr lang="en-US" sz="2000" baseline="30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12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m</a:t>
            </a:r>
            <a:r>
              <a:rPr lang="en-US" sz="2000" baseline="30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-3</a:t>
            </a:r>
          </a:p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estimated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j</a:t>
            </a:r>
            <a:r>
              <a:rPr lang="en-US" sz="2000" i="1" baseline="-25000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av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~ 2-3 mA/cm</a:t>
            </a:r>
            <a:r>
              <a:rPr lang="en-US" sz="2000" baseline="30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 </a:t>
            </a:r>
          </a:p>
          <a:p>
            <a:pPr algn="ctr"/>
            <a:endParaRPr lang="en-US" sz="2000" b="1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EMISSIVITY MODEL REPRODUCES EXPECTED PLASMA PARAMETERS!</a:t>
            </a:r>
          </a:p>
          <a:p>
            <a:pPr algn="ctr"/>
            <a:endParaRPr lang="en-US" sz="1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8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dirty="0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 descr="A blue and yellow object with lines&#10;&#10;Description automatically generated">
            <a:extLst>
              <a:ext uri="{FF2B5EF4-FFF2-40B4-BE49-F238E27FC236}">
                <a16:creationId xmlns:a16="http://schemas.microsoft.com/office/drawing/2014/main" id="{179433C0-A36B-5E59-6672-F55EA7824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67" y="3405547"/>
            <a:ext cx="3285135" cy="1634081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7D541AA0-303F-7CCB-9D25-701B7495EF8C}"/>
              </a:ext>
            </a:extLst>
          </p:cNvPr>
          <p:cNvSpPr/>
          <p:nvPr/>
        </p:nvSpPr>
        <p:spPr>
          <a:xfrm>
            <a:off x="5203782" y="2152797"/>
            <a:ext cx="849496" cy="3219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60B13939-2C90-E4F1-F59E-0247925BB650}"/>
              </a:ext>
            </a:extLst>
          </p:cNvPr>
          <p:cNvSpPr txBox="1"/>
          <p:nvPr/>
        </p:nvSpPr>
        <p:spPr>
          <a:xfrm>
            <a:off x="236114" y="1503683"/>
            <a:ext cx="5466824" cy="1615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cs typeface="Calibri"/>
              </a:rPr>
              <a:t>Groups of pixels (ROIs) can be selected on the CCD and raw binary data can be converted into soft X-ray spectrum using Single Photon Counting (</a:t>
            </a:r>
            <a:r>
              <a:rPr lang="en-US" dirty="0" err="1">
                <a:latin typeface="Calibri"/>
                <a:cs typeface="Calibri"/>
              </a:rPr>
              <a:t>SPhC</a:t>
            </a:r>
            <a:r>
              <a:rPr lang="en-US" dirty="0">
                <a:latin typeface="Calibri"/>
                <a:cs typeface="Calibri"/>
              </a:rPr>
              <a:t>) algorithm. </a:t>
            </a:r>
          </a:p>
          <a:p>
            <a:endParaRPr lang="en-US" sz="600" dirty="0">
              <a:latin typeface="Calibri"/>
              <a:ea typeface="Calibri"/>
              <a:cs typeface="Calibri"/>
            </a:endParaRPr>
          </a:p>
          <a:p>
            <a:r>
              <a:rPr lang="en-US" sz="1050" i="1" dirty="0">
                <a:latin typeface="Calibri"/>
                <a:ea typeface="Calibri"/>
                <a:cs typeface="Calibri"/>
              </a:rPr>
              <a:t>E. </a:t>
            </a:r>
            <a:r>
              <a:rPr lang="en-US" sz="1050" i="1" dirty="0" err="1">
                <a:latin typeface="Calibri"/>
                <a:ea typeface="Calibri"/>
                <a:cs typeface="Calibri"/>
              </a:rPr>
              <a:t>Naselli</a:t>
            </a:r>
            <a:r>
              <a:rPr lang="en-US" sz="1050" i="1" dirty="0">
                <a:latin typeface="Calibri"/>
                <a:ea typeface="Calibri"/>
                <a:cs typeface="Calibri"/>
              </a:rPr>
              <a:t> et al, </a:t>
            </a:r>
            <a:r>
              <a:rPr lang="en-US" sz="1050" i="1" dirty="0" err="1">
                <a:latin typeface="Calibri"/>
                <a:ea typeface="Calibri"/>
                <a:cs typeface="Calibri"/>
              </a:rPr>
              <a:t>Condens</a:t>
            </a:r>
            <a:r>
              <a:rPr lang="en-US" sz="1050" i="1" dirty="0">
                <a:latin typeface="Calibri"/>
                <a:ea typeface="Calibri"/>
                <a:cs typeface="Calibri"/>
              </a:rPr>
              <a:t>. Matter </a:t>
            </a:r>
            <a:r>
              <a:rPr lang="en-US" sz="1050" b="1" i="1" dirty="0">
                <a:latin typeface="Calibri"/>
                <a:ea typeface="Calibri"/>
                <a:cs typeface="Calibri"/>
              </a:rPr>
              <a:t>7</a:t>
            </a:r>
            <a:r>
              <a:rPr lang="en-US" sz="1050" i="1" dirty="0">
                <a:latin typeface="Calibri"/>
                <a:ea typeface="Calibri"/>
                <a:cs typeface="Calibri"/>
              </a:rPr>
              <a:t>, 1 (2022)</a:t>
            </a:r>
          </a:p>
          <a:p>
            <a:r>
              <a:rPr lang="en-US" sz="1050" i="1" dirty="0">
                <a:latin typeface="Calibri"/>
                <a:ea typeface="Calibri"/>
                <a:cs typeface="Calibri"/>
              </a:rPr>
              <a:t>G. </a:t>
            </a:r>
            <a:r>
              <a:rPr lang="en-US" sz="1050" i="1" dirty="0" err="1">
                <a:latin typeface="Calibri"/>
                <a:ea typeface="Calibri"/>
                <a:cs typeface="Calibri"/>
              </a:rPr>
              <a:t>Finocchiaro</a:t>
            </a:r>
            <a:r>
              <a:rPr lang="en-US" sz="1050" i="1" dirty="0">
                <a:latin typeface="Calibri"/>
                <a:ea typeface="Calibri"/>
                <a:cs typeface="Calibri"/>
              </a:rPr>
              <a:t> et al, Phys. Plasmas </a:t>
            </a:r>
            <a:r>
              <a:rPr lang="en-US" sz="1050" b="1" i="1" dirty="0">
                <a:latin typeface="Calibri"/>
                <a:ea typeface="Calibri"/>
                <a:cs typeface="Calibri"/>
              </a:rPr>
              <a:t>31</a:t>
            </a:r>
            <a:r>
              <a:rPr lang="en-US" sz="1050" i="1" dirty="0">
                <a:latin typeface="Calibri"/>
                <a:ea typeface="Calibri"/>
                <a:cs typeface="Calibri"/>
              </a:rPr>
              <a:t>, 6 (2024)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014D4808-5B35-2122-21A4-4399822C5387}"/>
              </a:ext>
            </a:extLst>
          </p:cNvPr>
          <p:cNvSpPr txBox="1"/>
          <p:nvPr/>
        </p:nvSpPr>
        <p:spPr>
          <a:xfrm>
            <a:off x="295440" y="3610520"/>
            <a:ext cx="256474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X-Ray Emissivity Density</a:t>
            </a: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1057658-8B98-B033-3BB3-5579C409F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5" y="5288670"/>
            <a:ext cx="2146639" cy="556612"/>
          </a:xfrm>
          <a:prstGeom prst="rect">
            <a:avLst/>
          </a:prstGeom>
        </p:spPr>
      </p:pic>
      <p:sp>
        <p:nvSpPr>
          <p:cNvPr id="7" name="TextBox 18">
            <a:extLst>
              <a:ext uri="{FF2B5EF4-FFF2-40B4-BE49-F238E27FC236}">
                <a16:creationId xmlns:a16="http://schemas.microsoft.com/office/drawing/2014/main" id="{49F99705-0450-1B2B-2FBE-061B6F7D71DF}"/>
              </a:ext>
            </a:extLst>
          </p:cNvPr>
          <p:cNvSpPr txBox="1"/>
          <p:nvPr/>
        </p:nvSpPr>
        <p:spPr>
          <a:xfrm>
            <a:off x="171718" y="4188724"/>
            <a:ext cx="439113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Calibri"/>
                <a:ea typeface="Calibri"/>
                <a:cs typeface="Calibri"/>
              </a:rPr>
              <a:t>Soft X-ray spectrum can be converted into X-ray emissivity density </a:t>
            </a:r>
            <a:r>
              <a:rPr lang="en-US" sz="1400" i="1" dirty="0">
                <a:latin typeface="Calibri"/>
                <a:ea typeface="Calibri"/>
                <a:cs typeface="Calibri"/>
              </a:rPr>
              <a:t>J(h</a:t>
            </a:r>
            <a:r>
              <a:rPr lang="el-GR" sz="1400" b="0" i="1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ν</a:t>
            </a:r>
            <a:r>
              <a:rPr lang="en-US" sz="1400" i="1" dirty="0">
                <a:latin typeface="Calibri"/>
                <a:ea typeface="Calibri"/>
                <a:cs typeface="Calibri"/>
              </a:rPr>
              <a:t>)</a:t>
            </a:r>
            <a:r>
              <a:rPr lang="en-US" sz="1400" dirty="0">
                <a:latin typeface="Calibri"/>
                <a:ea typeface="Calibri"/>
                <a:cs typeface="Calibri"/>
              </a:rPr>
              <a:t> by calculating the emissivity volume </a:t>
            </a:r>
            <a:r>
              <a:rPr lang="en-US" sz="1400" i="1" dirty="0">
                <a:latin typeface="Calibri"/>
                <a:ea typeface="Calibri"/>
                <a:cs typeface="Calibri"/>
              </a:rPr>
              <a:t>V</a:t>
            </a:r>
            <a:r>
              <a:rPr lang="en-US" sz="1400" i="1" baseline="-25000" dirty="0">
                <a:latin typeface="Calibri"/>
                <a:ea typeface="Calibri"/>
                <a:cs typeface="Calibri"/>
              </a:rPr>
              <a:t>P</a:t>
            </a:r>
            <a:r>
              <a:rPr lang="en-US" sz="1400" dirty="0">
                <a:latin typeface="Calibri"/>
                <a:ea typeface="Calibri"/>
                <a:cs typeface="Calibri"/>
              </a:rPr>
              <a:t> and geometrical efficiency </a:t>
            </a:r>
            <a:r>
              <a:rPr lang="el-GR" sz="1400" b="0" i="1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1400" b="0" i="1" baseline="-2500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en-US" sz="1400" i="1" baseline="-25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461E0093-99F4-7365-8498-ECF383B5995E}"/>
              </a:ext>
            </a:extLst>
          </p:cNvPr>
          <p:cNvSpPr txBox="1"/>
          <p:nvPr/>
        </p:nvSpPr>
        <p:spPr>
          <a:xfrm>
            <a:off x="2350554" y="5315513"/>
            <a:ext cx="2276498" cy="63094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Calibri"/>
                <a:ea typeface="Calibri"/>
                <a:cs typeface="Calibri"/>
              </a:rPr>
              <a:t>Ray-tracing MC simulation</a:t>
            </a:r>
          </a:p>
          <a:p>
            <a:r>
              <a:rPr lang="en-US" sz="1050" i="1" dirty="0">
                <a:latin typeface="Calibri"/>
                <a:ea typeface="Calibri"/>
                <a:cs typeface="Calibri"/>
              </a:rPr>
              <a:t>B. Mishra et al , Phys. Plasmas. (2021)</a:t>
            </a:r>
          </a:p>
          <a:p>
            <a:r>
              <a:rPr lang="en-US" sz="1050" i="1" dirty="0">
                <a:latin typeface="Calibri"/>
                <a:ea typeface="Calibri"/>
                <a:cs typeface="Calibri"/>
              </a:rPr>
              <a:t>B. Mishra et al, Cond. Matter (2021)</a:t>
            </a:r>
          </a:p>
        </p:txBody>
      </p:sp>
      <p:pic>
        <p:nvPicPr>
          <p:cNvPr id="9" name="Picture 8" descr="A blue and yellow object with lines&#10;&#10;Description automatically generated">
            <a:extLst>
              <a:ext uri="{FF2B5EF4-FFF2-40B4-BE49-F238E27FC236}">
                <a16:creationId xmlns:a16="http://schemas.microsoft.com/office/drawing/2014/main" id="{C5A39BFB-7858-A8D5-AB81-92C8BE0C6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67" y="4889677"/>
            <a:ext cx="3285135" cy="1634081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C6B2E048-3F07-AB56-4521-0144B8B2C195}"/>
              </a:ext>
            </a:extLst>
          </p:cNvPr>
          <p:cNvSpPr txBox="1"/>
          <p:nvPr/>
        </p:nvSpPr>
        <p:spPr>
          <a:xfrm>
            <a:off x="4164306" y="6300340"/>
            <a:ext cx="492236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Calibri"/>
                <a:ea typeface="Calibri"/>
                <a:cs typeface="Calibri"/>
              </a:rPr>
              <a:t>Ray-tracing code evaluates the region of the plasma seen by CCD ROI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graph with a line graph&#10;&#10;Description automatically generated">
            <a:extLst>
              <a:ext uri="{FF2B5EF4-FFF2-40B4-BE49-F238E27FC236}">
                <a16:creationId xmlns:a16="http://schemas.microsoft.com/office/drawing/2014/main" id="{411EDBC1-C543-B949-C8DA-7503B22ED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977" y="3613550"/>
            <a:ext cx="3955526" cy="2669276"/>
          </a:xfrm>
          <a:prstGeom prst="rect">
            <a:avLst/>
          </a:prstGeom>
        </p:spPr>
      </p:pic>
      <p:pic>
        <p:nvPicPr>
          <p:cNvPr id="12" name="Picture 11" descr="A blue and yellow flag with a curved yellow circle&#10;&#10;Description automatically generated with medium confidence">
            <a:extLst>
              <a:ext uri="{FF2B5EF4-FFF2-40B4-BE49-F238E27FC236}">
                <a16:creationId xmlns:a16="http://schemas.microsoft.com/office/drawing/2014/main" id="{3A3DA9A7-C142-8D11-8957-5EC5B2C3C5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944" y="1188567"/>
            <a:ext cx="3184084" cy="2145584"/>
          </a:xfrm>
          <a:prstGeom prst="rect">
            <a:avLst/>
          </a:prstGeom>
        </p:spPr>
      </p:pic>
      <p:pic>
        <p:nvPicPr>
          <p:cNvPr id="13" name="Picture 12" descr="A blue and yellow rectangular object with a black text&#10;&#10;Description automatically generated with medium confidence">
            <a:extLst>
              <a:ext uri="{FF2B5EF4-FFF2-40B4-BE49-F238E27FC236}">
                <a16:creationId xmlns:a16="http://schemas.microsoft.com/office/drawing/2014/main" id="{C0641CA1-2309-CCA8-6EC1-976B18AF39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76" y="1175550"/>
            <a:ext cx="3277488" cy="2161287"/>
          </a:xfrm>
          <a:prstGeom prst="rect">
            <a:avLst/>
          </a:prstGeom>
        </p:spPr>
      </p:pic>
      <p:sp>
        <p:nvSpPr>
          <p:cNvPr id="14" name="Rettangolo con angoli arrotondati 19">
            <a:extLst>
              <a:ext uri="{FF2B5EF4-FFF2-40B4-BE49-F238E27FC236}">
                <a16:creationId xmlns:a16="http://schemas.microsoft.com/office/drawing/2014/main" id="{B381DA39-3F48-249D-A50C-94A6C2B3FB32}"/>
              </a:ext>
            </a:extLst>
          </p:cNvPr>
          <p:cNvSpPr/>
          <p:nvPr/>
        </p:nvSpPr>
        <p:spPr>
          <a:xfrm>
            <a:off x="1586030" y="542824"/>
            <a:ext cx="9015662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Electrons Benchmark: Soft X-ray Spectroscopy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6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dirty="0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ttangolo con angoli arrotondati 19">
            <a:extLst>
              <a:ext uri="{FF2B5EF4-FFF2-40B4-BE49-F238E27FC236}">
                <a16:creationId xmlns:a16="http://schemas.microsoft.com/office/drawing/2014/main" id="{B381DA39-3F48-249D-A50C-94A6C2B3FB32}"/>
              </a:ext>
            </a:extLst>
          </p:cNvPr>
          <p:cNvSpPr/>
          <p:nvPr/>
        </p:nvSpPr>
        <p:spPr>
          <a:xfrm>
            <a:off x="1586030" y="542824"/>
            <a:ext cx="9015662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Electrons Benchmark: Soft X-ray Spectroscopy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DE7FF32-187C-A6C5-21C1-F54D7B0DD5EE}"/>
              </a:ext>
            </a:extLst>
          </p:cNvPr>
          <p:cNvSpPr txBox="1"/>
          <p:nvPr/>
        </p:nvSpPr>
        <p:spPr>
          <a:xfrm>
            <a:off x="1705015" y="1149651"/>
            <a:ext cx="118309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CCD ROIs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8BC8CE1-D01F-FC51-58B0-63BCEFF0939E}"/>
              </a:ext>
            </a:extLst>
          </p:cNvPr>
          <p:cNvSpPr txBox="1"/>
          <p:nvPr/>
        </p:nvSpPr>
        <p:spPr>
          <a:xfrm>
            <a:off x="1023378" y="5096955"/>
            <a:ext cx="251036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X-Ray Emissivity Model</a:t>
            </a:r>
          </a:p>
        </p:txBody>
      </p:sp>
      <p:pic>
        <p:nvPicPr>
          <p:cNvPr id="17" name="Picture 1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E1D6FE0-2619-F064-7247-6AB1D6AE2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31" y="5525903"/>
            <a:ext cx="3315006" cy="4965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9C21C0-5EC4-1CA4-794C-30C6B731E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35" y="5993802"/>
            <a:ext cx="3790161" cy="496598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3D39B31D-8685-4243-A3AA-70818291ACD9}"/>
              </a:ext>
            </a:extLst>
          </p:cNvPr>
          <p:cNvSpPr txBox="1"/>
          <p:nvPr/>
        </p:nvSpPr>
        <p:spPr>
          <a:xfrm>
            <a:off x="9473795" y="1949797"/>
            <a:ext cx="2630175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endParaRPr lang="en-US" sz="2000" b="1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Warm electron 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n</a:t>
            </a:r>
            <a:r>
              <a:rPr lang="en-US" sz="2000" b="1" i="1" baseline="-25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and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kT</a:t>
            </a:r>
            <a:r>
              <a:rPr lang="en-US" sz="2000" b="1" i="1" baseline="-25000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can be extracted from the emissivity by performing an inverse </a:t>
            </a:r>
            <a:r>
              <a:rPr lang="el-GR" sz="20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σ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-fit, neglecting spurious dips and Ti/Ta fluorescence peaks</a:t>
            </a:r>
          </a:p>
          <a:p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blue and yellow rectangular object with a black text&#10;&#10;Description automatically generated with medium confidence">
            <a:extLst>
              <a:ext uri="{FF2B5EF4-FFF2-40B4-BE49-F238E27FC236}">
                <a16:creationId xmlns:a16="http://schemas.microsoft.com/office/drawing/2014/main" id="{29F1D7B9-B61B-83BD-C06A-492DF48C4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1521515"/>
            <a:ext cx="2462319" cy="1623737"/>
          </a:xfrm>
          <a:prstGeom prst="rect">
            <a:avLst/>
          </a:prstGeom>
        </p:spPr>
      </p:pic>
      <p:pic>
        <p:nvPicPr>
          <p:cNvPr id="22" name="Picture 21" descr="A blue and yellow flag with a curved yellow circle&#10;&#10;Description automatically generated with medium confidence">
            <a:extLst>
              <a:ext uri="{FF2B5EF4-FFF2-40B4-BE49-F238E27FC236}">
                <a16:creationId xmlns:a16="http://schemas.microsoft.com/office/drawing/2014/main" id="{618D3278-6899-9133-F78F-45A055E02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45" y="1521517"/>
            <a:ext cx="2462318" cy="1623736"/>
          </a:xfrm>
          <a:prstGeom prst="rect">
            <a:avLst/>
          </a:prstGeom>
        </p:spPr>
      </p:pic>
      <p:pic>
        <p:nvPicPr>
          <p:cNvPr id="23" name="Picture 22" descr="A graph of a graph showing a number of electrons&#10;&#10;Description automatically generated with medium confidence">
            <a:extLst>
              <a:ext uri="{FF2B5EF4-FFF2-40B4-BE49-F238E27FC236}">
                <a16:creationId xmlns:a16="http://schemas.microsoft.com/office/drawing/2014/main" id="{6E0CDF28-648C-2D38-F8D9-125F550BB6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3265556"/>
            <a:ext cx="2462319" cy="1663324"/>
          </a:xfrm>
          <a:prstGeom prst="rect">
            <a:avLst/>
          </a:prstGeom>
        </p:spPr>
      </p:pic>
      <p:pic>
        <p:nvPicPr>
          <p:cNvPr id="24" name="Picture 23" descr="A graph showing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25187464-1634-BCCA-EEB8-F7278CB078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58" y="3263464"/>
            <a:ext cx="2464016" cy="1663324"/>
          </a:xfrm>
          <a:prstGeom prst="rect">
            <a:avLst/>
          </a:prstGeom>
        </p:spPr>
      </p:pic>
      <p:pic>
        <p:nvPicPr>
          <p:cNvPr id="25" name="Picture 24" descr="A graph with numbers and a red line&#10;&#10;Description automatically generated">
            <a:extLst>
              <a:ext uri="{FF2B5EF4-FFF2-40B4-BE49-F238E27FC236}">
                <a16:creationId xmlns:a16="http://schemas.microsoft.com/office/drawing/2014/main" id="{4BE61BC0-996F-DD2B-76F0-52E5791D7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99" y="1318928"/>
            <a:ext cx="4591385" cy="2427372"/>
          </a:xfrm>
          <a:prstGeom prst="rect">
            <a:avLst/>
          </a:prstGeom>
        </p:spPr>
      </p:pic>
      <p:pic>
        <p:nvPicPr>
          <p:cNvPr id="26" name="Picture 25" descr="A graph with a red line&#10;&#10;Description automatically generated">
            <a:extLst>
              <a:ext uri="{FF2B5EF4-FFF2-40B4-BE49-F238E27FC236}">
                <a16:creationId xmlns:a16="http://schemas.microsoft.com/office/drawing/2014/main" id="{ED1767E4-F56C-FCFD-FF3B-EC5CDA0D30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97" y="3826437"/>
            <a:ext cx="4591387" cy="242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28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A0196E-5296-CF6A-4012-7BBF4D95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8812B21-1F99-840A-9837-F4EAD32B76A3}"/>
              </a:ext>
            </a:extLst>
          </p:cNvPr>
          <p:cNvSpPr txBox="1">
            <a:spLocks/>
          </p:cNvSpPr>
          <p:nvPr/>
        </p:nvSpPr>
        <p:spPr>
          <a:xfrm>
            <a:off x="3302508" y="398322"/>
            <a:ext cx="5586984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Fundamentals of </a:t>
            </a:r>
            <a:r>
              <a:rPr lang="el-GR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-Decay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3ED4F7-9C39-3592-A91D-052485393A15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5" name="Rettangolo 29">
              <a:extLst>
                <a:ext uri="{FF2B5EF4-FFF2-40B4-BE49-F238E27FC236}">
                  <a16:creationId xmlns:a16="http://schemas.microsoft.com/office/drawing/2014/main" id="{2C6E0F8E-26B9-43BE-E907-C7D9D238AD1A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28">
              <a:extLst>
                <a:ext uri="{FF2B5EF4-FFF2-40B4-BE49-F238E27FC236}">
                  <a16:creationId xmlns:a16="http://schemas.microsoft.com/office/drawing/2014/main" id="{BDE07E03-4A64-677B-6AD7-EC3188CEBBEC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17">
              <a:extLst>
                <a:ext uri="{FF2B5EF4-FFF2-40B4-BE49-F238E27FC236}">
                  <a16:creationId xmlns:a16="http://schemas.microsoft.com/office/drawing/2014/main" id="{5AFDEFAA-9E1B-6C18-A603-07767AEBF9F4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8" name="Picture 17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07CBBFD1-52F6-409C-E856-EB6B29D3B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19" y="2153152"/>
            <a:ext cx="8515127" cy="2306209"/>
          </a:xfrm>
          <a:prstGeom prst="rect">
            <a:avLst/>
          </a:prstGeom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7947CE7C-3E1D-2ED7-509A-E26AA9AFFFD7}"/>
              </a:ext>
            </a:extLst>
          </p:cNvPr>
          <p:cNvSpPr txBox="1"/>
          <p:nvPr/>
        </p:nvSpPr>
        <p:spPr>
          <a:xfrm>
            <a:off x="337279" y="1504152"/>
            <a:ext cx="2708762" cy="461665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u="sng" dirty="0">
                <a:latin typeface="Calibri"/>
                <a:ea typeface="Calibri"/>
                <a:cs typeface="Calibri"/>
              </a:rPr>
              <a:t>β-Decay Processes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F1EECF-F218-2FFC-22F0-8DF01041AA5B}"/>
              </a:ext>
            </a:extLst>
          </p:cNvPr>
          <p:cNvSpPr txBox="1"/>
          <p:nvPr/>
        </p:nvSpPr>
        <p:spPr>
          <a:xfrm>
            <a:off x="8822534" y="3169982"/>
            <a:ext cx="3212156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latin typeface="Calibri"/>
                <a:ea typeface="Calibri"/>
                <a:cs typeface="Calibri"/>
              </a:rPr>
              <a:t>X = parent nucleus/atom (in general, system)</a:t>
            </a:r>
          </a:p>
          <a:p>
            <a:endParaRPr lang="en-US" sz="1200" i="1" dirty="0">
              <a:latin typeface="Calibri"/>
              <a:ea typeface="Calibri"/>
              <a:cs typeface="Calibri"/>
            </a:endParaRPr>
          </a:p>
          <a:p>
            <a:r>
              <a:rPr lang="en-US" sz="1200" i="1" dirty="0">
                <a:latin typeface="Calibri"/>
                <a:ea typeface="Calibri"/>
                <a:cs typeface="Calibri"/>
              </a:rPr>
              <a:t>Y = daughter nucleus/atom (in general, system)</a:t>
            </a:r>
          </a:p>
          <a:p>
            <a:endParaRPr lang="en-US" sz="1200" i="1" dirty="0">
              <a:latin typeface="Calibri"/>
              <a:ea typeface="Calibri"/>
              <a:cs typeface="Calibri"/>
            </a:endParaRPr>
          </a:p>
          <a:p>
            <a:r>
              <a:rPr lang="en-US" sz="1200" i="1" dirty="0" err="1">
                <a:latin typeface="Calibri"/>
                <a:ea typeface="Calibri"/>
                <a:cs typeface="Calibri"/>
              </a:rPr>
              <a:t>i</a:t>
            </a:r>
            <a:r>
              <a:rPr lang="en-US" sz="1200" i="1" dirty="0">
                <a:latin typeface="Calibri"/>
                <a:ea typeface="Calibri"/>
                <a:cs typeface="Calibri"/>
              </a:rPr>
              <a:t> = </a:t>
            </a:r>
            <a:r>
              <a:rPr lang="en-US" sz="1200" i="1" dirty="0" err="1">
                <a:latin typeface="Calibri"/>
                <a:ea typeface="Calibri"/>
                <a:cs typeface="Calibri"/>
              </a:rPr>
              <a:t>ionisation</a:t>
            </a:r>
            <a:r>
              <a:rPr lang="en-US" sz="1200" i="1" dirty="0">
                <a:latin typeface="Calibri"/>
                <a:ea typeface="Calibri"/>
                <a:cs typeface="Calibri"/>
              </a:rPr>
              <a:t> stage of the atom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55AFC9-A629-5E1A-EDF1-80140AD84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5" y="5267929"/>
            <a:ext cx="4267728" cy="6981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6B77055-D8AB-72AB-BAFE-6F008D836350}"/>
              </a:ext>
            </a:extLst>
          </p:cNvPr>
          <p:cNvSpPr txBox="1"/>
          <p:nvPr/>
        </p:nvSpPr>
        <p:spPr>
          <a:xfrm>
            <a:off x="340587" y="4736964"/>
            <a:ext cx="2705454" cy="461665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u="sng">
                <a:ea typeface="Calibri"/>
                <a:cs typeface="Calibri"/>
              </a:rPr>
              <a:t>Decay Energy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EFD252-9E68-FD7F-B298-21AB36C7A6A6}"/>
              </a:ext>
            </a:extLst>
          </p:cNvPr>
          <p:cNvSpPr txBox="1"/>
          <p:nvPr/>
        </p:nvSpPr>
        <p:spPr>
          <a:xfrm>
            <a:off x="7103036" y="4736965"/>
            <a:ext cx="3221620" cy="461665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u="sng">
                <a:ea typeface="Calibri"/>
                <a:cs typeface="Calibri"/>
              </a:rPr>
              <a:t>Decay Rate and log </a:t>
            </a:r>
            <a:r>
              <a:rPr lang="en-US" sz="2400" i="1" u="sng">
                <a:ea typeface="Calibri"/>
                <a:cs typeface="Calibri"/>
              </a:rPr>
              <a:t>ft</a:t>
            </a:r>
            <a:r>
              <a:rPr lang="en-US" sz="2400" u="sng">
                <a:ea typeface="Calibri"/>
                <a:cs typeface="Calibri"/>
              </a:rPr>
              <a:t> </a:t>
            </a:r>
          </a:p>
        </p:txBody>
      </p:sp>
      <p:pic>
        <p:nvPicPr>
          <p:cNvPr id="24" name="Picture 23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00DDA96A-52CB-0F97-5930-FE19A17AC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670" y="5285608"/>
            <a:ext cx="3512817" cy="820472"/>
          </a:xfrm>
          <a:prstGeom prst="rect">
            <a:avLst/>
          </a:prstGeom>
        </p:spPr>
      </p:pic>
      <p:sp>
        <p:nvSpPr>
          <p:cNvPr id="25" name="TextBox 7">
            <a:extLst>
              <a:ext uri="{FF2B5EF4-FFF2-40B4-BE49-F238E27FC236}">
                <a16:creationId xmlns:a16="http://schemas.microsoft.com/office/drawing/2014/main" id="{D5D43574-262D-6FD2-7381-947A7A782F5F}"/>
              </a:ext>
            </a:extLst>
          </p:cNvPr>
          <p:cNvSpPr txBox="1"/>
          <p:nvPr/>
        </p:nvSpPr>
        <p:spPr>
          <a:xfrm>
            <a:off x="5697770" y="6179524"/>
            <a:ext cx="2135748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Calibri"/>
                <a:ea typeface="Calibri"/>
                <a:cs typeface="Calibri"/>
              </a:rPr>
              <a:t>Lepton phase volume</a:t>
            </a:r>
            <a:endParaRPr lang="en-US" sz="1600">
              <a:latin typeface="Calibri"/>
              <a:ea typeface="Calibri"/>
              <a:cs typeface="Calibri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41A6C04-2E97-896D-7A0E-34E000F0E3BB}"/>
              </a:ext>
            </a:extLst>
          </p:cNvPr>
          <p:cNvSpPr txBox="1"/>
          <p:nvPr/>
        </p:nvSpPr>
        <p:spPr>
          <a:xfrm>
            <a:off x="9847127" y="6165155"/>
            <a:ext cx="1536907" cy="52322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Calibri"/>
                <a:ea typeface="Calibri"/>
                <a:cs typeface="Calibri"/>
              </a:rPr>
              <a:t>Nuclear Matrix Element (NME)</a:t>
            </a:r>
            <a:endParaRPr lang="en-US" sz="1600" dirty="0">
              <a:latin typeface="Calibri"/>
              <a:ea typeface="Calibri"/>
              <a:cs typeface="Calibri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B9FD1182-A461-BEDA-918C-E81982F08FB3}"/>
              </a:ext>
            </a:extLst>
          </p:cNvPr>
          <p:cNvSpPr txBox="1"/>
          <p:nvPr/>
        </p:nvSpPr>
        <p:spPr>
          <a:xfrm>
            <a:off x="7880048" y="6158356"/>
            <a:ext cx="1533647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Calibri"/>
                <a:cs typeface="Calibri"/>
              </a:rPr>
              <a:t>Decay half-life</a:t>
            </a:r>
            <a:endParaRPr lang="en-US" sz="1600">
              <a:latin typeface="Calibri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A70C73-3E90-4B25-34FE-FBA55859F4BF}"/>
              </a:ext>
            </a:extLst>
          </p:cNvPr>
          <p:cNvSpPr/>
          <p:nvPr/>
        </p:nvSpPr>
        <p:spPr>
          <a:xfrm>
            <a:off x="6891921" y="5395681"/>
            <a:ext cx="1157601" cy="57040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85E598-FA0A-6D61-D30B-BD45B053E533}"/>
              </a:ext>
            </a:extLst>
          </p:cNvPr>
          <p:cNvSpPr/>
          <p:nvPr/>
        </p:nvSpPr>
        <p:spPr>
          <a:xfrm>
            <a:off x="8049523" y="5395680"/>
            <a:ext cx="481829" cy="57040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C9ED46-13DC-FC4D-2972-0A83062E751A}"/>
              </a:ext>
            </a:extLst>
          </p:cNvPr>
          <p:cNvSpPr/>
          <p:nvPr/>
        </p:nvSpPr>
        <p:spPr>
          <a:xfrm>
            <a:off x="9581845" y="5664127"/>
            <a:ext cx="742811" cy="44195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8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 animBg="1"/>
      <p:bldP spid="23" grpId="0" animBg="1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dirty="0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ttangolo con angoli arrotondati 19">
            <a:extLst>
              <a:ext uri="{FF2B5EF4-FFF2-40B4-BE49-F238E27FC236}">
                <a16:creationId xmlns:a16="http://schemas.microsoft.com/office/drawing/2014/main" id="{B381DA39-3F48-249D-A50C-94A6C2B3FB32}"/>
              </a:ext>
            </a:extLst>
          </p:cNvPr>
          <p:cNvSpPr/>
          <p:nvPr/>
        </p:nvSpPr>
        <p:spPr>
          <a:xfrm>
            <a:off x="1586030" y="542824"/>
            <a:ext cx="9015662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Electrons Benchmark: Soft X-ray Spectroscopy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2B811CEA-6667-5BC4-16C0-F5351CD77E56}"/>
              </a:ext>
            </a:extLst>
          </p:cNvPr>
          <p:cNvSpPr txBox="1"/>
          <p:nvPr/>
        </p:nvSpPr>
        <p:spPr>
          <a:xfrm>
            <a:off x="296453" y="1291169"/>
            <a:ext cx="1136247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cs typeface="Calibri"/>
              </a:rPr>
              <a:t>Extracting warm electron parameters from different plasma zones generates observables against which the PIC simulation results can be benchmarked</a:t>
            </a:r>
          </a:p>
        </p:txBody>
      </p:sp>
      <p:pic>
        <p:nvPicPr>
          <p:cNvPr id="3" name="Picture 2" descr="A blue and yellow rectangular object with a black text&#10;&#10;Description automatically generated with medium confidence">
            <a:extLst>
              <a:ext uri="{FF2B5EF4-FFF2-40B4-BE49-F238E27FC236}">
                <a16:creationId xmlns:a16="http://schemas.microsoft.com/office/drawing/2014/main" id="{ACC1C0B2-E0D1-D216-37C1-A8842BCFD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105" y="2208388"/>
            <a:ext cx="3127727" cy="2063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F674A-3A9E-8BB9-6574-F653AAC96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07" y="2434322"/>
            <a:ext cx="7061915" cy="3674342"/>
          </a:xfrm>
          <a:prstGeom prst="rect">
            <a:avLst/>
          </a:prstGeom>
        </p:spPr>
      </p:pic>
      <p:pic>
        <p:nvPicPr>
          <p:cNvPr id="5" name="Picture 4" descr="A yellow circle on a blue background&#10;&#10;Description automatically generated">
            <a:extLst>
              <a:ext uri="{FF2B5EF4-FFF2-40B4-BE49-F238E27FC236}">
                <a16:creationId xmlns:a16="http://schemas.microsoft.com/office/drawing/2014/main" id="{A09A1660-25DF-48BE-7727-390587441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981" y="4269346"/>
            <a:ext cx="2917081" cy="192539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E7A858E-27F4-C75A-22B9-FD2D2BE30871}"/>
              </a:ext>
            </a:extLst>
          </p:cNvPr>
          <p:cNvCxnSpPr/>
          <p:nvPr/>
        </p:nvCxnSpPr>
        <p:spPr>
          <a:xfrm flipH="1">
            <a:off x="5977943" y="2919211"/>
            <a:ext cx="3208984" cy="1427408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BD323C-E45F-C38C-7970-F99A163F8C62}"/>
              </a:ext>
            </a:extLst>
          </p:cNvPr>
          <p:cNvCxnSpPr>
            <a:cxnSpLocks/>
          </p:cNvCxnSpPr>
          <p:nvPr/>
        </p:nvCxnSpPr>
        <p:spPr>
          <a:xfrm flipH="1" flipV="1">
            <a:off x="5752563" y="4475408"/>
            <a:ext cx="3777800" cy="601014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E6790401-4E8F-76CD-E924-6FDAFD434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132" y="1028610"/>
            <a:ext cx="8016781" cy="55636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31FAD1-1C03-F6DA-C658-74A294183E7E}"/>
              </a:ext>
            </a:extLst>
          </p:cNvPr>
          <p:cNvSpPr txBox="1"/>
          <p:nvPr/>
        </p:nvSpPr>
        <p:spPr>
          <a:xfrm>
            <a:off x="3233854" y="3145312"/>
            <a:ext cx="5989972" cy="190821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2000" b="1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RESULTS MATCH WELL! 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ptos"/>
              <a:cs typeface="Calibri"/>
            </a:endParaRPr>
          </a:p>
          <a:p>
            <a:pPr algn="ctr"/>
            <a:endParaRPr lang="en-US" sz="2000" b="1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NEW TECHNIQUE WHICH MEASURES LOCAL DENSITY AND TEMPERATURE AND ALSO BENCHMARKS PIC SIMULATIONS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.</a:t>
            </a:r>
          </a:p>
          <a:p>
            <a:pPr algn="ctr"/>
            <a:endParaRPr lang="en-US" sz="2000" b="1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42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0521C7-EBAE-7335-3A57-C99A63517959}"/>
              </a:ext>
            </a:extLst>
          </p:cNvPr>
          <p:cNvSpPr txBox="1"/>
          <p:nvPr/>
        </p:nvSpPr>
        <p:spPr>
          <a:xfrm>
            <a:off x="11656041" y="6492283"/>
            <a:ext cx="4524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/>
              <a:t>29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9C79C4-F988-44D9-5ED3-C59BF6FC9BE5}"/>
              </a:ext>
            </a:extLst>
          </p:cNvPr>
          <p:cNvSpPr/>
          <p:nvPr/>
        </p:nvSpPr>
        <p:spPr>
          <a:xfrm>
            <a:off x="1" y="-16673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7C407A-6F83-89F3-3DF6-178B4FAB6D10}"/>
              </a:ext>
            </a:extLst>
          </p:cNvPr>
          <p:cNvSpPr/>
          <p:nvPr/>
        </p:nvSpPr>
        <p:spPr>
          <a:xfrm>
            <a:off x="0" y="914161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FA16D-E692-6FB0-65EB-41687E2917A1}"/>
              </a:ext>
            </a:extLst>
          </p:cNvPr>
          <p:cNvSpPr txBox="1"/>
          <p:nvPr/>
        </p:nvSpPr>
        <p:spPr>
          <a:xfrm>
            <a:off x="295702" y="180835"/>
            <a:ext cx="103286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Calibri"/>
                <a:cs typeface="Calibri"/>
              </a:rPr>
              <a:t>ECR Plasma Ion Simulations Benchmark: Ion Current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6978DD49-9AD4-AF6D-7CF1-14B5ABC385DF}"/>
              </a:ext>
            </a:extLst>
          </p:cNvPr>
          <p:cNvSpPr txBox="1"/>
          <p:nvPr/>
        </p:nvSpPr>
        <p:spPr>
          <a:xfrm>
            <a:off x="296453" y="1291169"/>
            <a:ext cx="113624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cs typeface="Calibri"/>
              </a:rPr>
              <a:t>The PIC-MC simulations can be benchmarked against certain observables from experiment for purposes of validation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CC0F3-7549-FB14-E014-44EBA1C01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58" y="2221992"/>
            <a:ext cx="5342342" cy="1951998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47FD51B7-4732-8462-A5BC-E39E7CC41A11}"/>
              </a:ext>
            </a:extLst>
          </p:cNvPr>
          <p:cNvSpPr txBox="1"/>
          <p:nvPr/>
        </p:nvSpPr>
        <p:spPr>
          <a:xfrm>
            <a:off x="295702" y="1751939"/>
            <a:ext cx="275839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profile in Faraday cup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378AF6EB-D38B-E056-C886-D10EB86D4E2E}"/>
              </a:ext>
            </a:extLst>
          </p:cNvPr>
          <p:cNvSpPr txBox="1"/>
          <p:nvPr/>
        </p:nvSpPr>
        <p:spPr>
          <a:xfrm>
            <a:off x="115458" y="4172935"/>
            <a:ext cx="534234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recorded in the Faraday cup as a function of ion m/q ratio in A-HPC and corresponding current profile</a:t>
            </a:r>
          </a:p>
        </p:txBody>
      </p:sp>
      <p:pic>
        <p:nvPicPr>
          <p:cNvPr id="12" name="Picture 11" descr="A diagram of a cylinder&#10;&#10;Description automatically generated">
            <a:extLst>
              <a:ext uri="{FF2B5EF4-FFF2-40B4-BE49-F238E27FC236}">
                <a16:creationId xmlns:a16="http://schemas.microsoft.com/office/drawing/2014/main" id="{3E11D59A-16B5-F660-EF27-7CB8DA198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8" y="4814399"/>
            <a:ext cx="3813412" cy="2009166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BF95FA27-A66F-EE9F-C43E-6CA39F8AFB88}"/>
              </a:ext>
            </a:extLst>
          </p:cNvPr>
          <p:cNvSpPr txBox="1"/>
          <p:nvPr/>
        </p:nvSpPr>
        <p:spPr>
          <a:xfrm>
            <a:off x="3883150" y="5564916"/>
            <a:ext cx="230166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PIC-MC simulations also generate data on particles lost from the plasma domain, including walls, and extraction hole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6A6BF6-7292-5CD5-A339-0D51A41D2A27}"/>
              </a:ext>
            </a:extLst>
          </p:cNvPr>
          <p:cNvSpPr/>
          <p:nvPr/>
        </p:nvSpPr>
        <p:spPr>
          <a:xfrm>
            <a:off x="3310128" y="5842183"/>
            <a:ext cx="228600" cy="284297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2994EA-53C4-23E3-0701-1E5F6364C073}"/>
              </a:ext>
            </a:extLst>
          </p:cNvPr>
          <p:cNvSpPr txBox="1"/>
          <p:nvPr/>
        </p:nvSpPr>
        <p:spPr>
          <a:xfrm>
            <a:off x="178599" y="4653253"/>
            <a:ext cx="5917400" cy="2062103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b="1" dirty="0">
              <a:solidFill>
                <a:schemeClr val="accent5">
                  <a:lumMod val="75000"/>
                </a:schemeClr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MODEL PREDICTS CURRENT PROFILE QUITE SIMILAR TO MEASURED PROFILE!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OF THE FEW COMPLETE AND SELF-CONSISTENT ECRIS MODELS</a:t>
            </a:r>
          </a:p>
          <a:p>
            <a:pPr algn="ctr"/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70853694-EE8E-B4EB-D82D-602593EB2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552" y="1823728"/>
            <a:ext cx="2076568" cy="6375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4697-11CE-E045-9A71-E5B58E792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805" y="2452177"/>
            <a:ext cx="5312137" cy="38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4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/>
      <p:bldP spid="14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674FBB-EADD-7816-9AD4-3B9C0A330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F9A4BB-E292-D739-AD6E-A575A08818F8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841C5676-9581-552B-3AB7-4C259403F6B6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1388EA0C-E9D0-75BC-4ED6-73E89AB2C372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B4E5E146-359A-9BA3-3897-C0A6E468F0A3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FBBF2733-F0A2-E64A-65B2-2C93E315E9F8}"/>
              </a:ext>
            </a:extLst>
          </p:cNvPr>
          <p:cNvSpPr txBox="1">
            <a:spLocks/>
          </p:cNvSpPr>
          <p:nvPr/>
        </p:nvSpPr>
        <p:spPr>
          <a:xfrm>
            <a:off x="198120" y="398322"/>
            <a:ext cx="11795760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Systematics of In-Plasma Decay: Takahashi-Yokoi Model</a:t>
            </a:r>
            <a:endParaRPr lang="en-US" sz="4000" dirty="0"/>
          </a:p>
        </p:txBody>
      </p:sp>
      <p:pic>
        <p:nvPicPr>
          <p:cNvPr id="9" name="Picture 8" descr="A black and white document with text&#10;&#10;Description automatically generated">
            <a:extLst>
              <a:ext uri="{FF2B5EF4-FFF2-40B4-BE49-F238E27FC236}">
                <a16:creationId xmlns:a16="http://schemas.microsoft.com/office/drawing/2014/main" id="{FA710F9D-9445-9BD3-7013-98D51DC6B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14" y="1712375"/>
            <a:ext cx="5342497" cy="2845202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49D48F87-498B-2CC3-F97C-BF6E5DFCBE67}"/>
              </a:ext>
            </a:extLst>
          </p:cNvPr>
          <p:cNvSpPr txBox="1"/>
          <p:nvPr/>
        </p:nvSpPr>
        <p:spPr>
          <a:xfrm>
            <a:off x="113979" y="4648074"/>
            <a:ext cx="5352029" cy="139410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A comprehensive model combining the work of other researchers (</a:t>
            </a:r>
            <a:r>
              <a:rPr lang="en-US" dirty="0" err="1">
                <a:ea typeface="Calibri"/>
                <a:cs typeface="Calibri"/>
              </a:rPr>
              <a:t>Konopinski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Bahcall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Daudel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etc</a:t>
            </a:r>
            <a:r>
              <a:rPr lang="en-US" dirty="0">
                <a:ea typeface="Calibri"/>
                <a:cs typeface="Calibri"/>
              </a:rPr>
              <a:t>) to predict β-decay rates in LTE plasma</a:t>
            </a:r>
          </a:p>
          <a:p>
            <a:endParaRPr lang="en-US" dirty="0">
              <a:cs typeface="Calibri"/>
            </a:endParaRPr>
          </a:p>
          <a:p>
            <a:r>
              <a:rPr lang="en-US" sz="1050" i="1" dirty="0">
                <a:cs typeface="Calibri"/>
              </a:rPr>
              <a:t>K. Takahashi and K. Yokoi, </a:t>
            </a:r>
            <a:r>
              <a:rPr lang="en-US" sz="1050" i="1" dirty="0" err="1">
                <a:cs typeface="Calibri"/>
              </a:rPr>
              <a:t>Nucl</a:t>
            </a:r>
            <a:r>
              <a:rPr lang="en-US" sz="1050" i="1" dirty="0">
                <a:cs typeface="Calibri"/>
              </a:rPr>
              <a:t>. Phys. A </a:t>
            </a:r>
            <a:r>
              <a:rPr lang="en-US" sz="1050" b="1" i="1" dirty="0">
                <a:cs typeface="Calibri"/>
              </a:rPr>
              <a:t>404</a:t>
            </a:r>
            <a:r>
              <a:rPr lang="en-US" sz="1050" i="1" dirty="0">
                <a:cs typeface="Calibri"/>
              </a:rPr>
              <a:t> (1983)</a:t>
            </a:r>
            <a:endParaRPr lang="en-US" dirty="0">
              <a:cs typeface="Calibri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18E26C2D-5B5A-F176-7F91-84AF5F72636E}"/>
              </a:ext>
            </a:extLst>
          </p:cNvPr>
          <p:cNvSpPr txBox="1"/>
          <p:nvPr/>
        </p:nvSpPr>
        <p:spPr>
          <a:xfrm>
            <a:off x="5698557" y="3237185"/>
            <a:ext cx="4618750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err="1">
                <a:ea typeface="Calibri"/>
                <a:cs typeface="Calibri"/>
              </a:rPr>
              <a:t>i</a:t>
            </a:r>
            <a:r>
              <a:rPr lang="en-US" sz="1400" i="1" dirty="0">
                <a:ea typeface="Calibri"/>
                <a:cs typeface="Calibri"/>
              </a:rPr>
              <a:t> = </a:t>
            </a:r>
            <a:r>
              <a:rPr lang="en-US" sz="1400" i="1" dirty="0" err="1">
                <a:ea typeface="Calibri"/>
                <a:cs typeface="Calibri"/>
              </a:rPr>
              <a:t>ionisation</a:t>
            </a:r>
            <a:r>
              <a:rPr lang="en-US" sz="1400" i="1" dirty="0">
                <a:ea typeface="Calibri"/>
                <a:cs typeface="Calibri"/>
              </a:rPr>
              <a:t> stage of the atom (follows charge conservation)</a:t>
            </a:r>
          </a:p>
          <a:p>
            <a:r>
              <a:rPr lang="en-US" sz="1400" i="1" dirty="0">
                <a:ea typeface="Calibri"/>
                <a:cs typeface="Calibri"/>
              </a:rPr>
              <a:t>j = excitation state of parent system</a:t>
            </a:r>
          </a:p>
          <a:p>
            <a:r>
              <a:rPr lang="en-US" sz="1400" i="1" dirty="0">
                <a:ea typeface="Calibri"/>
                <a:cs typeface="Calibri"/>
              </a:rPr>
              <a:t>j' = excitation state of daughter system</a:t>
            </a:r>
          </a:p>
        </p:txBody>
      </p:sp>
      <p:pic>
        <p:nvPicPr>
          <p:cNvPr id="12" name="Picture 11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2B850A22-7D25-EFEC-7846-B2D44CB1C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721" y="1860661"/>
            <a:ext cx="4988987" cy="10112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36224A-0662-EE88-421F-C5289EB02CE4}"/>
              </a:ext>
            </a:extLst>
          </p:cNvPr>
          <p:cNvSpPr/>
          <p:nvPr/>
        </p:nvSpPr>
        <p:spPr>
          <a:xfrm>
            <a:off x="6692053" y="1880784"/>
            <a:ext cx="772583" cy="35983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54F220A7-652A-0CEC-288D-53AC0CF7F0B8}"/>
              </a:ext>
            </a:extLst>
          </p:cNvPr>
          <p:cNvSpPr txBox="1"/>
          <p:nvPr/>
        </p:nvSpPr>
        <p:spPr>
          <a:xfrm>
            <a:off x="5838741" y="2239476"/>
            <a:ext cx="1712415" cy="52322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Difference in nuclear level energy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49C1E3-5820-E589-3031-ADFBE676CD19}"/>
              </a:ext>
            </a:extLst>
          </p:cNvPr>
          <p:cNvSpPr/>
          <p:nvPr/>
        </p:nvSpPr>
        <p:spPr>
          <a:xfrm>
            <a:off x="7655136" y="1859617"/>
            <a:ext cx="1756833" cy="43391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9A8384DB-6C1A-92C3-2B4B-FD14F141F2C0}"/>
              </a:ext>
            </a:extLst>
          </p:cNvPr>
          <p:cNvSpPr txBox="1"/>
          <p:nvPr/>
        </p:nvSpPr>
        <p:spPr>
          <a:xfrm>
            <a:off x="8833824" y="1551558"/>
            <a:ext cx="2527331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rgbClr val="BF4F14"/>
                </a:solidFill>
                <a:ea typeface="Calibri"/>
                <a:cs typeface="Calibri"/>
              </a:rPr>
              <a:t>Difference in </a:t>
            </a:r>
            <a:r>
              <a:rPr lang="en-US" sz="1400" i="1" dirty="0" err="1">
                <a:solidFill>
                  <a:srgbClr val="BF4F14"/>
                </a:solidFill>
                <a:ea typeface="Calibri"/>
                <a:cs typeface="Calibri"/>
              </a:rPr>
              <a:t>ionisation</a:t>
            </a:r>
            <a:r>
              <a:rPr lang="en-US" sz="1400" i="1" dirty="0">
                <a:solidFill>
                  <a:srgbClr val="BF4F14"/>
                </a:solidFill>
                <a:ea typeface="Calibri"/>
                <a:cs typeface="Calibri"/>
              </a:rPr>
              <a:t> energy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DDE25-9F06-FB63-2948-0125D692E92D}"/>
              </a:ext>
            </a:extLst>
          </p:cNvPr>
          <p:cNvSpPr/>
          <p:nvPr/>
        </p:nvSpPr>
        <p:spPr>
          <a:xfrm>
            <a:off x="8332469" y="2325282"/>
            <a:ext cx="994833" cy="3915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768CCAE5-F510-E5F9-1771-4BBD21DA182D}"/>
              </a:ext>
            </a:extLst>
          </p:cNvPr>
          <p:cNvSpPr txBox="1"/>
          <p:nvPr/>
        </p:nvSpPr>
        <p:spPr>
          <a:xfrm>
            <a:off x="7468573" y="2715726"/>
            <a:ext cx="1945248" cy="52322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rgbClr val="3A7D22"/>
                </a:solidFill>
                <a:ea typeface="Calibri"/>
                <a:cs typeface="Calibri"/>
              </a:rPr>
              <a:t>Difference in excitation level energy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EC1D1E13-5E8A-9773-A0D8-1395F3828954}"/>
              </a:ext>
            </a:extLst>
          </p:cNvPr>
          <p:cNvSpPr txBox="1"/>
          <p:nvPr/>
        </p:nvSpPr>
        <p:spPr>
          <a:xfrm>
            <a:off x="9807490" y="2810974"/>
            <a:ext cx="1479582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rgbClr val="002060"/>
                </a:solidFill>
                <a:ea typeface="Calibri"/>
                <a:cs typeface="Calibri"/>
              </a:rPr>
              <a:t>Difference in IPD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352197-4CA6-C90C-7072-66AB88FAD4DD}"/>
              </a:ext>
            </a:extLst>
          </p:cNvPr>
          <p:cNvSpPr/>
          <p:nvPr/>
        </p:nvSpPr>
        <p:spPr>
          <a:xfrm>
            <a:off x="9411968" y="2293531"/>
            <a:ext cx="1418166" cy="42333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E7720206-C43E-4D88-1893-D7805625DD94}"/>
              </a:ext>
            </a:extLst>
          </p:cNvPr>
          <p:cNvSpPr txBox="1"/>
          <p:nvPr/>
        </p:nvSpPr>
        <p:spPr>
          <a:xfrm>
            <a:off x="5675108" y="4560603"/>
            <a:ext cx="6425867" cy="1477328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ea typeface="Calibri"/>
                <a:cs typeface="Calibri"/>
              </a:rPr>
              <a:t>New decay channels can open, changing the decay rate</a:t>
            </a:r>
          </a:p>
          <a:p>
            <a:endParaRPr lang="en-US" b="1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Ex. </a:t>
            </a:r>
            <a:r>
              <a:rPr lang="en-US" b="1" baseline="30000" dirty="0">
                <a:ea typeface="Calibri"/>
                <a:cs typeface="Calibri"/>
              </a:rPr>
              <a:t>163</a:t>
            </a:r>
            <a:r>
              <a:rPr lang="en-US" b="1" dirty="0">
                <a:ea typeface="Calibri"/>
                <a:cs typeface="Calibri"/>
              </a:rPr>
              <a:t>Dy</a:t>
            </a:r>
            <a:r>
              <a:rPr lang="en-US" b="1" baseline="30000" dirty="0">
                <a:ea typeface="Calibri"/>
                <a:cs typeface="Calibri"/>
              </a:rPr>
              <a:t>0+</a:t>
            </a:r>
            <a:r>
              <a:rPr lang="en-US" b="1" dirty="0">
                <a:ea typeface="Calibri"/>
                <a:cs typeface="Calibri"/>
              </a:rPr>
              <a:t> is stable, but </a:t>
            </a:r>
            <a:r>
              <a:rPr lang="en-US" b="1" baseline="30000" dirty="0">
                <a:ea typeface="Calibri"/>
                <a:cs typeface="Calibri"/>
              </a:rPr>
              <a:t>163</a:t>
            </a:r>
            <a:r>
              <a:rPr lang="en-US" b="1" dirty="0">
                <a:ea typeface="Calibri"/>
                <a:cs typeface="Calibri"/>
              </a:rPr>
              <a:t>Dy</a:t>
            </a:r>
            <a:r>
              <a:rPr lang="en-US" b="1" baseline="30000" dirty="0">
                <a:ea typeface="Calibri"/>
                <a:cs typeface="Calibri"/>
              </a:rPr>
              <a:t>66+</a:t>
            </a:r>
            <a:r>
              <a:rPr lang="en-US" b="1" dirty="0">
                <a:ea typeface="Calibri"/>
                <a:cs typeface="Calibri"/>
              </a:rPr>
              <a:t> decays in days</a:t>
            </a:r>
          </a:p>
          <a:p>
            <a:r>
              <a:rPr lang="en-US" b="1" dirty="0">
                <a:ea typeface="Calibri"/>
                <a:cs typeface="Calibri"/>
              </a:rPr>
              <a:t>       </a:t>
            </a:r>
            <a:r>
              <a:rPr lang="en-US" b="1" baseline="30000" dirty="0">
                <a:ea typeface="Calibri"/>
                <a:cs typeface="Calibri"/>
              </a:rPr>
              <a:t>187</a:t>
            </a:r>
            <a:r>
              <a:rPr lang="en-US" b="1" dirty="0">
                <a:ea typeface="Calibri"/>
                <a:cs typeface="Calibri"/>
              </a:rPr>
              <a:t>Re</a:t>
            </a:r>
            <a:r>
              <a:rPr lang="en-US" b="1" baseline="30000" dirty="0">
                <a:ea typeface="Calibri"/>
                <a:cs typeface="Calibri"/>
              </a:rPr>
              <a:t>0+</a:t>
            </a:r>
            <a:r>
              <a:rPr lang="en-US" b="1" dirty="0">
                <a:ea typeface="Calibri"/>
                <a:cs typeface="Calibri"/>
              </a:rPr>
              <a:t> decays to </a:t>
            </a:r>
            <a:r>
              <a:rPr lang="en-US" b="1" baseline="30000" dirty="0">
                <a:ea typeface="Calibri"/>
                <a:cs typeface="Calibri"/>
              </a:rPr>
              <a:t>187</a:t>
            </a:r>
            <a:r>
              <a:rPr lang="en-US" b="1" dirty="0">
                <a:ea typeface="Calibri"/>
                <a:cs typeface="Calibri"/>
              </a:rPr>
              <a:t>Os </a:t>
            </a:r>
            <a:r>
              <a:rPr lang="en-US" b="1" dirty="0" err="1">
                <a:ea typeface="Calibri"/>
                <a:cs typeface="Calibri"/>
              </a:rPr>
              <a:t>g.s.</a:t>
            </a:r>
            <a:r>
              <a:rPr lang="en-US" b="1" dirty="0">
                <a:ea typeface="Calibri"/>
                <a:cs typeface="Calibri"/>
              </a:rPr>
              <a:t> but at high </a:t>
            </a:r>
            <a:r>
              <a:rPr lang="en-US" b="1" dirty="0" err="1">
                <a:ea typeface="Calibri"/>
                <a:cs typeface="Calibri"/>
              </a:rPr>
              <a:t>ionisation</a:t>
            </a:r>
            <a:r>
              <a:rPr lang="en-US" b="1" dirty="0">
                <a:ea typeface="Calibri"/>
                <a:cs typeface="Calibri"/>
              </a:rPr>
              <a:t> stage, </a:t>
            </a:r>
          </a:p>
          <a:p>
            <a:r>
              <a:rPr lang="en-US" b="1" dirty="0">
                <a:ea typeface="Calibri"/>
                <a:cs typeface="Calibri"/>
              </a:rPr>
              <a:t>        it decays to </a:t>
            </a:r>
            <a:r>
              <a:rPr lang="en-US" b="1" baseline="30000" dirty="0">
                <a:ea typeface="Calibri"/>
                <a:cs typeface="Calibri"/>
              </a:rPr>
              <a:t>187</a:t>
            </a:r>
            <a:r>
              <a:rPr lang="en-US" b="1" dirty="0">
                <a:ea typeface="Calibri"/>
                <a:cs typeface="Calibri"/>
              </a:rPr>
              <a:t>Os first excited state as well 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780F46-F511-5DDF-6B38-3916F1AD9303}"/>
              </a:ext>
            </a:extLst>
          </p:cNvPr>
          <p:cNvSpPr txBox="1"/>
          <p:nvPr/>
        </p:nvSpPr>
        <p:spPr>
          <a:xfrm>
            <a:off x="5793021" y="6147234"/>
            <a:ext cx="35701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>
                <a:ea typeface="Calibri" panose="020F0502020204030204" pitchFamily="34" charset="0"/>
                <a:cs typeface="Calibri" panose="020F0502020204030204" pitchFamily="34" charset="0"/>
              </a:rPr>
              <a:t>F. Bosch et al, Phys. Rev. Lett. </a:t>
            </a:r>
            <a:r>
              <a:rPr lang="it-IT" sz="1050" b="1" i="1" dirty="0">
                <a:ea typeface="Calibri" panose="020F0502020204030204" pitchFamily="34" charset="0"/>
                <a:cs typeface="Calibri" panose="020F0502020204030204" pitchFamily="34" charset="0"/>
              </a:rPr>
              <a:t>77</a:t>
            </a:r>
            <a:r>
              <a:rPr lang="it-IT" sz="1050" i="1" dirty="0">
                <a:ea typeface="Calibri" panose="020F0502020204030204" pitchFamily="34" charset="0"/>
                <a:cs typeface="Calibri" panose="020F0502020204030204" pitchFamily="34" charset="0"/>
              </a:rPr>
              <a:t>, 26</a:t>
            </a:r>
            <a:r>
              <a:rPr lang="it-IT" sz="1050" b="1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50" i="1" dirty="0">
                <a:ea typeface="Calibri" panose="020F0502020204030204" pitchFamily="34" charset="0"/>
                <a:cs typeface="Calibri" panose="020F0502020204030204" pitchFamily="34" charset="0"/>
              </a:rPr>
              <a:t>(1996)</a:t>
            </a:r>
          </a:p>
          <a:p>
            <a:r>
              <a:rPr lang="en-US" sz="1050" i="1" dirty="0">
                <a:ea typeface="Calibri" panose="020F0502020204030204"/>
                <a:cs typeface="Calibri" panose="020F0502020204030204"/>
              </a:rPr>
              <a:t>M. Jung, F. Bosch et al, Phys. Rev. Lett 69, 2164 (1992)</a:t>
            </a:r>
          </a:p>
        </p:txBody>
      </p:sp>
    </p:spTree>
    <p:extLst>
      <p:ext uri="{BB962C8B-B14F-4D97-AF65-F5344CB8AC3E}">
        <p14:creationId xmlns:p14="http://schemas.microsoft.com/office/powerpoint/2010/main" val="11607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/>
      <p:bldP spid="20" grpId="0" animBg="1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18E867-2325-B1B2-F811-B3CEF1E80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6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5500EF-D143-14BB-1949-FB33AB49883C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DC0EF5C6-DD85-1C45-3A8A-7167CAB9D57D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C735A05C-B954-0C3B-86FF-B3526129E26C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92EACBF3-CBA3-A541-0C36-A5C465AD4B96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ADAF2B4-9760-0431-70B8-E16BF452FE8E}"/>
              </a:ext>
            </a:extLst>
          </p:cNvPr>
          <p:cNvSpPr txBox="1">
            <a:spLocks/>
          </p:cNvSpPr>
          <p:nvPr/>
        </p:nvSpPr>
        <p:spPr>
          <a:xfrm>
            <a:off x="2138172" y="398322"/>
            <a:ext cx="7915656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Calibri"/>
                <a:ea typeface="Calibri"/>
                <a:cs typeface="Calibri"/>
              </a:rPr>
              <a:t>Generalised</a:t>
            </a:r>
            <a:r>
              <a:rPr lang="en-US" sz="4000" dirty="0">
                <a:latin typeface="Calibri"/>
                <a:ea typeface="Calibri"/>
                <a:cs typeface="Calibri"/>
              </a:rPr>
              <a:t> Takahashi-Yokoi Model</a:t>
            </a:r>
            <a:endParaRPr lang="en-US" sz="4000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A2602762-D4F2-919E-504C-3F33C6FEC769}"/>
              </a:ext>
            </a:extLst>
          </p:cNvPr>
          <p:cNvSpPr txBox="1"/>
          <p:nvPr/>
        </p:nvSpPr>
        <p:spPr>
          <a:xfrm>
            <a:off x="251267" y="1585450"/>
            <a:ext cx="11699941" cy="461665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Calibri"/>
              </a:rPr>
              <a:t>TY model can be </a:t>
            </a:r>
            <a:r>
              <a:rPr lang="en-US" sz="2400" b="1" dirty="0" err="1">
                <a:cs typeface="Calibri"/>
              </a:rPr>
              <a:t>generalised</a:t>
            </a:r>
            <a:r>
              <a:rPr lang="en-US" sz="2400" dirty="0">
                <a:cs typeface="Calibri"/>
              </a:rPr>
              <a:t> to </a:t>
            </a:r>
            <a:r>
              <a:rPr lang="en-US" sz="2400" i="1" dirty="0">
                <a:cs typeface="Calibri"/>
              </a:rPr>
              <a:t>larger </a:t>
            </a:r>
            <a:r>
              <a:rPr lang="en-US" sz="2400" dirty="0">
                <a:cs typeface="Calibri"/>
              </a:rPr>
              <a:t>variety of plasmas  </a:t>
            </a:r>
            <a:endParaRPr lang="en-US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F8DD0048-0744-7D4E-B6A8-C4B02072C417}"/>
              </a:ext>
            </a:extLst>
          </p:cNvPr>
          <p:cNvSpPr txBox="1"/>
          <p:nvPr/>
        </p:nvSpPr>
        <p:spPr>
          <a:xfrm>
            <a:off x="838200" y="2392127"/>
            <a:ext cx="296089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cs typeface="Calibri"/>
              </a:rPr>
              <a:t>β-Decay Rates of Individual Ions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C2D6EFA8-B800-6DE7-5AA3-8B80C2D1389D}"/>
              </a:ext>
            </a:extLst>
          </p:cNvPr>
          <p:cNvSpPr txBox="1"/>
          <p:nvPr/>
        </p:nvSpPr>
        <p:spPr>
          <a:xfrm>
            <a:off x="4693756" y="2394274"/>
            <a:ext cx="2872308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cs typeface="Calibri"/>
              </a:rPr>
              <a:t>Ion Charge State Distribution in Plasma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9732BD5B-B15B-2F12-C15A-20794E9D2E16}"/>
              </a:ext>
            </a:extLst>
          </p:cNvPr>
          <p:cNvSpPr txBox="1"/>
          <p:nvPr/>
        </p:nvSpPr>
        <p:spPr>
          <a:xfrm>
            <a:off x="8391098" y="2517821"/>
            <a:ext cx="2212506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cs typeface="Calibri"/>
              </a:rPr>
              <a:t>In-plasma rates</a:t>
            </a: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288AEA53-E02A-E5E5-C63A-0CE220C53991}"/>
              </a:ext>
            </a:extLst>
          </p:cNvPr>
          <p:cNvSpPr/>
          <p:nvPr/>
        </p:nvSpPr>
        <p:spPr>
          <a:xfrm>
            <a:off x="3974900" y="2517821"/>
            <a:ext cx="460371" cy="415518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row: Striped Right 12">
            <a:extLst>
              <a:ext uri="{FF2B5EF4-FFF2-40B4-BE49-F238E27FC236}">
                <a16:creationId xmlns:a16="http://schemas.microsoft.com/office/drawing/2014/main" id="{E56910B1-6AA5-C2A5-522B-D8271DF07390}"/>
              </a:ext>
            </a:extLst>
          </p:cNvPr>
          <p:cNvSpPr/>
          <p:nvPr/>
        </p:nvSpPr>
        <p:spPr>
          <a:xfrm>
            <a:off x="7731736" y="2596791"/>
            <a:ext cx="493690" cy="257577"/>
          </a:xfrm>
          <a:prstGeom prst="striped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3533BC5E-F3DE-FAC1-0B1F-40CF6D6A1078}"/>
              </a:ext>
            </a:extLst>
          </p:cNvPr>
          <p:cNvSpPr txBox="1"/>
          <p:nvPr/>
        </p:nvSpPr>
        <p:spPr>
          <a:xfrm>
            <a:off x="2944368" y="3228273"/>
            <a:ext cx="2769493" cy="584775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cs typeface="Calibri"/>
              </a:rPr>
              <a:t>Calculated with appropriate plasma model</a:t>
            </a:r>
            <a:endParaRPr lang="en-US" sz="1600" i="1" baseline="-25000" dirty="0">
              <a:cs typeface="Calibr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CD06FF-7474-F262-F52C-6D36DAF2E618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129910" y="3102160"/>
            <a:ext cx="0" cy="1579568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D10B94-EA50-0F14-82B6-323F71D034BC}"/>
              </a:ext>
            </a:extLst>
          </p:cNvPr>
          <p:cNvCxnSpPr>
            <a:cxnSpLocks/>
          </p:cNvCxnSpPr>
          <p:nvPr/>
        </p:nvCxnSpPr>
        <p:spPr>
          <a:xfrm>
            <a:off x="2249424" y="4005072"/>
            <a:ext cx="74523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5E3365-AA1C-40CD-FBA1-9E93DAF75725}"/>
              </a:ext>
            </a:extLst>
          </p:cNvPr>
          <p:cNvCxnSpPr>
            <a:cxnSpLocks/>
          </p:cNvCxnSpPr>
          <p:nvPr/>
        </p:nvCxnSpPr>
        <p:spPr>
          <a:xfrm>
            <a:off x="2258568" y="3995928"/>
            <a:ext cx="0" cy="68580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9E73CF-1369-4451-CE39-6E6DAA1F856F}"/>
              </a:ext>
            </a:extLst>
          </p:cNvPr>
          <p:cNvCxnSpPr>
            <a:cxnSpLocks/>
          </p:cNvCxnSpPr>
          <p:nvPr/>
        </p:nvCxnSpPr>
        <p:spPr>
          <a:xfrm>
            <a:off x="9692640" y="3995928"/>
            <a:ext cx="0" cy="68580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F7EFF73-36C8-3925-F474-038DD48F16B1}"/>
              </a:ext>
            </a:extLst>
          </p:cNvPr>
          <p:cNvSpPr txBox="1"/>
          <p:nvPr/>
        </p:nvSpPr>
        <p:spPr>
          <a:xfrm>
            <a:off x="924537" y="4708963"/>
            <a:ext cx="2668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Spatially uniform plasma with fixed </a:t>
            </a:r>
            <a:r>
              <a:rPr lang="en-US" i="1" dirty="0"/>
              <a:t>n</a:t>
            </a:r>
            <a:r>
              <a:rPr lang="en-US" i="1" baseline="-25000" dirty="0"/>
              <a:t>e</a:t>
            </a:r>
            <a:r>
              <a:rPr lang="en-US" dirty="0"/>
              <a:t> and </a:t>
            </a:r>
            <a:r>
              <a:rPr lang="en-US" i="1" dirty="0" err="1"/>
              <a:t>kT</a:t>
            </a:r>
            <a:r>
              <a:rPr lang="en-US" i="1" baseline="-25000" dirty="0" err="1"/>
              <a:t>e</a:t>
            </a:r>
            <a:endParaRPr lang="en-US" i="1" baseline="-25000" dirty="0"/>
          </a:p>
          <a:p>
            <a:pPr algn="ctr"/>
            <a:endParaRPr lang="en-US" dirty="0"/>
          </a:p>
          <a:p>
            <a:pPr algn="ctr"/>
            <a:r>
              <a:rPr lang="en-US" b="1" i="1" u="sng" dirty="0"/>
              <a:t>Stellar plasma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891705-84C3-BB1A-2BD4-CB9463F2A55C}"/>
              </a:ext>
            </a:extLst>
          </p:cNvPr>
          <p:cNvSpPr txBox="1"/>
          <p:nvPr/>
        </p:nvSpPr>
        <p:spPr>
          <a:xfrm>
            <a:off x="4579446" y="4681728"/>
            <a:ext cx="3100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Non-uniform plasma with spatially-resolved </a:t>
            </a:r>
            <a:r>
              <a:rPr lang="en-US" i="1" dirty="0"/>
              <a:t>n</a:t>
            </a:r>
            <a:r>
              <a:rPr lang="en-US" i="1" baseline="-25000" dirty="0"/>
              <a:t>e</a:t>
            </a:r>
            <a:r>
              <a:rPr lang="en-US" dirty="0"/>
              <a:t> and </a:t>
            </a:r>
            <a:r>
              <a:rPr lang="en-US" i="1" dirty="0" err="1"/>
              <a:t>kT</a:t>
            </a:r>
            <a:r>
              <a:rPr lang="en-US" i="1" baseline="-25000" dirty="0" err="1"/>
              <a:t>e</a:t>
            </a:r>
            <a:endParaRPr lang="en-US" i="1" baseline="-25000" dirty="0"/>
          </a:p>
          <a:p>
            <a:pPr algn="ctr"/>
            <a:endParaRPr lang="en-US" dirty="0"/>
          </a:p>
          <a:p>
            <a:pPr algn="ctr"/>
            <a:r>
              <a:rPr lang="en-US" b="1" i="1" u="sng" dirty="0"/>
              <a:t>Laboratory </a:t>
            </a:r>
            <a:r>
              <a:rPr lang="en-US" b="1" i="1" u="sng" dirty="0" err="1"/>
              <a:t>magnetoplasma</a:t>
            </a:r>
            <a:endParaRPr lang="en-US" b="1" i="1" u="sng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901264-D386-2751-0D37-9759A19BE029}"/>
              </a:ext>
            </a:extLst>
          </p:cNvPr>
          <p:cNvSpPr txBox="1"/>
          <p:nvPr/>
        </p:nvSpPr>
        <p:spPr>
          <a:xfrm>
            <a:off x="8212195" y="4690872"/>
            <a:ext cx="2960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Spatially non-uniform and temporally-evolving plasma</a:t>
            </a:r>
          </a:p>
          <a:p>
            <a:pPr algn="ctr"/>
            <a:endParaRPr lang="en-US" dirty="0"/>
          </a:p>
          <a:p>
            <a:pPr algn="ctr"/>
            <a:r>
              <a:rPr lang="en-US" b="1" i="1" u="sng" dirty="0"/>
              <a:t>Laser-generated plasma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E6884EC-3AC7-E284-6284-CBEF95136200}"/>
              </a:ext>
            </a:extLst>
          </p:cNvPr>
          <p:cNvSpPr/>
          <p:nvPr/>
        </p:nvSpPr>
        <p:spPr>
          <a:xfrm>
            <a:off x="4038909" y="4282390"/>
            <a:ext cx="7583116" cy="19803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7DDDC2-B21C-5B6F-9CC7-F72D7937C217}"/>
              </a:ext>
            </a:extLst>
          </p:cNvPr>
          <p:cNvSpPr txBox="1"/>
          <p:nvPr/>
        </p:nvSpPr>
        <p:spPr>
          <a:xfrm>
            <a:off x="5713861" y="6281395"/>
            <a:ext cx="4008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Experiments          Observables         Model verification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2C03700-F9D1-2853-DDA3-C953E922D242}"/>
              </a:ext>
            </a:extLst>
          </p:cNvPr>
          <p:cNvCxnSpPr>
            <a:stCxn id="23" idx="1"/>
          </p:cNvCxnSpPr>
          <p:nvPr/>
        </p:nvCxnSpPr>
        <p:spPr>
          <a:xfrm flipH="1" flipV="1">
            <a:off x="2258568" y="6419894"/>
            <a:ext cx="3455293" cy="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5E4245-3AD0-4ABF-E3E4-14AD82E0C84D}"/>
              </a:ext>
            </a:extLst>
          </p:cNvPr>
          <p:cNvCxnSpPr>
            <a:endCxn id="19" idx="2"/>
          </p:cNvCxnSpPr>
          <p:nvPr/>
        </p:nvCxnSpPr>
        <p:spPr>
          <a:xfrm flipV="1">
            <a:off x="2249424" y="5909292"/>
            <a:ext cx="0" cy="510602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83A50D6-3E68-E269-F152-4EF8C00C4193}"/>
              </a:ext>
            </a:extLst>
          </p:cNvPr>
          <p:cNvSpPr txBox="1"/>
          <p:nvPr/>
        </p:nvSpPr>
        <p:spPr>
          <a:xfrm>
            <a:off x="1142807" y="6474682"/>
            <a:ext cx="2213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Nucleosynthesis models</a:t>
            </a:r>
          </a:p>
        </p:txBody>
      </p:sp>
    </p:spTree>
    <p:extLst>
      <p:ext uri="{BB962C8B-B14F-4D97-AF65-F5344CB8AC3E}">
        <p14:creationId xmlns:p14="http://schemas.microsoft.com/office/powerpoint/2010/main" val="5363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9" grpId="0"/>
      <p:bldP spid="20" grpId="0"/>
      <p:bldP spid="21" grpId="0"/>
      <p:bldP spid="22" grpId="0" animBg="1"/>
      <p:bldP spid="23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E9F480-124B-5977-0226-9D39ED641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A70-8A21-443A-B30B-3D7F7E515216}" type="slidenum">
              <a:rPr lang="en-US" smtClean="0"/>
              <a:t>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1CF0E4-B145-A6FE-958C-C40A322A203B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3A674390-C170-99C4-DEC6-9BE19357013E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C8F77379-F52E-8A4C-B2DB-3A635AAD111E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A1AB3357-4D0D-0609-3CF0-378054444B30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D0E423A9-840F-8CC1-991F-87DE373C2DF3}"/>
              </a:ext>
            </a:extLst>
          </p:cNvPr>
          <p:cNvSpPr txBox="1">
            <a:spLocks/>
          </p:cNvSpPr>
          <p:nvPr/>
        </p:nvSpPr>
        <p:spPr>
          <a:xfrm>
            <a:off x="2532126" y="398322"/>
            <a:ext cx="7127748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Electron Capture Decay of </a:t>
            </a:r>
            <a:r>
              <a:rPr lang="en-US" sz="4000" baseline="30000" dirty="0">
                <a:latin typeface="Calibri"/>
                <a:ea typeface="Calibri"/>
                <a:cs typeface="Calibri"/>
              </a:rPr>
              <a:t>7</a:t>
            </a:r>
            <a:r>
              <a:rPr lang="en-US" sz="4000" dirty="0">
                <a:latin typeface="Calibri"/>
                <a:ea typeface="Calibri"/>
                <a:cs typeface="Calibri"/>
              </a:rPr>
              <a:t>Be</a:t>
            </a:r>
            <a:endParaRPr lang="en-US" sz="4000" dirty="0"/>
          </a:p>
        </p:txBody>
      </p:sp>
      <p:sp>
        <p:nvSpPr>
          <p:cNvPr id="45" name="TextBox 25">
            <a:extLst>
              <a:ext uri="{FF2B5EF4-FFF2-40B4-BE49-F238E27FC236}">
                <a16:creationId xmlns:a16="http://schemas.microsoft.com/office/drawing/2014/main" id="{1C61F215-5977-E03A-0207-973CF6A8DEBE}"/>
              </a:ext>
            </a:extLst>
          </p:cNvPr>
          <p:cNvSpPr txBox="1"/>
          <p:nvPr/>
        </p:nvSpPr>
        <p:spPr>
          <a:xfrm>
            <a:off x="182766" y="4582033"/>
            <a:ext cx="4594633" cy="7155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aseline="30000" dirty="0">
                <a:cs typeface="Calibri"/>
              </a:rPr>
              <a:t>7</a:t>
            </a:r>
            <a:r>
              <a:rPr lang="en-US" sz="1600" dirty="0">
                <a:cs typeface="Calibri"/>
              </a:rPr>
              <a:t>Be undergoes EC decay to </a:t>
            </a:r>
            <a:r>
              <a:rPr lang="en-US" sz="1600" baseline="30000" dirty="0">
                <a:cs typeface="Calibri"/>
              </a:rPr>
              <a:t>7</a:t>
            </a:r>
            <a:r>
              <a:rPr lang="en-US" sz="1600" dirty="0">
                <a:cs typeface="Calibri"/>
              </a:rPr>
              <a:t>Li through 2 channels</a:t>
            </a:r>
            <a:endParaRPr lang="en-US" sz="1600" dirty="0">
              <a:solidFill>
                <a:srgbClr val="000000"/>
              </a:solidFill>
              <a:cs typeface="Calibri"/>
            </a:endParaRPr>
          </a:p>
          <a:p>
            <a:endParaRPr lang="en-US" sz="1400" dirty="0">
              <a:cs typeface="Calibri"/>
            </a:endParaRPr>
          </a:p>
          <a:p>
            <a:r>
              <a:rPr lang="en-US" sz="1050" i="1" dirty="0">
                <a:cs typeface="Calibri"/>
              </a:rPr>
              <a:t>Decay scheme taken from ENSDF database</a:t>
            </a:r>
          </a:p>
        </p:txBody>
      </p:sp>
      <p:pic>
        <p:nvPicPr>
          <p:cNvPr id="46" name="Picture 45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85832E3A-A81B-603A-14F0-5BA04702B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98" y="1553528"/>
            <a:ext cx="5168705" cy="2765424"/>
          </a:xfrm>
          <a:prstGeom prst="rect">
            <a:avLst/>
          </a:prstGeom>
          <a:ln w="28575">
            <a:noFill/>
          </a:ln>
        </p:spPr>
      </p:pic>
      <p:pic>
        <p:nvPicPr>
          <p:cNvPr id="47" name="Picture 4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4A9A287-E9C9-5395-2CB2-C34F953EE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723" y="2845293"/>
            <a:ext cx="6278506" cy="723592"/>
          </a:xfrm>
          <a:prstGeom prst="rect">
            <a:avLst/>
          </a:prstGeom>
        </p:spPr>
      </p:pic>
      <p:sp>
        <p:nvSpPr>
          <p:cNvPr id="48" name="TextBox 10">
            <a:extLst>
              <a:ext uri="{FF2B5EF4-FFF2-40B4-BE49-F238E27FC236}">
                <a16:creationId xmlns:a16="http://schemas.microsoft.com/office/drawing/2014/main" id="{AE3DED52-D96D-6484-B72B-E726B85ABB0D}"/>
              </a:ext>
            </a:extLst>
          </p:cNvPr>
          <p:cNvSpPr txBox="1"/>
          <p:nvPr/>
        </p:nvSpPr>
        <p:spPr>
          <a:xfrm>
            <a:off x="5462723" y="1673219"/>
            <a:ext cx="6429045" cy="400110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u="sng" dirty="0">
                <a:ea typeface="Calibri"/>
                <a:cs typeface="Calibri"/>
              </a:rPr>
              <a:t>Configuration-Dependent Lepton Phase Volume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2E381FD-5B5F-D615-3223-EA63F3DCCCD2}"/>
              </a:ext>
            </a:extLst>
          </p:cNvPr>
          <p:cNvSpPr/>
          <p:nvPr/>
        </p:nvSpPr>
        <p:spPr>
          <a:xfrm>
            <a:off x="10862585" y="2813957"/>
            <a:ext cx="820089" cy="561574"/>
          </a:xfrm>
          <a:prstGeom prst="roundRect">
            <a:avLst/>
          </a:prstGeom>
          <a:noFill/>
          <a:ln>
            <a:solidFill>
              <a:srgbClr val="F11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1B76D61-600D-AFA5-46D5-0B18BCA44214}"/>
              </a:ext>
            </a:extLst>
          </p:cNvPr>
          <p:cNvSpPr/>
          <p:nvPr/>
        </p:nvSpPr>
        <p:spPr>
          <a:xfrm>
            <a:off x="8533311" y="2808184"/>
            <a:ext cx="1109461" cy="561574"/>
          </a:xfrm>
          <a:prstGeom prst="roundRect">
            <a:avLst/>
          </a:prstGeom>
          <a:noFill/>
          <a:ln>
            <a:solidFill>
              <a:srgbClr val="F11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1E15BFD-4632-DF76-2CA3-C6A7DB6CEA76}"/>
              </a:ext>
            </a:extLst>
          </p:cNvPr>
          <p:cNvSpPr/>
          <p:nvPr/>
        </p:nvSpPr>
        <p:spPr>
          <a:xfrm>
            <a:off x="9740855" y="2819849"/>
            <a:ext cx="277701" cy="561574"/>
          </a:xfrm>
          <a:prstGeom prst="roundRect">
            <a:avLst/>
          </a:prstGeom>
          <a:noFill/>
          <a:ln>
            <a:solidFill>
              <a:srgbClr val="F11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4CAF8F7-BA71-CA6F-D794-98D30F335612}"/>
              </a:ext>
            </a:extLst>
          </p:cNvPr>
          <p:cNvSpPr/>
          <p:nvPr/>
        </p:nvSpPr>
        <p:spPr>
          <a:xfrm>
            <a:off x="7553034" y="2834319"/>
            <a:ext cx="277298" cy="561574"/>
          </a:xfrm>
          <a:prstGeom prst="roundRect">
            <a:avLst/>
          </a:prstGeom>
          <a:noFill/>
          <a:ln>
            <a:solidFill>
              <a:srgbClr val="F11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3" name="TextBox 29">
            <a:extLst>
              <a:ext uri="{FF2B5EF4-FFF2-40B4-BE49-F238E27FC236}">
                <a16:creationId xmlns:a16="http://schemas.microsoft.com/office/drawing/2014/main" id="{804DE79C-35C7-DE6C-CC94-568DC7E54818}"/>
              </a:ext>
            </a:extLst>
          </p:cNvPr>
          <p:cNvSpPr txBox="1"/>
          <p:nvPr/>
        </p:nvSpPr>
        <p:spPr>
          <a:xfrm>
            <a:off x="5621224" y="2224051"/>
            <a:ext cx="3126716" cy="461665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ea typeface="+mn-lt"/>
                <a:cs typeface="Calibri"/>
              </a:rPr>
              <a:t>Occupancy of orbital contributing to certain decay within relevant ionic configuration</a:t>
            </a:r>
            <a:endParaRPr lang="en-US" sz="1200" dirty="0">
              <a:cs typeface="Calibri"/>
            </a:endParaRPr>
          </a:p>
        </p:txBody>
      </p:sp>
      <p:sp>
        <p:nvSpPr>
          <p:cNvPr id="54" name="TextBox 31">
            <a:extLst>
              <a:ext uri="{FF2B5EF4-FFF2-40B4-BE49-F238E27FC236}">
                <a16:creationId xmlns:a16="http://schemas.microsoft.com/office/drawing/2014/main" id="{7AF44A59-45A2-45AC-3E6D-CE5400C2E57A}"/>
              </a:ext>
            </a:extLst>
          </p:cNvPr>
          <p:cNvSpPr txBox="1"/>
          <p:nvPr/>
        </p:nvSpPr>
        <p:spPr>
          <a:xfrm>
            <a:off x="5713072" y="3587133"/>
            <a:ext cx="3397030" cy="461665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cs typeface="Calibri"/>
              </a:rPr>
              <a:t>Larger of squared radial component of electron wavefunction evaluated on nuclear surface</a:t>
            </a:r>
          </a:p>
        </p:txBody>
      </p:sp>
      <p:sp>
        <p:nvSpPr>
          <p:cNvPr id="55" name="TextBox 33">
            <a:extLst>
              <a:ext uri="{FF2B5EF4-FFF2-40B4-BE49-F238E27FC236}">
                <a16:creationId xmlns:a16="http://schemas.microsoft.com/office/drawing/2014/main" id="{892328C9-0C2F-E18E-012B-7EACA1635560}"/>
              </a:ext>
            </a:extLst>
          </p:cNvPr>
          <p:cNvSpPr txBox="1"/>
          <p:nvPr/>
        </p:nvSpPr>
        <p:spPr>
          <a:xfrm>
            <a:off x="9242992" y="3568885"/>
            <a:ext cx="2770510" cy="461665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cs typeface="Calibri"/>
              </a:rPr>
              <a:t>Q-value of decay when isotope in (</a:t>
            </a:r>
            <a:r>
              <a:rPr lang="en-US" sz="1200" err="1">
                <a:cs typeface="Calibri"/>
              </a:rPr>
              <a:t>i,j</a:t>
            </a:r>
            <a:r>
              <a:rPr lang="en-US" sz="1200">
                <a:cs typeface="Calibri"/>
              </a:rPr>
              <a:t>) charge state and level configuration </a:t>
            </a:r>
          </a:p>
        </p:txBody>
      </p:sp>
      <p:sp>
        <p:nvSpPr>
          <p:cNvPr id="56" name="TextBox 10">
            <a:extLst>
              <a:ext uri="{FF2B5EF4-FFF2-40B4-BE49-F238E27FC236}">
                <a16:creationId xmlns:a16="http://schemas.microsoft.com/office/drawing/2014/main" id="{06AC6A46-A502-18BD-9816-EE84714DE915}"/>
              </a:ext>
            </a:extLst>
          </p:cNvPr>
          <p:cNvSpPr txBox="1"/>
          <p:nvPr/>
        </p:nvSpPr>
        <p:spPr>
          <a:xfrm>
            <a:off x="5758145" y="4226960"/>
            <a:ext cx="3154894" cy="707886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u="sng" dirty="0">
                <a:ea typeface="Calibri"/>
                <a:cs typeface="Calibri"/>
              </a:rPr>
              <a:t>Configuration-Dependent Decay Rate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07AF3F9-AB97-A0F4-4F41-EDE35D725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115" y="5033589"/>
            <a:ext cx="3268954" cy="705656"/>
          </a:xfrm>
          <a:prstGeom prst="rect">
            <a:avLst/>
          </a:prstGeom>
        </p:spPr>
      </p:pic>
      <p:pic>
        <p:nvPicPr>
          <p:cNvPr id="58" name="Picture 57" descr="A black and white symbol&#10;&#10;Description automatically generated">
            <a:extLst>
              <a:ext uri="{FF2B5EF4-FFF2-40B4-BE49-F238E27FC236}">
                <a16:creationId xmlns:a16="http://schemas.microsoft.com/office/drawing/2014/main" id="{9291C612-CD3C-22F8-A8CD-22972D422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736" y="5035870"/>
            <a:ext cx="1980529" cy="701094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E4CC3DE-FB9C-A1C5-1D04-F0CA2740AA51}"/>
              </a:ext>
            </a:extLst>
          </p:cNvPr>
          <p:cNvSpPr/>
          <p:nvPr/>
        </p:nvSpPr>
        <p:spPr>
          <a:xfrm>
            <a:off x="10665049" y="5039761"/>
            <a:ext cx="277298" cy="561574"/>
          </a:xfrm>
          <a:prstGeom prst="roundRect">
            <a:avLst/>
          </a:prstGeom>
          <a:noFill/>
          <a:ln>
            <a:solidFill>
              <a:srgbClr val="F11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TextBox 29">
            <a:extLst>
              <a:ext uri="{FF2B5EF4-FFF2-40B4-BE49-F238E27FC236}">
                <a16:creationId xmlns:a16="http://schemas.microsoft.com/office/drawing/2014/main" id="{D963AAC5-F660-50C8-DEB5-DC29D9A3BBB6}"/>
              </a:ext>
            </a:extLst>
          </p:cNvPr>
          <p:cNvSpPr txBox="1"/>
          <p:nvPr/>
        </p:nvSpPr>
        <p:spPr>
          <a:xfrm>
            <a:off x="9642772" y="5746317"/>
            <a:ext cx="1657943" cy="461665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ea typeface="+mn-lt"/>
                <a:cs typeface="Calibri"/>
              </a:rPr>
              <a:t>CSD and LPD of radio-isotope ions</a:t>
            </a:r>
            <a:endParaRPr lang="en-US" sz="1200">
              <a:cs typeface="Calibri"/>
            </a:endParaRPr>
          </a:p>
        </p:txBody>
      </p:sp>
      <p:sp>
        <p:nvSpPr>
          <p:cNvPr id="61" name="TextBox 10">
            <a:extLst>
              <a:ext uri="{FF2B5EF4-FFF2-40B4-BE49-F238E27FC236}">
                <a16:creationId xmlns:a16="http://schemas.microsoft.com/office/drawing/2014/main" id="{B18134BB-90D5-2654-677A-E3F9D96D3F40}"/>
              </a:ext>
            </a:extLst>
          </p:cNvPr>
          <p:cNvSpPr txBox="1"/>
          <p:nvPr/>
        </p:nvSpPr>
        <p:spPr>
          <a:xfrm>
            <a:off x="9286784" y="4222219"/>
            <a:ext cx="2604984" cy="707886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u="sng" dirty="0">
                <a:ea typeface="Calibri"/>
                <a:cs typeface="Calibri"/>
              </a:rPr>
              <a:t>Plasma-Dependent Decay Rate</a:t>
            </a:r>
          </a:p>
        </p:txBody>
      </p:sp>
      <p:sp>
        <p:nvSpPr>
          <p:cNvPr id="62" name="TextBox 34">
            <a:extLst>
              <a:ext uri="{FF2B5EF4-FFF2-40B4-BE49-F238E27FC236}">
                <a16:creationId xmlns:a16="http://schemas.microsoft.com/office/drawing/2014/main" id="{84031131-F283-42E2-63F5-151CCA4AF88A}"/>
              </a:ext>
            </a:extLst>
          </p:cNvPr>
          <p:cNvSpPr txBox="1"/>
          <p:nvPr/>
        </p:nvSpPr>
        <p:spPr>
          <a:xfrm>
            <a:off x="8913039" y="2182987"/>
            <a:ext cx="3227942" cy="461665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cs typeface="Calibri"/>
              </a:rPr>
              <a:t>Shape factor describing compatibility between nuclear and lepton wavefunction 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2D09899-CFEC-933D-3C1E-CECA3DF2E237}"/>
              </a:ext>
            </a:extLst>
          </p:cNvPr>
          <p:cNvSpPr/>
          <p:nvPr/>
        </p:nvSpPr>
        <p:spPr>
          <a:xfrm>
            <a:off x="6947338" y="4930105"/>
            <a:ext cx="2022731" cy="924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25">
            <a:extLst>
              <a:ext uri="{FF2B5EF4-FFF2-40B4-BE49-F238E27FC236}">
                <a16:creationId xmlns:a16="http://schemas.microsoft.com/office/drawing/2014/main" id="{FE1E84C9-F569-35F7-049B-2BBEFC0D90E1}"/>
              </a:ext>
            </a:extLst>
          </p:cNvPr>
          <p:cNvSpPr txBox="1"/>
          <p:nvPr/>
        </p:nvSpPr>
        <p:spPr>
          <a:xfrm>
            <a:off x="25601" y="5956629"/>
            <a:ext cx="71116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accent5">
                    <a:lumMod val="50000"/>
                  </a:schemeClr>
                </a:solidFill>
                <a:cs typeface="Calibri"/>
              </a:rPr>
              <a:t>There are just two channels here, but the model can be </a:t>
            </a:r>
            <a:r>
              <a:rPr lang="en-US" sz="1600" b="1" err="1">
                <a:solidFill>
                  <a:schemeClr val="accent5">
                    <a:lumMod val="50000"/>
                  </a:schemeClr>
                </a:solidFill>
                <a:cs typeface="Calibri"/>
              </a:rPr>
              <a:t>generalised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 to include any number of channels, as long as those levels equilibrate faster than they </a:t>
            </a:r>
            <a:r>
              <a:rPr lang="el-GR" sz="1600" b="1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β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-decay, and the decay is energetically allowed</a:t>
            </a:r>
            <a:endParaRPr lang="en-US" sz="1600" b="1" i="1" dirty="0">
              <a:solidFill>
                <a:schemeClr val="accent5">
                  <a:lumMod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995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/>
      <p:bldP spid="55" grpId="0"/>
      <p:bldP spid="56" grpId="0"/>
      <p:bldP spid="59" grpId="0" animBg="1"/>
      <p:bldP spid="60" grpId="0"/>
      <p:bldP spid="61" grpId="0"/>
      <p:bldP spid="62" grpId="0"/>
      <p:bldP spid="63" grpId="0" animBg="1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5F8D28-F477-47D2-04C0-53E1AA810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2070"/>
            <a:ext cx="2743200" cy="365125"/>
          </a:xfrm>
        </p:spPr>
        <p:txBody>
          <a:bodyPr/>
          <a:lstStyle/>
          <a:p>
            <a:fld id="{1A882A70-8A21-443A-B30B-3D7F7E515216}" type="slidenum">
              <a:rPr lang="en-US" smtClean="0"/>
              <a:t>8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3E9986-B477-0E87-1A5E-D745EF9EF14D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B50D71B3-6CFD-C0B9-8F63-06B41C845BF2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BD261B83-5DD5-C114-8DEE-E00025A0FE3E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89A90A36-6493-66D0-F2B6-7D19545C2023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E505ED3F-0865-3EB3-8712-BF2EF0ECC6B1}"/>
              </a:ext>
            </a:extLst>
          </p:cNvPr>
          <p:cNvSpPr txBox="1">
            <a:spLocks/>
          </p:cNvSpPr>
          <p:nvPr/>
        </p:nvSpPr>
        <p:spPr>
          <a:xfrm>
            <a:off x="2532126" y="398322"/>
            <a:ext cx="7127748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Electron Capture Decay of </a:t>
            </a:r>
            <a:r>
              <a:rPr lang="en-US" sz="4000" baseline="30000" dirty="0">
                <a:latin typeface="Calibri"/>
                <a:ea typeface="Calibri"/>
                <a:cs typeface="Calibri"/>
              </a:rPr>
              <a:t>7</a:t>
            </a:r>
            <a:r>
              <a:rPr lang="en-US" sz="4000" dirty="0">
                <a:latin typeface="Calibri"/>
                <a:ea typeface="Calibri"/>
                <a:cs typeface="Calibri"/>
              </a:rPr>
              <a:t>Be</a:t>
            </a:r>
            <a:endParaRPr lang="en-US" sz="4000" dirty="0"/>
          </a:p>
        </p:txBody>
      </p:sp>
      <p:sp>
        <p:nvSpPr>
          <p:cNvPr id="42" name="TextBox 9">
            <a:extLst>
              <a:ext uri="{FF2B5EF4-FFF2-40B4-BE49-F238E27FC236}">
                <a16:creationId xmlns:a16="http://schemas.microsoft.com/office/drawing/2014/main" id="{40DACCEA-9F70-8D85-C639-F7DA0811753C}"/>
              </a:ext>
            </a:extLst>
          </p:cNvPr>
          <p:cNvSpPr txBox="1"/>
          <p:nvPr/>
        </p:nvSpPr>
        <p:spPr>
          <a:xfrm>
            <a:off x="294851" y="1435794"/>
            <a:ext cx="1502236" cy="3492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rgbClr val="000000"/>
                </a:solidFill>
              </a:rPr>
              <a:t>Decay Energy</a:t>
            </a:r>
            <a:endParaRPr lang="en-US" b="1" u="sng" dirty="0"/>
          </a:p>
        </p:txBody>
      </p:sp>
      <p:pic>
        <p:nvPicPr>
          <p:cNvPr id="43" name="Picture 4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3DF736A-BD4F-9BDD-87B1-F1337E372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51" y="1827213"/>
            <a:ext cx="2804965" cy="513103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E5E8270E-6AC3-3883-48DA-3A34890CDABE}"/>
              </a:ext>
            </a:extLst>
          </p:cNvPr>
          <p:cNvSpPr/>
          <p:nvPr/>
        </p:nvSpPr>
        <p:spPr>
          <a:xfrm>
            <a:off x="7388352" y="2120860"/>
            <a:ext cx="301752" cy="2743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2F0AF69-C2A4-C711-5C14-6144F2C261E9}"/>
              </a:ext>
            </a:extLst>
          </p:cNvPr>
          <p:cNvSpPr/>
          <p:nvPr/>
        </p:nvSpPr>
        <p:spPr>
          <a:xfrm>
            <a:off x="7031736" y="1810512"/>
            <a:ext cx="987552" cy="9052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A8C6C5-875E-8211-38B6-3768572BA1E8}"/>
              </a:ext>
            </a:extLst>
          </p:cNvPr>
          <p:cNvSpPr/>
          <p:nvPr/>
        </p:nvSpPr>
        <p:spPr>
          <a:xfrm>
            <a:off x="6782228" y="1516952"/>
            <a:ext cx="1502236" cy="147684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493A2D9-C689-62D8-911F-E4FECBADD1AE}"/>
              </a:ext>
            </a:extLst>
          </p:cNvPr>
          <p:cNvSpPr/>
          <p:nvPr/>
        </p:nvSpPr>
        <p:spPr>
          <a:xfrm>
            <a:off x="6501384" y="1271055"/>
            <a:ext cx="2084831" cy="197392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C327B02-0441-E6A6-1692-EC25BCFBA315}"/>
              </a:ext>
            </a:extLst>
          </p:cNvPr>
          <p:cNvSpPr/>
          <p:nvPr/>
        </p:nvSpPr>
        <p:spPr>
          <a:xfrm>
            <a:off x="10543033" y="2118214"/>
            <a:ext cx="301752" cy="2743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76AED91-7C35-E2D6-1DED-3066611C24BC}"/>
              </a:ext>
            </a:extLst>
          </p:cNvPr>
          <p:cNvSpPr/>
          <p:nvPr/>
        </p:nvSpPr>
        <p:spPr>
          <a:xfrm>
            <a:off x="10186417" y="1807866"/>
            <a:ext cx="987552" cy="9052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0821460-88C7-3039-9AFA-D0017AA21F53}"/>
              </a:ext>
            </a:extLst>
          </p:cNvPr>
          <p:cNvSpPr/>
          <p:nvPr/>
        </p:nvSpPr>
        <p:spPr>
          <a:xfrm>
            <a:off x="9936909" y="1514306"/>
            <a:ext cx="1502236" cy="147684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56638FF-40AD-5D4B-0BBD-96471C9507C3}"/>
              </a:ext>
            </a:extLst>
          </p:cNvPr>
          <p:cNvSpPr/>
          <p:nvPr/>
        </p:nvSpPr>
        <p:spPr>
          <a:xfrm>
            <a:off x="9656065" y="1268409"/>
            <a:ext cx="2084831" cy="197392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C8B715F-93D4-910B-6F8C-BE8C37445FEE}"/>
              </a:ext>
            </a:extLst>
          </p:cNvPr>
          <p:cNvSpPr/>
          <p:nvPr/>
        </p:nvSpPr>
        <p:spPr>
          <a:xfrm>
            <a:off x="7482078" y="2665604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8EC051D-9C25-DAC5-6492-6CE6D5928220}"/>
              </a:ext>
            </a:extLst>
          </p:cNvPr>
          <p:cNvSpPr/>
          <p:nvPr/>
        </p:nvSpPr>
        <p:spPr>
          <a:xfrm>
            <a:off x="7630668" y="1774634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F2CAE71-E97D-0660-6D83-062F543AABE0}"/>
              </a:ext>
            </a:extLst>
          </p:cNvPr>
          <p:cNvSpPr/>
          <p:nvPr/>
        </p:nvSpPr>
        <p:spPr>
          <a:xfrm>
            <a:off x="8197596" y="2407628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29ACE4F-77C3-4127-1DEC-09E25B829B8C}"/>
              </a:ext>
            </a:extLst>
          </p:cNvPr>
          <p:cNvSpPr/>
          <p:nvPr/>
        </p:nvSpPr>
        <p:spPr>
          <a:xfrm>
            <a:off x="6847880" y="1843298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B39F04B-874D-EE52-C74A-75FC898FB63D}"/>
              </a:ext>
            </a:extLst>
          </p:cNvPr>
          <p:cNvSpPr/>
          <p:nvPr/>
        </p:nvSpPr>
        <p:spPr>
          <a:xfrm>
            <a:off x="6983563" y="2746327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CC9289B-9BF5-60F9-0AAC-28CD605FD31D}"/>
              </a:ext>
            </a:extLst>
          </p:cNvPr>
          <p:cNvSpPr/>
          <p:nvPr/>
        </p:nvSpPr>
        <p:spPr>
          <a:xfrm>
            <a:off x="8019288" y="3071871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EC7CA7B-0043-7FD9-07BE-A5409F188008}"/>
              </a:ext>
            </a:extLst>
          </p:cNvPr>
          <p:cNvSpPr/>
          <p:nvPr/>
        </p:nvSpPr>
        <p:spPr>
          <a:xfrm>
            <a:off x="7962138" y="1335360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DDF7CE4-9818-0BAE-EB04-4945F4161FDB}"/>
              </a:ext>
            </a:extLst>
          </p:cNvPr>
          <p:cNvSpPr/>
          <p:nvPr/>
        </p:nvSpPr>
        <p:spPr>
          <a:xfrm>
            <a:off x="10655046" y="1760348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73598D3-6745-E1E1-4C43-7E70B0A7AE97}"/>
              </a:ext>
            </a:extLst>
          </p:cNvPr>
          <p:cNvSpPr/>
          <p:nvPr/>
        </p:nvSpPr>
        <p:spPr>
          <a:xfrm>
            <a:off x="10322814" y="2555036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EAF04D4-B01E-5192-B47B-D265071F76AC}"/>
              </a:ext>
            </a:extLst>
          </p:cNvPr>
          <p:cNvSpPr/>
          <p:nvPr/>
        </p:nvSpPr>
        <p:spPr>
          <a:xfrm>
            <a:off x="11380043" y="2312592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6C1C0C5-EF68-D9C8-49A2-4E7AD87930D8}"/>
              </a:ext>
            </a:extLst>
          </p:cNvPr>
          <p:cNvSpPr/>
          <p:nvPr/>
        </p:nvSpPr>
        <p:spPr>
          <a:xfrm>
            <a:off x="10060685" y="1735522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DABAC99-7E21-A930-C9D2-E8ECEE0107C3}"/>
              </a:ext>
            </a:extLst>
          </p:cNvPr>
          <p:cNvSpPr/>
          <p:nvPr/>
        </p:nvSpPr>
        <p:spPr>
          <a:xfrm>
            <a:off x="10949941" y="2887862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1AF711C-64E0-D1AA-E2A3-DACECEC6B457}"/>
              </a:ext>
            </a:extLst>
          </p:cNvPr>
          <p:cNvSpPr/>
          <p:nvPr/>
        </p:nvSpPr>
        <p:spPr>
          <a:xfrm>
            <a:off x="10655046" y="1172389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15D92B4-7631-D26B-96DD-8120BD9ABF88}"/>
              </a:ext>
            </a:extLst>
          </p:cNvPr>
          <p:cNvSpPr/>
          <p:nvPr/>
        </p:nvSpPr>
        <p:spPr>
          <a:xfrm>
            <a:off x="11217403" y="3058384"/>
            <a:ext cx="86868" cy="95036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DAAFBCA-B5F8-4889-4C59-3DD6DAD02210}"/>
              </a:ext>
            </a:extLst>
          </p:cNvPr>
          <p:cNvGrpSpPr/>
          <p:nvPr/>
        </p:nvGrpSpPr>
        <p:grpSpPr>
          <a:xfrm>
            <a:off x="7533346" y="1856333"/>
            <a:ext cx="3684057" cy="1520626"/>
            <a:chOff x="7533346" y="1810613"/>
            <a:chExt cx="3684057" cy="1520626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43F64001-B6B4-A35E-EF47-AC3D81ADD09A}"/>
                </a:ext>
              </a:extLst>
            </p:cNvPr>
            <p:cNvCxnSpPr>
              <a:cxnSpLocks/>
            </p:cNvCxnSpPr>
            <p:nvPr/>
          </p:nvCxnSpPr>
          <p:spPr>
            <a:xfrm>
              <a:off x="7533346" y="2211245"/>
              <a:ext cx="3198115" cy="352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29">
              <a:extLst>
                <a:ext uri="{FF2B5EF4-FFF2-40B4-BE49-F238E27FC236}">
                  <a16:creationId xmlns:a16="http://schemas.microsoft.com/office/drawing/2014/main" id="{912495FE-A29E-D0B6-CB4D-DC95B40E9F6D}"/>
                </a:ext>
              </a:extLst>
            </p:cNvPr>
            <p:cNvSpPr txBox="1"/>
            <p:nvPr/>
          </p:nvSpPr>
          <p:spPr>
            <a:xfrm>
              <a:off x="8373285" y="1810613"/>
              <a:ext cx="1502236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ea typeface="+mn-lt"/>
                  <a:cs typeface="Calibri"/>
                </a:rPr>
                <a:t>Difference in nuclear masses </a:t>
              </a:r>
              <a:r>
                <a:rPr lang="en-US" sz="1200" i="1" dirty="0">
                  <a:ea typeface="+mn-lt"/>
                  <a:cs typeface="Calibri"/>
                </a:rPr>
                <a:t>Q</a:t>
              </a:r>
              <a:r>
                <a:rPr lang="en-US" sz="1200" i="1" baseline="-25000" dirty="0">
                  <a:ea typeface="+mn-lt"/>
                  <a:cs typeface="Calibri"/>
                </a:rPr>
                <a:t>0,m</a:t>
              </a:r>
              <a:endParaRPr lang="en-US" sz="1200" i="1" baseline="-25000" dirty="0">
                <a:cs typeface="Calibri"/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3C8B5DA2-EDE1-2694-84D9-4AC4B57FC05F}"/>
                </a:ext>
              </a:extLst>
            </p:cNvPr>
            <p:cNvCxnSpPr>
              <a:cxnSpLocks/>
              <a:endCxn id="65" idx="2"/>
            </p:cNvCxnSpPr>
            <p:nvPr/>
          </p:nvCxnSpPr>
          <p:spPr>
            <a:xfrm flipV="1">
              <a:off x="8106156" y="3105902"/>
              <a:ext cx="3111247" cy="819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29">
              <a:extLst>
                <a:ext uri="{FF2B5EF4-FFF2-40B4-BE49-F238E27FC236}">
                  <a16:creationId xmlns:a16="http://schemas.microsoft.com/office/drawing/2014/main" id="{738510BB-1715-D315-F396-CB0EBE837609}"/>
                </a:ext>
              </a:extLst>
            </p:cNvPr>
            <p:cNvSpPr txBox="1"/>
            <p:nvPr/>
          </p:nvSpPr>
          <p:spPr>
            <a:xfrm>
              <a:off x="8241030" y="2869574"/>
              <a:ext cx="1889880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ea typeface="+mn-lt"/>
                  <a:cs typeface="Calibri"/>
                </a:rPr>
                <a:t>Difference in atomic configuration energy </a:t>
              </a:r>
              <a:r>
                <a:rPr lang="el-GR" sz="1200" i="1" dirty="0"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</a:rPr>
                <a:t>Δ</a:t>
              </a:r>
              <a:r>
                <a:rPr lang="en-US" sz="1200" i="1" dirty="0" err="1"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</a:rPr>
                <a:t>e</a:t>
              </a:r>
              <a:r>
                <a:rPr lang="en-US" sz="1200" i="1" baseline="30000" dirty="0" err="1"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</a:rPr>
                <a:t>ij</a:t>
              </a:r>
              <a:endParaRPr lang="en-US" sz="1200" i="1" baseline="30000" dirty="0">
                <a:cs typeface="Calibri"/>
              </a:endParaRPr>
            </a:p>
          </p:txBody>
        </p:sp>
      </p:grpSp>
      <p:sp>
        <p:nvSpPr>
          <p:cNvPr id="71" name="TextBox 29">
            <a:extLst>
              <a:ext uri="{FF2B5EF4-FFF2-40B4-BE49-F238E27FC236}">
                <a16:creationId xmlns:a16="http://schemas.microsoft.com/office/drawing/2014/main" id="{630D08E1-F2E6-669C-E0C0-5A4802B3FAD2}"/>
              </a:ext>
            </a:extLst>
          </p:cNvPr>
          <p:cNvSpPr txBox="1"/>
          <p:nvPr/>
        </p:nvSpPr>
        <p:spPr>
          <a:xfrm>
            <a:off x="245157" y="2289226"/>
            <a:ext cx="5323038" cy="684803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ea typeface="+mn-lt"/>
                <a:cs typeface="Calibri"/>
              </a:rPr>
              <a:t>Atomic data (level index, energy and electronic configuration) taken from FLYCHK</a:t>
            </a:r>
          </a:p>
          <a:p>
            <a:r>
              <a:rPr lang="en-US" sz="1050" i="1" dirty="0">
                <a:cs typeface="Calibri"/>
              </a:rPr>
              <a:t>H.-K. Chung, M.H. Chen, Y. </a:t>
            </a:r>
            <a:r>
              <a:rPr lang="en-US" sz="1050" i="1" dirty="0" err="1">
                <a:cs typeface="Calibri"/>
              </a:rPr>
              <a:t>Ralchenko</a:t>
            </a:r>
            <a:r>
              <a:rPr lang="en-US" sz="1050" i="1" dirty="0">
                <a:cs typeface="Calibri"/>
              </a:rPr>
              <a:t> et al, High Energy Density Phys. </a:t>
            </a:r>
            <a:r>
              <a:rPr lang="en-US" sz="1050" b="1" i="1" dirty="0">
                <a:cs typeface="Calibri"/>
              </a:rPr>
              <a:t>1</a:t>
            </a:r>
            <a:r>
              <a:rPr lang="en-US" sz="1050" i="1" dirty="0">
                <a:cs typeface="Calibri"/>
              </a:rPr>
              <a:t>, 1 (2005)</a:t>
            </a:r>
            <a:endParaRPr lang="en-US" sz="1600" dirty="0">
              <a:cs typeface="Calibri"/>
            </a:endParaRPr>
          </a:p>
        </p:txBody>
      </p:sp>
      <p:pic>
        <p:nvPicPr>
          <p:cNvPr id="72" name="Picture 71" descr="A diagram of a number of numbers&#10;&#10;Description automatically generated">
            <a:extLst>
              <a:ext uri="{FF2B5EF4-FFF2-40B4-BE49-F238E27FC236}">
                <a16:creationId xmlns:a16="http://schemas.microsoft.com/office/drawing/2014/main" id="{BEEE981C-E088-5DB3-09FF-91C2A864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518" y="3415015"/>
            <a:ext cx="4064983" cy="336587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0AA1A68-64F3-ED75-51FC-24466116B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860" y="3420201"/>
            <a:ext cx="4064983" cy="3360689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F604247-ED15-39D4-C319-83DB0EFA70D7}"/>
              </a:ext>
            </a:extLst>
          </p:cNvPr>
          <p:cNvCxnSpPr>
            <a:cxnSpLocks/>
          </p:cNvCxnSpPr>
          <p:nvPr/>
        </p:nvCxnSpPr>
        <p:spPr>
          <a:xfrm>
            <a:off x="5355860" y="4662316"/>
            <a:ext cx="4449111" cy="3487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29">
            <a:extLst>
              <a:ext uri="{FF2B5EF4-FFF2-40B4-BE49-F238E27FC236}">
                <a16:creationId xmlns:a16="http://schemas.microsoft.com/office/drawing/2014/main" id="{CBCC2588-A8F9-B9A3-7C24-F5A7000B665E}"/>
              </a:ext>
            </a:extLst>
          </p:cNvPr>
          <p:cNvSpPr txBox="1"/>
          <p:nvPr/>
        </p:nvSpPr>
        <p:spPr>
          <a:xfrm>
            <a:off x="9997755" y="4582733"/>
            <a:ext cx="2001379" cy="1077218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Average difference in excitation energy between parent and daughter ions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B6399BE-6A0D-1F87-7493-040C431B7B1D}"/>
              </a:ext>
            </a:extLst>
          </p:cNvPr>
          <p:cNvSpPr/>
          <p:nvPr/>
        </p:nvSpPr>
        <p:spPr>
          <a:xfrm>
            <a:off x="3712534" y="3896326"/>
            <a:ext cx="1706450" cy="254105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71" grpId="0"/>
      <p:bldP spid="75" grpId="0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A8B1A2-7F77-3B04-9CDA-51D9DED7B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0358"/>
            <a:ext cx="2743200" cy="365125"/>
          </a:xfrm>
        </p:spPr>
        <p:txBody>
          <a:bodyPr/>
          <a:lstStyle/>
          <a:p>
            <a:fld id="{1A882A70-8A21-443A-B30B-3D7F7E515216}" type="slidenum">
              <a:rPr lang="en-US" smtClean="0"/>
              <a:t>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2DD810-87A6-4FC2-0AA9-7B33A9DBF220}"/>
              </a:ext>
            </a:extLst>
          </p:cNvPr>
          <p:cNvGrpSpPr/>
          <p:nvPr/>
        </p:nvGrpSpPr>
        <p:grpSpPr>
          <a:xfrm>
            <a:off x="0" y="2262"/>
            <a:ext cx="12203430" cy="341171"/>
            <a:chOff x="0" y="2262"/>
            <a:chExt cx="12203430" cy="341171"/>
          </a:xfrm>
        </p:grpSpPr>
        <p:sp>
          <p:nvSpPr>
            <p:cNvPr id="4" name="Rettangolo 29">
              <a:extLst>
                <a:ext uri="{FF2B5EF4-FFF2-40B4-BE49-F238E27FC236}">
                  <a16:creationId xmlns:a16="http://schemas.microsoft.com/office/drawing/2014/main" id="{86EAE9DD-3C76-A991-8525-148B92E21A00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9F6ADB2D-48A2-AB24-8E64-A2CCB2E37BD1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17">
              <a:extLst>
                <a:ext uri="{FF2B5EF4-FFF2-40B4-BE49-F238E27FC236}">
                  <a16:creationId xmlns:a16="http://schemas.microsoft.com/office/drawing/2014/main" id="{873358AA-52D1-EF1D-6434-79CE3FA46D0F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E336F79F-42E3-1DB8-20B6-3425CBD5BD26}"/>
              </a:ext>
            </a:extLst>
          </p:cNvPr>
          <p:cNvSpPr txBox="1">
            <a:spLocks/>
          </p:cNvSpPr>
          <p:nvPr/>
        </p:nvSpPr>
        <p:spPr>
          <a:xfrm>
            <a:off x="2532126" y="398322"/>
            <a:ext cx="7127748" cy="730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/>
                <a:ea typeface="Calibri"/>
                <a:cs typeface="Calibri"/>
              </a:rPr>
              <a:t>Electron Capture Decay of </a:t>
            </a:r>
            <a:r>
              <a:rPr lang="en-US" sz="4000" baseline="30000" dirty="0">
                <a:latin typeface="Calibri"/>
                <a:ea typeface="Calibri"/>
                <a:cs typeface="Calibri"/>
              </a:rPr>
              <a:t>7</a:t>
            </a:r>
            <a:r>
              <a:rPr lang="en-US" sz="4000" dirty="0">
                <a:latin typeface="Calibri"/>
                <a:ea typeface="Calibri"/>
                <a:cs typeface="Calibri"/>
              </a:rPr>
              <a:t>Be</a:t>
            </a:r>
            <a:endParaRPr lang="en-US" sz="4000" dirty="0"/>
          </a:p>
        </p:txBody>
      </p:sp>
      <p:sp>
        <p:nvSpPr>
          <p:cNvPr id="41" name="TextBox 9">
            <a:extLst>
              <a:ext uri="{FF2B5EF4-FFF2-40B4-BE49-F238E27FC236}">
                <a16:creationId xmlns:a16="http://schemas.microsoft.com/office/drawing/2014/main" id="{5D478604-8EDD-C5A3-F3BC-948E79C196DF}"/>
              </a:ext>
            </a:extLst>
          </p:cNvPr>
          <p:cNvSpPr txBox="1"/>
          <p:nvPr/>
        </p:nvSpPr>
        <p:spPr>
          <a:xfrm>
            <a:off x="294851" y="1454082"/>
            <a:ext cx="1502236" cy="3492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rgbClr val="000000"/>
                </a:solidFill>
              </a:rPr>
              <a:t>Decay Energy</a:t>
            </a:r>
            <a:endParaRPr lang="en-US" b="1" u="sng" dirty="0"/>
          </a:p>
        </p:txBody>
      </p:sp>
      <p:pic>
        <p:nvPicPr>
          <p:cNvPr id="42" name="Picture 4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17354E8-94F8-3896-D513-70DEB58DF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51" y="1845501"/>
            <a:ext cx="2804965" cy="513103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F6A5F9EA-A174-D1AF-7AEF-7C0C9A713D05}"/>
              </a:ext>
            </a:extLst>
          </p:cNvPr>
          <p:cNvSpPr/>
          <p:nvPr/>
        </p:nvSpPr>
        <p:spPr>
          <a:xfrm>
            <a:off x="7388352" y="2139148"/>
            <a:ext cx="301752" cy="2743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E6A114D-F2A4-6B92-83A7-1E59938C6291}"/>
              </a:ext>
            </a:extLst>
          </p:cNvPr>
          <p:cNvSpPr/>
          <p:nvPr/>
        </p:nvSpPr>
        <p:spPr>
          <a:xfrm>
            <a:off x="7031736" y="1828800"/>
            <a:ext cx="987552" cy="9052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3039E21-7AB9-DF07-531B-3EBAE88101F5}"/>
              </a:ext>
            </a:extLst>
          </p:cNvPr>
          <p:cNvSpPr/>
          <p:nvPr/>
        </p:nvSpPr>
        <p:spPr>
          <a:xfrm>
            <a:off x="6782228" y="1535240"/>
            <a:ext cx="1502236" cy="147684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041C3BE-05FC-6EFC-97A8-B176AA6E26B2}"/>
              </a:ext>
            </a:extLst>
          </p:cNvPr>
          <p:cNvSpPr/>
          <p:nvPr/>
        </p:nvSpPr>
        <p:spPr>
          <a:xfrm>
            <a:off x="6501384" y="1289343"/>
            <a:ext cx="2084831" cy="197392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EF103C4-9C7E-0CA1-6753-A8FF3FB44092}"/>
              </a:ext>
            </a:extLst>
          </p:cNvPr>
          <p:cNvSpPr/>
          <p:nvPr/>
        </p:nvSpPr>
        <p:spPr>
          <a:xfrm>
            <a:off x="10543033" y="2136502"/>
            <a:ext cx="301752" cy="2743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AB0DD71-072C-282C-465F-D7113FC0461D}"/>
              </a:ext>
            </a:extLst>
          </p:cNvPr>
          <p:cNvSpPr/>
          <p:nvPr/>
        </p:nvSpPr>
        <p:spPr>
          <a:xfrm>
            <a:off x="10186417" y="1826154"/>
            <a:ext cx="987552" cy="9052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9AEC2FC-F87C-0469-9D34-77E5874E8934}"/>
              </a:ext>
            </a:extLst>
          </p:cNvPr>
          <p:cNvSpPr/>
          <p:nvPr/>
        </p:nvSpPr>
        <p:spPr>
          <a:xfrm>
            <a:off x="9936909" y="1532594"/>
            <a:ext cx="1502236" cy="147684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74440D7-8D00-14BA-E827-1202612B07D8}"/>
              </a:ext>
            </a:extLst>
          </p:cNvPr>
          <p:cNvSpPr/>
          <p:nvPr/>
        </p:nvSpPr>
        <p:spPr>
          <a:xfrm>
            <a:off x="9656065" y="1286697"/>
            <a:ext cx="2084831" cy="197392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96CAB20-86FD-E6E5-8101-F1F15A071932}"/>
              </a:ext>
            </a:extLst>
          </p:cNvPr>
          <p:cNvSpPr/>
          <p:nvPr/>
        </p:nvSpPr>
        <p:spPr>
          <a:xfrm>
            <a:off x="7482078" y="2683892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5B32F3E-A5FF-0A9A-40B9-8981B11C7026}"/>
              </a:ext>
            </a:extLst>
          </p:cNvPr>
          <p:cNvSpPr/>
          <p:nvPr/>
        </p:nvSpPr>
        <p:spPr>
          <a:xfrm>
            <a:off x="7630668" y="1792922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4A91DD2-8B51-9D42-9CCB-C2D3B4D09653}"/>
              </a:ext>
            </a:extLst>
          </p:cNvPr>
          <p:cNvSpPr/>
          <p:nvPr/>
        </p:nvSpPr>
        <p:spPr>
          <a:xfrm>
            <a:off x="8197596" y="2425916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5A6454A-DCB1-2723-F465-5DEEB0365E63}"/>
              </a:ext>
            </a:extLst>
          </p:cNvPr>
          <p:cNvSpPr/>
          <p:nvPr/>
        </p:nvSpPr>
        <p:spPr>
          <a:xfrm>
            <a:off x="6847880" y="1861586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0839B28-5756-2E65-F8F9-3A4800572063}"/>
              </a:ext>
            </a:extLst>
          </p:cNvPr>
          <p:cNvSpPr/>
          <p:nvPr/>
        </p:nvSpPr>
        <p:spPr>
          <a:xfrm>
            <a:off x="6983563" y="2764615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AACB1F6-377C-C6CC-A54E-B6D48B37489E}"/>
              </a:ext>
            </a:extLst>
          </p:cNvPr>
          <p:cNvSpPr/>
          <p:nvPr/>
        </p:nvSpPr>
        <p:spPr>
          <a:xfrm>
            <a:off x="8019288" y="3090159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7CE3C1B-0E99-DFB1-63E2-B58383349DE9}"/>
              </a:ext>
            </a:extLst>
          </p:cNvPr>
          <p:cNvSpPr/>
          <p:nvPr/>
        </p:nvSpPr>
        <p:spPr>
          <a:xfrm>
            <a:off x="7962138" y="1353648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677079D-8314-54A3-5D1E-16DD850B850A}"/>
              </a:ext>
            </a:extLst>
          </p:cNvPr>
          <p:cNvSpPr/>
          <p:nvPr/>
        </p:nvSpPr>
        <p:spPr>
          <a:xfrm>
            <a:off x="10655046" y="1778636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89C0C85-3022-8EFA-1932-6F4574C21CE9}"/>
              </a:ext>
            </a:extLst>
          </p:cNvPr>
          <p:cNvSpPr/>
          <p:nvPr/>
        </p:nvSpPr>
        <p:spPr>
          <a:xfrm>
            <a:off x="10322814" y="2573324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F9E2F2D-9F04-FF11-7257-47951DE164C8}"/>
              </a:ext>
            </a:extLst>
          </p:cNvPr>
          <p:cNvSpPr/>
          <p:nvPr/>
        </p:nvSpPr>
        <p:spPr>
          <a:xfrm>
            <a:off x="11380043" y="2330880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2312FA8-6266-3BD5-B0AD-9C81F60A441B}"/>
              </a:ext>
            </a:extLst>
          </p:cNvPr>
          <p:cNvSpPr/>
          <p:nvPr/>
        </p:nvSpPr>
        <p:spPr>
          <a:xfrm>
            <a:off x="10060685" y="1753810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D0A3ED8-89E4-2F18-FC42-29335C21ADD0}"/>
              </a:ext>
            </a:extLst>
          </p:cNvPr>
          <p:cNvSpPr/>
          <p:nvPr/>
        </p:nvSpPr>
        <p:spPr>
          <a:xfrm>
            <a:off x="10949941" y="2906150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7863992-51E1-BBB0-3158-0A5E6A24BA58}"/>
              </a:ext>
            </a:extLst>
          </p:cNvPr>
          <p:cNvSpPr/>
          <p:nvPr/>
        </p:nvSpPr>
        <p:spPr>
          <a:xfrm>
            <a:off x="10655046" y="1236397"/>
            <a:ext cx="86868" cy="950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ED2C657-16F7-A842-527F-BBA19A474EC5}"/>
              </a:ext>
            </a:extLst>
          </p:cNvPr>
          <p:cNvSpPr/>
          <p:nvPr/>
        </p:nvSpPr>
        <p:spPr>
          <a:xfrm>
            <a:off x="11217403" y="3076672"/>
            <a:ext cx="86868" cy="95036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6368FAF-29F4-DA08-97CA-4452467A7CD1}"/>
              </a:ext>
            </a:extLst>
          </p:cNvPr>
          <p:cNvGrpSpPr/>
          <p:nvPr/>
        </p:nvGrpSpPr>
        <p:grpSpPr>
          <a:xfrm>
            <a:off x="7533346" y="1874621"/>
            <a:ext cx="3684057" cy="1548058"/>
            <a:chOff x="7533346" y="1810613"/>
            <a:chExt cx="3684057" cy="1548058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BA44242-DE5A-C46C-42F0-E9513AEB815E}"/>
                </a:ext>
              </a:extLst>
            </p:cNvPr>
            <p:cNvCxnSpPr>
              <a:cxnSpLocks/>
            </p:cNvCxnSpPr>
            <p:nvPr/>
          </p:nvCxnSpPr>
          <p:spPr>
            <a:xfrm>
              <a:off x="7533346" y="2211245"/>
              <a:ext cx="3198115" cy="352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29">
              <a:extLst>
                <a:ext uri="{FF2B5EF4-FFF2-40B4-BE49-F238E27FC236}">
                  <a16:creationId xmlns:a16="http://schemas.microsoft.com/office/drawing/2014/main" id="{CA9335F8-F157-26DF-E643-431101708638}"/>
                </a:ext>
              </a:extLst>
            </p:cNvPr>
            <p:cNvSpPr txBox="1"/>
            <p:nvPr/>
          </p:nvSpPr>
          <p:spPr>
            <a:xfrm>
              <a:off x="8373285" y="1810613"/>
              <a:ext cx="1502236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ea typeface="+mn-lt"/>
                  <a:cs typeface="Calibri"/>
                </a:rPr>
                <a:t>Difference in nuclear masses </a:t>
              </a:r>
              <a:r>
                <a:rPr lang="en-US" sz="1200" i="1" dirty="0">
                  <a:ea typeface="+mn-lt"/>
                  <a:cs typeface="Calibri"/>
                </a:rPr>
                <a:t>Q</a:t>
              </a:r>
              <a:r>
                <a:rPr lang="en-US" sz="1200" i="1" baseline="-25000" dirty="0">
                  <a:ea typeface="+mn-lt"/>
                  <a:cs typeface="Calibri"/>
                </a:rPr>
                <a:t>0,m</a:t>
              </a:r>
              <a:endParaRPr lang="en-US" sz="1200" i="1" baseline="-25000" dirty="0">
                <a:cs typeface="Calibri"/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858258B-FDCA-344B-0657-C502BF2C1DED}"/>
                </a:ext>
              </a:extLst>
            </p:cNvPr>
            <p:cNvCxnSpPr>
              <a:cxnSpLocks/>
              <a:endCxn id="64" idx="2"/>
            </p:cNvCxnSpPr>
            <p:nvPr/>
          </p:nvCxnSpPr>
          <p:spPr>
            <a:xfrm flipV="1">
              <a:off x="8106156" y="3124190"/>
              <a:ext cx="3111247" cy="819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29">
              <a:extLst>
                <a:ext uri="{FF2B5EF4-FFF2-40B4-BE49-F238E27FC236}">
                  <a16:creationId xmlns:a16="http://schemas.microsoft.com/office/drawing/2014/main" id="{F29DA105-6D9F-1150-69C7-36E6BBE7778A}"/>
                </a:ext>
              </a:extLst>
            </p:cNvPr>
            <p:cNvSpPr txBox="1"/>
            <p:nvPr/>
          </p:nvSpPr>
          <p:spPr>
            <a:xfrm>
              <a:off x="8241030" y="2897006"/>
              <a:ext cx="1889880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ea typeface="+mn-lt"/>
                  <a:cs typeface="Calibri"/>
                </a:rPr>
                <a:t>Difference in atomic configuration energy </a:t>
              </a:r>
              <a:r>
                <a:rPr lang="el-GR" sz="1200" i="1" dirty="0"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</a:rPr>
                <a:t>Δ</a:t>
              </a:r>
              <a:r>
                <a:rPr lang="en-US" sz="1200" i="1" dirty="0" err="1"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</a:rPr>
                <a:t>e</a:t>
              </a:r>
              <a:r>
                <a:rPr lang="en-US" sz="1200" i="1" baseline="30000" dirty="0" err="1"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</a:rPr>
                <a:t>ij</a:t>
              </a:r>
              <a:endParaRPr lang="en-US" sz="1200" i="1" baseline="30000" dirty="0">
                <a:cs typeface="Calibri"/>
              </a:endParaRPr>
            </a:p>
          </p:txBody>
        </p:sp>
      </p:grpSp>
      <p:sp>
        <p:nvSpPr>
          <p:cNvPr id="70" name="TextBox 29">
            <a:extLst>
              <a:ext uri="{FF2B5EF4-FFF2-40B4-BE49-F238E27FC236}">
                <a16:creationId xmlns:a16="http://schemas.microsoft.com/office/drawing/2014/main" id="{61565DC2-26A7-0246-67CA-53B434A99CAC}"/>
              </a:ext>
            </a:extLst>
          </p:cNvPr>
          <p:cNvSpPr txBox="1"/>
          <p:nvPr/>
        </p:nvSpPr>
        <p:spPr>
          <a:xfrm>
            <a:off x="245157" y="2307514"/>
            <a:ext cx="5323038" cy="684803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ea typeface="+mn-lt"/>
                <a:cs typeface="Calibri"/>
              </a:rPr>
              <a:t>Atomic data (level index, energy and electronic configuration) taken from FLYCHK</a:t>
            </a:r>
          </a:p>
          <a:p>
            <a:r>
              <a:rPr lang="en-US" sz="1050" i="1" dirty="0">
                <a:cs typeface="Calibri"/>
              </a:rPr>
              <a:t>H.-K. Chung, M.H. Chen, Y. </a:t>
            </a:r>
            <a:r>
              <a:rPr lang="en-US" sz="1050" i="1" dirty="0" err="1">
                <a:cs typeface="Calibri"/>
              </a:rPr>
              <a:t>Ralchenko</a:t>
            </a:r>
            <a:r>
              <a:rPr lang="en-US" sz="1050" i="1" dirty="0">
                <a:cs typeface="Calibri"/>
              </a:rPr>
              <a:t> et al, High Energy Density Phys. </a:t>
            </a:r>
            <a:r>
              <a:rPr lang="en-US" sz="1050" b="1" i="1" dirty="0">
                <a:cs typeface="Calibri"/>
              </a:rPr>
              <a:t>1</a:t>
            </a:r>
            <a:r>
              <a:rPr lang="en-US" sz="1050" i="1" dirty="0">
                <a:cs typeface="Calibri"/>
              </a:rPr>
              <a:t>, 1 (2005)</a:t>
            </a:r>
            <a:endParaRPr lang="en-US" sz="1600" dirty="0">
              <a:cs typeface="Calibri"/>
            </a:endParaRPr>
          </a:p>
        </p:txBody>
      </p:sp>
      <p:sp>
        <p:nvSpPr>
          <p:cNvPr id="71" name="TextBox 18">
            <a:extLst>
              <a:ext uri="{FF2B5EF4-FFF2-40B4-BE49-F238E27FC236}">
                <a16:creationId xmlns:a16="http://schemas.microsoft.com/office/drawing/2014/main" id="{FB6A502E-D688-FF85-CF28-8D81E73F62F0}"/>
              </a:ext>
            </a:extLst>
          </p:cNvPr>
          <p:cNvSpPr txBox="1"/>
          <p:nvPr/>
        </p:nvSpPr>
        <p:spPr>
          <a:xfrm>
            <a:off x="1586071" y="6263021"/>
            <a:ext cx="918782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 err="1">
                <a:ea typeface="Calibri"/>
                <a:cs typeface="Calibri"/>
              </a:rPr>
              <a:t>Q</a:t>
            </a:r>
            <a:r>
              <a:rPr lang="en-US" i="1" baseline="-25000" dirty="0" err="1">
                <a:ea typeface="Calibri"/>
                <a:cs typeface="Calibri"/>
              </a:rPr>
              <a:t>gs</a:t>
            </a:r>
            <a:r>
              <a:rPr lang="en-US" i="1" dirty="0">
                <a:ea typeface="Calibri"/>
                <a:cs typeface="Calibri"/>
              </a:rPr>
              <a:t>(</a:t>
            </a:r>
            <a:r>
              <a:rPr lang="en-US" i="1" dirty="0" err="1">
                <a:ea typeface="Calibri"/>
                <a:cs typeface="Calibri"/>
              </a:rPr>
              <a:t>ij</a:t>
            </a:r>
            <a:r>
              <a:rPr lang="en-US" i="1" dirty="0">
                <a:ea typeface="Calibri"/>
                <a:cs typeface="Calibri"/>
              </a:rPr>
              <a:t>)</a:t>
            </a:r>
            <a:r>
              <a:rPr lang="en-US" dirty="0">
                <a:ea typeface="Calibri"/>
                <a:cs typeface="Calibri"/>
              </a:rPr>
              <a:t>-</a:t>
            </a:r>
            <a:r>
              <a:rPr lang="en-US" i="1" dirty="0">
                <a:ea typeface="Calibri"/>
                <a:cs typeface="Calibri"/>
              </a:rPr>
              <a:t>Q</a:t>
            </a:r>
            <a:r>
              <a:rPr lang="en-US" i="1" baseline="-25000" dirty="0">
                <a:ea typeface="Calibri"/>
                <a:cs typeface="Calibri"/>
              </a:rPr>
              <a:t>0,gs</a:t>
            </a:r>
            <a:r>
              <a:rPr lang="en-US" dirty="0">
                <a:ea typeface="Calibri"/>
                <a:cs typeface="Calibri"/>
              </a:rPr>
              <a:t> for different </a:t>
            </a:r>
            <a:r>
              <a:rPr lang="en-US" i="1" dirty="0">
                <a:ea typeface="Calibri"/>
                <a:cs typeface="Calibri"/>
              </a:rPr>
              <a:t>j</a:t>
            </a:r>
            <a:r>
              <a:rPr lang="en-US" dirty="0">
                <a:ea typeface="Calibri"/>
                <a:cs typeface="Calibri"/>
              </a:rPr>
              <a:t> in </a:t>
            </a:r>
            <a:r>
              <a:rPr lang="en-US" baseline="30000" dirty="0">
                <a:ea typeface="Calibri"/>
                <a:cs typeface="Calibri"/>
              </a:rPr>
              <a:t>7</a:t>
            </a:r>
            <a:r>
              <a:rPr lang="en-US" dirty="0">
                <a:ea typeface="Calibri"/>
                <a:cs typeface="Calibri"/>
              </a:rPr>
              <a:t>Be</a:t>
            </a:r>
            <a:r>
              <a:rPr lang="en-US" baseline="30000" dirty="0">
                <a:ea typeface="Calibri"/>
                <a:cs typeface="Calibri"/>
              </a:rPr>
              <a:t>0+,1+</a:t>
            </a:r>
            <a:r>
              <a:rPr lang="en-US" dirty="0">
                <a:ea typeface="Calibri"/>
                <a:cs typeface="Calibri"/>
              </a:rPr>
              <a:t> (left) and </a:t>
            </a:r>
            <a:r>
              <a:rPr lang="en-US" baseline="30000" dirty="0">
                <a:ea typeface="Calibri"/>
                <a:cs typeface="Calibri"/>
              </a:rPr>
              <a:t>7</a:t>
            </a:r>
            <a:r>
              <a:rPr lang="en-US" dirty="0">
                <a:ea typeface="Calibri"/>
                <a:cs typeface="Calibri"/>
              </a:rPr>
              <a:t>Be</a:t>
            </a:r>
            <a:r>
              <a:rPr lang="en-US" baseline="30000" dirty="0">
                <a:ea typeface="Calibri"/>
                <a:cs typeface="Calibri"/>
              </a:rPr>
              <a:t>2+,3+ </a:t>
            </a:r>
            <a:r>
              <a:rPr lang="en-US" dirty="0">
                <a:ea typeface="Calibri"/>
                <a:cs typeface="Calibri"/>
              </a:rPr>
              <a:t>(right)</a:t>
            </a:r>
          </a:p>
        </p:txBody>
      </p:sp>
      <p:pic>
        <p:nvPicPr>
          <p:cNvPr id="72" name="Picture 71" descr="A graph with different colored dots&#10;&#10;Description automatically generated">
            <a:extLst>
              <a:ext uri="{FF2B5EF4-FFF2-40B4-BE49-F238E27FC236}">
                <a16:creationId xmlns:a16="http://schemas.microsoft.com/office/drawing/2014/main" id="{07BB746A-09BB-AD44-458B-35E9D5F3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" y="3689230"/>
            <a:ext cx="6096000" cy="2451479"/>
          </a:xfrm>
          <a:prstGeom prst="rect">
            <a:avLst/>
          </a:prstGeom>
        </p:spPr>
      </p:pic>
      <p:pic>
        <p:nvPicPr>
          <p:cNvPr id="74" name="Picture 73" descr="A diagram of a line of dots&#10;&#10;Description automatically generated with medium confidence">
            <a:extLst>
              <a:ext uri="{FF2B5EF4-FFF2-40B4-BE49-F238E27FC236}">
                <a16:creationId xmlns:a16="http://schemas.microsoft.com/office/drawing/2014/main" id="{CC8AFC75-8EF3-AAEF-037D-CF1BC6D48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983" y="3722745"/>
            <a:ext cx="5999086" cy="24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2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30e81a-876c-40fa-afc3-659f76f48137">
      <Terms xmlns="http://schemas.microsoft.com/office/infopath/2007/PartnerControls"/>
    </lcf76f155ced4ddcb4097134ff3c332f>
    <_ip_UnifiedCompliancePolicyUIAction xmlns="http://schemas.microsoft.com/sharepoint/v3" xsi:nil="true"/>
    <TaxCatchAll xmlns="33d1be05-7d02-4e2b-a5f0-a73cf0ce1e4d" xsi:nil="true"/>
    <_ip_UnifiedCompliancePolicyProperties xmlns="http://schemas.microsoft.com/sharepoint/v3" xsi:nil="true"/>
    <Gruppi_x0020_di_x0020_destinatari xmlns="0d30e81a-876c-40fa-afc3-659f76f48137" xsi:nil="true"/>
    <_ModernAudienceTargetUserField xmlns="0d30e81a-876c-40fa-afc3-659f76f48137">
      <UserInfo>
        <DisplayName/>
        <AccountId xsi:nil="true"/>
        <AccountType/>
      </UserInfo>
    </_ModernAudienceTargetUserFiel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313113D60DC242AFAD4A69C58D707A" ma:contentTypeVersion="23" ma:contentTypeDescription="Create a new document." ma:contentTypeScope="" ma:versionID="884fa75b2fd0018f2b930409f3b48755">
  <xsd:schema xmlns:xsd="http://www.w3.org/2001/XMLSchema" xmlns:xs="http://www.w3.org/2001/XMLSchema" xmlns:p="http://schemas.microsoft.com/office/2006/metadata/properties" xmlns:ns1="http://schemas.microsoft.com/sharepoint/v3" xmlns:ns2="0d30e81a-876c-40fa-afc3-659f76f48137" xmlns:ns3="33d1be05-7d02-4e2b-a5f0-a73cf0ce1e4d" targetNamespace="http://schemas.microsoft.com/office/2006/metadata/properties" ma:root="true" ma:fieldsID="a66bc47e565f78b1f6d157355fb1b80c" ns1:_="" ns2:_="" ns3:_="">
    <xsd:import namespace="http://schemas.microsoft.com/sharepoint/v3"/>
    <xsd:import namespace="0d30e81a-876c-40fa-afc3-659f76f48137"/>
    <xsd:import namespace="33d1be05-7d02-4e2b-a5f0-a73cf0ce1e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Gruppi_x0020_di_x0020_destinatari" minOccurs="0"/>
                <xsd:element ref="ns2:_ModernAudienceTargetUserField" minOccurs="0"/>
                <xsd:element ref="ns2:_ModernAudienceAadObjectI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0e81a-876c-40fa-afc3-659f76f481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Gruppi_x0020_di_x0020_destinatari" ma:index="18" nillable="true" ma:displayName="Gruppi di destinatari" ma:internalName="Gruppi_x0020_di_x0020_destinatari">
      <xsd:simpleType>
        <xsd:restriction base="dms:Unknown"/>
      </xsd:simpleType>
    </xsd:element>
    <xsd:element name="_ModernAudienceTargetUserField" ma:index="19" nillable="true" ma:displayName="Audience" ma:list="UserInfo" ma:SharePointGroup="0" ma:internalName="_ModernAudienceTargetUserField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ModernAudienceAadObjectIds" ma:index="20" nillable="true" ma:displayName="AudienceIds" ma:list="{bbede0ca-4dc1-488a-9073-3c9e330b20d7}" ma:internalName="_ModernAudienceAadObjectIds" ma:readOnly="true" ma:showField="_AadObjectIdForUser" ma:web="33d1be05-7d02-4e2b-a5f0-a73cf0ce1e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1be05-7d02-4e2b-a5f0-a73cf0ce1e4d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137d681-4531-44a5-a634-fec393f51e54}" ma:internalName="TaxCatchAll" ma:showField="CatchAllData" ma:web="33d1be05-7d02-4e2b-a5f0-a73cf0ce1e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91DC6B-CF20-4141-AE6D-14232BE61249}">
  <ds:schemaRefs>
    <ds:schemaRef ds:uri="http://schemas.microsoft.com/office/2006/metadata/properties"/>
    <ds:schemaRef ds:uri="http://schemas.microsoft.com/office/infopath/2007/PartnerControls"/>
    <ds:schemaRef ds:uri="0d30e81a-876c-40fa-afc3-659f76f48137"/>
    <ds:schemaRef ds:uri="http://schemas.microsoft.com/sharepoint/v3"/>
    <ds:schemaRef ds:uri="33d1be05-7d02-4e2b-a5f0-a73cf0ce1e4d"/>
  </ds:schemaRefs>
</ds:datastoreItem>
</file>

<file path=customXml/itemProps2.xml><?xml version="1.0" encoding="utf-8"?>
<ds:datastoreItem xmlns:ds="http://schemas.openxmlformats.org/officeDocument/2006/customXml" ds:itemID="{221F58B9-3FD5-4FEC-93E8-8C9F3FB3BF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5AFF71-C59A-4B96-95F5-CDCA4F24F1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d30e81a-876c-40fa-afc3-659f76f48137"/>
    <ds:schemaRef ds:uri="33d1be05-7d02-4e2b-a5f0-a73cf0ce1e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4211</Words>
  <Application>Microsoft Office PowerPoint</Application>
  <PresentationFormat>Widescreen</PresentationFormat>
  <Paragraphs>513</Paragraphs>
  <Slides>41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Bharat Mishra</dc:creator>
  <cp:lastModifiedBy>Bharat Mishra</cp:lastModifiedBy>
  <cp:revision>268</cp:revision>
  <dcterms:created xsi:type="dcterms:W3CDTF">2024-12-02T09:20:16Z</dcterms:created>
  <dcterms:modified xsi:type="dcterms:W3CDTF">2024-12-04T22:43:12Z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0x0101004F313113D60DC242AFAD4A69C58D707A</vt:lpwstr>
  </property>
  <property fmtid="{D5CDD505-2E9C-101B-9397-08002B2CF9AE}" pid="3" name="MediaServiceImageTags">
    <vt:lpwstr/>
  </property>
</Properties>
</file>