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5" r:id="rId1"/>
    <p:sldMasterId id="2147484120" r:id="rId2"/>
    <p:sldMasterId id="2147484132" r:id="rId3"/>
    <p:sldMasterId id="2147483660" r:id="rId4"/>
    <p:sldMasterId id="2147483713" r:id="rId5"/>
    <p:sldMasterId id="2147483648" r:id="rId6"/>
    <p:sldMasterId id="2147484082" r:id="rId7"/>
    <p:sldMasterId id="2147484191" r:id="rId8"/>
  </p:sldMasterIdLst>
  <p:notesMasterIdLst>
    <p:notesMasterId r:id="rId24"/>
  </p:notesMasterIdLst>
  <p:handoutMasterIdLst>
    <p:handoutMasterId r:id="rId25"/>
  </p:handoutMasterIdLst>
  <p:sldIdLst>
    <p:sldId id="333" r:id="rId9"/>
    <p:sldId id="3963" r:id="rId10"/>
    <p:sldId id="4340" r:id="rId11"/>
    <p:sldId id="4341" r:id="rId12"/>
    <p:sldId id="4354" r:id="rId13"/>
    <p:sldId id="4343" r:id="rId14"/>
    <p:sldId id="4345" r:id="rId15"/>
    <p:sldId id="4347" r:id="rId16"/>
    <p:sldId id="4350" r:id="rId17"/>
    <p:sldId id="4348" r:id="rId18"/>
    <p:sldId id="4349" r:id="rId19"/>
    <p:sldId id="4351" r:id="rId20"/>
    <p:sldId id="4352" r:id="rId21"/>
    <p:sldId id="4353" r:id="rId22"/>
    <p:sldId id="390" r:id="rId23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8FAADC"/>
    <a:srgbClr val="2E3C88"/>
    <a:srgbClr val="4B568B"/>
    <a:srgbClr val="ED9E0B"/>
    <a:srgbClr val="FCAF18"/>
    <a:srgbClr val="A5A5A5"/>
    <a:srgbClr val="4472C4"/>
    <a:srgbClr val="A6A6A6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A2D6D-70D8-D510-6B35-EB61D9EE6CDB}" v="155" dt="2023-09-13T13:33:12.039"/>
    <p1510:client id="{42153616-46A5-3FBA-19A0-C940D83DAE4B}" v="522" dt="2023-09-13T16:56:35.454"/>
    <p1510:client id="{47138811-0745-4A23-80A9-6A9B0A88F1AC}" v="34" dt="2023-09-12T09:19:26.480"/>
    <p1510:client id="{6B57A6C2-E0F0-4A41-E8FA-9D765625BCF9}" v="89" dt="2023-09-13T11:43:24.281"/>
    <p1510:client id="{6CFE6CA7-F3F7-2C12-9A61-9D28858B2EEB}" v="332" dt="2023-09-12T16:35:02.857"/>
    <p1510:client id="{7AB2159D-357E-41CD-A2F5-6709283ECEF0}" v="19" dt="2023-09-12T09:23:34.263"/>
    <p1510:client id="{89719B91-C502-9710-06E7-CEEB56B96B8E}" v="1" dt="2023-09-28T14:59:45.058"/>
    <p1510:client id="{8CACF07D-1D2B-447F-BADC-3BFE8E280469}" v="389" dt="2023-09-18T12:45:12.235"/>
    <p1510:client id="{8DC4C539-345B-62C7-E240-8C42472AAFD6}" v="287" dt="2023-09-19T06:02:21.855"/>
    <p1510:client id="{91431702-E9FA-4A3B-9322-1BE039ABCCA6}" v="6" dt="2023-09-26T09:11:25.095"/>
    <p1510:client id="{A412A7B8-3027-1295-76B3-80B046D92F65}" v="229" dt="2023-09-14T12:49:19.101"/>
    <p1510:client id="{C0805330-7E85-57BB-C6D5-D64BC8DA603E}" v="182" dt="2023-09-15T09:41:53.087"/>
    <p1510:client id="{D09A727A-C5CF-58A9-BB6A-96A55CA82E70}" v="72" dt="2023-09-13T12:13:45.434"/>
    <p1510:client id="{E23713A5-4949-5826-7F8D-C8B6D4C49E10}" v="667" dt="2023-09-16T14:55:57.624"/>
    <p1510:client id="{EB4BCF9F-B08A-4D82-B620-5EA7099F3749}" v="883" dt="2023-09-14T09:54:56.560"/>
    <p1510:client id="{ED3EA47A-B2C2-10B2-0AE9-4D73EACB6FCD}" v="887" dt="2023-09-18T17:52:24.924"/>
    <p1510:client id="{FECF6371-2AC5-4051-A2EF-59316BE79102}" v="4" dt="2023-09-11T14:33:20.218"/>
    <p1510:client id="{FF67C050-8A2C-E55B-14F7-2771D47AAA2F}" v="168" dt="2023-09-16T10:41:15.6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2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0" y="36"/>
      </p:cViewPr>
      <p:guideLst>
        <p:guide orient="horz" pos="79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C7A29-7F64-4728-907E-31F774960BB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962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A68C5-FFEA-21C1-AA2A-59E8F24D4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E1C86A-9D76-C800-EAA9-9B22AEC33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68C50-D540-BD44-5946-A0732DA9B0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A4EBF6-6241-B362-A204-15A6172BC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8275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291A5-DC71-13A5-5E36-B343E9E94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EAEC1-139D-5F21-42C1-8723FD492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9A62B8-DCB1-D0E6-4D8D-C3876954B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38B39-0EF6-7BFD-D1EF-457BA7CCF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361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2E238-18DD-A274-F701-76CA8412F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BF6CB-B645-5832-3677-791BB6A29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868272-6F49-C0D0-0052-B602B8434B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356B0-6FFA-D1B8-16B4-185316C69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8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14595-F259-053A-3FF0-60201455F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ABFCA6-FDFB-3DFB-3B59-24669B3506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619849-0A17-62B0-A093-778DFFA100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BEC24-FDE7-A580-97B0-A04DEEC7E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585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A5CFF-27E0-A578-FB4A-1B1C156FD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31F87F-836F-37F5-73AF-6707262C18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8D8906-48B6-0EC1-8658-406A0D72C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D9DFF-6BF4-04FB-6C8B-EA5971D7A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104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761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08238-56B9-0685-3F15-6669CF2D0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4A102-C3C5-AB59-577B-45C8F1EB77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57D99-755B-BD89-DCD9-822DACF08E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C865C-E7B9-7554-E18C-69F30605C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05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5620C-C756-0E60-6950-49EDE3049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B898FF-069A-D56B-7A79-0FD3513327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D5D6A-E4A6-028D-B2C0-71185A109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81A5-FE22-5C46-C7E8-2C5509315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298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7B13C-734E-E178-B6DC-97F24EBBE5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F8DD8-7A4E-6F4A-879F-342443457B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DC4D04-7180-60F7-D796-05BAAEF9C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0C622-C28A-A78F-133F-FFB58F9661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384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D2C1D-20F6-9639-0864-BF3CBDC66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5E5244-67C6-F88F-AA58-3F85C45A8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86A9A2-1B0E-8D54-1097-EA1E49F18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4C070-DBA0-A0EF-94EB-C3EEBBB5A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92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09805-470C-3364-3065-983DCED19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DBF240-C30A-C3A7-6A67-0EC82326C9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8AAEC9-A4C7-6DDD-8B5C-26D71929CC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FA159F-B687-9EF8-EB23-A3909DA1E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320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5A93F-7B8C-303C-FA7C-2B1A6139A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E4D161-817D-5BEA-8AD7-12A86C3F96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C85B26-4394-43DD-C6A0-5D6865DB9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EF51B-578D-30A2-61D9-CB9BAED89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98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8D000-7943-AD89-26A1-FA9FEEC651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BC2E7A-D5EC-EE17-FA41-D3DB4188F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3787BD-956B-8068-F21B-7CE417B3D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B7FA3-F4ED-A678-68CD-BACF251988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157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6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jpe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TITLE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err="1"/>
              <a:t>Name</a:t>
            </a:r>
            <a:endParaRPr lang="it-IT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6856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15083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86649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89226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12671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58210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970396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</p:spTree>
    <p:extLst>
      <p:ext uri="{BB962C8B-B14F-4D97-AF65-F5344CB8AC3E}">
        <p14:creationId xmlns:p14="http://schemas.microsoft.com/office/powerpoint/2010/main" val="3995137644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4482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2656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41397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2848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5077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63013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33887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25014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165519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38479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o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43" name="Sottotitolo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diapositiva</a:t>
            </a:r>
          </a:p>
        </p:txBody>
      </p:sp>
      <p:sp>
        <p:nvSpPr>
          <p:cNvPr id="44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270502"/>
      </p:ext>
    </p:extLst>
  </p:cSld>
  <p:clrMapOvr>
    <a:masterClrMapping/>
  </p:clrMapOvr>
  <p:transition spd="med"/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89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23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1760581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869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456351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0940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905599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27045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544688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049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852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‹N›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269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‹N›</a:t>
            </a:fld>
            <a:endParaRPr lang="it-IT" sz="18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07850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909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>
                <a:solidFill>
                  <a:srgbClr val="B2132E"/>
                </a:solidFill>
                <a:effectLst/>
                <a:latin typeface="Roboto Slab" pitchFamily="2" charset="0"/>
              </a:rPr>
              <a:t>High Precision X-Ray Measurements 2023 – F. Villa – The EuPRAXIA@SPARC_LAB project              </a:t>
            </a:r>
            <a:r>
              <a:rPr lang="en-US" sz="100" b="0" i="0">
                <a:solidFill>
                  <a:srgbClr val="B2132E"/>
                </a:solidFill>
                <a:effectLst/>
                <a:latin typeface="Roboto Slab" pitchFamily="2" charset="0"/>
              </a:rPr>
              <a:t>.</a:t>
            </a:r>
            <a:endParaRPr lang="en-GB" sz="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966F157A-5269-5434-BD97-C0A8D5FD3666}"/>
              </a:ext>
            </a:extLst>
          </p:cNvPr>
          <p:cNvSpPr txBox="1"/>
          <p:nvPr userDrawn="1"/>
        </p:nvSpPr>
        <p:spPr>
          <a:xfrm>
            <a:off x="220133" y="550729"/>
            <a:ext cx="1943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rgbClr val="2C3882"/>
                </a:solidFill>
              </a:rPr>
              <a:t>a</a:t>
            </a:r>
            <a:r>
              <a:rPr lang="en-IT" sz="1100">
                <a:solidFill>
                  <a:srgbClr val="2C3882"/>
                </a:solidFill>
              </a:rPr>
              <a:t>t </a:t>
            </a:r>
            <a:r>
              <a:rPr lang="en-IT" sz="1100">
                <a:solidFill>
                  <a:srgbClr val="FCAF18"/>
                </a:solidFill>
              </a:rPr>
              <a:t>S</a:t>
            </a:r>
            <a:r>
              <a:rPr lang="en-IT" sz="1100">
                <a:solidFill>
                  <a:srgbClr val="2C3882"/>
                </a:solidFill>
              </a:rPr>
              <a:t>PARC_</a:t>
            </a:r>
            <a:r>
              <a:rPr lang="en-IT" sz="1100">
                <a:solidFill>
                  <a:srgbClr val="FCAF18"/>
                </a:solidFill>
              </a:rPr>
              <a:t>L</a:t>
            </a:r>
            <a:r>
              <a:rPr lang="en-IT" sz="1100">
                <a:solidFill>
                  <a:srgbClr val="2C3882"/>
                </a:solidFill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3821149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582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0534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039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6378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3373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41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39810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5420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8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31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5964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11EFFC-1C79-6596-3C6A-B4E2939A3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EA1EAE9-35EF-16D7-2621-D09D702DA3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6E2D51-8B41-E948-97E7-7ECF251C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BDC969-537B-31B9-F4C3-AB1F1A3BD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B46F77-F42D-FFE7-8B32-879B9058F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40562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EE44ED-4EEE-6326-5370-D43BAAFDF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A75A71-BF97-7895-D711-293498E17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93935-1383-A5D4-D6A6-7A3D1FADF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151892-084D-2D72-186A-54BE408E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3CA080D-9460-C238-3003-2905C1C98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05609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B4CE98-6102-EB30-97CD-3F8845FF8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69E1FF-5000-E150-1DB7-2D3B4316B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F8D94E-2417-E895-DDA1-103CB30A6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B6F8DB-63A8-9D9B-832D-3FA7DA83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999D7C-25F3-000A-5548-7FA693C5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6099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1E7729-D907-1C85-882F-EF3104D9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7CA534-A27E-858A-22A6-42A636344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8F2BC0A-2FB3-6446-8703-74E6E9D3A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FC2A685-17B5-34ED-1B22-F3A0A3AE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6107891-4162-536A-7336-A89FB503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31C3CDC-4BBB-B0EC-34B9-A3B03684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0256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0A5530-E491-945D-F935-98C22DB65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5894B2-FE97-5486-96D8-8A62D7EBC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1072AB5-6C35-C7BC-8FF7-C926DB424C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9FF8DE-C91F-FA41-60A9-D2D218F5A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1F05604-8B78-1400-A98E-1E07FB33B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ED3A02A-8610-C072-4D5C-E67FCC9B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B01590C-28DF-F38C-70FC-01BF687C6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99ECE3A-F316-9097-6B60-D6E1337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7540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00E250-D57A-E4E0-9640-BCA282078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52ED5E0-C380-5754-31D8-EFA15EE3A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01DB85-B8F8-F16B-8B0B-C5829D69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9282A7-1F50-5701-E47D-219FD31DE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782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2522997446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4F3573D-B198-8AE7-0FCF-F3BA788FA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DEF11B8-AF7D-D885-0371-1416A627D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AC33A8-1555-0198-9366-A93EE8C0F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33686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C8C09F-51D3-FF44-26EF-3236AE1D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F202D6-77CD-627C-ACDB-8CE3628EB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62FE878-E3AF-6F0A-8961-A35A3C3F4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960B0EF-6128-A182-97C0-616AAFFE9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DCF0BA4-589E-C204-3C07-BC3983AC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74C682E-4DD7-A2DF-BD97-692B79F0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62224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065BA3-62F5-848D-0748-C84912BDC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7B95260-F264-CF79-1857-B7C7665848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658410-4BCE-3896-5D89-FAD644FF5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B906686-BA15-8FEB-2376-7A50E142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D95089-DAA1-380E-B58C-44F1FDDC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C79FCD-1A0A-FA54-C918-60B40D74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20155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A949A-B762-C415-F0CF-3C7910551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3200B13-6D05-5512-9A43-F0AFD0C7C7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03413D-0E23-D118-7A54-E0643693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E1EA4C-2D05-099E-7AEE-1F0AC5CF0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DE62FD7-103B-993F-6AF4-747D56973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5460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93B0FA1-B7D5-B688-0B6E-571EE9B74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F6A38B8-C70E-2D60-A66D-DD56EFFDF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429AA1-5DDE-05EE-FD74-9766297B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CA6781-E762-A326-12BB-B96129E5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F566C2-4DB4-A7A8-3685-5A5DE7AD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3792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author / institute</a:t>
            </a:r>
            <a:r>
              <a:rPr lang="en-GB"/>
              <a:t> and occasion</a:t>
            </a:r>
            <a:endParaRPr 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64414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IV EuPRAXIA@SPARC_LAB Review Committee Meeting, LNF, November 30, 2022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>
                  <a:solidFill>
                    <a:srgbClr val="2C3882"/>
                  </a:solidFill>
                </a:rPr>
                <a:t>a</a:t>
              </a:r>
              <a:r>
                <a:rPr lang="en-IT" sz="1100">
                  <a:solidFill>
                    <a:srgbClr val="2C3882"/>
                  </a:solidFill>
                </a:rPr>
                <a:t>t </a:t>
              </a:r>
              <a:r>
                <a:rPr lang="en-IT" sz="1100">
                  <a:solidFill>
                    <a:srgbClr val="FCAF18"/>
                  </a:solidFill>
                </a:rPr>
                <a:t>S</a:t>
              </a:r>
              <a:r>
                <a:rPr lang="en-IT" sz="1100">
                  <a:solidFill>
                    <a:srgbClr val="2C3882"/>
                  </a:solidFill>
                </a:rPr>
                <a:t>PARC_</a:t>
              </a:r>
              <a:r>
                <a:rPr lang="en-IT" sz="1100">
                  <a:solidFill>
                    <a:srgbClr val="FCAF18"/>
                  </a:solidFill>
                </a:rPr>
                <a:t>L</a:t>
              </a:r>
              <a:r>
                <a:rPr lang="en-IT" sz="110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55887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790646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816545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04/12/2024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771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788695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190894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04/12/2024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903671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074630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04/12/2024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90597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712147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002321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642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9606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14416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620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636530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79343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9419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04522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576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21821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998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32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703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image" Target="../media/image26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23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A. Del Dotto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</a:t>
            </a:r>
            <a:r>
              <a:rPr lang="en-GB" err="1"/>
              <a:t>Assmann</a:t>
            </a:r>
            <a:r>
              <a:rPr lang="en-GB"/>
              <a:t> - EuAPS </a:t>
            </a:r>
            <a:r>
              <a:rPr lang="en-GB" err="1"/>
              <a:t>Kickoff</a:t>
            </a:r>
            <a:r>
              <a:rPr lang="en-GB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91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471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7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4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 ft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360DA65-50E4-D4AE-2A4F-5A3D0008F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387E5BE-D29C-3707-9884-3402C66B8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644F0E-AC77-B481-3EBB-2E1EF9CD8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E87D-52F1-4EDB-82C1-4A7388DE7B7D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6DB968-3DCD-DFC3-EF9A-939ED51B2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4D4FCB-8EB3-1B50-9DAF-19D10E1C68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50A3D-0DD9-473D-90D5-C4D81AB3E85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33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04/12/2024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84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4" r:id="rId2"/>
    <p:sldLayoutId id="2147484085" r:id="rId3"/>
    <p:sldLayoutId id="2147484086" r:id="rId4"/>
    <p:sldLayoutId id="2147484087" r:id="rId5"/>
    <p:sldLayoutId id="2147484088" r:id="rId6"/>
    <p:sldLayoutId id="2147484089" r:id="rId7"/>
    <p:sldLayoutId id="2147484090" r:id="rId8"/>
    <p:sldLayoutId id="2147484091" r:id="rId9"/>
    <p:sldLayoutId id="2147484092" r:id="rId10"/>
    <p:sldLayoutId id="214748409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CC632-4A0F-490D-B8EA-030B31684D71}" type="datetimeFigureOut">
              <a:rPr lang="it-IT" smtClean="0"/>
              <a:t>04/12/2024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5C850-8F8E-46C0-A743-04815318E7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7971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6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7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46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2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7.png"/><Relationship Id="rId12" Type="http://schemas.openxmlformats.org/officeDocument/2006/relationships/image" Target="../media/image8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80.jpeg"/><Relationship Id="rId5" Type="http://schemas.openxmlformats.org/officeDocument/2006/relationships/image" Target="../media/image46.png"/><Relationship Id="rId15" Type="http://schemas.openxmlformats.org/officeDocument/2006/relationships/image" Target="../media/image87.png"/><Relationship Id="rId10" Type="http://schemas.microsoft.com/office/2007/relationships/hdphoto" Target="../media/hdphoto7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79.png"/><Relationship Id="rId14" Type="http://schemas.openxmlformats.org/officeDocument/2006/relationships/image" Target="../media/image8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image" Target="../media/image8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6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1.wdp"/><Relationship Id="rId9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6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gif"/><Relationship Id="rId5" Type="http://schemas.openxmlformats.org/officeDocument/2006/relationships/image" Target="../media/image54.jpeg"/><Relationship Id="rId10" Type="http://schemas.openxmlformats.org/officeDocument/2006/relationships/image" Target="../media/image58.png"/><Relationship Id="rId4" Type="http://schemas.microsoft.com/office/2007/relationships/hdphoto" Target="../media/hdphoto1.wdp"/><Relationship Id="rId9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46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microsoft.com/office/2007/relationships/hdphoto" Target="../media/hdphoto1.wdp"/><Relationship Id="rId9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46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emf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46.png"/><Relationship Id="rId7" Type="http://schemas.openxmlformats.org/officeDocument/2006/relationships/image" Target="../media/image6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2D5292"/>
            </a:gs>
            <a:gs pos="88000">
              <a:schemeClr val="accent5">
                <a:lumMod val="50000"/>
              </a:schemeClr>
            </a:gs>
            <a:gs pos="20000">
              <a:schemeClr val="accent1">
                <a:alpha val="62000"/>
                <a:lumMod val="83000"/>
                <a:lumOff val="17000"/>
              </a:schemeClr>
            </a:gs>
            <a:gs pos="69000">
              <a:schemeClr val="accent5">
                <a:lumMod val="4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" t="21377" r="1995" b="28838"/>
          <a:stretch/>
        </p:blipFill>
        <p:spPr>
          <a:xfrm>
            <a:off x="459493" y="3246446"/>
            <a:ext cx="11338971" cy="23054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Rettangolo 11"/>
          <p:cNvSpPr/>
          <p:nvPr/>
        </p:nvSpPr>
        <p:spPr>
          <a:xfrm>
            <a:off x="704738" y="1873971"/>
            <a:ext cx="110785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PLASMA_LAB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test facility activities according to the </a:t>
            </a:r>
            <a:r>
              <a:rPr lang="en-US" sz="3600" b="1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EuXPRAXIA</a:t>
            </a:r>
            <a:r>
              <a:rPr lang="en-US" sz="36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program</a:t>
            </a:r>
            <a:endParaRPr kumimoji="0" lang="en-US" altLang="it-IT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36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-75478" y="207223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11813575" y="1699504"/>
            <a:ext cx="7119" cy="45609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99066" y="1707136"/>
            <a:ext cx="11619383" cy="3426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622321" y="5828961"/>
            <a:ext cx="9176143" cy="85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761064" y="5828963"/>
            <a:ext cx="4132863" cy="785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Angelo Biagioni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 behalf of the Sparc_lab collaboration</a:t>
            </a:r>
          </a:p>
        </p:txBody>
      </p:sp>
      <p:pic>
        <p:nvPicPr>
          <p:cNvPr id="18" name="Immagin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28832" r="1573" b="30255"/>
          <a:stretch/>
        </p:blipFill>
        <p:spPr>
          <a:xfrm>
            <a:off x="417201" y="5828963"/>
            <a:ext cx="2250239" cy="785551"/>
          </a:xfrm>
          <a:prstGeom prst="rect">
            <a:avLst/>
          </a:prstGeom>
          <a:ln w="19050">
            <a:noFill/>
          </a:ln>
        </p:spPr>
      </p:pic>
      <p:sp>
        <p:nvSpPr>
          <p:cNvPr id="3" name="Rectangle 2"/>
          <p:cNvSpPr/>
          <p:nvPr/>
        </p:nvSpPr>
        <p:spPr>
          <a:xfrm>
            <a:off x="3574080" y="532922"/>
            <a:ext cx="4428034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Fundamental research and applications with the </a:t>
            </a:r>
            <a:r>
              <a:rPr lang="en-US" sz="1800" i="1" dirty="0" err="1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solidFill>
                  <a:prstClr val="white">
                    <a:lumMod val="95000"/>
                  </a:prstClr>
                </a:solidFill>
                <a:latin typeface="Arial" pitchFamily="34" charset="0"/>
                <a:cs typeface="Arial" pitchFamily="34" charset="0"/>
              </a:rPr>
              <a:t> facility at LNF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 – 6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December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2024, Frascati,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Italy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6EFAEE53-9932-B1F9-8D3E-9864AC29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95" y="338232"/>
            <a:ext cx="1987726" cy="1258668"/>
          </a:xfrm>
          <a:prstGeom prst="rect">
            <a:avLst/>
          </a:prstGeom>
          <a:noFill/>
          <a:ln w="63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schermata, Blu elettrico, Elementi grafici, blu">
            <a:extLst>
              <a:ext uri="{FF2B5EF4-FFF2-40B4-BE49-F238E27FC236}">
                <a16:creationId xmlns:a16="http://schemas.microsoft.com/office/drawing/2014/main" id="{30334348-0825-2133-8967-CB352EECF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7664" y="305269"/>
            <a:ext cx="3685911" cy="13245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80001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D21B3B-2F15-D337-F4EB-7B642B625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D94D9C6D-988D-C940-50CB-3DF3E704BE3A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2024           10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018F7C3B-F840-42DF-9A1E-0765591CA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pic>
        <p:nvPicPr>
          <p:cNvPr id="2" name="Immagine 1" descr="Immagine che contiene testo, edificio, arte, interno&#10;&#10;Descrizione generata automaticamente">
            <a:extLst>
              <a:ext uri="{FF2B5EF4-FFF2-40B4-BE49-F238E27FC236}">
                <a16:creationId xmlns:a16="http://schemas.microsoft.com/office/drawing/2014/main" id="{FEE13C53-11DE-6FD1-AFFD-0D5D2FC64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4000"/>
                    </a14:imgEffect>
                    <a14:imgEffect>
                      <a14:brightnessContrast bright="-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86065" y="-2629609"/>
            <a:ext cx="2463400" cy="94709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B4E23CE-2451-780E-2DE7-737B81DA6B82}"/>
              </a:ext>
            </a:extLst>
          </p:cNvPr>
          <p:cNvSpPr txBox="1"/>
          <p:nvPr/>
        </p:nvSpPr>
        <p:spPr>
          <a:xfrm>
            <a:off x="8373363" y="1023459"/>
            <a:ext cx="357416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60 cm long Plasma accelerating module (1 GV/m) </a:t>
            </a:r>
            <a:endParaRPr lang="it-IT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944BAD-C306-87A7-2066-70C0ABB294AD}"/>
              </a:ext>
            </a:extLst>
          </p:cNvPr>
          <p:cNvSpPr txBox="1"/>
          <p:nvPr/>
        </p:nvSpPr>
        <p:spPr>
          <a:xfrm>
            <a:off x="8373363" y="2875280"/>
            <a:ext cx="3381757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100 cm long X-band structure (60 MV/m )</a:t>
            </a:r>
            <a:endParaRPr lang="it-IT" sz="1800" dirty="0"/>
          </a:p>
        </p:txBody>
      </p:sp>
      <p:pic>
        <p:nvPicPr>
          <p:cNvPr id="6" name="Immagine 5" descr="Immagine che contiene macchina, ingegneria, interno, Impianto elettrico&#10;&#10;Descrizione generata automaticamente">
            <a:extLst>
              <a:ext uri="{FF2B5EF4-FFF2-40B4-BE49-F238E27FC236}">
                <a16:creationId xmlns:a16="http://schemas.microsoft.com/office/drawing/2014/main" id="{4356824E-273A-F820-1978-C8C6921AC3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2000"/>
                    </a14:imgEffect>
                    <a14:imgEffect>
                      <a14:brightnessContrast bright="16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34570" r="10132" b="42222"/>
          <a:stretch/>
        </p:blipFill>
        <p:spPr>
          <a:xfrm>
            <a:off x="82296" y="3781273"/>
            <a:ext cx="9470938" cy="22243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114300" dir="18900000" algn="bl" rotWithShape="0">
              <a:prstClr val="black">
                <a:alpha val="40000"/>
              </a:prstClr>
            </a:outerShdw>
          </a:effectLst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EC0D10E4-464B-4623-3065-EE6815FEA304}"/>
              </a:ext>
            </a:extLst>
          </p:cNvPr>
          <p:cNvCxnSpPr>
            <a:cxnSpLocks/>
          </p:cNvCxnSpPr>
          <p:nvPr/>
        </p:nvCxnSpPr>
        <p:spPr>
          <a:xfrm flipH="1">
            <a:off x="650240" y="1391920"/>
            <a:ext cx="1544320" cy="332232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C0DE202F-C618-5AE7-2DF4-1225A4F05C24}"/>
              </a:ext>
            </a:extLst>
          </p:cNvPr>
          <p:cNvCxnSpPr>
            <a:cxnSpLocks/>
          </p:cNvCxnSpPr>
          <p:nvPr/>
        </p:nvCxnSpPr>
        <p:spPr>
          <a:xfrm>
            <a:off x="7523392" y="1391920"/>
            <a:ext cx="1153248" cy="31931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2">
            <a:extLst>
              <a:ext uri="{FF2B5EF4-FFF2-40B4-BE49-F238E27FC236}">
                <a16:creationId xmlns:a16="http://schemas.microsoft.com/office/drawing/2014/main" id="{3B88CD16-5A47-CA94-27C6-4B170105E943}"/>
              </a:ext>
            </a:extLst>
          </p:cNvPr>
          <p:cNvSpPr/>
          <p:nvPr/>
        </p:nvSpPr>
        <p:spPr>
          <a:xfrm>
            <a:off x="6447444" y="108798"/>
            <a:ext cx="4507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60 cm long plasma source</a:t>
            </a:r>
          </a:p>
        </p:txBody>
      </p:sp>
    </p:spTree>
    <p:extLst>
      <p:ext uri="{BB962C8B-B14F-4D97-AF65-F5344CB8AC3E}">
        <p14:creationId xmlns:p14="http://schemas.microsoft.com/office/powerpoint/2010/main" val="216494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FE39E4-6C6E-61DF-E206-F543E3C1F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0702182A-A5AF-0442-2B2A-6444B1FD73EC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2024           11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71A164C1-6DA2-DAC9-68CE-DAA076EE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F0D7066E-147B-F234-C302-2F3AC33D0E0D}"/>
              </a:ext>
            </a:extLst>
          </p:cNvPr>
          <p:cNvGrpSpPr/>
          <p:nvPr/>
        </p:nvGrpSpPr>
        <p:grpSpPr>
          <a:xfrm>
            <a:off x="256785" y="2226564"/>
            <a:ext cx="5235986" cy="2162928"/>
            <a:chOff x="830330" y="4225492"/>
            <a:chExt cx="5158927" cy="2162928"/>
          </a:xfrm>
        </p:grpSpPr>
        <p:pic>
          <p:nvPicPr>
            <p:cNvPr id="7" name="Picture 108">
              <a:extLst>
                <a:ext uri="{FF2B5EF4-FFF2-40B4-BE49-F238E27FC236}">
                  <a16:creationId xmlns:a16="http://schemas.microsoft.com/office/drawing/2014/main" id="{5F5C4A43-10F1-972C-AB03-243F06170C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3" t="4211" r="13099" b="2281"/>
            <a:stretch/>
          </p:blipFill>
          <p:spPr>
            <a:xfrm>
              <a:off x="830330" y="4262836"/>
              <a:ext cx="5158927" cy="2125584"/>
            </a:xfrm>
            <a:prstGeom prst="rect">
              <a:avLst/>
            </a:prstGeom>
          </p:spPr>
        </p:pic>
        <p:sp>
          <p:nvSpPr>
            <p:cNvPr id="8" name="Rectangle 57">
              <a:extLst>
                <a:ext uri="{FF2B5EF4-FFF2-40B4-BE49-F238E27FC236}">
                  <a16:creationId xmlns:a16="http://schemas.microsoft.com/office/drawing/2014/main" id="{65C69F4A-1030-0AC4-0092-952CFD73BC2D}"/>
                </a:ext>
              </a:extLst>
            </p:cNvPr>
            <p:cNvSpPr/>
            <p:nvPr/>
          </p:nvSpPr>
          <p:spPr>
            <a:xfrm>
              <a:off x="5198265" y="4225492"/>
              <a:ext cx="758497" cy="186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78EB2A0D-46A0-996E-D583-99EEC25274E4}"/>
              </a:ext>
            </a:extLst>
          </p:cNvPr>
          <p:cNvGrpSpPr/>
          <p:nvPr/>
        </p:nvGrpSpPr>
        <p:grpSpPr>
          <a:xfrm>
            <a:off x="886959" y="874265"/>
            <a:ext cx="4849141" cy="1592787"/>
            <a:chOff x="266852" y="874265"/>
            <a:chExt cx="4849141" cy="1842419"/>
          </a:xfrm>
        </p:grpSpPr>
        <p:grpSp>
          <p:nvGrpSpPr>
            <p:cNvPr id="12" name="Group 31">
              <a:extLst>
                <a:ext uri="{FF2B5EF4-FFF2-40B4-BE49-F238E27FC236}">
                  <a16:creationId xmlns:a16="http://schemas.microsoft.com/office/drawing/2014/main" id="{6DD17493-EB56-7F08-748A-61DB0BD284A6}"/>
                </a:ext>
              </a:extLst>
            </p:cNvPr>
            <p:cNvGrpSpPr/>
            <p:nvPr/>
          </p:nvGrpSpPr>
          <p:grpSpPr>
            <a:xfrm>
              <a:off x="513458" y="874265"/>
              <a:ext cx="4377409" cy="1842419"/>
              <a:chOff x="60955" y="606341"/>
              <a:chExt cx="9489348" cy="4130785"/>
            </a:xfrm>
          </p:grpSpPr>
          <p:pic>
            <p:nvPicPr>
              <p:cNvPr id="18" name="Picture 32">
                <a:extLst>
                  <a:ext uri="{FF2B5EF4-FFF2-40B4-BE49-F238E27FC236}">
                    <a16:creationId xmlns:a16="http://schemas.microsoft.com/office/drawing/2014/main" id="{AEF1A06D-9C5E-00AF-E75A-A85C8B9455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2" t="10472" r="5981" b="17604"/>
              <a:stretch/>
            </p:blipFill>
            <p:spPr>
              <a:xfrm>
                <a:off x="60955" y="606341"/>
                <a:ext cx="9489348" cy="3733028"/>
              </a:xfrm>
              <a:prstGeom prst="rect">
                <a:avLst/>
              </a:prstGeom>
            </p:spPr>
          </p:pic>
          <p:grpSp>
            <p:nvGrpSpPr>
              <p:cNvPr id="19" name="Group 33">
                <a:extLst>
                  <a:ext uri="{FF2B5EF4-FFF2-40B4-BE49-F238E27FC236}">
                    <a16:creationId xmlns:a16="http://schemas.microsoft.com/office/drawing/2014/main" id="{42768ADF-FA83-1B16-8EF9-5011FA843618}"/>
                  </a:ext>
                </a:extLst>
              </p:cNvPr>
              <p:cNvGrpSpPr/>
              <p:nvPr/>
            </p:nvGrpSpPr>
            <p:grpSpPr>
              <a:xfrm>
                <a:off x="4842734" y="3917462"/>
                <a:ext cx="4408862" cy="819664"/>
                <a:chOff x="4842734" y="3917462"/>
                <a:chExt cx="4408862" cy="819664"/>
              </a:xfrm>
            </p:grpSpPr>
            <p:grpSp>
              <p:nvGrpSpPr>
                <p:cNvPr id="30" name="Group 44">
                  <a:extLst>
                    <a:ext uri="{FF2B5EF4-FFF2-40B4-BE49-F238E27FC236}">
                      <a16:creationId xmlns:a16="http://schemas.microsoft.com/office/drawing/2014/main" id="{22EBF498-A4A2-AEC3-F41F-3595C72BAFE1}"/>
                    </a:ext>
                  </a:extLst>
                </p:cNvPr>
                <p:cNvGrpSpPr/>
                <p:nvPr/>
              </p:nvGrpSpPr>
              <p:grpSpPr>
                <a:xfrm>
                  <a:off x="4842734" y="3917462"/>
                  <a:ext cx="4408862" cy="819664"/>
                  <a:chOff x="443868" y="3924638"/>
                  <a:chExt cx="4408862" cy="819664"/>
                </a:xfrm>
              </p:grpSpPr>
              <p:grpSp>
                <p:nvGrpSpPr>
                  <p:cNvPr id="32" name="Group 46">
                    <a:extLst>
                      <a:ext uri="{FF2B5EF4-FFF2-40B4-BE49-F238E27FC236}">
                        <a16:creationId xmlns:a16="http://schemas.microsoft.com/office/drawing/2014/main" id="{34DD62D6-6DD6-8923-ECA2-C55EF42EABD2}"/>
                      </a:ext>
                    </a:extLst>
                  </p:cNvPr>
                  <p:cNvGrpSpPr/>
                  <p:nvPr/>
                </p:nvGrpSpPr>
                <p:grpSpPr>
                  <a:xfrm>
                    <a:off x="443868" y="3924638"/>
                    <a:ext cx="4408862" cy="819664"/>
                    <a:chOff x="487680" y="4786184"/>
                    <a:chExt cx="4408862" cy="819664"/>
                  </a:xfrm>
                </p:grpSpPr>
                <p:cxnSp>
                  <p:nvCxnSpPr>
                    <p:cNvPr id="34" name="Straight Connector 48">
                      <a:extLst>
                        <a:ext uri="{FF2B5EF4-FFF2-40B4-BE49-F238E27FC236}">
                          <a16:creationId xmlns:a16="http://schemas.microsoft.com/office/drawing/2014/main" id="{93B1F375-7490-DCBE-A407-0513655BAF0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73724" y="5041557"/>
                      <a:ext cx="0" cy="308918"/>
                    </a:xfrm>
                    <a:prstGeom prst="line">
                      <a:avLst/>
                    </a:prstGeom>
                    <a:noFill/>
                    <a:ln w="508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5" name="Straight Connector 49">
                      <a:extLst>
                        <a:ext uri="{FF2B5EF4-FFF2-40B4-BE49-F238E27FC236}">
                          <a16:creationId xmlns:a16="http://schemas.microsoft.com/office/drawing/2014/main" id="{07D22B41-2C96-BDBB-4756-1B32AD1D8B0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764340" y="4786184"/>
                      <a:ext cx="3573" cy="819664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6" name="Straight Connector 50">
                      <a:extLst>
                        <a:ext uri="{FF2B5EF4-FFF2-40B4-BE49-F238E27FC236}">
                          <a16:creationId xmlns:a16="http://schemas.microsoft.com/office/drawing/2014/main" id="{F352C603-5778-615A-079A-866840A723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64340" y="5196016"/>
                      <a:ext cx="2132202" cy="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37" name="Straight Connector 51">
                      <a:extLst>
                        <a:ext uri="{FF2B5EF4-FFF2-40B4-BE49-F238E27FC236}">
                          <a16:creationId xmlns:a16="http://schemas.microsoft.com/office/drawing/2014/main" id="{9C21860D-5173-4948-03EB-FCFDF5513EF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87680" y="5196016"/>
                      <a:ext cx="2186044" cy="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cxnSp>
                <p:nvCxnSpPr>
                  <p:cNvPr id="33" name="Straight Connector 47">
                    <a:extLst>
                      <a:ext uri="{FF2B5EF4-FFF2-40B4-BE49-F238E27FC236}">
                        <a16:creationId xmlns:a16="http://schemas.microsoft.com/office/drawing/2014/main" id="{39D459FB-D2BA-F78B-4C1E-8EA3EF565BC3}"/>
                      </a:ext>
                    </a:extLst>
                  </p:cNvPr>
                  <p:cNvCxnSpPr/>
                  <p:nvPr/>
                </p:nvCxnSpPr>
                <p:spPr>
                  <a:xfrm>
                    <a:off x="4852730" y="3992462"/>
                    <a:ext cx="0" cy="342008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31" name="Straight Arrow Connector 45">
                  <a:extLst>
                    <a:ext uri="{FF2B5EF4-FFF2-40B4-BE49-F238E27FC236}">
                      <a16:creationId xmlns:a16="http://schemas.microsoft.com/office/drawing/2014/main" id="{A07D14D8-1CDC-661D-456E-3D08F3F7B6AA}"/>
                    </a:ext>
                  </a:extLst>
                </p:cNvPr>
                <p:cNvCxnSpPr/>
                <p:nvPr/>
              </p:nvCxnSpPr>
              <p:spPr>
                <a:xfrm flipV="1">
                  <a:off x="6778659" y="3949159"/>
                  <a:ext cx="590856" cy="628740"/>
                </a:xfrm>
                <a:prstGeom prst="straightConnector1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20" name="Group 34">
                <a:extLst>
                  <a:ext uri="{FF2B5EF4-FFF2-40B4-BE49-F238E27FC236}">
                    <a16:creationId xmlns:a16="http://schemas.microsoft.com/office/drawing/2014/main" id="{AECDCADB-FA62-95CE-E524-24D91674FDF1}"/>
                  </a:ext>
                </a:extLst>
              </p:cNvPr>
              <p:cNvGrpSpPr/>
              <p:nvPr/>
            </p:nvGrpSpPr>
            <p:grpSpPr>
              <a:xfrm>
                <a:off x="448651" y="3917462"/>
                <a:ext cx="4408862" cy="819664"/>
                <a:chOff x="448651" y="3917462"/>
                <a:chExt cx="4408862" cy="819664"/>
              </a:xfrm>
            </p:grpSpPr>
            <p:grpSp>
              <p:nvGrpSpPr>
                <p:cNvPr id="21" name="Group 35">
                  <a:extLst>
                    <a:ext uri="{FF2B5EF4-FFF2-40B4-BE49-F238E27FC236}">
                      <a16:creationId xmlns:a16="http://schemas.microsoft.com/office/drawing/2014/main" id="{EADC6BFF-929C-B30B-E40C-58729909E818}"/>
                    </a:ext>
                  </a:extLst>
                </p:cNvPr>
                <p:cNvGrpSpPr/>
                <p:nvPr/>
              </p:nvGrpSpPr>
              <p:grpSpPr>
                <a:xfrm rot="10800000">
                  <a:off x="448651" y="3917462"/>
                  <a:ext cx="4408862" cy="819664"/>
                  <a:chOff x="443868" y="3924638"/>
                  <a:chExt cx="4408862" cy="819664"/>
                </a:xfrm>
              </p:grpSpPr>
              <p:grpSp>
                <p:nvGrpSpPr>
                  <p:cNvPr id="24" name="Group 38">
                    <a:extLst>
                      <a:ext uri="{FF2B5EF4-FFF2-40B4-BE49-F238E27FC236}">
                        <a16:creationId xmlns:a16="http://schemas.microsoft.com/office/drawing/2014/main" id="{22715AC7-263A-32D4-F28B-122DC47B84CC}"/>
                      </a:ext>
                    </a:extLst>
                  </p:cNvPr>
                  <p:cNvGrpSpPr/>
                  <p:nvPr/>
                </p:nvGrpSpPr>
                <p:grpSpPr>
                  <a:xfrm>
                    <a:off x="443868" y="3924638"/>
                    <a:ext cx="4408862" cy="819664"/>
                    <a:chOff x="487680" y="4786184"/>
                    <a:chExt cx="4408862" cy="819664"/>
                  </a:xfrm>
                </p:grpSpPr>
                <p:cxnSp>
                  <p:nvCxnSpPr>
                    <p:cNvPr id="26" name="Straight Connector 40">
                      <a:extLst>
                        <a:ext uri="{FF2B5EF4-FFF2-40B4-BE49-F238E27FC236}">
                          <a16:creationId xmlns:a16="http://schemas.microsoft.com/office/drawing/2014/main" id="{0A46F2B4-177A-6F0D-39F0-F83670E4187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73724" y="5041557"/>
                      <a:ext cx="0" cy="308918"/>
                    </a:xfrm>
                    <a:prstGeom prst="line">
                      <a:avLst/>
                    </a:prstGeom>
                    <a:noFill/>
                    <a:ln w="508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7" name="Straight Connector 41">
                      <a:extLst>
                        <a:ext uri="{FF2B5EF4-FFF2-40B4-BE49-F238E27FC236}">
                          <a16:creationId xmlns:a16="http://schemas.microsoft.com/office/drawing/2014/main" id="{38AA5009-7406-6841-5CF6-E00A4253C07B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2764340" y="4786184"/>
                      <a:ext cx="3573" cy="819664"/>
                    </a:xfrm>
                    <a:prstGeom prst="line">
                      <a:avLst/>
                    </a:prstGeom>
                    <a:noFill/>
                    <a:ln w="254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8" name="Straight Connector 42">
                      <a:extLst>
                        <a:ext uri="{FF2B5EF4-FFF2-40B4-BE49-F238E27FC236}">
                          <a16:creationId xmlns:a16="http://schemas.microsoft.com/office/drawing/2014/main" id="{0B60DA8D-57FE-1D04-E938-3483DA5DDB2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764340" y="5196016"/>
                      <a:ext cx="2132202" cy="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  <p:cxnSp>
                  <p:nvCxnSpPr>
                    <p:cNvPr id="29" name="Straight Connector 43">
                      <a:extLst>
                        <a:ext uri="{FF2B5EF4-FFF2-40B4-BE49-F238E27FC236}">
                          <a16:creationId xmlns:a16="http://schemas.microsoft.com/office/drawing/2014/main" id="{B04C1A64-996D-0AF0-BDB7-5E9AAA80B5E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87680" y="5196016"/>
                      <a:ext cx="2186044" cy="0"/>
                    </a:xfrm>
                    <a:prstGeom prst="line">
                      <a:avLst/>
                    </a:prstGeom>
                    <a:noFill/>
                    <a:ln w="15875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</p:cxnSp>
              </p:grpSp>
              <p:cxnSp>
                <p:nvCxnSpPr>
                  <p:cNvPr id="25" name="Straight Connector 39">
                    <a:extLst>
                      <a:ext uri="{FF2B5EF4-FFF2-40B4-BE49-F238E27FC236}">
                        <a16:creationId xmlns:a16="http://schemas.microsoft.com/office/drawing/2014/main" id="{902064F1-F15A-B783-6CA6-74CAB7993E4A}"/>
                      </a:ext>
                    </a:extLst>
                  </p:cNvPr>
                  <p:cNvCxnSpPr/>
                  <p:nvPr/>
                </p:nvCxnSpPr>
                <p:spPr>
                  <a:xfrm>
                    <a:off x="451257" y="4334470"/>
                    <a:ext cx="0" cy="342008"/>
                  </a:xfrm>
                  <a:prstGeom prst="line">
                    <a:avLst/>
                  </a:prstGeom>
                  <a:noFill/>
                  <a:ln w="15875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</p:cxnSp>
            </p:grpSp>
            <p:cxnSp>
              <p:nvCxnSpPr>
                <p:cNvPr id="22" name="Straight Arrow Connector 36">
                  <a:extLst>
                    <a:ext uri="{FF2B5EF4-FFF2-40B4-BE49-F238E27FC236}">
                      <a16:creationId xmlns:a16="http://schemas.microsoft.com/office/drawing/2014/main" id="{FDFC6B73-5D0D-EC6B-A052-FAF5083B08DD}"/>
                    </a:ext>
                  </a:extLst>
                </p:cNvPr>
                <p:cNvCxnSpPr/>
                <p:nvPr/>
              </p:nvCxnSpPr>
              <p:spPr>
                <a:xfrm flipV="1">
                  <a:off x="2339498" y="3949159"/>
                  <a:ext cx="590856" cy="628740"/>
                </a:xfrm>
                <a:prstGeom prst="straightConnector1">
                  <a:avLst/>
                </a:prstGeom>
                <a:noFill/>
                <a:ln w="3175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23" name="Straight Connector 37">
                  <a:extLst>
                    <a:ext uri="{FF2B5EF4-FFF2-40B4-BE49-F238E27FC236}">
                      <a16:creationId xmlns:a16="http://schemas.microsoft.com/office/drawing/2014/main" id="{C4FC92B1-7396-3EBB-4D06-9E4451339909}"/>
                    </a:ext>
                  </a:extLst>
                </p:cNvPr>
                <p:cNvCxnSpPr/>
                <p:nvPr/>
              </p:nvCxnSpPr>
              <p:spPr>
                <a:xfrm>
                  <a:off x="456271" y="3985286"/>
                  <a:ext cx="0" cy="342008"/>
                </a:xfrm>
                <a:prstGeom prst="line">
                  <a:avLst/>
                </a:prstGeom>
                <a:noFill/>
                <a:ln w="15875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</p:grpSp>
        <p:cxnSp>
          <p:nvCxnSpPr>
            <p:cNvPr id="13" name="Straight Arrow Connector 59">
              <a:extLst>
                <a:ext uri="{FF2B5EF4-FFF2-40B4-BE49-F238E27FC236}">
                  <a16:creationId xmlns:a16="http://schemas.microsoft.com/office/drawing/2014/main" id="{8B5E4F70-9141-2401-68F8-E2A99DD41D40}"/>
                </a:ext>
              </a:extLst>
            </p:cNvPr>
            <p:cNvCxnSpPr>
              <a:cxnSpLocks/>
            </p:cNvCxnSpPr>
            <p:nvPr/>
          </p:nvCxnSpPr>
          <p:spPr>
            <a:xfrm>
              <a:off x="2726096" y="1299061"/>
              <a:ext cx="1972904" cy="0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dash"/>
              <a:miter lim="800000"/>
              <a:headEnd type="triangle"/>
              <a:tailEnd type="triangle"/>
            </a:ln>
            <a:effectLst/>
          </p:spPr>
        </p:cxnSp>
        <p:sp>
          <p:nvSpPr>
            <p:cNvPr id="14" name="Rectangle 60">
              <a:extLst>
                <a:ext uri="{FF2B5EF4-FFF2-40B4-BE49-F238E27FC236}">
                  <a16:creationId xmlns:a16="http://schemas.microsoft.com/office/drawing/2014/main" id="{733E32AA-8E04-BDD2-78FA-B172C20B93F7}"/>
                </a:ext>
              </a:extLst>
            </p:cNvPr>
            <p:cNvSpPr/>
            <p:nvPr/>
          </p:nvSpPr>
          <p:spPr>
            <a:xfrm>
              <a:off x="3669367" y="992631"/>
              <a:ext cx="59343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 cm</a:t>
              </a:r>
              <a:endPara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Rectangle 73">
              <a:extLst>
                <a:ext uri="{FF2B5EF4-FFF2-40B4-BE49-F238E27FC236}">
                  <a16:creationId xmlns:a16="http://schemas.microsoft.com/office/drawing/2014/main" id="{72978D4E-01A8-268D-7003-F7E0DC97A656}"/>
                </a:ext>
              </a:extLst>
            </p:cNvPr>
            <p:cNvSpPr/>
            <p:nvPr/>
          </p:nvSpPr>
          <p:spPr>
            <a:xfrm>
              <a:off x="2676869" y="2023297"/>
              <a:ext cx="1271455" cy="5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Common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ground</a:t>
              </a:r>
            </a:p>
          </p:txBody>
        </p:sp>
        <p:sp>
          <p:nvSpPr>
            <p:cNvPr id="16" name="Rectangle 56">
              <a:extLst>
                <a:ext uri="{FF2B5EF4-FFF2-40B4-BE49-F238E27FC236}">
                  <a16:creationId xmlns:a16="http://schemas.microsoft.com/office/drawing/2014/main" id="{281B52B5-5723-AF2D-85FF-C842F6562E4F}"/>
                </a:ext>
              </a:extLst>
            </p:cNvPr>
            <p:cNvSpPr/>
            <p:nvPr/>
          </p:nvSpPr>
          <p:spPr>
            <a:xfrm>
              <a:off x="266852" y="1882278"/>
              <a:ext cx="409086" cy="3560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El1</a:t>
              </a:r>
            </a:p>
          </p:txBody>
        </p:sp>
        <p:sp>
          <p:nvSpPr>
            <p:cNvPr id="17" name="Rectangle 57">
              <a:extLst>
                <a:ext uri="{FF2B5EF4-FFF2-40B4-BE49-F238E27FC236}">
                  <a16:creationId xmlns:a16="http://schemas.microsoft.com/office/drawing/2014/main" id="{45FB3808-1124-4A98-E531-5CD3A7C2194F}"/>
                </a:ext>
              </a:extLst>
            </p:cNvPr>
            <p:cNvSpPr/>
            <p:nvPr/>
          </p:nvSpPr>
          <p:spPr>
            <a:xfrm>
              <a:off x="4706907" y="1846403"/>
              <a:ext cx="409086" cy="35601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El2</a:t>
              </a:r>
            </a:p>
          </p:txBody>
        </p:sp>
      </p:grpSp>
      <p:pic>
        <p:nvPicPr>
          <p:cNvPr id="38" name="Picture 54">
            <a:extLst>
              <a:ext uri="{FF2B5EF4-FFF2-40B4-BE49-F238E27FC236}">
                <a16:creationId xmlns:a16="http://schemas.microsoft.com/office/drawing/2014/main" id="{C44E2511-AB32-BC34-8786-E277BA5541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" t="4426" r="12971" b="2064"/>
          <a:stretch/>
        </p:blipFill>
        <p:spPr>
          <a:xfrm>
            <a:off x="274988" y="4275566"/>
            <a:ext cx="5235986" cy="2080060"/>
          </a:xfrm>
          <a:prstGeom prst="rect">
            <a:avLst/>
          </a:prstGeom>
        </p:spPr>
      </p:pic>
      <p:cxnSp>
        <p:nvCxnSpPr>
          <p:cNvPr id="39" name="Straight Connector 28">
            <a:extLst>
              <a:ext uri="{FF2B5EF4-FFF2-40B4-BE49-F238E27FC236}">
                <a16:creationId xmlns:a16="http://schemas.microsoft.com/office/drawing/2014/main" id="{37CDFAC7-368A-0448-02C5-15D6953EF9FB}"/>
              </a:ext>
            </a:extLst>
          </p:cNvPr>
          <p:cNvCxnSpPr/>
          <p:nvPr/>
        </p:nvCxnSpPr>
        <p:spPr>
          <a:xfrm flipH="1">
            <a:off x="5311797" y="1892042"/>
            <a:ext cx="2268" cy="390366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40" name="Straight Connector 103">
            <a:extLst>
              <a:ext uri="{FF2B5EF4-FFF2-40B4-BE49-F238E27FC236}">
                <a16:creationId xmlns:a16="http://schemas.microsoft.com/office/drawing/2014/main" id="{7DBCD9A1-275C-3007-03E8-E2B7EA3E335A}"/>
              </a:ext>
            </a:extLst>
          </p:cNvPr>
          <p:cNvCxnSpPr>
            <a:cxnSpLocks/>
          </p:cNvCxnSpPr>
          <p:nvPr/>
        </p:nvCxnSpPr>
        <p:spPr>
          <a:xfrm>
            <a:off x="3334998" y="1563658"/>
            <a:ext cx="8772" cy="399151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cxnSp>
        <p:nvCxnSpPr>
          <p:cNvPr id="41" name="Straight Connector 28">
            <a:extLst>
              <a:ext uri="{FF2B5EF4-FFF2-40B4-BE49-F238E27FC236}">
                <a16:creationId xmlns:a16="http://schemas.microsoft.com/office/drawing/2014/main" id="{616520D1-FBA9-06BF-2527-804F0D2776E5}"/>
              </a:ext>
            </a:extLst>
          </p:cNvPr>
          <p:cNvCxnSpPr/>
          <p:nvPr/>
        </p:nvCxnSpPr>
        <p:spPr>
          <a:xfrm flipH="1">
            <a:off x="1334078" y="1848148"/>
            <a:ext cx="2268" cy="3903663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dash"/>
            <a:miter lim="800000"/>
          </a:ln>
          <a:effectLst/>
        </p:spPr>
      </p:cxnSp>
      <p:sp>
        <p:nvSpPr>
          <p:cNvPr id="42" name="Rectangle 4">
            <a:extLst>
              <a:ext uri="{FF2B5EF4-FFF2-40B4-BE49-F238E27FC236}">
                <a16:creationId xmlns:a16="http://schemas.microsoft.com/office/drawing/2014/main" id="{399C7AE1-C98F-5039-E24C-8A803D06082C}"/>
              </a:ext>
            </a:extLst>
          </p:cNvPr>
          <p:cNvSpPr/>
          <p:nvPr/>
        </p:nvSpPr>
        <p:spPr>
          <a:xfrm rot="16200000">
            <a:off x="-1772316" y="3832634"/>
            <a:ext cx="4244690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icrosoft JhengHei UI Light" panose="020B0304030504040204" pitchFamily="34" charset="-120"/>
                <a:cs typeface="Arial" panose="020B0604020202020204" pitchFamily="34" charset="0"/>
              </a:rPr>
              <a:t>Plasma density (cm-3)</a:t>
            </a:r>
            <a:endParaRPr kumimoji="0" lang="it-IT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43" name="Rectangle 76">
            <a:extLst>
              <a:ext uri="{FF2B5EF4-FFF2-40B4-BE49-F238E27FC236}">
                <a16:creationId xmlns:a16="http://schemas.microsoft.com/office/drawing/2014/main" id="{3A71CE8A-19AC-641D-0EE6-4185EF4C4863}"/>
              </a:ext>
            </a:extLst>
          </p:cNvPr>
          <p:cNvSpPr/>
          <p:nvPr/>
        </p:nvSpPr>
        <p:spPr>
          <a:xfrm>
            <a:off x="5818777" y="3281937"/>
            <a:ext cx="571180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Plasma sources larger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60 cm (m-scale) with HV pulses less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than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it-IT" sz="1800" kern="0" dirty="0">
                <a:solidFill>
                  <a:prstClr val="black"/>
                </a:solidFill>
              </a:rPr>
              <a:t>10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kV</a:t>
            </a: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Longitudinal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density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modulation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by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using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voltage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or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pulse</a:t>
            </a: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it-IT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synchronization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5 GeV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case for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EuPRAXIA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(1.5 GV/m,  m-scale capillary - density 10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16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cm-3)</a:t>
            </a: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257300" marR="0" lvl="2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Implementation of several components within compact structures</a:t>
            </a:r>
          </a:p>
        </p:txBody>
      </p:sp>
      <p:sp>
        <p:nvSpPr>
          <p:cNvPr id="44" name="Rectangle 68">
            <a:extLst>
              <a:ext uri="{FF2B5EF4-FFF2-40B4-BE49-F238E27FC236}">
                <a16:creationId xmlns:a16="http://schemas.microsoft.com/office/drawing/2014/main" id="{7B6F62F7-FE45-67AD-5927-4A708D7066CC}"/>
              </a:ext>
            </a:extLst>
          </p:cNvPr>
          <p:cNvSpPr/>
          <p:nvPr/>
        </p:nvSpPr>
        <p:spPr>
          <a:xfrm>
            <a:off x="4149088" y="3577797"/>
            <a:ext cx="702436" cy="266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7.5 kV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5" name="Rectangle 69">
            <a:extLst>
              <a:ext uri="{FF2B5EF4-FFF2-40B4-BE49-F238E27FC236}">
                <a16:creationId xmlns:a16="http://schemas.microsoft.com/office/drawing/2014/main" id="{96A65E60-73A4-AD3B-6963-FBBAA0F2D4F1}"/>
              </a:ext>
            </a:extLst>
          </p:cNvPr>
          <p:cNvSpPr/>
          <p:nvPr/>
        </p:nvSpPr>
        <p:spPr>
          <a:xfrm>
            <a:off x="1871302" y="3601789"/>
            <a:ext cx="702436" cy="266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7.5 kV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6" name="Rectangle 68">
            <a:extLst>
              <a:ext uri="{FF2B5EF4-FFF2-40B4-BE49-F238E27FC236}">
                <a16:creationId xmlns:a16="http://schemas.microsoft.com/office/drawing/2014/main" id="{69586FFB-39A4-F17E-1FDA-8EF99F2200B3}"/>
              </a:ext>
            </a:extLst>
          </p:cNvPr>
          <p:cNvSpPr/>
          <p:nvPr/>
        </p:nvSpPr>
        <p:spPr>
          <a:xfrm>
            <a:off x="4104649" y="5625371"/>
            <a:ext cx="702436" cy="2660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7.5 kV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Rectangle 69">
            <a:extLst>
              <a:ext uri="{FF2B5EF4-FFF2-40B4-BE49-F238E27FC236}">
                <a16:creationId xmlns:a16="http://schemas.microsoft.com/office/drawing/2014/main" id="{36BFE9F7-97B3-BA35-9588-888CC8479014}"/>
              </a:ext>
            </a:extLst>
          </p:cNvPr>
          <p:cNvSpPr/>
          <p:nvPr/>
        </p:nvSpPr>
        <p:spPr>
          <a:xfrm>
            <a:off x="1958179" y="5625371"/>
            <a:ext cx="553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kumimoji="0" lang="it-IT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kV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48" name="Straight Arrow Connector 59">
            <a:extLst>
              <a:ext uri="{FF2B5EF4-FFF2-40B4-BE49-F238E27FC236}">
                <a16:creationId xmlns:a16="http://schemas.microsoft.com/office/drawing/2014/main" id="{E1C98173-E271-4E1A-7E28-ECF5300DC2E7}"/>
              </a:ext>
            </a:extLst>
          </p:cNvPr>
          <p:cNvCxnSpPr>
            <a:cxnSpLocks/>
          </p:cNvCxnSpPr>
          <p:nvPr/>
        </p:nvCxnSpPr>
        <p:spPr>
          <a:xfrm>
            <a:off x="3317273" y="3559417"/>
            <a:ext cx="197290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cxnSp>
        <p:nvCxnSpPr>
          <p:cNvPr id="49" name="Straight Arrow Connector 59">
            <a:extLst>
              <a:ext uri="{FF2B5EF4-FFF2-40B4-BE49-F238E27FC236}">
                <a16:creationId xmlns:a16="http://schemas.microsoft.com/office/drawing/2014/main" id="{E91F0906-5340-AD34-62FE-48EE0370EAE1}"/>
              </a:ext>
            </a:extLst>
          </p:cNvPr>
          <p:cNvCxnSpPr>
            <a:cxnSpLocks/>
          </p:cNvCxnSpPr>
          <p:nvPr/>
        </p:nvCxnSpPr>
        <p:spPr>
          <a:xfrm>
            <a:off x="3331899" y="5588557"/>
            <a:ext cx="197290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 w="lg" len="lg"/>
          </a:ln>
          <a:effectLst/>
        </p:spPr>
      </p:cxnSp>
      <p:cxnSp>
        <p:nvCxnSpPr>
          <p:cNvPr id="50" name="Straight Arrow Connector 59">
            <a:extLst>
              <a:ext uri="{FF2B5EF4-FFF2-40B4-BE49-F238E27FC236}">
                <a16:creationId xmlns:a16="http://schemas.microsoft.com/office/drawing/2014/main" id="{5720A187-6B63-FAD5-8B6D-F2D4E84C6A74}"/>
              </a:ext>
            </a:extLst>
          </p:cNvPr>
          <p:cNvCxnSpPr>
            <a:cxnSpLocks/>
          </p:cNvCxnSpPr>
          <p:nvPr/>
        </p:nvCxnSpPr>
        <p:spPr>
          <a:xfrm>
            <a:off x="1312407" y="5597402"/>
            <a:ext cx="197290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 w="lg" len="lg"/>
          </a:ln>
          <a:effectLst/>
        </p:spPr>
      </p:cxnSp>
      <p:cxnSp>
        <p:nvCxnSpPr>
          <p:cNvPr id="51" name="Straight Arrow Connector 59">
            <a:extLst>
              <a:ext uri="{FF2B5EF4-FFF2-40B4-BE49-F238E27FC236}">
                <a16:creationId xmlns:a16="http://schemas.microsoft.com/office/drawing/2014/main" id="{176C45FF-F679-8BBA-3AA4-20E646239005}"/>
              </a:ext>
            </a:extLst>
          </p:cNvPr>
          <p:cNvCxnSpPr>
            <a:cxnSpLocks/>
          </p:cNvCxnSpPr>
          <p:nvPr/>
        </p:nvCxnSpPr>
        <p:spPr>
          <a:xfrm>
            <a:off x="1334478" y="3571748"/>
            <a:ext cx="197290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lg" len="lg"/>
            <a:tailEnd type="none" w="lg" len="lg"/>
          </a:ln>
          <a:effectLst/>
        </p:spPr>
      </p:cxn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01BBC385-8D68-B57E-3ECF-04B2308716EB}"/>
              </a:ext>
            </a:extLst>
          </p:cNvPr>
          <p:cNvGrpSpPr/>
          <p:nvPr/>
        </p:nvGrpSpPr>
        <p:grpSpPr>
          <a:xfrm>
            <a:off x="6389680" y="962751"/>
            <a:ext cx="5434458" cy="2098250"/>
            <a:chOff x="6389680" y="973260"/>
            <a:chExt cx="5434458" cy="2098250"/>
          </a:xfrm>
        </p:grpSpPr>
        <p:pic>
          <p:nvPicPr>
            <p:cNvPr id="53" name="Segnaposto contenuto 5" descr="Immagine che contiene microonde, interni, forno, viola">
              <a:extLst>
                <a:ext uri="{FF2B5EF4-FFF2-40B4-BE49-F238E27FC236}">
                  <a16:creationId xmlns:a16="http://schemas.microsoft.com/office/drawing/2014/main" id="{BFAD5B13-B8A2-F2C5-47F2-D68C0E285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837" b="42131"/>
            <a:stretch/>
          </p:blipFill>
          <p:spPr>
            <a:xfrm>
              <a:off x="6389680" y="1168067"/>
              <a:ext cx="5262376" cy="1903443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27000"/>
                </a:prstClr>
              </a:outerShdw>
            </a:effectLst>
          </p:spPr>
        </p:pic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75A7B540-8457-B23C-2762-AE71B3982ED7}"/>
                </a:ext>
              </a:extLst>
            </p:cNvPr>
            <p:cNvSpPr txBox="1"/>
            <p:nvPr/>
          </p:nvSpPr>
          <p:spPr>
            <a:xfrm>
              <a:off x="9429475" y="973260"/>
              <a:ext cx="2394663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ysClr val="windowText" lastClr="000000"/>
              </a:solidFill>
            </a:ln>
          </p:spPr>
          <p:txBody>
            <a:bodyPr wrap="square">
              <a:spAutoFit/>
            </a:bodyPr>
            <a:lstStyle/>
            <a:p>
              <a:r>
                <a:rPr kumimoji="0" lang="it-IT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Segmented</a:t>
              </a:r>
              <a:r>
                <a:rPr kumimoji="0" lang="it-IT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it-IT" sz="2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capillary</a:t>
              </a:r>
              <a:endParaRPr lang="it-IT" sz="2000" b="1" dirty="0"/>
            </a:p>
          </p:txBody>
        </p:sp>
      </p:grpSp>
      <p:sp>
        <p:nvSpPr>
          <p:cNvPr id="55" name="Rectangle 12">
            <a:extLst>
              <a:ext uri="{FF2B5EF4-FFF2-40B4-BE49-F238E27FC236}">
                <a16:creationId xmlns:a16="http://schemas.microsoft.com/office/drawing/2014/main" id="{33B853BA-0805-5C38-BD5F-5976B775515E}"/>
              </a:ext>
            </a:extLst>
          </p:cNvPr>
          <p:cNvSpPr/>
          <p:nvPr/>
        </p:nvSpPr>
        <p:spPr>
          <a:xfrm>
            <a:off x="6785768" y="140002"/>
            <a:ext cx="4169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m-scale plasma sources</a:t>
            </a:r>
          </a:p>
        </p:txBody>
      </p:sp>
    </p:spTree>
    <p:extLst>
      <p:ext uri="{BB962C8B-B14F-4D97-AF65-F5344CB8AC3E}">
        <p14:creationId xmlns:p14="http://schemas.microsoft.com/office/powerpoint/2010/main" val="410723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D32CB9-71A1-660F-3F5B-42F81C79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0A4A58AC-F0D0-97A2-6BFB-85E55EC85870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2024           12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AA0320F7-00D3-BE04-0331-67F47150D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pic>
        <p:nvPicPr>
          <p:cNvPr id="2" name="VID-20240229-WA0005">
            <a:hlinkClick r:id="" action="ppaction://media"/>
            <a:extLst>
              <a:ext uri="{FF2B5EF4-FFF2-40B4-BE49-F238E27FC236}">
                <a16:creationId xmlns:a16="http://schemas.microsoft.com/office/drawing/2014/main" id="{89316A74-27F8-DB0E-6E36-9E5EA1E86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-6000" contrast="42000"/>
          </a:blip>
          <a:srcRect t="752" b="12184"/>
          <a:stretch/>
        </p:blipFill>
        <p:spPr>
          <a:xfrm>
            <a:off x="264083" y="3935070"/>
            <a:ext cx="4844627" cy="2387824"/>
          </a:xfrm>
          <a:prstGeom prst="rect">
            <a:avLst/>
          </a:prstGeom>
          <a:ln w="31750">
            <a:solidFill>
              <a:schemeClr val="tx1"/>
            </a:solidFill>
          </a:ln>
          <a:effectLst>
            <a:outerShdw blurRad="304800" dist="38100" dir="660000" sx="103000" sy="1030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AF88EF5F-F1D7-623B-2304-D138EE184814}"/>
              </a:ext>
            </a:extLst>
          </p:cNvPr>
          <p:cNvSpPr/>
          <p:nvPr/>
        </p:nvSpPr>
        <p:spPr>
          <a:xfrm>
            <a:off x="2970491" y="3500297"/>
            <a:ext cx="311515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165100" dist="38100" dir="2700000" sx="101000" sy="101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150 Hz repetition rate discharges </a:t>
            </a:r>
            <a:r>
              <a:rPr lang="en-US" sz="1600" b="1" kern="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x10</a:t>
            </a:r>
            <a:r>
              <a:rPr lang="en-US" sz="1600" b="1" kern="0" baseline="30000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shots No damages observed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DB7400-8BA3-A4E4-D698-81F155E02EB8}"/>
              </a:ext>
            </a:extLst>
          </p:cNvPr>
          <p:cNvSpPr txBox="1"/>
          <p:nvPr/>
        </p:nvSpPr>
        <p:spPr>
          <a:xfrm>
            <a:off x="162896" y="776602"/>
            <a:ext cx="11548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operate at high repetition rate with gas-filled capillary-discharge the key point is the thermal dissipation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CC488B5-A1DD-A0F6-3AFF-1543F76FFCBC}"/>
              </a:ext>
            </a:extLst>
          </p:cNvPr>
          <p:cNvGrpSpPr/>
          <p:nvPr/>
        </p:nvGrpSpPr>
        <p:grpSpPr>
          <a:xfrm>
            <a:off x="916294" y="1211375"/>
            <a:ext cx="3508034" cy="2197712"/>
            <a:chOff x="346384" y="1320727"/>
            <a:chExt cx="4352059" cy="2776035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533216E8-95D0-0FF2-E1B5-1CF08AEE6CA0}"/>
                </a:ext>
              </a:extLst>
            </p:cNvPr>
            <p:cNvGrpSpPr/>
            <p:nvPr/>
          </p:nvGrpSpPr>
          <p:grpSpPr>
            <a:xfrm>
              <a:off x="346384" y="1829445"/>
              <a:ext cx="2016219" cy="2267317"/>
              <a:chOff x="302524" y="1018248"/>
              <a:chExt cx="2016219" cy="2267317"/>
            </a:xfrm>
          </p:grpSpPr>
          <p:pic>
            <p:nvPicPr>
              <p:cNvPr id="15" name="Picture 57">
                <a:extLst>
                  <a:ext uri="{FF2B5EF4-FFF2-40B4-BE49-F238E27FC236}">
                    <a16:creationId xmlns:a16="http://schemas.microsoft.com/office/drawing/2014/main" id="{E3085CD1-B825-F130-BC99-11F8514785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71" t="30717" r="24946" b="30465"/>
              <a:stretch/>
            </p:blipFill>
            <p:spPr>
              <a:xfrm>
                <a:off x="315417" y="1076645"/>
                <a:ext cx="1991595" cy="1784533"/>
              </a:xfrm>
              <a:prstGeom prst="rect">
                <a:avLst/>
              </a:prstGeom>
            </p:spPr>
          </p:pic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53BE24CD-2EAF-6E4B-A4C4-C55F9A338DC6}"/>
                  </a:ext>
                </a:extLst>
              </p:cNvPr>
              <p:cNvSpPr txBox="1"/>
              <p:nvPr/>
            </p:nvSpPr>
            <p:spPr>
              <a:xfrm>
                <a:off x="540229" y="2896797"/>
                <a:ext cx="1607750" cy="388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r>
                  <a:rPr kumimoji="0" lang="en-US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5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shots/1 Hz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ttangolo 16">
                <a:extLst>
                  <a:ext uri="{FF2B5EF4-FFF2-40B4-BE49-F238E27FC236}">
                    <a16:creationId xmlns:a16="http://schemas.microsoft.com/office/drawing/2014/main" id="{6E4E75C2-D1FB-D307-CC08-F666E3D254CD}"/>
                  </a:ext>
                </a:extLst>
              </p:cNvPr>
              <p:cNvSpPr/>
              <p:nvPr/>
            </p:nvSpPr>
            <p:spPr>
              <a:xfrm>
                <a:off x="302524" y="1018248"/>
                <a:ext cx="2016219" cy="22478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66AD1982-6D7F-CEA5-9EAA-879B328D9CAC}"/>
                </a:ext>
              </a:extLst>
            </p:cNvPr>
            <p:cNvGrpSpPr/>
            <p:nvPr/>
          </p:nvGrpSpPr>
          <p:grpSpPr>
            <a:xfrm>
              <a:off x="2485457" y="1829444"/>
              <a:ext cx="2202826" cy="2265151"/>
              <a:chOff x="2485457" y="1020414"/>
              <a:chExt cx="2202826" cy="2265151"/>
            </a:xfrm>
          </p:grpSpPr>
          <p:pic>
            <p:nvPicPr>
              <p:cNvPr id="12" name="Picture 40">
                <a:extLst>
                  <a:ext uri="{FF2B5EF4-FFF2-40B4-BE49-F238E27FC236}">
                    <a16:creationId xmlns:a16="http://schemas.microsoft.com/office/drawing/2014/main" id="{B0639AD8-76B6-B8E0-BB11-3DEF4C7BC8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3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66" t="38067" r="44847" b="39518"/>
              <a:stretch/>
            </p:blipFill>
            <p:spPr>
              <a:xfrm>
                <a:off x="2552338" y="1076646"/>
                <a:ext cx="2089324" cy="1784533"/>
              </a:xfrm>
              <a:prstGeom prst="rect">
                <a:avLst/>
              </a:prstGeom>
            </p:spPr>
          </p:pic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AB43BE77-4FCC-E649-DF9B-865F30671F6A}"/>
                  </a:ext>
                </a:extLst>
              </p:cNvPr>
              <p:cNvSpPr txBox="1"/>
              <p:nvPr/>
            </p:nvSpPr>
            <p:spPr>
              <a:xfrm>
                <a:off x="2698212" y="2896797"/>
                <a:ext cx="1923130" cy="3887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7x10</a:t>
                </a:r>
                <a:r>
                  <a:rPr kumimoji="0" lang="en-US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4 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shots/30 Hz</a:t>
                </a:r>
                <a:endPara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8504DCDA-E774-D2C5-7375-3CB313E447A0}"/>
                  </a:ext>
                </a:extLst>
              </p:cNvPr>
              <p:cNvSpPr/>
              <p:nvPr/>
            </p:nvSpPr>
            <p:spPr>
              <a:xfrm>
                <a:off x="2485457" y="1020414"/>
                <a:ext cx="2202826" cy="224788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CC0E5B9-CDAC-AE8B-81BF-0615ACA14E2D}"/>
                </a:ext>
              </a:extLst>
            </p:cNvPr>
            <p:cNvSpPr txBox="1"/>
            <p:nvPr/>
          </p:nvSpPr>
          <p:spPr>
            <a:xfrm>
              <a:off x="356543" y="1320727"/>
              <a:ext cx="4341900" cy="46652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3D plastic materials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F4DE1F45-0751-0002-6347-FE53F11D0049}"/>
              </a:ext>
            </a:extLst>
          </p:cNvPr>
          <p:cNvGrpSpPr/>
          <p:nvPr/>
        </p:nvGrpSpPr>
        <p:grpSpPr>
          <a:xfrm>
            <a:off x="4865128" y="1211375"/>
            <a:ext cx="5607295" cy="2180610"/>
            <a:chOff x="4644144" y="1147438"/>
            <a:chExt cx="7318917" cy="2755001"/>
          </a:xfrm>
        </p:grpSpPr>
        <p:grpSp>
          <p:nvGrpSpPr>
            <p:cNvPr id="19" name="Group 55">
              <a:extLst>
                <a:ext uri="{FF2B5EF4-FFF2-40B4-BE49-F238E27FC236}">
                  <a16:creationId xmlns:a16="http://schemas.microsoft.com/office/drawing/2014/main" id="{B0F3A1F0-60D3-0E53-D58C-E8EB8FF91EFC}"/>
                </a:ext>
              </a:extLst>
            </p:cNvPr>
            <p:cNvGrpSpPr/>
            <p:nvPr/>
          </p:nvGrpSpPr>
          <p:grpSpPr>
            <a:xfrm>
              <a:off x="4644144" y="1656724"/>
              <a:ext cx="7318917" cy="2245715"/>
              <a:chOff x="602234" y="2798638"/>
              <a:chExt cx="5760107" cy="2100665"/>
            </a:xfrm>
          </p:grpSpPr>
          <p:pic>
            <p:nvPicPr>
              <p:cNvPr id="22" name="Picture 50">
                <a:extLst>
                  <a:ext uri="{FF2B5EF4-FFF2-40B4-BE49-F238E27FC236}">
                    <a16:creationId xmlns:a16="http://schemas.microsoft.com/office/drawing/2014/main" id="{1DC4A340-6208-55F5-43DD-1CC72063E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78" t="8647" r="27869" b="9247"/>
              <a:stretch/>
            </p:blipFill>
            <p:spPr>
              <a:xfrm rot="16200000">
                <a:off x="2914177" y="1451139"/>
                <a:ext cx="2100665" cy="4795663"/>
              </a:xfrm>
              <a:prstGeom prst="rect">
                <a:avLst/>
              </a:prstGeom>
            </p:spPr>
          </p:pic>
          <p:pic>
            <p:nvPicPr>
              <p:cNvPr id="23" name="Picture 51">
                <a:extLst>
                  <a:ext uri="{FF2B5EF4-FFF2-40B4-BE49-F238E27FC236}">
                    <a16:creationId xmlns:a16="http://schemas.microsoft.com/office/drawing/2014/main" id="{A6649F25-05DD-BE59-AFA9-4462F7C7B4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312" t="32723" r="30097" b="47803"/>
              <a:stretch/>
            </p:blipFill>
            <p:spPr>
              <a:xfrm rot="16200000">
                <a:off x="92790" y="3308082"/>
                <a:ext cx="2100665" cy="1081777"/>
              </a:xfrm>
              <a:prstGeom prst="rect">
                <a:avLst/>
              </a:prstGeom>
            </p:spPr>
          </p:pic>
          <p:pic>
            <p:nvPicPr>
              <p:cNvPr id="24" name="Picture 52">
                <a:extLst>
                  <a:ext uri="{FF2B5EF4-FFF2-40B4-BE49-F238E27FC236}">
                    <a16:creationId xmlns:a16="http://schemas.microsoft.com/office/drawing/2014/main" id="{1E8212EF-D06F-D4D3-9321-C6210B0DE0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536" t="45723" r="31358" b="35856"/>
              <a:stretch/>
            </p:blipFill>
            <p:spPr>
              <a:xfrm rot="16200000">
                <a:off x="2972860" y="3378690"/>
                <a:ext cx="2042909" cy="998315"/>
              </a:xfrm>
              <a:prstGeom prst="rect">
                <a:avLst/>
              </a:prstGeom>
            </p:spPr>
          </p:pic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5ADBB6DB-7D7E-C424-A08A-784DEAA162A3}"/>
                </a:ext>
              </a:extLst>
            </p:cNvPr>
            <p:cNvSpPr txBox="1"/>
            <p:nvPr/>
          </p:nvSpPr>
          <p:spPr>
            <a:xfrm>
              <a:off x="4644144" y="1147438"/>
              <a:ext cx="3675810" cy="4666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Sapphire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219BA3C4-DA2A-5287-4C72-0D51FDD920ED}"/>
                </a:ext>
              </a:extLst>
            </p:cNvPr>
            <p:cNvSpPr txBox="1"/>
            <p:nvPr/>
          </p:nvSpPr>
          <p:spPr>
            <a:xfrm>
              <a:off x="8443877" y="1147438"/>
              <a:ext cx="3508033" cy="46661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Ceramics</a:t>
              </a: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F046C917-A91B-2AB4-2B9B-20951B5CF27C}"/>
              </a:ext>
            </a:extLst>
          </p:cNvPr>
          <p:cNvGrpSpPr/>
          <p:nvPr/>
        </p:nvGrpSpPr>
        <p:grpSpPr>
          <a:xfrm>
            <a:off x="7274604" y="3502727"/>
            <a:ext cx="3487413" cy="902088"/>
            <a:chOff x="339933" y="4639670"/>
            <a:chExt cx="4104626" cy="996404"/>
          </a:xfrm>
        </p:grpSpPr>
        <p:pic>
          <p:nvPicPr>
            <p:cNvPr id="26" name="Picture 34">
              <a:extLst>
                <a:ext uri="{FF2B5EF4-FFF2-40B4-BE49-F238E27FC236}">
                  <a16:creationId xmlns:a16="http://schemas.microsoft.com/office/drawing/2014/main" id="{734A967E-93AA-3D3B-73AC-9C5C44E92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6" b="12680"/>
            <a:stretch/>
          </p:blipFill>
          <p:spPr>
            <a:xfrm>
              <a:off x="339933" y="4639670"/>
              <a:ext cx="3289048" cy="996404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E6A4F901-89DD-75CA-2E13-E09B757CE203}"/>
                </a:ext>
              </a:extLst>
            </p:cNvPr>
            <p:cNvSpPr txBox="1"/>
            <p:nvPr/>
          </p:nvSpPr>
          <p:spPr>
            <a:xfrm>
              <a:off x="3256682" y="4914211"/>
              <a:ext cx="1187877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>
                <a:defRPr/>
              </a:pPr>
              <a:r>
                <a:rPr lang="en-US" sz="2400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 4 eV</a:t>
              </a:r>
              <a:endParaRPr lang="it-IT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D685ADA-01E9-0B00-289B-17AB6084E8AC}"/>
                  </a:ext>
                </a:extLst>
              </p:cNvPr>
              <p:cNvSpPr txBox="1"/>
              <p:nvPr/>
            </p:nvSpPr>
            <p:spPr>
              <a:xfrm>
                <a:off x="7735526" y="4530782"/>
                <a:ext cx="231859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defTabSz="914400">
                  <a:defRPr/>
                </a:pPr>
                <a:r>
                  <a:rPr lang="it-IT" sz="28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 </a:t>
                </a:r>
                <a14:m>
                  <m:oMath xmlns:m="http://schemas.openxmlformats.org/officeDocument/2006/math">
                    <m:r>
                      <a:rPr lang="it-IT" sz="2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d>
                      <m:dPr>
                        <m:ctrlPr>
                          <a:rPr lang="it-IT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endParaRPr lang="it-IT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9D685ADA-01E9-0B00-289B-17AB6084E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526" y="4530782"/>
                <a:ext cx="2318593" cy="430887"/>
              </a:xfrm>
              <a:prstGeom prst="rect">
                <a:avLst/>
              </a:prstGeom>
              <a:blipFill>
                <a:blip r:embed="rId15"/>
                <a:stretch>
                  <a:fillRect l="-9474" t="-25352" b="-492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>
            <a:extLst>
              <a:ext uri="{FF2B5EF4-FFF2-40B4-BE49-F238E27FC236}">
                <a16:creationId xmlns:a16="http://schemas.microsoft.com/office/drawing/2014/main" id="{3E93899B-76A4-B298-5977-ABE6857C513A}"/>
              </a:ext>
            </a:extLst>
          </p:cNvPr>
          <p:cNvGrpSpPr/>
          <p:nvPr/>
        </p:nvGrpSpPr>
        <p:grpSpPr>
          <a:xfrm>
            <a:off x="6912645" y="5243521"/>
            <a:ext cx="4125141" cy="1323439"/>
            <a:chOff x="5787425" y="5150826"/>
            <a:chExt cx="4088353" cy="1323439"/>
          </a:xfrm>
        </p:grpSpPr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333D85DB-EED1-0032-448D-E153B6624CEB}"/>
                </a:ext>
              </a:extLst>
            </p:cNvPr>
            <p:cNvSpPr txBox="1"/>
            <p:nvPr/>
          </p:nvSpPr>
          <p:spPr>
            <a:xfrm>
              <a:off x="6399307" y="5150826"/>
              <a:ext cx="347647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 W/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mK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25°C Sapphire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93 W/</a:t>
              </a:r>
              <a:r>
                <a:rPr kumimoji="0" lang="en-US" sz="2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mK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at 25°C Ceramics</a:t>
              </a: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Parentesi graffa aperta 30">
              <a:extLst>
                <a:ext uri="{FF2B5EF4-FFF2-40B4-BE49-F238E27FC236}">
                  <a16:creationId xmlns:a16="http://schemas.microsoft.com/office/drawing/2014/main" id="{22DF343A-8AAD-DFD1-15FA-9985E4FAAD78}"/>
                </a:ext>
              </a:extLst>
            </p:cNvPr>
            <p:cNvSpPr/>
            <p:nvPr/>
          </p:nvSpPr>
          <p:spPr>
            <a:xfrm>
              <a:off x="6153054" y="5184588"/>
              <a:ext cx="281766" cy="996404"/>
            </a:xfrm>
            <a:prstGeom prst="leftBrac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92011A51-C8FE-2D0C-54A7-27ADB5A9A85E}"/>
                </a:ext>
              </a:extLst>
            </p:cNvPr>
            <p:cNvSpPr txBox="1"/>
            <p:nvPr/>
          </p:nvSpPr>
          <p:spPr>
            <a:xfrm>
              <a:off x="5787425" y="5379596"/>
              <a:ext cx="51797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kumimoji="0" lang="it-IT" sz="2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3" name="Rectangle 12">
            <a:extLst>
              <a:ext uri="{FF2B5EF4-FFF2-40B4-BE49-F238E27FC236}">
                <a16:creationId xmlns:a16="http://schemas.microsoft.com/office/drawing/2014/main" id="{D1AAB8A6-4786-7DCB-4278-944A54D4AE96}"/>
              </a:ext>
            </a:extLst>
          </p:cNvPr>
          <p:cNvSpPr/>
          <p:nvPr/>
        </p:nvSpPr>
        <p:spPr>
          <a:xfrm>
            <a:off x="6120571" y="143899"/>
            <a:ext cx="4873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high </a:t>
            </a: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repRate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 plasma sources</a:t>
            </a:r>
          </a:p>
        </p:txBody>
      </p:sp>
    </p:spTree>
    <p:extLst>
      <p:ext uri="{BB962C8B-B14F-4D97-AF65-F5344CB8AC3E}">
        <p14:creationId xmlns:p14="http://schemas.microsoft.com/office/powerpoint/2010/main" val="242823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317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F83C55-0B53-09AE-CE52-4055F67DD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0F7192E9-C138-3C47-C768-711047CC6982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2024           13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C5814C99-3DFA-5362-E3A6-7CA3B5903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3CDAA05-C222-6219-334E-06AEFECD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07" y="867114"/>
            <a:ext cx="5509813" cy="1325563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+mn-lt"/>
              </a:rPr>
              <a:t>Stark broadening method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3291735B-A2CC-F595-5217-108EF5D335CF}"/>
              </a:ext>
            </a:extLst>
          </p:cNvPr>
          <p:cNvSpPr txBox="1"/>
          <p:nvPr/>
        </p:nvSpPr>
        <p:spPr>
          <a:xfrm>
            <a:off x="447607" y="2406755"/>
            <a:ext cx="5330810" cy="2092881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The spectrometer acquires hydrogen spectral lines of Balmer series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Stark effect: correlation between plasma density and hydrogen spectral linewidth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Temporal and spatial resolved measurements of plasma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4CD819B-E092-F6BD-0F25-B39C152B6FFB}"/>
                  </a:ext>
                </a:extLst>
              </p:cNvPr>
              <p:cNvSpPr txBox="1"/>
              <p:nvPr/>
            </p:nvSpPr>
            <p:spPr>
              <a:xfrm>
                <a:off x="807600" y="4837334"/>
                <a:ext cx="3672488" cy="864789"/>
              </a:xfrm>
              <a:prstGeom prst="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kumimoji="0" lang="it-I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=8.02</m:t>
                      </m:r>
                      <m:r>
                        <a:rPr kumimoji="0" lang="it-IT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12</m:t>
                          </m:r>
                        </m:sup>
                      </m:sSup>
                      <m:sSup>
                        <m:sSupPr>
                          <m:ctrlP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it-I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it-IT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it-IT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∆</m:t>
                                  </m:r>
                                  <m:r>
                                    <a:rPr kumimoji="0" lang="it-IT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𝜆</m:t>
                                  </m:r>
                                </m:num>
                                <m:den>
                                  <m:r>
                                    <a:rPr kumimoji="0" lang="it-IT" sz="2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𝛼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kumimoji="0" lang="it-I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it-I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kumimoji="0" lang="it-IT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𝑐𝑚</m:t>
                          </m:r>
                        </m:e>
                        <m:sup>
                          <m:r>
                            <a:rPr kumimoji="0" lang="it-IT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0" lang="it-IT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84CD819B-E092-F6BD-0F25-B39C152B6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00" y="4837334"/>
                <a:ext cx="3672488" cy="8647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11" descr="A diagram of a ray of light&#10;&#10;Description automatically generated">
            <a:extLst>
              <a:ext uri="{FF2B5EF4-FFF2-40B4-BE49-F238E27FC236}">
                <a16:creationId xmlns:a16="http://schemas.microsoft.com/office/drawing/2014/main" id="{78C63779-9849-5B7B-FE91-C91FAE200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/>
          <a:stretch/>
        </p:blipFill>
        <p:spPr>
          <a:xfrm>
            <a:off x="6196013" y="937102"/>
            <a:ext cx="5618984" cy="5394984"/>
          </a:xfrm>
          <a:prstGeom prst="rect">
            <a:avLst/>
          </a:prstGeom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158C6E9D-9D99-4D3B-390E-990C20815E1B}"/>
              </a:ext>
            </a:extLst>
          </p:cNvPr>
          <p:cNvSpPr/>
          <p:nvPr/>
        </p:nvSpPr>
        <p:spPr>
          <a:xfrm>
            <a:off x="7552940" y="140002"/>
            <a:ext cx="3243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diagnostics</a:t>
            </a:r>
          </a:p>
        </p:txBody>
      </p:sp>
    </p:spTree>
    <p:extLst>
      <p:ext uri="{BB962C8B-B14F-4D97-AF65-F5344CB8AC3E}">
        <p14:creationId xmlns:p14="http://schemas.microsoft.com/office/powerpoint/2010/main" val="1746254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A41DE-1E38-C397-EE13-F92BC4669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7B2EB5FA-15B5-AFE0-A71D-6748C4E170D7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2024           14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6F53F88D-41F8-78CD-DEA4-6C2AE803A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E07D3E54-6BCD-7DD2-39A3-4A9FF0141AF6}"/>
              </a:ext>
            </a:extLst>
          </p:cNvPr>
          <p:cNvSpPr/>
          <p:nvPr/>
        </p:nvSpPr>
        <p:spPr>
          <a:xfrm>
            <a:off x="7666655" y="83822"/>
            <a:ext cx="336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diagnostics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4554E287-D7C4-75FE-EC7B-E756502F2756}"/>
              </a:ext>
            </a:extLst>
          </p:cNvPr>
          <p:cNvSpPr/>
          <p:nvPr/>
        </p:nvSpPr>
        <p:spPr>
          <a:xfrm>
            <a:off x="140575" y="1352427"/>
            <a:ext cx="536682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Imaging of plasma channel slices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line shift for longitudinal scan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Time-resolved measurements</a:t>
            </a:r>
          </a:p>
        </p:txBody>
      </p:sp>
      <p:pic>
        <p:nvPicPr>
          <p:cNvPr id="4" name="Picture 4" descr="A diagram of a device&#10;&#10;Description automatically generated">
            <a:extLst>
              <a:ext uri="{FF2B5EF4-FFF2-40B4-BE49-F238E27FC236}">
                <a16:creationId xmlns:a16="http://schemas.microsoft.com/office/drawing/2014/main" id="{70517445-B61C-983E-9A05-FD96E0BF3F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30" t="56409" r="10529" b="5144"/>
          <a:stretch/>
        </p:blipFill>
        <p:spPr>
          <a:xfrm>
            <a:off x="8913795" y="3873385"/>
            <a:ext cx="1996160" cy="2278621"/>
          </a:xfrm>
          <a:prstGeom prst="rect">
            <a:avLst/>
          </a:prstGeom>
        </p:spPr>
      </p:pic>
      <p:sp>
        <p:nvSpPr>
          <p:cNvPr id="6" name="Oval 13">
            <a:extLst>
              <a:ext uri="{FF2B5EF4-FFF2-40B4-BE49-F238E27FC236}">
                <a16:creationId xmlns:a16="http://schemas.microsoft.com/office/drawing/2014/main" id="{A9981202-AA82-6E2F-1973-C5E3BC400712}"/>
              </a:ext>
            </a:extLst>
          </p:cNvPr>
          <p:cNvSpPr/>
          <p:nvPr/>
        </p:nvSpPr>
        <p:spPr>
          <a:xfrm>
            <a:off x="5727769" y="4387388"/>
            <a:ext cx="987145" cy="23186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8DCF9C1-9D29-0576-84A1-19ED5210D79F}"/>
              </a:ext>
            </a:extLst>
          </p:cNvPr>
          <p:cNvSpPr/>
          <p:nvPr/>
        </p:nvSpPr>
        <p:spPr>
          <a:xfrm rot="16200000">
            <a:off x="7754073" y="5145365"/>
            <a:ext cx="276946" cy="5464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5">
            <a:extLst>
              <a:ext uri="{FF2B5EF4-FFF2-40B4-BE49-F238E27FC236}">
                <a16:creationId xmlns:a16="http://schemas.microsoft.com/office/drawing/2014/main" id="{3123DD22-6C5B-AFD5-32D9-A168BD0E40B8}"/>
              </a:ext>
            </a:extLst>
          </p:cNvPr>
          <p:cNvSpPr/>
          <p:nvPr/>
        </p:nvSpPr>
        <p:spPr>
          <a:xfrm>
            <a:off x="7931233" y="4968029"/>
            <a:ext cx="570535" cy="420993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83071F2C-216F-87F2-77F5-C42222276AA4}"/>
              </a:ext>
            </a:extLst>
          </p:cNvPr>
          <p:cNvSpPr/>
          <p:nvPr/>
        </p:nvSpPr>
        <p:spPr>
          <a:xfrm>
            <a:off x="7423885" y="4659503"/>
            <a:ext cx="437221" cy="1485782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7">
            <a:extLst>
              <a:ext uri="{FF2B5EF4-FFF2-40B4-BE49-F238E27FC236}">
                <a16:creationId xmlns:a16="http://schemas.microsoft.com/office/drawing/2014/main" id="{D3A93075-687E-66DC-E940-B6A133F8F714}"/>
              </a:ext>
            </a:extLst>
          </p:cNvPr>
          <p:cNvSpPr txBox="1"/>
          <p:nvPr/>
        </p:nvSpPr>
        <p:spPr>
          <a:xfrm>
            <a:off x="5852557" y="5749357"/>
            <a:ext cx="160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Spectrometer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62ED515C-8D74-4BD5-D03B-CA19683595F0}"/>
              </a:ext>
            </a:extLst>
          </p:cNvPr>
          <p:cNvSpPr txBox="1"/>
          <p:nvPr/>
        </p:nvSpPr>
        <p:spPr>
          <a:xfrm>
            <a:off x="7974690" y="4279241"/>
            <a:ext cx="900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ICCD camera</a:t>
            </a:r>
          </a:p>
        </p:txBody>
      </p:sp>
      <p:sp>
        <p:nvSpPr>
          <p:cNvPr id="14" name="Isosceles Triangle 19">
            <a:extLst>
              <a:ext uri="{FF2B5EF4-FFF2-40B4-BE49-F238E27FC236}">
                <a16:creationId xmlns:a16="http://schemas.microsoft.com/office/drawing/2014/main" id="{27DA3E0E-A9C6-B14D-573D-9C1469316042}"/>
              </a:ext>
            </a:extLst>
          </p:cNvPr>
          <p:cNvSpPr/>
          <p:nvPr/>
        </p:nvSpPr>
        <p:spPr>
          <a:xfrm>
            <a:off x="6096741" y="3827185"/>
            <a:ext cx="241910" cy="656620"/>
          </a:xfrm>
          <a:prstGeom prst="triangle">
            <a:avLst>
              <a:gd name="adj" fmla="val 55512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rapezoid 20">
            <a:extLst>
              <a:ext uri="{FF2B5EF4-FFF2-40B4-BE49-F238E27FC236}">
                <a16:creationId xmlns:a16="http://schemas.microsoft.com/office/drawing/2014/main" id="{2738FEEF-272E-87F0-E953-EDFE9B8F6A31}"/>
              </a:ext>
            </a:extLst>
          </p:cNvPr>
          <p:cNvSpPr/>
          <p:nvPr/>
        </p:nvSpPr>
        <p:spPr>
          <a:xfrm rot="10800000">
            <a:off x="6096741" y="4483806"/>
            <a:ext cx="241909" cy="749287"/>
          </a:xfrm>
          <a:prstGeom prst="trapezoid">
            <a:avLst>
              <a:gd name="adj" fmla="val 20130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rapezoid 21">
            <a:extLst>
              <a:ext uri="{FF2B5EF4-FFF2-40B4-BE49-F238E27FC236}">
                <a16:creationId xmlns:a16="http://schemas.microsoft.com/office/drawing/2014/main" id="{EF0E5C3F-7395-F630-088F-F9E79B02FEB6}"/>
              </a:ext>
            </a:extLst>
          </p:cNvPr>
          <p:cNvSpPr/>
          <p:nvPr/>
        </p:nvSpPr>
        <p:spPr>
          <a:xfrm rot="5400000">
            <a:off x="6677860" y="4569489"/>
            <a:ext cx="133562" cy="1193651"/>
          </a:xfrm>
          <a:prstGeom prst="trapezoid">
            <a:avLst>
              <a:gd name="adj" fmla="val 40098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tangolo 30">
            <a:extLst>
              <a:ext uri="{FF2B5EF4-FFF2-40B4-BE49-F238E27FC236}">
                <a16:creationId xmlns:a16="http://schemas.microsoft.com/office/drawing/2014/main" id="{3949691C-D141-B675-61C0-BEBFE6CC9228}"/>
              </a:ext>
            </a:extLst>
          </p:cNvPr>
          <p:cNvSpPr/>
          <p:nvPr/>
        </p:nvSpPr>
        <p:spPr>
          <a:xfrm rot="18914004">
            <a:off x="6157008" y="4977909"/>
            <a:ext cx="129202" cy="59551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23">
            <a:extLst>
              <a:ext uri="{FF2B5EF4-FFF2-40B4-BE49-F238E27FC236}">
                <a16:creationId xmlns:a16="http://schemas.microsoft.com/office/drawing/2014/main" id="{BFA228D7-E9D2-7AE2-2F1F-F119866A0810}"/>
              </a:ext>
            </a:extLst>
          </p:cNvPr>
          <p:cNvSpPr/>
          <p:nvPr/>
        </p:nvSpPr>
        <p:spPr>
          <a:xfrm rot="16200000">
            <a:off x="7187996" y="5135532"/>
            <a:ext cx="385021" cy="698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A944467B-CC05-BC43-B594-08FF91B8956B}"/>
              </a:ext>
            </a:extLst>
          </p:cNvPr>
          <p:cNvSpPr txBox="1"/>
          <p:nvPr/>
        </p:nvSpPr>
        <p:spPr>
          <a:xfrm>
            <a:off x="6265502" y="3643317"/>
            <a:ext cx="612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L1</a:t>
            </a:r>
          </a:p>
        </p:txBody>
      </p:sp>
      <p:sp>
        <p:nvSpPr>
          <p:cNvPr id="20" name="TextBox 25">
            <a:extLst>
              <a:ext uri="{FF2B5EF4-FFF2-40B4-BE49-F238E27FC236}">
                <a16:creationId xmlns:a16="http://schemas.microsoft.com/office/drawing/2014/main" id="{DA59FE4B-72E6-D5C0-CF5D-ACFCAAA9D6CE}"/>
              </a:ext>
            </a:extLst>
          </p:cNvPr>
          <p:cNvSpPr txBox="1"/>
          <p:nvPr/>
        </p:nvSpPr>
        <p:spPr>
          <a:xfrm>
            <a:off x="6216460" y="4081112"/>
            <a:ext cx="698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</a:t>
            </a:r>
          </a:p>
        </p:txBody>
      </p:sp>
      <p:cxnSp>
        <p:nvCxnSpPr>
          <p:cNvPr id="21" name="Straight Arrow Connector 26">
            <a:extLst>
              <a:ext uri="{FF2B5EF4-FFF2-40B4-BE49-F238E27FC236}">
                <a16:creationId xmlns:a16="http://schemas.microsoft.com/office/drawing/2014/main" id="{26AEDFD3-4B68-AFC7-F66D-6F6CD9CBA1EA}"/>
              </a:ext>
            </a:extLst>
          </p:cNvPr>
          <p:cNvCxnSpPr>
            <a:cxnSpLocks/>
          </p:cNvCxnSpPr>
          <p:nvPr/>
        </p:nvCxnSpPr>
        <p:spPr>
          <a:xfrm>
            <a:off x="6853362" y="4360583"/>
            <a:ext cx="0" cy="27691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7">
            <a:extLst>
              <a:ext uri="{FF2B5EF4-FFF2-40B4-BE49-F238E27FC236}">
                <a16:creationId xmlns:a16="http://schemas.microsoft.com/office/drawing/2014/main" id="{A824DA19-35C8-22A1-731E-1A520E509683}"/>
              </a:ext>
            </a:extLst>
          </p:cNvPr>
          <p:cNvSpPr txBox="1"/>
          <p:nvPr/>
        </p:nvSpPr>
        <p:spPr>
          <a:xfrm>
            <a:off x="9895895" y="3630430"/>
            <a:ext cx="1031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H-β line</a:t>
            </a:r>
          </a:p>
        </p:txBody>
      </p:sp>
      <p:cxnSp>
        <p:nvCxnSpPr>
          <p:cNvPr id="23" name="Straight Arrow Connector 28">
            <a:extLst>
              <a:ext uri="{FF2B5EF4-FFF2-40B4-BE49-F238E27FC236}">
                <a16:creationId xmlns:a16="http://schemas.microsoft.com/office/drawing/2014/main" id="{084EAE1C-B48C-2698-790C-4A80D872D4DD}"/>
              </a:ext>
            </a:extLst>
          </p:cNvPr>
          <p:cNvCxnSpPr>
            <a:cxnSpLocks/>
          </p:cNvCxnSpPr>
          <p:nvPr/>
        </p:nvCxnSpPr>
        <p:spPr>
          <a:xfrm flipH="1" flipV="1">
            <a:off x="7436411" y="4526353"/>
            <a:ext cx="416208" cy="3296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9" descr="A diagram of a machine&#10;&#10;Description automatically generated">
            <a:extLst>
              <a:ext uri="{FF2B5EF4-FFF2-40B4-BE49-F238E27FC236}">
                <a16:creationId xmlns:a16="http://schemas.microsoft.com/office/drawing/2014/main" id="{1AA21B95-F160-A81A-151B-25B37ECC4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7" r="66669"/>
          <a:stretch/>
        </p:blipFill>
        <p:spPr>
          <a:xfrm>
            <a:off x="5643426" y="1741504"/>
            <a:ext cx="2023229" cy="1803613"/>
          </a:xfrm>
          <a:prstGeom prst="rect">
            <a:avLst/>
          </a:prstGeom>
        </p:spPr>
      </p:pic>
      <p:sp>
        <p:nvSpPr>
          <p:cNvPr id="25" name="Oval 30">
            <a:extLst>
              <a:ext uri="{FF2B5EF4-FFF2-40B4-BE49-F238E27FC236}">
                <a16:creationId xmlns:a16="http://schemas.microsoft.com/office/drawing/2014/main" id="{4E3AFB7A-56BE-0023-718B-E78CEED110FE}"/>
              </a:ext>
            </a:extLst>
          </p:cNvPr>
          <p:cNvSpPr/>
          <p:nvPr/>
        </p:nvSpPr>
        <p:spPr>
          <a:xfrm>
            <a:off x="5727769" y="3424053"/>
            <a:ext cx="987145" cy="231867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effectLst>
            <a:glow rad="127000">
              <a:schemeClr val="accent1">
                <a:alpha val="0"/>
              </a:schemeClr>
            </a:glow>
            <a:reflection stA="0" endPos="65000" dist="508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6" name="Straight Arrow Connector 31">
            <a:extLst>
              <a:ext uri="{FF2B5EF4-FFF2-40B4-BE49-F238E27FC236}">
                <a16:creationId xmlns:a16="http://schemas.microsoft.com/office/drawing/2014/main" id="{A880D2FF-A7F9-C74F-A397-2C178695B077}"/>
              </a:ext>
            </a:extLst>
          </p:cNvPr>
          <p:cNvCxnSpPr>
            <a:cxnSpLocks/>
          </p:cNvCxnSpPr>
          <p:nvPr/>
        </p:nvCxnSpPr>
        <p:spPr>
          <a:xfrm>
            <a:off x="6853362" y="3418234"/>
            <a:ext cx="0" cy="27691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2">
            <a:extLst>
              <a:ext uri="{FF2B5EF4-FFF2-40B4-BE49-F238E27FC236}">
                <a16:creationId xmlns:a16="http://schemas.microsoft.com/office/drawing/2014/main" id="{EBDFA3A5-806D-6898-78DB-0D798802DA7F}"/>
              </a:ext>
            </a:extLst>
          </p:cNvPr>
          <p:cNvSpPr/>
          <p:nvPr/>
        </p:nvSpPr>
        <p:spPr>
          <a:xfrm rot="16200000">
            <a:off x="6166763" y="3372450"/>
            <a:ext cx="136821" cy="22838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Isosceles Triangle 33">
            <a:extLst>
              <a:ext uri="{FF2B5EF4-FFF2-40B4-BE49-F238E27FC236}">
                <a16:creationId xmlns:a16="http://schemas.microsoft.com/office/drawing/2014/main" id="{4E2B913A-45CB-29FA-C7A6-18ED62509894}"/>
              </a:ext>
            </a:extLst>
          </p:cNvPr>
          <p:cNvSpPr/>
          <p:nvPr/>
        </p:nvSpPr>
        <p:spPr>
          <a:xfrm rot="10800000">
            <a:off x="6120977" y="3537518"/>
            <a:ext cx="228387" cy="398323"/>
          </a:xfrm>
          <a:prstGeom prst="triangle">
            <a:avLst>
              <a:gd name="adj" fmla="val 52684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34" descr="A diagram of a machine&#10;&#10;Description automatically generated">
            <a:extLst>
              <a:ext uri="{FF2B5EF4-FFF2-40B4-BE49-F238E27FC236}">
                <a16:creationId xmlns:a16="http://schemas.microsoft.com/office/drawing/2014/main" id="{F3CE0EA4-54C2-6E0F-7D13-B47A23642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364" y="895376"/>
            <a:ext cx="4393502" cy="2719094"/>
          </a:xfrm>
          <a:prstGeom prst="rect">
            <a:avLst/>
          </a:prstGeom>
        </p:spPr>
      </p:pic>
      <p:sp>
        <p:nvSpPr>
          <p:cNvPr id="30" name="TextBox 35">
            <a:extLst>
              <a:ext uri="{FF2B5EF4-FFF2-40B4-BE49-F238E27FC236}">
                <a16:creationId xmlns:a16="http://schemas.microsoft.com/office/drawing/2014/main" id="{22EF6FB9-C29D-016C-9F88-8E1EC56FBBA4}"/>
              </a:ext>
            </a:extLst>
          </p:cNvPr>
          <p:cNvSpPr txBox="1"/>
          <p:nvPr/>
        </p:nvSpPr>
        <p:spPr>
          <a:xfrm rot="5400000">
            <a:off x="10292393" y="4844221"/>
            <a:ext cx="2164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position</a:t>
            </a:r>
          </a:p>
        </p:txBody>
      </p:sp>
      <p:sp>
        <p:nvSpPr>
          <p:cNvPr id="31" name="TextBox 36">
            <a:extLst>
              <a:ext uri="{FF2B5EF4-FFF2-40B4-BE49-F238E27FC236}">
                <a16:creationId xmlns:a16="http://schemas.microsoft.com/office/drawing/2014/main" id="{8F6F3948-69A2-9B9D-7CE0-4EA8E19C57B7}"/>
              </a:ext>
            </a:extLst>
          </p:cNvPr>
          <p:cNvSpPr txBox="1"/>
          <p:nvPr/>
        </p:nvSpPr>
        <p:spPr>
          <a:xfrm>
            <a:off x="8813442" y="6025460"/>
            <a:ext cx="2164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Wavelength</a:t>
            </a:r>
          </a:p>
        </p:txBody>
      </p:sp>
      <p:cxnSp>
        <p:nvCxnSpPr>
          <p:cNvPr id="32" name="Straight Arrow Connector 37">
            <a:extLst>
              <a:ext uri="{FF2B5EF4-FFF2-40B4-BE49-F238E27FC236}">
                <a16:creationId xmlns:a16="http://schemas.microsoft.com/office/drawing/2014/main" id="{81B43CBA-CCF5-A146-4A7E-E2A65F43CDE7}"/>
              </a:ext>
            </a:extLst>
          </p:cNvPr>
          <p:cNvCxnSpPr>
            <a:cxnSpLocks/>
          </p:cNvCxnSpPr>
          <p:nvPr/>
        </p:nvCxnSpPr>
        <p:spPr>
          <a:xfrm flipV="1">
            <a:off x="11075361" y="3992247"/>
            <a:ext cx="0" cy="2102811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3" name="TextBox 38">
            <a:extLst>
              <a:ext uri="{FF2B5EF4-FFF2-40B4-BE49-F238E27FC236}">
                <a16:creationId xmlns:a16="http://schemas.microsoft.com/office/drawing/2014/main" id="{35498C1D-D975-479E-C030-001E1CE1667C}"/>
              </a:ext>
            </a:extLst>
          </p:cNvPr>
          <p:cNvSpPr txBox="1"/>
          <p:nvPr/>
        </p:nvSpPr>
        <p:spPr>
          <a:xfrm>
            <a:off x="10272878" y="1149157"/>
            <a:ext cx="1604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Capillary</a:t>
            </a:r>
          </a:p>
        </p:txBody>
      </p:sp>
      <p:sp>
        <p:nvSpPr>
          <p:cNvPr id="34" name="Rectangle 39">
            <a:extLst>
              <a:ext uri="{FF2B5EF4-FFF2-40B4-BE49-F238E27FC236}">
                <a16:creationId xmlns:a16="http://schemas.microsoft.com/office/drawing/2014/main" id="{A8D1C137-8A31-BABA-2957-773417DF19E8}"/>
              </a:ext>
            </a:extLst>
          </p:cNvPr>
          <p:cNvSpPr/>
          <p:nvPr/>
        </p:nvSpPr>
        <p:spPr>
          <a:xfrm>
            <a:off x="9474200" y="2994379"/>
            <a:ext cx="1092200" cy="400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Straight Arrow Connector 40">
            <a:extLst>
              <a:ext uri="{FF2B5EF4-FFF2-40B4-BE49-F238E27FC236}">
                <a16:creationId xmlns:a16="http://schemas.microsoft.com/office/drawing/2014/main" id="{5004CFAB-CE10-BB8F-4F1D-64C656CBCEB5}"/>
              </a:ext>
            </a:extLst>
          </p:cNvPr>
          <p:cNvCxnSpPr>
            <a:cxnSpLocks/>
          </p:cNvCxnSpPr>
          <p:nvPr/>
        </p:nvCxnSpPr>
        <p:spPr>
          <a:xfrm flipH="1" flipV="1">
            <a:off x="9643593" y="2583581"/>
            <a:ext cx="173522" cy="1408666"/>
          </a:xfrm>
          <a:prstGeom prst="straightConnector1">
            <a:avLst/>
          </a:prstGeom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id="{7D678F16-E154-A879-9947-76DA07E8C135}"/>
              </a:ext>
            </a:extLst>
          </p:cNvPr>
          <p:cNvGrpSpPr/>
          <p:nvPr/>
        </p:nvGrpSpPr>
        <p:grpSpPr>
          <a:xfrm>
            <a:off x="204014" y="1968751"/>
            <a:ext cx="11902068" cy="4299686"/>
            <a:chOff x="204014" y="1968751"/>
            <a:chExt cx="11902068" cy="4299686"/>
          </a:xfrm>
        </p:grpSpPr>
        <p:pic>
          <p:nvPicPr>
            <p:cNvPr id="36" name="Picture 42" descr="A diagram of a diagram of a diagram&#10;&#10;Description automatically generated with low confidence">
              <a:extLst>
                <a:ext uri="{FF2B5EF4-FFF2-40B4-BE49-F238E27FC236}">
                  <a16:creationId xmlns:a16="http://schemas.microsoft.com/office/drawing/2014/main" id="{DE9B03BA-F824-EF2E-801D-DA8E62CAF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896" y="1968751"/>
              <a:ext cx="7396186" cy="4299686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pic>
          <p:nvPicPr>
            <p:cNvPr id="37" name="Picture 44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67790982-CE6A-F50F-5343-8AE4C7223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14" y="2994379"/>
              <a:ext cx="4452598" cy="3121555"/>
            </a:xfrm>
            <a:prstGeom prst="rect">
              <a:avLst/>
            </a:prstGeom>
          </p:spPr>
        </p:pic>
      </p:grpSp>
      <p:sp>
        <p:nvSpPr>
          <p:cNvPr id="38" name="Rectangle 47">
            <a:extLst>
              <a:ext uri="{FF2B5EF4-FFF2-40B4-BE49-F238E27FC236}">
                <a16:creationId xmlns:a16="http://schemas.microsoft.com/office/drawing/2014/main" id="{35274B2E-D85E-9BF0-1683-1D903FA8AC25}"/>
              </a:ext>
            </a:extLst>
          </p:cNvPr>
          <p:cNvSpPr/>
          <p:nvPr/>
        </p:nvSpPr>
        <p:spPr>
          <a:xfrm>
            <a:off x="323103" y="675444"/>
            <a:ext cx="71692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Transverse Stark broadening method</a:t>
            </a:r>
          </a:p>
        </p:txBody>
      </p:sp>
    </p:spTree>
    <p:extLst>
      <p:ext uri="{BB962C8B-B14F-4D97-AF65-F5344CB8AC3E}">
        <p14:creationId xmlns:p14="http://schemas.microsoft.com/office/powerpoint/2010/main" val="39397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88656" y="2525161"/>
            <a:ext cx="11727150" cy="0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472082F-DD6D-15F6-2C2D-704A52C5138E}"/>
              </a:ext>
            </a:extLst>
          </p:cNvPr>
          <p:cNvSpPr txBox="1"/>
          <p:nvPr/>
        </p:nvSpPr>
        <p:spPr>
          <a:xfrm>
            <a:off x="8366350" y="6211669"/>
            <a:ext cx="37370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n-US" altLang="it-IT" sz="20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Angelo Biagioni | </a:t>
            </a:r>
            <a:r>
              <a:rPr lang="en-US" altLang="it-IT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INFN_LNF</a:t>
            </a:r>
            <a:endParaRPr kumimoji="0" lang="en-US" altLang="it-IT" sz="20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r"/>
            <a:r>
              <a:rPr lang="en-US" altLang="it-IT" sz="16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Angelo.Biagioni@lnf.infn.it</a:t>
            </a:r>
            <a:endParaRPr kumimoji="0" lang="en-US" altLang="it-IT" sz="16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Immagine 7" descr="Immagine che contiene bus, treno, acciaio, metropolitana">
            <a:extLst>
              <a:ext uri="{FF2B5EF4-FFF2-40B4-BE49-F238E27FC236}">
                <a16:creationId xmlns:a16="http://schemas.microsoft.com/office/drawing/2014/main" id="{7938220F-C119-0F83-7ED7-E6FFBBC6D5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823"/>
          <a:stretch/>
        </p:blipFill>
        <p:spPr>
          <a:xfrm>
            <a:off x="88656" y="61661"/>
            <a:ext cx="12017770" cy="4345952"/>
          </a:xfrm>
          <a:prstGeom prst="rect">
            <a:avLst/>
          </a:prstGeom>
        </p:spPr>
      </p:pic>
      <p:sp>
        <p:nvSpPr>
          <p:cNvPr id="10" name="Rettangolo 11"/>
          <p:cNvSpPr/>
          <p:nvPr/>
        </p:nvSpPr>
        <p:spPr>
          <a:xfrm>
            <a:off x="0" y="4603941"/>
            <a:ext cx="12192000" cy="769441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857859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368357" y="140002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Outline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47CCB311-0238-351A-9750-8335E70416D2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2024            2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8E9FE979-85B8-B2F6-FFE1-E5889E9A6632}"/>
              </a:ext>
            </a:extLst>
          </p:cNvPr>
          <p:cNvSpPr/>
          <p:nvPr/>
        </p:nvSpPr>
        <p:spPr>
          <a:xfrm>
            <a:off x="1466801" y="1562382"/>
            <a:ext cx="7123489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Introduction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Plasma_lab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Design of plasma accelerating modules </a:t>
            </a:r>
          </a:p>
          <a:p>
            <a:pPr lvl="1"/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914331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Very long plasma sources</a:t>
            </a:r>
          </a:p>
          <a:p>
            <a:pPr marL="914331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Materials</a:t>
            </a:r>
          </a:p>
          <a:p>
            <a:pPr marL="914331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 diagnostics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914331" lvl="1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it-IT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516F6181-C19D-C681-8614-C8858FF4F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</p:spTree>
    <p:extLst>
      <p:ext uri="{BB962C8B-B14F-4D97-AF65-F5344CB8AC3E}">
        <p14:creationId xmlns:p14="http://schemas.microsoft.com/office/powerpoint/2010/main" val="308070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7B15D-79E2-AFE4-6227-25EBDE470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869A95A-5321-2CF0-C5CF-625EBFCFF1A7}"/>
              </a:ext>
            </a:extLst>
          </p:cNvPr>
          <p:cNvSpPr/>
          <p:nvPr/>
        </p:nvSpPr>
        <p:spPr>
          <a:xfrm>
            <a:off x="8635612" y="140002"/>
            <a:ext cx="21609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Introduction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D2060DB5-5779-5AAC-8853-448FD33960DF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2024            3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F416023-5A72-7841-6CC1-EC1E038FB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84065019-40B3-EA1C-CA09-5F8D39778056}"/>
              </a:ext>
            </a:extLst>
          </p:cNvPr>
          <p:cNvSpPr/>
          <p:nvPr/>
        </p:nvSpPr>
        <p:spPr>
          <a:xfrm>
            <a:off x="7451833" y="3825194"/>
            <a:ext cx="3761080" cy="2554545"/>
          </a:xfrm>
          <a:prstGeom prst="rect">
            <a:avLst/>
          </a:prstGeom>
          <a:solidFill>
            <a:schemeClr val="accent1">
              <a:lumMod val="20000"/>
              <a:lumOff val="80000"/>
              <a:alpha val="91000"/>
            </a:schemeClr>
          </a:solidFill>
          <a:ln w="19050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Plasma accelerating module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Plasma confinement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Materials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Gas injection systems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Plasma formation techniques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HV sources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Lasers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Plasma diagnostics</a:t>
            </a:r>
          </a:p>
          <a:p>
            <a:pPr marL="285750" marR="0" lvl="0" indent="-28575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Vacuum system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0880B00C-439A-DE43-5FCE-4FD2490CF434}"/>
              </a:ext>
            </a:extLst>
          </p:cNvPr>
          <p:cNvGrpSpPr/>
          <p:nvPr/>
        </p:nvGrpSpPr>
        <p:grpSpPr>
          <a:xfrm>
            <a:off x="197447" y="864121"/>
            <a:ext cx="5503763" cy="2899281"/>
            <a:chOff x="340495" y="355179"/>
            <a:chExt cx="6129946" cy="3366446"/>
          </a:xfrm>
        </p:grpSpPr>
        <p:pic>
          <p:nvPicPr>
            <p:cNvPr id="6" name="Immagine 5" descr="Immagine che contiene Modello in scala, giocattolo, Set per costruzioni, interno">
              <a:extLst>
                <a:ext uri="{FF2B5EF4-FFF2-40B4-BE49-F238E27FC236}">
                  <a16:creationId xmlns:a16="http://schemas.microsoft.com/office/drawing/2014/main" id="{5E2CB8B4-AF4A-6A54-EBBD-EDA8D0FB8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95" y="355179"/>
              <a:ext cx="6129946" cy="3366446"/>
            </a:xfrm>
            <a:prstGeom prst="rect">
              <a:avLst/>
            </a:prstGeom>
          </p:spPr>
        </p:pic>
        <p:sp>
          <p:nvSpPr>
            <p:cNvPr id="7" name="Rectangle 10">
              <a:extLst>
                <a:ext uri="{FF2B5EF4-FFF2-40B4-BE49-F238E27FC236}">
                  <a16:creationId xmlns:a16="http://schemas.microsoft.com/office/drawing/2014/main" id="{27EEE689-6B07-366D-6B11-45DF73200AFC}"/>
                </a:ext>
              </a:extLst>
            </p:cNvPr>
            <p:cNvSpPr/>
            <p:nvPr/>
          </p:nvSpPr>
          <p:spPr>
            <a:xfrm>
              <a:off x="1221294" y="450196"/>
              <a:ext cx="3256109" cy="393106"/>
            </a:xfrm>
            <a:prstGeom prst="rect">
              <a:avLst/>
            </a:prstGeom>
            <a:ln w="25400">
              <a:noFill/>
            </a:ln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Microsoft JhengHei" panose="020B0604030504040204" pitchFamily="34" charset="-120"/>
                  <a:cs typeface="Arial" pitchFamily="34" charset="0"/>
                </a:rPr>
                <a:t>SPARC_LAB test facility </a:t>
              </a:r>
              <a:endPara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4B8FFCF5-4C43-2725-2070-EEB9DD0A65A3}"/>
              </a:ext>
            </a:extLst>
          </p:cNvPr>
          <p:cNvGrpSpPr/>
          <p:nvPr/>
        </p:nvGrpSpPr>
        <p:grpSpPr>
          <a:xfrm>
            <a:off x="2395700" y="945951"/>
            <a:ext cx="6910308" cy="2675429"/>
            <a:chOff x="2934916" y="391885"/>
            <a:chExt cx="7568538" cy="3111188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C23679B0-2CA2-A577-C2F6-D13CA7708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/>
            <a:stretch/>
          </p:blipFill>
          <p:spPr>
            <a:xfrm>
              <a:off x="5867770" y="406759"/>
              <a:ext cx="4635684" cy="3089160"/>
            </a:xfrm>
            <a:prstGeom prst="rect">
              <a:avLst/>
            </a:prstGeom>
            <a:ln w="25400">
              <a:solidFill>
                <a:srgbClr val="FFFF00"/>
              </a:solidFill>
            </a:ln>
          </p:spPr>
        </p:pic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8B9BACBE-FFF0-69CE-41C8-830B5297C9E2}"/>
                </a:ext>
              </a:extLst>
            </p:cNvPr>
            <p:cNvGrpSpPr/>
            <p:nvPr/>
          </p:nvGrpSpPr>
          <p:grpSpPr>
            <a:xfrm>
              <a:off x="2934916" y="391885"/>
              <a:ext cx="2932852" cy="3111188"/>
              <a:chOff x="3200400" y="1164822"/>
              <a:chExt cx="2928109" cy="2997169"/>
            </a:xfrm>
          </p:grpSpPr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F636CB7D-8909-FAE1-5363-3E6E606E4730}"/>
                  </a:ext>
                </a:extLst>
              </p:cNvPr>
              <p:cNvSpPr/>
              <p:nvPr/>
            </p:nvSpPr>
            <p:spPr>
              <a:xfrm>
                <a:off x="3200400" y="3355848"/>
                <a:ext cx="850392" cy="47548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5" name="Connettore diritto 14">
                <a:extLst>
                  <a:ext uri="{FF2B5EF4-FFF2-40B4-BE49-F238E27FC236}">
                    <a16:creationId xmlns:a16="http://schemas.microsoft.com/office/drawing/2014/main" id="{A9C28BEF-D141-A47E-26F3-BD0519F5E4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0792" y="1164822"/>
                <a:ext cx="2077717" cy="2191026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nettore diritto 15">
                <a:extLst>
                  <a:ext uri="{FF2B5EF4-FFF2-40B4-BE49-F238E27FC236}">
                    <a16:creationId xmlns:a16="http://schemas.microsoft.com/office/drawing/2014/main" id="{098326D0-761C-E105-4B31-FD439EA9A5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792" y="3831336"/>
                <a:ext cx="2077717" cy="330655"/>
              </a:xfrm>
              <a:prstGeom prst="line">
                <a:avLst/>
              </a:prstGeom>
              <a:ln w="254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DD03E879-2BE5-A244-42C3-AD1EEDD5D8B0}"/>
                </a:ext>
              </a:extLst>
            </p:cNvPr>
            <p:cNvSpPr/>
            <p:nvPr/>
          </p:nvSpPr>
          <p:spPr>
            <a:xfrm>
              <a:off x="5855642" y="462152"/>
              <a:ext cx="2138599" cy="523220"/>
            </a:xfrm>
            <a:prstGeom prst="rect">
              <a:avLst/>
            </a:prstGeom>
            <a:ln w="25400">
              <a:noFill/>
            </a:ln>
          </p:spPr>
          <p:txBody>
            <a:bodyPr wrap="non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Microsoft JhengHei" panose="020B0604030504040204" pitchFamily="34" charset="-120"/>
                  <a:cs typeface="Arial" pitchFamily="34" charset="0"/>
                </a:rPr>
                <a:t>Modulo </a:t>
              </a:r>
              <a:r>
                <a:rPr kumimoji="0" lang="en-GB" sz="14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Microsoft JhengHei" panose="020B0604030504040204" pitchFamily="34" charset="-120"/>
                  <a:cs typeface="Arial" pitchFamily="34" charset="0"/>
                </a:rPr>
                <a:t>accelerante</a:t>
              </a:r>
              <a:endPara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  <a:cs typeface="Arial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Microsoft JhengHei" panose="020B0604030504040204" pitchFamily="34" charset="-120"/>
                  <a:cs typeface="Arial" pitchFamily="34" charset="0"/>
                </a:rPr>
                <a:t>al plasma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B78A653C-45BD-793C-EF54-BF247A2812C8}"/>
              </a:ext>
            </a:extLst>
          </p:cNvPr>
          <p:cNvGrpSpPr/>
          <p:nvPr/>
        </p:nvGrpSpPr>
        <p:grpSpPr>
          <a:xfrm>
            <a:off x="136022" y="3509561"/>
            <a:ext cx="7313743" cy="2898133"/>
            <a:chOff x="136022" y="3509561"/>
            <a:chExt cx="7313743" cy="289813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7FFC684D-C885-B3D0-EF4A-C976567396AD}"/>
                </a:ext>
              </a:extLst>
            </p:cNvPr>
            <p:cNvGrpSpPr/>
            <p:nvPr/>
          </p:nvGrpSpPr>
          <p:grpSpPr>
            <a:xfrm>
              <a:off x="136022" y="3509561"/>
              <a:ext cx="5880731" cy="2898133"/>
              <a:chOff x="183089" y="4451482"/>
              <a:chExt cx="5880731" cy="2898133"/>
            </a:xfrm>
          </p:grpSpPr>
          <p:pic>
            <p:nvPicPr>
              <p:cNvPr id="23" name="Immagine 22" descr="Immagine che contiene schermata, mappa, Urbanistica">
                <a:extLst>
                  <a:ext uri="{FF2B5EF4-FFF2-40B4-BE49-F238E27FC236}">
                    <a16:creationId xmlns:a16="http://schemas.microsoft.com/office/drawing/2014/main" id="{05F27632-9A7F-0BFD-B0C1-E587156B4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089" y="4451482"/>
                <a:ext cx="5880730" cy="2898133"/>
              </a:xfrm>
              <a:prstGeom prst="rect">
                <a:avLst/>
              </a:prstGeom>
              <a:ln>
                <a:noFill/>
              </a:ln>
              <a:effectLst>
                <a:outerShdw blurRad="139700" dist="177800" dir="19620000" sx="99000" sy="99000" algn="bl" rotWithShape="0">
                  <a:prstClr val="black">
                    <a:alpha val="59000"/>
                  </a:prstClr>
                </a:outerShdw>
              </a:effectLst>
            </p:spPr>
          </p:pic>
          <p:sp>
            <p:nvSpPr>
              <p:cNvPr id="24" name="Rectangle 10">
                <a:extLst>
                  <a:ext uri="{FF2B5EF4-FFF2-40B4-BE49-F238E27FC236}">
                    <a16:creationId xmlns:a16="http://schemas.microsoft.com/office/drawing/2014/main" id="{59852A01-87C3-DBC3-71F6-18CEE7F63932}"/>
                  </a:ext>
                </a:extLst>
              </p:cNvPr>
              <p:cNvSpPr/>
              <p:nvPr/>
            </p:nvSpPr>
            <p:spPr>
              <a:xfrm>
                <a:off x="183090" y="6937363"/>
                <a:ext cx="5880730" cy="40011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Microsoft JhengHei" panose="020B0604030504040204" pitchFamily="34" charset="-120"/>
                    <a:cs typeface="Arial" pitchFamily="34" charset="0"/>
                  </a:rPr>
                  <a:t>EuPRAXIA@SPARC_LAB</a:t>
                </a:r>
                <a:r>
                  <a:rPr kumimoji="0" lang="en-GB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Microsoft JhengHei" panose="020B0604030504040204" pitchFamily="34" charset="-120"/>
                    <a:cs typeface="Arial" pitchFamily="34" charset="0"/>
                  </a:rPr>
                  <a:t>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Microsoft JhengHei" panose="020B0604030504040204" pitchFamily="34" charset="-120"/>
                    <a:cs typeface="Arial" pitchFamily="34" charset="0"/>
                  </a:rPr>
                  <a:t>(</a:t>
                </a:r>
                <a:r>
                  <a:rPr kumimoji="0" lang="en-GB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Microsoft JhengHei" panose="020B0604030504040204" pitchFamily="34" charset="-120"/>
                    <a:cs typeface="Arial" pitchFamily="34" charset="0"/>
                  </a:rPr>
                  <a:t>ESFRI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Microsoft JhengHei" panose="020B0604030504040204" pitchFamily="34" charset="-120"/>
                    <a:cs typeface="Arial" pitchFamily="34" charset="0"/>
                  </a:rPr>
                  <a:t>)</a:t>
                </a:r>
                <a:endParaRPr kumimoji="0" 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3E690E33-178B-2E8D-CA00-32AE09F8CBB6}"/>
                </a:ext>
              </a:extLst>
            </p:cNvPr>
            <p:cNvGrpSpPr/>
            <p:nvPr/>
          </p:nvGrpSpPr>
          <p:grpSpPr>
            <a:xfrm>
              <a:off x="2555942" y="3820258"/>
              <a:ext cx="4893823" cy="2561544"/>
              <a:chOff x="2241924" y="4138976"/>
              <a:chExt cx="4873020" cy="2572658"/>
            </a:xfrm>
          </p:grpSpPr>
          <p:sp>
            <p:nvSpPr>
              <p:cNvPr id="20" name="Rettangolo 19">
                <a:extLst>
                  <a:ext uri="{FF2B5EF4-FFF2-40B4-BE49-F238E27FC236}">
                    <a16:creationId xmlns:a16="http://schemas.microsoft.com/office/drawing/2014/main" id="{2FDE8024-D7EF-2C49-A60D-197DB76A87A8}"/>
                  </a:ext>
                </a:extLst>
              </p:cNvPr>
              <p:cNvSpPr/>
              <p:nvPr/>
            </p:nvSpPr>
            <p:spPr>
              <a:xfrm>
                <a:off x="2241924" y="5023801"/>
                <a:ext cx="1036465" cy="472264"/>
              </a:xfrm>
              <a:prstGeom prst="rect">
                <a:avLst/>
              </a:prstGeom>
              <a:noFill/>
              <a:ln w="254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CD0A94A5-0892-830C-C8BA-44E628D335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278389" y="4138976"/>
                <a:ext cx="3836555" cy="884825"/>
              </a:xfrm>
              <a:prstGeom prst="line">
                <a:avLst/>
              </a:prstGeom>
              <a:ln w="2540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id="{9A0FC4EA-0E93-2A75-DBF9-EC7F1878D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76330" y="5496066"/>
                <a:ext cx="3838614" cy="1215568"/>
              </a:xfrm>
              <a:prstGeom prst="line">
                <a:avLst/>
              </a:prstGeom>
              <a:ln w="25400" cap="rnd">
                <a:solidFill>
                  <a:schemeClr val="bg1">
                    <a:lumMod val="75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C3CA8435-AC79-FCB6-51D5-E1FEB0B0E994}"/>
              </a:ext>
            </a:extLst>
          </p:cNvPr>
          <p:cNvGrpSpPr/>
          <p:nvPr/>
        </p:nvGrpSpPr>
        <p:grpSpPr>
          <a:xfrm>
            <a:off x="7191274" y="1036197"/>
            <a:ext cx="4984243" cy="2685897"/>
            <a:chOff x="7951735" y="746193"/>
            <a:chExt cx="4984243" cy="2685897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64B6BB6A-5D14-EC7B-FFD6-102AE444758F}"/>
                </a:ext>
              </a:extLst>
            </p:cNvPr>
            <p:cNvGrpSpPr/>
            <p:nvPr/>
          </p:nvGrpSpPr>
          <p:grpSpPr>
            <a:xfrm>
              <a:off x="9572371" y="746193"/>
              <a:ext cx="2624431" cy="2298760"/>
              <a:chOff x="7059327" y="1054155"/>
              <a:chExt cx="3875551" cy="3090067"/>
            </a:xfrm>
          </p:grpSpPr>
          <p:pic>
            <p:nvPicPr>
              <p:cNvPr id="32" name="Immagine 14">
                <a:extLst>
                  <a:ext uri="{FF2B5EF4-FFF2-40B4-BE49-F238E27FC236}">
                    <a16:creationId xmlns:a16="http://schemas.microsoft.com/office/drawing/2014/main" id="{08A74BBA-58D0-71F5-CC99-2D54261F2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7059327" y="1054155"/>
                <a:ext cx="3875551" cy="3090067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</a:ln>
            </p:spPr>
          </p:pic>
          <p:grpSp>
            <p:nvGrpSpPr>
              <p:cNvPr id="33" name="Group 122">
                <a:extLst>
                  <a:ext uri="{FF2B5EF4-FFF2-40B4-BE49-F238E27FC236}">
                    <a16:creationId xmlns:a16="http://schemas.microsoft.com/office/drawing/2014/main" id="{C0CB1BCB-3699-FF73-9F02-FF305E6F5399}"/>
                  </a:ext>
                </a:extLst>
              </p:cNvPr>
              <p:cNvGrpSpPr/>
              <p:nvPr/>
            </p:nvGrpSpPr>
            <p:grpSpPr>
              <a:xfrm>
                <a:off x="7283669" y="1217828"/>
                <a:ext cx="3321269" cy="2880899"/>
                <a:chOff x="3911604" y="2251038"/>
                <a:chExt cx="2410743" cy="1541675"/>
              </a:xfrm>
            </p:grpSpPr>
            <p:sp>
              <p:nvSpPr>
                <p:cNvPr id="34" name="Rectangle 123">
                  <a:extLst>
                    <a:ext uri="{FF2B5EF4-FFF2-40B4-BE49-F238E27FC236}">
                      <a16:creationId xmlns:a16="http://schemas.microsoft.com/office/drawing/2014/main" id="{B92D1757-F682-3B66-5FFD-36425146EFC7}"/>
                    </a:ext>
                  </a:extLst>
                </p:cNvPr>
                <p:cNvSpPr/>
                <p:nvPr/>
              </p:nvSpPr>
              <p:spPr>
                <a:xfrm>
                  <a:off x="4108298" y="3637790"/>
                  <a:ext cx="2033078" cy="154923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ound Same Side Corner Rectangle 124">
                  <a:extLst>
                    <a:ext uri="{FF2B5EF4-FFF2-40B4-BE49-F238E27FC236}">
                      <a16:creationId xmlns:a16="http://schemas.microsoft.com/office/drawing/2014/main" id="{8A93A80D-BD92-FF50-1E1A-85B233BA1D8D}"/>
                    </a:ext>
                  </a:extLst>
                </p:cNvPr>
                <p:cNvSpPr/>
                <p:nvPr/>
              </p:nvSpPr>
              <p:spPr>
                <a:xfrm>
                  <a:off x="4109191" y="2522178"/>
                  <a:ext cx="2032369" cy="917628"/>
                </a:xfrm>
                <a:prstGeom prst="round2Same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125">
                  <a:extLst>
                    <a:ext uri="{FF2B5EF4-FFF2-40B4-BE49-F238E27FC236}">
                      <a16:creationId xmlns:a16="http://schemas.microsoft.com/office/drawing/2014/main" id="{B3D63E4D-47D6-AB2C-CE11-D2C55572EC15}"/>
                    </a:ext>
                  </a:extLst>
                </p:cNvPr>
                <p:cNvSpPr/>
                <p:nvPr/>
              </p:nvSpPr>
              <p:spPr>
                <a:xfrm>
                  <a:off x="4574260" y="2251038"/>
                  <a:ext cx="1053243" cy="100737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126">
                  <a:extLst>
                    <a:ext uri="{FF2B5EF4-FFF2-40B4-BE49-F238E27FC236}">
                      <a16:creationId xmlns:a16="http://schemas.microsoft.com/office/drawing/2014/main" id="{8E0E01F1-7442-D079-4FB0-89D6DD2F8401}"/>
                    </a:ext>
                  </a:extLst>
                </p:cNvPr>
                <p:cNvSpPr/>
                <p:nvPr/>
              </p:nvSpPr>
              <p:spPr>
                <a:xfrm>
                  <a:off x="4954386" y="2354663"/>
                  <a:ext cx="299069" cy="163068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38" name="Group 127">
                  <a:extLst>
                    <a:ext uri="{FF2B5EF4-FFF2-40B4-BE49-F238E27FC236}">
                      <a16:creationId xmlns:a16="http://schemas.microsoft.com/office/drawing/2014/main" id="{14D15B4B-68ED-72C3-2BAA-9CE16102AEF4}"/>
                    </a:ext>
                  </a:extLst>
                </p:cNvPr>
                <p:cNvGrpSpPr/>
                <p:nvPr/>
              </p:nvGrpSpPr>
              <p:grpSpPr>
                <a:xfrm>
                  <a:off x="4487279" y="2284988"/>
                  <a:ext cx="1156444" cy="1103379"/>
                  <a:chOff x="302038" y="440155"/>
                  <a:chExt cx="565364" cy="473160"/>
                </a:xfrm>
              </p:grpSpPr>
              <p:sp>
                <p:nvSpPr>
                  <p:cNvPr id="48" name="Freeform 137">
                    <a:extLst>
                      <a:ext uri="{FF2B5EF4-FFF2-40B4-BE49-F238E27FC236}">
                        <a16:creationId xmlns:a16="http://schemas.microsoft.com/office/drawing/2014/main" id="{671E307D-93DD-9B2E-A4B6-3573FE1B16B6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217950" y="529247"/>
                    <a:ext cx="468155" cy="299979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138">
                    <a:extLst>
                      <a:ext uri="{FF2B5EF4-FFF2-40B4-BE49-F238E27FC236}">
                        <a16:creationId xmlns:a16="http://schemas.microsoft.com/office/drawing/2014/main" id="{89B4172D-A615-BB77-ECDE-91FE2BAC7E3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8982" y="544895"/>
                    <a:ext cx="473160" cy="263680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9" name="Group 128">
                  <a:extLst>
                    <a:ext uri="{FF2B5EF4-FFF2-40B4-BE49-F238E27FC236}">
                      <a16:creationId xmlns:a16="http://schemas.microsoft.com/office/drawing/2014/main" id="{1C0FAE1C-1A8C-03E6-D38F-6C14DD456395}"/>
                    </a:ext>
                  </a:extLst>
                </p:cNvPr>
                <p:cNvGrpSpPr/>
                <p:nvPr/>
              </p:nvGrpSpPr>
              <p:grpSpPr>
                <a:xfrm>
                  <a:off x="6174909" y="2458752"/>
                  <a:ext cx="147438" cy="1333961"/>
                  <a:chOff x="1340881" y="549679"/>
                  <a:chExt cx="87310" cy="751671"/>
                </a:xfrm>
                <a:solidFill>
                  <a:schemeClr val="accent4">
                    <a:lumMod val="60000"/>
                    <a:lumOff val="40000"/>
                  </a:schemeClr>
                </a:solidFill>
              </p:grpSpPr>
              <p:sp>
                <p:nvSpPr>
                  <p:cNvPr id="44" name="Rectangle 133">
                    <a:extLst>
                      <a:ext uri="{FF2B5EF4-FFF2-40B4-BE49-F238E27FC236}">
                        <a16:creationId xmlns:a16="http://schemas.microsoft.com/office/drawing/2014/main" id="{6CA10208-F371-D3F3-AB15-C7EA22054228}"/>
                      </a:ext>
                    </a:extLst>
                  </p:cNvPr>
                  <p:cNvSpPr/>
                  <p:nvPr/>
                </p:nvSpPr>
                <p:spPr>
                  <a:xfrm>
                    <a:off x="1341051" y="674621"/>
                    <a:ext cx="45719" cy="432145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5" name="Group 134">
                    <a:extLst>
                      <a:ext uri="{FF2B5EF4-FFF2-40B4-BE49-F238E27FC236}">
                        <a16:creationId xmlns:a16="http://schemas.microsoft.com/office/drawing/2014/main" id="{785B462F-958A-16C6-D3EC-96B10F3FA03B}"/>
                      </a:ext>
                    </a:extLst>
                  </p:cNvPr>
                  <p:cNvGrpSpPr/>
                  <p:nvPr/>
                </p:nvGrpSpPr>
                <p:grpSpPr>
                  <a:xfrm>
                    <a:off x="1340881" y="549679"/>
                    <a:ext cx="87310" cy="751671"/>
                    <a:chOff x="1340881" y="549679"/>
                    <a:chExt cx="87310" cy="751671"/>
                  </a:xfrm>
                  <a:grpFill/>
                </p:grpSpPr>
                <p:sp>
                  <p:nvSpPr>
                    <p:cNvPr id="46" name="Rectangle 135">
                      <a:extLst>
                        <a:ext uri="{FF2B5EF4-FFF2-40B4-BE49-F238E27FC236}">
                          <a16:creationId xmlns:a16="http://schemas.microsoft.com/office/drawing/2014/main" id="{DC1BEBC5-180B-18F3-05E1-97F53D07D2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051" y="1217883"/>
                      <a:ext cx="45719" cy="8346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" name="Rectangle 136">
                      <a:extLst>
                        <a:ext uri="{FF2B5EF4-FFF2-40B4-BE49-F238E27FC236}">
                          <a16:creationId xmlns:a16="http://schemas.microsoft.com/office/drawing/2014/main" id="{D39D3ED7-9198-EA32-A7DD-3A070D8F5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881" y="549679"/>
                      <a:ext cx="87310" cy="23959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0" name="Group 129">
                  <a:extLst>
                    <a:ext uri="{FF2B5EF4-FFF2-40B4-BE49-F238E27FC236}">
                      <a16:creationId xmlns:a16="http://schemas.microsoft.com/office/drawing/2014/main" id="{8286163E-CEBF-4D40-FBDC-E69BFD259A84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3326111" y="3038082"/>
                  <a:ext cx="1340123" cy="169137"/>
                  <a:chOff x="270658" y="1663016"/>
                  <a:chExt cx="739491" cy="82175"/>
                </a:xfrm>
                <a:solidFill>
                  <a:schemeClr val="accent4">
                    <a:lumMod val="60000"/>
                    <a:lumOff val="40000"/>
                  </a:schemeClr>
                </a:solidFill>
              </p:grpSpPr>
              <p:sp>
                <p:nvSpPr>
                  <p:cNvPr id="41" name="Rectangle 130">
                    <a:extLst>
                      <a:ext uri="{FF2B5EF4-FFF2-40B4-BE49-F238E27FC236}">
                        <a16:creationId xmlns:a16="http://schemas.microsoft.com/office/drawing/2014/main" id="{2B2AA002-7BAE-27B1-9BBD-887F5A992C8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86506" y="1512098"/>
                    <a:ext cx="42999" cy="423188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Rectangle 131">
                    <a:extLst>
                      <a:ext uri="{FF2B5EF4-FFF2-40B4-BE49-F238E27FC236}">
                        <a16:creationId xmlns:a16="http://schemas.microsoft.com/office/drawing/2014/main" id="{C0FE5D6D-8D3D-4415-8EBA-E02A9D4A9EF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47636" y="1682678"/>
                    <a:ext cx="42998" cy="82028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Rectangle 132">
                    <a:extLst>
                      <a:ext uri="{FF2B5EF4-FFF2-40B4-BE49-F238E27FC236}">
                        <a16:creationId xmlns:a16="http://schemas.microsoft.com/office/drawing/2014/main" id="{8D68CA12-1867-8C8B-D518-2922F4F6E6D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46912" y="1586762"/>
                    <a:ext cx="82116" cy="234624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7" name="Gruppo 26">
              <a:extLst>
                <a:ext uri="{FF2B5EF4-FFF2-40B4-BE49-F238E27FC236}">
                  <a16:creationId xmlns:a16="http://schemas.microsoft.com/office/drawing/2014/main" id="{AEE3336A-3CDF-B32C-3E77-497C35B0EA1D}"/>
                </a:ext>
              </a:extLst>
            </p:cNvPr>
            <p:cNvGrpSpPr/>
            <p:nvPr/>
          </p:nvGrpSpPr>
          <p:grpSpPr>
            <a:xfrm>
              <a:off x="7951735" y="746193"/>
              <a:ext cx="1605202" cy="2297635"/>
              <a:chOff x="3200400" y="2291103"/>
              <a:chExt cx="1602606" cy="2213430"/>
            </a:xfrm>
          </p:grpSpPr>
          <p:sp>
            <p:nvSpPr>
              <p:cNvPr id="29" name="Rettangolo 28">
                <a:extLst>
                  <a:ext uri="{FF2B5EF4-FFF2-40B4-BE49-F238E27FC236}">
                    <a16:creationId xmlns:a16="http://schemas.microsoft.com/office/drawing/2014/main" id="{D71BBEE9-3807-84BC-89CC-7C2588042FAB}"/>
                  </a:ext>
                </a:extLst>
              </p:cNvPr>
              <p:cNvSpPr/>
              <p:nvPr/>
            </p:nvSpPr>
            <p:spPr>
              <a:xfrm>
                <a:off x="3200400" y="3355848"/>
                <a:ext cx="850392" cy="47548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2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30" name="Connettore diritto 29">
                <a:extLst>
                  <a:ext uri="{FF2B5EF4-FFF2-40B4-BE49-F238E27FC236}">
                    <a16:creationId xmlns:a16="http://schemas.microsoft.com/office/drawing/2014/main" id="{AF0A2A39-5F6B-DD26-756B-C72537971D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0792" y="2291103"/>
                <a:ext cx="752214" cy="1064746"/>
              </a:xfrm>
              <a:prstGeom prst="line">
                <a:avLst/>
              </a:prstGeom>
              <a:ln w="25400" cap="rnd">
                <a:solidFill>
                  <a:srgbClr val="FFFF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ttore diritto 30">
                <a:extLst>
                  <a:ext uri="{FF2B5EF4-FFF2-40B4-BE49-F238E27FC236}">
                    <a16:creationId xmlns:a16="http://schemas.microsoft.com/office/drawing/2014/main" id="{F56EFCC6-CDEC-82B3-38F1-7A1406D80B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0792" y="3831336"/>
                <a:ext cx="752214" cy="673197"/>
              </a:xfrm>
              <a:prstGeom prst="line">
                <a:avLst/>
              </a:prstGeom>
              <a:ln w="25400" cap="rnd">
                <a:solidFill>
                  <a:srgbClr val="FFFF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FFE726BE-93A6-C9DB-F651-5924ECC438E5}"/>
                </a:ext>
              </a:extLst>
            </p:cNvPr>
            <p:cNvSpPr txBox="1"/>
            <p:nvPr/>
          </p:nvSpPr>
          <p:spPr>
            <a:xfrm>
              <a:off x="10128818" y="3062758"/>
              <a:ext cx="280716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Microsoft JhengHei" panose="020B0604030504040204" pitchFamily="34" charset="-120"/>
                  <a:cs typeface="Arial" pitchFamily="34" charset="0"/>
                </a:rPr>
                <a:t>Plasma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89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B087A1-C673-B3C2-0292-D95455D77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B5ED436-E206-0237-4117-35709394BE97}"/>
              </a:ext>
            </a:extLst>
          </p:cNvPr>
          <p:cNvSpPr/>
          <p:nvPr/>
        </p:nvSpPr>
        <p:spPr>
          <a:xfrm>
            <a:off x="8804500" y="138921"/>
            <a:ext cx="2082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Plasma_Lab</a:t>
            </a:r>
            <a:endParaRPr lang="it-IT" sz="2800" b="1" dirty="0">
              <a:solidFill>
                <a:schemeClr val="accent1">
                  <a:lumMod val="50000"/>
                </a:schemeClr>
              </a:solidFill>
              <a:latin typeface="Microsoft JhengHei UI Light" panose="020B0304030504040204" pitchFamily="34" charset="-120"/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9C1FAF31-C869-86F1-71BF-0D2FD8610EB8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2024            4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7A4FAB7-BA17-E20E-E9BA-720B5BAC7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pic>
        <p:nvPicPr>
          <p:cNvPr id="3" name="Immagine 2" descr="Immagine che contiene interno, macchina, computer, ingegneria&#10;&#10;Descrizione generata automaticamente">
            <a:extLst>
              <a:ext uri="{FF2B5EF4-FFF2-40B4-BE49-F238E27FC236}">
                <a16:creationId xmlns:a16="http://schemas.microsoft.com/office/drawing/2014/main" id="{0E9313B1-F040-430D-0C51-2344DBFD3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" y="1499215"/>
            <a:ext cx="5231385" cy="3923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Immagine 49" descr="Immagine che contiene interno, testo, Schermo del computer, muro&#10;&#10;Descrizione generata automaticamente">
            <a:extLst>
              <a:ext uri="{FF2B5EF4-FFF2-40B4-BE49-F238E27FC236}">
                <a16:creationId xmlns:a16="http://schemas.microsoft.com/office/drawing/2014/main" id="{64232EF4-BA1D-47FB-2253-4E9F9A9D28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"/>
                    </a14:imgEffect>
                    <a14:imgEffect>
                      <a14:brightnessContrast bright="8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846" y="1431794"/>
            <a:ext cx="4861292" cy="36459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F5678230-640D-79E5-D54A-75DD10C6CA61}"/>
              </a:ext>
            </a:extLst>
          </p:cNvPr>
          <p:cNvSpPr txBox="1"/>
          <p:nvPr/>
        </p:nvSpPr>
        <p:spPr>
          <a:xfrm>
            <a:off x="66580" y="735251"/>
            <a:ext cx="11930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Plasma_Lab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dedicated to research and technological development activities for the design and characterization of plasma sources required for the realization of accelerator modules (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operation since 2018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Rettangolo con angoli arrotondati 51">
            <a:extLst>
              <a:ext uri="{FF2B5EF4-FFF2-40B4-BE49-F238E27FC236}">
                <a16:creationId xmlns:a16="http://schemas.microsoft.com/office/drawing/2014/main" id="{072FA9A4-3E0A-811A-8D74-E38CAD047C6D}"/>
              </a:ext>
            </a:extLst>
          </p:cNvPr>
          <p:cNvSpPr/>
          <p:nvPr/>
        </p:nvSpPr>
        <p:spPr>
          <a:xfrm>
            <a:off x="6613078" y="3179906"/>
            <a:ext cx="1126729" cy="1926488"/>
          </a:xfrm>
          <a:prstGeom prst="roundRect">
            <a:avLst/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ttangolo con angoli arrotondati 52">
            <a:extLst>
              <a:ext uri="{FF2B5EF4-FFF2-40B4-BE49-F238E27FC236}">
                <a16:creationId xmlns:a16="http://schemas.microsoft.com/office/drawing/2014/main" id="{CE0E2033-00D2-BBD5-65C7-3407E2869277}"/>
              </a:ext>
            </a:extLst>
          </p:cNvPr>
          <p:cNvSpPr/>
          <p:nvPr/>
        </p:nvSpPr>
        <p:spPr>
          <a:xfrm>
            <a:off x="494097" y="3649718"/>
            <a:ext cx="947452" cy="1410159"/>
          </a:xfrm>
          <a:prstGeom prst="roundRect">
            <a:avLst/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Rettangolo con angoli arrotondati 53">
            <a:extLst>
              <a:ext uri="{FF2B5EF4-FFF2-40B4-BE49-F238E27FC236}">
                <a16:creationId xmlns:a16="http://schemas.microsoft.com/office/drawing/2014/main" id="{7AD38318-136D-E07A-02B6-A690F91927F8}"/>
              </a:ext>
            </a:extLst>
          </p:cNvPr>
          <p:cNvSpPr/>
          <p:nvPr/>
        </p:nvSpPr>
        <p:spPr>
          <a:xfrm>
            <a:off x="2983792" y="3247671"/>
            <a:ext cx="1500620" cy="1099200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ttangolo con angoli arrotondati 54">
            <a:extLst>
              <a:ext uri="{FF2B5EF4-FFF2-40B4-BE49-F238E27FC236}">
                <a16:creationId xmlns:a16="http://schemas.microsoft.com/office/drawing/2014/main" id="{BD43CEA9-3529-BA72-08E2-D9951F661091}"/>
              </a:ext>
            </a:extLst>
          </p:cNvPr>
          <p:cNvSpPr/>
          <p:nvPr/>
        </p:nvSpPr>
        <p:spPr>
          <a:xfrm>
            <a:off x="5188663" y="1663782"/>
            <a:ext cx="1571512" cy="3413981"/>
          </a:xfrm>
          <a:prstGeom prst="roundRect">
            <a:avLst/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</a:t>
            </a:r>
          </a:p>
        </p:txBody>
      </p:sp>
      <p:sp>
        <p:nvSpPr>
          <p:cNvPr id="56" name="Rettangolo con angoli arrotondati 55">
            <a:extLst>
              <a:ext uri="{FF2B5EF4-FFF2-40B4-BE49-F238E27FC236}">
                <a16:creationId xmlns:a16="http://schemas.microsoft.com/office/drawing/2014/main" id="{0E568C5B-DBB7-4F06-5312-B8C7B99B0451}"/>
              </a:ext>
            </a:extLst>
          </p:cNvPr>
          <p:cNvSpPr/>
          <p:nvPr/>
        </p:nvSpPr>
        <p:spPr>
          <a:xfrm>
            <a:off x="1124016" y="2271963"/>
            <a:ext cx="1421058" cy="1379608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36F3E7A3-58DF-4D95-CCE4-CF974D7639AE}"/>
              </a:ext>
            </a:extLst>
          </p:cNvPr>
          <p:cNvSpPr txBox="1"/>
          <p:nvPr/>
        </p:nvSpPr>
        <p:spPr>
          <a:xfrm>
            <a:off x="7620385" y="4617074"/>
            <a:ext cx="172660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Vacuum systems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47A98ED7-2160-F8BD-8C12-01C3CF74053B}"/>
              </a:ext>
            </a:extLst>
          </p:cNvPr>
          <p:cNvSpPr txBox="1"/>
          <p:nvPr/>
        </p:nvSpPr>
        <p:spPr>
          <a:xfrm>
            <a:off x="6719364" y="1563982"/>
            <a:ext cx="151921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 sources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30911542-6FE8-B24A-7912-846E4ACE9834}"/>
              </a:ext>
            </a:extLst>
          </p:cNvPr>
          <p:cNvSpPr txBox="1"/>
          <p:nvPr/>
        </p:nvSpPr>
        <p:spPr>
          <a:xfrm>
            <a:off x="3717312" y="4373743"/>
            <a:ext cx="12885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Plasma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diagnostics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46C8313-5E95-FAC1-EB61-B0CECA9B803B}"/>
              </a:ext>
            </a:extLst>
          </p:cNvPr>
          <p:cNvSpPr txBox="1"/>
          <p:nvPr/>
        </p:nvSpPr>
        <p:spPr>
          <a:xfrm>
            <a:off x="1231459" y="4974159"/>
            <a:ext cx="11819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Discharge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capillaries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9822FC1F-1EBF-F3DD-B107-248AA19EFB60}"/>
              </a:ext>
            </a:extLst>
          </p:cNvPr>
          <p:cNvSpPr txBox="1"/>
          <p:nvPr/>
        </p:nvSpPr>
        <p:spPr>
          <a:xfrm>
            <a:off x="2036093" y="1640818"/>
            <a:ext cx="11819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Vacuum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chambers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CA299EEC-8E99-1EB7-E831-216B31471743}"/>
              </a:ext>
            </a:extLst>
          </p:cNvPr>
          <p:cNvSpPr/>
          <p:nvPr/>
        </p:nvSpPr>
        <p:spPr>
          <a:xfrm>
            <a:off x="3217993" y="2975943"/>
            <a:ext cx="1153094" cy="326445"/>
          </a:xfrm>
          <a:prstGeom prst="roundRect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4DDF8B5F-3C6D-9EE3-C8E2-7A66C3914EBC}"/>
              </a:ext>
            </a:extLst>
          </p:cNvPr>
          <p:cNvSpPr txBox="1"/>
          <p:nvPr/>
        </p:nvSpPr>
        <p:spPr>
          <a:xfrm>
            <a:off x="4024635" y="2589857"/>
            <a:ext cx="79758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Laser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4D6A5A17-6AB5-CA2C-CEE1-BF4562F0F0DB}"/>
              </a:ext>
            </a:extLst>
          </p:cNvPr>
          <p:cNvSpPr txBox="1"/>
          <p:nvPr/>
        </p:nvSpPr>
        <p:spPr>
          <a:xfrm>
            <a:off x="5417000" y="5252615"/>
            <a:ext cx="677500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acceleration experiments at SPARC_LAB test facility</a:t>
            </a:r>
          </a:p>
          <a:p>
            <a:pPr marL="285750" marR="0" lvl="0" indent="-28575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EuPRAXIA@SPAC_LAB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</a:t>
            </a:r>
          </a:p>
          <a:p>
            <a:pPr marL="285750" marR="0" lvl="0" indent="-285750" algn="just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EuAPS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</a:t>
            </a:r>
          </a:p>
        </p:txBody>
      </p:sp>
      <p:sp>
        <p:nvSpPr>
          <p:cNvPr id="65" name="Freccia curva 64">
            <a:extLst>
              <a:ext uri="{FF2B5EF4-FFF2-40B4-BE49-F238E27FC236}">
                <a16:creationId xmlns:a16="http://schemas.microsoft.com/office/drawing/2014/main" id="{2833DBEC-348E-58AB-48B9-B0003A396BBA}"/>
              </a:ext>
            </a:extLst>
          </p:cNvPr>
          <p:cNvSpPr/>
          <p:nvPr/>
        </p:nvSpPr>
        <p:spPr>
          <a:xfrm rot="16200000" flipH="1">
            <a:off x="8847138" y="1330918"/>
            <a:ext cx="912233" cy="2169992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09F9702C-B879-B205-9680-06262143D118}"/>
              </a:ext>
            </a:extLst>
          </p:cNvPr>
          <p:cNvSpPr txBox="1"/>
          <p:nvPr/>
        </p:nvSpPr>
        <p:spPr>
          <a:xfrm>
            <a:off x="10377751" y="1456264"/>
            <a:ext cx="1719083" cy="156966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new compact laser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January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test new plasma sources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High RR</a:t>
            </a:r>
          </a:p>
        </p:txBody>
      </p:sp>
    </p:spTree>
    <p:extLst>
      <p:ext uri="{BB962C8B-B14F-4D97-AF65-F5344CB8AC3E}">
        <p14:creationId xmlns:p14="http://schemas.microsoft.com/office/powerpoint/2010/main" val="3905626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BEB1D9-24C8-C21A-1EA0-F114382CF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FA9FAFF7-F562-359A-C7A8-D95EDFF3F8DD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2024            5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126CE0A-E7FA-B1C9-1973-A32C68AE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2" name="Rectangle 15">
            <a:extLst>
              <a:ext uri="{FF2B5EF4-FFF2-40B4-BE49-F238E27FC236}">
                <a16:creationId xmlns:a16="http://schemas.microsoft.com/office/drawing/2014/main" id="{FB4DDF6F-B0F9-C86A-C2AC-F19E4D1F3621}"/>
              </a:ext>
            </a:extLst>
          </p:cNvPr>
          <p:cNvSpPr/>
          <p:nvPr/>
        </p:nvSpPr>
        <p:spPr>
          <a:xfrm>
            <a:off x="1174583" y="1564644"/>
            <a:ext cx="7411633" cy="41242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1.1 GeV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 GV/m  60cm capillary - density 10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cm-3)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 plasma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discharge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for 6</a:t>
            </a:r>
            <a:r>
              <a:rPr lang="it-IT" sz="2400" dirty="0">
                <a:solidFill>
                  <a:prstClr val="black"/>
                </a:solidFill>
                <a:latin typeface="Calibri" panose="020F0502020204030204"/>
              </a:rPr>
              <a:t>0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 long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capillary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Longitudinal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profiles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914400" marR="0" lvl="2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Plasma sources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100 – 400 Hz</a:t>
            </a:r>
          </a:p>
          <a:p>
            <a:pPr marL="1257233" lvl="2" indent="-342900" defTabSz="914400">
              <a:buFont typeface="Arial" panose="020B0604020202020204" pitchFamily="34" charset="0"/>
              <a:buChar char="•"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Vacuum system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requirements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gas)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Capillary’s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longevity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High-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voltage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sources for plasma </a:t>
            </a:r>
            <a:r>
              <a:rPr kumimoji="0" 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formation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lvl="1" defTabSz="914400">
              <a:defRPr/>
            </a:pPr>
            <a:endParaRPr lang="it-IT" sz="2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282DB53-D8D8-BF9F-ECA1-3D67B937B09E}"/>
              </a:ext>
            </a:extLst>
          </p:cNvPr>
          <p:cNvSpPr/>
          <p:nvPr/>
        </p:nvSpPr>
        <p:spPr>
          <a:xfrm>
            <a:off x="2195475" y="140002"/>
            <a:ext cx="8759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EuPRAXIA@SPARC_LAB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: plasma accelerating module</a:t>
            </a:r>
          </a:p>
        </p:txBody>
      </p:sp>
    </p:spTree>
    <p:extLst>
      <p:ext uri="{BB962C8B-B14F-4D97-AF65-F5344CB8AC3E}">
        <p14:creationId xmlns:p14="http://schemas.microsoft.com/office/powerpoint/2010/main" val="115316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6CEE2-AB5E-7A34-F7A5-83D1442B5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D15DA138-B707-E6B6-7C85-8D241CAEBDB4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2024            6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0CA80642-D60C-2892-1728-E0A43AE2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9D985DD7-2712-84DB-E664-B85B5124E1EC}"/>
              </a:ext>
            </a:extLst>
          </p:cNvPr>
          <p:cNvSpPr/>
          <p:nvPr/>
        </p:nvSpPr>
        <p:spPr>
          <a:xfrm>
            <a:off x="2103117" y="140002"/>
            <a:ext cx="8759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EuPRAXIA@SPARC_LAB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: plasma accelerating module</a:t>
            </a:r>
          </a:p>
        </p:txBody>
      </p:sp>
      <p:grpSp>
        <p:nvGrpSpPr>
          <p:cNvPr id="85" name="Gruppo 84">
            <a:extLst>
              <a:ext uri="{FF2B5EF4-FFF2-40B4-BE49-F238E27FC236}">
                <a16:creationId xmlns:a16="http://schemas.microsoft.com/office/drawing/2014/main" id="{C44A7B4D-9E0C-116B-8942-E5D53F211EEE}"/>
              </a:ext>
            </a:extLst>
          </p:cNvPr>
          <p:cNvGrpSpPr/>
          <p:nvPr/>
        </p:nvGrpSpPr>
        <p:grpSpPr>
          <a:xfrm>
            <a:off x="3967754" y="929556"/>
            <a:ext cx="4391318" cy="5292777"/>
            <a:chOff x="11761" y="922509"/>
            <a:chExt cx="4391318" cy="5292777"/>
          </a:xfrm>
        </p:grpSpPr>
        <p:pic>
          <p:nvPicPr>
            <p:cNvPr id="49" name="Immagine 48" descr="Immagine che contiene testo, diagramma, schermata, Piano">
              <a:extLst>
                <a:ext uri="{FF2B5EF4-FFF2-40B4-BE49-F238E27FC236}">
                  <a16:creationId xmlns:a16="http://schemas.microsoft.com/office/drawing/2014/main" id="{6F4A662F-E5AD-204D-3742-10E9214E6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" y="922509"/>
              <a:ext cx="4391318" cy="5292777"/>
            </a:xfrm>
            <a:prstGeom prst="rect">
              <a:avLst/>
            </a:prstGeom>
          </p:spPr>
        </p:pic>
        <p:grpSp>
          <p:nvGrpSpPr>
            <p:cNvPr id="65" name="Gruppo 64">
              <a:extLst>
                <a:ext uri="{FF2B5EF4-FFF2-40B4-BE49-F238E27FC236}">
                  <a16:creationId xmlns:a16="http://schemas.microsoft.com/office/drawing/2014/main" id="{0EF6F07C-743A-FDA4-24E8-010E27E3CAB1}"/>
                </a:ext>
              </a:extLst>
            </p:cNvPr>
            <p:cNvGrpSpPr/>
            <p:nvPr/>
          </p:nvGrpSpPr>
          <p:grpSpPr>
            <a:xfrm>
              <a:off x="721458" y="961983"/>
              <a:ext cx="1559400" cy="1365891"/>
              <a:chOff x="696225" y="967424"/>
              <a:chExt cx="1559400" cy="1365891"/>
            </a:xfrm>
          </p:grpSpPr>
          <p:pic>
            <p:nvPicPr>
              <p:cNvPr id="66" name="Immagine 14">
                <a:extLst>
                  <a:ext uri="{FF2B5EF4-FFF2-40B4-BE49-F238E27FC236}">
                    <a16:creationId xmlns:a16="http://schemas.microsoft.com/office/drawing/2014/main" id="{3156DC4A-FA44-0304-3AEE-C0D12FE242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696225" y="967424"/>
                <a:ext cx="1559400" cy="1365891"/>
              </a:xfrm>
              <a:prstGeom prst="rect">
                <a:avLst/>
              </a:prstGeom>
              <a:noFill/>
              <a:ln w="15875">
                <a:solidFill>
                  <a:srgbClr val="FFFF00"/>
                </a:solidFill>
              </a:ln>
            </p:spPr>
          </p:pic>
          <p:grpSp>
            <p:nvGrpSpPr>
              <p:cNvPr id="67" name="Group 122">
                <a:extLst>
                  <a:ext uri="{FF2B5EF4-FFF2-40B4-BE49-F238E27FC236}">
                    <a16:creationId xmlns:a16="http://schemas.microsoft.com/office/drawing/2014/main" id="{C1734218-3848-6085-390E-08C281414DFD}"/>
                  </a:ext>
                </a:extLst>
              </p:cNvPr>
              <p:cNvGrpSpPr/>
              <p:nvPr/>
            </p:nvGrpSpPr>
            <p:grpSpPr>
              <a:xfrm>
                <a:off x="730003" y="987094"/>
                <a:ext cx="1477417" cy="1318789"/>
                <a:chOff x="3911604" y="2251038"/>
                <a:chExt cx="2410743" cy="1541675"/>
              </a:xfrm>
            </p:grpSpPr>
            <p:sp>
              <p:nvSpPr>
                <p:cNvPr id="68" name="Rectangle 123">
                  <a:extLst>
                    <a:ext uri="{FF2B5EF4-FFF2-40B4-BE49-F238E27FC236}">
                      <a16:creationId xmlns:a16="http://schemas.microsoft.com/office/drawing/2014/main" id="{819A84E1-45E4-A313-109A-6836974D99C1}"/>
                    </a:ext>
                  </a:extLst>
                </p:cNvPr>
                <p:cNvSpPr/>
                <p:nvPr/>
              </p:nvSpPr>
              <p:spPr>
                <a:xfrm>
                  <a:off x="4108298" y="3637790"/>
                  <a:ext cx="2033078" cy="154923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ound Same Side Corner Rectangle 124">
                  <a:extLst>
                    <a:ext uri="{FF2B5EF4-FFF2-40B4-BE49-F238E27FC236}">
                      <a16:creationId xmlns:a16="http://schemas.microsoft.com/office/drawing/2014/main" id="{234D24F9-9CFC-8649-E4BF-508FBB60F423}"/>
                    </a:ext>
                  </a:extLst>
                </p:cNvPr>
                <p:cNvSpPr/>
                <p:nvPr/>
              </p:nvSpPr>
              <p:spPr>
                <a:xfrm>
                  <a:off x="4109191" y="2522178"/>
                  <a:ext cx="2032369" cy="917628"/>
                </a:xfrm>
                <a:prstGeom prst="round2Same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Rectangle 125">
                  <a:extLst>
                    <a:ext uri="{FF2B5EF4-FFF2-40B4-BE49-F238E27FC236}">
                      <a16:creationId xmlns:a16="http://schemas.microsoft.com/office/drawing/2014/main" id="{86D4729D-DE77-2BC7-2C66-F2F6DD4B5825}"/>
                    </a:ext>
                  </a:extLst>
                </p:cNvPr>
                <p:cNvSpPr/>
                <p:nvPr/>
              </p:nvSpPr>
              <p:spPr>
                <a:xfrm>
                  <a:off x="4574260" y="2251038"/>
                  <a:ext cx="1053243" cy="100737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tangle 126">
                  <a:extLst>
                    <a:ext uri="{FF2B5EF4-FFF2-40B4-BE49-F238E27FC236}">
                      <a16:creationId xmlns:a16="http://schemas.microsoft.com/office/drawing/2014/main" id="{690C98C2-35D3-5D9C-6F35-5EF053C9B1F6}"/>
                    </a:ext>
                  </a:extLst>
                </p:cNvPr>
                <p:cNvSpPr/>
                <p:nvPr/>
              </p:nvSpPr>
              <p:spPr>
                <a:xfrm>
                  <a:off x="4954386" y="2354663"/>
                  <a:ext cx="299069" cy="163068"/>
                </a:xfrm>
                <a:prstGeom prst="rect">
                  <a:avLst/>
                </a:prstGeom>
                <a:noFill/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2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19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2" name="Group 127">
                  <a:extLst>
                    <a:ext uri="{FF2B5EF4-FFF2-40B4-BE49-F238E27FC236}">
                      <a16:creationId xmlns:a16="http://schemas.microsoft.com/office/drawing/2014/main" id="{26547254-44C9-B901-A430-6D5DF897E68F}"/>
                    </a:ext>
                  </a:extLst>
                </p:cNvPr>
                <p:cNvGrpSpPr/>
                <p:nvPr/>
              </p:nvGrpSpPr>
              <p:grpSpPr>
                <a:xfrm>
                  <a:off x="4487279" y="2284988"/>
                  <a:ext cx="1156444" cy="1103379"/>
                  <a:chOff x="302038" y="440155"/>
                  <a:chExt cx="565364" cy="473160"/>
                </a:xfrm>
              </p:grpSpPr>
              <p:sp>
                <p:nvSpPr>
                  <p:cNvPr id="82" name="Freeform 137">
                    <a:extLst>
                      <a:ext uri="{FF2B5EF4-FFF2-40B4-BE49-F238E27FC236}">
                        <a16:creationId xmlns:a16="http://schemas.microsoft.com/office/drawing/2014/main" id="{A7FC93B0-D163-86A4-2201-009974983725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217950" y="529247"/>
                    <a:ext cx="468155" cy="299979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138">
                    <a:extLst>
                      <a:ext uri="{FF2B5EF4-FFF2-40B4-BE49-F238E27FC236}">
                        <a16:creationId xmlns:a16="http://schemas.microsoft.com/office/drawing/2014/main" id="{E47646DC-2792-44A1-1208-41D862B4134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98982" y="544895"/>
                    <a:ext cx="473160" cy="263680"/>
                  </a:xfrm>
                  <a:custGeom>
                    <a:avLst/>
                    <a:gdLst>
                      <a:gd name="connsiteX0" fmla="*/ 0 w 1238492"/>
                      <a:gd name="connsiteY0" fmla="*/ 266218 h 266218"/>
                      <a:gd name="connsiteX1" fmla="*/ 439838 w 1238492"/>
                      <a:gd name="connsiteY1" fmla="*/ 254643 h 266218"/>
                      <a:gd name="connsiteX2" fmla="*/ 810228 w 1238492"/>
                      <a:gd name="connsiteY2" fmla="*/ 150471 h 266218"/>
                      <a:gd name="connsiteX3" fmla="*/ 1238492 w 1238492"/>
                      <a:gd name="connsiteY3" fmla="*/ 0 h 2662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238492" h="266218">
                        <a:moveTo>
                          <a:pt x="0" y="266218"/>
                        </a:moveTo>
                        <a:lnTo>
                          <a:pt x="439838" y="254643"/>
                        </a:lnTo>
                        <a:cubicBezTo>
                          <a:pt x="574876" y="235352"/>
                          <a:pt x="677119" y="192911"/>
                          <a:pt x="810228" y="150471"/>
                        </a:cubicBezTo>
                        <a:cubicBezTo>
                          <a:pt x="943337" y="108031"/>
                          <a:pt x="1090914" y="54015"/>
                          <a:pt x="1238492" y="0"/>
                        </a:cubicBezTo>
                      </a:path>
                    </a:pathLst>
                  </a:custGeom>
                  <a:noFill/>
                  <a:ln w="12700">
                    <a:solidFill>
                      <a:schemeClr val="bg1"/>
                    </a:solidFill>
                    <a:prstDash val="sysDash"/>
                    <a:headEnd type="none"/>
                    <a:tailEnd type="triangle" w="sm" len="sm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3" name="Group 128">
                  <a:extLst>
                    <a:ext uri="{FF2B5EF4-FFF2-40B4-BE49-F238E27FC236}">
                      <a16:creationId xmlns:a16="http://schemas.microsoft.com/office/drawing/2014/main" id="{8DFF27A2-25B6-562F-8698-7F940DB59255}"/>
                    </a:ext>
                  </a:extLst>
                </p:cNvPr>
                <p:cNvGrpSpPr/>
                <p:nvPr/>
              </p:nvGrpSpPr>
              <p:grpSpPr>
                <a:xfrm>
                  <a:off x="6174909" y="2458752"/>
                  <a:ext cx="147438" cy="1333961"/>
                  <a:chOff x="1340881" y="549679"/>
                  <a:chExt cx="87310" cy="751671"/>
                </a:xfrm>
                <a:solidFill>
                  <a:schemeClr val="accent4">
                    <a:lumMod val="60000"/>
                    <a:lumOff val="40000"/>
                  </a:schemeClr>
                </a:solidFill>
              </p:grpSpPr>
              <p:sp>
                <p:nvSpPr>
                  <p:cNvPr id="78" name="Rectangle 133">
                    <a:extLst>
                      <a:ext uri="{FF2B5EF4-FFF2-40B4-BE49-F238E27FC236}">
                        <a16:creationId xmlns:a16="http://schemas.microsoft.com/office/drawing/2014/main" id="{783EAE6A-2675-5BE4-4F54-38A5A7164ABE}"/>
                      </a:ext>
                    </a:extLst>
                  </p:cNvPr>
                  <p:cNvSpPr/>
                  <p:nvPr/>
                </p:nvSpPr>
                <p:spPr>
                  <a:xfrm>
                    <a:off x="1341051" y="674621"/>
                    <a:ext cx="45719" cy="432145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9" name="Group 134">
                    <a:extLst>
                      <a:ext uri="{FF2B5EF4-FFF2-40B4-BE49-F238E27FC236}">
                        <a16:creationId xmlns:a16="http://schemas.microsoft.com/office/drawing/2014/main" id="{36AB93AF-8487-C186-0BBF-3F7A63A10A3C}"/>
                      </a:ext>
                    </a:extLst>
                  </p:cNvPr>
                  <p:cNvGrpSpPr/>
                  <p:nvPr/>
                </p:nvGrpSpPr>
                <p:grpSpPr>
                  <a:xfrm>
                    <a:off x="1340881" y="549679"/>
                    <a:ext cx="87310" cy="751671"/>
                    <a:chOff x="1340881" y="549679"/>
                    <a:chExt cx="87310" cy="751671"/>
                  </a:xfrm>
                  <a:grpFill/>
                </p:grpSpPr>
                <p:sp>
                  <p:nvSpPr>
                    <p:cNvPr id="80" name="Rectangle 135">
                      <a:extLst>
                        <a:ext uri="{FF2B5EF4-FFF2-40B4-BE49-F238E27FC236}">
                          <a16:creationId xmlns:a16="http://schemas.microsoft.com/office/drawing/2014/main" id="{82D67DA4-D24B-9561-0AEB-59A8611143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1051" y="1217883"/>
                      <a:ext cx="45719" cy="83467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81" name="Rectangle 136">
                      <a:extLst>
                        <a:ext uri="{FF2B5EF4-FFF2-40B4-BE49-F238E27FC236}">
                          <a16:creationId xmlns:a16="http://schemas.microsoft.com/office/drawing/2014/main" id="{76CB9444-2CD0-4CC8-62AC-16AC53D35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40881" y="549679"/>
                      <a:ext cx="87310" cy="239590"/>
                    </a:xfrm>
                    <a:prstGeom prst="rect">
                      <a:avLst/>
                    </a:prstGeom>
                    <a:grp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l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it-IT" sz="1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74" name="Group 129">
                  <a:extLst>
                    <a:ext uri="{FF2B5EF4-FFF2-40B4-BE49-F238E27FC236}">
                      <a16:creationId xmlns:a16="http://schemas.microsoft.com/office/drawing/2014/main" id="{124A5616-313A-70D1-18DB-083B1B8F8285}"/>
                    </a:ext>
                  </a:extLst>
                </p:cNvPr>
                <p:cNvGrpSpPr/>
                <p:nvPr/>
              </p:nvGrpSpPr>
              <p:grpSpPr>
                <a:xfrm rot="5400000" flipV="1">
                  <a:off x="3326111" y="3038082"/>
                  <a:ext cx="1340123" cy="169137"/>
                  <a:chOff x="270658" y="1663016"/>
                  <a:chExt cx="739491" cy="82175"/>
                </a:xfrm>
                <a:solidFill>
                  <a:schemeClr val="accent4">
                    <a:lumMod val="60000"/>
                    <a:lumOff val="40000"/>
                  </a:schemeClr>
                </a:solidFill>
              </p:grpSpPr>
              <p:sp>
                <p:nvSpPr>
                  <p:cNvPr id="75" name="Rectangle 130">
                    <a:extLst>
                      <a:ext uri="{FF2B5EF4-FFF2-40B4-BE49-F238E27FC236}">
                        <a16:creationId xmlns:a16="http://schemas.microsoft.com/office/drawing/2014/main" id="{8B61D839-8196-3FA9-57A4-995CF66FD00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86506" y="1512098"/>
                    <a:ext cx="42999" cy="423188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tangle 131">
                    <a:extLst>
                      <a:ext uri="{FF2B5EF4-FFF2-40B4-BE49-F238E27FC236}">
                        <a16:creationId xmlns:a16="http://schemas.microsoft.com/office/drawing/2014/main" id="{02A65F88-3B92-F272-C23D-8500AED2B27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947636" y="1682678"/>
                    <a:ext cx="42998" cy="82028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Rectangle 132">
                    <a:extLst>
                      <a:ext uri="{FF2B5EF4-FFF2-40B4-BE49-F238E27FC236}">
                        <a16:creationId xmlns:a16="http://schemas.microsoft.com/office/drawing/2014/main" id="{35BF97D1-AE00-B60B-D697-15045D104B5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46912" y="1586762"/>
                    <a:ext cx="82116" cy="234624"/>
                  </a:xfrm>
                  <a:prstGeom prst="rect">
                    <a:avLst/>
                  </a:prstGeom>
                  <a:grp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91426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it-IT" sz="19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A54343A1-B8D2-7486-3128-ED78F6D7E811}"/>
              </a:ext>
            </a:extLst>
          </p:cNvPr>
          <p:cNvGrpSpPr/>
          <p:nvPr/>
        </p:nvGrpSpPr>
        <p:grpSpPr>
          <a:xfrm>
            <a:off x="5117336" y="4426527"/>
            <a:ext cx="6304563" cy="2042155"/>
            <a:chOff x="5117336" y="4426527"/>
            <a:chExt cx="6304563" cy="2042155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65D85D5D-4804-0D19-847A-032251DAFCA8}"/>
                </a:ext>
              </a:extLst>
            </p:cNvPr>
            <p:cNvSpPr/>
            <p:nvPr/>
          </p:nvSpPr>
          <p:spPr>
            <a:xfrm>
              <a:off x="5117336" y="4650804"/>
              <a:ext cx="3254372" cy="161055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4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2B9D0C3-6225-39B2-D478-8D874891511B}"/>
                </a:ext>
              </a:extLst>
            </p:cNvPr>
            <p:cNvSpPr txBox="1"/>
            <p:nvPr/>
          </p:nvSpPr>
          <p:spPr>
            <a:xfrm>
              <a:off x="6636523" y="6160905"/>
              <a:ext cx="21717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latin typeface="Arial" pitchFamily="34" charset="0"/>
                  <a:cs typeface="Arial" pitchFamily="34" charset="0"/>
                </a:rPr>
                <a:t>Plasma diagnostics </a:t>
              </a:r>
              <a:endParaRPr lang="it-IT" sz="1400" b="1" dirty="0"/>
            </a:p>
          </p:txBody>
        </p:sp>
        <p:grpSp>
          <p:nvGrpSpPr>
            <p:cNvPr id="38" name="Group 3">
              <a:extLst>
                <a:ext uri="{FF2B5EF4-FFF2-40B4-BE49-F238E27FC236}">
                  <a16:creationId xmlns:a16="http://schemas.microsoft.com/office/drawing/2014/main" id="{21493ADF-A4B9-E13F-94CB-31876E4E41F7}"/>
                </a:ext>
              </a:extLst>
            </p:cNvPr>
            <p:cNvGrpSpPr/>
            <p:nvPr/>
          </p:nvGrpSpPr>
          <p:grpSpPr>
            <a:xfrm>
              <a:off x="8809479" y="4426527"/>
              <a:ext cx="2612420" cy="1988359"/>
              <a:chOff x="-89352" y="3960296"/>
              <a:chExt cx="3767710" cy="2887397"/>
            </a:xfrm>
          </p:grpSpPr>
          <p:grpSp>
            <p:nvGrpSpPr>
              <p:cNvPr id="42" name="Group 87">
                <a:extLst>
                  <a:ext uri="{FF2B5EF4-FFF2-40B4-BE49-F238E27FC236}">
                    <a16:creationId xmlns:a16="http://schemas.microsoft.com/office/drawing/2014/main" id="{4A7DF323-D3BC-A0EC-1629-C20F6E6D4A6C}"/>
                  </a:ext>
                </a:extLst>
              </p:cNvPr>
              <p:cNvGrpSpPr/>
              <p:nvPr/>
            </p:nvGrpSpPr>
            <p:grpSpPr>
              <a:xfrm>
                <a:off x="-89352" y="4033927"/>
                <a:ext cx="3767710" cy="2813766"/>
                <a:chOff x="-93899" y="4409507"/>
                <a:chExt cx="2918977" cy="2314727"/>
              </a:xfrm>
            </p:grpSpPr>
            <p:sp>
              <p:nvSpPr>
                <p:cNvPr id="44" name="Rectangle 89">
                  <a:extLst>
                    <a:ext uri="{FF2B5EF4-FFF2-40B4-BE49-F238E27FC236}">
                      <a16:creationId xmlns:a16="http://schemas.microsoft.com/office/drawing/2014/main" id="{971D1FA9-0C5B-25E2-199E-D89ADE97DA23}"/>
                    </a:ext>
                  </a:extLst>
                </p:cNvPr>
                <p:cNvSpPr/>
                <p:nvPr/>
              </p:nvSpPr>
              <p:spPr>
                <a:xfrm>
                  <a:off x="1122891" y="6103178"/>
                  <a:ext cx="1253869" cy="276999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22222"/>
                      </a:solidFill>
                      <a:effectLst/>
                      <a:uLnTx/>
                      <a:uFillTx/>
                      <a:latin typeface="-apple-system"/>
                      <a:ea typeface="+mn-ea"/>
                      <a:cs typeface="+mn-cs"/>
                    </a:rPr>
                    <a:t>Density profile</a:t>
                  </a:r>
                  <a:endParaRPr kumimoji="0" lang="it-IT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45" name="Picture 90">
                  <a:extLst>
                    <a:ext uri="{FF2B5EF4-FFF2-40B4-BE49-F238E27FC236}">
                      <a16:creationId xmlns:a16="http://schemas.microsoft.com/office/drawing/2014/main" id="{86AA5FB0-EA36-71DD-3F82-94F90EDDD0D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41" t="9620" r="11908"/>
                <a:stretch/>
              </p:blipFill>
              <p:spPr>
                <a:xfrm>
                  <a:off x="-93899" y="4409507"/>
                  <a:ext cx="2918977" cy="2314727"/>
                </a:xfrm>
                <a:prstGeom prst="rect">
                  <a:avLst/>
                </a:prstGeom>
              </p:spPr>
            </p:pic>
          </p:grpSp>
          <p:sp>
            <p:nvSpPr>
              <p:cNvPr id="43" name="Rectangle 2">
                <a:extLst>
                  <a:ext uri="{FF2B5EF4-FFF2-40B4-BE49-F238E27FC236}">
                    <a16:creationId xmlns:a16="http://schemas.microsoft.com/office/drawing/2014/main" id="{6BFB0716-70C9-5AE0-4457-6BC77F2614D0}"/>
                  </a:ext>
                </a:extLst>
              </p:cNvPr>
              <p:cNvSpPr/>
              <p:nvPr/>
            </p:nvSpPr>
            <p:spPr>
              <a:xfrm>
                <a:off x="164409" y="3960296"/>
                <a:ext cx="546945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x</a:t>
                </a:r>
                <a:r>
                  <a:rPr kumimoji="0" lang="it-IT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it-IT" sz="12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17</a:t>
                </a:r>
                <a:endParaRPr kumimoji="0" lang="it-IT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" name="Rettangolo 10">
            <a:extLst>
              <a:ext uri="{FF2B5EF4-FFF2-40B4-BE49-F238E27FC236}">
                <a16:creationId xmlns:a16="http://schemas.microsoft.com/office/drawing/2014/main" id="{8E9BF9FF-629D-879F-C03B-8E9897D94F5E}"/>
              </a:ext>
            </a:extLst>
          </p:cNvPr>
          <p:cNvSpPr/>
          <p:nvPr/>
        </p:nvSpPr>
        <p:spPr>
          <a:xfrm>
            <a:off x="3700315" y="3925243"/>
            <a:ext cx="307191" cy="53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2FCE08C-AF53-833B-6B9F-D3C107622693}"/>
              </a:ext>
            </a:extLst>
          </p:cNvPr>
          <p:cNvSpPr/>
          <p:nvPr/>
        </p:nvSpPr>
        <p:spPr>
          <a:xfrm>
            <a:off x="4457789" y="3920987"/>
            <a:ext cx="307191" cy="53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38E99D13-AC56-3CC8-07F7-B2215E756D7A}"/>
              </a:ext>
            </a:extLst>
          </p:cNvPr>
          <p:cNvGrpSpPr/>
          <p:nvPr/>
        </p:nvGrpSpPr>
        <p:grpSpPr>
          <a:xfrm>
            <a:off x="7268322" y="1918205"/>
            <a:ext cx="3873565" cy="2742930"/>
            <a:chOff x="7268322" y="1946088"/>
            <a:chExt cx="3873565" cy="2742930"/>
          </a:xfrm>
        </p:grpSpPr>
        <p:pic>
          <p:nvPicPr>
            <p:cNvPr id="48" name="Immagine 47" descr="Immagine che contiene diagramma, testo, Piano, linea">
              <a:extLst>
                <a:ext uri="{FF2B5EF4-FFF2-40B4-BE49-F238E27FC236}">
                  <a16:creationId xmlns:a16="http://schemas.microsoft.com/office/drawing/2014/main" id="{CB3CB334-6123-3474-EC1C-01EE7521E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5" t="63283" r="32580"/>
            <a:stretch/>
          </p:blipFill>
          <p:spPr>
            <a:xfrm>
              <a:off x="8574125" y="1946088"/>
              <a:ext cx="2567762" cy="1937654"/>
            </a:xfrm>
            <a:prstGeom prst="rect">
              <a:avLst/>
            </a:prstGeom>
          </p:spPr>
        </p:pic>
        <p:sp>
          <p:nvSpPr>
            <p:cNvPr id="52" name="Rettangolo 51">
              <a:extLst>
                <a:ext uri="{FF2B5EF4-FFF2-40B4-BE49-F238E27FC236}">
                  <a16:creationId xmlns:a16="http://schemas.microsoft.com/office/drawing/2014/main" id="{1EA24C0A-0DDA-54A0-E395-9986DB6DF027}"/>
                </a:ext>
              </a:extLst>
            </p:cNvPr>
            <p:cNvSpPr/>
            <p:nvPr/>
          </p:nvSpPr>
          <p:spPr>
            <a:xfrm>
              <a:off x="7268322" y="3078466"/>
              <a:ext cx="1279336" cy="1610552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4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B38861CD-A794-C250-D102-613DCD9A0EC9}"/>
                </a:ext>
              </a:extLst>
            </p:cNvPr>
            <p:cNvSpPr txBox="1"/>
            <p:nvPr/>
          </p:nvSpPr>
          <p:spPr>
            <a:xfrm>
              <a:off x="8197795" y="3855665"/>
              <a:ext cx="21717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b="1" i="1" dirty="0">
                  <a:latin typeface="Arial" pitchFamily="34" charset="0"/>
                  <a:cs typeface="Arial" pitchFamily="34" charset="0"/>
                </a:rPr>
                <a:t>HV-sources </a:t>
              </a:r>
              <a:endParaRPr lang="it-IT" sz="1400" b="1" dirty="0"/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3238D63C-B6F9-D3D2-EB25-389B945F4AD8}"/>
              </a:ext>
            </a:extLst>
          </p:cNvPr>
          <p:cNvGrpSpPr/>
          <p:nvPr/>
        </p:nvGrpSpPr>
        <p:grpSpPr>
          <a:xfrm>
            <a:off x="700185" y="1411560"/>
            <a:ext cx="4582324" cy="4976197"/>
            <a:chOff x="700185" y="1411560"/>
            <a:chExt cx="4582324" cy="4976197"/>
          </a:xfrm>
        </p:grpSpPr>
        <p:sp>
          <p:nvSpPr>
            <p:cNvPr id="62" name="Rettangolo 61">
              <a:extLst>
                <a:ext uri="{FF2B5EF4-FFF2-40B4-BE49-F238E27FC236}">
                  <a16:creationId xmlns:a16="http://schemas.microsoft.com/office/drawing/2014/main" id="{DFF82734-0688-3DB2-D56C-845D91307C30}"/>
                </a:ext>
              </a:extLst>
            </p:cNvPr>
            <p:cNvSpPr/>
            <p:nvPr/>
          </p:nvSpPr>
          <p:spPr>
            <a:xfrm>
              <a:off x="3723109" y="2487754"/>
              <a:ext cx="1559400" cy="3880345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44000"/>
              </a:schemeClr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E67579D5-397F-2DC4-7954-F30D69B2E6F3}"/>
                </a:ext>
              </a:extLst>
            </p:cNvPr>
            <p:cNvSpPr txBox="1"/>
            <p:nvPr/>
          </p:nvSpPr>
          <p:spPr>
            <a:xfrm>
              <a:off x="2139149" y="6079980"/>
              <a:ext cx="22622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i="1" dirty="0">
                  <a:latin typeface="Arial" pitchFamily="34" charset="0"/>
                  <a:cs typeface="Arial" pitchFamily="34" charset="0"/>
                </a:rPr>
                <a:t>Laser </a:t>
              </a:r>
              <a:r>
                <a:rPr lang="it-IT" sz="1400" b="1" i="1" dirty="0" err="1">
                  <a:latin typeface="Arial" pitchFamily="34" charset="0"/>
                  <a:cs typeface="Arial" pitchFamily="34" charset="0"/>
                </a:rPr>
                <a:t>stabilization</a:t>
              </a:r>
              <a:endParaRPr lang="it-IT" sz="1400" b="1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6" name="Immagine 95" descr="Immagine che contiene testo, diagramma, linea, Diagramma">
              <a:extLst>
                <a:ext uri="{FF2B5EF4-FFF2-40B4-BE49-F238E27FC236}">
                  <a16:creationId xmlns:a16="http://schemas.microsoft.com/office/drawing/2014/main" id="{9E454E87-8804-C5B4-4557-08EB18AF2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6" t="1604" r="22732" b="67115"/>
            <a:stretch/>
          </p:blipFill>
          <p:spPr>
            <a:xfrm>
              <a:off x="700185" y="1411560"/>
              <a:ext cx="2316149" cy="1856283"/>
            </a:xfrm>
            <a:prstGeom prst="rect">
              <a:avLst/>
            </a:prstGeom>
          </p:spPr>
        </p:pic>
        <p:pic>
          <p:nvPicPr>
            <p:cNvPr id="97" name="Immagine 96">
              <a:extLst>
                <a:ext uri="{FF2B5EF4-FFF2-40B4-BE49-F238E27FC236}">
                  <a16:creationId xmlns:a16="http://schemas.microsoft.com/office/drawing/2014/main" id="{3C4D1B4A-D8F3-B47C-62EE-51537CADD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19455" t="66030" r="18854" b="2131"/>
            <a:stretch/>
          </p:blipFill>
          <p:spPr>
            <a:xfrm>
              <a:off x="700185" y="3436108"/>
              <a:ext cx="2496331" cy="19273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802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5EF665-40EE-98C3-44A7-0BC62CCEA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03D149D4-1367-CB5B-D37A-D64E489196A1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2024            7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6D8391E2-6123-5441-80CF-7E25526D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BDC2B2B4-17F9-0DED-321C-002AFB8C4EE8}"/>
              </a:ext>
            </a:extLst>
          </p:cNvPr>
          <p:cNvSpPr/>
          <p:nvPr/>
        </p:nvSpPr>
        <p:spPr>
          <a:xfrm>
            <a:off x="2103117" y="140002"/>
            <a:ext cx="8759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EuPRAXIA@SPARC_LAB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: plasma accelerating module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2CB164E-C8E6-2730-D9F7-19BD9CD43CB9}"/>
              </a:ext>
            </a:extLst>
          </p:cNvPr>
          <p:cNvSpPr/>
          <p:nvPr/>
        </p:nvSpPr>
        <p:spPr>
          <a:xfrm>
            <a:off x="3700315" y="3925243"/>
            <a:ext cx="307191" cy="539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oup 43">
            <a:extLst>
              <a:ext uri="{FF2B5EF4-FFF2-40B4-BE49-F238E27FC236}">
                <a16:creationId xmlns:a16="http://schemas.microsoft.com/office/drawing/2014/main" id="{D56A9F64-3DE6-72D9-771A-98CE6C8EF8F1}"/>
              </a:ext>
            </a:extLst>
          </p:cNvPr>
          <p:cNvGrpSpPr/>
          <p:nvPr/>
        </p:nvGrpSpPr>
        <p:grpSpPr>
          <a:xfrm>
            <a:off x="293139" y="4008664"/>
            <a:ext cx="5384800" cy="1998811"/>
            <a:chOff x="114492" y="643205"/>
            <a:chExt cx="6352675" cy="2574758"/>
          </a:xfrm>
        </p:grpSpPr>
        <p:pic>
          <p:nvPicPr>
            <p:cNvPr id="7" name="Picture 44">
              <a:extLst>
                <a:ext uri="{FF2B5EF4-FFF2-40B4-BE49-F238E27FC236}">
                  <a16:creationId xmlns:a16="http://schemas.microsoft.com/office/drawing/2014/main" id="{C21166D9-804D-C71D-E978-F40E99D25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6" t="19350" r="4035" b="32938"/>
            <a:stretch/>
          </p:blipFill>
          <p:spPr>
            <a:xfrm>
              <a:off x="114492" y="643205"/>
              <a:ext cx="6352675" cy="2574758"/>
            </a:xfrm>
            <a:prstGeom prst="rect">
              <a:avLst/>
            </a:prstGeom>
          </p:spPr>
        </p:pic>
        <p:sp>
          <p:nvSpPr>
            <p:cNvPr id="8" name="Rectangle 47">
              <a:extLst>
                <a:ext uri="{FF2B5EF4-FFF2-40B4-BE49-F238E27FC236}">
                  <a16:creationId xmlns:a16="http://schemas.microsoft.com/office/drawing/2014/main" id="{EC1C4684-5000-4D6B-1E80-1D873838BB29}"/>
                </a:ext>
              </a:extLst>
            </p:cNvPr>
            <p:cNvSpPr/>
            <p:nvPr/>
          </p:nvSpPr>
          <p:spPr>
            <a:xfrm>
              <a:off x="1025263" y="1054045"/>
              <a:ext cx="4272865" cy="38336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Lens ON        Acc ON	 Lens ON</a:t>
              </a: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Rectangle 60">
            <a:extLst>
              <a:ext uri="{FF2B5EF4-FFF2-40B4-BE49-F238E27FC236}">
                <a16:creationId xmlns:a16="http://schemas.microsoft.com/office/drawing/2014/main" id="{2AC73EFC-7C7E-2CF1-8DB3-CCB8B116F413}"/>
              </a:ext>
            </a:extLst>
          </p:cNvPr>
          <p:cNvSpPr/>
          <p:nvPr/>
        </p:nvSpPr>
        <p:spPr>
          <a:xfrm>
            <a:off x="3949497" y="3687131"/>
            <a:ext cx="2068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Integrated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capillary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4" name="Rectangle 64">
            <a:extLst>
              <a:ext uri="{FF2B5EF4-FFF2-40B4-BE49-F238E27FC236}">
                <a16:creationId xmlns:a16="http://schemas.microsoft.com/office/drawing/2014/main" id="{610F2943-0808-C9A1-DDF4-7E3833B5CCB4}"/>
              </a:ext>
            </a:extLst>
          </p:cNvPr>
          <p:cNvSpPr/>
          <p:nvPr/>
        </p:nvSpPr>
        <p:spPr>
          <a:xfrm>
            <a:off x="197230" y="834110"/>
            <a:ext cx="20028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long capillary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Rectangle 65">
            <a:extLst>
              <a:ext uri="{FF2B5EF4-FFF2-40B4-BE49-F238E27FC236}">
                <a16:creationId xmlns:a16="http://schemas.microsoft.com/office/drawing/2014/main" id="{E6C668C7-18C9-845C-6175-185D20A2E995}"/>
              </a:ext>
            </a:extLst>
          </p:cNvPr>
          <p:cNvSpPr/>
          <p:nvPr/>
        </p:nvSpPr>
        <p:spPr>
          <a:xfrm>
            <a:off x="8760350" y="3561205"/>
            <a:ext cx="25943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Curved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capillary for APD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2A21B661-94BD-E05F-E436-4581B3C164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1" t="26164" r="21880" b="41207"/>
          <a:stretch/>
        </p:blipFill>
        <p:spPr>
          <a:xfrm>
            <a:off x="7414682" y="3951159"/>
            <a:ext cx="3793788" cy="1546698"/>
          </a:xfrm>
          <a:prstGeom prst="rect">
            <a:avLst/>
          </a:prstGeom>
        </p:spPr>
      </p:pic>
      <p:sp>
        <p:nvSpPr>
          <p:cNvPr id="17" name="Rectangle 69">
            <a:extLst>
              <a:ext uri="{FF2B5EF4-FFF2-40B4-BE49-F238E27FC236}">
                <a16:creationId xmlns:a16="http://schemas.microsoft.com/office/drawing/2014/main" id="{8793DF05-C39C-BE5F-EE1B-511DC7DC0561}"/>
              </a:ext>
            </a:extLst>
          </p:cNvPr>
          <p:cNvSpPr/>
          <p:nvPr/>
        </p:nvSpPr>
        <p:spPr>
          <a:xfrm>
            <a:off x="6435344" y="2487507"/>
            <a:ext cx="5384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kern="0" dirty="0">
                <a:solidFill>
                  <a:prstClr val="black"/>
                </a:solidFill>
                <a:cs typeface="Arial" panose="020B0604020202020204" pitchFamily="34" charset="0"/>
              </a:rPr>
              <a:t>Design of m-scale capillaries for EuPRAXIA project by using segmented capillaries: design of HV-voltage circuits and discharge synchronization   </a:t>
            </a:r>
          </a:p>
        </p:txBody>
      </p:sp>
      <p:sp>
        <p:nvSpPr>
          <p:cNvPr id="18" name="Rectangle 70">
            <a:extLst>
              <a:ext uri="{FF2B5EF4-FFF2-40B4-BE49-F238E27FC236}">
                <a16:creationId xmlns:a16="http://schemas.microsoft.com/office/drawing/2014/main" id="{00DBE08C-F167-2280-18F2-DE85DE5C40EE}"/>
              </a:ext>
            </a:extLst>
          </p:cNvPr>
          <p:cNvSpPr/>
          <p:nvPr/>
        </p:nvSpPr>
        <p:spPr>
          <a:xfrm>
            <a:off x="7631131" y="5606661"/>
            <a:ext cx="35773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Design of new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geometries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for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curved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channels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: HV-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circuits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to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allow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high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current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pulses</a:t>
            </a:r>
            <a:endParaRPr kumimoji="0" lang="it-IT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Segnaposto contenuto 5" descr="Immagine che contiene microonde, interni, forno, viola&#10;&#10;Descrizione generata automaticamente">
            <a:extLst>
              <a:ext uri="{FF2B5EF4-FFF2-40B4-BE49-F238E27FC236}">
                <a16:creationId xmlns:a16="http://schemas.microsoft.com/office/drawing/2014/main" id="{CE647750-5DE6-6C22-97EB-94ABBFFB73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8" b="42131"/>
          <a:stretch/>
        </p:blipFill>
        <p:spPr>
          <a:xfrm>
            <a:off x="7084326" y="1230619"/>
            <a:ext cx="4526668" cy="1188030"/>
          </a:xfrm>
          <a:prstGeom prst="rect">
            <a:avLst/>
          </a:prstGeom>
          <a:effectLst>
            <a:outerShdw blurRad="50800" dist="114300" dir="2700000" algn="tl" rotWithShape="0">
              <a:prstClr val="black">
                <a:alpha val="27000"/>
              </a:prstClr>
            </a:outerShdw>
          </a:effectLst>
        </p:spPr>
      </p:pic>
      <p:sp>
        <p:nvSpPr>
          <p:cNvPr id="20" name="Rectangle 67">
            <a:extLst>
              <a:ext uri="{FF2B5EF4-FFF2-40B4-BE49-F238E27FC236}">
                <a16:creationId xmlns:a16="http://schemas.microsoft.com/office/drawing/2014/main" id="{B58C77CB-1E42-5AFC-F1F9-5AF578E749A0}"/>
              </a:ext>
            </a:extLst>
          </p:cNvPr>
          <p:cNvSpPr/>
          <p:nvPr/>
        </p:nvSpPr>
        <p:spPr>
          <a:xfrm>
            <a:off x="245184" y="5998976"/>
            <a:ext cx="54807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Studies on cross-talk 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it-IT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HV-circuits to reduce the interaction among discharges through plsam ramps </a:t>
            </a:r>
            <a:r>
              <a:rPr kumimoji="0" lang="it-IT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E93CD90D-850D-CA6A-6FD8-D7F6F46B331E}"/>
              </a:ext>
            </a:extLst>
          </p:cNvPr>
          <p:cNvSpPr/>
          <p:nvPr/>
        </p:nvSpPr>
        <p:spPr>
          <a:xfrm>
            <a:off x="6165557" y="862137"/>
            <a:ext cx="2180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Segmented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600" b="1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capillary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C715D2C3-2402-2E4D-4B0E-B2E628F29BFB}"/>
              </a:ext>
            </a:extLst>
          </p:cNvPr>
          <p:cNvGrpSpPr/>
          <p:nvPr/>
        </p:nvGrpSpPr>
        <p:grpSpPr>
          <a:xfrm>
            <a:off x="325937" y="1172664"/>
            <a:ext cx="5123134" cy="2370885"/>
            <a:chOff x="4839373" y="1937189"/>
            <a:chExt cx="5123134" cy="2370885"/>
          </a:xfrm>
        </p:grpSpPr>
        <p:pic>
          <p:nvPicPr>
            <p:cNvPr id="23" name="Picture 68">
              <a:extLst>
                <a:ext uri="{FF2B5EF4-FFF2-40B4-BE49-F238E27FC236}">
                  <a16:creationId xmlns:a16="http://schemas.microsoft.com/office/drawing/2014/main" id="{F5ADD3EC-6E57-1172-B73C-AD43EB744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" t="22416" r="1995" b="28838"/>
            <a:stretch/>
          </p:blipFill>
          <p:spPr>
            <a:xfrm>
              <a:off x="4839373" y="1937189"/>
              <a:ext cx="5123134" cy="1148634"/>
            </a:xfrm>
            <a:prstGeom prst="rect">
              <a:avLst/>
            </a:prstGeom>
            <a:ln w="15875">
              <a:solidFill>
                <a:sysClr val="windowText" lastClr="000000"/>
              </a:solidFill>
            </a:ln>
          </p:spPr>
        </p:pic>
        <p:pic>
          <p:nvPicPr>
            <p:cNvPr id="24" name="Picture 14" descr="A close up of a machine&#10;&#10;Description automatically generated">
              <a:extLst>
                <a:ext uri="{FF2B5EF4-FFF2-40B4-BE49-F238E27FC236}">
                  <a16:creationId xmlns:a16="http://schemas.microsoft.com/office/drawing/2014/main" id="{D8748D29-C843-128D-4364-078194843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373" y="3152002"/>
              <a:ext cx="5123134" cy="1156072"/>
            </a:xfrm>
            <a:prstGeom prst="rect">
              <a:avLst/>
            </a:prstGeom>
            <a:ln w="15875">
              <a:solidFill>
                <a:sysClr val="windowText" lastClr="000000"/>
              </a:solidFill>
            </a:ln>
          </p:spPr>
        </p:pic>
      </p:grpSp>
      <p:sp>
        <p:nvSpPr>
          <p:cNvPr id="25" name="Rectangle 64">
            <a:extLst>
              <a:ext uri="{FF2B5EF4-FFF2-40B4-BE49-F238E27FC236}">
                <a16:creationId xmlns:a16="http://schemas.microsoft.com/office/drawing/2014/main" id="{08C29252-0726-91BE-9C6F-12E0F262E620}"/>
              </a:ext>
            </a:extLst>
          </p:cNvPr>
          <p:cNvSpPr/>
          <p:nvPr/>
        </p:nvSpPr>
        <p:spPr>
          <a:xfrm>
            <a:off x="5317597" y="1386502"/>
            <a:ext cx="708848" cy="338554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40cm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Rectangle 64">
            <a:extLst>
              <a:ext uri="{FF2B5EF4-FFF2-40B4-BE49-F238E27FC236}">
                <a16:creationId xmlns:a16="http://schemas.microsoft.com/office/drawing/2014/main" id="{CC28F487-FF33-5988-EDE4-826024EFE87A}"/>
              </a:ext>
            </a:extLst>
          </p:cNvPr>
          <p:cNvSpPr/>
          <p:nvPr/>
        </p:nvSpPr>
        <p:spPr>
          <a:xfrm>
            <a:off x="5317597" y="2521700"/>
            <a:ext cx="708848" cy="338554"/>
          </a:xfrm>
          <a:prstGeom prst="rect">
            <a:avLst/>
          </a:prstGeom>
          <a:solidFill>
            <a:srgbClr val="FFFF00"/>
          </a:solidFill>
          <a:ln>
            <a:solidFill>
              <a:sysClr val="windowText" lastClr="000000"/>
            </a:solidFill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60cm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69421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1BCCB1-E469-0241-B16A-A43E61732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74540717-02CA-62B9-40B4-D59C005A3587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2024            8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4B14BE2E-DCF2-E9E2-47A4-BF8DF0241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56485D8-729D-E5F2-6DEB-7DA5B261C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584" y="960149"/>
            <a:ext cx="5262815" cy="392274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AD8CDEA-1A63-01A8-2DF7-A35A9761A306}"/>
              </a:ext>
            </a:extLst>
          </p:cNvPr>
          <p:cNvSpPr txBox="1"/>
          <p:nvPr/>
        </p:nvSpPr>
        <p:spPr>
          <a:xfrm>
            <a:off x="6109585" y="1395695"/>
            <a:ext cx="41564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(500 pC)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pl-PL" sz="2000" b="1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(50 pC)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002A9B-45AD-C6C4-D804-7E2E14823B75}"/>
              </a:ext>
            </a:extLst>
          </p:cNvPr>
          <p:cNvSpPr txBox="1"/>
          <p:nvPr/>
        </p:nvSpPr>
        <p:spPr>
          <a:xfrm>
            <a:off x="6000889" y="876024"/>
            <a:ext cx="1458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Laser OFF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21EFE69-202B-099B-4C5E-FC4B8D8121E1}"/>
              </a:ext>
            </a:extLst>
          </p:cNvPr>
          <p:cNvSpPr txBox="1"/>
          <p:nvPr/>
        </p:nvSpPr>
        <p:spPr>
          <a:xfrm>
            <a:off x="247065" y="5328384"/>
            <a:ext cx="99016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1C1C1C"/>
                </a:solidFill>
                <a:latin typeface="SourceSansPro-Regular"/>
              </a:rPr>
              <a:t>Results obtained by turning ON/OFF the laser stabilizing the plasma </a:t>
            </a:r>
            <a:r>
              <a:rPr lang="it-IT" sz="2000" b="0" i="0" u="none" strike="noStrike" baseline="0" dirty="0" err="1">
                <a:solidFill>
                  <a:srgbClr val="1C1C1C"/>
                </a:solidFill>
                <a:latin typeface="SourceSansPro-Regular"/>
              </a:rPr>
              <a:t>discharge</a:t>
            </a:r>
            <a:endParaRPr lang="it-IT" sz="2000" b="0" i="0" u="none" strike="noStrike" baseline="0" dirty="0">
              <a:solidFill>
                <a:srgbClr val="1C1C1C"/>
              </a:solidFill>
              <a:latin typeface="SourceSansPro-Regular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1C1C1C"/>
                </a:solidFill>
                <a:latin typeface="SourceSansPro-Regular"/>
              </a:rPr>
              <a:t>The laser hits the negative electrode of the capillary 200 ns before the </a:t>
            </a:r>
            <a:r>
              <a:rPr lang="it-IT" sz="2000" b="0" i="0" u="none" strike="noStrike" baseline="0" dirty="0" err="1">
                <a:solidFill>
                  <a:srgbClr val="1C1C1C"/>
                </a:solidFill>
                <a:latin typeface="SourceSansPro-Regular"/>
              </a:rPr>
              <a:t>discharge</a:t>
            </a:r>
            <a:r>
              <a:rPr lang="it-IT" sz="2000" b="0" i="0" u="none" strike="noStrike" baseline="0" dirty="0">
                <a:solidFill>
                  <a:srgbClr val="1C1C1C"/>
                </a:solidFill>
                <a:latin typeface="SourceSansPro-Regular"/>
              </a:rPr>
              <a:t> trigger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0" i="0" u="none" strike="noStrike" baseline="0" dirty="0">
                <a:solidFill>
                  <a:srgbClr val="1C1C1C"/>
                </a:solidFill>
                <a:latin typeface="SourceSansPro-Regular"/>
              </a:rPr>
              <a:t>Witness jitter with laser ON(OFF): 0.6(1.2) MeV</a:t>
            </a:r>
            <a:endParaRPr lang="it-IT" dirty="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2BFE9BEC-DDCE-3874-6321-DC324DBE63B1}"/>
              </a:ext>
            </a:extLst>
          </p:cNvPr>
          <p:cNvSpPr/>
          <p:nvPr/>
        </p:nvSpPr>
        <p:spPr>
          <a:xfrm>
            <a:off x="7926200" y="143985"/>
            <a:ext cx="3035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laser stabilization</a:t>
            </a:r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81C1AE78-5064-3DD1-0765-DFD807F4E28D}"/>
              </a:ext>
            </a:extLst>
          </p:cNvPr>
          <p:cNvGrpSpPr/>
          <p:nvPr/>
        </p:nvGrpSpPr>
        <p:grpSpPr>
          <a:xfrm>
            <a:off x="10240792" y="1235877"/>
            <a:ext cx="1726413" cy="1503739"/>
            <a:chOff x="307762" y="452499"/>
            <a:chExt cx="2956138" cy="2402738"/>
          </a:xfrm>
        </p:grpSpPr>
        <p:pic>
          <p:nvPicPr>
            <p:cNvPr id="16" name="Picture 25">
              <a:extLst>
                <a:ext uri="{FF2B5EF4-FFF2-40B4-BE49-F238E27FC236}">
                  <a16:creationId xmlns:a16="http://schemas.microsoft.com/office/drawing/2014/main" id="{23153EA8-F06D-A67E-2D59-E58EADBD0501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68" t="22800" r="26853" b="40627"/>
            <a:stretch/>
          </p:blipFill>
          <p:spPr bwMode="auto">
            <a:xfrm>
              <a:off x="371423" y="516823"/>
              <a:ext cx="2892477" cy="2338414"/>
            </a:xfrm>
            <a:prstGeom prst="rect">
              <a:avLst/>
            </a:prstGeom>
            <a:ln w="9525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F0726EC-AA7B-3938-0F3D-263EE4B97208}"/>
                </a:ext>
              </a:extLst>
            </p:cNvPr>
            <p:cNvSpPr/>
            <p:nvPr/>
          </p:nvSpPr>
          <p:spPr>
            <a:xfrm>
              <a:off x="1926218" y="1282835"/>
              <a:ext cx="92044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Gas inlets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E544D8B3-EC46-2094-571E-8C1D04755F06}"/>
                </a:ext>
              </a:extLst>
            </p:cNvPr>
            <p:cNvSpPr/>
            <p:nvPr/>
          </p:nvSpPr>
          <p:spPr>
            <a:xfrm>
              <a:off x="307762" y="452499"/>
              <a:ext cx="1075827" cy="34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Electrode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31">
              <a:extLst>
                <a:ext uri="{FF2B5EF4-FFF2-40B4-BE49-F238E27FC236}">
                  <a16:creationId xmlns:a16="http://schemas.microsoft.com/office/drawing/2014/main" id="{39F97B30-E309-0EC1-B179-A25D9075408C}"/>
                </a:ext>
              </a:extLst>
            </p:cNvPr>
            <p:cNvSpPr/>
            <p:nvPr/>
          </p:nvSpPr>
          <p:spPr>
            <a:xfrm>
              <a:off x="1662633" y="655220"/>
              <a:ext cx="1025172" cy="3483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HV pulse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0" name="Straight Arrow Connector 33">
              <a:extLst>
                <a:ext uri="{FF2B5EF4-FFF2-40B4-BE49-F238E27FC236}">
                  <a16:creationId xmlns:a16="http://schemas.microsoft.com/office/drawing/2014/main" id="{9E6BF28C-F1E5-4F49-02C8-77881BE462AA}"/>
                </a:ext>
              </a:extLst>
            </p:cNvPr>
            <p:cNvCxnSpPr/>
            <p:nvPr/>
          </p:nvCxnSpPr>
          <p:spPr>
            <a:xfrm>
              <a:off x="745311" y="1074297"/>
              <a:ext cx="2101352" cy="10406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Group 34">
              <a:extLst>
                <a:ext uri="{FF2B5EF4-FFF2-40B4-BE49-F238E27FC236}">
                  <a16:creationId xmlns:a16="http://schemas.microsoft.com/office/drawing/2014/main" id="{AF8A12CF-E840-1662-1CDF-A48488C7ACDC}"/>
                </a:ext>
              </a:extLst>
            </p:cNvPr>
            <p:cNvGrpSpPr/>
            <p:nvPr/>
          </p:nvGrpSpPr>
          <p:grpSpPr>
            <a:xfrm>
              <a:off x="1276242" y="1027519"/>
              <a:ext cx="1062367" cy="868804"/>
              <a:chOff x="8303405" y="4635077"/>
              <a:chExt cx="729139" cy="1212481"/>
            </a:xfrm>
          </p:grpSpPr>
          <p:sp>
            <p:nvSpPr>
              <p:cNvPr id="23" name="Freeform 36">
                <a:extLst>
                  <a:ext uri="{FF2B5EF4-FFF2-40B4-BE49-F238E27FC236}">
                    <a16:creationId xmlns:a16="http://schemas.microsoft.com/office/drawing/2014/main" id="{AB0357B5-2177-47F6-9937-7F597E6BDBDF}"/>
                  </a:ext>
                </a:extLst>
              </p:cNvPr>
              <p:cNvSpPr/>
              <p:nvPr/>
            </p:nvSpPr>
            <p:spPr>
              <a:xfrm>
                <a:off x="8303405" y="4635979"/>
                <a:ext cx="365760" cy="1211579"/>
              </a:xfrm>
              <a:custGeom>
                <a:avLst/>
                <a:gdLst>
                  <a:gd name="connsiteX0" fmla="*/ 365760 w 365760"/>
                  <a:gd name="connsiteY0" fmla="*/ 0 h 1211580"/>
                  <a:gd name="connsiteX1" fmla="*/ 350520 w 365760"/>
                  <a:gd name="connsiteY1" fmla="*/ 381000 h 1211580"/>
                  <a:gd name="connsiteX2" fmla="*/ 281940 w 365760"/>
                  <a:gd name="connsiteY2" fmla="*/ 632460 h 1211580"/>
                  <a:gd name="connsiteX3" fmla="*/ 182880 w 365760"/>
                  <a:gd name="connsiteY3" fmla="*/ 853440 h 1211580"/>
                  <a:gd name="connsiteX4" fmla="*/ 0 w 3657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60" h="1211580">
                    <a:moveTo>
                      <a:pt x="365760" y="0"/>
                    </a:moveTo>
                    <a:cubicBezTo>
                      <a:pt x="365125" y="137795"/>
                      <a:pt x="364490" y="275590"/>
                      <a:pt x="350520" y="381000"/>
                    </a:cubicBezTo>
                    <a:cubicBezTo>
                      <a:pt x="336550" y="486410"/>
                      <a:pt x="309880" y="553720"/>
                      <a:pt x="281940" y="632460"/>
                    </a:cubicBezTo>
                    <a:cubicBezTo>
                      <a:pt x="254000" y="711200"/>
                      <a:pt x="229870" y="756920"/>
                      <a:pt x="182880" y="853440"/>
                    </a:cubicBezTo>
                    <a:cubicBezTo>
                      <a:pt x="135890" y="949960"/>
                      <a:pt x="67945" y="1080770"/>
                      <a:pt x="0" y="121158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 39">
                <a:extLst>
                  <a:ext uri="{FF2B5EF4-FFF2-40B4-BE49-F238E27FC236}">
                    <a16:creationId xmlns:a16="http://schemas.microsoft.com/office/drawing/2014/main" id="{47EAF3A0-3B10-457A-CFB4-3AA85C0852FE}"/>
                  </a:ext>
                </a:extLst>
              </p:cNvPr>
              <p:cNvSpPr/>
              <p:nvPr/>
            </p:nvSpPr>
            <p:spPr>
              <a:xfrm flipH="1">
                <a:off x="8674404" y="4635077"/>
                <a:ext cx="358140" cy="1211579"/>
              </a:xfrm>
              <a:custGeom>
                <a:avLst/>
                <a:gdLst>
                  <a:gd name="connsiteX0" fmla="*/ 365760 w 365760"/>
                  <a:gd name="connsiteY0" fmla="*/ 0 h 1211580"/>
                  <a:gd name="connsiteX1" fmla="*/ 350520 w 365760"/>
                  <a:gd name="connsiteY1" fmla="*/ 381000 h 1211580"/>
                  <a:gd name="connsiteX2" fmla="*/ 281940 w 365760"/>
                  <a:gd name="connsiteY2" fmla="*/ 632460 h 1211580"/>
                  <a:gd name="connsiteX3" fmla="*/ 182880 w 365760"/>
                  <a:gd name="connsiteY3" fmla="*/ 853440 h 1211580"/>
                  <a:gd name="connsiteX4" fmla="*/ 0 w 365760"/>
                  <a:gd name="connsiteY4" fmla="*/ 1211580 h 1211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60" h="1211580">
                    <a:moveTo>
                      <a:pt x="365760" y="0"/>
                    </a:moveTo>
                    <a:cubicBezTo>
                      <a:pt x="365125" y="137795"/>
                      <a:pt x="364490" y="275590"/>
                      <a:pt x="350520" y="381000"/>
                    </a:cubicBezTo>
                    <a:cubicBezTo>
                      <a:pt x="336550" y="486410"/>
                      <a:pt x="309880" y="553720"/>
                      <a:pt x="281940" y="632460"/>
                    </a:cubicBezTo>
                    <a:cubicBezTo>
                      <a:pt x="254000" y="711200"/>
                      <a:pt x="229870" y="756920"/>
                      <a:pt x="182880" y="853440"/>
                    </a:cubicBezTo>
                    <a:cubicBezTo>
                      <a:pt x="135890" y="949960"/>
                      <a:pt x="67945" y="1080770"/>
                      <a:pt x="0" y="121158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  <a:headEnd type="none" w="lg" len="lg"/>
                <a:tailEnd type="triangle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2" name="Rectangle 35">
              <a:extLst>
                <a:ext uri="{FF2B5EF4-FFF2-40B4-BE49-F238E27FC236}">
                  <a16:creationId xmlns:a16="http://schemas.microsoft.com/office/drawing/2014/main" id="{A20F2424-CD6D-A4E9-BEBD-94134A8A5644}"/>
                </a:ext>
              </a:extLst>
            </p:cNvPr>
            <p:cNvSpPr/>
            <p:nvPr/>
          </p:nvSpPr>
          <p:spPr>
            <a:xfrm>
              <a:off x="984355" y="2184690"/>
              <a:ext cx="134684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-apple-system"/>
                  <a:ea typeface="+mn-ea"/>
                  <a:cs typeface="+mn-cs"/>
                </a:rPr>
                <a:t>Plasma channel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FEC58B9-6866-C82F-8B44-21F84B7B21D5}"/>
              </a:ext>
            </a:extLst>
          </p:cNvPr>
          <p:cNvSpPr txBox="1"/>
          <p:nvPr/>
        </p:nvSpPr>
        <p:spPr>
          <a:xfrm>
            <a:off x="8928916" y="4759386"/>
            <a:ext cx="3242683" cy="892552"/>
          </a:xfrm>
          <a:prstGeom prst="rect">
            <a:avLst/>
          </a:prstGeom>
          <a:solidFill>
            <a:srgbClr val="FFC000">
              <a:alpha val="48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sz="2000" b="1" i="0" u="none" strike="noStrike" baseline="0" dirty="0">
                <a:solidFill>
                  <a:srgbClr val="1C1C1C"/>
                </a:solidFill>
                <a:latin typeface="SourceSansPro-Regular"/>
              </a:rPr>
              <a:t>- </a:t>
            </a:r>
            <a:r>
              <a:rPr lang="en-US" sz="1600" b="1" i="0" u="none" strike="noStrike" baseline="0" dirty="0">
                <a:solidFill>
                  <a:srgbClr val="1C1C1C"/>
                </a:solidFill>
                <a:latin typeface="SourceSansPro-Regular"/>
              </a:rPr>
              <a:t>3cm capillary 25 MeV energy gain</a:t>
            </a:r>
          </a:p>
          <a:p>
            <a:r>
              <a:rPr lang="en-US" sz="1600" b="1" i="0" u="none" strike="noStrike" baseline="0" dirty="0">
                <a:solidFill>
                  <a:srgbClr val="1C1C1C"/>
                </a:solidFill>
                <a:latin typeface="SourceSansPro-Regular"/>
              </a:rPr>
              <a:t>- 800 MV/m acc. gradient</a:t>
            </a:r>
          </a:p>
          <a:p>
            <a:r>
              <a:rPr lang="en-US" sz="1600" b="1" i="0" u="none" strike="noStrike" baseline="0" dirty="0">
                <a:solidFill>
                  <a:srgbClr val="1C1C1C"/>
                </a:solidFill>
                <a:latin typeface="SourceSansPro-Regular"/>
              </a:rPr>
              <a:t>- Witness jitter </a:t>
            </a:r>
            <a:r>
              <a:rPr lang="en-US" sz="1600" b="1" dirty="0">
                <a:solidFill>
                  <a:srgbClr val="1C1C1C"/>
                </a:solidFill>
                <a:latin typeface="SourceSansPro-Regular"/>
              </a:rPr>
              <a:t>1.2</a:t>
            </a:r>
            <a:r>
              <a:rPr lang="en-US" sz="1600" b="1" i="0" u="none" strike="noStrike" baseline="0" dirty="0">
                <a:solidFill>
                  <a:srgbClr val="1C1C1C"/>
                </a:solidFill>
                <a:latin typeface="SourceSansPro-Regular"/>
              </a:rPr>
              <a:t>MeV</a:t>
            </a:r>
            <a:endParaRPr lang="it-IT" sz="1600" b="1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A0C27691-F8D6-81CC-BB6B-25C44EE4FCDD}"/>
              </a:ext>
            </a:extLst>
          </p:cNvPr>
          <p:cNvGrpSpPr/>
          <p:nvPr/>
        </p:nvGrpSpPr>
        <p:grpSpPr>
          <a:xfrm>
            <a:off x="542387" y="876024"/>
            <a:ext cx="5262816" cy="4006871"/>
            <a:chOff x="542387" y="876024"/>
            <a:chExt cx="5262816" cy="400687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211DA451-EBC8-DD84-7532-2210447DF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2387" y="960148"/>
              <a:ext cx="5262816" cy="3922747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7842DC24-702E-C94B-8BC7-E6E748C9E66F}"/>
                </a:ext>
              </a:extLst>
            </p:cNvPr>
            <p:cNvSpPr txBox="1"/>
            <p:nvPr/>
          </p:nvSpPr>
          <p:spPr>
            <a:xfrm>
              <a:off x="1157299" y="876024"/>
              <a:ext cx="133959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20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Laser ON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8EE97436-BDD0-828E-1D21-B75E0E8DE06D}"/>
                </a:ext>
              </a:extLst>
            </p:cNvPr>
            <p:cNvSpPr txBox="1"/>
            <p:nvPr/>
          </p:nvSpPr>
          <p:spPr>
            <a:xfrm>
              <a:off x="1475216" y="1380697"/>
              <a:ext cx="382619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l-PL" sz="2000" b="1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 (500 pC) </a:t>
              </a:r>
              <a:r>
                <a:rPr lang="it-IT" sz="2000" b="1" i="0" u="none" strike="noStrike" baseline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         </a:t>
              </a:r>
              <a:r>
                <a:rPr lang="pl-PL" sz="2000" b="1" i="0" u="none" strike="noStrike" baseline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 (50 pC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578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5DF544-14DA-1A41-39DF-A2360A7D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>
            <a:extLst>
              <a:ext uri="{FF2B5EF4-FFF2-40B4-BE49-F238E27FC236}">
                <a16:creationId xmlns:a16="http://schemas.microsoft.com/office/drawing/2014/main" id="{A8D50506-B4A5-CAA4-C1E7-59921F629F34}"/>
              </a:ext>
            </a:extLst>
          </p:cNvPr>
          <p:cNvSpPr/>
          <p:nvPr/>
        </p:nvSpPr>
        <p:spPr>
          <a:xfrm>
            <a:off x="1" y="6488668"/>
            <a:ext cx="121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latin typeface="Arial" pitchFamily="34" charset="0"/>
                <a:cs typeface="Arial" pitchFamily="34" charset="0"/>
              </a:rPr>
              <a:t>A. Biagioni | Fundamental research and applications with the </a:t>
            </a:r>
            <a:r>
              <a:rPr lang="en-US" sz="1800" i="1" dirty="0" err="1">
                <a:latin typeface="Arial" pitchFamily="34" charset="0"/>
                <a:cs typeface="Arial" pitchFamily="34" charset="0"/>
              </a:rPr>
              <a:t>EuPRAXIA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 facility at LNF 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4 – 6 </a:t>
            </a:r>
            <a:r>
              <a:rPr lang="it-IT" sz="1800" i="1" dirty="0" err="1">
                <a:latin typeface="Arial" pitchFamily="34" charset="0"/>
                <a:cs typeface="Arial" pitchFamily="34" charset="0"/>
              </a:rPr>
              <a:t>December</a:t>
            </a:r>
            <a:r>
              <a:rPr lang="it-IT" sz="1800" i="1" dirty="0">
                <a:latin typeface="Arial" pitchFamily="34" charset="0"/>
                <a:cs typeface="Arial" pitchFamily="34" charset="0"/>
              </a:rPr>
              <a:t> 2024           9</a:t>
            </a:r>
          </a:p>
        </p:txBody>
      </p:sp>
      <p:pic>
        <p:nvPicPr>
          <p:cNvPr id="5" name="Picture 425" descr="http://www.lnf.infn.it/logo/logo_infn_lnf_1_sigla_lnf.png">
            <a:extLst>
              <a:ext uri="{FF2B5EF4-FFF2-40B4-BE49-F238E27FC236}">
                <a16:creationId xmlns:a16="http://schemas.microsoft.com/office/drawing/2014/main" id="{2AF7DD5F-90FF-F4FC-B9B9-86D4D7DE2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436" y="29644"/>
            <a:ext cx="1236564" cy="743936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D5FD26E-67DB-F691-9C93-37ED0CE49B39}"/>
              </a:ext>
            </a:extLst>
          </p:cNvPr>
          <p:cNvSpPr/>
          <p:nvPr/>
        </p:nvSpPr>
        <p:spPr>
          <a:xfrm>
            <a:off x="6950532" y="918193"/>
            <a:ext cx="4374130" cy="23083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1.1 GeV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 GV/m  600 MeV 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60cm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long  capillary - density 10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cm-3 ):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Fabrication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by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machining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increasing diameter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Density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range 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-10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17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cm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-3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13 kV with 500 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100 Hz rep Rate</a:t>
            </a:r>
          </a:p>
        </p:txBody>
      </p:sp>
      <p:pic>
        <p:nvPicPr>
          <p:cNvPr id="3" name="Immagine 2" descr="Immagine che contiene macchina, elettronica, interno, automobile">
            <a:extLst>
              <a:ext uri="{FF2B5EF4-FFF2-40B4-BE49-F238E27FC236}">
                <a16:creationId xmlns:a16="http://schemas.microsoft.com/office/drawing/2014/main" id="{0D7E999F-5714-56DB-0BE7-CB821A740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76" b="20300"/>
          <a:stretch/>
        </p:blipFill>
        <p:spPr>
          <a:xfrm>
            <a:off x="272898" y="2585796"/>
            <a:ext cx="4943197" cy="1859433"/>
          </a:xfrm>
          <a:prstGeom prst="rect">
            <a:avLst/>
          </a:prstGeom>
        </p:spPr>
      </p:pic>
      <p:pic>
        <p:nvPicPr>
          <p:cNvPr id="4" name="Immagine 3" descr="Immagine che contiene bus, treno, acciaio, metropolitana">
            <a:extLst>
              <a:ext uri="{FF2B5EF4-FFF2-40B4-BE49-F238E27FC236}">
                <a16:creationId xmlns:a16="http://schemas.microsoft.com/office/drawing/2014/main" id="{8760A2C3-D56C-F00F-5575-F25B77FD87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3446"/>
          <a:stretch/>
        </p:blipFill>
        <p:spPr>
          <a:xfrm>
            <a:off x="272898" y="4561625"/>
            <a:ext cx="4943197" cy="1365274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4318189B-E532-0512-18E0-3646343572E2}"/>
              </a:ext>
            </a:extLst>
          </p:cNvPr>
          <p:cNvSpPr/>
          <p:nvPr/>
        </p:nvSpPr>
        <p:spPr>
          <a:xfrm>
            <a:off x="2304289" y="5173759"/>
            <a:ext cx="923544" cy="630936"/>
          </a:xfrm>
          <a:prstGeom prst="ellipse">
            <a:avLst/>
          </a:pr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5C0F469-BD53-34E1-E0B7-8ABF545E393E}"/>
              </a:ext>
            </a:extLst>
          </p:cNvPr>
          <p:cNvGrpSpPr/>
          <p:nvPr/>
        </p:nvGrpSpPr>
        <p:grpSpPr>
          <a:xfrm>
            <a:off x="7035825" y="3429000"/>
            <a:ext cx="4107803" cy="2900680"/>
            <a:chOff x="7268675" y="2992284"/>
            <a:chExt cx="4374130" cy="3499892"/>
          </a:xfrm>
        </p:grpSpPr>
        <p:pic>
          <p:nvPicPr>
            <p:cNvPr id="8" name="Immagine 7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8029DC4F-2C7D-9058-6255-7125A9FB8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997" t="8681" r="12717" b="4488"/>
            <a:stretch/>
          </p:blipFill>
          <p:spPr>
            <a:xfrm>
              <a:off x="7268675" y="3148345"/>
              <a:ext cx="4374130" cy="3343831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3F75E7BD-2442-1376-0775-0BD58CD6A831}"/>
                </a:ext>
              </a:extLst>
            </p:cNvPr>
            <p:cNvSpPr txBox="1"/>
            <p:nvPr/>
          </p:nvSpPr>
          <p:spPr>
            <a:xfrm>
              <a:off x="7761726" y="2992284"/>
              <a:ext cx="8195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10</a:t>
              </a:r>
              <a:r>
                <a:rPr kumimoji="0" lang="it-IT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17</a:t>
              </a:r>
              <a:endPara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Immagine 11" descr="Immagine che contiene schermata, bianco e nero, stereo">
            <a:extLst>
              <a:ext uri="{FF2B5EF4-FFF2-40B4-BE49-F238E27FC236}">
                <a16:creationId xmlns:a16="http://schemas.microsoft.com/office/drawing/2014/main" id="{1145988E-E70A-5D26-EDDD-E3F605545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524" y="885908"/>
            <a:ext cx="4968571" cy="162137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6F3B490-40AF-8A39-C2CD-B397C1F3B74A}"/>
              </a:ext>
            </a:extLst>
          </p:cNvPr>
          <p:cNvCxnSpPr>
            <a:cxnSpLocks/>
            <a:stCxn id="6" idx="6"/>
          </p:cNvCxnSpPr>
          <p:nvPr/>
        </p:nvCxnSpPr>
        <p:spPr>
          <a:xfrm flipV="1">
            <a:off x="3227833" y="4613768"/>
            <a:ext cx="4537842" cy="875459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51F03D3-A46A-47C0-1A9D-E3A00A47A536}"/>
              </a:ext>
            </a:extLst>
          </p:cNvPr>
          <p:cNvSpPr txBox="1"/>
          <p:nvPr/>
        </p:nvSpPr>
        <p:spPr>
          <a:xfrm>
            <a:off x="10653440" y="3515512"/>
            <a:ext cx="19064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 = 13 kV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500 A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EFDD552F-B7B1-9154-AEA1-942CAC2650F2}"/>
              </a:ext>
            </a:extLst>
          </p:cNvPr>
          <p:cNvSpPr/>
          <p:nvPr/>
        </p:nvSpPr>
        <p:spPr>
          <a:xfrm>
            <a:off x="6464808" y="156863"/>
            <a:ext cx="4585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  <a:cs typeface="Arial" panose="020B0604020202020204" pitchFamily="34" charset="0"/>
              </a:rPr>
              <a:t>60 cm long plasma source</a:t>
            </a:r>
          </a:p>
        </p:txBody>
      </p:sp>
    </p:spTree>
    <p:extLst>
      <p:ext uri="{BB962C8B-B14F-4D97-AF65-F5344CB8AC3E}">
        <p14:creationId xmlns:p14="http://schemas.microsoft.com/office/powerpoint/2010/main" val="2573598609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4884</TotalTime>
  <Words>1018</Words>
  <Application>Microsoft Office PowerPoint</Application>
  <PresentationFormat>Widescreen</PresentationFormat>
  <Paragraphs>185</Paragraphs>
  <Slides>15</Slides>
  <Notes>14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18</vt:i4>
      </vt:variant>
      <vt:variant>
        <vt:lpstr>Tema</vt:lpstr>
      </vt:variant>
      <vt:variant>
        <vt:i4>8</vt:i4>
      </vt:variant>
      <vt:variant>
        <vt:lpstr>Titoli diapositive</vt:lpstr>
      </vt:variant>
      <vt:variant>
        <vt:i4>15</vt:i4>
      </vt:variant>
    </vt:vector>
  </HeadingPairs>
  <TitlesOfParts>
    <vt:vector size="41" baseType="lpstr">
      <vt:lpstr>Microsoft JhengHei</vt:lpstr>
      <vt:lpstr>Microsoft JhengHei UI Light</vt:lpstr>
      <vt:lpstr>-apple-system</vt:lpstr>
      <vt:lpstr>Arial</vt:lpstr>
      <vt:lpstr>Arial Black</vt:lpstr>
      <vt:lpstr>Arial Narrow</vt:lpstr>
      <vt:lpstr>Arial Rounded MT Bold</vt:lpstr>
      <vt:lpstr>Calibri</vt:lpstr>
      <vt:lpstr>Calibri Light</vt:lpstr>
      <vt:lpstr>Cambria Math</vt:lpstr>
      <vt:lpstr>Helvetica Neue Light</vt:lpstr>
      <vt:lpstr>Open Sans Semibold</vt:lpstr>
      <vt:lpstr>Roboto Slab</vt:lpstr>
      <vt:lpstr>SourceSansPro-Regular</vt:lpstr>
      <vt:lpstr>Times New Roman</vt:lpstr>
      <vt:lpstr>Titillium</vt:lpstr>
      <vt:lpstr>Titillium Bd</vt:lpstr>
      <vt:lpstr>Wingdings</vt:lpstr>
      <vt:lpstr>2_Tema di Office</vt:lpstr>
      <vt:lpstr>10_Office Theme</vt:lpstr>
      <vt:lpstr>5_Office Theme</vt:lpstr>
      <vt:lpstr>1_Tema di Office</vt:lpstr>
      <vt:lpstr>5_Office Theme</vt:lpstr>
      <vt:lpstr>Tema di Office</vt:lpstr>
      <vt:lpstr>Office Theme</vt:lpstr>
      <vt:lpstr>3_Office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Stark broadening method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Angelo Biagioni</cp:lastModifiedBy>
  <cp:revision>1030</cp:revision>
  <cp:lastPrinted>2023-05-07T13:12:12Z</cp:lastPrinted>
  <dcterms:created xsi:type="dcterms:W3CDTF">2018-02-09T13:41:45Z</dcterms:created>
  <dcterms:modified xsi:type="dcterms:W3CDTF">2024-12-04T09:20:04Z</dcterms:modified>
</cp:coreProperties>
</file>