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3.jpg" ContentType="image/jpg"/>
  <Override PartName="/ppt/media/image24.jpg" ContentType="image/jpg"/>
  <Override PartName="/ppt/media/image25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48.jpg" ContentType="image/jpg"/>
  <Override PartName="/ppt/media/image49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  <p:sldMasterId id="2147483672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7" r:id="rId4"/>
    <p:sldId id="271" r:id="rId5"/>
    <p:sldId id="259" r:id="rId6"/>
    <p:sldId id="261" r:id="rId7"/>
    <p:sldId id="260" r:id="rId8"/>
    <p:sldId id="267" r:id="rId9"/>
    <p:sldId id="262" r:id="rId10"/>
    <p:sldId id="263" r:id="rId11"/>
    <p:sldId id="264" r:id="rId12"/>
    <p:sldId id="265" r:id="rId13"/>
    <p:sldId id="270" r:id="rId14"/>
    <p:sldId id="266" r:id="rId15"/>
    <p:sldId id="272" r:id="rId16"/>
    <p:sldId id="268" r:id="rId17"/>
    <p:sldId id="273" r:id="rId18"/>
    <p:sldId id="276" r:id="rId19"/>
    <p:sldId id="295" r:id="rId20"/>
    <p:sldId id="275" r:id="rId21"/>
    <p:sldId id="296" r:id="rId22"/>
    <p:sldId id="292" r:id="rId23"/>
    <p:sldId id="269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6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0"/>
    <p:restoredTop sz="66255"/>
  </p:normalViewPr>
  <p:slideViewPr>
    <p:cSldViewPr snapToGrid="0">
      <p:cViewPr varScale="1">
        <p:scale>
          <a:sx n="82" d="100"/>
          <a:sy n="82" d="100"/>
        </p:scale>
        <p:origin x="18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1ACDFB-410B-1A22-79BE-AA70F0FEFE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DC02E-5673-F2CF-396F-7391569A14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57A0C-18E1-E044-847E-D8CC00F9B401}" type="datetimeFigureOut">
              <a:rPr lang="en-IT" smtClean="0"/>
              <a:t>04/12/24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A0E31-0445-0F7A-F9DD-00D0813C5C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77EFD-C29F-DBD8-1BAE-B7B2C418A6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F869B-60B5-2D48-B55F-8454FC18B22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7395288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A781E-78EB-DC41-8E27-442207D345CA}" type="datetimeFigureOut">
              <a:rPr lang="en-IT" smtClean="0"/>
              <a:t>04/12/24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7D216-C9F2-F84B-9F9E-A7670FBF959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326374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5964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9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F34CF-F2CF-4B56-9911-886BEED554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8032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10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BE549-3CCB-1D2E-8015-29AD5E1C28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87345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85424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2851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A6FFA-4599-B818-D785-C8AAFB6576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FB35FFE-F892-CB48-B7B0-197660D9EC12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06BEE-D459-7374-F2E7-E7A62240F1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B5998-C2DF-55D9-9FAC-D9DF749C6B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A665A6-6E2E-F760-8E55-8275B3B165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46212-B663-4747-9DD8-E2B034FFE1AB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11038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982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69668-C308-769A-0E6B-5C799D4347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D1CF786-AF98-F84C-ACEE-77EE5AD547A2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22FE8-6BA7-9FAF-A843-ED1549A703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DAAE0B-1347-5FFF-F2B6-9585A9D8DB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0C087-0D30-F6EB-83D9-479C2A86CE4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11D3869-B8BF-B947-9FB8-3C0A7FBBDB08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DB255-D5EA-4BC1-1B13-B1EF34B874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ED5CD-2E1B-8286-123A-4F01A74F24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IT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27C87-24C9-9B45-9824-A76EB50B3D31}" type="slidenum">
              <a:rPr lang="en-IT" smtClean="0"/>
              <a:t>20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0908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94CF-4FA5-AD49-37A5-F06946C515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2654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57949-ED58-D95E-6510-690CC6DA2C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4904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FFB63-DFB3-C6EB-2DF4-0562FFFEB7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912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E1F16-B9D6-A942-2606-5A2BA6D297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04280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E73C3-D77C-1446-C3EA-9C0A45FDC6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11492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355C0-9B5E-6DDE-B9C0-FA7C5DF92B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60791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7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4F063-87F2-8F52-FC08-33F8C4BF1C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19573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7D216-C9F2-F84B-9F9E-A7670FBF9594}" type="slidenum">
              <a:rPr lang="en-IT" smtClean="0"/>
              <a:t>8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813ED-C576-3BDD-8F5D-8938B92F76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862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A2FE1-D46C-43C7-7A01-64796716D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A4C66D-0B2A-3BEB-311D-CCE2828BE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0D4B77-F059-9263-2D3D-7353FB48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8613-5600-4A44-9675-101EA3DFF346}" type="datetime1">
              <a:rPr lang="it-IT" smtClean="0"/>
              <a:t>04/12/24</a:t>
            </a:fld>
            <a:endParaRPr lang="en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EB4D99-AEA0-A4EE-013B-E4BD4E9B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75F866-37ED-98FF-DE6C-4938C27A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96196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132808-3EB5-72D5-3B0C-51EAD2CF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76E9BE7-8EEA-9B87-E407-7DAA07EB5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34C76E-AE12-1428-8986-570451E9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BDF5-15E0-C04C-AC26-7CAA9FFCEE7B}" type="datetime1">
              <a:rPr lang="it-IT" smtClean="0"/>
              <a:t>04/12/24</a:t>
            </a:fld>
            <a:endParaRPr lang="en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D48D79-A485-A0EA-BCE2-2EEB6E92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2A6AA2-5D8D-FEF0-7325-8053EB9E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61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2784A5D-38A2-652C-45FA-3E4B78D0AC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62880" y="250586"/>
            <a:ext cx="2774401" cy="569291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47EC1D1-A770-18CE-025F-FB05B92B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5841" y="250586"/>
            <a:ext cx="8142719" cy="569291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8A74A1-312C-6D58-F15C-01757EE8E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F8E7-14FF-EA49-93E6-CEA754A04F3D}" type="datetime1">
              <a:rPr lang="it-IT" smtClean="0"/>
              <a:t>04/12/24</a:t>
            </a:fld>
            <a:endParaRPr lang="en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E3DCB5-955F-5B96-9B9F-A41DA712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E9C48A-DB76-5EAC-6496-D50C7386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50561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C026D-8F86-6B3D-FAE4-6EC64A98B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5AC2E8-AF20-EDE4-EF90-3080439ED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914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96AEE-668F-2DB5-A438-0870BAC7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20E0FA-67AA-E473-E1FF-FE3B8B7D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807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6DF49-05B1-F450-7D7F-85DBCF22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CEB821-C9A0-3CF8-A3F5-AC34C28E1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72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544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316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087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385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8631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340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8175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801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C36B2-437A-28E4-1030-6EDDB160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196298-3B68-80E5-7775-994D03050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800" y="3820721"/>
            <a:ext cx="5458561" cy="73159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816D27-01F3-EF39-A35A-25E595C04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681" y="3820721"/>
            <a:ext cx="5460480" cy="73159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098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161DE-9D09-FBC0-E9EA-E4912C1C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785399-9B44-CA80-5A8F-D1382AE15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3EDD88-2381-39A6-BCD4-38452B836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2574745-2AF4-17AF-C361-7F5906DF7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E0D44F-EBFE-D0CC-3C1F-5BED54F6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682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9DFEB-E7E1-4740-BB0D-AA5D28AE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120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494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2E644F-F4DE-E6A3-0719-05E9652C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4EA666-F1AE-BE03-94A1-0680BF0FB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04A692-1C48-4F22-282B-F0D3F58C6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789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69579-0C5E-AFE4-EDC9-9EC394F4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DB4F05-0B53-5CE7-146E-B43BBE745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077D3A-FC39-6BF2-56CB-69EB93FE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473B-6A3C-0449-B0FC-F995F78D9229}" type="datetime1">
              <a:rPr lang="it-IT" smtClean="0"/>
              <a:t>04/12/24</a:t>
            </a:fld>
            <a:endParaRPr lang="en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710842-AFED-B221-2852-C4DA64A3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60A2C7-5BB3-03F5-9FF1-5FE6BD1E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18671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1A9FC4-D194-BEC1-EF13-784364CF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45E603F-C436-FCDB-336B-939F3DE9D7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E535A6-8001-8A94-2D0B-77ED0572B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851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C3FE0D-C074-B9BF-2D62-E88A5F37A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FCB039-9889-66F3-7E64-D0B727377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439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20DE0BD-9740-1E5C-B726-861F147204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26081" y="2680122"/>
            <a:ext cx="2830080" cy="187219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BA2073-A4CC-1D57-5134-85BBD771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5841" y="2680122"/>
            <a:ext cx="8305920" cy="187219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05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57B57-FAEB-7466-A66B-CB3218B2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F207CF-3E83-7B13-F399-C737DEA73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72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544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316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087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385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8631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340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8175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79D72F-D624-785B-5EF1-B40E2D706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B8D4-5EA7-394E-8421-ABC650C99E69}" type="datetime1">
              <a:rPr lang="it-IT" smtClean="0"/>
              <a:t>04/12/24</a:t>
            </a:fld>
            <a:endParaRPr lang="en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92ECE0-80B2-9FB1-8C98-108D792D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AAC883-F660-9C3C-202C-AFE3CD92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3067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969716-2980-57DC-A1EC-E0C83D0D2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7FEE7F-01A8-3AA2-C261-7AC2AF5B6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841" y="1697939"/>
            <a:ext cx="5458559" cy="42455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E1AC2E-567C-AB30-0012-8DF0534AA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8720" y="1697939"/>
            <a:ext cx="5458561" cy="42455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2E03D3-B8FF-BB69-01A1-345BEDC8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88D0E-9DD6-BD4C-A839-D40B19C375E1}" type="datetime1">
              <a:rPr lang="it-IT" smtClean="0"/>
              <a:t>04/12/24</a:t>
            </a:fld>
            <a:endParaRPr lang="en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53101F-A307-DB2A-E96D-4287D5487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C4D199-4CCF-9A39-1DB1-0FDD8476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4051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B1728A-ED10-EFEF-EDEB-586ACBE1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D0654C-087A-4A07-06C9-096306828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8ED411-328F-0232-4841-65D53909E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2833F1-1C88-271B-461B-6A676FE8E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E299FC-3316-98B4-C614-071A3F541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F8A9C0F-DCCC-93A6-C909-34BB2961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933B0-4C53-2044-81C1-2DBE61116DD4}" type="datetime1">
              <a:rPr lang="it-IT" smtClean="0"/>
              <a:t>04/12/24</a:t>
            </a:fld>
            <a:endParaRPr lang="en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C4EC0A-209D-62D9-5DAC-16420DAE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D5831B-1744-1B4A-5E0B-CFD5B9F1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4690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B0CCEF-3743-4627-158F-5EE7437F1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4B74D08-290F-7306-578A-83CB381F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A3A0-FAC4-9C47-A707-9B5A189DF47B}" type="datetime1">
              <a:rPr lang="it-IT" smtClean="0"/>
              <a:t>04/12/24</a:t>
            </a:fld>
            <a:endParaRPr lang="en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5D38FE-DF35-9961-98A2-E944BD79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6A2B5A-4DA4-4600-6206-AE55864E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4332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3216B0B-D173-1D39-2984-53CE47D2E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DF2FDA-6D60-B74E-8273-A44DA1DFE6E6}" type="datetime1">
              <a:rPr lang="it-IT" smtClean="0"/>
              <a:t>04/12/24</a:t>
            </a:fld>
            <a:endParaRPr lang="en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07B9339-0A3F-2080-3A63-E388CA1C8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CBFE00-EEF9-C103-DB6A-50201C90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3197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644913-1742-2854-3A39-F3BF0D6C6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53AE38-7A80-B36B-768A-DCC55D72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167474-DCF7-3CDB-D15D-9D1E9BDE2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397E2C-71F8-6ED3-4947-CFFD6955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DA8-A0B1-D044-B50E-9C8A84CF5B37}" type="datetime1">
              <a:rPr lang="it-IT" smtClean="0"/>
              <a:t>04/12/24</a:t>
            </a:fld>
            <a:endParaRPr lang="en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F4CF29-8E92-58EA-283B-E9521B756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E9C2FA-6F4C-45EF-277A-D2DC4FC4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0819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4653E5-DFE5-49E4-25D2-70E446FF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4E67057-1442-0F6F-6CAC-ED945A7E4A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DD352D-FC7A-CE6A-0AC0-A78C6B827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DC1D92-E3AF-E122-9B6F-792156477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5D9A-04D1-4A40-97E1-7BBDADAAE2A2}" type="datetime1">
              <a:rPr lang="it-IT" smtClean="0"/>
              <a:t>04/12/24</a:t>
            </a:fld>
            <a:endParaRPr lang="en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9C9FC9-FCD4-4B0E-3B00-6D629E77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9D1850-19A2-A730-8923-D5128E61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9935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28851BCA-FE72-1837-3A16-58BAEA9EA733}"/>
              </a:ext>
            </a:extLst>
          </p:cNvPr>
          <p:cNvSpPr/>
          <p:nvPr/>
        </p:nvSpPr>
        <p:spPr>
          <a:xfrm>
            <a:off x="3036491" y="105814"/>
            <a:ext cx="7299072" cy="8393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66B3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rtl="0" hangingPunct="0">
              <a:buNone/>
              <a:tabLst/>
            </a:pPr>
            <a:endParaRPr lang="en-US" sz="1633" b="1" kern="1200">
              <a:solidFill>
                <a:srgbClr val="FFFFFF"/>
              </a:solidFill>
              <a:latin typeface="Source Sans Pro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ECA51F74-4D63-E720-2E2C-FA40C1835433}"/>
              </a:ext>
            </a:extLst>
          </p:cNvPr>
          <p:cNvSpPr/>
          <p:nvPr/>
        </p:nvSpPr>
        <p:spPr>
          <a:xfrm>
            <a:off x="9842689" y="6506235"/>
            <a:ext cx="2348555" cy="3553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74C3C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rtl="0" hangingPunct="0">
              <a:buNone/>
              <a:tabLst/>
            </a:pPr>
            <a:endParaRPr lang="en-US" sz="1633" b="1" kern="1200">
              <a:solidFill>
                <a:srgbClr val="FFFFFF"/>
              </a:solidFill>
              <a:latin typeface="Source Sans Pro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F5C3CD9B-266A-D55A-A5E2-58075400DD1F}"/>
              </a:ext>
            </a:extLst>
          </p:cNvPr>
          <p:cNvSpPr/>
          <p:nvPr/>
        </p:nvSpPr>
        <p:spPr>
          <a:xfrm>
            <a:off x="1990656" y="6506235"/>
            <a:ext cx="7077888" cy="3553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DC3C7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rtl="0" hangingPunct="0">
              <a:buNone/>
              <a:tabLst/>
            </a:pPr>
            <a:endParaRPr lang="en-US" sz="1633" b="1" kern="1200">
              <a:solidFill>
                <a:srgbClr val="FFFFFF"/>
              </a:solidFill>
              <a:latin typeface="Source Sans Pro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EEB49E3A-2760-2FFD-4BAA-00BAFAEAA991}"/>
              </a:ext>
            </a:extLst>
          </p:cNvPr>
          <p:cNvSpPr/>
          <p:nvPr/>
        </p:nvSpPr>
        <p:spPr>
          <a:xfrm>
            <a:off x="217701" y="6438959"/>
            <a:ext cx="653102" cy="4898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lvl="0" rtl="0" hangingPunct="0">
              <a:buNone/>
              <a:tabLst/>
            </a:pPr>
            <a:endParaRPr lang="en-US" sz="1633" b="1" kern="1200">
              <a:solidFill>
                <a:srgbClr val="FFFFFF"/>
              </a:solidFill>
              <a:latin typeface="Source Sans Pro Black" pitchFamily="34"/>
              <a:ea typeface="DejaVu Sans" pitchFamily="2"/>
              <a:cs typeface="DejaVu Sans" pitchFamily="2"/>
            </a:endParaRPr>
          </a:p>
        </p:txBody>
      </p:sp>
      <p:sp>
        <p:nvSpPr>
          <p:cNvPr id="6" name="Segnaposto titolo 5">
            <a:extLst>
              <a:ext uri="{FF2B5EF4-FFF2-40B4-BE49-F238E27FC236}">
                <a16:creationId xmlns:a16="http://schemas.microsoft.com/office/drawing/2014/main" id="{8F272422-3D4A-4AD2-8107-3FB8BD3E97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4755" y="250818"/>
            <a:ext cx="6856703" cy="479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>
            <a:noAutofit/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77F55A40-3E2B-E40C-8A1B-EFA93DB646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5402" y="1698244"/>
            <a:ext cx="11102740" cy="424561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FCD1B93B-84BF-A458-0DD5-F34A673EA37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143433" y="6556203"/>
            <a:ext cx="2830110" cy="25571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lvl1pPr lvl="0" algn="r" rtl="0" hangingPunct="0">
              <a:buNone/>
              <a:tabLst/>
              <a:defRPr lang="it-IT" sz="1633" b="0" i="1" kern="1200"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defRPr>
            </a:lvl1pPr>
          </a:lstStyle>
          <a:p>
            <a:fld id="{11FB8689-67EA-3E46-851F-20B4378CB639}" type="datetime1">
              <a:rPr lang="it-IT" smtClean="0"/>
              <a:t>04/12/24</a:t>
            </a:fld>
            <a:endParaRPr lang="en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93C004D-A3A6-BBAC-0489-8CF2D971998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101247" y="6547712"/>
            <a:ext cx="6856703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lvl1pPr lvl="0" algn="ctr" rtl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</a:lstStyle>
          <a:p>
            <a:r>
              <a:rPr lang="en-GB"/>
              <a:t>Martina Carillo</a:t>
            </a:r>
            <a:endParaRPr lang="en-IT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2CAC6E0-37EB-DCFC-E483-B53878F30BE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0" y="6506235"/>
            <a:ext cx="1327104" cy="355325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lvl1pPr lvl="0" algn="ctr" rtl="0" hangingPunct="0">
              <a:buNone/>
              <a:tabLst/>
              <a:defRPr lang="en-US" sz="1633" b="0" i="1" kern="1200"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defRPr>
            </a:lvl1pPr>
          </a:lstStyle>
          <a:p>
            <a:fld id="{351AC723-50D1-8C44-8E47-43FEFD9D8006}" type="slidenum">
              <a:rPr lang="en-IT" smtClean="0"/>
              <a:t>‹#›</a:t>
            </a:fld>
            <a:endParaRPr lang="en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28E8DD7-A2F9-AFF6-096F-342197B01CE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 l="8555" t="17638" r="26879" b="17658"/>
          <a:stretch>
            <a:fillRect/>
          </a:stretch>
        </p:blipFill>
        <p:spPr>
          <a:xfrm>
            <a:off x="43540" y="105814"/>
            <a:ext cx="2898904" cy="85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5B5D4A6-6235-DBA6-834E-A5255E0ECA3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10468360" y="73155"/>
            <a:ext cx="1629708" cy="8896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3C8163E-E68A-29FD-C57C-1D14EAFD9229}"/>
              </a:ext>
            </a:extLst>
          </p:cNvPr>
          <p:cNvSpPr txBox="1"/>
          <p:nvPr/>
        </p:nvSpPr>
        <p:spPr>
          <a:xfrm>
            <a:off x="3762740" y="6490233"/>
            <a:ext cx="218572" cy="38765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33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5928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lvl="0" algn="ctr" rtl="0" eaLnBrk="1" hangingPunct="1">
        <a:buNone/>
        <a:tabLst/>
        <a:defRPr lang="en-US" sz="2177" b="1" i="1" u="none" strike="noStrike" kern="1200" cap="none">
          <a:ln>
            <a:noFill/>
          </a:ln>
          <a:solidFill>
            <a:srgbClr val="FFFFFF"/>
          </a:solidFill>
          <a:latin typeface="Source Sans Pro Black" pitchFamily="34"/>
          <a:ea typeface="DejaVu Sans" pitchFamily="2"/>
          <a:cs typeface="DejaVu Sans" pitchFamily="2"/>
        </a:defRPr>
      </a:lvl1pPr>
    </p:titleStyle>
    <p:bodyStyle>
      <a:lvl1pPr marL="0" marR="0" lvl="0" indent="0" algn="just" rtl="0" eaLnBrk="1" hangingPunct="1">
        <a:spcBef>
          <a:spcPts val="0"/>
        </a:spcBef>
        <a:spcAft>
          <a:spcPts val="1036"/>
        </a:spcAft>
        <a:buNone/>
        <a:tabLst/>
        <a:defRPr lang="en-US" sz="1996" b="0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1pPr>
      <a:lvl2pPr marL="0" marR="0" lvl="1" indent="0" algn="just" rtl="0" eaLnBrk="1" hangingPunct="1">
        <a:spcBef>
          <a:spcPts val="0"/>
        </a:spcBef>
        <a:spcAft>
          <a:spcPts val="1036"/>
        </a:spcAft>
        <a:buNone/>
        <a:tabLst/>
        <a:defRPr lang="en-US" sz="1996" b="0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2pPr>
      <a:lvl3pPr marL="0" marR="0" lvl="2" indent="0" algn="just" rtl="0" eaLnBrk="1" hangingPunct="1">
        <a:spcBef>
          <a:spcPts val="0"/>
        </a:spcBef>
        <a:spcAft>
          <a:spcPts val="1036"/>
        </a:spcAft>
        <a:buNone/>
        <a:tabLst/>
        <a:defRPr lang="en-US" sz="1996" b="0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3pPr>
      <a:lvl4pPr marL="0" marR="0" lvl="3" indent="0" algn="just" rtl="0" eaLnBrk="1" hangingPunct="1">
        <a:spcBef>
          <a:spcPts val="0"/>
        </a:spcBef>
        <a:spcAft>
          <a:spcPts val="1036"/>
        </a:spcAft>
        <a:buNone/>
        <a:tabLst/>
        <a:defRPr lang="en-US" sz="1996" b="0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4pPr>
      <a:lvl5pPr marL="0" marR="0" lvl="4" indent="0" algn="just" rtl="0" eaLnBrk="1" hangingPunct="1">
        <a:spcBef>
          <a:spcPts val="0"/>
        </a:spcBef>
        <a:spcAft>
          <a:spcPts val="1036"/>
        </a:spcAft>
        <a:buNone/>
        <a:tabLst/>
        <a:defRPr lang="en-US" sz="1996" b="0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5pPr>
      <a:lvl6pPr marL="0" marR="0" lvl="5" indent="0" algn="just" rtl="0" eaLnBrk="1" hangingPunct="1">
        <a:spcBef>
          <a:spcPts val="0"/>
        </a:spcBef>
        <a:spcAft>
          <a:spcPts val="1036"/>
        </a:spcAft>
        <a:buNone/>
        <a:tabLst/>
        <a:defRPr lang="en-US" sz="1996" b="0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6pPr>
      <a:lvl7pPr marL="0" marR="0" lvl="6" indent="0" algn="just" rtl="0" eaLnBrk="1" hangingPunct="1">
        <a:spcBef>
          <a:spcPts val="0"/>
        </a:spcBef>
        <a:spcAft>
          <a:spcPts val="1036"/>
        </a:spcAft>
        <a:buNone/>
        <a:tabLst/>
        <a:defRPr lang="en-US" sz="1996" b="0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BF855A6D-4B56-F3B9-0DB4-87BC61B1ACAE}"/>
              </a:ext>
            </a:extLst>
          </p:cNvPr>
          <p:cNvSpPr/>
          <p:nvPr/>
        </p:nvSpPr>
        <p:spPr>
          <a:xfrm>
            <a:off x="0" y="2433062"/>
            <a:ext cx="11755843" cy="11430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66B3"/>
          </a:solidFill>
          <a:ln>
            <a:noFill/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33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titolo 2">
            <a:extLst>
              <a:ext uri="{FF2B5EF4-FFF2-40B4-BE49-F238E27FC236}">
                <a16:creationId xmlns:a16="http://schemas.microsoft.com/office/drawing/2014/main" id="{AF911056-8A0B-18E1-E4B2-A137721CA2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5402" y="2679960"/>
            <a:ext cx="11320441" cy="6022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D1BF17-C59D-D833-9C30-C8CDDEE6FB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102" y="3821050"/>
            <a:ext cx="11102740" cy="73155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FDC9B1A-DE3F-A0A6-13B0-F4E695378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 l="5460" t="17638" r="6922" b="17658"/>
          <a:stretch>
            <a:fillRect/>
          </a:stretch>
        </p:blipFill>
        <p:spPr>
          <a:xfrm>
            <a:off x="6361653" y="5639804"/>
            <a:ext cx="4519468" cy="97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C496763-C259-5A40-D9EE-F04EC2054CEA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1775568" y="5639804"/>
            <a:ext cx="1793853" cy="979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78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lvl="0" algn="l" rtl="0" eaLnBrk="1" hangingPunct="1">
        <a:buNone/>
        <a:tabLst/>
        <a:defRPr lang="en-US" sz="2903" b="1" i="1" u="none" strike="noStrike" kern="1200" cap="none">
          <a:ln>
            <a:noFill/>
          </a:ln>
          <a:solidFill>
            <a:srgbClr val="FFFFFF"/>
          </a:solidFill>
          <a:latin typeface="Source Sans Pro" pitchFamily="34"/>
          <a:ea typeface="DejaVu Sans" pitchFamily="2"/>
          <a:cs typeface="DejaVu Sans" pitchFamily="2"/>
        </a:defRPr>
      </a:lvl1pPr>
    </p:titleStyle>
    <p:bodyStyle>
      <a:lvl1pPr marL="0" marR="0" lvl="0" indent="0" rtl="0" eaLnBrk="1" hangingPunct="1">
        <a:spcBef>
          <a:spcPts val="0"/>
        </a:spcBef>
        <a:spcAft>
          <a:spcPts val="1036"/>
        </a:spcAft>
        <a:buNone/>
        <a:tabLst/>
        <a:defRPr lang="en-US" sz="2359" b="1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1pPr>
      <a:lvl2pPr marL="0" marR="0" lvl="1" indent="0" rtl="0" eaLnBrk="1" hangingPunct="1">
        <a:spcBef>
          <a:spcPts val="0"/>
        </a:spcBef>
        <a:spcAft>
          <a:spcPts val="1036"/>
        </a:spcAft>
        <a:buNone/>
        <a:tabLst/>
        <a:defRPr lang="en-US" sz="2359" b="1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2pPr>
      <a:lvl3pPr marL="0" marR="0" lvl="2" indent="0" rtl="0" eaLnBrk="1" hangingPunct="1">
        <a:spcBef>
          <a:spcPts val="0"/>
        </a:spcBef>
        <a:spcAft>
          <a:spcPts val="1036"/>
        </a:spcAft>
        <a:buNone/>
        <a:tabLst/>
        <a:defRPr lang="en-US" sz="2359" b="1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3pPr>
      <a:lvl4pPr marL="0" marR="0" lvl="3" indent="0" rtl="0" eaLnBrk="1" hangingPunct="1">
        <a:spcBef>
          <a:spcPts val="0"/>
        </a:spcBef>
        <a:spcAft>
          <a:spcPts val="1036"/>
        </a:spcAft>
        <a:buNone/>
        <a:tabLst/>
        <a:defRPr lang="en-US" sz="2359" b="1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4pPr>
      <a:lvl5pPr marL="0" marR="0" lvl="4" indent="0" rtl="0" eaLnBrk="1" hangingPunct="1">
        <a:spcBef>
          <a:spcPts val="0"/>
        </a:spcBef>
        <a:spcAft>
          <a:spcPts val="1036"/>
        </a:spcAft>
        <a:buNone/>
        <a:tabLst/>
        <a:defRPr lang="en-US" sz="2359" b="1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5pPr>
      <a:lvl6pPr marL="0" marR="0" lvl="5" indent="0" rtl="0" eaLnBrk="1" hangingPunct="1">
        <a:spcBef>
          <a:spcPts val="0"/>
        </a:spcBef>
        <a:spcAft>
          <a:spcPts val="1036"/>
        </a:spcAft>
        <a:buNone/>
        <a:tabLst/>
        <a:defRPr lang="en-US" sz="2359" b="1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6pPr>
      <a:lvl7pPr marL="0" marR="0" lvl="6" indent="0" rtl="0" eaLnBrk="1" hangingPunct="1">
        <a:spcBef>
          <a:spcPts val="0"/>
        </a:spcBef>
        <a:spcAft>
          <a:spcPts val="1036"/>
        </a:spcAft>
        <a:buNone/>
        <a:tabLst/>
        <a:defRPr lang="en-US" sz="2359" b="1" i="0" u="none" strike="noStrike" kern="1200" cap="none">
          <a:ln>
            <a:noFill/>
          </a:ln>
          <a:solidFill>
            <a:srgbClr val="1C1C1C"/>
          </a:solidFill>
          <a:latin typeface="Source Sans Pro" pitchFamily="34"/>
          <a:ea typeface="DejaVu Sans" pitchFamily="2"/>
          <a:cs typeface="DejaVu Sans" pitchFamily="2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4.emf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B1E0-14A4-C316-2350-E54F1A451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SPARC_LAB Test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F50C3-23DE-419E-F171-F84B4E42D7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T" dirty="0"/>
              <a:t>Martina Carillo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40A0D6A-28E6-5482-1DF9-D66811778417}"/>
              </a:ext>
            </a:extLst>
          </p:cNvPr>
          <p:cNvSpPr txBox="1">
            <a:spLocks/>
          </p:cNvSpPr>
          <p:nvPr/>
        </p:nvSpPr>
        <p:spPr>
          <a:xfrm>
            <a:off x="2189016" y="4023434"/>
            <a:ext cx="7813967" cy="812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i="1" u="none" strike="noStrike" kern="1200" cap="none" dirty="0">
                <a:ln>
                  <a:noFill/>
                </a:ln>
                <a:solidFill>
                  <a:schemeClr val="tx1"/>
                </a:solidFill>
                <a:latin typeface="Source Sans Pro" pitchFamily="34"/>
                <a:ea typeface="DejaVu Sans" pitchFamily="2"/>
                <a:cs typeface="DejaVu Sans" pitchFamily="2"/>
              </a:rPr>
              <a:t>On behalf of the SPARC_LAB collaboration</a:t>
            </a:r>
          </a:p>
          <a:p>
            <a:pPr algn="ctr"/>
            <a:endParaRPr lang="en-GB" sz="1800" dirty="0">
              <a:solidFill>
                <a:schemeClr val="tx1"/>
              </a:solidFill>
            </a:endParaRPr>
          </a:p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0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25083FA6-4341-7775-7020-4737DA817EEB}"/>
              </a:ext>
            </a:extLst>
          </p:cNvPr>
          <p:cNvSpPr/>
          <p:nvPr/>
        </p:nvSpPr>
        <p:spPr>
          <a:xfrm>
            <a:off x="4075021" y="2956472"/>
            <a:ext cx="8006701" cy="3463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24FD55-D49A-7A82-383F-41DA1C4FB99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0700" t="12702" r="32115" b="11822"/>
          <a:stretch>
            <a:fillRect/>
          </a:stretch>
        </p:blipFill>
        <p:spPr>
          <a:xfrm>
            <a:off x="747673" y="1211694"/>
            <a:ext cx="2597082" cy="3293877"/>
          </a:xfrm>
          <a:prstGeom prst="rect">
            <a:avLst/>
          </a:prstGeom>
          <a:noFill/>
          <a:ln cap="flat">
            <a:noFill/>
          </a:ln>
          <a:effectLst>
            <a:outerShdw dist="101822" dir="2700000" algn="tl">
              <a:srgbClr val="808080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AF2324-D191-41E8-CC39-6D261B4D7FC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0278" y="4769205"/>
            <a:ext cx="3871872" cy="9122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4" name="Picture 33" descr="A clear plastic piece of paper&#10;&#10;Description automatically generated">
            <a:extLst>
              <a:ext uri="{FF2B5EF4-FFF2-40B4-BE49-F238E27FC236}">
                <a16:creationId xmlns:a16="http://schemas.microsoft.com/office/drawing/2014/main" id="{3980BF12-C3E1-25FD-31A1-FA5FFEF39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901" y="981872"/>
            <a:ext cx="4295148" cy="16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itle 35">
            <a:extLst>
              <a:ext uri="{FF2B5EF4-FFF2-40B4-BE49-F238E27FC236}">
                <a16:creationId xmlns:a16="http://schemas.microsoft.com/office/drawing/2014/main" id="{EF7ECBFF-F242-BFAB-7A3F-D21E65F01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Curved Plasma-Discharge Capillaries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4E00107-5849-CF62-3573-71513D3F00EF}"/>
              </a:ext>
            </a:extLst>
          </p:cNvPr>
          <p:cNvCxnSpPr>
            <a:cxnSpLocks/>
          </p:cNvCxnSpPr>
          <p:nvPr/>
        </p:nvCxnSpPr>
        <p:spPr>
          <a:xfrm flipH="1">
            <a:off x="9091422" y="1962454"/>
            <a:ext cx="7306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34BCEF3-760B-AB6F-7712-C45A0225AEDA}"/>
              </a:ext>
            </a:extLst>
          </p:cNvPr>
          <p:cNvSpPr txBox="1"/>
          <p:nvPr/>
        </p:nvSpPr>
        <p:spPr>
          <a:xfrm>
            <a:off x="9101227" y="1609904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41" name="Straight Connector 8">
            <a:extLst>
              <a:ext uri="{FF2B5EF4-FFF2-40B4-BE49-F238E27FC236}">
                <a16:creationId xmlns:a16="http://schemas.microsoft.com/office/drawing/2014/main" id="{8A033664-D95B-0CEF-2DDF-11A4DAD12532}"/>
              </a:ext>
            </a:extLst>
          </p:cNvPr>
          <p:cNvSpPr/>
          <p:nvPr/>
        </p:nvSpPr>
        <p:spPr>
          <a:xfrm>
            <a:off x="6525616" y="2481033"/>
            <a:ext cx="234500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5999" cap="flat">
            <a:solidFill>
              <a:srgbClr val="FF0000"/>
            </a:solidFill>
            <a:prstDash val="solid"/>
            <a:miter/>
            <a:headEnd type="arrow"/>
            <a:tailEnd type="arrow"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FF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28C4F340-A363-AEC7-3D7B-9F163C80FBD6}"/>
              </a:ext>
            </a:extLst>
          </p:cNvPr>
          <p:cNvSpPr txBox="1"/>
          <p:nvPr/>
        </p:nvSpPr>
        <p:spPr>
          <a:xfrm>
            <a:off x="3999202" y="1517004"/>
            <a:ext cx="2066904" cy="76778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Vertical bending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3 mm offset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2mm hole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82A44D1-0004-482C-4F8F-79429E41BB30}"/>
              </a:ext>
            </a:extLst>
          </p:cNvPr>
          <p:cNvCxnSpPr>
            <a:cxnSpLocks/>
          </p:cNvCxnSpPr>
          <p:nvPr/>
        </p:nvCxnSpPr>
        <p:spPr>
          <a:xfrm flipV="1">
            <a:off x="6400799" y="1775603"/>
            <a:ext cx="0" cy="2195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6">
            <a:extLst>
              <a:ext uri="{FF2B5EF4-FFF2-40B4-BE49-F238E27FC236}">
                <a16:creationId xmlns:a16="http://schemas.microsoft.com/office/drawing/2014/main" id="{B08AC881-CB9D-279F-12EC-1E70ABAA95A9}"/>
              </a:ext>
            </a:extLst>
          </p:cNvPr>
          <p:cNvSpPr txBox="1"/>
          <p:nvPr/>
        </p:nvSpPr>
        <p:spPr>
          <a:xfrm>
            <a:off x="10508296" y="1879958"/>
            <a:ext cx="1174876" cy="4776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Hole for laser alignment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F94BCC7-C735-7546-407E-ABBB394DF512}"/>
              </a:ext>
            </a:extLst>
          </p:cNvPr>
          <p:cNvCxnSpPr>
            <a:cxnSpLocks/>
          </p:cNvCxnSpPr>
          <p:nvPr/>
        </p:nvCxnSpPr>
        <p:spPr>
          <a:xfrm flipH="1">
            <a:off x="8990805" y="2118781"/>
            <a:ext cx="1517491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">
            <a:extLst>
              <a:ext uri="{FF2B5EF4-FFF2-40B4-BE49-F238E27FC236}">
                <a16:creationId xmlns:a16="http://schemas.microsoft.com/office/drawing/2014/main" id="{190A7800-8A08-5547-FBAC-BA99EAFAC9B8}"/>
              </a:ext>
            </a:extLst>
          </p:cNvPr>
          <p:cNvSpPr txBox="1"/>
          <p:nvPr/>
        </p:nvSpPr>
        <p:spPr>
          <a:xfrm rot="10800000" flipV="1">
            <a:off x="6931555" y="2513619"/>
            <a:ext cx="2021054" cy="3165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10 cm, </a:t>
            </a:r>
            <a:r>
              <a:rPr lang="en-US" sz="1400" b="0" i="0" u="none" strike="noStrike" kern="1200" cap="none" spc="0" baseline="0" dirty="0" err="1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Rbend</a:t>
            </a:r>
            <a:r>
              <a:rPr lang="en-US" sz="1400" b="0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 ~1.6 m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49F4012-8311-33E4-43FF-60EFDC9D731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110860" y="3206470"/>
            <a:ext cx="4848510" cy="306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TextBox 3">
            <a:extLst>
              <a:ext uri="{FF2B5EF4-FFF2-40B4-BE49-F238E27FC236}">
                <a16:creationId xmlns:a16="http://schemas.microsoft.com/office/drawing/2014/main" id="{DB06EB8C-AE41-E303-4382-3FB5CC56F258}"/>
              </a:ext>
            </a:extLst>
          </p:cNvPr>
          <p:cNvSpPr txBox="1"/>
          <p:nvPr/>
        </p:nvSpPr>
        <p:spPr>
          <a:xfrm>
            <a:off x="7709899" y="4371521"/>
            <a:ext cx="2402521" cy="2681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FAFAFA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Capillary out</a:t>
            </a:r>
          </a:p>
        </p:txBody>
      </p:sp>
      <p:sp>
        <p:nvSpPr>
          <p:cNvPr id="58" name="TextBox 4">
            <a:extLst>
              <a:ext uri="{FF2B5EF4-FFF2-40B4-BE49-F238E27FC236}">
                <a16:creationId xmlns:a16="http://schemas.microsoft.com/office/drawing/2014/main" id="{F3DFE8BB-2E42-1760-ADE7-C7A56703AD42}"/>
              </a:ext>
            </a:extLst>
          </p:cNvPr>
          <p:cNvSpPr txBox="1"/>
          <p:nvPr/>
        </p:nvSpPr>
        <p:spPr>
          <a:xfrm>
            <a:off x="10457543" y="5270147"/>
            <a:ext cx="2318543" cy="4453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FAFAFA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Capillary in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FAFAFA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Discharge 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20743EA-B769-D9AC-80D1-F47D492B1A22}"/>
              </a:ext>
            </a:extLst>
          </p:cNvPr>
          <p:cNvSpPr txBox="1"/>
          <p:nvPr/>
        </p:nvSpPr>
        <p:spPr>
          <a:xfrm>
            <a:off x="4424024" y="3429000"/>
            <a:ext cx="25075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System Font Regular"/>
              <a:buChar char="→"/>
            </a:pPr>
            <a:r>
              <a:rPr lang="en-US" sz="1600" dirty="0"/>
              <a:t>We have used a 50 </a:t>
            </a:r>
            <a:r>
              <a:rPr lang="en-US" sz="1600" dirty="0" err="1"/>
              <a:t>pC</a:t>
            </a:r>
            <a:r>
              <a:rPr lang="en-US" sz="1600" dirty="0"/>
              <a:t> test beam on-crest (~1 </a:t>
            </a:r>
            <a:r>
              <a:rPr lang="en-US" sz="1600" dirty="0" err="1"/>
              <a:t>ps</a:t>
            </a:r>
            <a:r>
              <a:rPr lang="en-US" sz="1600" dirty="0"/>
              <a:t>)</a:t>
            </a:r>
          </a:p>
          <a:p>
            <a:pPr marL="285750" lvl="0" indent="-285750">
              <a:buFont typeface="System Font Regular"/>
              <a:buChar char="→"/>
            </a:pPr>
            <a:r>
              <a:rPr lang="en-US" sz="1600" dirty="0"/>
              <a:t>The energy of the beam is set to 60 MeV</a:t>
            </a:r>
          </a:p>
          <a:p>
            <a:pPr marL="285750" lvl="0" indent="-285750">
              <a:buFont typeface="System Font Regular"/>
              <a:buChar char="→"/>
            </a:pPr>
            <a:r>
              <a:rPr lang="en-US" sz="1600" dirty="0"/>
              <a:t>The beam is imaged on the YAG/GAGG screen located ~10 cm downstream the capillary exit</a:t>
            </a:r>
          </a:p>
          <a:p>
            <a:endParaRPr lang="en-IT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801F3-E0A7-437F-8C63-5945E71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9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36499-BC96-0744-49D4-207A98B8D28C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398C-4783-816E-BB5E-8566179A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</p:spTree>
    <p:extLst>
      <p:ext uri="{BB962C8B-B14F-4D97-AF65-F5344CB8AC3E}">
        <p14:creationId xmlns:p14="http://schemas.microsoft.com/office/powerpoint/2010/main" val="341045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BE1F-984E-89DC-610F-0154DBE45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755" y="262393"/>
            <a:ext cx="6856703" cy="479427"/>
          </a:xfrm>
        </p:spPr>
        <p:txBody>
          <a:bodyPr/>
          <a:lstStyle/>
          <a:p>
            <a:r>
              <a:rPr lang="it-IT" dirty="0"/>
              <a:t>Active Bending Plasma</a:t>
            </a:r>
            <a:endParaRPr lang="en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253047-E33D-9D65-B1B7-FFD16623379A}"/>
              </a:ext>
            </a:extLst>
          </p:cNvPr>
          <p:cNvSpPr/>
          <p:nvPr/>
        </p:nvSpPr>
        <p:spPr>
          <a:xfrm>
            <a:off x="2578100" y="4330700"/>
            <a:ext cx="2082800" cy="185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653185-BDC9-D75D-95C7-DCCF2575622F}"/>
              </a:ext>
            </a:extLst>
          </p:cNvPr>
          <p:cNvSpPr txBox="1">
            <a:spLocks/>
          </p:cNvSpPr>
          <p:nvPr/>
        </p:nvSpPr>
        <p:spPr>
          <a:xfrm>
            <a:off x="456526" y="3821762"/>
            <a:ext cx="6856703" cy="287207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>
            <a:lvl1pPr marL="0" marR="0" lvl="0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1pPr>
            <a:lvl2pPr marL="0" marR="0" lvl="1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2pPr>
            <a:lvl3pPr marL="0" marR="0" lvl="2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3pPr>
            <a:lvl4pPr marL="0" marR="0" lvl="3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4pPr>
            <a:lvl5pPr marL="0" marR="0" lvl="4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5pPr>
            <a:lvl6pPr marL="0" marR="0" lvl="5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6pPr>
            <a:lvl7pPr marL="0" marR="0" lvl="6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7pPr>
            <a:lvl8pPr marL="3110789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561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We tested the ABP deflection with three beam configurations having different energy spreads</a:t>
            </a:r>
          </a:p>
          <a:p>
            <a:pPr lvl="1"/>
            <a:r>
              <a:rPr lang="en-GB" sz="1800" dirty="0"/>
              <a:t>Goal: test the chromatic dispersion of the device</a:t>
            </a:r>
          </a:p>
          <a:p>
            <a:r>
              <a:rPr lang="en-GB" sz="1800" dirty="0"/>
              <a:t>Findings: the output spot sizes is almost unaffected by the energy spread (especially on the bending plane)</a:t>
            </a:r>
          </a:p>
          <a:p>
            <a:pPr lvl="1"/>
            <a:r>
              <a:rPr lang="en-GB" sz="1800" dirty="0"/>
              <a:t>It indicates that the device operated almost in a dispersion-less way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5CC3A-D796-1AB0-EA18-71471C26E6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6526" y="1239183"/>
            <a:ext cx="6675120" cy="24764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3FFB-53BF-7F54-6904-8C397BDE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10</a:t>
            </a:fld>
            <a:endParaRPr lang="en-IT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6526B2D-A2E0-2DDE-D4A5-6C6EAEBF49C5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B2119F-675D-9C55-24E3-67F9B76D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  <p:pic>
        <p:nvPicPr>
          <p:cNvPr id="12" name="Picture 11" descr="A graph of a curve&#10;&#10;Description automatically generated">
            <a:extLst>
              <a:ext uri="{FF2B5EF4-FFF2-40B4-BE49-F238E27FC236}">
                <a16:creationId xmlns:a16="http://schemas.microsoft.com/office/drawing/2014/main" id="{CA4EA1C0-DFE1-EE0E-91F0-FFC8661DE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646" y="1282379"/>
            <a:ext cx="5072791" cy="1862723"/>
          </a:xfrm>
          <a:prstGeom prst="rect">
            <a:avLst/>
          </a:prstGeom>
        </p:spPr>
      </p:pic>
      <p:pic>
        <p:nvPicPr>
          <p:cNvPr id="14" name="Picture 13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3E64A1EC-6CE8-7C80-8FE9-F2F2A46FA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3" y="3145102"/>
            <a:ext cx="4535836" cy="31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93E9-A5F3-16AB-503F-824B0474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EuPRAXIA@SPARC_LAB</a:t>
            </a:r>
          </a:p>
        </p:txBody>
      </p:sp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D8FA87B6-D7D3-355D-29DB-26D7E3015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512" y="1785759"/>
            <a:ext cx="6652573" cy="2373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18A07-CDA4-8630-5ACA-2018C8A9C001}"/>
              </a:ext>
            </a:extLst>
          </p:cNvPr>
          <p:cNvSpPr txBox="1"/>
          <p:nvPr/>
        </p:nvSpPr>
        <p:spPr>
          <a:xfrm>
            <a:off x="678460" y="3081228"/>
            <a:ext cx="44680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SPARC_LAB is the test and training facility for </a:t>
            </a:r>
            <a:r>
              <a:rPr lang="en-GB" sz="2800" dirty="0" err="1"/>
              <a:t>EuPRAXIA@SPARC_LAB</a:t>
            </a:r>
            <a:endParaRPr lang="en-IT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66E49-3B36-FD20-E189-E32B58F0D2AE}"/>
              </a:ext>
            </a:extLst>
          </p:cNvPr>
          <p:cNvSpPr txBox="1"/>
          <p:nvPr/>
        </p:nvSpPr>
        <p:spPr>
          <a:xfrm>
            <a:off x="6773106" y="1416427"/>
            <a:ext cx="328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EuPRAXIA@SPARC_LAB injector: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3B736C-EF79-1C6D-3D02-BF21F0594BC5}"/>
              </a:ext>
            </a:extLst>
          </p:cNvPr>
          <p:cNvSpPr txBox="1"/>
          <p:nvPr/>
        </p:nvSpPr>
        <p:spPr>
          <a:xfrm>
            <a:off x="1024372" y="4576833"/>
            <a:ext cx="95927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b="1" dirty="0"/>
              <a:t>Beam characterization</a:t>
            </a:r>
            <a:r>
              <a:rPr lang="en-GB" dirty="0"/>
              <a:t>, with particular emphasis on </a:t>
            </a:r>
            <a:r>
              <a:rPr lang="en-GB" b="1" dirty="0"/>
              <a:t>beam quality and stability</a:t>
            </a:r>
            <a:r>
              <a:rPr lang="en-GB" dirty="0"/>
              <a:t>, which are essential to meet the stringent requirements of the experiments envisioned by </a:t>
            </a:r>
            <a:r>
              <a:rPr lang="en-GB" dirty="0" err="1"/>
              <a:t>EuPRAXIA</a:t>
            </a:r>
            <a:r>
              <a:rPr lang="en-GB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1" dirty="0"/>
              <a:t>Validation of advanced technologies</a:t>
            </a:r>
            <a:r>
              <a:rPr lang="en-GB" dirty="0"/>
              <a:t>, such as plasma-based acceleration systems and high-intensity permanent magnets, to ensure reliable and consistent performance.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b="1" dirty="0"/>
              <a:t>Optimization and calibration of operational systems</a:t>
            </a:r>
            <a:r>
              <a:rPr lang="en-GB" dirty="0"/>
              <a:t>, aimed at establishing stable configurations and efficient protocols, which are crucial for the implementation of </a:t>
            </a:r>
            <a:r>
              <a:rPr lang="en-GB" dirty="0" err="1"/>
              <a:t>EuPRAXIA</a:t>
            </a:r>
            <a:r>
              <a:rPr lang="en-GB" dirty="0"/>
              <a:t>.</a:t>
            </a:r>
          </a:p>
        </p:txBody>
      </p:sp>
      <p:pic>
        <p:nvPicPr>
          <p:cNvPr id="6" name="Picture 5" descr="A logo with yellow and blue text&#10;&#10;Description automatically generated">
            <a:extLst>
              <a:ext uri="{FF2B5EF4-FFF2-40B4-BE49-F238E27FC236}">
                <a16:creationId xmlns:a16="http://schemas.microsoft.com/office/drawing/2014/main" id="{955326D3-801F-318B-04B7-974FC5215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44" y="986836"/>
            <a:ext cx="3358740" cy="202084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5FEA8-EAFF-E40B-6C95-B35A82BC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4CAC9-9084-76AF-49EF-87806A0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11</a:t>
            </a:fld>
            <a:endParaRPr lang="en-IT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79844B6-0823-0275-DA9F-CDB5C0FD919E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563054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386729-F9A9-6EA9-4570-72F1C870A025}"/>
              </a:ext>
            </a:extLst>
          </p:cNvPr>
          <p:cNvSpPr/>
          <p:nvPr/>
        </p:nvSpPr>
        <p:spPr>
          <a:xfrm>
            <a:off x="2038589" y="2967335"/>
            <a:ext cx="8444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 for your attention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8EDC-5886-B88E-5DD5-E76F365B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FDBF9-87D3-D5F6-1D66-0E6A2DBA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12</a:t>
            </a:fld>
            <a:endParaRPr lang="en-IT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40E2FA-2D07-5996-BE58-81736EFFF6F3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4731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652AEB7-734B-10E8-50F9-5EEB3F28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D84E8D-DDF6-8741-A297-5E7DD59FCA9E}" type="slidenum">
              <a:rPr lang="en-US" smtClean="0"/>
              <a:t>13</a:t>
            </a:fld>
            <a:r>
              <a:rPr lang="en-US"/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8FCF8-DAA0-B617-8840-C29B0F9E25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73958" y="250818"/>
            <a:ext cx="5113022" cy="479427"/>
          </a:xfrm>
        </p:spPr>
        <p:txBody>
          <a:bodyPr/>
          <a:lstStyle/>
          <a:p>
            <a:pPr lvl="0"/>
            <a:r>
              <a:rPr lang="en-US"/>
              <a:t>Assisted beam-loading technique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B748E-0611-FED8-C286-8E0D469210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41682" y="1512418"/>
            <a:ext cx="7692721" cy="47616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B1598EE8-9929-647A-5197-E0385F739835}"/>
              </a:ext>
            </a:extLst>
          </p:cNvPr>
          <p:cNvSpPr/>
          <p:nvPr/>
        </p:nvSpPr>
        <p:spPr>
          <a:xfrm flipV="1">
            <a:off x="2767811" y="1407583"/>
            <a:ext cx="1161338" cy="1990866"/>
          </a:xfrm>
          <a:prstGeom prst="line">
            <a:avLst/>
          </a:prstGeom>
          <a:noFill/>
          <a:ln w="3672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65644" tIns="24820" rIns="65644" bIns="24820" anchor="ctr" anchorCtr="0" compatLnSpc="0"/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C3224-1026-89A1-547D-89C05EEA6764}"/>
              </a:ext>
            </a:extLst>
          </p:cNvPr>
          <p:cNvSpPr txBox="1"/>
          <p:nvPr/>
        </p:nvSpPr>
        <p:spPr>
          <a:xfrm>
            <a:off x="2286098" y="1129333"/>
            <a:ext cx="3002266" cy="28711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defRPr sz="1400"/>
            </a:pPr>
            <a:r>
              <a:rPr lang="en-US" sz="1270" b="1" i="1"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rPr>
              <a:t>Pre-chirp to compensate wakefield slope</a:t>
            </a: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EC91B212-BF74-B35E-97D1-CF0493AC4DAE}"/>
              </a:ext>
            </a:extLst>
          </p:cNvPr>
          <p:cNvSpPr/>
          <p:nvPr/>
        </p:nvSpPr>
        <p:spPr>
          <a:xfrm flipH="1">
            <a:off x="9735838" y="5774032"/>
            <a:ext cx="663622" cy="0"/>
          </a:xfrm>
          <a:prstGeom prst="line">
            <a:avLst/>
          </a:prstGeom>
          <a:noFill/>
          <a:ln w="54720">
            <a:solidFill>
              <a:srgbClr val="ED1C24"/>
            </a:solidFill>
            <a:prstDash val="solid"/>
            <a:tailEnd type="arrow"/>
          </a:ln>
        </p:spPr>
        <p:txBody>
          <a:bodyPr wrap="none" lIns="73808" tIns="32985" rIns="73808" bIns="32985" anchor="ctr" anchorCtr="0" compatLnSpc="0"/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D5A94-F111-C6CE-73CE-9E3863AE4A85}"/>
              </a:ext>
            </a:extLst>
          </p:cNvPr>
          <p:cNvSpPr txBox="1"/>
          <p:nvPr/>
        </p:nvSpPr>
        <p:spPr>
          <a:xfrm>
            <a:off x="3031693" y="5060116"/>
            <a:ext cx="297872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defRPr sz="1800"/>
            </a:pPr>
            <a:r>
              <a:rPr lang="en-US" sz="1633" b="1"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rPr>
              <a:t>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03B98-462C-4217-490C-2D2938063485}"/>
              </a:ext>
            </a:extLst>
          </p:cNvPr>
          <p:cNvSpPr txBox="1"/>
          <p:nvPr/>
        </p:nvSpPr>
        <p:spPr>
          <a:xfrm>
            <a:off x="4011449" y="4831506"/>
            <a:ext cx="335126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defRPr sz="1800"/>
            </a:pPr>
            <a:r>
              <a:rPr lang="en-US" sz="1633" b="1"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rPr>
              <a:t>W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2CB99F8-2785-1F43-C426-DB8BCDC58325}"/>
              </a:ext>
            </a:extLst>
          </p:cNvPr>
          <p:cNvSpPr/>
          <p:nvPr/>
        </p:nvSpPr>
        <p:spPr>
          <a:xfrm>
            <a:off x="3748221" y="4977163"/>
            <a:ext cx="331811" cy="33181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8E237F-B3DA-E163-B4B8-57E4ED7D94A0}"/>
              </a:ext>
            </a:extLst>
          </p:cNvPr>
          <p:cNvGrpSpPr/>
          <p:nvPr/>
        </p:nvGrpSpPr>
        <p:grpSpPr>
          <a:xfrm>
            <a:off x="2601906" y="1659055"/>
            <a:ext cx="6195653" cy="1410195"/>
            <a:chOff x="1188720" y="1828800"/>
            <a:chExt cx="6829560" cy="155447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D051E59-8BA6-997E-6C8B-1EB1C362231E}"/>
                </a:ext>
              </a:extLst>
            </p:cNvPr>
            <p:cNvSpPr/>
            <p:nvPr/>
          </p:nvSpPr>
          <p:spPr>
            <a:xfrm>
              <a:off x="1188720" y="1828800"/>
              <a:ext cx="457200" cy="15544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81D41A">
                <a:alpha val="50000"/>
              </a:srgbClr>
            </a:solidFill>
            <a:ln w="36000">
              <a:solidFill>
                <a:srgbClr val="00A933"/>
              </a:solidFill>
              <a:prstDash val="solid"/>
            </a:ln>
          </p:spPr>
          <p:txBody>
            <a:bodyPr wrap="none" lIns="97976" tIns="57152" rIns="97976" bIns="57152" anchor="ctr" anchorCtr="0" compatLnSpc="0">
              <a:noAutofit/>
            </a:bodyPr>
            <a:lstStyle/>
            <a:p>
              <a:endParaRPr lang="en-US" sz="1633">
                <a:latin typeface="Source Sans Pro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CB6A978-BDBD-F5CD-3875-E169B6A5E59F}"/>
                </a:ext>
              </a:extLst>
            </p:cNvPr>
            <p:cNvSpPr/>
            <p:nvPr/>
          </p:nvSpPr>
          <p:spPr>
            <a:xfrm>
              <a:off x="7561080" y="2103120"/>
              <a:ext cx="457200" cy="914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81D41A">
                <a:alpha val="50000"/>
              </a:srgbClr>
            </a:solidFill>
            <a:ln w="36000">
              <a:solidFill>
                <a:srgbClr val="00A933"/>
              </a:solidFill>
              <a:prstDash val="solid"/>
            </a:ln>
          </p:spPr>
          <p:txBody>
            <a:bodyPr wrap="none" lIns="97976" tIns="57152" rIns="97976" bIns="57152" anchor="ctr" anchorCtr="0" compatLnSpc="0">
              <a:noAutofit/>
            </a:bodyPr>
            <a:lstStyle/>
            <a:p>
              <a:endParaRPr lang="en-US" sz="1633">
                <a:latin typeface="Source Sans Pro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093B18D-A436-78F2-052B-A6B06825AFD6}"/>
                </a:ext>
              </a:extLst>
            </p:cNvPr>
            <p:cNvSpPr/>
            <p:nvPr/>
          </p:nvSpPr>
          <p:spPr>
            <a:xfrm>
              <a:off x="1903680" y="2070000"/>
              <a:ext cx="5450400" cy="1005840"/>
            </a:xfrm>
            <a:custGeom>
              <a:avLst>
                <a:gd name="f0" fmla="val 17293"/>
                <a:gd name="f1" fmla="val 4088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4000"/>
                <a:gd name="f10" fmla="val 10800"/>
                <a:gd name="f11" fmla="val 21800"/>
                <a:gd name="f12" fmla="val 1000"/>
                <a:gd name="f13" fmla="val 2000"/>
                <a:gd name="f14" fmla="val 3000"/>
                <a:gd name="f15" fmla="+- 0 0 0"/>
                <a:gd name="f16" fmla="*/ f5 1 21600"/>
                <a:gd name="f17" fmla="*/ f6 1 21600"/>
                <a:gd name="f18" fmla="pin 4000 f0 21600"/>
                <a:gd name="f19" fmla="pin 0 f1 10800"/>
                <a:gd name="f20" fmla="*/ f15 f2 1"/>
                <a:gd name="f21" fmla="val f18"/>
                <a:gd name="f22" fmla="val f19"/>
                <a:gd name="f23" fmla="+- f8 0 f19"/>
                <a:gd name="f24" fmla="+- f8 0 f18"/>
                <a:gd name="f25" fmla="*/ f18 f16 1"/>
                <a:gd name="f26" fmla="*/ f19 f17 1"/>
                <a:gd name="f27" fmla="*/ 4000 f16 1"/>
                <a:gd name="f28" fmla="*/ 0 f16 1"/>
                <a:gd name="f29" fmla="*/ 10800 f17 1"/>
                <a:gd name="f30" fmla="*/ f20 1 f4"/>
                <a:gd name="f31" fmla="*/ 21600 f16 1"/>
                <a:gd name="f32" fmla="*/ 0 f17 1"/>
                <a:gd name="f33" fmla="*/ 21600 f17 1"/>
                <a:gd name="f34" fmla="*/ f24 f19 1"/>
                <a:gd name="f35" fmla="*/ f23 f17 1"/>
                <a:gd name="f36" fmla="*/ f22 f17 1"/>
                <a:gd name="f37" fmla="+- f30 0 f3"/>
                <a:gd name="f38" fmla="*/ f21 f16 1"/>
                <a:gd name="f39" fmla="*/ f34 1 10800"/>
                <a:gd name="f40" fmla="+- f18 f39 0"/>
                <a:gd name="f41" fmla="*/ f40 f16 1"/>
              </a:gdLst>
              <a:ahLst>
                <a:ahXY gdRefX="f0" minX="f9" maxX="f8" gdRefY="f1" minY="f7" maxY="f10">
                  <a:pos x="f25" y="f26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28" y="f29"/>
                </a:cxn>
                <a:cxn ang="f37">
                  <a:pos x="f31" y="f29"/>
                </a:cxn>
                <a:cxn ang="f37">
                  <a:pos x="f38" y="f32"/>
                </a:cxn>
                <a:cxn ang="f37">
                  <a:pos x="f38" y="f33"/>
                </a:cxn>
              </a:cxnLst>
              <a:rect l="f27" t="f36" r="f41" b="f35"/>
              <a:pathLst>
                <a:path w="21600" h="21600">
                  <a:moveTo>
                    <a:pt x="f21" y="f7"/>
                  </a:moveTo>
                  <a:lnTo>
                    <a:pt x="f8" y="f10"/>
                  </a:lnTo>
                  <a:lnTo>
                    <a:pt x="f21" y="f11"/>
                  </a:lnTo>
                  <a:lnTo>
                    <a:pt x="f21" y="f23"/>
                  </a:lnTo>
                  <a:lnTo>
                    <a:pt x="f9" y="f23"/>
                  </a:lnTo>
                  <a:lnTo>
                    <a:pt x="f9" y="f22"/>
                  </a:lnTo>
                  <a:lnTo>
                    <a:pt x="f21" y="f22"/>
                  </a:lnTo>
                  <a:lnTo>
                    <a:pt x="f21" y="f7"/>
                  </a:lnTo>
                  <a:moveTo>
                    <a:pt x="f7" y="f22"/>
                  </a:moveTo>
                  <a:lnTo>
                    <a:pt x="f7" y="f23"/>
                  </a:lnTo>
                  <a:lnTo>
                    <a:pt x="f12" y="f23"/>
                  </a:lnTo>
                  <a:lnTo>
                    <a:pt x="f12" y="f22"/>
                  </a:lnTo>
                  <a:lnTo>
                    <a:pt x="f7" y="f22"/>
                  </a:lnTo>
                  <a:moveTo>
                    <a:pt x="f13" y="f22"/>
                  </a:moveTo>
                  <a:lnTo>
                    <a:pt x="f13" y="f23"/>
                  </a:lnTo>
                  <a:lnTo>
                    <a:pt x="f14" y="f23"/>
                  </a:lnTo>
                  <a:lnTo>
                    <a:pt x="f14" y="f22"/>
                  </a:lnTo>
                  <a:lnTo>
                    <a:pt x="f13" y="f22"/>
                  </a:lnTo>
                  <a:close/>
                </a:path>
              </a:pathLst>
            </a:custGeom>
            <a:solidFill>
              <a:srgbClr val="81D41A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81646" tIns="40823" rIns="81646" bIns="40823" anchor="ctr" anchorCtr="0" compatLnSpc="0">
              <a:noAutofit/>
            </a:bodyPr>
            <a:lstStyle/>
            <a:p>
              <a:endParaRPr lang="en-US" sz="1633">
                <a:latin typeface="Source Sans Pro" pitchFamily="34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95E070F-C539-B0BC-B738-FDB05DB9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7F88C-1E95-BFC3-698D-4AF8949A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CF4E161-E0E7-B2DA-42CA-FE962972C214}"/>
              </a:ext>
            </a:extLst>
          </p:cNvPr>
          <p:cNvSpPr txBox="1"/>
          <p:nvPr/>
        </p:nvSpPr>
        <p:spPr>
          <a:xfrm>
            <a:off x="7560003" y="7226996"/>
            <a:ext cx="2340004" cy="281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1641AF8-FA79-4D47-85F9-F05AECC9A7B2}" type="datetime1">
              <a:rPr lang="it-IT" sz="1800" b="0" i="1" u="none" strike="noStrike" kern="1200" cap="none" spc="0" baseline="0">
                <a:solidFill>
                  <a:srgbClr val="FFFFFF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04/12/24</a:t>
            </a:fld>
            <a:endParaRPr lang="it-IT" sz="1800" b="0" i="1" u="none" strike="noStrike" kern="1200" cap="none" spc="0" baseline="0">
              <a:solidFill>
                <a:srgbClr val="FFFFFF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590DF2C-BD98-EE38-FB89-292A39DC5CF7}"/>
              </a:ext>
            </a:extLst>
          </p:cNvPr>
          <p:cNvSpPr txBox="1"/>
          <p:nvPr/>
        </p:nvSpPr>
        <p:spPr>
          <a:xfrm>
            <a:off x="1403997" y="7217642"/>
            <a:ext cx="6235202" cy="3002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1" u="none" strike="noStrike" kern="1200" cap="none" spc="0" baseline="0">
                <a:solidFill>
                  <a:srgbClr val="FFFFFF"/>
                </a:solidFill>
                <a:uFillTx/>
                <a:latin typeface="Source Sans Pro Black" pitchFamily="34"/>
                <a:ea typeface="DejaVu Sans" pitchFamily="2"/>
                <a:cs typeface="DejaVu Sans" pitchFamily="2"/>
              </a:rPr>
              <a:t>SPARC_LAB activity report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BBBD1E-02F8-A0D9-F27C-F254CA5EACDA}"/>
              </a:ext>
            </a:extLst>
          </p:cNvPr>
          <p:cNvSpPr txBox="1"/>
          <p:nvPr/>
        </p:nvSpPr>
        <p:spPr>
          <a:xfrm>
            <a:off x="0" y="7171922"/>
            <a:ext cx="914400" cy="391683"/>
          </a:xfrm>
          <a:prstGeom prst="rect">
            <a:avLst/>
          </a:prstGeom>
          <a:solidFill>
            <a:srgbClr val="E74C3C"/>
          </a:solidFill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0951DB-1191-5B40-93DC-CE78ED93203E}" type="slidenum">
              <a:rPr lang="en-US" sz="1800" b="0" i="1" u="none" strike="noStrike" kern="1200" cap="none" spc="0" baseline="0">
                <a:solidFill>
                  <a:srgbClr val="FFFFFF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14</a:t>
            </a:fld>
            <a:r>
              <a:rPr lang="en-US" sz="1800" b="0" i="1" u="none" strike="noStrike" kern="1200" cap="none" spc="0" baseline="0">
                <a:solidFill>
                  <a:srgbClr val="FFFFFF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C36FED-BE21-9DA5-F906-38CF985BA8EE}"/>
              </a:ext>
            </a:extLst>
          </p:cNvPr>
          <p:cNvSpPr txBox="1">
            <a:spLocks/>
          </p:cNvSpPr>
          <p:nvPr/>
        </p:nvSpPr>
        <p:spPr>
          <a:xfrm>
            <a:off x="3142079" y="276477"/>
            <a:ext cx="5636160" cy="5284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>
            <a:noAutofit/>
          </a:bodyPr>
          <a:lstStyle>
            <a:lvl1pPr lvl="0" algn="ctr" rtl="0" eaLnBrk="1" hangingPunct="1">
              <a:buNone/>
              <a:tabLst/>
              <a:defRPr lang="en-US" sz="2177" b="1" i="1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</a:lstStyle>
          <a:p>
            <a:r>
              <a:rPr lang="en-GB"/>
              <a:t>Dispersionless operation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4CED2-8C7F-CA02-0911-9CA1294D4F3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74689" y="1128913"/>
            <a:ext cx="4248000" cy="5029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A0F66DA7-3A4F-2399-C1F7-A2EE0F5ADC2E}"/>
              </a:ext>
            </a:extLst>
          </p:cNvPr>
          <p:cNvSpPr/>
          <p:nvPr/>
        </p:nvSpPr>
        <p:spPr>
          <a:xfrm>
            <a:off x="1260793" y="913394"/>
            <a:ext cx="457200" cy="2057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E9E9E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790A57E-7F46-668E-9DC0-C91AE8207CCE}"/>
              </a:ext>
            </a:extLst>
          </p:cNvPr>
          <p:cNvSpPr txBox="1">
            <a:spLocks/>
          </p:cNvSpPr>
          <p:nvPr/>
        </p:nvSpPr>
        <p:spPr>
          <a:xfrm>
            <a:off x="326587" y="3162682"/>
            <a:ext cx="7312612" cy="3108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>
            <a:lvl1pPr marL="0" marR="0" lvl="0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1pPr>
            <a:lvl2pPr marL="0" marR="0" lvl="1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2pPr>
            <a:lvl3pPr marL="0" marR="0" lvl="2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3pPr>
            <a:lvl4pPr marL="0" marR="0" lvl="3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4pPr>
            <a:lvl5pPr marL="0" marR="0" lvl="4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5pPr>
            <a:lvl6pPr marL="0" marR="0" lvl="5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6pPr>
            <a:lvl7pPr marL="0" marR="0" lvl="6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7pPr>
            <a:lvl8pPr marL="3110789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561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We have used a 50 </a:t>
            </a:r>
            <a:r>
              <a:rPr lang="en-GB" sz="1800" dirty="0" err="1"/>
              <a:t>pC</a:t>
            </a:r>
            <a:r>
              <a:rPr lang="en-GB" sz="1800" dirty="0"/>
              <a:t> test beam on-crest (~1 </a:t>
            </a:r>
            <a:r>
              <a:rPr lang="en-GB" sz="1800" dirty="0" err="1"/>
              <a:t>ps</a:t>
            </a:r>
            <a:r>
              <a:rPr lang="en-GB" sz="1800" dirty="0"/>
              <a:t>)</a:t>
            </a:r>
          </a:p>
          <a:p>
            <a:r>
              <a:rPr lang="en-GB" sz="1800" dirty="0"/>
              <a:t>The energy of the beam is set to 60 MeV</a:t>
            </a:r>
          </a:p>
          <a:p>
            <a:pPr lvl="1"/>
            <a:r>
              <a:rPr lang="en-GB" sz="1800" dirty="0"/>
              <a:t>1.6 m bending radius, ~4° deflection angle in 10 cm capillary</a:t>
            </a:r>
          </a:p>
          <a:p>
            <a:r>
              <a:rPr lang="en-GB" sz="1800" dirty="0"/>
              <a:t>The beam is imaged on the YAG/GAGG screen located ~10 cm downstream the capillary exit</a:t>
            </a:r>
          </a:p>
          <a:p>
            <a:r>
              <a:rPr lang="en-GB" sz="1800" dirty="0"/>
              <a:t>Compared to a conventional bending magnet (CBM), the R16 matrix (dispersion) term is reduced by a factor 3</a:t>
            </a:r>
          </a:p>
          <a:p>
            <a:pPr lvl="1"/>
            <a:r>
              <a:rPr lang="en-GB" sz="1800" dirty="0"/>
              <a:t>By tuning the discharge current the R16 can really be made zero → no need of dispersion matching optics downstream the bending!</a:t>
            </a:r>
          </a:p>
        </p:txBody>
      </p:sp>
      <p:sp>
        <p:nvSpPr>
          <p:cNvPr id="11" name="Straight Connector 5">
            <a:extLst>
              <a:ext uri="{FF2B5EF4-FFF2-40B4-BE49-F238E27FC236}">
                <a16:creationId xmlns:a16="http://schemas.microsoft.com/office/drawing/2014/main" id="{FD7DDF50-6F13-BDE7-10D3-44055C6DB604}"/>
              </a:ext>
            </a:extLst>
          </p:cNvPr>
          <p:cNvSpPr/>
          <p:nvPr/>
        </p:nvSpPr>
        <p:spPr>
          <a:xfrm flipH="1">
            <a:off x="4615992" y="2542032"/>
            <a:ext cx="13716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5999" cap="flat">
            <a:solidFill>
              <a:srgbClr val="8BC34A"/>
            </a:solidFill>
            <a:prstDash val="solid"/>
            <a:miter/>
            <a:tailEnd type="arrow"/>
          </a:ln>
        </p:spPr>
        <p:txBody>
          <a:bodyPr vert="horz" wrap="none" lIns="71999" tIns="27002" rIns="71999" bIns="27002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CEB1FD33-3FC0-B972-4B96-30FC5342F3CF}"/>
              </a:ext>
            </a:extLst>
          </p:cNvPr>
          <p:cNvSpPr txBox="1"/>
          <p:nvPr/>
        </p:nvSpPr>
        <p:spPr>
          <a:xfrm>
            <a:off x="5350392" y="2219468"/>
            <a:ext cx="721799" cy="37871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beam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F9CE0D5-8DFB-8BC4-70D5-AD0417F274ED}"/>
              </a:ext>
            </a:extLst>
          </p:cNvPr>
          <p:cNvSpPr/>
          <p:nvPr/>
        </p:nvSpPr>
        <p:spPr>
          <a:xfrm>
            <a:off x="2125513" y="969191"/>
            <a:ext cx="4785475" cy="16650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val 5466600"/>
              <a:gd name="f9" fmla="val 8008799"/>
              <a:gd name="f10" fmla="+- 0 0 1"/>
              <a:gd name="f11" fmla="val 10800"/>
              <a:gd name="f12" fmla="+- 0 0 -90"/>
              <a:gd name="f13" fmla="+- 0 0 -180"/>
              <a:gd name="f14" fmla="+- 0 0 -270"/>
              <a:gd name="f15" fmla="+- 0 0 -360"/>
              <a:gd name="f16" fmla="*/ f3 1 21600"/>
              <a:gd name="f17" fmla="*/ f4 1 21600"/>
              <a:gd name="f18" fmla="val f5"/>
              <a:gd name="f19" fmla="val f6"/>
              <a:gd name="f20" fmla="+- f9 0 f8"/>
              <a:gd name="f21" fmla="+- f8 f1 0"/>
              <a:gd name="f22" fmla="+- 2700000 f1 0"/>
              <a:gd name="f23" fmla="*/ f12 f0 1"/>
              <a:gd name="f24" fmla="*/ f13 f0 1"/>
              <a:gd name="f25" fmla="*/ f14 f0 1"/>
              <a:gd name="f26" fmla="*/ f15 f0 1"/>
              <a:gd name="f27" fmla="+- f19 0 f18"/>
              <a:gd name="f28" fmla="+- f20 21600000 0"/>
              <a:gd name="f29" fmla="*/ f21 f7 1"/>
              <a:gd name="f30" fmla="*/ f22 f7 1"/>
              <a:gd name="f31" fmla="*/ f23 1 f2"/>
              <a:gd name="f32" fmla="*/ f24 1 f2"/>
              <a:gd name="f33" fmla="*/ f25 1 f2"/>
              <a:gd name="f34" fmla="*/ f26 1 f2"/>
              <a:gd name="f35" fmla="*/ f27 1 21600"/>
              <a:gd name="f36" fmla="?: f20 f20 f28"/>
              <a:gd name="f37" fmla="*/ f29 1 f0"/>
              <a:gd name="f38" fmla="*/ f30 1 f0"/>
              <a:gd name="f39" fmla="+- f31 0 f1"/>
              <a:gd name="f40" fmla="+- f32 0 f1"/>
              <a:gd name="f41" fmla="+- f33 0 f1"/>
              <a:gd name="f42" fmla="+- f34 0 f1"/>
              <a:gd name="f43" fmla="+- 0 0 f37"/>
              <a:gd name="f44" fmla="+- 0 0 f38"/>
              <a:gd name="f45" fmla="*/ f6 1 f35"/>
              <a:gd name="f46" fmla="*/ f11 1 f35"/>
              <a:gd name="f47" fmla="*/ f5 1 f35"/>
              <a:gd name="f48" fmla="+- 0 0 f43"/>
              <a:gd name="f49" fmla="+- 0 0 f44"/>
              <a:gd name="f50" fmla="*/ f45 f16 1"/>
              <a:gd name="f51" fmla="*/ f46 f17 1"/>
              <a:gd name="f52" fmla="*/ f46 f16 1"/>
              <a:gd name="f53" fmla="*/ f45 f17 1"/>
              <a:gd name="f54" fmla="*/ f47 f16 1"/>
              <a:gd name="f55" fmla="*/ f47 f17 1"/>
              <a:gd name="f56" fmla="*/ f48 f0 1"/>
              <a:gd name="f57" fmla="*/ f49 f0 1"/>
              <a:gd name="f58" fmla="*/ f56 1 f7"/>
              <a:gd name="f59" fmla="*/ f57 1 f7"/>
              <a:gd name="f60" fmla="+- f58 0 f1"/>
              <a:gd name="f61" fmla="+- f59 0 f1"/>
              <a:gd name="f62" fmla="sin 1 f60"/>
              <a:gd name="f63" fmla="cos 1 f60"/>
              <a:gd name="f64" fmla="cos 1 f61"/>
              <a:gd name="f65" fmla="sin 1 f61"/>
              <a:gd name="f66" fmla="+- 0 0 f62"/>
              <a:gd name="f67" fmla="+- 0 0 f63"/>
              <a:gd name="f68" fmla="+- 0 0 f64"/>
              <a:gd name="f69" fmla="+- 0 0 f65"/>
              <a:gd name="f70" fmla="+- 0 0 f66"/>
              <a:gd name="f71" fmla="+- 0 0 f67"/>
              <a:gd name="f72" fmla="+- 0 0 f68"/>
              <a:gd name="f73" fmla="+- 0 0 f69"/>
              <a:gd name="f74" fmla="*/ f70 10800 1"/>
              <a:gd name="f75" fmla="*/ f71 10800 1"/>
              <a:gd name="f76" fmla="*/ f72 10800 1"/>
              <a:gd name="f77" fmla="*/ f73 10800 1"/>
              <a:gd name="f78" fmla="+- 0 0 f75"/>
              <a:gd name="f79" fmla="+- 0 0 f74"/>
              <a:gd name="f80" fmla="+- 10800 0 f76"/>
              <a:gd name="f81" fmla="+- 10800 f76 0"/>
              <a:gd name="f82" fmla="+- 10800 0 f77"/>
              <a:gd name="f83" fmla="+- 10800 f77 0"/>
              <a:gd name="f84" fmla="+- 0 0 f78"/>
              <a:gd name="f85" fmla="+- 0 0 f79"/>
              <a:gd name="f86" fmla="*/ f80 1 f35"/>
              <a:gd name="f87" fmla="*/ f81 1 f35"/>
              <a:gd name="f88" fmla="*/ f82 1 f35"/>
              <a:gd name="f89" fmla="*/ f83 1 f35"/>
              <a:gd name="f90" fmla="at2 f84 f85"/>
              <a:gd name="f91" fmla="*/ f86 f16 1"/>
              <a:gd name="f92" fmla="*/ f87 f16 1"/>
              <a:gd name="f93" fmla="*/ f89 f17 1"/>
              <a:gd name="f94" fmla="*/ f88 f17 1"/>
              <a:gd name="f95" fmla="+- f90 f1 0"/>
              <a:gd name="f96" fmla="*/ f95 f7 1"/>
              <a:gd name="f97" fmla="*/ f96 1 f0"/>
              <a:gd name="f98" fmla="+- 0 0 f97"/>
              <a:gd name="f99" fmla="val f98"/>
              <a:gd name="f100" fmla="+- 0 0 f99"/>
              <a:gd name="f101" fmla="*/ f100 f0 1"/>
              <a:gd name="f102" fmla="*/ f101 1 f7"/>
              <a:gd name="f103" fmla="+- f102 0 f1"/>
              <a:gd name="f104" fmla="cos 1 f103"/>
              <a:gd name="f105" fmla="sin 1 f103"/>
              <a:gd name="f106" fmla="+- 0 0 f104"/>
              <a:gd name="f107" fmla="+- 0 0 f105"/>
              <a:gd name="f108" fmla="*/ f10 f106 1"/>
              <a:gd name="f109" fmla="*/ f10 f107 1"/>
              <a:gd name="f110" fmla="*/ f108 10800 1"/>
              <a:gd name="f111" fmla="*/ f109 10800 1"/>
              <a:gd name="f112" fmla="+- 10800 f110 0"/>
              <a:gd name="f113" fmla="+- 10800 f111 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50" y="f51"/>
              </a:cxn>
              <a:cxn ang="f40">
                <a:pos x="f52" y="f53"/>
              </a:cxn>
              <a:cxn ang="f41">
                <a:pos x="f54" y="f51"/>
              </a:cxn>
              <a:cxn ang="f42">
                <a:pos x="f52" y="f55"/>
              </a:cxn>
            </a:cxnLst>
            <a:rect l="f91" t="f94" r="f92" b="f93"/>
            <a:pathLst>
              <a:path w="21600" h="21600" fill="none">
                <a:moveTo>
                  <a:pt x="f112" y="f113"/>
                </a:moveTo>
                <a:arcTo wR="f11" hR="f11" stAng="f8" swAng="f36"/>
              </a:path>
            </a:pathLst>
          </a:custGeom>
          <a:noFill/>
          <a:ln w="35999" cap="flat">
            <a:solidFill>
              <a:srgbClr val="3465A4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B00D802-FBAE-EBB0-A8E7-7303B43E3EC1}"/>
              </a:ext>
            </a:extLst>
          </p:cNvPr>
          <p:cNvSpPr/>
          <p:nvPr/>
        </p:nvSpPr>
        <p:spPr>
          <a:xfrm>
            <a:off x="2125513" y="789548"/>
            <a:ext cx="4785475" cy="16650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val 5466600"/>
              <a:gd name="f9" fmla="val 8008799"/>
              <a:gd name="f10" fmla="+- 0 0 1"/>
              <a:gd name="f11" fmla="val 10800"/>
              <a:gd name="f12" fmla="+- 0 0 -90"/>
              <a:gd name="f13" fmla="+- 0 0 -180"/>
              <a:gd name="f14" fmla="+- 0 0 -270"/>
              <a:gd name="f15" fmla="+- 0 0 -360"/>
              <a:gd name="f16" fmla="*/ f3 1 21600"/>
              <a:gd name="f17" fmla="*/ f4 1 21600"/>
              <a:gd name="f18" fmla="val f5"/>
              <a:gd name="f19" fmla="val f6"/>
              <a:gd name="f20" fmla="+- f9 0 f8"/>
              <a:gd name="f21" fmla="+- f8 f1 0"/>
              <a:gd name="f22" fmla="+- 2700000 f1 0"/>
              <a:gd name="f23" fmla="*/ f12 f0 1"/>
              <a:gd name="f24" fmla="*/ f13 f0 1"/>
              <a:gd name="f25" fmla="*/ f14 f0 1"/>
              <a:gd name="f26" fmla="*/ f15 f0 1"/>
              <a:gd name="f27" fmla="+- f19 0 f18"/>
              <a:gd name="f28" fmla="+- f20 21600000 0"/>
              <a:gd name="f29" fmla="*/ f21 f7 1"/>
              <a:gd name="f30" fmla="*/ f22 f7 1"/>
              <a:gd name="f31" fmla="*/ f23 1 f2"/>
              <a:gd name="f32" fmla="*/ f24 1 f2"/>
              <a:gd name="f33" fmla="*/ f25 1 f2"/>
              <a:gd name="f34" fmla="*/ f26 1 f2"/>
              <a:gd name="f35" fmla="*/ f27 1 21600"/>
              <a:gd name="f36" fmla="?: f20 f20 f28"/>
              <a:gd name="f37" fmla="*/ f29 1 f0"/>
              <a:gd name="f38" fmla="*/ f30 1 f0"/>
              <a:gd name="f39" fmla="+- f31 0 f1"/>
              <a:gd name="f40" fmla="+- f32 0 f1"/>
              <a:gd name="f41" fmla="+- f33 0 f1"/>
              <a:gd name="f42" fmla="+- f34 0 f1"/>
              <a:gd name="f43" fmla="+- 0 0 f37"/>
              <a:gd name="f44" fmla="+- 0 0 f38"/>
              <a:gd name="f45" fmla="*/ f6 1 f35"/>
              <a:gd name="f46" fmla="*/ f11 1 f35"/>
              <a:gd name="f47" fmla="*/ f5 1 f35"/>
              <a:gd name="f48" fmla="+- 0 0 f43"/>
              <a:gd name="f49" fmla="+- 0 0 f44"/>
              <a:gd name="f50" fmla="*/ f45 f16 1"/>
              <a:gd name="f51" fmla="*/ f46 f17 1"/>
              <a:gd name="f52" fmla="*/ f46 f16 1"/>
              <a:gd name="f53" fmla="*/ f45 f17 1"/>
              <a:gd name="f54" fmla="*/ f47 f16 1"/>
              <a:gd name="f55" fmla="*/ f47 f17 1"/>
              <a:gd name="f56" fmla="*/ f48 f0 1"/>
              <a:gd name="f57" fmla="*/ f49 f0 1"/>
              <a:gd name="f58" fmla="*/ f56 1 f7"/>
              <a:gd name="f59" fmla="*/ f57 1 f7"/>
              <a:gd name="f60" fmla="+- f58 0 f1"/>
              <a:gd name="f61" fmla="+- f59 0 f1"/>
              <a:gd name="f62" fmla="sin 1 f60"/>
              <a:gd name="f63" fmla="cos 1 f60"/>
              <a:gd name="f64" fmla="cos 1 f61"/>
              <a:gd name="f65" fmla="sin 1 f61"/>
              <a:gd name="f66" fmla="+- 0 0 f62"/>
              <a:gd name="f67" fmla="+- 0 0 f63"/>
              <a:gd name="f68" fmla="+- 0 0 f64"/>
              <a:gd name="f69" fmla="+- 0 0 f65"/>
              <a:gd name="f70" fmla="+- 0 0 f66"/>
              <a:gd name="f71" fmla="+- 0 0 f67"/>
              <a:gd name="f72" fmla="+- 0 0 f68"/>
              <a:gd name="f73" fmla="+- 0 0 f69"/>
              <a:gd name="f74" fmla="*/ f70 10800 1"/>
              <a:gd name="f75" fmla="*/ f71 10800 1"/>
              <a:gd name="f76" fmla="*/ f72 10800 1"/>
              <a:gd name="f77" fmla="*/ f73 10800 1"/>
              <a:gd name="f78" fmla="+- 0 0 f75"/>
              <a:gd name="f79" fmla="+- 0 0 f74"/>
              <a:gd name="f80" fmla="+- 10800 0 f76"/>
              <a:gd name="f81" fmla="+- 10800 f76 0"/>
              <a:gd name="f82" fmla="+- 10800 0 f77"/>
              <a:gd name="f83" fmla="+- 10800 f77 0"/>
              <a:gd name="f84" fmla="+- 0 0 f78"/>
              <a:gd name="f85" fmla="+- 0 0 f79"/>
              <a:gd name="f86" fmla="*/ f80 1 f35"/>
              <a:gd name="f87" fmla="*/ f81 1 f35"/>
              <a:gd name="f88" fmla="*/ f82 1 f35"/>
              <a:gd name="f89" fmla="*/ f83 1 f35"/>
              <a:gd name="f90" fmla="at2 f84 f85"/>
              <a:gd name="f91" fmla="*/ f86 f16 1"/>
              <a:gd name="f92" fmla="*/ f87 f16 1"/>
              <a:gd name="f93" fmla="*/ f89 f17 1"/>
              <a:gd name="f94" fmla="*/ f88 f17 1"/>
              <a:gd name="f95" fmla="+- f90 f1 0"/>
              <a:gd name="f96" fmla="*/ f95 f7 1"/>
              <a:gd name="f97" fmla="*/ f96 1 f0"/>
              <a:gd name="f98" fmla="+- 0 0 f97"/>
              <a:gd name="f99" fmla="val f98"/>
              <a:gd name="f100" fmla="+- 0 0 f99"/>
              <a:gd name="f101" fmla="*/ f100 f0 1"/>
              <a:gd name="f102" fmla="*/ f101 1 f7"/>
              <a:gd name="f103" fmla="+- f102 0 f1"/>
              <a:gd name="f104" fmla="cos 1 f103"/>
              <a:gd name="f105" fmla="sin 1 f103"/>
              <a:gd name="f106" fmla="+- 0 0 f104"/>
              <a:gd name="f107" fmla="+- 0 0 f105"/>
              <a:gd name="f108" fmla="*/ f10 f106 1"/>
              <a:gd name="f109" fmla="*/ f10 f107 1"/>
              <a:gd name="f110" fmla="*/ f108 10800 1"/>
              <a:gd name="f111" fmla="*/ f109 10800 1"/>
              <a:gd name="f112" fmla="+- 10800 f110 0"/>
              <a:gd name="f113" fmla="+- 10800 f111 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50" y="f51"/>
              </a:cxn>
              <a:cxn ang="f40">
                <a:pos x="f52" y="f53"/>
              </a:cxn>
              <a:cxn ang="f41">
                <a:pos x="f54" y="f51"/>
              </a:cxn>
              <a:cxn ang="f42">
                <a:pos x="f52" y="f55"/>
              </a:cxn>
            </a:cxnLst>
            <a:rect l="f91" t="f94" r="f92" b="f93"/>
            <a:pathLst>
              <a:path w="21600" h="21600" fill="none">
                <a:moveTo>
                  <a:pt x="f112" y="f113"/>
                </a:moveTo>
                <a:arcTo wR="f11" hR="f11" stAng="f8" swAng="f36"/>
              </a:path>
            </a:pathLst>
          </a:custGeom>
          <a:noFill/>
          <a:ln w="35999" cap="flat">
            <a:solidFill>
              <a:srgbClr val="3465A4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5" name="Straight Connector 9">
            <a:extLst>
              <a:ext uri="{FF2B5EF4-FFF2-40B4-BE49-F238E27FC236}">
                <a16:creationId xmlns:a16="http://schemas.microsoft.com/office/drawing/2014/main" id="{22C35E3F-8D13-A5BB-B4C7-FF7FEBC97DE9}"/>
              </a:ext>
            </a:extLst>
          </p:cNvPr>
          <p:cNvSpPr/>
          <p:nvPr/>
        </p:nvSpPr>
        <p:spPr>
          <a:xfrm flipH="1" flipV="1">
            <a:off x="1849392" y="1912394"/>
            <a:ext cx="842400" cy="3365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5999" cap="flat">
            <a:solidFill>
              <a:srgbClr val="8BC34A"/>
            </a:solidFill>
            <a:prstDash val="solid"/>
            <a:miter/>
            <a:tailEnd type="arrow"/>
          </a:ln>
        </p:spPr>
        <p:txBody>
          <a:bodyPr vert="horz" wrap="none" lIns="71999" tIns="27002" rIns="71999" bIns="27002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6472D61-1EA1-30F6-68F1-BF5DA65FAEE3}"/>
              </a:ext>
            </a:extLst>
          </p:cNvPr>
          <p:cNvSpPr/>
          <p:nvPr/>
        </p:nvSpPr>
        <p:spPr>
          <a:xfrm>
            <a:off x="1381393" y="1141994"/>
            <a:ext cx="228600" cy="6858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solidFill>
            <a:srgbClr val="F9A825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F1052989-38CF-3F71-663F-B4A2364E0538}"/>
              </a:ext>
            </a:extLst>
          </p:cNvPr>
          <p:cNvSpPr/>
          <p:nvPr/>
        </p:nvSpPr>
        <p:spPr>
          <a:xfrm>
            <a:off x="1381393" y="2077992"/>
            <a:ext cx="228600" cy="6858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solidFill>
            <a:srgbClr val="F9A825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8" name="Straight Connector 12">
            <a:extLst>
              <a:ext uri="{FF2B5EF4-FFF2-40B4-BE49-F238E27FC236}">
                <a16:creationId xmlns:a16="http://schemas.microsoft.com/office/drawing/2014/main" id="{766EEB94-EAD1-0117-3382-09004C888E93}"/>
              </a:ext>
            </a:extLst>
          </p:cNvPr>
          <p:cNvSpPr/>
          <p:nvPr/>
        </p:nvSpPr>
        <p:spPr>
          <a:xfrm>
            <a:off x="1068193" y="1177994"/>
            <a:ext cx="0" cy="1600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  <a:headEnd type="arrow"/>
            <a:tailEnd type="arrow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E0B05057-59FE-63C7-FBDC-04348F527548}"/>
              </a:ext>
            </a:extLst>
          </p:cNvPr>
          <p:cNvSpPr txBox="1"/>
          <p:nvPr/>
        </p:nvSpPr>
        <p:spPr>
          <a:xfrm>
            <a:off x="326587" y="1290666"/>
            <a:ext cx="540355" cy="37871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YAP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3D638F61-D808-3ECA-A15D-C74D7BB2AE32}"/>
              </a:ext>
            </a:extLst>
          </p:cNvPr>
          <p:cNvSpPr txBox="1"/>
          <p:nvPr/>
        </p:nvSpPr>
        <p:spPr>
          <a:xfrm>
            <a:off x="326953" y="2226674"/>
            <a:ext cx="726481" cy="37871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GAGG</a:t>
            </a: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CA9847C0-5B4E-829F-C86E-0A061A7BA848}"/>
              </a:ext>
            </a:extLst>
          </p:cNvPr>
          <p:cNvSpPr/>
          <p:nvPr/>
        </p:nvSpPr>
        <p:spPr>
          <a:xfrm>
            <a:off x="2765593" y="1636986"/>
            <a:ext cx="228600" cy="22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solidFill>
            <a:srgbClr val="FF0000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+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D22C1A56-F49E-7112-941A-B0118046A834}"/>
              </a:ext>
            </a:extLst>
          </p:cNvPr>
          <p:cNvSpPr/>
          <p:nvPr/>
        </p:nvSpPr>
        <p:spPr>
          <a:xfrm>
            <a:off x="4365793" y="1901586"/>
            <a:ext cx="228600" cy="22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solidFill>
            <a:srgbClr val="3D5AFE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square" lIns="90004" tIns="44997" rIns="90004" bIns="44997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1" i="0" u="none" strike="noStrike" kern="0" cap="none" spc="0" baseline="0">
                <a:solidFill>
                  <a:srgbClr val="FAFAFA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FAFAFA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-</a:t>
            </a:r>
          </a:p>
        </p:txBody>
      </p:sp>
      <p:sp>
        <p:nvSpPr>
          <p:cNvPr id="23" name="Straight Connector 17">
            <a:extLst>
              <a:ext uri="{FF2B5EF4-FFF2-40B4-BE49-F238E27FC236}">
                <a16:creationId xmlns:a16="http://schemas.microsoft.com/office/drawing/2014/main" id="{B54D0D2B-43D5-B52F-FBEF-7B55160F9923}"/>
              </a:ext>
            </a:extLst>
          </p:cNvPr>
          <p:cNvSpPr/>
          <p:nvPr/>
        </p:nvSpPr>
        <p:spPr>
          <a:xfrm flipV="1">
            <a:off x="2890866" y="1919234"/>
            <a:ext cx="0" cy="492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71999" cap="flat">
            <a:solidFill>
              <a:srgbClr val="F57F17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24" name="Straight Connector 18">
            <a:extLst>
              <a:ext uri="{FF2B5EF4-FFF2-40B4-BE49-F238E27FC236}">
                <a16:creationId xmlns:a16="http://schemas.microsoft.com/office/drawing/2014/main" id="{F160D8F7-C31B-5D27-A648-8C18C83C20BC}"/>
              </a:ext>
            </a:extLst>
          </p:cNvPr>
          <p:cNvSpPr/>
          <p:nvPr/>
        </p:nvSpPr>
        <p:spPr>
          <a:xfrm flipV="1">
            <a:off x="4474872" y="2171233"/>
            <a:ext cx="0" cy="492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71999" cap="flat">
            <a:solidFill>
              <a:srgbClr val="F57F17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2B664-02EA-FA06-8C8D-A854EDF6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19EFE45-0F1C-A0A6-3250-C81FDB3F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14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9512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83513-3AD9-8428-BE0F-EEC6208A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M.Carillo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0F186-F265-A436-7414-379B05EF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International Particle Accelerator Conference 2023, Venice, Italy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C7B-209A-F3B5-C6C6-65C09E8D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T" dirty="0"/>
              <a:t>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F7B68-2275-626F-EA30-B43235923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9" y="2033598"/>
            <a:ext cx="5359400" cy="401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36CD3-2310-8BF4-9E2B-A6E440501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250" y="2033598"/>
            <a:ext cx="5359400" cy="4013200"/>
          </a:xfrm>
          <a:prstGeom prst="rect">
            <a:avLst/>
          </a:prstGeom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5DED2A70-9A7A-315C-119D-FD4826958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4200"/>
            <a:ext cx="3040087" cy="12629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BBEE466-7974-1F6B-9881-87A63689DDF0}"/>
              </a:ext>
            </a:extLst>
          </p:cNvPr>
          <p:cNvSpPr txBox="1">
            <a:spLocks/>
          </p:cNvSpPr>
          <p:nvPr/>
        </p:nvSpPr>
        <p:spPr>
          <a:xfrm>
            <a:off x="3563062" y="277695"/>
            <a:ext cx="6420030" cy="479427"/>
          </a:xfrm>
          <a:prstGeom prst="rect">
            <a:avLst/>
          </a:prstGeom>
        </p:spPr>
        <p:txBody>
          <a:bodyPr/>
          <a:lstStyle>
            <a:lvl1pPr lvl="0" algn="ctr" rtl="0" eaLnBrk="1" hangingPunct="1">
              <a:buNone/>
              <a:tabLst/>
              <a:defRPr lang="en-US" sz="2177" b="1" i="1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</a:lstStyle>
          <a:p>
            <a:r>
              <a:rPr lang="en-GB" dirty="0"/>
              <a:t>H</a:t>
            </a:r>
            <a:r>
              <a:rPr lang="en-IT" dirty="0"/>
              <a:t>igh Gradient Plasma acceleration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785B849-4484-92BA-5649-AF3BF0CB1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587" y="6542555"/>
            <a:ext cx="591295" cy="325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C4E4CB-0EA5-0DCB-4F8A-C4021E20C55F}"/>
                  </a:ext>
                </a:extLst>
              </p:cNvPr>
              <p:cNvSpPr txBox="1"/>
              <p:nvPr/>
            </p:nvSpPr>
            <p:spPr>
              <a:xfrm>
                <a:off x="1677724" y="1483412"/>
                <a:ext cx="30006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Without plasma acceleration: </a:t>
                </a:r>
              </a:p>
              <a:p>
                <a:r>
                  <a:rPr lang="en-IT" dirty="0">
                    <a:solidFill>
                      <a:srgbClr val="E74C3C"/>
                    </a:solidFill>
                  </a:rPr>
                  <a:t>witness energy</a:t>
                </a:r>
                <a14:m>
                  <m:oMath xmlns:m="http://schemas.openxmlformats.org/officeDocument/2006/math">
                    <m:r>
                      <a:rPr lang="it-IT" b="0" i="0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IT" b="1" i="1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𝟗𝟓</m:t>
                    </m:r>
                    <m:r>
                      <a:rPr lang="en-IT" b="1" i="1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IT" b="1" i="1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IT" b="1" i="1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T" b="1" i="1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𝑴𝒆𝑽</m:t>
                    </m:r>
                  </m:oMath>
                </a14:m>
                <a:endParaRPr lang="en-IT" b="1" dirty="0">
                  <a:solidFill>
                    <a:srgbClr val="E74C3C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C4E4CB-0EA5-0DCB-4F8A-C4021E20C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724" y="1483412"/>
                <a:ext cx="3000693" cy="646331"/>
              </a:xfrm>
              <a:prstGeom prst="rect">
                <a:avLst/>
              </a:prstGeom>
              <a:blipFill>
                <a:blip r:embed="rId7"/>
                <a:stretch>
                  <a:fillRect l="-1688" t="-3846" r="-844" b="-1538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9A001D-DA8E-D431-F226-76E57D33A8AF}"/>
                  </a:ext>
                </a:extLst>
              </p:cNvPr>
              <p:cNvSpPr txBox="1"/>
              <p:nvPr/>
            </p:nvSpPr>
            <p:spPr>
              <a:xfrm>
                <a:off x="6907998" y="1346165"/>
                <a:ext cx="27799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With plasma acceleration: </a:t>
                </a:r>
              </a:p>
              <a:p>
                <a:r>
                  <a:rPr lang="en-IT" dirty="0">
                    <a:solidFill>
                      <a:srgbClr val="E74C3C"/>
                    </a:solidFill>
                  </a:rPr>
                  <a:t>witness energy</a:t>
                </a:r>
                <a14:m>
                  <m:oMath xmlns:m="http://schemas.openxmlformats.org/officeDocument/2006/math">
                    <m:r>
                      <a:rPr lang="it-IT" b="0" i="0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𝟏𝟐𝟗</m:t>
                    </m:r>
                    <m:r>
                      <a:rPr lang="it-IT" b="1" i="1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T" b="1" i="1" dirty="0" smtClean="0">
                        <a:solidFill>
                          <a:srgbClr val="E74C3C"/>
                        </a:solidFill>
                        <a:latin typeface="Cambria Math" panose="02040503050406030204" pitchFamily="18" charset="0"/>
                      </a:rPr>
                      <m:t>𝑴𝒆𝑽</m:t>
                    </m:r>
                  </m:oMath>
                </a14:m>
                <a:endParaRPr lang="en-IT" b="1" dirty="0">
                  <a:solidFill>
                    <a:srgbClr val="E74C3C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9A001D-DA8E-D431-F226-76E57D33A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998" y="1346165"/>
                <a:ext cx="2779992" cy="646331"/>
              </a:xfrm>
              <a:prstGeom prst="rect">
                <a:avLst/>
              </a:prstGeom>
              <a:blipFill>
                <a:blip r:embed="rId8"/>
                <a:stretch>
                  <a:fillRect l="-1364" t="-5882" b="-156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04B676F-DBC8-0457-EDBA-1F907D030469}"/>
              </a:ext>
            </a:extLst>
          </p:cNvPr>
          <p:cNvGrpSpPr/>
          <p:nvPr/>
        </p:nvGrpSpPr>
        <p:grpSpPr>
          <a:xfrm rot="20056533">
            <a:off x="4305327" y="3236168"/>
            <a:ext cx="3945846" cy="989394"/>
            <a:chOff x="8957949" y="1238651"/>
            <a:chExt cx="3945846" cy="98939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5B4247-4CC8-A9D0-75F5-86300D531014}"/>
                </a:ext>
              </a:extLst>
            </p:cNvPr>
            <p:cNvSpPr/>
            <p:nvPr/>
          </p:nvSpPr>
          <p:spPr>
            <a:xfrm>
              <a:off x="8957949" y="1238651"/>
              <a:ext cx="3945846" cy="98939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641A09C-125A-57DD-F679-D649146C2CBF}"/>
                    </a:ext>
                  </a:extLst>
                </p:cNvPr>
                <p:cNvSpPr txBox="1"/>
                <p:nvPr/>
              </p:nvSpPr>
              <p:spPr>
                <a:xfrm>
                  <a:off x="8975311" y="1316048"/>
                  <a:ext cx="380495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4800" b="0" i="1" dirty="0" smtClean="0">
                            <a:solidFill>
                              <a:srgbClr val="E74C3C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IT" sz="4800" i="1" dirty="0" smtClean="0">
                            <a:solidFill>
                              <a:srgbClr val="E74C3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4800" b="0" i="1" dirty="0" smtClean="0">
                            <a:solidFill>
                              <a:srgbClr val="E74C3C"/>
                            </a:solidFill>
                            <a:latin typeface="Cambria Math" panose="02040503050406030204" pitchFamily="18" charset="0"/>
                          </a:rPr>
                          <m:t>.1</m:t>
                        </m:r>
                        <m:r>
                          <a:rPr lang="en-IT" sz="4800" i="1" dirty="0" smtClean="0">
                            <a:solidFill>
                              <a:srgbClr val="E74C3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IT" sz="4800" i="1" dirty="0" smtClean="0">
                            <a:solidFill>
                              <a:srgbClr val="E74C3C"/>
                            </a:solidFill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IT" sz="4800" i="1" dirty="0" smtClean="0">
                            <a:solidFill>
                              <a:srgbClr val="E74C3C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IT" sz="4800" i="1" dirty="0" smtClean="0">
                            <a:solidFill>
                              <a:srgbClr val="E74C3C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IT" sz="4800" dirty="0">
                    <a:solidFill>
                      <a:srgbClr val="E74C3C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641A09C-125A-57DD-F679-D649146C2C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311" y="1316048"/>
                  <a:ext cx="3804952" cy="8309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840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61726" y="370504"/>
            <a:ext cx="4058946" cy="346657"/>
          </a:xfrm>
          <a:prstGeom prst="rect">
            <a:avLst/>
          </a:prstGeom>
        </p:spPr>
        <p:txBody>
          <a:bodyPr vert="horz" wrap="square" lIns="0" tIns="11516" rIns="0" bIns="0" rtlCol="0" anchor="ctr" anchorCtr="0">
            <a:spAutoFit/>
          </a:bodyPr>
          <a:lstStyle/>
          <a:p>
            <a:pPr marL="11516">
              <a:spcBef>
                <a:spcPts val="91"/>
              </a:spcBef>
            </a:pPr>
            <a:r>
              <a:rPr spc="-308" dirty="0"/>
              <a:t>P</a:t>
            </a:r>
            <a:r>
              <a:rPr spc="-122" dirty="0"/>
              <a:t>l</a:t>
            </a:r>
            <a:r>
              <a:rPr spc="-313" dirty="0"/>
              <a:t>a</a:t>
            </a:r>
            <a:r>
              <a:rPr spc="-290" dirty="0"/>
              <a:t>s</a:t>
            </a:r>
            <a:r>
              <a:rPr spc="-476" dirty="0"/>
              <a:t>m</a:t>
            </a:r>
            <a:r>
              <a:rPr spc="-240" dirty="0"/>
              <a:t>a</a:t>
            </a:r>
            <a:r>
              <a:rPr spc="-313" dirty="0"/>
              <a:t> </a:t>
            </a:r>
            <a:r>
              <a:rPr spc="-236" dirty="0"/>
              <a:t>a</a:t>
            </a:r>
            <a:r>
              <a:rPr spc="-354" dirty="0"/>
              <a:t>cc</a:t>
            </a:r>
            <a:r>
              <a:rPr spc="-358" dirty="0"/>
              <a:t>e</a:t>
            </a:r>
            <a:r>
              <a:rPr spc="-122" dirty="0"/>
              <a:t>l</a:t>
            </a:r>
            <a:r>
              <a:rPr spc="-358" dirty="0"/>
              <a:t>e</a:t>
            </a:r>
            <a:r>
              <a:rPr spc="-245" dirty="0"/>
              <a:t>r</a:t>
            </a:r>
            <a:r>
              <a:rPr spc="-236" dirty="0"/>
              <a:t>a</a:t>
            </a:r>
            <a:r>
              <a:rPr spc="-163" dirty="0"/>
              <a:t>t</a:t>
            </a:r>
            <a:r>
              <a:rPr spc="-150" dirty="0"/>
              <a:t>i</a:t>
            </a:r>
            <a:r>
              <a:rPr spc="-317" dirty="0"/>
              <a:t>o</a:t>
            </a:r>
            <a:r>
              <a:rPr spc="-331" dirty="0"/>
              <a:t>n</a:t>
            </a:r>
            <a:r>
              <a:rPr spc="-317" dirty="0"/>
              <a:t> </a:t>
            </a:r>
            <a:r>
              <a:rPr spc="-363" dirty="0"/>
              <a:t>s</a:t>
            </a:r>
            <a:r>
              <a:rPr spc="-190" dirty="0"/>
              <a:t>t</a:t>
            </a:r>
            <a:r>
              <a:rPr spc="-272" dirty="0"/>
              <a:t>ab</a:t>
            </a:r>
            <a:r>
              <a:rPr spc="-150" dirty="0"/>
              <a:t>i</a:t>
            </a:r>
            <a:r>
              <a:rPr spc="-131" dirty="0"/>
              <a:t>l</a:t>
            </a:r>
            <a:r>
              <a:rPr spc="-150" dirty="0"/>
              <a:t>i</a:t>
            </a:r>
            <a:r>
              <a:rPr spc="-331" dirty="0"/>
              <a:t>z</a:t>
            </a:r>
            <a:r>
              <a:rPr spc="-236" dirty="0"/>
              <a:t>a</a:t>
            </a:r>
            <a:r>
              <a:rPr spc="-159" dirty="0"/>
              <a:t>t</a:t>
            </a:r>
            <a:r>
              <a:rPr spc="-150" dirty="0"/>
              <a:t>i</a:t>
            </a:r>
            <a:r>
              <a:rPr spc="-326" dirty="0"/>
              <a:t>o</a:t>
            </a:r>
            <a:r>
              <a:rPr spc="-331" dirty="0"/>
              <a:t>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9231" y="1390443"/>
            <a:ext cx="3679481" cy="29021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4554" y="1390443"/>
            <a:ext cx="3679481" cy="29021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39583" y="4378566"/>
            <a:ext cx="8146682" cy="185981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 marR="4607">
              <a:lnSpc>
                <a:spcPts val="2503"/>
              </a:lnSpc>
              <a:spcBef>
                <a:spcPts val="82"/>
              </a:spcBef>
              <a:tabLst>
                <a:tab pos="942038" algn="l"/>
                <a:tab pos="2052215" algn="l"/>
                <a:tab pos="2473138" algn="l"/>
                <a:tab pos="3416327" algn="l"/>
                <a:tab pos="4415372" algn="l"/>
                <a:tab pos="4929578" algn="l"/>
                <a:tab pos="5606740" algn="l"/>
                <a:tab pos="6843597" algn="l"/>
                <a:tab pos="7357802" algn="l"/>
              </a:tabLst>
            </a:pPr>
            <a:r>
              <a:rPr sz="1995" spc="-136" dirty="0">
                <a:solidFill>
                  <a:srgbClr val="1B1B1B"/>
                </a:solidFill>
                <a:latin typeface="Tahoma"/>
                <a:cs typeface="Tahoma"/>
              </a:rPr>
              <a:t>R</a:t>
            </a:r>
            <a:r>
              <a:rPr sz="1995" spc="-59" dirty="0">
                <a:solidFill>
                  <a:srgbClr val="1B1B1B"/>
                </a:solidFill>
                <a:latin typeface="Tahoma"/>
                <a:cs typeface="Tahoma"/>
              </a:rPr>
              <a:t>es</a:t>
            </a:r>
            <a:r>
              <a:rPr sz="1995" spc="9" dirty="0">
                <a:solidFill>
                  <a:srgbClr val="1B1B1B"/>
                </a:solidFill>
                <a:latin typeface="Tahoma"/>
                <a:cs typeface="Tahoma"/>
              </a:rPr>
              <a:t>ul</a:t>
            </a:r>
            <a:r>
              <a:rPr sz="1995" spc="-14" dirty="0">
                <a:solidFill>
                  <a:srgbClr val="1B1B1B"/>
                </a:solidFill>
                <a:latin typeface="Tahoma"/>
                <a:cs typeface="Tahoma"/>
              </a:rPr>
              <a:t>t</a:t>
            </a:r>
            <a:r>
              <a:rPr sz="1995" spc="-54" dirty="0">
                <a:solidFill>
                  <a:srgbClr val="1B1B1B"/>
                </a:solidFill>
                <a:latin typeface="Tahoma"/>
                <a:cs typeface="Tahoma"/>
              </a:rPr>
              <a:t>s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18" dirty="0">
                <a:solidFill>
                  <a:srgbClr val="1B1B1B"/>
                </a:solidFill>
                <a:latin typeface="Tahoma"/>
                <a:cs typeface="Tahoma"/>
              </a:rPr>
              <a:t>o</a:t>
            </a:r>
            <a:r>
              <a:rPr sz="1995" spc="-36" dirty="0">
                <a:solidFill>
                  <a:srgbClr val="1B1B1B"/>
                </a:solidFill>
                <a:latin typeface="Tahoma"/>
                <a:cs typeface="Tahoma"/>
              </a:rPr>
              <a:t>bt</a:t>
            </a:r>
            <a:r>
              <a:rPr sz="1995" spc="-54" dirty="0">
                <a:solidFill>
                  <a:srgbClr val="1B1B1B"/>
                </a:solidFill>
                <a:latin typeface="Tahoma"/>
                <a:cs typeface="Tahoma"/>
              </a:rPr>
              <a:t>a</a:t>
            </a:r>
            <a:r>
              <a:rPr sz="1995" spc="27" dirty="0">
                <a:solidFill>
                  <a:srgbClr val="1B1B1B"/>
                </a:solidFill>
                <a:latin typeface="Tahoma"/>
                <a:cs typeface="Tahoma"/>
              </a:rPr>
              <a:t>i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n</a:t>
            </a:r>
            <a:r>
              <a:rPr sz="1995" spc="-68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spc="5" dirty="0">
                <a:solidFill>
                  <a:srgbClr val="1B1B1B"/>
                </a:solidFill>
                <a:latin typeface="Tahoma"/>
                <a:cs typeface="Tahoma"/>
              </a:rPr>
              <a:t>d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9" dirty="0">
                <a:solidFill>
                  <a:srgbClr val="1B1B1B"/>
                </a:solidFill>
                <a:latin typeface="Tahoma"/>
                <a:cs typeface="Tahoma"/>
              </a:rPr>
              <a:t>b</a:t>
            </a:r>
            <a:r>
              <a:rPr sz="1995" spc="-63" dirty="0">
                <a:solidFill>
                  <a:srgbClr val="1B1B1B"/>
                </a:solidFill>
                <a:latin typeface="Tahoma"/>
                <a:cs typeface="Tahoma"/>
              </a:rPr>
              <a:t>y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5" dirty="0">
                <a:solidFill>
                  <a:srgbClr val="1B1B1B"/>
                </a:solidFill>
                <a:latin typeface="Tahoma"/>
                <a:cs typeface="Tahoma"/>
              </a:rPr>
              <a:t>t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urn</a:t>
            </a:r>
            <a:r>
              <a:rPr sz="1995" spc="27" dirty="0">
                <a:solidFill>
                  <a:srgbClr val="1B1B1B"/>
                </a:solidFill>
                <a:latin typeface="Tahoma"/>
                <a:cs typeface="Tahoma"/>
              </a:rPr>
              <a:t>i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n</a:t>
            </a:r>
            <a:r>
              <a:rPr sz="1995" spc="-100" dirty="0">
                <a:solidFill>
                  <a:srgbClr val="1B1B1B"/>
                </a:solidFill>
                <a:latin typeface="Tahoma"/>
                <a:cs typeface="Tahoma"/>
              </a:rPr>
              <a:t>g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68" dirty="0">
                <a:solidFill>
                  <a:srgbClr val="1B1B1B"/>
                </a:solidFill>
                <a:latin typeface="Tahoma"/>
                <a:cs typeface="Tahoma"/>
              </a:rPr>
              <a:t>ON</a:t>
            </a:r>
            <a:r>
              <a:rPr sz="1995" spc="-100" dirty="0">
                <a:solidFill>
                  <a:srgbClr val="1B1B1B"/>
                </a:solidFill>
                <a:latin typeface="Tahoma"/>
                <a:cs typeface="Tahoma"/>
              </a:rPr>
              <a:t>/</a:t>
            </a:r>
            <a:r>
              <a:rPr sz="1995" spc="-82" dirty="0">
                <a:solidFill>
                  <a:srgbClr val="1B1B1B"/>
                </a:solidFill>
                <a:latin typeface="Tahoma"/>
                <a:cs typeface="Tahoma"/>
              </a:rPr>
              <a:t>O</a:t>
            </a:r>
            <a:r>
              <a:rPr sz="1995" spc="-73" dirty="0">
                <a:solidFill>
                  <a:srgbClr val="1B1B1B"/>
                </a:solidFill>
                <a:latin typeface="Tahoma"/>
                <a:cs typeface="Tahoma"/>
              </a:rPr>
              <a:t>F</a:t>
            </a:r>
            <a:r>
              <a:rPr sz="1995" spc="-59" dirty="0">
                <a:solidFill>
                  <a:srgbClr val="1B1B1B"/>
                </a:solidFill>
                <a:latin typeface="Tahoma"/>
                <a:cs typeface="Tahoma"/>
              </a:rPr>
              <a:t>F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t</a:t>
            </a:r>
            <a:r>
              <a:rPr sz="1995" spc="-18" dirty="0">
                <a:solidFill>
                  <a:srgbClr val="1B1B1B"/>
                </a:solidFill>
                <a:latin typeface="Tahoma"/>
                <a:cs typeface="Tahoma"/>
              </a:rPr>
              <a:t>h</a:t>
            </a:r>
            <a:r>
              <a:rPr sz="1995" spc="-63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54" dirty="0">
                <a:solidFill>
                  <a:srgbClr val="1B1B1B"/>
                </a:solidFill>
                <a:latin typeface="Tahoma"/>
                <a:cs typeface="Tahoma"/>
              </a:rPr>
              <a:t>l</a:t>
            </a:r>
            <a:r>
              <a:rPr sz="1995" spc="-54" dirty="0">
                <a:solidFill>
                  <a:srgbClr val="1B1B1B"/>
                </a:solidFill>
                <a:latin typeface="Tahoma"/>
                <a:cs typeface="Tahoma"/>
              </a:rPr>
              <a:t>a</a:t>
            </a:r>
            <a:r>
              <a:rPr sz="1995" spc="-50" dirty="0">
                <a:solidFill>
                  <a:srgbClr val="1B1B1B"/>
                </a:solidFill>
                <a:latin typeface="Tahoma"/>
                <a:cs typeface="Tahoma"/>
              </a:rPr>
              <a:t>s</a:t>
            </a:r>
            <a:r>
              <a:rPr sz="1995" spc="-68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r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95" dirty="0">
                <a:solidFill>
                  <a:srgbClr val="1B1B1B"/>
                </a:solidFill>
                <a:latin typeface="Tahoma"/>
                <a:cs typeface="Tahoma"/>
              </a:rPr>
              <a:t>s</a:t>
            </a:r>
            <a:r>
              <a:rPr sz="1995" spc="-45" dirty="0">
                <a:solidFill>
                  <a:srgbClr val="1B1B1B"/>
                </a:solidFill>
                <a:latin typeface="Tahoma"/>
                <a:cs typeface="Tahoma"/>
              </a:rPr>
              <a:t>t</a:t>
            </a:r>
            <a:r>
              <a:rPr sz="1995" spc="-23" dirty="0">
                <a:solidFill>
                  <a:srgbClr val="1B1B1B"/>
                </a:solidFill>
                <a:latin typeface="Tahoma"/>
                <a:cs typeface="Tahoma"/>
              </a:rPr>
              <a:t>a</a:t>
            </a:r>
            <a:r>
              <a:rPr sz="1995" spc="-32" dirty="0">
                <a:solidFill>
                  <a:srgbClr val="1B1B1B"/>
                </a:solidFill>
                <a:latin typeface="Tahoma"/>
                <a:cs typeface="Tahoma"/>
              </a:rPr>
              <a:t>b</a:t>
            </a:r>
            <a:r>
              <a:rPr sz="1995" spc="27" dirty="0">
                <a:solidFill>
                  <a:srgbClr val="1B1B1B"/>
                </a:solidFill>
                <a:latin typeface="Tahoma"/>
                <a:cs typeface="Tahoma"/>
              </a:rPr>
              <a:t>i</a:t>
            </a:r>
            <a:r>
              <a:rPr sz="1995" spc="41" dirty="0">
                <a:solidFill>
                  <a:srgbClr val="1B1B1B"/>
                </a:solidFill>
                <a:latin typeface="Tahoma"/>
                <a:cs typeface="Tahoma"/>
              </a:rPr>
              <a:t>l</a:t>
            </a:r>
            <a:r>
              <a:rPr sz="1995" spc="36" dirty="0">
                <a:solidFill>
                  <a:srgbClr val="1B1B1B"/>
                </a:solidFill>
                <a:latin typeface="Tahoma"/>
                <a:cs typeface="Tahoma"/>
              </a:rPr>
              <a:t>i</a:t>
            </a:r>
            <a:r>
              <a:rPr sz="1995" spc="-41" dirty="0">
                <a:solidFill>
                  <a:srgbClr val="1B1B1B"/>
                </a:solidFill>
                <a:latin typeface="Tahoma"/>
                <a:cs typeface="Tahoma"/>
              </a:rPr>
              <a:t>z</a:t>
            </a:r>
            <a:r>
              <a:rPr sz="1995" spc="27" dirty="0">
                <a:solidFill>
                  <a:srgbClr val="1B1B1B"/>
                </a:solidFill>
                <a:latin typeface="Tahoma"/>
                <a:cs typeface="Tahoma"/>
              </a:rPr>
              <a:t>i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n</a:t>
            </a:r>
            <a:r>
              <a:rPr sz="1995" spc="-100" dirty="0">
                <a:solidFill>
                  <a:srgbClr val="1B1B1B"/>
                </a:solidFill>
                <a:latin typeface="Tahoma"/>
                <a:cs typeface="Tahoma"/>
              </a:rPr>
              <a:t>g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t</a:t>
            </a:r>
            <a:r>
              <a:rPr sz="1995" spc="-45" dirty="0">
                <a:solidFill>
                  <a:srgbClr val="1B1B1B"/>
                </a:solidFill>
                <a:latin typeface="Tahoma"/>
                <a:cs typeface="Tahoma"/>
              </a:rPr>
              <a:t>he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9" dirty="0">
                <a:solidFill>
                  <a:srgbClr val="1B1B1B"/>
                </a:solidFill>
                <a:latin typeface="Tahoma"/>
                <a:cs typeface="Tahoma"/>
              </a:rPr>
              <a:t>p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l</a:t>
            </a:r>
            <a:r>
              <a:rPr sz="1995" spc="-5" dirty="0">
                <a:solidFill>
                  <a:srgbClr val="1B1B1B"/>
                </a:solidFill>
                <a:latin typeface="Tahoma"/>
                <a:cs typeface="Tahoma"/>
              </a:rPr>
              <a:t>a</a:t>
            </a:r>
            <a:r>
              <a:rPr sz="1995" spc="-50" dirty="0">
                <a:solidFill>
                  <a:srgbClr val="1B1B1B"/>
                </a:solidFill>
                <a:latin typeface="Tahoma"/>
                <a:cs typeface="Tahoma"/>
              </a:rPr>
              <a:t>s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m</a:t>
            </a:r>
            <a:r>
              <a:rPr sz="1995" spc="-32" dirty="0">
                <a:solidFill>
                  <a:srgbClr val="1B1B1B"/>
                </a:solidFill>
                <a:latin typeface="Tahoma"/>
                <a:cs typeface="Tahoma"/>
              </a:rPr>
              <a:t>a  </a:t>
            </a:r>
            <a:r>
              <a:rPr sz="1995" spc="-41" dirty="0">
                <a:solidFill>
                  <a:srgbClr val="1B1B1B"/>
                </a:solidFill>
                <a:latin typeface="Tahoma"/>
                <a:cs typeface="Tahoma"/>
              </a:rPr>
              <a:t>discharge</a:t>
            </a:r>
            <a:endParaRPr sz="1995">
              <a:latin typeface="Tahoma"/>
              <a:cs typeface="Tahoma"/>
            </a:endParaRPr>
          </a:p>
          <a:p>
            <a:pPr marL="11516" marR="7486">
              <a:lnSpc>
                <a:spcPct val="104900"/>
              </a:lnSpc>
              <a:spcBef>
                <a:spcPts val="924"/>
              </a:spcBef>
              <a:tabLst>
                <a:tab pos="530904" algn="l"/>
                <a:tab pos="1162001" algn="l"/>
                <a:tab pos="1672751" algn="l"/>
                <a:tab pos="2141467" algn="l"/>
                <a:tab pos="3161241" algn="l"/>
                <a:tab pos="4284662" algn="l"/>
                <a:tab pos="4615181" algn="l"/>
                <a:tab pos="5085049" algn="l"/>
                <a:tab pos="6116339" algn="l"/>
                <a:tab pos="6612694" algn="l"/>
                <a:tab pos="6977187" algn="l"/>
                <a:tab pos="7782756" algn="l"/>
              </a:tabLst>
            </a:pPr>
            <a:r>
              <a:rPr sz="1995" spc="-63" dirty="0">
                <a:solidFill>
                  <a:srgbClr val="1B1B1B"/>
                </a:solidFill>
                <a:latin typeface="Tahoma"/>
                <a:cs typeface="Tahoma"/>
              </a:rPr>
              <a:t>The	</a:t>
            </a:r>
            <a:r>
              <a:rPr sz="1995" spc="-14" dirty="0">
                <a:solidFill>
                  <a:srgbClr val="1B1B1B"/>
                </a:solidFill>
                <a:latin typeface="Tahoma"/>
                <a:cs typeface="Tahoma"/>
              </a:rPr>
              <a:t>la</a:t>
            </a:r>
            <a:r>
              <a:rPr sz="1995" spc="-23" dirty="0">
                <a:solidFill>
                  <a:srgbClr val="1B1B1B"/>
                </a:solidFill>
                <a:latin typeface="Tahoma"/>
                <a:cs typeface="Tahoma"/>
              </a:rPr>
              <a:t>s</a:t>
            </a:r>
            <a:r>
              <a:rPr sz="1995" spc="-68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r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18" dirty="0">
                <a:solidFill>
                  <a:srgbClr val="1B1B1B"/>
                </a:solidFill>
                <a:latin typeface="Tahoma"/>
                <a:cs typeface="Tahoma"/>
              </a:rPr>
              <a:t>h</a:t>
            </a:r>
            <a:r>
              <a:rPr sz="1995" spc="27" dirty="0">
                <a:solidFill>
                  <a:srgbClr val="1B1B1B"/>
                </a:solidFill>
                <a:latin typeface="Tahoma"/>
                <a:cs typeface="Tahoma"/>
              </a:rPr>
              <a:t>i</a:t>
            </a:r>
            <a:r>
              <a:rPr sz="1995" spc="-18" dirty="0">
                <a:solidFill>
                  <a:srgbClr val="1B1B1B"/>
                </a:solidFill>
                <a:latin typeface="Tahoma"/>
                <a:cs typeface="Tahoma"/>
              </a:rPr>
              <a:t>t</a:t>
            </a:r>
            <a:r>
              <a:rPr sz="1995" spc="-54" dirty="0">
                <a:solidFill>
                  <a:srgbClr val="1B1B1B"/>
                </a:solidFill>
                <a:latin typeface="Tahoma"/>
                <a:cs typeface="Tahoma"/>
              </a:rPr>
              <a:t>s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t</a:t>
            </a:r>
            <a:r>
              <a:rPr sz="1995" spc="-45" dirty="0">
                <a:solidFill>
                  <a:srgbClr val="1B1B1B"/>
                </a:solidFill>
                <a:latin typeface="Tahoma"/>
                <a:cs typeface="Tahoma"/>
              </a:rPr>
              <a:t>he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n</a:t>
            </a:r>
            <a:r>
              <a:rPr sz="1995" spc="-86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spc="-136" dirty="0">
                <a:solidFill>
                  <a:srgbClr val="1B1B1B"/>
                </a:solidFill>
                <a:latin typeface="Tahoma"/>
                <a:cs typeface="Tahoma"/>
              </a:rPr>
              <a:t>g</a:t>
            </a:r>
            <a:r>
              <a:rPr sz="1995" spc="-73" dirty="0">
                <a:solidFill>
                  <a:srgbClr val="1B1B1B"/>
                </a:solidFill>
                <a:latin typeface="Tahoma"/>
                <a:cs typeface="Tahoma"/>
              </a:rPr>
              <a:t>a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t</a:t>
            </a:r>
            <a:r>
              <a:rPr sz="1995" spc="27" dirty="0">
                <a:solidFill>
                  <a:srgbClr val="1B1B1B"/>
                </a:solidFill>
                <a:latin typeface="Tahoma"/>
                <a:cs typeface="Tahoma"/>
              </a:rPr>
              <a:t>i</a:t>
            </a:r>
            <a:r>
              <a:rPr sz="1995" spc="-73" dirty="0">
                <a:solidFill>
                  <a:srgbClr val="1B1B1B"/>
                </a:solidFill>
                <a:latin typeface="Tahoma"/>
                <a:cs typeface="Tahoma"/>
              </a:rPr>
              <a:t>v</a:t>
            </a:r>
            <a:r>
              <a:rPr sz="1995" spc="-63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68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spc="54" dirty="0">
                <a:solidFill>
                  <a:srgbClr val="1B1B1B"/>
                </a:solidFill>
                <a:latin typeface="Tahoma"/>
                <a:cs typeface="Tahoma"/>
              </a:rPr>
              <a:t>l</a:t>
            </a:r>
            <a:r>
              <a:rPr sz="1995" spc="-68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spc="-36" dirty="0">
                <a:solidFill>
                  <a:srgbClr val="1B1B1B"/>
                </a:solidFill>
                <a:latin typeface="Tahoma"/>
                <a:cs typeface="Tahoma"/>
              </a:rPr>
              <a:t>c</a:t>
            </a:r>
            <a:r>
              <a:rPr sz="1995" spc="5" dirty="0">
                <a:solidFill>
                  <a:srgbClr val="1B1B1B"/>
                </a:solidFill>
                <a:latin typeface="Tahoma"/>
                <a:cs typeface="Tahoma"/>
              </a:rPr>
              <a:t>t</a:t>
            </a:r>
            <a:r>
              <a:rPr sz="1995" spc="-50" dirty="0">
                <a:solidFill>
                  <a:srgbClr val="1B1B1B"/>
                </a:solidFill>
                <a:latin typeface="Tahoma"/>
                <a:cs typeface="Tahoma"/>
              </a:rPr>
              <a:t>r</a:t>
            </a:r>
            <a:r>
              <a:rPr sz="1995" spc="-9" dirty="0">
                <a:solidFill>
                  <a:srgbClr val="1B1B1B"/>
                </a:solidFill>
                <a:latin typeface="Tahoma"/>
                <a:cs typeface="Tahoma"/>
              </a:rPr>
              <a:t>o</a:t>
            </a:r>
            <a:r>
              <a:rPr sz="1995" spc="-32" dirty="0">
                <a:solidFill>
                  <a:srgbClr val="1B1B1B"/>
                </a:solidFill>
                <a:latin typeface="Tahoma"/>
                <a:cs typeface="Tahoma"/>
              </a:rPr>
              <a:t>de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9" dirty="0">
                <a:solidFill>
                  <a:srgbClr val="1B1B1B"/>
                </a:solidFill>
                <a:latin typeface="Tahoma"/>
                <a:cs typeface="Tahoma"/>
              </a:rPr>
              <a:t>o</a:t>
            </a:r>
            <a:r>
              <a:rPr sz="1995" spc="-54" dirty="0">
                <a:solidFill>
                  <a:srgbClr val="1B1B1B"/>
                </a:solidFill>
                <a:latin typeface="Tahoma"/>
                <a:cs typeface="Tahoma"/>
              </a:rPr>
              <a:t>f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5" dirty="0">
                <a:solidFill>
                  <a:srgbClr val="1B1B1B"/>
                </a:solidFill>
                <a:latin typeface="Tahoma"/>
                <a:cs typeface="Tahoma"/>
              </a:rPr>
              <a:t>t</a:t>
            </a:r>
            <a:r>
              <a:rPr sz="1995" spc="-45" dirty="0">
                <a:solidFill>
                  <a:srgbClr val="1B1B1B"/>
                </a:solidFill>
                <a:latin typeface="Tahoma"/>
                <a:cs typeface="Tahoma"/>
              </a:rPr>
              <a:t>he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36" dirty="0">
                <a:solidFill>
                  <a:srgbClr val="1B1B1B"/>
                </a:solidFill>
                <a:latin typeface="Tahoma"/>
                <a:cs typeface="Tahoma"/>
              </a:rPr>
              <a:t>c</a:t>
            </a:r>
            <a:r>
              <a:rPr sz="1995" spc="-5" dirty="0">
                <a:solidFill>
                  <a:srgbClr val="1B1B1B"/>
                </a:solidFill>
                <a:latin typeface="Tahoma"/>
                <a:cs typeface="Tahoma"/>
              </a:rPr>
              <a:t>ap</a:t>
            </a:r>
            <a:r>
              <a:rPr sz="1995" spc="-9" dirty="0">
                <a:solidFill>
                  <a:srgbClr val="1B1B1B"/>
                </a:solidFill>
                <a:latin typeface="Tahoma"/>
                <a:cs typeface="Tahoma"/>
              </a:rPr>
              <a:t>i</a:t>
            </a:r>
            <a:r>
              <a:rPr sz="1995" spc="50" dirty="0">
                <a:solidFill>
                  <a:srgbClr val="1B1B1B"/>
                </a:solidFill>
                <a:latin typeface="Tahoma"/>
                <a:cs typeface="Tahoma"/>
              </a:rPr>
              <a:t>l</a:t>
            </a:r>
            <a:r>
              <a:rPr sz="1995" spc="54" dirty="0">
                <a:solidFill>
                  <a:srgbClr val="1B1B1B"/>
                </a:solidFill>
                <a:latin typeface="Tahoma"/>
                <a:cs typeface="Tahoma"/>
              </a:rPr>
              <a:t>l</a:t>
            </a:r>
            <a:r>
              <a:rPr sz="1995" spc="-54" dirty="0">
                <a:solidFill>
                  <a:srgbClr val="1B1B1B"/>
                </a:solidFill>
                <a:latin typeface="Tahoma"/>
                <a:cs typeface="Tahoma"/>
              </a:rPr>
              <a:t>a</a:t>
            </a:r>
            <a:r>
              <a:rPr sz="1995" spc="23" dirty="0">
                <a:solidFill>
                  <a:srgbClr val="1B1B1B"/>
                </a:solidFill>
                <a:latin typeface="Tahoma"/>
                <a:cs typeface="Tahoma"/>
              </a:rPr>
              <a:t>r</a:t>
            </a:r>
            <a:r>
              <a:rPr sz="1995" spc="-63" dirty="0">
                <a:solidFill>
                  <a:srgbClr val="1B1B1B"/>
                </a:solidFill>
                <a:latin typeface="Tahoma"/>
                <a:cs typeface="Tahoma"/>
              </a:rPr>
              <a:t>y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100" dirty="0">
                <a:solidFill>
                  <a:srgbClr val="1B1B1B"/>
                </a:solidFill>
                <a:latin typeface="Tahoma"/>
                <a:cs typeface="Tahoma"/>
              </a:rPr>
              <a:t>2</a:t>
            </a:r>
            <a:r>
              <a:rPr sz="1995" spc="-103" dirty="0">
                <a:solidFill>
                  <a:srgbClr val="1B1B1B"/>
                </a:solidFill>
                <a:latin typeface="Tahoma"/>
                <a:cs typeface="Tahoma"/>
              </a:rPr>
              <a:t>0</a:t>
            </a:r>
            <a:r>
              <a:rPr sz="1995" spc="-100" dirty="0">
                <a:solidFill>
                  <a:srgbClr val="1B1B1B"/>
                </a:solidFill>
                <a:latin typeface="Tahoma"/>
                <a:cs typeface="Tahoma"/>
              </a:rPr>
              <a:t>0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n</a:t>
            </a:r>
            <a:r>
              <a:rPr sz="1995" spc="-54" dirty="0">
                <a:solidFill>
                  <a:srgbClr val="1B1B1B"/>
                </a:solidFill>
                <a:latin typeface="Tahoma"/>
                <a:cs typeface="Tahoma"/>
              </a:rPr>
              <a:t>s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</a:t>
            </a:r>
            <a:r>
              <a:rPr sz="1995" spc="-9" dirty="0">
                <a:solidFill>
                  <a:srgbClr val="1B1B1B"/>
                </a:solidFill>
                <a:latin typeface="Tahoma"/>
                <a:cs typeface="Tahoma"/>
              </a:rPr>
              <a:t>b</a:t>
            </a:r>
            <a:r>
              <a:rPr sz="1995" spc="-59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spc="-77" dirty="0">
                <a:solidFill>
                  <a:srgbClr val="1B1B1B"/>
                </a:solidFill>
                <a:latin typeface="Tahoma"/>
                <a:cs typeface="Tahoma"/>
              </a:rPr>
              <a:t>f</a:t>
            </a:r>
            <a:r>
              <a:rPr sz="1995" spc="-9" dirty="0">
                <a:solidFill>
                  <a:srgbClr val="1B1B1B"/>
                </a:solidFill>
                <a:latin typeface="Tahoma"/>
                <a:cs typeface="Tahoma"/>
              </a:rPr>
              <a:t>o</a:t>
            </a:r>
            <a:r>
              <a:rPr sz="1995" spc="-50" dirty="0">
                <a:solidFill>
                  <a:srgbClr val="1B1B1B"/>
                </a:solidFill>
                <a:latin typeface="Tahoma"/>
                <a:cs typeface="Tahoma"/>
              </a:rPr>
              <a:t>r</a:t>
            </a:r>
            <a:r>
              <a:rPr sz="1995" spc="-63" dirty="0">
                <a:solidFill>
                  <a:srgbClr val="1B1B1B"/>
                </a:solidFill>
                <a:latin typeface="Tahoma"/>
                <a:cs typeface="Tahoma"/>
              </a:rPr>
              <a:t>e</a:t>
            </a:r>
            <a:r>
              <a:rPr sz="1995" dirty="0">
                <a:solidFill>
                  <a:srgbClr val="1B1B1B"/>
                </a:solidFill>
                <a:latin typeface="Tahoma"/>
                <a:cs typeface="Tahoma"/>
              </a:rPr>
              <a:t>	t</a:t>
            </a:r>
            <a:r>
              <a:rPr sz="1995" spc="-36" dirty="0">
                <a:solidFill>
                  <a:srgbClr val="1B1B1B"/>
                </a:solidFill>
                <a:latin typeface="Tahoma"/>
                <a:cs typeface="Tahoma"/>
              </a:rPr>
              <a:t>he  </a:t>
            </a:r>
            <a:r>
              <a:rPr sz="1995" spc="-41" dirty="0">
                <a:solidFill>
                  <a:srgbClr val="1B1B1B"/>
                </a:solidFill>
                <a:latin typeface="Tahoma"/>
                <a:cs typeface="Tahoma"/>
              </a:rPr>
              <a:t>discharge</a:t>
            </a:r>
            <a:r>
              <a:rPr sz="1995" spc="-227" dirty="0">
                <a:solidFill>
                  <a:srgbClr val="1B1B1B"/>
                </a:solidFill>
                <a:latin typeface="Tahoma"/>
                <a:cs typeface="Tahoma"/>
              </a:rPr>
              <a:t> </a:t>
            </a:r>
            <a:r>
              <a:rPr sz="1995" spc="-45" dirty="0">
                <a:solidFill>
                  <a:srgbClr val="1B1B1B"/>
                </a:solidFill>
                <a:latin typeface="Tahoma"/>
                <a:cs typeface="Tahoma"/>
              </a:rPr>
              <a:t>trigger</a:t>
            </a:r>
            <a:endParaRPr sz="1995">
              <a:latin typeface="Tahoma"/>
              <a:cs typeface="Tahoma"/>
            </a:endParaRPr>
          </a:p>
          <a:p>
            <a:pPr marL="11516">
              <a:spcBef>
                <a:spcPts val="1143"/>
              </a:spcBef>
            </a:pPr>
            <a:r>
              <a:rPr sz="1995" spc="-59" dirty="0">
                <a:solidFill>
                  <a:srgbClr val="1B1B1B"/>
                </a:solidFill>
                <a:latin typeface="Tahoma"/>
                <a:cs typeface="Tahoma"/>
              </a:rPr>
              <a:t>Witness</a:t>
            </a:r>
            <a:r>
              <a:rPr sz="1995" spc="-222" dirty="0">
                <a:solidFill>
                  <a:srgbClr val="1B1B1B"/>
                </a:solidFill>
                <a:latin typeface="Tahoma"/>
                <a:cs typeface="Tahoma"/>
              </a:rPr>
              <a:t> </a:t>
            </a:r>
            <a:r>
              <a:rPr sz="1995" spc="-36" dirty="0">
                <a:solidFill>
                  <a:srgbClr val="1B1B1B"/>
                </a:solidFill>
                <a:latin typeface="Tahoma"/>
                <a:cs typeface="Tahoma"/>
              </a:rPr>
              <a:t>jitter</a:t>
            </a:r>
            <a:r>
              <a:rPr sz="1995" spc="-222" dirty="0">
                <a:solidFill>
                  <a:srgbClr val="1B1B1B"/>
                </a:solidFill>
                <a:latin typeface="Tahoma"/>
                <a:cs typeface="Tahoma"/>
              </a:rPr>
              <a:t> </a:t>
            </a:r>
            <a:r>
              <a:rPr sz="1995" spc="-14" dirty="0">
                <a:solidFill>
                  <a:srgbClr val="1B1B1B"/>
                </a:solidFill>
                <a:latin typeface="Tahoma"/>
                <a:cs typeface="Tahoma"/>
              </a:rPr>
              <a:t>with</a:t>
            </a:r>
            <a:r>
              <a:rPr sz="1995" spc="-222" dirty="0">
                <a:solidFill>
                  <a:srgbClr val="1B1B1B"/>
                </a:solidFill>
                <a:latin typeface="Tahoma"/>
                <a:cs typeface="Tahoma"/>
              </a:rPr>
              <a:t> </a:t>
            </a:r>
            <a:r>
              <a:rPr sz="1995" spc="-27" dirty="0">
                <a:solidFill>
                  <a:srgbClr val="1B1B1B"/>
                </a:solidFill>
                <a:latin typeface="Tahoma"/>
                <a:cs typeface="Tahoma"/>
              </a:rPr>
              <a:t>laser</a:t>
            </a:r>
            <a:r>
              <a:rPr sz="1995" spc="-222" dirty="0">
                <a:solidFill>
                  <a:srgbClr val="1B1B1B"/>
                </a:solidFill>
                <a:latin typeface="Tahoma"/>
                <a:cs typeface="Tahoma"/>
              </a:rPr>
              <a:t> </a:t>
            </a:r>
            <a:r>
              <a:rPr sz="1995" spc="-113" dirty="0">
                <a:solidFill>
                  <a:srgbClr val="1B1B1B"/>
                </a:solidFill>
                <a:latin typeface="Tahoma"/>
                <a:cs typeface="Tahoma"/>
              </a:rPr>
              <a:t>ON(OFF):</a:t>
            </a:r>
            <a:r>
              <a:rPr sz="1995" spc="-222" dirty="0">
                <a:solidFill>
                  <a:srgbClr val="1B1B1B"/>
                </a:solidFill>
                <a:latin typeface="Tahoma"/>
                <a:cs typeface="Tahoma"/>
              </a:rPr>
              <a:t> </a:t>
            </a:r>
            <a:r>
              <a:rPr sz="1995" spc="-122" dirty="0">
                <a:solidFill>
                  <a:srgbClr val="1B1B1B"/>
                </a:solidFill>
                <a:latin typeface="Tahoma"/>
                <a:cs typeface="Tahoma"/>
              </a:rPr>
              <a:t>0.6(1.2)</a:t>
            </a:r>
            <a:r>
              <a:rPr sz="1995" spc="-227" dirty="0">
                <a:solidFill>
                  <a:srgbClr val="1B1B1B"/>
                </a:solidFill>
                <a:latin typeface="Tahoma"/>
                <a:cs typeface="Tahoma"/>
              </a:rPr>
              <a:t> </a:t>
            </a:r>
            <a:r>
              <a:rPr sz="1995" spc="-118" dirty="0">
                <a:solidFill>
                  <a:srgbClr val="1B1B1B"/>
                </a:solidFill>
                <a:latin typeface="Tahoma"/>
                <a:cs typeface="Tahoma"/>
              </a:rPr>
              <a:t>MeV</a:t>
            </a:r>
            <a:endParaRPr sz="1995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59905" y="7212210"/>
            <a:ext cx="606425" cy="313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b="0" i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549">
              <a:spcBef>
                <a:spcPts val="63"/>
              </a:spcBef>
            </a:pPr>
            <a:fld id="{81D60167-4931-47E6-BA6A-407CBD079E47}" type="slidenum">
              <a:rPr lang="en-IT" spc="-90" smtClean="0"/>
              <a:pPr marL="38100">
                <a:spcBef>
                  <a:spcPts val="70"/>
                </a:spcBef>
              </a:pPr>
              <a:t>16</a:t>
            </a:fld>
            <a:r>
              <a:rPr lang="en-IT" spc="-90"/>
              <a:t>/44</a:t>
            </a:r>
            <a:endParaRPr spc="-82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8854465" y="7212210"/>
            <a:ext cx="1057909" cy="313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b="0" i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16">
              <a:spcBef>
                <a:spcPts val="63"/>
              </a:spcBef>
            </a:pPr>
            <a:r>
              <a:rPr lang="en-IT" spc="-95"/>
              <a:t>27/06/2024</a:t>
            </a:r>
            <a:endParaRPr spc="-86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1392021" y="7243071"/>
            <a:ext cx="2072004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400" b="1" i="1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16">
              <a:spcBef>
                <a:spcPts val="68"/>
              </a:spcBef>
            </a:pPr>
            <a:r>
              <a:rPr lang="en-GB" spc="-250"/>
              <a:t>S</a:t>
            </a:r>
            <a:r>
              <a:rPr lang="en-GB" spc="-330"/>
              <a:t>P</a:t>
            </a:r>
            <a:r>
              <a:rPr lang="en-GB" spc="-305"/>
              <a:t>A</a:t>
            </a:r>
            <a:r>
              <a:rPr lang="en-GB" spc="-240"/>
              <a:t>R</a:t>
            </a:r>
            <a:r>
              <a:rPr lang="en-GB" spc="-204"/>
              <a:t>C</a:t>
            </a:r>
            <a:r>
              <a:rPr lang="en-GB" spc="-330"/>
              <a:t>_</a:t>
            </a:r>
            <a:r>
              <a:rPr lang="en-GB" spc="-185"/>
              <a:t>L</a:t>
            </a:r>
            <a:r>
              <a:rPr lang="en-GB" spc="-305"/>
              <a:t>A</a:t>
            </a:r>
            <a:r>
              <a:rPr lang="en-GB" spc="-210"/>
              <a:t>B</a:t>
            </a:r>
            <a:r>
              <a:rPr lang="en-GB" spc="-200"/>
              <a:t> </a:t>
            </a:r>
            <a:r>
              <a:rPr lang="en-GB" spc="-160"/>
              <a:t>a</a:t>
            </a:r>
            <a:r>
              <a:rPr lang="en-GB" spc="-200"/>
              <a:t>c</a:t>
            </a:r>
            <a:r>
              <a:rPr lang="en-GB" spc="-114"/>
              <a:t>t</a:t>
            </a:r>
            <a:r>
              <a:rPr lang="en-GB" spc="-95"/>
              <a:t>i</a:t>
            </a:r>
            <a:r>
              <a:rPr lang="en-GB" spc="-185"/>
              <a:t>v</a:t>
            </a:r>
            <a:r>
              <a:rPr lang="en-GB" spc="-105"/>
              <a:t>i</a:t>
            </a:r>
            <a:r>
              <a:rPr lang="en-GB" spc="-95"/>
              <a:t>t</a:t>
            </a:r>
            <a:r>
              <a:rPr lang="en-GB" spc="-190"/>
              <a:t>y</a:t>
            </a:r>
            <a:r>
              <a:rPr lang="en-GB" spc="-210"/>
              <a:t> </a:t>
            </a:r>
            <a:r>
              <a:rPr lang="en-GB" spc="-150"/>
              <a:t>r</a:t>
            </a:r>
            <a:r>
              <a:rPr lang="en-GB" spc="-225"/>
              <a:t>e</a:t>
            </a:r>
            <a:r>
              <a:rPr lang="en-GB" spc="-195"/>
              <a:t>p</a:t>
            </a:r>
            <a:r>
              <a:rPr lang="en-GB" spc="-204"/>
              <a:t>o</a:t>
            </a:r>
            <a:r>
              <a:rPr lang="en-GB" spc="-135"/>
              <a:t>r</a:t>
            </a:r>
            <a:r>
              <a:rPr lang="en-GB" spc="-105"/>
              <a:t>t</a:t>
            </a:r>
            <a:endParaRPr spc="-95" dirty="0"/>
          </a:p>
        </p:txBody>
      </p:sp>
      <p:sp>
        <p:nvSpPr>
          <p:cNvPr id="6" name="object 6"/>
          <p:cNvSpPr txBox="1"/>
          <p:nvPr/>
        </p:nvSpPr>
        <p:spPr>
          <a:xfrm>
            <a:off x="3501211" y="1125179"/>
            <a:ext cx="80269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32" dirty="0">
                <a:latin typeface="Tahoma"/>
                <a:cs typeface="Tahoma"/>
              </a:rPr>
              <a:t>L</a:t>
            </a:r>
            <a:r>
              <a:rPr sz="1632" spc="-27" dirty="0">
                <a:latin typeface="Tahoma"/>
                <a:cs typeface="Tahoma"/>
              </a:rPr>
              <a:t>a</a:t>
            </a:r>
            <a:r>
              <a:rPr sz="1632" spc="-50" dirty="0">
                <a:latin typeface="Tahoma"/>
                <a:cs typeface="Tahoma"/>
              </a:rPr>
              <a:t>s</a:t>
            </a:r>
            <a:r>
              <a:rPr sz="1632" spc="-54" dirty="0">
                <a:latin typeface="Tahoma"/>
                <a:cs typeface="Tahoma"/>
              </a:rPr>
              <a:t>e</a:t>
            </a:r>
            <a:r>
              <a:rPr sz="1632" spc="-23" dirty="0">
                <a:latin typeface="Tahoma"/>
                <a:cs typeface="Tahoma"/>
              </a:rPr>
              <a:t>r</a:t>
            </a:r>
            <a:r>
              <a:rPr sz="1632" spc="-181" dirty="0">
                <a:latin typeface="Tahoma"/>
                <a:cs typeface="Tahoma"/>
              </a:rPr>
              <a:t> </a:t>
            </a:r>
            <a:r>
              <a:rPr sz="1632" spc="-82" dirty="0">
                <a:latin typeface="Tahoma"/>
                <a:cs typeface="Tahoma"/>
              </a:rPr>
              <a:t>O</a:t>
            </a:r>
            <a:r>
              <a:rPr sz="1632" spc="-36" dirty="0">
                <a:latin typeface="Tahoma"/>
                <a:cs typeface="Tahoma"/>
              </a:rPr>
              <a:t>N</a:t>
            </a:r>
            <a:endParaRPr sz="1632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40899" y="1125179"/>
            <a:ext cx="87351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32" dirty="0">
                <a:latin typeface="Tahoma"/>
                <a:cs typeface="Tahoma"/>
              </a:rPr>
              <a:t>L</a:t>
            </a:r>
            <a:r>
              <a:rPr sz="1632" spc="-36" dirty="0">
                <a:latin typeface="Tahoma"/>
                <a:cs typeface="Tahoma"/>
              </a:rPr>
              <a:t>a</a:t>
            </a:r>
            <a:r>
              <a:rPr sz="1632" spc="-45" dirty="0">
                <a:latin typeface="Tahoma"/>
                <a:cs typeface="Tahoma"/>
              </a:rPr>
              <a:t>s</a:t>
            </a:r>
            <a:r>
              <a:rPr sz="1632" spc="-54" dirty="0">
                <a:latin typeface="Tahoma"/>
                <a:cs typeface="Tahoma"/>
              </a:rPr>
              <a:t>e</a:t>
            </a:r>
            <a:r>
              <a:rPr sz="1632" spc="-23" dirty="0">
                <a:latin typeface="Tahoma"/>
                <a:cs typeface="Tahoma"/>
              </a:rPr>
              <a:t>r</a:t>
            </a:r>
            <a:r>
              <a:rPr sz="1632" spc="-190" dirty="0">
                <a:latin typeface="Tahoma"/>
                <a:cs typeface="Tahoma"/>
              </a:rPr>
              <a:t> </a:t>
            </a:r>
            <a:r>
              <a:rPr sz="1632" spc="-73" dirty="0">
                <a:latin typeface="Tahoma"/>
                <a:cs typeface="Tahoma"/>
              </a:rPr>
              <a:t>O</a:t>
            </a:r>
            <a:r>
              <a:rPr sz="1632" spc="-45" dirty="0">
                <a:latin typeface="Tahoma"/>
                <a:cs typeface="Tahoma"/>
              </a:rPr>
              <a:t>FF</a:t>
            </a:r>
            <a:endParaRPr sz="1632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75412" y="1876012"/>
            <a:ext cx="94664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spc="-204" dirty="0">
                <a:latin typeface="Tahoma"/>
                <a:cs typeface="Tahoma"/>
              </a:rPr>
              <a:t>D</a:t>
            </a:r>
            <a:r>
              <a:rPr sz="1632" b="1" spc="-159" dirty="0">
                <a:latin typeface="Tahoma"/>
                <a:cs typeface="Tahoma"/>
              </a:rPr>
              <a:t> </a:t>
            </a:r>
            <a:r>
              <a:rPr sz="1632" b="1" spc="-181" dirty="0">
                <a:latin typeface="Tahoma"/>
                <a:cs typeface="Tahoma"/>
              </a:rPr>
              <a:t>(500</a:t>
            </a:r>
            <a:r>
              <a:rPr sz="1632" b="1" spc="-154" dirty="0">
                <a:latin typeface="Tahoma"/>
                <a:cs typeface="Tahoma"/>
              </a:rPr>
              <a:t> </a:t>
            </a:r>
            <a:r>
              <a:rPr sz="1632" b="1" spc="-100" dirty="0">
                <a:latin typeface="Tahoma"/>
                <a:cs typeface="Tahoma"/>
              </a:rPr>
              <a:t>p</a:t>
            </a:r>
            <a:r>
              <a:rPr sz="1632" b="1" spc="-150" dirty="0">
                <a:latin typeface="Tahoma"/>
                <a:cs typeface="Tahoma"/>
              </a:rPr>
              <a:t>C</a:t>
            </a:r>
            <a:r>
              <a:rPr sz="1632" b="1" spc="-181" dirty="0">
                <a:latin typeface="Tahoma"/>
                <a:cs typeface="Tahoma"/>
              </a:rPr>
              <a:t>)</a:t>
            </a:r>
            <a:endParaRPr sz="1632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09394" y="1876012"/>
            <a:ext cx="874669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spc="-354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1632" b="1" spc="-1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177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632" b="1" spc="-195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632" b="1" spc="-181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632" b="1" spc="-1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10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632" b="1" spc="-163" dirty="0">
                <a:solidFill>
                  <a:srgbClr val="FFFFFF"/>
                </a:solidFill>
                <a:latin typeface="Tahoma"/>
                <a:cs typeface="Tahoma"/>
              </a:rPr>
              <a:t>C)</a:t>
            </a:r>
            <a:endParaRPr sz="1632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83872" y="1876012"/>
            <a:ext cx="94664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spc="-204" dirty="0">
                <a:latin typeface="Tahoma"/>
                <a:cs typeface="Tahoma"/>
              </a:rPr>
              <a:t>D</a:t>
            </a:r>
            <a:r>
              <a:rPr sz="1632" b="1" spc="-159" dirty="0">
                <a:latin typeface="Tahoma"/>
                <a:cs typeface="Tahoma"/>
              </a:rPr>
              <a:t> </a:t>
            </a:r>
            <a:r>
              <a:rPr sz="1632" b="1" spc="-181" dirty="0">
                <a:latin typeface="Tahoma"/>
                <a:cs typeface="Tahoma"/>
              </a:rPr>
              <a:t>(500</a:t>
            </a:r>
            <a:r>
              <a:rPr sz="1632" b="1" spc="-154" dirty="0">
                <a:latin typeface="Tahoma"/>
                <a:cs typeface="Tahoma"/>
              </a:rPr>
              <a:t> </a:t>
            </a:r>
            <a:r>
              <a:rPr sz="1632" b="1" spc="-100" dirty="0">
                <a:latin typeface="Tahoma"/>
                <a:cs typeface="Tahoma"/>
              </a:rPr>
              <a:t>p</a:t>
            </a:r>
            <a:r>
              <a:rPr sz="1632" b="1" spc="-150" dirty="0">
                <a:latin typeface="Tahoma"/>
                <a:cs typeface="Tahoma"/>
              </a:rPr>
              <a:t>C</a:t>
            </a:r>
            <a:r>
              <a:rPr sz="1632" b="1" spc="-181" dirty="0">
                <a:latin typeface="Tahoma"/>
                <a:cs typeface="Tahoma"/>
              </a:rPr>
              <a:t>)</a:t>
            </a:r>
            <a:endParaRPr sz="1632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18832" y="1876012"/>
            <a:ext cx="875244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spc="-354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1632" b="1" spc="-1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177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632" b="1" spc="-181" dirty="0">
                <a:solidFill>
                  <a:srgbClr val="FFFFFF"/>
                </a:solidFill>
                <a:latin typeface="Tahoma"/>
                <a:cs typeface="Tahoma"/>
              </a:rPr>
              <a:t>50</a:t>
            </a:r>
            <a:r>
              <a:rPr sz="1632" b="1" spc="-16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91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632" b="1" spc="-15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632" b="1" spc="-181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1632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6FB5AEE-BB68-4624-75A2-569196A76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17" y="3838049"/>
            <a:ext cx="3575914" cy="26245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043836-6417-0C3F-7368-2336ADC6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9A296F-FDA8-CC72-129D-80367F47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Injection/Extraction scheme in PWFA</a:t>
            </a:r>
          </a:p>
        </p:txBody>
      </p:sp>
      <p:pic>
        <p:nvPicPr>
          <p:cNvPr id="10" name="Picture 9" descr="Diagram of a diagram of a system&#10;&#10;Description automatically generated">
            <a:extLst>
              <a:ext uri="{FF2B5EF4-FFF2-40B4-BE49-F238E27FC236}">
                <a16:creationId xmlns:a16="http://schemas.microsoft.com/office/drawing/2014/main" id="{CF6DC87A-C25A-1D07-8045-F55A6754C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6" y="1060898"/>
            <a:ext cx="5513754" cy="22964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07B630-3E4C-A9C4-7E61-0F2E6FCD5ABA}"/>
              </a:ext>
            </a:extLst>
          </p:cNvPr>
          <p:cNvSpPr txBox="1"/>
          <p:nvPr/>
        </p:nvSpPr>
        <p:spPr>
          <a:xfrm>
            <a:off x="1174377" y="857407"/>
            <a:ext cx="438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PMQs currently represent the sate of the art: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B9BA30-C0B4-CA33-BAAF-C3BD6C5DA9D6}"/>
              </a:ext>
            </a:extLst>
          </p:cNvPr>
          <p:cNvCxnSpPr/>
          <p:nvPr/>
        </p:nvCxnSpPr>
        <p:spPr>
          <a:xfrm>
            <a:off x="4501775" y="3390002"/>
            <a:ext cx="0" cy="289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463E734-4FAE-6E29-41E8-79D7696E15A7}"/>
              </a:ext>
            </a:extLst>
          </p:cNvPr>
          <p:cNvSpPr txBox="1"/>
          <p:nvPr/>
        </p:nvSpPr>
        <p:spPr>
          <a:xfrm>
            <a:off x="3553504" y="3803048"/>
            <a:ext cx="2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Focus multiple bunches into PWFA module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BF972A-7F8B-F6AD-3A35-F1B6BE72FF7E}"/>
              </a:ext>
            </a:extLst>
          </p:cNvPr>
          <p:cNvCxnSpPr/>
          <p:nvPr/>
        </p:nvCxnSpPr>
        <p:spPr>
          <a:xfrm>
            <a:off x="1534970" y="3128863"/>
            <a:ext cx="0" cy="289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0568E5-999C-9533-9F28-44866EDED396}"/>
              </a:ext>
            </a:extLst>
          </p:cNvPr>
          <p:cNvSpPr txBox="1"/>
          <p:nvPr/>
        </p:nvSpPr>
        <p:spPr>
          <a:xfrm>
            <a:off x="199886" y="3534968"/>
            <a:ext cx="2818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600" dirty="0"/>
              <a:t>Extraction of the accelerated bunch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31184E-05D2-269B-3632-EC22DE25BF29}"/>
              </a:ext>
            </a:extLst>
          </p:cNvPr>
          <p:cNvSpPr txBox="1"/>
          <p:nvPr/>
        </p:nvSpPr>
        <p:spPr>
          <a:xfrm>
            <a:off x="8826191" y="776378"/>
            <a:ext cx="347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[*]Pompili et al., Rev. Sci. Instrum. 89, 033302 (2018)</a:t>
            </a:r>
          </a:p>
        </p:txBody>
      </p:sp>
      <p:pic>
        <p:nvPicPr>
          <p:cNvPr id="26" name="Picture 25" descr="A diagram of a diagram&#10;&#10;Description automatically generated">
            <a:extLst>
              <a:ext uri="{FF2B5EF4-FFF2-40B4-BE49-F238E27FC236}">
                <a16:creationId xmlns:a16="http://schemas.microsoft.com/office/drawing/2014/main" id="{5B4CA141-3054-95C7-C76C-BD7464224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27" y="1119477"/>
            <a:ext cx="4382867" cy="2140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580BE3-D5BF-67B0-4552-2D38D87E7E26}"/>
                  </a:ext>
                </a:extLst>
              </p:cNvPr>
              <p:cNvSpPr txBox="1"/>
              <p:nvPr/>
            </p:nvSpPr>
            <p:spPr>
              <a:xfrm>
                <a:off x="9569042" y="3182651"/>
                <a:ext cx="1015663" cy="69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580BE3-D5BF-67B0-4552-2D38D87E7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042" y="3182651"/>
                <a:ext cx="1015663" cy="694998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CFC72C-F711-6761-D1B9-BA41CAE29421}"/>
                  </a:ext>
                </a:extLst>
              </p:cNvPr>
              <p:cNvSpPr txBox="1"/>
              <p:nvPr/>
            </p:nvSpPr>
            <p:spPr>
              <a:xfrm>
                <a:off x="1353347" y="4448857"/>
                <a:ext cx="6753947" cy="17543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Symmetric focusing is achieved with a triplet system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focusing strength: K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focal length ~ 10 cm (not easily </a:t>
                </a:r>
                <a:r>
                  <a:rPr lang="en-GB" dirty="0" err="1"/>
                  <a:t>tunable</a:t>
                </a:r>
                <a:r>
                  <a:rPr lang="en-GB" dirty="0"/>
                  <a:t> focal length)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 a single system covers only a narrow range of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 non-trivial adjustable holder are needed to remotely control the focal length</a:t>
                </a:r>
                <a:endParaRPr lang="en-IT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CFC72C-F711-6761-D1B9-BA41CAE2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347" y="4448857"/>
                <a:ext cx="6753947" cy="1754326"/>
              </a:xfrm>
              <a:prstGeom prst="rect">
                <a:avLst/>
              </a:prstGeom>
              <a:blipFill>
                <a:blip r:embed="rId7"/>
                <a:stretch>
                  <a:fillRect l="-750" t="-709" b="-4255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9626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52821CE7-7B8B-A631-7378-89D7C4F2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/>
              <a:t>R. Pompili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2FAB6AB-CEE9-136C-0173-1C7F00A1A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9ECA671-57F7-1F4C-BA91-8E97669A60D6}" type="slidenum">
              <a:rPr lang="en-US" smtClean="0"/>
              <a:t>18</a:t>
            </a:fld>
            <a:r>
              <a:rPr lang="en-US"/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A7873-F2AE-E189-686B-94718AE3FC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Seeded FEL Performances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E46A3-4181-7D15-CB9E-06D2500ED2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50106" y="5457243"/>
            <a:ext cx="8327929" cy="1041808"/>
          </a:xfrm>
        </p:spPr>
        <p:txBody>
          <a:bodyPr>
            <a:normAutofit fontScale="92500"/>
          </a:bodyPr>
          <a:lstStyle/>
          <a:p>
            <a:pPr lvl="0"/>
            <a:r>
              <a:rPr lang="en-US"/>
              <a:t>FEL radiation output is largely stabilized by the seed laser, larger output energy</a:t>
            </a:r>
          </a:p>
          <a:p>
            <a:pPr lvl="0"/>
            <a:r>
              <a:rPr lang="en-US"/>
              <a:t>Undulators tuned for FEL radiation at ~830 nm → separated from the laser (793 nm)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E1D7B495-1602-0FF2-D2D6-743B1F9F9F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97338" y="1208693"/>
            <a:ext cx="5143068" cy="40826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2CCD5B-E0FB-38AF-0FAB-E8E6C0C182F4}"/>
              </a:ext>
            </a:extLst>
          </p:cNvPr>
          <p:cNvSpPr txBox="1"/>
          <p:nvPr/>
        </p:nvSpPr>
        <p:spPr>
          <a:xfrm>
            <a:off x="4180619" y="1261927"/>
            <a:ext cx="632515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r>
              <a:rPr lang="en-US" sz="1633" b="1"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rPr>
              <a:t>SASE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7C953-56CC-0923-5C95-F957395D3A84}"/>
              </a:ext>
            </a:extLst>
          </p:cNvPr>
          <p:cNvSpPr txBox="1"/>
          <p:nvPr/>
        </p:nvSpPr>
        <p:spPr>
          <a:xfrm>
            <a:off x="7827926" y="1226655"/>
            <a:ext cx="891624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r>
              <a:rPr lang="en-US" sz="1633" b="1"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rPr>
              <a:t>SEEDED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75A7139-5F5A-2C42-3945-3D0891D1CAD0}"/>
              </a:ext>
            </a:extLst>
          </p:cNvPr>
          <p:cNvSpPr/>
          <p:nvPr/>
        </p:nvSpPr>
        <p:spPr>
          <a:xfrm>
            <a:off x="6965741" y="1143703"/>
            <a:ext cx="331811" cy="37328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</a:ln>
        </p:spPr>
        <p:txBody>
          <a:bodyPr wrap="none" lIns="97976" tIns="57152" rIns="97976" bIns="57152" anchor="ctr" anchorCtr="0" compatLnSpc="0">
            <a:noAutofit/>
          </a:bodyPr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79436-2E3E-1419-0713-DC8B18DF1071}"/>
              </a:ext>
            </a:extLst>
          </p:cNvPr>
          <p:cNvSpPr txBox="1"/>
          <p:nvPr/>
        </p:nvSpPr>
        <p:spPr>
          <a:xfrm>
            <a:off x="6119231" y="1066629"/>
            <a:ext cx="585836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r>
              <a:rPr lang="en-US" sz="1633" i="1">
                <a:solidFill>
                  <a:srgbClr val="C9211E"/>
                </a:solidFill>
                <a:latin typeface="Source Sans Pro" pitchFamily="34"/>
                <a:ea typeface="DejaVu Sans" pitchFamily="2"/>
                <a:cs typeface="DejaVu Sans" pitchFamily="2"/>
              </a:rPr>
              <a:t>laser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92307139-965C-E2EF-4A6A-0F45B4ACC153}"/>
              </a:ext>
            </a:extLst>
          </p:cNvPr>
          <p:cNvSpPr/>
          <p:nvPr/>
        </p:nvSpPr>
        <p:spPr>
          <a:xfrm>
            <a:off x="6601272" y="1276950"/>
            <a:ext cx="299151" cy="331811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wrap="none" lIns="65317" tIns="24494" rIns="65317" bIns="24494" anchor="ctr" anchorCtr="0" compatLnSpc="0"/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FDB5E-9B03-E2BE-FD23-B0D245F1F7E8}"/>
              </a:ext>
            </a:extLst>
          </p:cNvPr>
          <p:cNvSpPr txBox="1"/>
          <p:nvPr/>
        </p:nvSpPr>
        <p:spPr>
          <a:xfrm>
            <a:off x="2122805" y="4301785"/>
            <a:ext cx="1682482" cy="60899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r>
              <a:rPr lang="en-US" sz="1633">
                <a:solidFill>
                  <a:srgbClr val="FF0000"/>
                </a:solidFill>
                <a:highlight>
                  <a:srgbClr val="FFFF00"/>
                </a:highlight>
                <a:latin typeface="Source Sans Pro" pitchFamily="34"/>
                <a:ea typeface="DejaVu Sans" pitchFamily="2"/>
                <a:cs typeface="DejaVu Sans" pitchFamily="2"/>
              </a:rPr>
              <a:t>10</a:t>
            </a:r>
            <a:r>
              <a:rPr lang="en-US" sz="1633" baseline="30000">
                <a:solidFill>
                  <a:srgbClr val="FF0000"/>
                </a:solidFill>
                <a:highlight>
                  <a:srgbClr val="FFFF00"/>
                </a:highlight>
                <a:latin typeface="Source Sans Pro" pitchFamily="34"/>
                <a:ea typeface="DejaVu Sans" pitchFamily="2"/>
                <a:cs typeface="DejaVu Sans" pitchFamily="2"/>
              </a:rPr>
              <a:t>3</a:t>
            </a:r>
            <a:r>
              <a:rPr lang="en-US" sz="1633">
                <a:solidFill>
                  <a:srgbClr val="FF0000"/>
                </a:solidFill>
                <a:highlight>
                  <a:srgbClr val="FFFF00"/>
                </a:highlight>
                <a:latin typeface="Source Sans Pro" pitchFamily="34"/>
                <a:ea typeface="DejaVu Sans" pitchFamily="2"/>
                <a:cs typeface="DejaVu Sans" pitchFamily="2"/>
              </a:rPr>
              <a:t> ND filter used</a:t>
            </a:r>
          </a:p>
          <a:p>
            <a:r>
              <a:rPr lang="en-US" sz="1633">
                <a:solidFill>
                  <a:srgbClr val="FF0000"/>
                </a:solidFill>
                <a:highlight>
                  <a:srgbClr val="FFFF00"/>
                </a:highlight>
                <a:latin typeface="Source Sans Pro" pitchFamily="34"/>
                <a:ea typeface="DejaVu Sans" pitchFamily="2"/>
                <a:cs typeface="DejaVu Sans" pitchFamily="2"/>
              </a:rPr>
              <a:t>@ 6</a:t>
            </a:r>
            <a:r>
              <a:rPr lang="en-US" sz="1633" baseline="30000">
                <a:solidFill>
                  <a:srgbClr val="FF0000"/>
                </a:solidFill>
                <a:highlight>
                  <a:srgbClr val="FFFF00"/>
                </a:highlight>
                <a:latin typeface="Source Sans Pro" pitchFamily="34"/>
                <a:ea typeface="DejaVu Sans" pitchFamily="2"/>
                <a:cs typeface="DejaVu Sans" pitchFamily="2"/>
              </a:rPr>
              <a:t>th</a:t>
            </a:r>
            <a:r>
              <a:rPr lang="en-US" sz="1633">
                <a:solidFill>
                  <a:srgbClr val="FF0000"/>
                </a:solidFill>
                <a:highlight>
                  <a:srgbClr val="FFFF00"/>
                </a:highlight>
                <a:latin typeface="Source Sans Pro" pitchFamily="34"/>
                <a:ea typeface="DejaVu Sans" pitchFamily="2"/>
                <a:cs typeface="DejaVu Sans" pitchFamily="2"/>
              </a:rPr>
              <a:t> photodiode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22377-33B8-DC79-1269-0BAD0A6A64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1552" y="1086418"/>
            <a:ext cx="12048895" cy="5341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7BB51-8DF8-1FC9-1DC1-DFB62584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107A7-7BF5-562F-8FCD-F3B91930809F}"/>
              </a:ext>
            </a:extLst>
          </p:cNvPr>
          <p:cNvSpPr txBox="1"/>
          <p:nvPr/>
        </p:nvSpPr>
        <p:spPr>
          <a:xfrm>
            <a:off x="759432" y="1987541"/>
            <a:ext cx="93247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IT" sz="2800" b="1" u="sng" dirty="0"/>
              <a:t>SPARC_LAB test facility</a:t>
            </a:r>
          </a:p>
          <a:p>
            <a:pPr marL="3486150" lvl="7" indent="-285750">
              <a:buFont typeface="System Font Regular"/>
              <a:buChar char="→"/>
            </a:pPr>
            <a:r>
              <a:rPr lang="en-IT" sz="2800" b="1" dirty="0"/>
              <a:t>Machine layout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IT" sz="2800" b="1" u="sng" dirty="0"/>
              <a:t>Main Results: </a:t>
            </a:r>
          </a:p>
          <a:p>
            <a:pPr marL="3486150" lvl="7" indent="-285750">
              <a:buFont typeface="System Font Regular"/>
              <a:buChar char="→"/>
            </a:pPr>
            <a:r>
              <a:rPr lang="en-IT" sz="2800" b="1" dirty="0"/>
              <a:t>Energy spread minimization</a:t>
            </a:r>
          </a:p>
          <a:p>
            <a:pPr marL="3486150" lvl="7" indent="-285750">
              <a:buFont typeface="System Font Regular"/>
              <a:buChar char="→"/>
            </a:pPr>
            <a:r>
              <a:rPr lang="en-US" sz="2800" b="1" dirty="0"/>
              <a:t>FEL driven by PWFA</a:t>
            </a:r>
          </a:p>
          <a:p>
            <a:pPr marL="3486150" lvl="7" indent="-285750">
              <a:buFont typeface="System Font Regular"/>
              <a:buChar char="→"/>
            </a:pPr>
            <a:r>
              <a:rPr lang="en-US" sz="2800" b="1" dirty="0"/>
              <a:t>“All-in-one” capillary</a:t>
            </a:r>
          </a:p>
          <a:p>
            <a:pPr marL="3486150" lvl="7" indent="-285750">
              <a:buFont typeface="System Font Regular"/>
              <a:buChar char="→"/>
            </a:pPr>
            <a:r>
              <a:rPr lang="en-US" sz="2800" b="1" dirty="0"/>
              <a:t>Curved Plasma Discharge Capillary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u="sng" dirty="0" err="1"/>
              <a:t>EuPRAXIA@SPARC_LAB</a:t>
            </a:r>
            <a:endParaRPr lang="en-US" sz="2800" b="1" u="sn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01EA0-DF96-E434-B89B-02A0CD2D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1</a:t>
            </a:fld>
            <a:endParaRPr lang="en-IT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8318DB-3F19-AE6C-C4AE-7FCBA96823CF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F3FD96-1E2B-F15C-9D71-83A1D5A3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</p:spTree>
    <p:extLst>
      <p:ext uri="{BB962C8B-B14F-4D97-AF65-F5344CB8AC3E}">
        <p14:creationId xmlns:p14="http://schemas.microsoft.com/office/powerpoint/2010/main" val="1210719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81C8CEFF-70BE-FF7C-B79C-9F1F1A9F7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/>
              <a:t>R. Pompili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D311323-91E3-739C-BC69-96119494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43D068-4FBE-7648-85EF-F69378FD61D7}" type="slidenum">
              <a:rPr lang="en-US" smtClean="0"/>
              <a:t>19</a:t>
            </a:fld>
            <a:r>
              <a:rPr lang="en-US"/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B0492-1007-32C4-207B-0BF1469337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Exponential growth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72B8787-7A7B-B5FE-4C8B-702F39147C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12356" y="4728305"/>
            <a:ext cx="3235156" cy="17668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E0C7A-7301-CBD9-52E5-4373AECCE256}"/>
              </a:ext>
            </a:extLst>
          </p:cNvPr>
          <p:cNvSpPr txBox="1"/>
          <p:nvPr/>
        </p:nvSpPr>
        <p:spPr>
          <a:xfrm>
            <a:off x="9166274" y="1354677"/>
            <a:ext cx="1444596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r>
              <a:rPr lang="en-US" sz="1633" i="1">
                <a:solidFill>
                  <a:srgbClr val="C9211E"/>
                </a:solidFill>
                <a:latin typeface="Source Sans Pro" pitchFamily="34"/>
                <a:ea typeface="DejaVu Sans" pitchFamily="2"/>
                <a:cs typeface="DejaVu Sans" pitchFamily="2"/>
              </a:rPr>
              <a:t>~1 uJ (SEEDED)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05E18F92-8456-3B40-1510-FAA54DA04381}"/>
              </a:ext>
            </a:extLst>
          </p:cNvPr>
          <p:cNvSpPr/>
          <p:nvPr/>
        </p:nvSpPr>
        <p:spPr>
          <a:xfrm flipH="1">
            <a:off x="8476525" y="1543443"/>
            <a:ext cx="696280" cy="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wrap="none" lIns="65317" tIns="24494" rIns="65317" bIns="24494" anchor="ctr" anchorCtr="0" compatLnSpc="0"/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C487B-76CA-456A-A92B-7954A4B7A094}"/>
              </a:ext>
            </a:extLst>
          </p:cNvPr>
          <p:cNvSpPr txBox="1"/>
          <p:nvPr/>
        </p:nvSpPr>
        <p:spPr>
          <a:xfrm>
            <a:off x="9166274" y="2007848"/>
            <a:ext cx="1298787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r>
              <a:rPr lang="en-US" sz="1633" i="1">
                <a:solidFill>
                  <a:srgbClr val="C9211E"/>
                </a:solidFill>
                <a:latin typeface="Source Sans Pro" pitchFamily="34"/>
                <a:ea typeface="DejaVu Sans" pitchFamily="2"/>
                <a:cs typeface="DejaVu Sans" pitchFamily="2"/>
              </a:rPr>
              <a:t>~30 nJ (SASE)</a:t>
            </a: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F52B1335-106B-5254-EB7F-CF224CF0C47E}"/>
              </a:ext>
            </a:extLst>
          </p:cNvPr>
          <p:cNvSpPr/>
          <p:nvPr/>
        </p:nvSpPr>
        <p:spPr>
          <a:xfrm flipH="1">
            <a:off x="8476525" y="2196614"/>
            <a:ext cx="696280" cy="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wrap="none" lIns="65317" tIns="24494" rIns="65317" bIns="24494" anchor="ctr" anchorCtr="0" compatLnSpc="0"/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CF5977-875A-266F-945E-2B0B7E8FECDB}"/>
              </a:ext>
            </a:extLst>
          </p:cNvPr>
          <p:cNvSpPr txBox="1"/>
          <p:nvPr/>
        </p:nvSpPr>
        <p:spPr>
          <a:xfrm>
            <a:off x="4603221" y="4728305"/>
            <a:ext cx="1175804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r>
              <a:rPr lang="en-US" sz="1633">
                <a:solidFill>
                  <a:srgbClr val="FFFFFF"/>
                </a:solidFill>
                <a:latin typeface="Source Sans Pro" pitchFamily="34"/>
                <a:ea typeface="DejaVu Sans" pitchFamily="2"/>
                <a:cs typeface="DejaVu Sans" pitchFamily="2"/>
              </a:rPr>
              <a:t>Experiment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DBDDAB4-AF9B-9514-AF43-1CC678156E82}"/>
              </a:ext>
            </a:extLst>
          </p:cNvPr>
          <p:cNvSpPr/>
          <p:nvPr/>
        </p:nvSpPr>
        <p:spPr>
          <a:xfrm>
            <a:off x="3267487" y="4977163"/>
            <a:ext cx="331811" cy="6636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</a:ln>
        </p:spPr>
        <p:txBody>
          <a:bodyPr wrap="none" lIns="97976" tIns="57152" rIns="97976" bIns="57152" anchor="ctr" anchorCtr="0" compatLnSpc="0">
            <a:noAutofit/>
          </a:bodyPr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7DC1F-A21B-DD74-0949-C6DF2F950A91}"/>
              </a:ext>
            </a:extLst>
          </p:cNvPr>
          <p:cNvSpPr txBox="1"/>
          <p:nvPr/>
        </p:nvSpPr>
        <p:spPr>
          <a:xfrm>
            <a:off x="3143385" y="4319420"/>
            <a:ext cx="585836" cy="3457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r>
              <a:rPr lang="en-US" sz="1633" i="1">
                <a:solidFill>
                  <a:srgbClr val="C9211E"/>
                </a:solidFill>
                <a:latin typeface="Source Sans Pro" pitchFamily="34"/>
                <a:ea typeface="DejaVu Sans" pitchFamily="2"/>
                <a:cs typeface="DejaVu Sans" pitchFamily="2"/>
              </a:rPr>
              <a:t>laser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67347087-4D2E-8ACC-9F2A-84270B000A05}"/>
              </a:ext>
            </a:extLst>
          </p:cNvPr>
          <p:cNvSpPr/>
          <p:nvPr/>
        </p:nvSpPr>
        <p:spPr>
          <a:xfrm>
            <a:off x="3433392" y="4580035"/>
            <a:ext cx="0" cy="331811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wrap="none" lIns="65317" tIns="24494" rIns="65317" bIns="24494" anchor="ctr" anchorCtr="0" compatLnSpc="0"/>
          <a:lstStyle/>
          <a:p>
            <a:endParaRPr lang="en-US" sz="1633"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pic>
        <p:nvPicPr>
          <p:cNvPr id="12" name="">
            <a:extLst>
              <a:ext uri="{FF2B5EF4-FFF2-40B4-BE49-F238E27FC236}">
                <a16:creationId xmlns:a16="http://schemas.microsoft.com/office/drawing/2014/main" id="{E787F604-B84E-CE83-8617-A51D7F10DF8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67811" y="1279562"/>
            <a:ext cx="5676055" cy="312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">
            <a:extLst>
              <a:ext uri="{FF2B5EF4-FFF2-40B4-BE49-F238E27FC236}">
                <a16:creationId xmlns:a16="http://schemas.microsoft.com/office/drawing/2014/main" id="{15FDE68C-7F86-ED07-80E8-F9651F80850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437652" y="4645352"/>
            <a:ext cx="4044761" cy="1456571"/>
          </a:xfrm>
          <a:prstGeom prst="rect">
            <a:avLst/>
          </a:prstGeom>
          <a:noFill/>
          <a:ln>
            <a:noFill/>
          </a:ln>
          <a:effectLst>
            <a:outerShdw dist="101823" dir="2700000" algn="tl">
              <a:srgbClr val="808080"/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4">
            <a:extLst>
              <a:ext uri="{FF2B5EF4-FFF2-40B4-BE49-F238E27FC236}">
                <a16:creationId xmlns:a16="http://schemas.microsoft.com/office/drawing/2014/main" id="{E731B8F9-DC23-CF63-F605-7E50DAFC4747}"/>
              </a:ext>
            </a:extLst>
          </p:cNvPr>
          <p:cNvSpPr txBox="1"/>
          <p:nvPr/>
        </p:nvSpPr>
        <p:spPr>
          <a:xfrm>
            <a:off x="2594138" y="25585"/>
            <a:ext cx="6581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+mj-lt"/>
              </a:rPr>
              <a:t>SPARC_LAB: Experimental results</a:t>
            </a:r>
          </a:p>
        </p:txBody>
      </p:sp>
      <p:pic>
        <p:nvPicPr>
          <p:cNvPr id="34" name="Picture 33" descr="A graph of energy and probe&#10;&#10;Description automatically generated">
            <a:extLst>
              <a:ext uri="{FF2B5EF4-FFF2-40B4-BE49-F238E27FC236}">
                <a16:creationId xmlns:a16="http://schemas.microsoft.com/office/drawing/2014/main" id="{BD67B84E-C576-2013-E000-1354B0A83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495"/>
          <a:stretch/>
        </p:blipFill>
        <p:spPr>
          <a:xfrm>
            <a:off x="1656783" y="3464247"/>
            <a:ext cx="3164737" cy="270462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2160B1-5AD3-F9FC-1690-7005DD972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5599" y="6146800"/>
            <a:ext cx="4725317" cy="457200"/>
          </a:xfrm>
        </p:spPr>
        <p:txBody>
          <a:bodyPr/>
          <a:lstStyle/>
          <a:p>
            <a:r>
              <a:rPr lang="en-GB" sz="1200" dirty="0"/>
              <a:t>Beam Dynamics of high brightness beams in RF photoinjector</a:t>
            </a:r>
            <a:endParaRPr lang="en-IT" sz="1200" dirty="0"/>
          </a:p>
        </p:txBody>
      </p:sp>
      <p:pic>
        <p:nvPicPr>
          <p:cNvPr id="32" name="Picture 31" descr="Diagram of a diagram of a probe&#10;&#10;Description automatically generated">
            <a:extLst>
              <a:ext uri="{FF2B5EF4-FFF2-40B4-BE49-F238E27FC236}">
                <a16:creationId xmlns:a16="http://schemas.microsoft.com/office/drawing/2014/main" id="{F38BF8FE-8253-F9D9-3DD6-3268524040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376"/>
          <a:stretch/>
        </p:blipFill>
        <p:spPr>
          <a:xfrm>
            <a:off x="1083238" y="1281832"/>
            <a:ext cx="3786815" cy="18840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BD9C957-45FB-5272-2B40-E16F04C9B6D0}"/>
              </a:ext>
            </a:extLst>
          </p:cNvPr>
          <p:cNvSpPr txBox="1"/>
          <p:nvPr/>
        </p:nvSpPr>
        <p:spPr>
          <a:xfrm>
            <a:off x="5757524" y="970204"/>
            <a:ext cx="328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800" u="sng" dirty="0">
                <a:solidFill>
                  <a:schemeClr val="tx1"/>
                </a:solidFill>
              </a:rPr>
              <a:t>Repetition rate for PWFA</a:t>
            </a:r>
          </a:p>
        </p:txBody>
      </p:sp>
      <p:pic>
        <p:nvPicPr>
          <p:cNvPr id="35" name="Picture 3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A3A8A0A-0140-50A0-19EC-A69FB891C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32"/>
          <a:stretch/>
        </p:blipFill>
        <p:spPr>
          <a:xfrm>
            <a:off x="4821520" y="2416343"/>
            <a:ext cx="3642317" cy="28565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2E41F87-D55D-D2CA-0336-8884C920FD5F}"/>
                  </a:ext>
                </a:extLst>
              </p:cNvPr>
              <p:cNvSpPr txBox="1"/>
              <p:nvPr/>
            </p:nvSpPr>
            <p:spPr>
              <a:xfrm>
                <a:off x="4821520" y="1748596"/>
                <a:ext cx="7046463" cy="66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IT" dirty="0">
                    <a:solidFill>
                      <a:srgbClr val="000000"/>
                    </a:solidFill>
                  </a:rPr>
                  <a:t>A parametric study exploring a wide range of plasma density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IT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lit/>
                      </m:rPr>
                      <a:rPr lang="en-IT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it-IT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IT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sSup>
                      <m:sSupPr>
                        <m:ctrlPr>
                          <a:rPr lang="en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it-IT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IT" dirty="0">
                    <a:solidFill>
                      <a:srgbClr val="000000"/>
                    </a:solidFill>
                  </a:rPr>
                  <a:t>) and pump and probe delay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0.7−13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𝑛𝑠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T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2E41F87-D55D-D2CA-0336-8884C920F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20" y="1748596"/>
                <a:ext cx="7046463" cy="667747"/>
              </a:xfrm>
              <a:prstGeom prst="rect">
                <a:avLst/>
              </a:prstGeom>
              <a:blipFill>
                <a:blip r:embed="rId6"/>
                <a:stretch>
                  <a:fillRect l="-719" t="-3704" b="-1296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8A05B821-2AFF-7A41-7D74-DDE69609F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742" y="2492313"/>
            <a:ext cx="3712923" cy="27046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9AD6E17-5D6D-A944-ABCA-7FAB4FD041D6}"/>
                  </a:ext>
                </a:extLst>
              </p:cNvPr>
              <p:cNvSpPr txBox="1"/>
              <p:nvPr/>
            </p:nvSpPr>
            <p:spPr>
              <a:xfrm>
                <a:off x="7737970" y="5244284"/>
                <a:ext cx="22861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T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IT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T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IT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IT" b="1" dirty="0">
                    <a:solidFill>
                      <a:schemeClr val="tx1"/>
                    </a:solidFill>
                  </a:rPr>
                  <a:t>&lt; 0.7ns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9AD6E17-5D6D-A944-ABCA-7FAB4FD04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970" y="5244284"/>
                <a:ext cx="2286142" cy="369332"/>
              </a:xfrm>
              <a:prstGeom prst="rect">
                <a:avLst/>
              </a:prstGeom>
              <a:blipFill>
                <a:blip r:embed="rId8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phic 18" descr="Children outline">
            <a:extLst>
              <a:ext uri="{FF2B5EF4-FFF2-40B4-BE49-F238E27FC236}">
                <a16:creationId xmlns:a16="http://schemas.microsoft.com/office/drawing/2014/main" id="{7DC8550C-57DE-BFB6-A9F2-95E9E20D1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88564" y="6149975"/>
            <a:ext cx="722101" cy="7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412E-8E3E-570B-517E-F32EEBD19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81A44-66E3-4D9F-4330-CA6DEBE11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802B2-A532-05BB-887D-06AE43C1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Martina Carillo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3E326-6EDA-E514-414C-5340B470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36069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75CF-4B03-98D5-ED86-0ADC8BD1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SPARC_LAB  Test facility</a:t>
            </a:r>
          </a:p>
        </p:txBody>
      </p:sp>
      <p:pic>
        <p:nvPicPr>
          <p:cNvPr id="5" name="Picture 4" descr="A diagram of a factory&#10;&#10;Description automatically generated">
            <a:extLst>
              <a:ext uri="{FF2B5EF4-FFF2-40B4-BE49-F238E27FC236}">
                <a16:creationId xmlns:a16="http://schemas.microsoft.com/office/drawing/2014/main" id="{B776547B-E2C0-838B-6044-B00F700E0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12" y="1023250"/>
            <a:ext cx="9550617" cy="524516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357F1BD-2BC2-F521-54C2-F116F7E2DD03}"/>
              </a:ext>
            </a:extLst>
          </p:cNvPr>
          <p:cNvSpPr txBox="1"/>
          <p:nvPr/>
        </p:nvSpPr>
        <p:spPr>
          <a:xfrm>
            <a:off x="1301263" y="4318041"/>
            <a:ext cx="1453812" cy="542150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Photo-cathode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 laser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CC9EF63-9746-F6F7-AC4D-4FE54F045324}"/>
              </a:ext>
            </a:extLst>
          </p:cNvPr>
          <p:cNvSpPr txBox="1"/>
          <p:nvPr/>
        </p:nvSpPr>
        <p:spPr>
          <a:xfrm>
            <a:off x="7752688" y="4860191"/>
            <a:ext cx="1861893" cy="316512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Free-Electron Laser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1663D38-5A4A-5527-F8CA-3D3C7B9C7ACD}"/>
              </a:ext>
            </a:extLst>
          </p:cNvPr>
          <p:cNvSpPr txBox="1"/>
          <p:nvPr/>
        </p:nvSpPr>
        <p:spPr>
          <a:xfrm>
            <a:off x="5402046" y="3429000"/>
            <a:ext cx="693954" cy="316512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 err="1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EuAPS</a:t>
            </a:r>
            <a:endParaRPr lang="en-US" sz="1400" b="1" i="0" u="none" strike="noStrike" kern="1200" cap="none" spc="0" baseline="0" dirty="0">
              <a:solidFill>
                <a:srgbClr val="FF0000"/>
              </a:solidFill>
              <a:uFillTx/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B120DC4-CFC8-C220-E633-D16B966D1EBE}"/>
              </a:ext>
            </a:extLst>
          </p:cNvPr>
          <p:cNvSpPr txBox="1"/>
          <p:nvPr/>
        </p:nvSpPr>
        <p:spPr>
          <a:xfrm>
            <a:off x="4603352" y="5825969"/>
            <a:ext cx="1343192" cy="316512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Photo-injector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79F46-D610-FACF-A8E5-BFA99DC47ABC}"/>
              </a:ext>
            </a:extLst>
          </p:cNvPr>
          <p:cNvSpPr txBox="1"/>
          <p:nvPr/>
        </p:nvSpPr>
        <p:spPr>
          <a:xfrm>
            <a:off x="5899493" y="5381977"/>
            <a:ext cx="621000" cy="3142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 dirty="0">
                <a:ln>
                  <a:noFill/>
                </a:ln>
                <a:solidFill>
                  <a:srgbClr val="FF0000"/>
                </a:solidFill>
                <a:latin typeface="Source Sans Pro" pitchFamily="34"/>
                <a:ea typeface="DejaVu Sans" pitchFamily="2"/>
                <a:cs typeface="DejaVu Sans" pitchFamily="2"/>
              </a:rPr>
              <a:t>PWFA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9E6AC6-BF44-D95E-911C-BDBE1E91151D}"/>
              </a:ext>
            </a:extLst>
          </p:cNvPr>
          <p:cNvSpPr txBox="1"/>
          <p:nvPr/>
        </p:nvSpPr>
        <p:spPr>
          <a:xfrm>
            <a:off x="4224100" y="2358242"/>
            <a:ext cx="758504" cy="316512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FLAME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8B86F-D3AA-9D51-A9F0-F0D2945D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24720" y="6552053"/>
            <a:ext cx="2367280" cy="272372"/>
          </a:xfrm>
        </p:spPr>
        <p:txBody>
          <a:bodyPr/>
          <a:lstStyle/>
          <a:p>
            <a:r>
              <a:rPr lang="en-GB" dirty="0"/>
              <a:t>Martina </a:t>
            </a:r>
            <a:r>
              <a:rPr lang="en-GB" dirty="0" err="1"/>
              <a:t>Carillo</a:t>
            </a:r>
            <a:endParaRPr lang="en-IT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B4BBF73-B63D-0C1C-AA33-B424A63E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2</a:t>
            </a:fld>
            <a:endParaRPr lang="en-IT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53DEA5E-B543-3315-7C0E-C404C3AAC384}"/>
              </a:ext>
            </a:extLst>
          </p:cNvPr>
          <p:cNvSpPr txBox="1">
            <a:spLocks/>
          </p:cNvSpPr>
          <p:nvPr/>
        </p:nvSpPr>
        <p:spPr>
          <a:xfrm>
            <a:off x="2101247" y="6547712"/>
            <a:ext cx="6856703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bg1"/>
                </a:solidFill>
                <a:latin typeface="Roboto" panose="02000000000000000000" pitchFamily="2" charset="0"/>
              </a:rPr>
              <a:t>Fundamental research and applications with the EuPRAXIA facility at LNF</a:t>
            </a:r>
            <a:endParaRPr lang="en-GB" b="1" i="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95F5E3F-4443-1D9B-4579-E043EDB1BCA4}"/>
              </a:ext>
            </a:extLst>
          </p:cNvPr>
          <p:cNvSpPr txBox="1"/>
          <p:nvPr/>
        </p:nvSpPr>
        <p:spPr>
          <a:xfrm>
            <a:off x="7890993" y="3112488"/>
            <a:ext cx="792641" cy="316512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FF0000"/>
                </a:solidFill>
                <a:uFillTx/>
                <a:latin typeface="Source Sans Pro" pitchFamily="34"/>
                <a:ea typeface="DejaVu Sans" pitchFamily="2"/>
                <a:cs typeface="DejaVu Sans" pitchFamily="2"/>
              </a:rPr>
              <a:t>SABINA</a:t>
            </a:r>
          </a:p>
        </p:txBody>
      </p:sp>
    </p:spTree>
    <p:extLst>
      <p:ext uri="{BB962C8B-B14F-4D97-AF65-F5344CB8AC3E}">
        <p14:creationId xmlns:p14="http://schemas.microsoft.com/office/powerpoint/2010/main" val="338147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AEB31AC-F8FF-13B8-D61B-DD6A53A28B86}"/>
              </a:ext>
            </a:extLst>
          </p:cNvPr>
          <p:cNvSpPr/>
          <p:nvPr/>
        </p:nvSpPr>
        <p:spPr>
          <a:xfrm>
            <a:off x="7140433" y="2949981"/>
            <a:ext cx="4988632" cy="34490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2" name="Content Placeholder 3" descr="A machine with blue cylinders&#10;&#10;Description automatically generated with medium confidence">
            <a:extLst>
              <a:ext uri="{FF2B5EF4-FFF2-40B4-BE49-F238E27FC236}">
                <a16:creationId xmlns:a16="http://schemas.microsoft.com/office/drawing/2014/main" id="{FE372BEB-D8EB-2DE6-A619-3F32CE075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alphaModFix/>
          </a:blip>
          <a:stretch>
            <a:fillRect/>
          </a:stretch>
        </p:blipFill>
        <p:spPr>
          <a:xfrm rot="20680500">
            <a:off x="2201281" y="136528"/>
            <a:ext cx="7789438" cy="324056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3B4B3A1-8761-2FEE-6C8B-63857E1651EA}"/>
              </a:ext>
            </a:extLst>
          </p:cNvPr>
          <p:cNvSpPr/>
          <p:nvPr/>
        </p:nvSpPr>
        <p:spPr>
          <a:xfrm rot="175613">
            <a:off x="4152786" y="2264557"/>
            <a:ext cx="1444269" cy="1241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1F563-5D9D-C1B3-6A3F-F6153E0C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SPARC_LAB machine layout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BACD9C-CE19-8C05-F98D-14C10838AEF2}"/>
              </a:ext>
            </a:extLst>
          </p:cNvPr>
          <p:cNvSpPr/>
          <p:nvPr/>
        </p:nvSpPr>
        <p:spPr>
          <a:xfrm>
            <a:off x="65796" y="2614864"/>
            <a:ext cx="6856704" cy="378419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B13D6F0-E077-C7E0-49B5-E32B31ED3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59" y="2841036"/>
            <a:ext cx="4090696" cy="1787936"/>
          </a:xfrm>
          <a:prstGeom prst="rect">
            <a:avLst/>
          </a:prstGeom>
        </p:spPr>
      </p:pic>
      <p:pic>
        <p:nvPicPr>
          <p:cNvPr id="7" name="Evolution.mov">
            <a:hlinkClick r:id="" action="ppaction://media"/>
            <a:extLst>
              <a:ext uri="{FF2B5EF4-FFF2-40B4-BE49-F238E27FC236}">
                <a16:creationId xmlns:a16="http://schemas.microsoft.com/office/drawing/2014/main" id="{F127E0B4-E03E-4145-0F0E-39B6ADD7D9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89.4932"/>
                </p14:media>
              </p:ext>
            </p:extLst>
          </p:nvPr>
        </p:nvPicPr>
        <p:blipFill rotWithShape="1">
          <a:blip r:embed="rId7"/>
          <a:srcRect l="17165" t="17400" r="16777" b="18052"/>
          <a:stretch/>
        </p:blipFill>
        <p:spPr>
          <a:xfrm>
            <a:off x="4371712" y="4261694"/>
            <a:ext cx="2426031" cy="2095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101400-D419-E733-6754-DCDC7756E73A}"/>
              </a:ext>
            </a:extLst>
          </p:cNvPr>
          <p:cNvSpPr txBox="1"/>
          <p:nvPr/>
        </p:nvSpPr>
        <p:spPr>
          <a:xfrm>
            <a:off x="4671960" y="3214011"/>
            <a:ext cx="2082950" cy="854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</a:t>
            </a:r>
            <a:r>
              <a:rPr lang="en-IT" sz="1400" dirty="0"/>
              <a:t>he first section of the LINAC works in the </a:t>
            </a:r>
            <a:r>
              <a:rPr lang="en-IT" sz="1400" b="1" u="sng" dirty="0"/>
              <a:t>velocity bunching</a:t>
            </a:r>
            <a:r>
              <a:rPr lang="en-IT" sz="1400" dirty="0"/>
              <a:t> configuration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2110F-9BFC-A63F-751B-A4A6AC89B0E4}"/>
              </a:ext>
            </a:extLst>
          </p:cNvPr>
          <p:cNvSpPr txBox="1"/>
          <p:nvPr/>
        </p:nvSpPr>
        <p:spPr>
          <a:xfrm>
            <a:off x="125283" y="4594161"/>
            <a:ext cx="3814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Two-bunches configuration produced directly at the cathode with </a:t>
            </a:r>
            <a:r>
              <a:rPr lang="en-US" sz="1400" b="1" u="sng" dirty="0"/>
              <a:t>laser-comb technique:</a:t>
            </a:r>
            <a:endParaRPr lang="en-IT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DBC210-88B4-76F8-C324-27B071CB61AE}"/>
              </a:ext>
            </a:extLst>
          </p:cNvPr>
          <p:cNvSpPr txBox="1"/>
          <p:nvPr/>
        </p:nvSpPr>
        <p:spPr>
          <a:xfrm>
            <a:off x="8055228" y="5908297"/>
            <a:ext cx="3734640" cy="2505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 err="1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Biagioni</a:t>
            </a:r>
            <a:r>
              <a:rPr lang="en-US" sz="1000" b="0" i="0" u="none" strike="noStrike" kern="1200" cap="none" dirty="0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, A., et al., Journal of Instrumentation 11.08 (2016): C08003.</a:t>
            </a:r>
          </a:p>
        </p:txBody>
      </p:sp>
      <p:pic>
        <p:nvPicPr>
          <p:cNvPr id="25" name="Picture 24" descr="A comparison of a fingerprint&#10;&#10;Description automatically generated">
            <a:extLst>
              <a:ext uri="{FF2B5EF4-FFF2-40B4-BE49-F238E27FC236}">
                <a16:creationId xmlns:a16="http://schemas.microsoft.com/office/drawing/2014/main" id="{B3C4C326-188E-C8A8-CF81-06B52F4E8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46" y="5146236"/>
            <a:ext cx="3622536" cy="12269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A95316-444D-7850-D4C9-30CA413E6109}"/>
              </a:ext>
            </a:extLst>
          </p:cNvPr>
          <p:cNvSpPr/>
          <p:nvPr/>
        </p:nvSpPr>
        <p:spPr>
          <a:xfrm>
            <a:off x="7838303" y="1002702"/>
            <a:ext cx="2442159" cy="1532899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B2DA1EF-0C4F-0091-5A54-EEB44EB1C04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>
            <a:off x="9289739" y="4524017"/>
            <a:ext cx="2718062" cy="136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 descr="A diagram of a diagram of a plasma source&#10;&#10;Description automatically generated">
            <a:extLst>
              <a:ext uri="{FF2B5EF4-FFF2-40B4-BE49-F238E27FC236}">
                <a16:creationId xmlns:a16="http://schemas.microsoft.com/office/drawing/2014/main" id="{2ACF3A66-D27E-3185-60F8-FD12274A5A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034" y="2949136"/>
            <a:ext cx="4475834" cy="212370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7768CA5-3305-0654-107A-277E10C3D6B6}"/>
              </a:ext>
            </a:extLst>
          </p:cNvPr>
          <p:cNvSpPr/>
          <p:nvPr/>
        </p:nvSpPr>
        <p:spPr>
          <a:xfrm>
            <a:off x="2108781" y="1135470"/>
            <a:ext cx="5809734" cy="1213585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39369926-C29E-EFA6-DB97-5C999F250840}"/>
              </a:ext>
            </a:extLst>
          </p:cNvPr>
          <p:cNvCxnSpPr>
            <a:cxnSpLocks/>
            <a:endCxn id="49" idx="0"/>
          </p:cNvCxnSpPr>
          <p:nvPr/>
        </p:nvCxnSpPr>
        <p:spPr>
          <a:xfrm rot="10800000" flipV="1">
            <a:off x="1152193" y="1687398"/>
            <a:ext cx="956595" cy="717946"/>
          </a:xfrm>
          <a:prstGeom prst="bentConnector2">
            <a:avLst/>
          </a:prstGeom>
          <a:ln w="28575"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FF0B3E7-C4DA-A326-E35D-95ACB1197AEA}"/>
              </a:ext>
            </a:extLst>
          </p:cNvPr>
          <p:cNvSpPr txBox="1"/>
          <p:nvPr/>
        </p:nvSpPr>
        <p:spPr>
          <a:xfrm>
            <a:off x="324754" y="2405344"/>
            <a:ext cx="1654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accent6"/>
                </a:solidFill>
              </a:rPr>
              <a:t>Photo-injector: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8AADDB-C878-5BEB-8A94-354AA15EE8D2}"/>
              </a:ext>
            </a:extLst>
          </p:cNvPr>
          <p:cNvSpPr txBox="1"/>
          <p:nvPr/>
        </p:nvSpPr>
        <p:spPr>
          <a:xfrm>
            <a:off x="7280819" y="2760562"/>
            <a:ext cx="3654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accent2"/>
                </a:solidFill>
              </a:rPr>
              <a:t>Plasma Chamber &amp; Beam Diagnostic: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22A306C8-3FCE-BD43-634C-E7A7DE6D109C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0280462" y="1769152"/>
            <a:ext cx="409533" cy="1024378"/>
          </a:xfrm>
          <a:prstGeom prst="bentConnector2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9857A-762D-F3E3-8A5B-0368C77B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3</a:t>
            </a:fld>
            <a:endParaRPr lang="en-IT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9683C46-5098-5BD6-BEC2-EEC829E07513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48E318F-58E6-28C9-BE9D-3A30C902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67824B-C3A8-AE24-46E0-37C5DF5C82BF}"/>
              </a:ext>
            </a:extLst>
          </p:cNvPr>
          <p:cNvSpPr txBox="1"/>
          <p:nvPr/>
        </p:nvSpPr>
        <p:spPr>
          <a:xfrm>
            <a:off x="10778103" y="994332"/>
            <a:ext cx="149583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[*]V. </a:t>
            </a:r>
            <a:r>
              <a:rPr lang="en-GB" sz="11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Shpakov</a:t>
            </a:r>
            <a:r>
              <a:rPr lang="en-GB" sz="11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et al., Design, optimization and </a:t>
            </a:r>
            <a:r>
              <a:rPr lang="en-GB" sz="11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experimen</a:t>
            </a:r>
            <a:r>
              <a:rPr lang="en-GB" sz="11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-</a:t>
            </a:r>
            <a:br>
              <a:rPr lang="en-GB" sz="11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11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tal</a:t>
            </a:r>
            <a:r>
              <a:rPr lang="en-GB" sz="11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characterization of RF injectors for high brightness electron beams and plasma acceleration, Journal of Instrumentation 17 (12), P12022</a:t>
            </a:r>
            <a:endParaRPr lang="en-IT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FF5C9-3CA3-F706-EA90-4A0B0608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Enery spread minimization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D25E3-4B60-7F98-9E6A-DC2D6A5E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541" t="21376" r="13798" b="21575"/>
          <a:stretch>
            <a:fillRect/>
          </a:stretch>
        </p:blipFill>
        <p:spPr>
          <a:xfrm>
            <a:off x="6773106" y="1031630"/>
            <a:ext cx="4292447" cy="1901731"/>
          </a:xfrm>
          <a:prstGeom prst="rect">
            <a:avLst/>
          </a:prstGeom>
          <a:noFill/>
          <a:ln>
            <a:noFill/>
          </a:ln>
          <a:effectLst>
            <a:outerShdw dist="101823" dir="2700000" algn="tl">
              <a:srgbClr val="808080"/>
            </a:outerShdw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898EF1-80EF-E3C8-3FD2-F06EE2106165}"/>
              </a:ext>
            </a:extLst>
          </p:cNvPr>
          <p:cNvSpPr txBox="1">
            <a:spLocks/>
          </p:cNvSpPr>
          <p:nvPr/>
        </p:nvSpPr>
        <p:spPr>
          <a:xfrm>
            <a:off x="4494950" y="5308834"/>
            <a:ext cx="7923345" cy="231687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>
            <a:lvl1pPr marL="0" marR="0" lvl="0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1pPr>
            <a:lvl2pPr marL="0" marR="0" lvl="1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2pPr>
            <a:lvl3pPr marL="0" marR="0" lvl="2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3pPr>
            <a:lvl4pPr marL="0" marR="0" lvl="3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4pPr>
            <a:lvl5pPr marL="0" marR="0" lvl="4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5pPr>
            <a:lvl6pPr marL="0" marR="0" lvl="5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6pPr>
            <a:lvl7pPr marL="0" marR="0" lvl="6" indent="0" algn="just" rtl="0" eaLnBrk="1" hangingPunct="1">
              <a:spcBef>
                <a:spcPts val="0"/>
              </a:spcBef>
              <a:spcAft>
                <a:spcPts val="1036"/>
              </a:spcAft>
              <a:buNone/>
              <a:tabLst/>
              <a:defRPr lang="en-US" sz="1996" b="0" i="0" u="none" strike="noStrike" kern="1200" cap="none">
                <a:ln>
                  <a:noFill/>
                </a:ln>
                <a:solidFill>
                  <a:srgbClr val="1C1C1C"/>
                </a:solidFill>
                <a:latin typeface="Source Sans Pro" pitchFamily="34"/>
                <a:ea typeface="DejaVu Sans" pitchFamily="2"/>
                <a:cs typeface="DejaVu Sans" pitchFamily="2"/>
              </a:defRPr>
            </a:lvl7pPr>
            <a:lvl8pPr marL="3110789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561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436"/>
              </a:spcAft>
              <a:buFont typeface="System Font Regular"/>
              <a:buChar char="→"/>
            </a:pPr>
            <a:r>
              <a:rPr lang="en-GB" sz="1600" dirty="0">
                <a:latin typeface="+mn-lt"/>
              </a:rPr>
              <a:t>4 MeV acceleration in 3 cm plasma with 200 </a:t>
            </a:r>
            <a:r>
              <a:rPr lang="en-GB" sz="1600" dirty="0" err="1">
                <a:latin typeface="+mn-lt"/>
              </a:rPr>
              <a:t>pC</a:t>
            </a:r>
            <a:r>
              <a:rPr lang="en-GB" sz="1600" dirty="0">
                <a:latin typeface="+mn-lt"/>
              </a:rPr>
              <a:t> driver: ~133 MV/m accelerating gradient</a:t>
            </a:r>
          </a:p>
          <a:p>
            <a:pPr marL="285750" indent="-285750">
              <a:spcAft>
                <a:spcPts val="436"/>
              </a:spcAft>
              <a:buFont typeface="System Font Regular"/>
              <a:buChar char="→"/>
            </a:pPr>
            <a:r>
              <a:rPr lang="en-GB" sz="1600" dirty="0">
                <a:latin typeface="+mn-lt"/>
              </a:rPr>
              <a:t>2x10</a:t>
            </a:r>
            <a:r>
              <a:rPr lang="en-GB" sz="1600" baseline="30000" dirty="0">
                <a:latin typeface="+mn-lt"/>
              </a:rPr>
              <a:t>15</a:t>
            </a:r>
            <a:r>
              <a:rPr lang="en-GB" sz="1600" dirty="0">
                <a:latin typeface="+mn-lt"/>
              </a:rPr>
              <a:t> cm</a:t>
            </a:r>
            <a:r>
              <a:rPr lang="en-GB" sz="1600" baseline="30000" dirty="0">
                <a:latin typeface="+mn-lt"/>
              </a:rPr>
              <a:t>-3</a:t>
            </a:r>
            <a:r>
              <a:rPr lang="en-GB" sz="1600" dirty="0">
                <a:latin typeface="+mn-lt"/>
              </a:rPr>
              <a:t> plasma density</a:t>
            </a:r>
          </a:p>
          <a:p>
            <a:pPr>
              <a:spcAft>
                <a:spcPts val="436"/>
              </a:spcAft>
            </a:pPr>
            <a:r>
              <a:rPr lang="en-GB" sz="1600" u="sng" dirty="0">
                <a:latin typeface="+mn-lt"/>
              </a:rPr>
              <a:t>Demonstration of projected energy spread compensation</a:t>
            </a:r>
          </a:p>
          <a:p>
            <a:pPr lvl="1">
              <a:spcAft>
                <a:spcPts val="436"/>
              </a:spcAft>
            </a:pPr>
            <a:r>
              <a:rPr lang="en-GB" sz="1600" b="1" dirty="0">
                <a:latin typeface="+mn-lt"/>
              </a:rPr>
              <a:t>Spread from 0.2% to 0.12% 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F185E-34EB-AD01-67EE-7F67D87B589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61987" y="3202712"/>
            <a:ext cx="5016647" cy="210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125C4-F389-4A85-4BF7-39F26BD2ABF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60502" y="4225216"/>
            <a:ext cx="2764727" cy="22420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716D06-F1BB-22BD-CA0D-276E664D1772}"/>
              </a:ext>
            </a:extLst>
          </p:cNvPr>
          <p:cNvSpPr/>
          <p:nvPr/>
        </p:nvSpPr>
        <p:spPr>
          <a:xfrm>
            <a:off x="245340" y="1062276"/>
            <a:ext cx="5016647" cy="2615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CBDCB-E873-0FFA-8875-81FC40E82565}"/>
              </a:ext>
            </a:extLst>
          </p:cNvPr>
          <p:cNvSpPr txBox="1"/>
          <p:nvPr/>
        </p:nvSpPr>
        <p:spPr>
          <a:xfrm>
            <a:off x="66138" y="3902051"/>
            <a:ext cx="2981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Stability analysis of the result:</a:t>
            </a:r>
          </a:p>
          <a:p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18506-4F45-8439-16E6-B59EC69C5A58}"/>
              </a:ext>
            </a:extLst>
          </p:cNvPr>
          <p:cNvSpPr txBox="1"/>
          <p:nvPr/>
        </p:nvSpPr>
        <p:spPr>
          <a:xfrm>
            <a:off x="1357068" y="1923054"/>
            <a:ext cx="1691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→"/>
            </a:pPr>
            <a:r>
              <a:rPr lang="en-IT" sz="1600" i="1" dirty="0"/>
              <a:t>Low emittance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734BA-E313-42C7-C528-EA4CC936E888}"/>
              </a:ext>
            </a:extLst>
          </p:cNvPr>
          <p:cNvSpPr txBox="1"/>
          <p:nvPr/>
        </p:nvSpPr>
        <p:spPr>
          <a:xfrm>
            <a:off x="1378679" y="2320796"/>
            <a:ext cx="1510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→"/>
            </a:pPr>
            <a:r>
              <a:rPr lang="en-GB" sz="1600" dirty="0"/>
              <a:t>H</a:t>
            </a:r>
            <a:r>
              <a:rPr lang="en-IT" sz="1600" dirty="0"/>
              <a:t>igh 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23710-C629-3043-837A-4745D043C83B}"/>
              </a:ext>
            </a:extLst>
          </p:cNvPr>
          <p:cNvSpPr txBox="1"/>
          <p:nvPr/>
        </p:nvSpPr>
        <p:spPr>
          <a:xfrm>
            <a:off x="1378679" y="2731142"/>
            <a:ext cx="2044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→"/>
            </a:pPr>
            <a:r>
              <a:rPr lang="en-IT" sz="1600" dirty="0"/>
              <a:t>Low energy spread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F5A68-EFF6-22E9-C331-7FA3744BDE54}"/>
              </a:ext>
            </a:extLst>
          </p:cNvPr>
          <p:cNvSpPr txBox="1"/>
          <p:nvPr/>
        </p:nvSpPr>
        <p:spPr>
          <a:xfrm>
            <a:off x="293572" y="1270122"/>
            <a:ext cx="4920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 challenge lies in achieving </a:t>
            </a:r>
            <a:r>
              <a:rPr lang="en-GB" b="1" dirty="0">
                <a:solidFill>
                  <a:schemeClr val="tx1"/>
                </a:solidFill>
              </a:rPr>
              <a:t>high-quality, stable beams</a:t>
            </a:r>
            <a:r>
              <a:rPr lang="en-GB" dirty="0">
                <a:solidFill>
                  <a:schemeClr val="tx1"/>
                </a:solidFill>
              </a:rPr>
              <a:t> for </a:t>
            </a:r>
            <a:r>
              <a:rPr lang="en-GB" b="1" dirty="0">
                <a:solidFill>
                  <a:schemeClr val="tx1"/>
                </a:solidFill>
              </a:rPr>
              <a:t>high-brightness beam applications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endParaRPr lang="en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4611B1-B69F-4527-1E56-B5D1C319749B}"/>
              </a:ext>
            </a:extLst>
          </p:cNvPr>
          <p:cNvSpPr txBox="1"/>
          <p:nvPr/>
        </p:nvSpPr>
        <p:spPr>
          <a:xfrm>
            <a:off x="341806" y="3366992"/>
            <a:ext cx="534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Aptos Display" panose="020B0004020202020204" pitchFamily="34" charset="0"/>
              </a:rPr>
              <a:t>(</a:t>
            </a:r>
            <a:r>
              <a:rPr lang="it-IT" sz="1200" b="1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see</a:t>
            </a:r>
            <a:r>
              <a:rPr lang="it-IT" sz="1200" b="1" dirty="0">
                <a:solidFill>
                  <a:srgbClr val="000000"/>
                </a:solidFill>
                <a:latin typeface="Aptos Display" panose="020B0004020202020204" pitchFamily="34" charset="0"/>
              </a:rPr>
              <a:t> </a:t>
            </a:r>
            <a:r>
              <a:rPr lang="it-IT" sz="12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Plasma Wakefield Acceleration – 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 </a:t>
            </a:r>
            <a:r>
              <a:rPr lang="it-IT" sz="1200" b="1" i="0" u="none" strike="noStrike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Advantages</a:t>
            </a:r>
            <a:r>
              <a:rPr lang="it-IT" sz="1200" b="1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and Challenges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​. </a:t>
            </a:r>
            <a:r>
              <a:rPr lang="it-IT" sz="1200" b="0" i="0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L.Verra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)</a:t>
            </a:r>
            <a:endParaRPr lang="en-IT" sz="12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2293BD9-F542-1678-6FD8-8D6CF8FD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4</a:t>
            </a:fld>
            <a:endParaRPr lang="en-IT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68B7ACD-3642-FAFC-2347-F0079787AF5A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0DCC455-706B-5631-A341-3D2F617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</p:spTree>
    <p:extLst>
      <p:ext uri="{BB962C8B-B14F-4D97-AF65-F5344CB8AC3E}">
        <p14:creationId xmlns:p14="http://schemas.microsoft.com/office/powerpoint/2010/main" val="395097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FDBA1B-F088-EC69-6044-9C9099F7C3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05182" y="1895037"/>
            <a:ext cx="7002282" cy="12457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92192E2-67A3-5793-0490-457A5D3D7CE8}"/>
              </a:ext>
            </a:extLst>
          </p:cNvPr>
          <p:cNvSpPr/>
          <p:nvPr/>
        </p:nvSpPr>
        <p:spPr>
          <a:xfrm>
            <a:off x="249614" y="3076102"/>
            <a:ext cx="6565965" cy="33968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288A81-9202-FDCC-DA34-AA936BA594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41" t="23259" r="44060" b="42094"/>
          <a:stretch>
            <a:fillRect/>
          </a:stretch>
        </p:blipFill>
        <p:spPr>
          <a:xfrm>
            <a:off x="319153" y="1158741"/>
            <a:ext cx="3657055" cy="1722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1E7F6-C1D7-3F88-7B86-A268A17F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 driven by PWFA</a:t>
            </a:r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1524B-6CF4-9AAB-B59C-B9351895E5FB}"/>
              </a:ext>
            </a:extLst>
          </p:cNvPr>
          <p:cNvSpPr txBox="1"/>
          <p:nvPr/>
        </p:nvSpPr>
        <p:spPr>
          <a:xfrm>
            <a:off x="4345357" y="1177346"/>
            <a:ext cx="714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T" sz="1400" dirty="0"/>
              <a:t>The first proof of principle experiment demonstrating Self Amplified Spontaneous Emission (SASE) in a FEL from centimeter-scale beam-driven palsma wakefield accelerator (PWFA)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9C686-1A2B-49FE-69BE-30517FAD05C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68334" y="3536527"/>
            <a:ext cx="5327666" cy="290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6D839-BA5E-2D6F-9250-BDFE8E7AED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36174" y="5073637"/>
            <a:ext cx="3260797" cy="1399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6F1FA-7FE2-C311-7104-0BDFD165DF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627" t="16895" b="15386"/>
          <a:stretch>
            <a:fillRect/>
          </a:stretch>
        </p:blipFill>
        <p:spPr>
          <a:xfrm>
            <a:off x="7121816" y="3284906"/>
            <a:ext cx="4820570" cy="1825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399BB6-5369-4F67-CCFF-4B397DB360CD}"/>
              </a:ext>
            </a:extLst>
          </p:cNvPr>
          <p:cNvSpPr txBox="1"/>
          <p:nvPr/>
        </p:nvSpPr>
        <p:spPr>
          <a:xfrm>
            <a:off x="10735894" y="4988156"/>
            <a:ext cx="13190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400" dirty="0"/>
              <a:t>Single-shot spectrum of the SASE FEL radiation emitted at 830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FEB6E-556A-1519-987F-4E28E52FE157}"/>
              </a:ext>
            </a:extLst>
          </p:cNvPr>
          <p:cNvSpPr txBox="1"/>
          <p:nvPr/>
        </p:nvSpPr>
        <p:spPr>
          <a:xfrm>
            <a:off x="1084536" y="3104450"/>
            <a:ext cx="5314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" dirty="0"/>
              <a:t>Exponential gain of FEL radiation energy:  data taken with 6 (Si) photo-diodes downstream the undulators</a:t>
            </a:r>
            <a:endParaRPr lang="en-IT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7A5FD-85FD-A239-5600-D012D587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5</a:t>
            </a:fld>
            <a:endParaRPr lang="en-IT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F0F9821-6763-FBBB-2FF9-FC51CEF65621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E6B1591-F4E8-9AE6-FB25-C5C2A2A4E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</p:spTree>
    <p:extLst>
      <p:ext uri="{BB962C8B-B14F-4D97-AF65-F5344CB8AC3E}">
        <p14:creationId xmlns:p14="http://schemas.microsoft.com/office/powerpoint/2010/main" val="128919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BF11-31E6-9923-4981-78EDCA24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Plasma Lens</a:t>
            </a:r>
            <a:endParaRPr lang="en-IT" dirty="0"/>
          </a:p>
        </p:txBody>
      </p:sp>
      <p:pic>
        <p:nvPicPr>
          <p:cNvPr id="4" name="Picture 3" descr="A diagram of a magnetic field&#10;&#10;Description automatically generated">
            <a:extLst>
              <a:ext uri="{FF2B5EF4-FFF2-40B4-BE49-F238E27FC236}">
                <a16:creationId xmlns:a16="http://schemas.microsoft.com/office/drawing/2014/main" id="{DF197B44-AC9E-47AC-D590-4BA694463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/>
          <a:stretch/>
        </p:blipFill>
        <p:spPr>
          <a:xfrm>
            <a:off x="6691576" y="951752"/>
            <a:ext cx="4283957" cy="2555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46159-84FB-A64B-6773-BD36CAF35E00}"/>
              </a:ext>
            </a:extLst>
          </p:cNvPr>
          <p:cNvSpPr txBox="1"/>
          <p:nvPr/>
        </p:nvSpPr>
        <p:spPr>
          <a:xfrm>
            <a:off x="414601" y="1230292"/>
            <a:ext cx="6276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Plasma Lenses: Focusing Mechanisms</a:t>
            </a:r>
          </a:p>
          <a:p>
            <a:pPr algn="just">
              <a:buFont typeface="+mj-lt"/>
              <a:buAutoNum type="arabicPeriod"/>
            </a:pPr>
            <a:r>
              <a:rPr lang="en-GB" sz="1600" b="1" dirty="0"/>
              <a:t>Passive Plasma Lens</a:t>
            </a:r>
            <a:r>
              <a:rPr lang="en-GB" sz="1600" dirty="0"/>
              <a:t>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sz="1600" b="1" dirty="0"/>
              <a:t>Mechanism</a:t>
            </a:r>
            <a:r>
              <a:rPr lang="en-GB" sz="1600" dirty="0"/>
              <a:t>: Self-focusing.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sz="1600" b="1" dirty="0"/>
              <a:t>Process</a:t>
            </a:r>
            <a:r>
              <a:rPr lang="en-GB" sz="1600" dirty="0"/>
              <a:t>: Shielding produced by background plasma, which reorganizes to maintain overall neutrality after the passage of a driver beam.</a:t>
            </a:r>
          </a:p>
          <a:p>
            <a:pPr algn="just">
              <a:buFont typeface="+mj-lt"/>
              <a:buAutoNum type="arabicPeriod"/>
            </a:pPr>
            <a:r>
              <a:rPr lang="en-GB" sz="1600" b="1" dirty="0"/>
              <a:t>Active Plasma Lens</a:t>
            </a:r>
            <a:r>
              <a:rPr lang="en-GB" sz="1600" dirty="0"/>
              <a:t>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sz="1600" b="1" dirty="0"/>
              <a:t>Mechanism</a:t>
            </a:r>
            <a:r>
              <a:rPr lang="en-GB" sz="1600" dirty="0"/>
              <a:t>: Azimuthal magnetic field.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sz="1600" b="1" dirty="0"/>
              <a:t>Process</a:t>
            </a:r>
            <a:r>
              <a:rPr lang="en-GB" sz="1600" dirty="0"/>
              <a:t>: Generated by an externally driven axial current.</a:t>
            </a:r>
          </a:p>
          <a:p>
            <a:pPr algn="just"/>
            <a:endParaRPr lang="en-IT" sz="1600" dirty="0"/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3012DFD-4B03-546A-5A8B-545E8AAFD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8" y="3554835"/>
            <a:ext cx="3839778" cy="2671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30303C-34F8-7D21-BA48-994B7B942FB3}"/>
              </a:ext>
            </a:extLst>
          </p:cNvPr>
          <p:cNvSpPr txBox="1"/>
          <p:nvPr/>
        </p:nvSpPr>
        <p:spPr>
          <a:xfrm>
            <a:off x="3968584" y="4948547"/>
            <a:ext cx="246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effectLst/>
                <a:latin typeface="CharisSIL"/>
              </a:rPr>
              <a:t> [*]</a:t>
            </a:r>
            <a:r>
              <a:rPr lang="en-GB" sz="1200" dirty="0" err="1">
                <a:effectLst/>
                <a:latin typeface="CharisSIL"/>
              </a:rPr>
              <a:t>R.Pompili</a:t>
            </a:r>
            <a:r>
              <a:rPr lang="en-GB" sz="1200" dirty="0">
                <a:effectLst/>
                <a:latin typeface="CharisSIL"/>
              </a:rPr>
              <a:t>, et al., Experimental characterization of active plasma lensing for electron beams, Appl. Phys. Lett. 110 (10) (2017) 104101. </a:t>
            </a:r>
            <a:endParaRPr lang="en-GB" sz="1200" dirty="0">
              <a:effectLst/>
            </a:endParaRPr>
          </a:p>
          <a:p>
            <a:endParaRPr lang="en-IT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5F9F2-58E4-67C5-A8E9-5E840127F6FA}"/>
              </a:ext>
            </a:extLst>
          </p:cNvPr>
          <p:cNvSpPr txBox="1"/>
          <p:nvPr/>
        </p:nvSpPr>
        <p:spPr>
          <a:xfrm>
            <a:off x="3971332" y="3848840"/>
            <a:ext cx="2463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effectLst/>
                <a:latin typeface="CharisSIL"/>
              </a:rPr>
              <a:t>[*]E. </a:t>
            </a:r>
            <a:r>
              <a:rPr lang="en-GB" sz="1200" dirty="0" err="1">
                <a:effectLst/>
                <a:latin typeface="CharisSIL"/>
              </a:rPr>
              <a:t>Chiadroni</a:t>
            </a:r>
            <a:r>
              <a:rPr lang="en-GB" sz="1200" dirty="0">
                <a:effectLst/>
                <a:latin typeface="CharisSIL"/>
              </a:rPr>
              <a:t> et al. Overview of plasma lens experiments and recent results at SPARC_LAB, Nuclear Inst. and Methods in Physics Research, A 909 (2018) 16–20 </a:t>
            </a:r>
            <a:endParaRPr lang="en-GB" sz="1200" dirty="0">
              <a:effectLst/>
            </a:endParaRPr>
          </a:p>
          <a:p>
            <a:br>
              <a:rPr lang="en-GB" sz="1200" dirty="0">
                <a:effectLst/>
                <a:latin typeface="CharisSIL"/>
              </a:rPr>
            </a:br>
            <a:endParaRPr lang="en-GB" sz="1200" dirty="0">
              <a:effectLst/>
            </a:endParaRPr>
          </a:p>
          <a:p>
            <a:endParaRPr lang="en-I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7FB291-55D9-8458-0912-EF4BD64E074E}"/>
                  </a:ext>
                </a:extLst>
              </p:cNvPr>
              <p:cNvSpPr txBox="1"/>
              <p:nvPr/>
            </p:nvSpPr>
            <p:spPr>
              <a:xfrm>
                <a:off x="7997703" y="3505241"/>
                <a:ext cx="3295650" cy="5591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140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GB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 dirty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40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14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nary>
                        <m:naryPr>
                          <m:ctrlP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  <m:e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it-IT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400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it-IT" sz="1400" b="0" i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it-IT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1400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IT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7FB291-55D9-8458-0912-EF4BD64E0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703" y="3505241"/>
                <a:ext cx="3295650" cy="559192"/>
              </a:xfrm>
              <a:prstGeom prst="rect">
                <a:avLst/>
              </a:prstGeom>
              <a:blipFill>
                <a:blip r:embed="rId5"/>
                <a:stretch>
                  <a:fillRect t="-145652" b="-215217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AAB5A3-1FE7-C677-DE03-5FCDEA467430}"/>
                  </a:ext>
                </a:extLst>
              </p:cNvPr>
              <p:cNvSpPr txBox="1"/>
              <p:nvPr/>
            </p:nvSpPr>
            <p:spPr>
              <a:xfrm>
                <a:off x="7503550" y="4136690"/>
                <a:ext cx="4283957" cy="2246769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000" dirty="0"/>
                  <a:t>Cylindrical symmetry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purely radial focusing effect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000" dirty="0"/>
                  <a:t>Tunability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000" dirty="0"/>
                  <a:t>Focusing strength: K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20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000" dirty="0"/>
                  <a:t>High focusing gradient ~ </a:t>
                </a:r>
                <a:r>
                  <a:rPr lang="en-GB" sz="2000" dirty="0" err="1"/>
                  <a:t>kT</a:t>
                </a:r>
                <a:r>
                  <a:rPr lang="en-GB" sz="2000" dirty="0"/>
                  <a:t>/m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short focal length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weak chromaticity</a:t>
                </a:r>
                <a:endParaRPr lang="en-IT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AAB5A3-1FE7-C677-DE03-5FCDEA467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550" y="4136690"/>
                <a:ext cx="4283957" cy="2246769"/>
              </a:xfrm>
              <a:prstGeom prst="rect">
                <a:avLst/>
              </a:prstGeom>
              <a:blipFill>
                <a:blip r:embed="rId6"/>
                <a:stretch>
                  <a:fillRect l="-1180" t="-1117" b="-3352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9B5420-C5EA-1554-AB64-BFD683B3A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6</a:t>
            </a:fld>
            <a:endParaRPr lang="en-IT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E974722-9E8A-AFE0-6140-0AED2DD1D7BF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D963EDE-C3F7-C0E5-05F5-CA460682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</p:spTree>
    <p:extLst>
      <p:ext uri="{BB962C8B-B14F-4D97-AF65-F5344CB8AC3E}">
        <p14:creationId xmlns:p14="http://schemas.microsoft.com/office/powerpoint/2010/main" val="134691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1F311C-4878-15CC-0894-5E9F7208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Compact Plasma Device for Acceleration and Focusing</a:t>
            </a:r>
            <a:endParaRPr lang="en-IT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37D44D-11A6-3E7F-ABEF-C59BA1A8B63B}"/>
              </a:ext>
            </a:extLst>
          </p:cNvPr>
          <p:cNvGrpSpPr/>
          <p:nvPr/>
        </p:nvGrpSpPr>
        <p:grpSpPr>
          <a:xfrm>
            <a:off x="327539" y="1571904"/>
            <a:ext cx="7921625" cy="2129790"/>
            <a:chOff x="2135187" y="1299210"/>
            <a:chExt cx="7921625" cy="2129790"/>
          </a:xfrm>
        </p:grpSpPr>
        <p:grpSp>
          <p:nvGrpSpPr>
            <p:cNvPr id="9" name="object 2">
              <a:extLst>
                <a:ext uri="{FF2B5EF4-FFF2-40B4-BE49-F238E27FC236}">
                  <a16:creationId xmlns:a16="http://schemas.microsoft.com/office/drawing/2014/main" id="{5F0F7FF7-7F9E-261B-2FF4-75EB90452A20}"/>
                </a:ext>
              </a:extLst>
            </p:cNvPr>
            <p:cNvGrpSpPr/>
            <p:nvPr/>
          </p:nvGrpSpPr>
          <p:grpSpPr>
            <a:xfrm>
              <a:off x="2135187" y="1299210"/>
              <a:ext cx="7921625" cy="2129790"/>
              <a:chOff x="2046604" y="4920850"/>
              <a:chExt cx="7921625" cy="2129790"/>
            </a:xfrm>
          </p:grpSpPr>
          <p:pic>
            <p:nvPicPr>
              <p:cNvPr id="15" name="object 3">
                <a:extLst>
                  <a:ext uri="{FF2B5EF4-FFF2-40B4-BE49-F238E27FC236}">
                    <a16:creationId xmlns:a16="http://schemas.microsoft.com/office/drawing/2014/main" id="{98D3CC5F-4680-04A0-D44F-1ED6C12889A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118601" y="4992847"/>
                <a:ext cx="7849082" cy="205775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6" name="object 4">
                <a:extLst>
                  <a:ext uri="{FF2B5EF4-FFF2-40B4-BE49-F238E27FC236}">
                    <a16:creationId xmlns:a16="http://schemas.microsoft.com/office/drawing/2014/main" id="{88E35D89-A9D1-5219-0529-6466755B2D1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46604" y="4920850"/>
                <a:ext cx="7848714" cy="20574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10" name="object 49">
              <a:extLst>
                <a:ext uri="{FF2B5EF4-FFF2-40B4-BE49-F238E27FC236}">
                  <a16:creationId xmlns:a16="http://schemas.microsoft.com/office/drawing/2014/main" id="{05CC891E-845B-2C90-DE56-5808B60B7E5B}"/>
                </a:ext>
              </a:extLst>
            </p:cNvPr>
            <p:cNvSpPr txBox="1"/>
            <p:nvPr/>
          </p:nvSpPr>
          <p:spPr>
            <a:xfrm>
              <a:off x="8811693" y="1842164"/>
              <a:ext cx="39624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i="1" spc="-425" dirty="0">
                  <a:solidFill>
                    <a:srgbClr val="FFFFFF"/>
                  </a:solidFill>
                  <a:latin typeface="Verdana"/>
                  <a:cs typeface="Verdana"/>
                </a:rPr>
                <a:t>A</a:t>
              </a:r>
              <a:r>
                <a:rPr sz="1800" b="1" i="1" spc="-280" dirty="0">
                  <a:solidFill>
                    <a:srgbClr val="FFFFFF"/>
                  </a:solidFill>
                  <a:latin typeface="Verdana"/>
                  <a:cs typeface="Verdana"/>
                </a:rPr>
                <a:t>P</a:t>
              </a:r>
              <a:r>
                <a:rPr sz="1800" b="1" i="1" spc="-250" dirty="0">
                  <a:solidFill>
                    <a:srgbClr val="FFFFFF"/>
                  </a:solidFill>
                  <a:latin typeface="Verdana"/>
                  <a:cs typeface="Verdana"/>
                </a:rPr>
                <a:t>L</a:t>
              </a:r>
              <a:r>
                <a:rPr lang="it-IT" sz="1800" b="1" i="1" spc="-250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endParaRPr sz="1800" dirty="0">
                <a:latin typeface="Verdana"/>
                <a:cs typeface="Verdana"/>
              </a:endParaRPr>
            </a:p>
          </p:txBody>
        </p:sp>
        <p:sp>
          <p:nvSpPr>
            <p:cNvPr id="11" name="object 50">
              <a:extLst>
                <a:ext uri="{FF2B5EF4-FFF2-40B4-BE49-F238E27FC236}">
                  <a16:creationId xmlns:a16="http://schemas.microsoft.com/office/drawing/2014/main" id="{61F8198A-C138-8E87-EC94-6FC13BDEDBEF}"/>
                </a:ext>
              </a:extLst>
            </p:cNvPr>
            <p:cNvSpPr txBox="1"/>
            <p:nvPr/>
          </p:nvSpPr>
          <p:spPr>
            <a:xfrm>
              <a:off x="2682125" y="1827041"/>
              <a:ext cx="39751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i="1" spc="-425" dirty="0">
                  <a:solidFill>
                    <a:srgbClr val="FFFFFF"/>
                  </a:solidFill>
                  <a:latin typeface="Verdana"/>
                  <a:cs typeface="Verdana"/>
                </a:rPr>
                <a:t>A</a:t>
              </a:r>
              <a:r>
                <a:rPr sz="1800" b="1" i="1" spc="-260" dirty="0">
                  <a:solidFill>
                    <a:srgbClr val="FFFFFF"/>
                  </a:solidFill>
                  <a:latin typeface="Verdana"/>
                  <a:cs typeface="Verdana"/>
                </a:rPr>
                <a:t>PL</a:t>
              </a:r>
              <a:endParaRPr sz="1800" dirty="0">
                <a:latin typeface="Verdana"/>
                <a:cs typeface="Verdana"/>
              </a:endParaRPr>
            </a:p>
          </p:txBody>
        </p:sp>
        <p:sp>
          <p:nvSpPr>
            <p:cNvPr id="12" name="object 51">
              <a:extLst>
                <a:ext uri="{FF2B5EF4-FFF2-40B4-BE49-F238E27FC236}">
                  <a16:creationId xmlns:a16="http://schemas.microsoft.com/office/drawing/2014/main" id="{43D05001-963F-C99D-9038-F6B5BF2DC40C}"/>
                </a:ext>
              </a:extLst>
            </p:cNvPr>
            <p:cNvSpPr txBox="1"/>
            <p:nvPr/>
          </p:nvSpPr>
          <p:spPr>
            <a:xfrm>
              <a:off x="5681573" y="1836938"/>
              <a:ext cx="118935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i="1" spc="-280" dirty="0">
                  <a:solidFill>
                    <a:srgbClr val="FFFFFF"/>
                  </a:solidFill>
                  <a:latin typeface="Verdana"/>
                  <a:cs typeface="Verdana"/>
                </a:rPr>
                <a:t>P</a:t>
              </a:r>
              <a:r>
                <a:rPr sz="1800" b="1" i="1" spc="-550" dirty="0">
                  <a:solidFill>
                    <a:srgbClr val="FFFFFF"/>
                  </a:solidFill>
                  <a:latin typeface="Verdana"/>
                  <a:cs typeface="Verdana"/>
                </a:rPr>
                <a:t>W</a:t>
              </a:r>
              <a:r>
                <a:rPr lang="en-GB" sz="1800" b="1" i="1" spc="-400" dirty="0">
                  <a:solidFill>
                    <a:srgbClr val="FFFFFF"/>
                  </a:solidFill>
                  <a:latin typeface="Verdana"/>
                  <a:cs typeface="Verdana"/>
                </a:rPr>
                <a:t>F</a:t>
              </a:r>
              <a:r>
                <a:rPr lang="it-IT" sz="1800" b="1" i="1" spc="-400" dirty="0">
                  <a:solidFill>
                    <a:srgbClr val="FFFFFF"/>
                  </a:solidFill>
                  <a:latin typeface="Verdana"/>
                  <a:cs typeface="Verdana"/>
                </a:rPr>
                <a:t>  A</a:t>
              </a:r>
              <a:endParaRPr sz="1800" dirty="0">
                <a:latin typeface="Verdana"/>
                <a:cs typeface="Verdana"/>
              </a:endParaRPr>
            </a:p>
          </p:txBody>
        </p:sp>
        <p:sp>
          <p:nvSpPr>
            <p:cNvPr id="13" name="object 55">
              <a:extLst>
                <a:ext uri="{FF2B5EF4-FFF2-40B4-BE49-F238E27FC236}">
                  <a16:creationId xmlns:a16="http://schemas.microsoft.com/office/drawing/2014/main" id="{798D19FB-F6BC-3835-A7C9-AA99D00DADB2}"/>
                </a:ext>
              </a:extLst>
            </p:cNvPr>
            <p:cNvSpPr txBox="1"/>
            <p:nvPr/>
          </p:nvSpPr>
          <p:spPr>
            <a:xfrm>
              <a:off x="7169175" y="2637047"/>
              <a:ext cx="422909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10" dirty="0">
                  <a:solidFill>
                    <a:srgbClr val="FFFFFF"/>
                  </a:solidFill>
                  <a:latin typeface="Tahoma"/>
                  <a:cs typeface="Tahoma"/>
                </a:rPr>
                <a:t>d</a:t>
              </a:r>
              <a:r>
                <a:rPr sz="1800" spc="-25" dirty="0">
                  <a:solidFill>
                    <a:srgbClr val="FFFFFF"/>
                  </a:solidFill>
                  <a:latin typeface="Tahoma"/>
                  <a:cs typeface="Tahoma"/>
                </a:rPr>
                <a:t>r</a:t>
              </a:r>
              <a:r>
                <a:rPr sz="1800" spc="25" dirty="0">
                  <a:solidFill>
                    <a:srgbClr val="FFFFFF"/>
                  </a:solidFill>
                  <a:latin typeface="Tahoma"/>
                  <a:cs typeface="Tahoma"/>
                </a:rPr>
                <a:t>i</a:t>
              </a:r>
              <a:r>
                <a:rPr sz="1800" spc="-55" dirty="0">
                  <a:solidFill>
                    <a:srgbClr val="FFFFFF"/>
                  </a:solidFill>
                  <a:latin typeface="Tahoma"/>
                  <a:cs typeface="Tahoma"/>
                </a:rPr>
                <a:t>ft</a:t>
              </a:r>
              <a:endParaRPr sz="1800">
                <a:latin typeface="Tahoma"/>
                <a:cs typeface="Tahoma"/>
              </a:endParaRPr>
            </a:p>
          </p:txBody>
        </p:sp>
        <p:sp>
          <p:nvSpPr>
            <p:cNvPr id="14" name="object 56">
              <a:extLst>
                <a:ext uri="{FF2B5EF4-FFF2-40B4-BE49-F238E27FC236}">
                  <a16:creationId xmlns:a16="http://schemas.microsoft.com/office/drawing/2014/main" id="{C1BBBC47-8627-9922-ED57-98490581AB7B}"/>
                </a:ext>
              </a:extLst>
            </p:cNvPr>
            <p:cNvSpPr txBox="1"/>
            <p:nvPr/>
          </p:nvSpPr>
          <p:spPr>
            <a:xfrm>
              <a:off x="2405291" y="2637047"/>
              <a:ext cx="3870960" cy="6762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104775" algn="ctr">
                <a:lnSpc>
                  <a:spcPct val="100000"/>
                </a:lnSpc>
                <a:spcBef>
                  <a:spcPts val="100"/>
                </a:spcBef>
              </a:pPr>
              <a:r>
                <a:rPr sz="1800" spc="-25" dirty="0">
                  <a:solidFill>
                    <a:srgbClr val="FFFFFF"/>
                  </a:solidFill>
                  <a:latin typeface="Tahoma"/>
                  <a:cs typeface="Tahoma"/>
                </a:rPr>
                <a:t>drift</a:t>
              </a:r>
              <a:endParaRPr sz="1800" dirty="0">
                <a:latin typeface="Tahoma"/>
                <a:cs typeface="Tahoma"/>
              </a:endParaRPr>
            </a:p>
            <a:p>
              <a:pPr marL="12700">
                <a:lnSpc>
                  <a:spcPct val="100000"/>
                </a:lnSpc>
                <a:spcBef>
                  <a:spcPts val="1760"/>
                </a:spcBef>
              </a:pPr>
              <a:r>
                <a:rPr sz="1000" b="1" i="1" spc="-210" dirty="0">
                  <a:solidFill>
                    <a:srgbClr val="FFFFFF"/>
                  </a:solidFill>
                  <a:latin typeface="Verdana"/>
                  <a:cs typeface="Verdana"/>
                </a:rPr>
                <a:t>INFN</a:t>
              </a:r>
              <a:r>
                <a:rPr sz="1000" b="1" i="1" spc="-150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40" dirty="0">
                  <a:solidFill>
                    <a:srgbClr val="FFFFFF"/>
                  </a:solidFill>
                  <a:latin typeface="Verdana"/>
                  <a:cs typeface="Verdana"/>
                </a:rPr>
                <a:t>patent</a:t>
              </a:r>
              <a:r>
                <a:rPr sz="1000" b="1" i="1" spc="-150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65" dirty="0">
                  <a:solidFill>
                    <a:srgbClr val="FFFFFF"/>
                  </a:solidFill>
                  <a:latin typeface="Verdana"/>
                  <a:cs typeface="Verdana"/>
                </a:rPr>
                <a:t>by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55" dirty="0">
                  <a:solidFill>
                    <a:srgbClr val="FFFFFF"/>
                  </a:solidFill>
                  <a:latin typeface="Verdana"/>
                  <a:cs typeface="Verdana"/>
                </a:rPr>
                <a:t>A.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25" dirty="0">
                  <a:solidFill>
                    <a:srgbClr val="FFFFFF"/>
                  </a:solidFill>
                  <a:latin typeface="Verdana"/>
                  <a:cs typeface="Verdana"/>
                </a:rPr>
                <a:t>Biagioni,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35" dirty="0">
                  <a:solidFill>
                    <a:srgbClr val="FFFFFF"/>
                  </a:solidFill>
                  <a:latin typeface="Verdana"/>
                  <a:cs typeface="Verdana"/>
                </a:rPr>
                <a:t>R.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30" dirty="0">
                  <a:solidFill>
                    <a:srgbClr val="FFFFFF"/>
                  </a:solidFill>
                  <a:latin typeface="Verdana"/>
                  <a:cs typeface="Verdana"/>
                </a:rPr>
                <a:t>Pompili,</a:t>
              </a:r>
              <a:r>
                <a:rPr sz="1000" b="1" i="1" spc="-140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85" dirty="0">
                  <a:solidFill>
                    <a:srgbClr val="FFFFFF"/>
                  </a:solidFill>
                  <a:latin typeface="Verdana"/>
                  <a:cs typeface="Verdana"/>
                </a:rPr>
                <a:t>V.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20" dirty="0">
                  <a:solidFill>
                    <a:srgbClr val="FFFFFF"/>
                  </a:solidFill>
                  <a:latin typeface="Verdana"/>
                  <a:cs typeface="Verdana"/>
                </a:rPr>
                <a:t>Lollo,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50" dirty="0">
                  <a:solidFill>
                    <a:srgbClr val="FFFFFF"/>
                  </a:solidFill>
                  <a:latin typeface="Verdana"/>
                  <a:cs typeface="Verdana"/>
                </a:rPr>
                <a:t>D.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25" dirty="0">
                  <a:solidFill>
                    <a:srgbClr val="FFFFFF"/>
                  </a:solidFill>
                  <a:latin typeface="Verdana"/>
                  <a:cs typeface="Verdana"/>
                </a:rPr>
                <a:t>Pellegrini,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40" dirty="0">
                  <a:solidFill>
                    <a:srgbClr val="FFFFFF"/>
                  </a:solidFill>
                  <a:latin typeface="Verdana"/>
                  <a:cs typeface="Verdana"/>
                </a:rPr>
                <a:t>M.</a:t>
              </a:r>
              <a:r>
                <a:rPr sz="1000" b="1" i="1" spc="-145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000" b="1" i="1" spc="-135" dirty="0">
                  <a:solidFill>
                    <a:srgbClr val="FFFFFF"/>
                  </a:solidFill>
                  <a:latin typeface="Verdana"/>
                  <a:cs typeface="Verdana"/>
                </a:rPr>
                <a:t>Ferrario</a:t>
              </a:r>
              <a:endParaRPr sz="1000" dirty="0">
                <a:latin typeface="Verdana"/>
                <a:cs typeface="Verdan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A08FD9-47D8-8BBD-705A-293F73A0EF40}"/>
              </a:ext>
            </a:extLst>
          </p:cNvPr>
          <p:cNvGrpSpPr/>
          <p:nvPr/>
        </p:nvGrpSpPr>
        <p:grpSpPr>
          <a:xfrm>
            <a:off x="3797713" y="4096139"/>
            <a:ext cx="7452383" cy="2128464"/>
            <a:chOff x="2624491" y="3875524"/>
            <a:chExt cx="7452383" cy="21284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E200EDD-CC48-595E-29C5-53E8A637D7AD}"/>
                </a:ext>
              </a:extLst>
            </p:cNvPr>
            <p:cNvGrpSpPr/>
            <p:nvPr/>
          </p:nvGrpSpPr>
          <p:grpSpPr>
            <a:xfrm>
              <a:off x="2624491" y="3875524"/>
              <a:ext cx="7452383" cy="1974411"/>
              <a:chOff x="217792" y="1556870"/>
              <a:chExt cx="10522587" cy="2932968"/>
            </a:xfrm>
          </p:grpSpPr>
          <p:grpSp>
            <p:nvGrpSpPr>
              <p:cNvPr id="20" name="object 6">
                <a:extLst>
                  <a:ext uri="{FF2B5EF4-FFF2-40B4-BE49-F238E27FC236}">
                    <a16:creationId xmlns:a16="http://schemas.microsoft.com/office/drawing/2014/main" id="{CBC41BF7-751B-407B-FF1C-B8CC207E9EB1}"/>
                  </a:ext>
                </a:extLst>
              </p:cNvPr>
              <p:cNvGrpSpPr/>
              <p:nvPr/>
            </p:nvGrpSpPr>
            <p:grpSpPr>
              <a:xfrm>
                <a:off x="4249077" y="1729442"/>
                <a:ext cx="1430020" cy="731520"/>
                <a:chOff x="4249077" y="1729442"/>
                <a:chExt cx="1430020" cy="731520"/>
              </a:xfrm>
            </p:grpSpPr>
            <p:sp>
              <p:nvSpPr>
                <p:cNvPr id="62" name="object 7">
                  <a:extLst>
                    <a:ext uri="{FF2B5EF4-FFF2-40B4-BE49-F238E27FC236}">
                      <a16:creationId xmlns:a16="http://schemas.microsoft.com/office/drawing/2014/main" id="{D11CF80B-ED22-5CB5-6078-24B6A9D827AE}"/>
                    </a:ext>
                  </a:extLst>
                </p:cNvPr>
                <p:cNvSpPr/>
                <p:nvPr/>
              </p:nvSpPr>
              <p:spPr>
                <a:xfrm>
                  <a:off x="4249077" y="1729442"/>
                  <a:ext cx="1430020" cy="73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020" h="731519">
                      <a:moveTo>
                        <a:pt x="1429918" y="0"/>
                      </a:moveTo>
                      <a:lnTo>
                        <a:pt x="0" y="0"/>
                      </a:lnTo>
                      <a:lnTo>
                        <a:pt x="0" y="731519"/>
                      </a:lnTo>
                      <a:lnTo>
                        <a:pt x="714959" y="731519"/>
                      </a:lnTo>
                      <a:lnTo>
                        <a:pt x="1429918" y="731519"/>
                      </a:lnTo>
                      <a:lnTo>
                        <a:pt x="1429918" y="0"/>
                      </a:lnTo>
                      <a:close/>
                    </a:path>
                  </a:pathLst>
                </a:custGeom>
                <a:solidFill>
                  <a:srgbClr val="719EC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object 8">
                  <a:extLst>
                    <a:ext uri="{FF2B5EF4-FFF2-40B4-BE49-F238E27FC236}">
                      <a16:creationId xmlns:a16="http://schemas.microsoft.com/office/drawing/2014/main" id="{4DCD5587-3502-A70B-51A6-CB6A104004FB}"/>
                    </a:ext>
                  </a:extLst>
                </p:cNvPr>
                <p:cNvSpPr/>
                <p:nvPr/>
              </p:nvSpPr>
              <p:spPr>
                <a:xfrm>
                  <a:off x="4249077" y="1729442"/>
                  <a:ext cx="1430020" cy="73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020" h="731519">
                      <a:moveTo>
                        <a:pt x="714959" y="731519"/>
                      </a:moveTo>
                      <a:lnTo>
                        <a:pt x="0" y="731519"/>
                      </a:lnTo>
                      <a:lnTo>
                        <a:pt x="0" y="0"/>
                      </a:lnTo>
                      <a:lnTo>
                        <a:pt x="1429918" y="0"/>
                      </a:lnTo>
                      <a:lnTo>
                        <a:pt x="1429918" y="731519"/>
                      </a:lnTo>
                      <a:lnTo>
                        <a:pt x="714959" y="731519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22F58BC6-691F-D2E4-ED20-19FF5363331A}"/>
                  </a:ext>
                </a:extLst>
              </p:cNvPr>
              <p:cNvSpPr txBox="1"/>
              <p:nvPr/>
            </p:nvSpPr>
            <p:spPr>
              <a:xfrm>
                <a:off x="3939842" y="1574847"/>
                <a:ext cx="1430020" cy="739138"/>
              </a:xfrm>
              <a:prstGeom prst="rect">
                <a:avLst/>
              </a:prstGeom>
              <a:ln w="3175">
                <a:noFill/>
              </a:ln>
            </p:spPr>
            <p:txBody>
              <a:bodyPr vert="horz" wrap="square" lIns="0" tIns="218440" rIns="0" bIns="0" rtlCol="0">
                <a:spAutoFit/>
              </a:bodyPr>
              <a:lstStyle/>
              <a:p>
                <a:pPr marL="433070" algn="ctr">
                  <a:lnSpc>
                    <a:spcPct val="100000"/>
                  </a:lnSpc>
                  <a:spcBef>
                    <a:spcPts val="1720"/>
                  </a:spcBef>
                </a:pPr>
                <a:r>
                  <a:rPr sz="1800" b="1" spc="-220" dirty="0">
                    <a:solidFill>
                      <a:srgbClr val="F9F9F9"/>
                    </a:solidFill>
                    <a:latin typeface="Tahoma"/>
                    <a:cs typeface="Tahoma"/>
                  </a:rPr>
                  <a:t>PWFA</a:t>
                </a:r>
                <a:endParaRPr sz="1800" dirty="0">
                  <a:latin typeface="Tahoma"/>
                  <a:cs typeface="Tahoma"/>
                </a:endParaRPr>
              </a:p>
            </p:txBody>
          </p:sp>
          <p:grpSp>
            <p:nvGrpSpPr>
              <p:cNvPr id="22" name="object 10">
                <a:extLst>
                  <a:ext uri="{FF2B5EF4-FFF2-40B4-BE49-F238E27FC236}">
                    <a16:creationId xmlns:a16="http://schemas.microsoft.com/office/drawing/2014/main" id="{FA959F22-31AE-A1B7-5661-8E67F5DDC454}"/>
                  </a:ext>
                </a:extLst>
              </p:cNvPr>
              <p:cNvGrpSpPr/>
              <p:nvPr/>
            </p:nvGrpSpPr>
            <p:grpSpPr>
              <a:xfrm>
                <a:off x="2399753" y="1729442"/>
                <a:ext cx="6525259" cy="731520"/>
                <a:chOff x="2399753" y="1729442"/>
                <a:chExt cx="6525259" cy="731520"/>
              </a:xfrm>
            </p:grpSpPr>
            <p:sp>
              <p:nvSpPr>
                <p:cNvPr id="56" name="object 11">
                  <a:extLst>
                    <a:ext uri="{FF2B5EF4-FFF2-40B4-BE49-F238E27FC236}">
                      <a16:creationId xmlns:a16="http://schemas.microsoft.com/office/drawing/2014/main" id="{31C46EC9-3269-07E5-E2E2-95367F4C1C21}"/>
                    </a:ext>
                  </a:extLst>
                </p:cNvPr>
                <p:cNvSpPr/>
                <p:nvPr/>
              </p:nvSpPr>
              <p:spPr>
                <a:xfrm>
                  <a:off x="2399753" y="1964887"/>
                  <a:ext cx="1831975" cy="278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1975" h="278130">
                      <a:moveTo>
                        <a:pt x="0" y="0"/>
                      </a:moveTo>
                      <a:lnTo>
                        <a:pt x="0" y="277558"/>
                      </a:lnTo>
                      <a:lnTo>
                        <a:pt x="1831682" y="1385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object 12">
                  <a:extLst>
                    <a:ext uri="{FF2B5EF4-FFF2-40B4-BE49-F238E27FC236}">
                      <a16:creationId xmlns:a16="http://schemas.microsoft.com/office/drawing/2014/main" id="{149716E6-DAF7-0823-BC80-7BBD80A39844}"/>
                    </a:ext>
                  </a:extLst>
                </p:cNvPr>
                <p:cNvSpPr/>
                <p:nvPr/>
              </p:nvSpPr>
              <p:spPr>
                <a:xfrm>
                  <a:off x="2399753" y="1964887"/>
                  <a:ext cx="1831975" cy="278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1975" h="278130">
                      <a:moveTo>
                        <a:pt x="1831682" y="138595"/>
                      </a:moveTo>
                      <a:lnTo>
                        <a:pt x="0" y="277558"/>
                      </a:lnTo>
                      <a:lnTo>
                        <a:pt x="0" y="0"/>
                      </a:lnTo>
                      <a:lnTo>
                        <a:pt x="1831682" y="138595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8" name="object 13">
                  <a:extLst>
                    <a:ext uri="{FF2B5EF4-FFF2-40B4-BE49-F238E27FC236}">
                      <a16:creationId xmlns:a16="http://schemas.microsoft.com/office/drawing/2014/main" id="{E5E52025-85B1-D8EE-4945-806037C1E98D}"/>
                    </a:ext>
                  </a:extLst>
                </p:cNvPr>
                <p:cNvSpPr/>
                <p:nvPr/>
              </p:nvSpPr>
              <p:spPr>
                <a:xfrm>
                  <a:off x="5649480" y="1964887"/>
                  <a:ext cx="1831975" cy="278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1975" h="278130">
                      <a:moveTo>
                        <a:pt x="1831682" y="0"/>
                      </a:moveTo>
                      <a:lnTo>
                        <a:pt x="0" y="138963"/>
                      </a:lnTo>
                      <a:lnTo>
                        <a:pt x="1831682" y="277558"/>
                      </a:lnTo>
                      <a:lnTo>
                        <a:pt x="183168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object 14">
                  <a:extLst>
                    <a:ext uri="{FF2B5EF4-FFF2-40B4-BE49-F238E27FC236}">
                      <a16:creationId xmlns:a16="http://schemas.microsoft.com/office/drawing/2014/main" id="{AC4D1D1F-ECD1-2E3C-0D09-FFDA885B77EA}"/>
                    </a:ext>
                  </a:extLst>
                </p:cNvPr>
                <p:cNvSpPr/>
                <p:nvPr/>
              </p:nvSpPr>
              <p:spPr>
                <a:xfrm>
                  <a:off x="5649480" y="1964887"/>
                  <a:ext cx="1831975" cy="278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1975" h="278130">
                      <a:moveTo>
                        <a:pt x="0" y="138963"/>
                      </a:moveTo>
                      <a:lnTo>
                        <a:pt x="1831682" y="0"/>
                      </a:lnTo>
                      <a:lnTo>
                        <a:pt x="1831682" y="277558"/>
                      </a:lnTo>
                      <a:lnTo>
                        <a:pt x="0" y="138963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0" name="object 15">
                  <a:extLst>
                    <a:ext uri="{FF2B5EF4-FFF2-40B4-BE49-F238E27FC236}">
                      <a16:creationId xmlns:a16="http://schemas.microsoft.com/office/drawing/2014/main" id="{5F359F5A-98D8-B157-7FC4-2D69FA7CD26B}"/>
                    </a:ext>
                  </a:extLst>
                </p:cNvPr>
                <p:cNvSpPr/>
                <p:nvPr/>
              </p:nvSpPr>
              <p:spPr>
                <a:xfrm>
                  <a:off x="7494485" y="1729442"/>
                  <a:ext cx="1430655" cy="73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654" h="731519">
                      <a:moveTo>
                        <a:pt x="1430274" y="0"/>
                      </a:moveTo>
                      <a:lnTo>
                        <a:pt x="0" y="0"/>
                      </a:lnTo>
                      <a:lnTo>
                        <a:pt x="0" y="731519"/>
                      </a:lnTo>
                      <a:lnTo>
                        <a:pt x="715314" y="731519"/>
                      </a:lnTo>
                      <a:lnTo>
                        <a:pt x="1430274" y="731519"/>
                      </a:lnTo>
                      <a:lnTo>
                        <a:pt x="1430274" y="0"/>
                      </a:lnTo>
                      <a:close/>
                    </a:path>
                  </a:pathLst>
                </a:custGeom>
                <a:solidFill>
                  <a:srgbClr val="719EC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object 16">
                  <a:extLst>
                    <a:ext uri="{FF2B5EF4-FFF2-40B4-BE49-F238E27FC236}">
                      <a16:creationId xmlns:a16="http://schemas.microsoft.com/office/drawing/2014/main" id="{23A233A4-4682-4DA4-2348-BC52EE3AADC0}"/>
                    </a:ext>
                  </a:extLst>
                </p:cNvPr>
                <p:cNvSpPr/>
                <p:nvPr/>
              </p:nvSpPr>
              <p:spPr>
                <a:xfrm>
                  <a:off x="7494485" y="1729442"/>
                  <a:ext cx="1430655" cy="73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654" h="731519">
                      <a:moveTo>
                        <a:pt x="715314" y="731519"/>
                      </a:moveTo>
                      <a:lnTo>
                        <a:pt x="0" y="731519"/>
                      </a:lnTo>
                      <a:lnTo>
                        <a:pt x="0" y="0"/>
                      </a:lnTo>
                      <a:lnTo>
                        <a:pt x="1430274" y="0"/>
                      </a:lnTo>
                      <a:lnTo>
                        <a:pt x="1430274" y="731519"/>
                      </a:lnTo>
                      <a:lnTo>
                        <a:pt x="715314" y="731519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3" name="object 17">
                <a:extLst>
                  <a:ext uri="{FF2B5EF4-FFF2-40B4-BE49-F238E27FC236}">
                    <a16:creationId xmlns:a16="http://schemas.microsoft.com/office/drawing/2014/main" id="{00D00900-8730-DF12-8211-F7463627197F}"/>
                  </a:ext>
                </a:extLst>
              </p:cNvPr>
              <p:cNvSpPr txBox="1"/>
              <p:nvPr/>
            </p:nvSpPr>
            <p:spPr>
              <a:xfrm>
                <a:off x="7527560" y="1556870"/>
                <a:ext cx="1430655" cy="731521"/>
              </a:xfrm>
              <a:prstGeom prst="rect">
                <a:avLst/>
              </a:prstGeom>
              <a:ln w="3175">
                <a:noFill/>
              </a:ln>
            </p:spPr>
            <p:txBody>
              <a:bodyPr vert="horz" wrap="square" lIns="0" tIns="21844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720"/>
                  </a:spcBef>
                </a:pPr>
                <a:r>
                  <a:rPr sz="1800" b="1" spc="-140" dirty="0">
                    <a:solidFill>
                      <a:srgbClr val="F9F9F9"/>
                    </a:solidFill>
                    <a:latin typeface="Tahoma"/>
                    <a:cs typeface="Tahoma"/>
                  </a:rPr>
                  <a:t>APL</a:t>
                </a:r>
                <a:endParaRPr sz="1800" dirty="0">
                  <a:latin typeface="Tahoma"/>
                  <a:cs typeface="Tahoma"/>
                </a:endParaRPr>
              </a:p>
            </p:txBody>
          </p:sp>
          <p:grpSp>
            <p:nvGrpSpPr>
              <p:cNvPr id="24" name="object 18">
                <a:extLst>
                  <a:ext uri="{FF2B5EF4-FFF2-40B4-BE49-F238E27FC236}">
                    <a16:creationId xmlns:a16="http://schemas.microsoft.com/office/drawing/2014/main" id="{C44416E5-E67F-E88D-68FB-3FA584B9BD25}"/>
                  </a:ext>
                </a:extLst>
              </p:cNvPr>
              <p:cNvGrpSpPr/>
              <p:nvPr/>
            </p:nvGrpSpPr>
            <p:grpSpPr>
              <a:xfrm>
                <a:off x="969478" y="1729442"/>
                <a:ext cx="1430656" cy="731520"/>
                <a:chOff x="969478" y="1729442"/>
                <a:chExt cx="1430656" cy="731520"/>
              </a:xfrm>
            </p:grpSpPr>
            <p:sp>
              <p:nvSpPr>
                <p:cNvPr id="54" name="object 19">
                  <a:extLst>
                    <a:ext uri="{FF2B5EF4-FFF2-40B4-BE49-F238E27FC236}">
                      <a16:creationId xmlns:a16="http://schemas.microsoft.com/office/drawing/2014/main" id="{F5619F55-32A6-1EDF-99A2-D2FD811E2ECC}"/>
                    </a:ext>
                  </a:extLst>
                </p:cNvPr>
                <p:cNvSpPr/>
                <p:nvPr/>
              </p:nvSpPr>
              <p:spPr>
                <a:xfrm>
                  <a:off x="969478" y="1729443"/>
                  <a:ext cx="1430655" cy="731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655" h="731519">
                      <a:moveTo>
                        <a:pt x="1430273" y="0"/>
                      </a:moveTo>
                      <a:lnTo>
                        <a:pt x="0" y="0"/>
                      </a:lnTo>
                      <a:lnTo>
                        <a:pt x="0" y="731519"/>
                      </a:lnTo>
                      <a:lnTo>
                        <a:pt x="715314" y="731519"/>
                      </a:lnTo>
                      <a:lnTo>
                        <a:pt x="1430273" y="731519"/>
                      </a:lnTo>
                      <a:lnTo>
                        <a:pt x="1430273" y="0"/>
                      </a:lnTo>
                      <a:close/>
                    </a:path>
                  </a:pathLst>
                </a:custGeom>
                <a:solidFill>
                  <a:srgbClr val="719EC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object 20">
                  <a:extLst>
                    <a:ext uri="{FF2B5EF4-FFF2-40B4-BE49-F238E27FC236}">
                      <a16:creationId xmlns:a16="http://schemas.microsoft.com/office/drawing/2014/main" id="{E81C3683-2976-FE82-DF02-6450B6A143C8}"/>
                    </a:ext>
                  </a:extLst>
                </p:cNvPr>
                <p:cNvSpPr/>
                <p:nvPr/>
              </p:nvSpPr>
              <p:spPr>
                <a:xfrm>
                  <a:off x="969479" y="1729442"/>
                  <a:ext cx="1430655" cy="73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655" h="731519">
                      <a:moveTo>
                        <a:pt x="715314" y="731519"/>
                      </a:moveTo>
                      <a:lnTo>
                        <a:pt x="0" y="731519"/>
                      </a:lnTo>
                      <a:lnTo>
                        <a:pt x="0" y="0"/>
                      </a:lnTo>
                      <a:lnTo>
                        <a:pt x="1430273" y="0"/>
                      </a:lnTo>
                      <a:lnTo>
                        <a:pt x="1430273" y="731519"/>
                      </a:lnTo>
                      <a:lnTo>
                        <a:pt x="715314" y="731519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5" name="object 21">
                <a:extLst>
                  <a:ext uri="{FF2B5EF4-FFF2-40B4-BE49-F238E27FC236}">
                    <a16:creationId xmlns:a16="http://schemas.microsoft.com/office/drawing/2014/main" id="{161D7EF3-09C8-CBA8-E48E-79C67EB18993}"/>
                  </a:ext>
                </a:extLst>
              </p:cNvPr>
              <p:cNvSpPr txBox="1"/>
              <p:nvPr/>
            </p:nvSpPr>
            <p:spPr>
              <a:xfrm>
                <a:off x="915918" y="1557908"/>
                <a:ext cx="1430655" cy="731521"/>
              </a:xfrm>
              <a:prstGeom prst="rect">
                <a:avLst/>
              </a:prstGeom>
              <a:ln w="3175">
                <a:noFill/>
              </a:ln>
            </p:spPr>
            <p:txBody>
              <a:bodyPr vert="horz" wrap="square" lIns="0" tIns="21844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720"/>
                  </a:spcBef>
                </a:pPr>
                <a:r>
                  <a:rPr sz="1800" b="1" spc="-140" dirty="0">
                    <a:solidFill>
                      <a:srgbClr val="F9F9F9"/>
                    </a:solidFill>
                    <a:latin typeface="Tahoma"/>
                    <a:cs typeface="Tahoma"/>
                  </a:rPr>
                  <a:t>APL</a:t>
                </a:r>
                <a:endParaRPr sz="1800" dirty="0">
                  <a:latin typeface="Tahoma"/>
                  <a:cs typeface="Tahoma"/>
                </a:endParaRPr>
              </a:p>
            </p:txBody>
          </p:sp>
          <p:grpSp>
            <p:nvGrpSpPr>
              <p:cNvPr id="26" name="object 22">
                <a:extLst>
                  <a:ext uri="{FF2B5EF4-FFF2-40B4-BE49-F238E27FC236}">
                    <a16:creationId xmlns:a16="http://schemas.microsoft.com/office/drawing/2014/main" id="{44772C80-78D9-B009-BA80-4B3B79FD8998}"/>
                  </a:ext>
                </a:extLst>
              </p:cNvPr>
              <p:cNvGrpSpPr/>
              <p:nvPr/>
            </p:nvGrpSpPr>
            <p:grpSpPr>
              <a:xfrm>
                <a:off x="217792" y="1994402"/>
                <a:ext cx="9709162" cy="2495436"/>
                <a:chOff x="217792" y="1994402"/>
                <a:chExt cx="9709162" cy="2495436"/>
              </a:xfrm>
            </p:grpSpPr>
            <p:sp>
              <p:nvSpPr>
                <p:cNvPr id="31" name="object 23">
                  <a:extLst>
                    <a:ext uri="{FF2B5EF4-FFF2-40B4-BE49-F238E27FC236}">
                      <a16:creationId xmlns:a16="http://schemas.microsoft.com/office/drawing/2014/main" id="{52C6D5B7-EC08-EA4E-E449-68506C82372E}"/>
                    </a:ext>
                  </a:extLst>
                </p:cNvPr>
                <p:cNvSpPr/>
                <p:nvPr/>
              </p:nvSpPr>
              <p:spPr>
                <a:xfrm>
                  <a:off x="1224724" y="2718721"/>
                  <a:ext cx="915035" cy="823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35" h="823595">
                      <a:moveTo>
                        <a:pt x="777595" y="0"/>
                      </a:moveTo>
                      <a:lnTo>
                        <a:pt x="137159" y="0"/>
                      </a:lnTo>
                      <a:lnTo>
                        <a:pt x="119228" y="1199"/>
                      </a:lnTo>
                      <a:lnTo>
                        <a:pt x="68757" y="18364"/>
                      </a:lnTo>
                      <a:lnTo>
                        <a:pt x="28456" y="53807"/>
                      </a:lnTo>
                      <a:lnTo>
                        <a:pt x="4722" y="101750"/>
                      </a:lnTo>
                      <a:lnTo>
                        <a:pt x="0" y="137159"/>
                      </a:lnTo>
                      <a:lnTo>
                        <a:pt x="0" y="686168"/>
                      </a:lnTo>
                      <a:lnTo>
                        <a:pt x="10474" y="738465"/>
                      </a:lnTo>
                      <a:lnTo>
                        <a:pt x="40316" y="783005"/>
                      </a:lnTo>
                      <a:lnTo>
                        <a:pt x="84860" y="812848"/>
                      </a:lnTo>
                      <a:lnTo>
                        <a:pt x="137159" y="823328"/>
                      </a:lnTo>
                      <a:lnTo>
                        <a:pt x="777595" y="823328"/>
                      </a:lnTo>
                      <a:lnTo>
                        <a:pt x="829893" y="812848"/>
                      </a:lnTo>
                      <a:lnTo>
                        <a:pt x="874437" y="783005"/>
                      </a:lnTo>
                      <a:lnTo>
                        <a:pt x="904275" y="738465"/>
                      </a:lnTo>
                      <a:lnTo>
                        <a:pt x="914755" y="686168"/>
                      </a:lnTo>
                      <a:lnTo>
                        <a:pt x="914755" y="137159"/>
                      </a:lnTo>
                      <a:lnTo>
                        <a:pt x="904275" y="84873"/>
                      </a:lnTo>
                      <a:lnTo>
                        <a:pt x="874437" y="40328"/>
                      </a:lnTo>
                      <a:lnTo>
                        <a:pt x="829893" y="10485"/>
                      </a:lnTo>
                      <a:lnTo>
                        <a:pt x="7775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24">
                  <a:extLst>
                    <a:ext uri="{FF2B5EF4-FFF2-40B4-BE49-F238E27FC236}">
                      <a16:creationId xmlns:a16="http://schemas.microsoft.com/office/drawing/2014/main" id="{85FDB4E5-E59C-8AEC-6329-4C7074F086AB}"/>
                    </a:ext>
                  </a:extLst>
                </p:cNvPr>
                <p:cNvSpPr/>
                <p:nvPr/>
              </p:nvSpPr>
              <p:spPr>
                <a:xfrm>
                  <a:off x="1224724" y="2718721"/>
                  <a:ext cx="915035" cy="823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35" h="823595">
                      <a:moveTo>
                        <a:pt x="137159" y="0"/>
                      </a:moveTo>
                      <a:lnTo>
                        <a:pt x="119228" y="1199"/>
                      </a:lnTo>
                      <a:lnTo>
                        <a:pt x="101739" y="4729"/>
                      </a:lnTo>
                      <a:lnTo>
                        <a:pt x="53795" y="28469"/>
                      </a:lnTo>
                      <a:lnTo>
                        <a:pt x="18351" y="68770"/>
                      </a:lnTo>
                      <a:lnTo>
                        <a:pt x="1197" y="119235"/>
                      </a:lnTo>
                      <a:lnTo>
                        <a:pt x="0" y="137159"/>
                      </a:lnTo>
                      <a:lnTo>
                        <a:pt x="0" y="685800"/>
                      </a:lnTo>
                      <a:lnTo>
                        <a:pt x="0" y="686168"/>
                      </a:lnTo>
                      <a:lnTo>
                        <a:pt x="10474" y="738465"/>
                      </a:lnTo>
                      <a:lnTo>
                        <a:pt x="40316" y="783005"/>
                      </a:lnTo>
                      <a:lnTo>
                        <a:pt x="84860" y="812848"/>
                      </a:lnTo>
                      <a:lnTo>
                        <a:pt x="137159" y="823328"/>
                      </a:lnTo>
                      <a:lnTo>
                        <a:pt x="777239" y="823328"/>
                      </a:lnTo>
                      <a:lnTo>
                        <a:pt x="777595" y="823328"/>
                      </a:lnTo>
                      <a:lnTo>
                        <a:pt x="829893" y="812848"/>
                      </a:lnTo>
                      <a:lnTo>
                        <a:pt x="874437" y="783005"/>
                      </a:lnTo>
                      <a:lnTo>
                        <a:pt x="904275" y="738465"/>
                      </a:lnTo>
                      <a:lnTo>
                        <a:pt x="914755" y="686168"/>
                      </a:lnTo>
                      <a:lnTo>
                        <a:pt x="914755" y="137159"/>
                      </a:lnTo>
                      <a:lnTo>
                        <a:pt x="913557" y="119235"/>
                      </a:lnTo>
                      <a:lnTo>
                        <a:pt x="910031" y="101750"/>
                      </a:lnTo>
                      <a:lnTo>
                        <a:pt x="886293" y="53807"/>
                      </a:lnTo>
                      <a:lnTo>
                        <a:pt x="845997" y="18364"/>
                      </a:lnTo>
                      <a:lnTo>
                        <a:pt x="795521" y="1199"/>
                      </a:lnTo>
                      <a:lnTo>
                        <a:pt x="777595" y="0"/>
                      </a:lnTo>
                      <a:lnTo>
                        <a:pt x="137159" y="0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3" name="object 25">
                  <a:extLst>
                    <a:ext uri="{FF2B5EF4-FFF2-40B4-BE49-F238E27FC236}">
                      <a16:creationId xmlns:a16="http://schemas.microsoft.com/office/drawing/2014/main" id="{082FA6FC-BC20-E17D-DF00-690FC1CEF9BD}"/>
                    </a:ext>
                  </a:extLst>
                </p:cNvPr>
                <p:cNvSpPr/>
                <p:nvPr/>
              </p:nvSpPr>
              <p:spPr>
                <a:xfrm>
                  <a:off x="1554479" y="2846166"/>
                  <a:ext cx="274955" cy="54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55" h="549275">
                      <a:moveTo>
                        <a:pt x="42481" y="331558"/>
                      </a:moveTo>
                      <a:lnTo>
                        <a:pt x="0" y="548995"/>
                      </a:lnTo>
                      <a:lnTo>
                        <a:pt x="139674" y="487438"/>
                      </a:lnTo>
                      <a:lnTo>
                        <a:pt x="89636" y="453237"/>
                      </a:lnTo>
                      <a:lnTo>
                        <a:pt x="115193" y="411124"/>
                      </a:lnTo>
                      <a:lnTo>
                        <a:pt x="61925" y="411124"/>
                      </a:lnTo>
                      <a:lnTo>
                        <a:pt x="42481" y="331558"/>
                      </a:lnTo>
                      <a:close/>
                    </a:path>
                    <a:path w="274955" h="549275">
                      <a:moveTo>
                        <a:pt x="230544" y="221043"/>
                      </a:moveTo>
                      <a:lnTo>
                        <a:pt x="184683" y="221043"/>
                      </a:lnTo>
                      <a:lnTo>
                        <a:pt x="61925" y="411124"/>
                      </a:lnTo>
                      <a:lnTo>
                        <a:pt x="115193" y="411124"/>
                      </a:lnTo>
                      <a:lnTo>
                        <a:pt x="230544" y="221043"/>
                      </a:lnTo>
                      <a:close/>
                    </a:path>
                    <a:path w="274955" h="549275">
                      <a:moveTo>
                        <a:pt x="157314" y="0"/>
                      </a:moveTo>
                      <a:lnTo>
                        <a:pt x="12242" y="258838"/>
                      </a:lnTo>
                      <a:lnTo>
                        <a:pt x="184683" y="221043"/>
                      </a:lnTo>
                      <a:lnTo>
                        <a:pt x="230544" y="221043"/>
                      </a:lnTo>
                      <a:lnTo>
                        <a:pt x="251515" y="186486"/>
                      </a:lnTo>
                      <a:lnTo>
                        <a:pt x="94678" y="186486"/>
                      </a:lnTo>
                      <a:lnTo>
                        <a:pt x="217081" y="7556"/>
                      </a:lnTo>
                      <a:lnTo>
                        <a:pt x="157314" y="0"/>
                      </a:lnTo>
                      <a:close/>
                    </a:path>
                    <a:path w="274955" h="549275">
                      <a:moveTo>
                        <a:pt x="274675" y="148323"/>
                      </a:moveTo>
                      <a:lnTo>
                        <a:pt x="94678" y="186486"/>
                      </a:lnTo>
                      <a:lnTo>
                        <a:pt x="251515" y="186486"/>
                      </a:lnTo>
                      <a:lnTo>
                        <a:pt x="274675" y="148323"/>
                      </a:lnTo>
                      <a:close/>
                    </a:path>
                  </a:pathLst>
                </a:custGeom>
                <a:solidFill>
                  <a:srgbClr val="FFB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object 26">
                  <a:extLst>
                    <a:ext uri="{FF2B5EF4-FFF2-40B4-BE49-F238E27FC236}">
                      <a16:creationId xmlns:a16="http://schemas.microsoft.com/office/drawing/2014/main" id="{8E3C4C59-12EB-823A-238A-79FA5C94B822}"/>
                    </a:ext>
                  </a:extLst>
                </p:cNvPr>
                <p:cNvSpPr/>
                <p:nvPr/>
              </p:nvSpPr>
              <p:spPr>
                <a:xfrm>
                  <a:off x="789114" y="2095202"/>
                  <a:ext cx="1791335" cy="130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335" h="1300479">
                      <a:moveTo>
                        <a:pt x="1040041" y="899287"/>
                      </a:moveTo>
                      <a:lnTo>
                        <a:pt x="860044" y="937450"/>
                      </a:lnTo>
                      <a:lnTo>
                        <a:pt x="982446" y="758520"/>
                      </a:lnTo>
                      <a:lnTo>
                        <a:pt x="922680" y="750963"/>
                      </a:lnTo>
                      <a:lnTo>
                        <a:pt x="777608" y="1009802"/>
                      </a:lnTo>
                      <a:lnTo>
                        <a:pt x="950048" y="972007"/>
                      </a:lnTo>
                      <a:lnTo>
                        <a:pt x="827290" y="1162088"/>
                      </a:lnTo>
                      <a:lnTo>
                        <a:pt x="807847" y="1082522"/>
                      </a:lnTo>
                      <a:lnTo>
                        <a:pt x="765365" y="1299959"/>
                      </a:lnTo>
                      <a:lnTo>
                        <a:pt x="905040" y="1238402"/>
                      </a:lnTo>
                      <a:lnTo>
                        <a:pt x="855002" y="1204201"/>
                      </a:lnTo>
                      <a:lnTo>
                        <a:pt x="1040041" y="899287"/>
                      </a:lnTo>
                      <a:close/>
                    </a:path>
                    <a:path w="1791335" h="1300479">
                      <a:moveTo>
                        <a:pt x="435610" y="1034999"/>
                      </a:moveTo>
                      <a:lnTo>
                        <a:pt x="0" y="1034999"/>
                      </a:lnTo>
                      <a:lnTo>
                        <a:pt x="0" y="0"/>
                      </a:lnTo>
                      <a:lnTo>
                        <a:pt x="180720" y="0"/>
                      </a:lnTo>
                    </a:path>
                    <a:path w="1791335" h="1300479">
                      <a:moveTo>
                        <a:pt x="1350010" y="1034999"/>
                      </a:moveTo>
                      <a:lnTo>
                        <a:pt x="1791004" y="1034999"/>
                      </a:lnTo>
                      <a:lnTo>
                        <a:pt x="1791004" y="0"/>
                      </a:lnTo>
                      <a:lnTo>
                        <a:pt x="1611007" y="0"/>
                      </a:lnTo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object 27">
                  <a:extLst>
                    <a:ext uri="{FF2B5EF4-FFF2-40B4-BE49-F238E27FC236}">
                      <a16:creationId xmlns:a16="http://schemas.microsoft.com/office/drawing/2014/main" id="{3D04C777-9BC7-720D-1AAD-D8121E6C3330}"/>
                    </a:ext>
                  </a:extLst>
                </p:cNvPr>
                <p:cNvSpPr/>
                <p:nvPr/>
              </p:nvSpPr>
              <p:spPr>
                <a:xfrm>
                  <a:off x="4537075" y="2719090"/>
                  <a:ext cx="915035" cy="823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35" h="823595">
                      <a:moveTo>
                        <a:pt x="777608" y="0"/>
                      </a:moveTo>
                      <a:lnTo>
                        <a:pt x="137160" y="0"/>
                      </a:lnTo>
                      <a:lnTo>
                        <a:pt x="119235" y="1197"/>
                      </a:lnTo>
                      <a:lnTo>
                        <a:pt x="68770" y="18351"/>
                      </a:lnTo>
                      <a:lnTo>
                        <a:pt x="28467" y="53795"/>
                      </a:lnTo>
                      <a:lnTo>
                        <a:pt x="4729" y="101744"/>
                      </a:lnTo>
                      <a:lnTo>
                        <a:pt x="0" y="137159"/>
                      </a:lnTo>
                      <a:lnTo>
                        <a:pt x="0" y="686155"/>
                      </a:lnTo>
                      <a:lnTo>
                        <a:pt x="10485" y="738453"/>
                      </a:lnTo>
                      <a:lnTo>
                        <a:pt x="40324" y="782997"/>
                      </a:lnTo>
                      <a:lnTo>
                        <a:pt x="84873" y="812835"/>
                      </a:lnTo>
                      <a:lnTo>
                        <a:pt x="137160" y="823315"/>
                      </a:lnTo>
                      <a:lnTo>
                        <a:pt x="777608" y="823315"/>
                      </a:lnTo>
                      <a:lnTo>
                        <a:pt x="829900" y="812835"/>
                      </a:lnTo>
                      <a:lnTo>
                        <a:pt x="874445" y="782997"/>
                      </a:lnTo>
                      <a:lnTo>
                        <a:pt x="904288" y="738453"/>
                      </a:lnTo>
                      <a:lnTo>
                        <a:pt x="914768" y="686155"/>
                      </a:lnTo>
                      <a:lnTo>
                        <a:pt x="914768" y="137159"/>
                      </a:lnTo>
                      <a:lnTo>
                        <a:pt x="904288" y="84862"/>
                      </a:lnTo>
                      <a:lnTo>
                        <a:pt x="874445" y="40316"/>
                      </a:lnTo>
                      <a:lnTo>
                        <a:pt x="829900" y="10474"/>
                      </a:lnTo>
                      <a:lnTo>
                        <a:pt x="77760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object 28">
                  <a:extLst>
                    <a:ext uri="{FF2B5EF4-FFF2-40B4-BE49-F238E27FC236}">
                      <a16:creationId xmlns:a16="http://schemas.microsoft.com/office/drawing/2014/main" id="{FF4424BB-516B-5599-793C-87C794ED9899}"/>
                    </a:ext>
                  </a:extLst>
                </p:cNvPr>
                <p:cNvSpPr/>
                <p:nvPr/>
              </p:nvSpPr>
              <p:spPr>
                <a:xfrm>
                  <a:off x="4537075" y="2719090"/>
                  <a:ext cx="915035" cy="823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35" h="823595">
                      <a:moveTo>
                        <a:pt x="137160" y="0"/>
                      </a:moveTo>
                      <a:lnTo>
                        <a:pt x="119235" y="1197"/>
                      </a:lnTo>
                      <a:lnTo>
                        <a:pt x="101750" y="4722"/>
                      </a:lnTo>
                      <a:lnTo>
                        <a:pt x="53802" y="28456"/>
                      </a:lnTo>
                      <a:lnTo>
                        <a:pt x="18364" y="68757"/>
                      </a:lnTo>
                      <a:lnTo>
                        <a:pt x="1199" y="119233"/>
                      </a:lnTo>
                      <a:lnTo>
                        <a:pt x="0" y="137159"/>
                      </a:lnTo>
                      <a:lnTo>
                        <a:pt x="0" y="685800"/>
                      </a:lnTo>
                      <a:lnTo>
                        <a:pt x="0" y="686155"/>
                      </a:lnTo>
                      <a:lnTo>
                        <a:pt x="10485" y="738453"/>
                      </a:lnTo>
                      <a:lnTo>
                        <a:pt x="40324" y="782997"/>
                      </a:lnTo>
                      <a:lnTo>
                        <a:pt x="84873" y="812835"/>
                      </a:lnTo>
                      <a:lnTo>
                        <a:pt x="137160" y="823315"/>
                      </a:lnTo>
                      <a:lnTo>
                        <a:pt x="777239" y="823315"/>
                      </a:lnTo>
                      <a:lnTo>
                        <a:pt x="777608" y="823315"/>
                      </a:lnTo>
                      <a:lnTo>
                        <a:pt x="829900" y="812835"/>
                      </a:lnTo>
                      <a:lnTo>
                        <a:pt x="874445" y="782997"/>
                      </a:lnTo>
                      <a:lnTo>
                        <a:pt x="904288" y="738453"/>
                      </a:lnTo>
                      <a:lnTo>
                        <a:pt x="914768" y="686155"/>
                      </a:lnTo>
                      <a:lnTo>
                        <a:pt x="914768" y="137159"/>
                      </a:lnTo>
                      <a:lnTo>
                        <a:pt x="913570" y="119233"/>
                      </a:lnTo>
                      <a:lnTo>
                        <a:pt x="910043" y="101744"/>
                      </a:lnTo>
                      <a:lnTo>
                        <a:pt x="886301" y="53795"/>
                      </a:lnTo>
                      <a:lnTo>
                        <a:pt x="846010" y="18351"/>
                      </a:lnTo>
                      <a:lnTo>
                        <a:pt x="795532" y="1197"/>
                      </a:lnTo>
                      <a:lnTo>
                        <a:pt x="777608" y="0"/>
                      </a:lnTo>
                      <a:lnTo>
                        <a:pt x="137160" y="0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object 29">
                  <a:extLst>
                    <a:ext uri="{FF2B5EF4-FFF2-40B4-BE49-F238E27FC236}">
                      <a16:creationId xmlns:a16="http://schemas.microsoft.com/office/drawing/2014/main" id="{84063CEB-3E0B-EFF2-881C-8FCE567D0763}"/>
                    </a:ext>
                  </a:extLst>
                </p:cNvPr>
                <p:cNvSpPr/>
                <p:nvPr/>
              </p:nvSpPr>
              <p:spPr>
                <a:xfrm>
                  <a:off x="4866843" y="2846521"/>
                  <a:ext cx="274955" cy="54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54" h="549275">
                      <a:moveTo>
                        <a:pt x="42481" y="331571"/>
                      </a:moveTo>
                      <a:lnTo>
                        <a:pt x="0" y="549008"/>
                      </a:lnTo>
                      <a:lnTo>
                        <a:pt x="139674" y="487451"/>
                      </a:lnTo>
                      <a:lnTo>
                        <a:pt x="89636" y="453250"/>
                      </a:lnTo>
                      <a:lnTo>
                        <a:pt x="115199" y="411124"/>
                      </a:lnTo>
                      <a:lnTo>
                        <a:pt x="61912" y="411124"/>
                      </a:lnTo>
                      <a:lnTo>
                        <a:pt x="42481" y="331571"/>
                      </a:lnTo>
                      <a:close/>
                    </a:path>
                    <a:path w="274954" h="549275">
                      <a:moveTo>
                        <a:pt x="230546" y="221043"/>
                      </a:moveTo>
                      <a:lnTo>
                        <a:pt x="184670" y="221043"/>
                      </a:lnTo>
                      <a:lnTo>
                        <a:pt x="61912" y="411124"/>
                      </a:lnTo>
                      <a:lnTo>
                        <a:pt x="115199" y="411124"/>
                      </a:lnTo>
                      <a:lnTo>
                        <a:pt x="230546" y="221043"/>
                      </a:lnTo>
                      <a:close/>
                    </a:path>
                    <a:path w="274954" h="549275">
                      <a:moveTo>
                        <a:pt x="157314" y="0"/>
                      </a:moveTo>
                      <a:lnTo>
                        <a:pt x="12242" y="258851"/>
                      </a:lnTo>
                      <a:lnTo>
                        <a:pt x="184670" y="221043"/>
                      </a:lnTo>
                      <a:lnTo>
                        <a:pt x="230546" y="221043"/>
                      </a:lnTo>
                      <a:lnTo>
                        <a:pt x="251516" y="186486"/>
                      </a:lnTo>
                      <a:lnTo>
                        <a:pt x="94678" y="186486"/>
                      </a:lnTo>
                      <a:lnTo>
                        <a:pt x="217081" y="7569"/>
                      </a:lnTo>
                      <a:lnTo>
                        <a:pt x="157314" y="0"/>
                      </a:lnTo>
                      <a:close/>
                    </a:path>
                    <a:path w="274954" h="549275">
                      <a:moveTo>
                        <a:pt x="274675" y="148323"/>
                      </a:moveTo>
                      <a:lnTo>
                        <a:pt x="94678" y="186486"/>
                      </a:lnTo>
                      <a:lnTo>
                        <a:pt x="251516" y="186486"/>
                      </a:lnTo>
                      <a:lnTo>
                        <a:pt x="274675" y="148323"/>
                      </a:lnTo>
                      <a:close/>
                    </a:path>
                  </a:pathLst>
                </a:custGeom>
                <a:solidFill>
                  <a:srgbClr val="FFB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8" name="object 30">
                  <a:extLst>
                    <a:ext uri="{FF2B5EF4-FFF2-40B4-BE49-F238E27FC236}">
                      <a16:creationId xmlns:a16="http://schemas.microsoft.com/office/drawing/2014/main" id="{53A28786-40E8-9AEC-B2F6-012C95FFD00D}"/>
                    </a:ext>
                  </a:extLst>
                </p:cNvPr>
                <p:cNvSpPr/>
                <p:nvPr/>
              </p:nvSpPr>
              <p:spPr>
                <a:xfrm>
                  <a:off x="4068724" y="2095202"/>
                  <a:ext cx="1790700" cy="130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700" h="1300479">
                      <a:moveTo>
                        <a:pt x="1072794" y="899642"/>
                      </a:moveTo>
                      <a:lnTo>
                        <a:pt x="892797" y="937806"/>
                      </a:lnTo>
                      <a:lnTo>
                        <a:pt x="1015199" y="758888"/>
                      </a:lnTo>
                      <a:lnTo>
                        <a:pt x="955433" y="751319"/>
                      </a:lnTo>
                      <a:lnTo>
                        <a:pt x="810361" y="1010170"/>
                      </a:lnTo>
                      <a:lnTo>
                        <a:pt x="982789" y="972362"/>
                      </a:lnTo>
                      <a:lnTo>
                        <a:pt x="860031" y="1162443"/>
                      </a:lnTo>
                      <a:lnTo>
                        <a:pt x="840600" y="1082890"/>
                      </a:lnTo>
                      <a:lnTo>
                        <a:pt x="798118" y="1300327"/>
                      </a:lnTo>
                      <a:lnTo>
                        <a:pt x="937793" y="1238770"/>
                      </a:lnTo>
                      <a:lnTo>
                        <a:pt x="887755" y="1204569"/>
                      </a:lnTo>
                      <a:lnTo>
                        <a:pt x="1072794" y="899642"/>
                      </a:lnTo>
                      <a:close/>
                    </a:path>
                    <a:path w="1790700" h="1300479">
                      <a:moveTo>
                        <a:pt x="468350" y="1035367"/>
                      </a:moveTo>
                      <a:lnTo>
                        <a:pt x="0" y="1035367"/>
                      </a:lnTo>
                      <a:lnTo>
                        <a:pt x="0" y="0"/>
                      </a:lnTo>
                      <a:lnTo>
                        <a:pt x="180352" y="0"/>
                      </a:lnTo>
                    </a:path>
                    <a:path w="1790700" h="1300479">
                      <a:moveTo>
                        <a:pt x="1382750" y="1035367"/>
                      </a:moveTo>
                      <a:lnTo>
                        <a:pt x="1790636" y="1035367"/>
                      </a:lnTo>
                      <a:lnTo>
                        <a:pt x="1790636" y="0"/>
                      </a:lnTo>
                      <a:lnTo>
                        <a:pt x="1610271" y="0"/>
                      </a:lnTo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object 31">
                  <a:extLst>
                    <a:ext uri="{FF2B5EF4-FFF2-40B4-BE49-F238E27FC236}">
                      <a16:creationId xmlns:a16="http://schemas.microsoft.com/office/drawing/2014/main" id="{2DE695B6-10B3-03E0-B692-B46BE9F5E879}"/>
                    </a:ext>
                  </a:extLst>
                </p:cNvPr>
                <p:cNvSpPr/>
                <p:nvPr/>
              </p:nvSpPr>
              <p:spPr>
                <a:xfrm>
                  <a:off x="7813078" y="2719090"/>
                  <a:ext cx="915035" cy="823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34" h="823595">
                      <a:moveTo>
                        <a:pt x="777595" y="0"/>
                      </a:moveTo>
                      <a:lnTo>
                        <a:pt x="137160" y="0"/>
                      </a:lnTo>
                      <a:lnTo>
                        <a:pt x="119233" y="1197"/>
                      </a:lnTo>
                      <a:lnTo>
                        <a:pt x="68757" y="18351"/>
                      </a:lnTo>
                      <a:lnTo>
                        <a:pt x="28467" y="53795"/>
                      </a:lnTo>
                      <a:lnTo>
                        <a:pt x="4724" y="101744"/>
                      </a:lnTo>
                      <a:lnTo>
                        <a:pt x="0" y="137159"/>
                      </a:lnTo>
                      <a:lnTo>
                        <a:pt x="0" y="686155"/>
                      </a:lnTo>
                      <a:lnTo>
                        <a:pt x="10479" y="738453"/>
                      </a:lnTo>
                      <a:lnTo>
                        <a:pt x="40322" y="782997"/>
                      </a:lnTo>
                      <a:lnTo>
                        <a:pt x="84862" y="812835"/>
                      </a:lnTo>
                      <a:lnTo>
                        <a:pt x="137160" y="823315"/>
                      </a:lnTo>
                      <a:lnTo>
                        <a:pt x="777595" y="823315"/>
                      </a:lnTo>
                      <a:lnTo>
                        <a:pt x="829894" y="812835"/>
                      </a:lnTo>
                      <a:lnTo>
                        <a:pt x="874439" y="782997"/>
                      </a:lnTo>
                      <a:lnTo>
                        <a:pt x="904281" y="738453"/>
                      </a:lnTo>
                      <a:lnTo>
                        <a:pt x="914755" y="686155"/>
                      </a:lnTo>
                      <a:lnTo>
                        <a:pt x="914755" y="137159"/>
                      </a:lnTo>
                      <a:lnTo>
                        <a:pt x="904281" y="84862"/>
                      </a:lnTo>
                      <a:lnTo>
                        <a:pt x="874439" y="40316"/>
                      </a:lnTo>
                      <a:lnTo>
                        <a:pt x="829894" y="10474"/>
                      </a:lnTo>
                      <a:lnTo>
                        <a:pt x="7775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0" name="object 32">
                  <a:extLst>
                    <a:ext uri="{FF2B5EF4-FFF2-40B4-BE49-F238E27FC236}">
                      <a16:creationId xmlns:a16="http://schemas.microsoft.com/office/drawing/2014/main" id="{D441F723-0714-BD27-0189-B2A36284713A}"/>
                    </a:ext>
                  </a:extLst>
                </p:cNvPr>
                <p:cNvSpPr/>
                <p:nvPr/>
              </p:nvSpPr>
              <p:spPr>
                <a:xfrm>
                  <a:off x="7813078" y="2719090"/>
                  <a:ext cx="915035" cy="823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34" h="823595">
                      <a:moveTo>
                        <a:pt x="137160" y="0"/>
                      </a:moveTo>
                      <a:lnTo>
                        <a:pt x="119233" y="1197"/>
                      </a:lnTo>
                      <a:lnTo>
                        <a:pt x="101744" y="4722"/>
                      </a:lnTo>
                      <a:lnTo>
                        <a:pt x="53797" y="28456"/>
                      </a:lnTo>
                      <a:lnTo>
                        <a:pt x="18364" y="68757"/>
                      </a:lnTo>
                      <a:lnTo>
                        <a:pt x="1197" y="119233"/>
                      </a:lnTo>
                      <a:lnTo>
                        <a:pt x="0" y="137159"/>
                      </a:lnTo>
                      <a:lnTo>
                        <a:pt x="0" y="685800"/>
                      </a:lnTo>
                      <a:lnTo>
                        <a:pt x="0" y="686155"/>
                      </a:lnTo>
                      <a:lnTo>
                        <a:pt x="10479" y="738453"/>
                      </a:lnTo>
                      <a:lnTo>
                        <a:pt x="40322" y="782997"/>
                      </a:lnTo>
                      <a:lnTo>
                        <a:pt x="84862" y="812835"/>
                      </a:lnTo>
                      <a:lnTo>
                        <a:pt x="137160" y="823315"/>
                      </a:lnTo>
                      <a:lnTo>
                        <a:pt x="777240" y="823315"/>
                      </a:lnTo>
                      <a:lnTo>
                        <a:pt x="777595" y="823315"/>
                      </a:lnTo>
                      <a:lnTo>
                        <a:pt x="829894" y="812835"/>
                      </a:lnTo>
                      <a:lnTo>
                        <a:pt x="874439" y="782997"/>
                      </a:lnTo>
                      <a:lnTo>
                        <a:pt x="904281" y="738453"/>
                      </a:lnTo>
                      <a:lnTo>
                        <a:pt x="914755" y="686155"/>
                      </a:lnTo>
                      <a:lnTo>
                        <a:pt x="914755" y="137159"/>
                      </a:lnTo>
                      <a:lnTo>
                        <a:pt x="913558" y="119233"/>
                      </a:lnTo>
                      <a:lnTo>
                        <a:pt x="910032" y="101744"/>
                      </a:lnTo>
                      <a:lnTo>
                        <a:pt x="886299" y="53795"/>
                      </a:lnTo>
                      <a:lnTo>
                        <a:pt x="845997" y="18351"/>
                      </a:lnTo>
                      <a:lnTo>
                        <a:pt x="795527" y="1197"/>
                      </a:lnTo>
                      <a:lnTo>
                        <a:pt x="777595" y="0"/>
                      </a:lnTo>
                      <a:lnTo>
                        <a:pt x="137160" y="0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1" name="object 33">
                  <a:extLst>
                    <a:ext uri="{FF2B5EF4-FFF2-40B4-BE49-F238E27FC236}">
                      <a16:creationId xmlns:a16="http://schemas.microsoft.com/office/drawing/2014/main" id="{8EDB44B7-1AC2-63FA-D215-22129E253FF4}"/>
                    </a:ext>
                  </a:extLst>
                </p:cNvPr>
                <p:cNvSpPr/>
                <p:nvPr/>
              </p:nvSpPr>
              <p:spPr>
                <a:xfrm>
                  <a:off x="8142846" y="2846521"/>
                  <a:ext cx="274955" cy="54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54" h="549275">
                      <a:moveTo>
                        <a:pt x="42468" y="331571"/>
                      </a:moveTo>
                      <a:lnTo>
                        <a:pt x="0" y="549008"/>
                      </a:lnTo>
                      <a:lnTo>
                        <a:pt x="139674" y="487451"/>
                      </a:lnTo>
                      <a:lnTo>
                        <a:pt x="89636" y="453250"/>
                      </a:lnTo>
                      <a:lnTo>
                        <a:pt x="115199" y="411124"/>
                      </a:lnTo>
                      <a:lnTo>
                        <a:pt x="61912" y="411124"/>
                      </a:lnTo>
                      <a:lnTo>
                        <a:pt x="42468" y="331571"/>
                      </a:lnTo>
                      <a:close/>
                    </a:path>
                    <a:path w="274954" h="549275">
                      <a:moveTo>
                        <a:pt x="230546" y="221043"/>
                      </a:moveTo>
                      <a:lnTo>
                        <a:pt x="184670" y="221043"/>
                      </a:lnTo>
                      <a:lnTo>
                        <a:pt x="61912" y="411124"/>
                      </a:lnTo>
                      <a:lnTo>
                        <a:pt x="115199" y="411124"/>
                      </a:lnTo>
                      <a:lnTo>
                        <a:pt x="230546" y="221043"/>
                      </a:lnTo>
                      <a:close/>
                    </a:path>
                    <a:path w="274954" h="549275">
                      <a:moveTo>
                        <a:pt x="157314" y="0"/>
                      </a:moveTo>
                      <a:lnTo>
                        <a:pt x="12230" y="258851"/>
                      </a:lnTo>
                      <a:lnTo>
                        <a:pt x="184670" y="221043"/>
                      </a:lnTo>
                      <a:lnTo>
                        <a:pt x="230546" y="221043"/>
                      </a:lnTo>
                      <a:lnTo>
                        <a:pt x="251516" y="186486"/>
                      </a:lnTo>
                      <a:lnTo>
                        <a:pt x="94678" y="186486"/>
                      </a:lnTo>
                      <a:lnTo>
                        <a:pt x="217068" y="7569"/>
                      </a:lnTo>
                      <a:lnTo>
                        <a:pt x="157314" y="0"/>
                      </a:lnTo>
                      <a:close/>
                    </a:path>
                    <a:path w="274954" h="549275">
                      <a:moveTo>
                        <a:pt x="274675" y="148323"/>
                      </a:moveTo>
                      <a:lnTo>
                        <a:pt x="94678" y="186486"/>
                      </a:lnTo>
                      <a:lnTo>
                        <a:pt x="251516" y="186486"/>
                      </a:lnTo>
                      <a:lnTo>
                        <a:pt x="274675" y="148323"/>
                      </a:lnTo>
                      <a:close/>
                    </a:path>
                  </a:pathLst>
                </a:custGeom>
                <a:solidFill>
                  <a:srgbClr val="FFB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2" name="object 34">
                  <a:extLst>
                    <a:ext uri="{FF2B5EF4-FFF2-40B4-BE49-F238E27FC236}">
                      <a16:creationId xmlns:a16="http://schemas.microsoft.com/office/drawing/2014/main" id="{0A5CB8E0-AD12-998E-5E61-F55394AE4735}"/>
                    </a:ext>
                  </a:extLst>
                </p:cNvPr>
                <p:cNvSpPr/>
                <p:nvPr/>
              </p:nvSpPr>
              <p:spPr>
                <a:xfrm>
                  <a:off x="7314120" y="2095202"/>
                  <a:ext cx="1791335" cy="1300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334" h="1300479">
                      <a:moveTo>
                        <a:pt x="1103401" y="899642"/>
                      </a:moveTo>
                      <a:lnTo>
                        <a:pt x="923404" y="937806"/>
                      </a:lnTo>
                      <a:lnTo>
                        <a:pt x="1045794" y="758888"/>
                      </a:lnTo>
                      <a:lnTo>
                        <a:pt x="986040" y="751319"/>
                      </a:lnTo>
                      <a:lnTo>
                        <a:pt x="840955" y="1010170"/>
                      </a:lnTo>
                      <a:lnTo>
                        <a:pt x="1013396" y="972362"/>
                      </a:lnTo>
                      <a:lnTo>
                        <a:pt x="890638" y="1162443"/>
                      </a:lnTo>
                      <a:lnTo>
                        <a:pt x="871194" y="1082890"/>
                      </a:lnTo>
                      <a:lnTo>
                        <a:pt x="828725" y="1300327"/>
                      </a:lnTo>
                      <a:lnTo>
                        <a:pt x="968400" y="1238770"/>
                      </a:lnTo>
                      <a:lnTo>
                        <a:pt x="918362" y="1204569"/>
                      </a:lnTo>
                      <a:lnTo>
                        <a:pt x="1103401" y="899642"/>
                      </a:lnTo>
                      <a:close/>
                    </a:path>
                    <a:path w="1791334" h="1300479">
                      <a:moveTo>
                        <a:pt x="498957" y="1035367"/>
                      </a:moveTo>
                      <a:lnTo>
                        <a:pt x="0" y="1035367"/>
                      </a:lnTo>
                      <a:lnTo>
                        <a:pt x="0" y="0"/>
                      </a:lnTo>
                      <a:lnTo>
                        <a:pt x="180721" y="0"/>
                      </a:lnTo>
                    </a:path>
                    <a:path w="1791334" h="1300479">
                      <a:moveTo>
                        <a:pt x="1413357" y="1035367"/>
                      </a:moveTo>
                      <a:lnTo>
                        <a:pt x="1791004" y="1035367"/>
                      </a:lnTo>
                      <a:lnTo>
                        <a:pt x="1791004" y="0"/>
                      </a:lnTo>
                      <a:lnTo>
                        <a:pt x="1610995" y="0"/>
                      </a:lnTo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3" name="object 35">
                  <a:extLst>
                    <a:ext uri="{FF2B5EF4-FFF2-40B4-BE49-F238E27FC236}">
                      <a16:creationId xmlns:a16="http://schemas.microsoft.com/office/drawing/2014/main" id="{76146673-85BF-D9EB-B433-043718CA38F3}"/>
                    </a:ext>
                  </a:extLst>
                </p:cNvPr>
                <p:cNvSpPr/>
                <p:nvPr/>
              </p:nvSpPr>
              <p:spPr>
                <a:xfrm>
                  <a:off x="4120565" y="3757683"/>
                  <a:ext cx="1607820" cy="732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820" h="732154">
                      <a:moveTo>
                        <a:pt x="1607388" y="0"/>
                      </a:moveTo>
                      <a:lnTo>
                        <a:pt x="182879" y="0"/>
                      </a:lnTo>
                      <a:lnTo>
                        <a:pt x="0" y="182879"/>
                      </a:lnTo>
                      <a:lnTo>
                        <a:pt x="0" y="731888"/>
                      </a:lnTo>
                      <a:lnTo>
                        <a:pt x="1424152" y="731888"/>
                      </a:lnTo>
                      <a:lnTo>
                        <a:pt x="1607388" y="548639"/>
                      </a:lnTo>
                      <a:lnTo>
                        <a:pt x="1607388" y="0"/>
                      </a:lnTo>
                      <a:close/>
                    </a:path>
                  </a:pathLst>
                </a:custGeom>
                <a:solidFill>
                  <a:srgbClr val="00A833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44" name="object 36">
                  <a:extLst>
                    <a:ext uri="{FF2B5EF4-FFF2-40B4-BE49-F238E27FC236}">
                      <a16:creationId xmlns:a16="http://schemas.microsoft.com/office/drawing/2014/main" id="{6B90142F-6933-37B1-C0D2-F473320F61AB}"/>
                    </a:ext>
                  </a:extLst>
                </p:cNvPr>
                <p:cNvSpPr/>
                <p:nvPr/>
              </p:nvSpPr>
              <p:spPr>
                <a:xfrm>
                  <a:off x="4120565" y="3757683"/>
                  <a:ext cx="1607820" cy="732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820" h="732154">
                      <a:moveTo>
                        <a:pt x="0" y="731888"/>
                      </a:moveTo>
                      <a:lnTo>
                        <a:pt x="0" y="182879"/>
                      </a:lnTo>
                      <a:lnTo>
                        <a:pt x="182879" y="0"/>
                      </a:lnTo>
                      <a:lnTo>
                        <a:pt x="1607388" y="0"/>
                      </a:lnTo>
                      <a:lnTo>
                        <a:pt x="1607388" y="548639"/>
                      </a:lnTo>
                      <a:lnTo>
                        <a:pt x="1424152" y="731888"/>
                      </a:lnTo>
                      <a:lnTo>
                        <a:pt x="0" y="731888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object 37">
                  <a:extLst>
                    <a:ext uri="{FF2B5EF4-FFF2-40B4-BE49-F238E27FC236}">
                      <a16:creationId xmlns:a16="http://schemas.microsoft.com/office/drawing/2014/main" id="{6A56A66A-E9F6-043B-DB72-4BCA68CE143C}"/>
                    </a:ext>
                  </a:extLst>
                </p:cNvPr>
                <p:cNvSpPr/>
                <p:nvPr/>
              </p:nvSpPr>
              <p:spPr>
                <a:xfrm>
                  <a:off x="4120565" y="3757683"/>
                  <a:ext cx="1607820" cy="182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820" h="182879">
                      <a:moveTo>
                        <a:pt x="1607388" y="0"/>
                      </a:moveTo>
                      <a:lnTo>
                        <a:pt x="182879" y="0"/>
                      </a:lnTo>
                      <a:lnTo>
                        <a:pt x="0" y="182879"/>
                      </a:lnTo>
                      <a:lnTo>
                        <a:pt x="1424152" y="182879"/>
                      </a:lnTo>
                      <a:lnTo>
                        <a:pt x="1607388" y="0"/>
                      </a:lnTo>
                      <a:close/>
                    </a:path>
                  </a:pathLst>
                </a:custGeom>
                <a:solidFill>
                  <a:srgbClr val="24B95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object 38">
                  <a:extLst>
                    <a:ext uri="{FF2B5EF4-FFF2-40B4-BE49-F238E27FC236}">
                      <a16:creationId xmlns:a16="http://schemas.microsoft.com/office/drawing/2014/main" id="{52260FE8-9AB6-15D1-5024-4D015D2F376F}"/>
                    </a:ext>
                  </a:extLst>
                </p:cNvPr>
                <p:cNvSpPr/>
                <p:nvPr/>
              </p:nvSpPr>
              <p:spPr>
                <a:xfrm>
                  <a:off x="4120565" y="3757683"/>
                  <a:ext cx="1607820" cy="182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820" h="182879">
                      <a:moveTo>
                        <a:pt x="0" y="182879"/>
                      </a:moveTo>
                      <a:lnTo>
                        <a:pt x="182879" y="0"/>
                      </a:lnTo>
                      <a:lnTo>
                        <a:pt x="1607388" y="0"/>
                      </a:lnTo>
                      <a:lnTo>
                        <a:pt x="1424152" y="182879"/>
                      </a:lnTo>
                      <a:lnTo>
                        <a:pt x="0" y="182879"/>
                      </a:lnTo>
                      <a:close/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7" name="object 39">
                  <a:extLst>
                    <a:ext uri="{FF2B5EF4-FFF2-40B4-BE49-F238E27FC236}">
                      <a16:creationId xmlns:a16="http://schemas.microsoft.com/office/drawing/2014/main" id="{FC46BB20-CF82-88ED-1739-AC65E7A1EC8C}"/>
                    </a:ext>
                  </a:extLst>
                </p:cNvPr>
                <p:cNvSpPr/>
                <p:nvPr/>
              </p:nvSpPr>
              <p:spPr>
                <a:xfrm>
                  <a:off x="5544718" y="3757683"/>
                  <a:ext cx="183515" cy="732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14" h="732154">
                      <a:moveTo>
                        <a:pt x="183235" y="0"/>
                      </a:moveTo>
                      <a:lnTo>
                        <a:pt x="0" y="182879"/>
                      </a:lnTo>
                      <a:lnTo>
                        <a:pt x="0" y="731888"/>
                      </a:lnTo>
                      <a:lnTo>
                        <a:pt x="183235" y="548639"/>
                      </a:lnTo>
                      <a:lnTo>
                        <a:pt x="183235" y="0"/>
                      </a:lnTo>
                      <a:close/>
                    </a:path>
                  </a:pathLst>
                </a:custGeom>
                <a:solidFill>
                  <a:srgbClr val="00862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object 40">
                  <a:extLst>
                    <a:ext uri="{FF2B5EF4-FFF2-40B4-BE49-F238E27FC236}">
                      <a16:creationId xmlns:a16="http://schemas.microsoft.com/office/drawing/2014/main" id="{F1DD6AF9-2DE6-2B88-9C5C-5481FA47D3AF}"/>
                    </a:ext>
                  </a:extLst>
                </p:cNvPr>
                <p:cNvSpPr/>
                <p:nvPr/>
              </p:nvSpPr>
              <p:spPr>
                <a:xfrm>
                  <a:off x="1681924" y="3541681"/>
                  <a:ext cx="6588759" cy="948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8759" h="948054">
                      <a:moveTo>
                        <a:pt x="3862793" y="947889"/>
                      </a:moveTo>
                      <a:lnTo>
                        <a:pt x="3862793" y="398881"/>
                      </a:lnTo>
                      <a:lnTo>
                        <a:pt x="4046029" y="216001"/>
                      </a:lnTo>
                      <a:lnTo>
                        <a:pt x="4046029" y="764641"/>
                      </a:lnTo>
                      <a:lnTo>
                        <a:pt x="3862793" y="947889"/>
                      </a:lnTo>
                      <a:close/>
                    </a:path>
                    <a:path w="6588759" h="948054">
                      <a:moveTo>
                        <a:pt x="2438641" y="673201"/>
                      </a:moveTo>
                      <a:lnTo>
                        <a:pt x="0" y="673201"/>
                      </a:lnTo>
                      <a:lnTo>
                        <a:pt x="0" y="0"/>
                      </a:lnTo>
                    </a:path>
                    <a:path w="6588759" h="948054">
                      <a:moveTo>
                        <a:pt x="6588353" y="368"/>
                      </a:moveTo>
                      <a:lnTo>
                        <a:pt x="6588353" y="490321"/>
                      </a:lnTo>
                      <a:lnTo>
                        <a:pt x="4045673" y="490321"/>
                      </a:lnTo>
                    </a:path>
                    <a:path w="6588759" h="948054">
                      <a:moveTo>
                        <a:pt x="3312350" y="368"/>
                      </a:moveTo>
                      <a:lnTo>
                        <a:pt x="3312350" y="108369"/>
                      </a:lnTo>
                      <a:lnTo>
                        <a:pt x="3333597" y="108369"/>
                      </a:lnTo>
                      <a:lnTo>
                        <a:pt x="3333597" y="216001"/>
                      </a:lnTo>
                    </a:path>
                  </a:pathLst>
                </a:custGeom>
                <a:ln w="3175">
                  <a:solidFill>
                    <a:srgbClr val="3364A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9" name="object 41">
                  <a:extLst>
                    <a:ext uri="{FF2B5EF4-FFF2-40B4-BE49-F238E27FC236}">
                      <a16:creationId xmlns:a16="http://schemas.microsoft.com/office/drawing/2014/main" id="{64AC8188-4331-717E-F0C6-A731DEDD2556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217792" y="3679668"/>
                  <a:ext cx="1385543" cy="809534"/>
                </a:xfrm>
                <a:prstGeom prst="rect">
                  <a:avLst/>
                </a:prstGeom>
              </p:spPr>
            </p:pic>
            <p:pic>
              <p:nvPicPr>
                <p:cNvPr id="50" name="object 42">
                  <a:extLst>
                    <a:ext uri="{FF2B5EF4-FFF2-40B4-BE49-F238E27FC236}">
                      <a16:creationId xmlns:a16="http://schemas.microsoft.com/office/drawing/2014/main" id="{17B4888D-D4D9-CDEE-DCC7-60D7B2BA7D99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8467915" y="3679313"/>
                  <a:ext cx="1385543" cy="809534"/>
                </a:xfrm>
                <a:prstGeom prst="rect">
                  <a:avLst/>
                </a:prstGeom>
              </p:spPr>
            </p:pic>
            <p:pic>
              <p:nvPicPr>
                <p:cNvPr id="51" name="object 43">
                  <a:extLst>
                    <a:ext uri="{FF2B5EF4-FFF2-40B4-BE49-F238E27FC236}">
                      <a16:creationId xmlns:a16="http://schemas.microsoft.com/office/drawing/2014/main" id="{314BA822-BAAF-A451-728E-76421510A2A3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724715" y="2849049"/>
                  <a:ext cx="1392110" cy="822591"/>
                </a:xfrm>
                <a:prstGeom prst="rect">
                  <a:avLst/>
                </a:prstGeom>
              </p:spPr>
            </p:pic>
            <p:sp>
              <p:nvSpPr>
                <p:cNvPr id="52" name="object 44">
                  <a:extLst>
                    <a:ext uri="{FF2B5EF4-FFF2-40B4-BE49-F238E27FC236}">
                      <a16:creationId xmlns:a16="http://schemas.microsoft.com/office/drawing/2014/main" id="{4688F35C-0C26-8FA2-5842-DA5742129F40}"/>
                    </a:ext>
                  </a:extLst>
                </p:cNvPr>
                <p:cNvSpPr/>
                <p:nvPr/>
              </p:nvSpPr>
              <p:spPr>
                <a:xfrm>
                  <a:off x="9364675" y="2093411"/>
                  <a:ext cx="416559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559">
                      <a:moveTo>
                        <a:pt x="416521" y="0"/>
                      </a:moveTo>
                      <a:lnTo>
                        <a:pt x="0" y="0"/>
                      </a:lnTo>
                    </a:path>
                  </a:pathLst>
                </a:custGeom>
                <a:ln w="35999">
                  <a:solidFill>
                    <a:srgbClr val="80D319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object 45">
                  <a:extLst>
                    <a:ext uri="{FF2B5EF4-FFF2-40B4-BE49-F238E27FC236}">
                      <a16:creationId xmlns:a16="http://schemas.microsoft.com/office/drawing/2014/main" id="{F3D7FA14-C6F8-7ADB-A48E-22BAE7794471}"/>
                    </a:ext>
                  </a:extLst>
                </p:cNvPr>
                <p:cNvSpPr/>
                <p:nvPr/>
              </p:nvSpPr>
              <p:spPr>
                <a:xfrm>
                  <a:off x="9143999" y="1994402"/>
                  <a:ext cx="782955" cy="604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954" h="604519">
                      <a:moveTo>
                        <a:pt x="233997" y="0"/>
                      </a:moveTo>
                      <a:lnTo>
                        <a:pt x="36004" y="99009"/>
                      </a:lnTo>
                      <a:lnTo>
                        <a:pt x="233997" y="198005"/>
                      </a:lnTo>
                      <a:lnTo>
                        <a:pt x="233997" y="0"/>
                      </a:lnTo>
                      <a:close/>
                    </a:path>
                    <a:path w="782954" h="604519">
                      <a:moveTo>
                        <a:pt x="782637" y="289801"/>
                      </a:moveTo>
                      <a:lnTo>
                        <a:pt x="0" y="289801"/>
                      </a:lnTo>
                      <a:lnTo>
                        <a:pt x="0" y="604088"/>
                      </a:lnTo>
                      <a:lnTo>
                        <a:pt x="391325" y="604088"/>
                      </a:lnTo>
                      <a:lnTo>
                        <a:pt x="782637" y="604088"/>
                      </a:lnTo>
                      <a:lnTo>
                        <a:pt x="782637" y="289801"/>
                      </a:lnTo>
                      <a:close/>
                    </a:path>
                  </a:pathLst>
                </a:custGeom>
                <a:solidFill>
                  <a:srgbClr val="80D31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7" name="object 46">
                <a:extLst>
                  <a:ext uri="{FF2B5EF4-FFF2-40B4-BE49-F238E27FC236}">
                    <a16:creationId xmlns:a16="http://schemas.microsoft.com/office/drawing/2014/main" id="{766E86E8-DA35-ADC4-248E-C8CB5D789569}"/>
                  </a:ext>
                </a:extLst>
              </p:cNvPr>
              <p:cNvSpPr txBox="1"/>
              <p:nvPr/>
            </p:nvSpPr>
            <p:spPr>
              <a:xfrm>
                <a:off x="9188617" y="2313984"/>
                <a:ext cx="1551762" cy="29336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200" spc="-45" dirty="0">
                    <a:latin typeface="Tahoma"/>
                    <a:cs typeface="Tahoma"/>
                  </a:rPr>
                  <a:t>e</a:t>
                </a:r>
                <a:r>
                  <a:rPr sz="1200" spc="-75" dirty="0">
                    <a:latin typeface="Tahoma"/>
                    <a:cs typeface="Tahoma"/>
                  </a:rPr>
                  <a:t>-</a:t>
                </a:r>
                <a:r>
                  <a:rPr sz="1200" spc="-165" dirty="0">
                    <a:latin typeface="Tahoma"/>
                    <a:cs typeface="Tahoma"/>
                  </a:rPr>
                  <a:t> </a:t>
                </a:r>
                <a:r>
                  <a:rPr sz="1200" dirty="0">
                    <a:latin typeface="Tahoma"/>
                    <a:cs typeface="Tahoma"/>
                  </a:rPr>
                  <a:t>b</a:t>
                </a:r>
                <a:r>
                  <a:rPr sz="1200" spc="-70" dirty="0">
                    <a:latin typeface="Tahoma"/>
                    <a:cs typeface="Tahoma"/>
                  </a:rPr>
                  <a:t>e</a:t>
                </a:r>
                <a:r>
                  <a:rPr sz="1200" spc="-30" dirty="0">
                    <a:latin typeface="Tahoma"/>
                    <a:cs typeface="Tahoma"/>
                  </a:rPr>
                  <a:t>a</a:t>
                </a:r>
                <a:r>
                  <a:rPr sz="1200" spc="-20" dirty="0">
                    <a:latin typeface="Tahoma"/>
                    <a:cs typeface="Tahoma"/>
                  </a:rPr>
                  <a:t>m</a:t>
                </a:r>
                <a:endParaRPr sz="1200" dirty="0">
                  <a:latin typeface="Tahoma"/>
                  <a:cs typeface="Tahoma"/>
                </a:endParaRPr>
              </a:p>
            </p:txBody>
          </p:sp>
          <p:sp>
            <p:nvSpPr>
              <p:cNvPr id="28" name="object 52">
                <a:extLst>
                  <a:ext uri="{FF2B5EF4-FFF2-40B4-BE49-F238E27FC236}">
                    <a16:creationId xmlns:a16="http://schemas.microsoft.com/office/drawing/2014/main" id="{0ACEA1F2-6291-D087-18A6-ED3CAF4C434E}"/>
                  </a:ext>
                </a:extLst>
              </p:cNvPr>
              <p:cNvSpPr txBox="1"/>
              <p:nvPr/>
            </p:nvSpPr>
            <p:spPr>
              <a:xfrm>
                <a:off x="433148" y="3305418"/>
                <a:ext cx="871433" cy="3390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spc="-125" dirty="0">
                    <a:latin typeface="Tahoma"/>
                    <a:cs typeface="Tahoma"/>
                  </a:rPr>
                  <a:t>D</a:t>
                </a:r>
                <a:r>
                  <a:rPr sz="1400" spc="-114" dirty="0">
                    <a:latin typeface="Tahoma"/>
                    <a:cs typeface="Tahoma"/>
                  </a:rPr>
                  <a:t>D</a:t>
                </a:r>
                <a:r>
                  <a:rPr sz="1400" spc="-95" dirty="0">
                    <a:latin typeface="Tahoma"/>
                    <a:cs typeface="Tahoma"/>
                  </a:rPr>
                  <a:t>G</a:t>
                </a:r>
                <a:endParaRPr sz="1400" dirty="0">
                  <a:latin typeface="Tahoma"/>
                  <a:cs typeface="Tahoma"/>
                </a:endParaRPr>
              </a:p>
            </p:txBody>
          </p:sp>
          <p:sp>
            <p:nvSpPr>
              <p:cNvPr id="29" name="object 53">
                <a:extLst>
                  <a:ext uri="{FF2B5EF4-FFF2-40B4-BE49-F238E27FC236}">
                    <a16:creationId xmlns:a16="http://schemas.microsoft.com/office/drawing/2014/main" id="{6AD8EB29-7710-7D63-E892-B8E01DE661FF}"/>
                  </a:ext>
                </a:extLst>
              </p:cNvPr>
              <p:cNvSpPr txBox="1"/>
              <p:nvPr/>
            </p:nvSpPr>
            <p:spPr>
              <a:xfrm>
                <a:off x="4555728" y="3392964"/>
                <a:ext cx="2323466" cy="570547"/>
              </a:xfrm>
              <a:prstGeom prst="rect">
                <a:avLst/>
              </a:prstGeom>
            </p:spPr>
            <p:txBody>
              <a:bodyPr vert="horz" wrap="square" lIns="0" tIns="167005" rIns="0" bIns="0" rtlCol="0">
                <a:spAutoFit/>
              </a:bodyPr>
              <a:lstStyle/>
              <a:p>
                <a:pPr marR="5080" algn="r">
                  <a:lnSpc>
                    <a:spcPct val="100000"/>
                  </a:lnSpc>
                  <a:spcBef>
                    <a:spcPts val="1315"/>
                  </a:spcBef>
                </a:pPr>
                <a:r>
                  <a:rPr sz="1400" spc="-114" dirty="0">
                    <a:latin typeface="Tahoma"/>
                    <a:cs typeface="Tahoma"/>
                  </a:rPr>
                  <a:t>DDG</a:t>
                </a:r>
                <a:endParaRPr sz="1400" dirty="0">
                  <a:latin typeface="Tahoma"/>
                  <a:cs typeface="Tahoma"/>
                </a:endParaRPr>
              </a:p>
            </p:txBody>
          </p:sp>
          <p:sp>
            <p:nvSpPr>
              <p:cNvPr id="30" name="object 54">
                <a:extLst>
                  <a:ext uri="{FF2B5EF4-FFF2-40B4-BE49-F238E27FC236}">
                    <a16:creationId xmlns:a16="http://schemas.microsoft.com/office/drawing/2014/main" id="{78BF87E1-431F-6B28-4C29-80E502A71206}"/>
                  </a:ext>
                </a:extLst>
              </p:cNvPr>
              <p:cNvSpPr txBox="1"/>
              <p:nvPr/>
            </p:nvSpPr>
            <p:spPr>
              <a:xfrm>
                <a:off x="9028189" y="3312268"/>
                <a:ext cx="1089531" cy="3390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spc="-125" dirty="0">
                    <a:latin typeface="Tahoma"/>
                    <a:cs typeface="Tahoma"/>
                  </a:rPr>
                  <a:t>DD</a:t>
                </a:r>
                <a:r>
                  <a:rPr sz="1400" spc="-95" dirty="0">
                    <a:latin typeface="Tahoma"/>
                    <a:cs typeface="Tahoma"/>
                  </a:rPr>
                  <a:t>G</a:t>
                </a:r>
                <a:endParaRPr sz="1400" dirty="0">
                  <a:latin typeface="Tahoma"/>
                  <a:cs typeface="Tahoma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84368A-578F-1AFD-237D-5D4031C79936}"/>
                </a:ext>
              </a:extLst>
            </p:cNvPr>
            <p:cNvSpPr txBox="1"/>
            <p:nvPr/>
          </p:nvSpPr>
          <p:spPr>
            <a:xfrm>
              <a:off x="5594259" y="5480768"/>
              <a:ext cx="6864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pc="-40" dirty="0">
                  <a:latin typeface="Tahoma"/>
                  <a:cs typeface="Tahoma"/>
                </a:rPr>
                <a:t>H</a:t>
              </a:r>
              <a:r>
                <a:rPr lang="en-GB" sz="1400" spc="-150" dirty="0">
                  <a:latin typeface="Tahoma"/>
                  <a:cs typeface="Tahoma"/>
                </a:rPr>
                <a:t>V</a:t>
              </a:r>
              <a:r>
                <a:rPr lang="en-GB" sz="1400" spc="-210" dirty="0">
                  <a:latin typeface="Tahoma"/>
                  <a:cs typeface="Tahoma"/>
                </a:rPr>
                <a:t> </a:t>
              </a:r>
              <a:r>
                <a:rPr lang="en-GB" sz="1400" spc="-110" dirty="0">
                  <a:latin typeface="Tahoma"/>
                  <a:cs typeface="Tahoma"/>
                </a:rPr>
                <a:t>g</a:t>
              </a:r>
              <a:r>
                <a:rPr lang="en-GB" sz="1400" spc="-70" dirty="0">
                  <a:latin typeface="Tahoma"/>
                  <a:cs typeface="Tahoma"/>
                </a:rPr>
                <a:t>e</a:t>
              </a:r>
              <a:r>
                <a:rPr lang="en-GB" sz="1400" spc="-20" dirty="0">
                  <a:latin typeface="Tahoma"/>
                  <a:cs typeface="Tahoma"/>
                </a:rPr>
                <a:t>n</a:t>
              </a:r>
              <a:endParaRPr lang="en-GB" sz="1400" dirty="0">
                <a:latin typeface="Tahoma"/>
                <a:cs typeface="Tahoma"/>
              </a:endParaRPr>
            </a:p>
            <a:p>
              <a:endParaRPr lang="en-IT" sz="1400" dirty="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344F256-2275-072D-F076-CD686BDEF810}"/>
              </a:ext>
            </a:extLst>
          </p:cNvPr>
          <p:cNvSpPr txBox="1"/>
          <p:nvPr/>
        </p:nvSpPr>
        <p:spPr>
          <a:xfrm>
            <a:off x="8393216" y="1102610"/>
            <a:ext cx="3541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T" b="1" dirty="0"/>
              <a:t>19 cm capillary length </a:t>
            </a:r>
            <a:r>
              <a:rPr lang="en-IT" dirty="0"/>
              <a:t>and 2 mm diameter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Laser pre-ionizes the gas, stabilizing the discharge and reducing </a:t>
            </a:r>
            <a:r>
              <a:rPr lang="en-GB" b="1" dirty="0"/>
              <a:t>jitter to a few nanoseconds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The high-voltage </a:t>
            </a:r>
            <a:r>
              <a:rPr lang="en-GB" b="1" dirty="0"/>
              <a:t>discharge currents are provided by three pulsers </a:t>
            </a:r>
            <a:r>
              <a:rPr lang="en-GB" dirty="0"/>
              <a:t>capable of generating up to 1.6 kA peak current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T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AEBF6F-6CBD-771F-3BFE-4C269F1E29A8}"/>
              </a:ext>
            </a:extLst>
          </p:cNvPr>
          <p:cNvSpPr txBox="1"/>
          <p:nvPr/>
        </p:nvSpPr>
        <p:spPr>
          <a:xfrm>
            <a:off x="694343" y="4410281"/>
            <a:ext cx="2631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739FCF"/>
                </a:solidFill>
              </a:rPr>
              <a:t>The discharge current and plasma density can be independently tuned and controlled in each plasma stage.</a:t>
            </a:r>
            <a:endParaRPr lang="en-IT" b="1" dirty="0">
              <a:solidFill>
                <a:srgbClr val="739FCF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87D850-B683-C96C-270C-E98926B2DD92}"/>
              </a:ext>
            </a:extLst>
          </p:cNvPr>
          <p:cNvSpPr txBox="1"/>
          <p:nvPr/>
        </p:nvSpPr>
        <p:spPr>
          <a:xfrm>
            <a:off x="92624" y="977205"/>
            <a:ext cx="497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0" i="0" dirty="0">
                <a:effectLst/>
                <a:latin typeface="Proxima Nova"/>
              </a:rPr>
              <a:t>[*]R. </a:t>
            </a:r>
            <a:r>
              <a:rPr lang="en-GB" sz="1200" b="0" i="0" dirty="0" err="1">
                <a:effectLst/>
                <a:latin typeface="Proxima Nova"/>
              </a:rPr>
              <a:t>Pompili</a:t>
            </a:r>
            <a:r>
              <a:rPr lang="en-GB" sz="1200" b="0" i="0" dirty="0">
                <a:effectLst/>
                <a:latin typeface="Proxima Nova"/>
              </a:rPr>
              <a:t> et al., Phys. Rev. E </a:t>
            </a:r>
            <a:r>
              <a:rPr lang="en-GB" sz="1200" b="1" i="0" dirty="0">
                <a:effectLst/>
                <a:latin typeface="Proxima Nova"/>
              </a:rPr>
              <a:t>109</a:t>
            </a:r>
            <a:r>
              <a:rPr lang="en-GB" sz="1200" b="0" i="0" dirty="0">
                <a:effectLst/>
                <a:latin typeface="Proxima Nova"/>
              </a:rPr>
              <a:t>, 055202 – Published 3 May 2024</a:t>
            </a:r>
          </a:p>
          <a:p>
            <a:endParaRPr lang="en-IT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587983-AA12-675A-4FE3-BFC573BC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7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31DEF-BEEC-35E4-EFBA-33196510527D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CAB16E-6140-84DF-214E-FA95D15B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</p:spTree>
    <p:extLst>
      <p:ext uri="{BB962C8B-B14F-4D97-AF65-F5344CB8AC3E}">
        <p14:creationId xmlns:p14="http://schemas.microsoft.com/office/powerpoint/2010/main" val="23858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1D8B85A6-DEF0-03D8-5D16-4C38B3D49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5914"/>
          <a:stretch/>
        </p:blipFill>
        <p:spPr>
          <a:xfrm>
            <a:off x="0" y="3993742"/>
            <a:ext cx="5350346" cy="2429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F7032E-E459-2287-1BAA-A4871A3D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Experimental 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088D98-2CE8-79FE-A2E3-413BB5373B06}"/>
              </a:ext>
            </a:extLst>
          </p:cNvPr>
          <p:cNvSpPr/>
          <p:nvPr/>
        </p:nvSpPr>
        <p:spPr>
          <a:xfrm>
            <a:off x="5375788" y="1178557"/>
            <a:ext cx="6507623" cy="31554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2B92D0F-21A6-D1BD-8407-326A713BD0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3287438"/>
                  </p:ext>
                </p:extLst>
              </p:nvPr>
            </p:nvGraphicFramePr>
            <p:xfrm>
              <a:off x="1162039" y="1550172"/>
              <a:ext cx="3611792" cy="21172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5354">
                      <a:extLst>
                        <a:ext uri="{9D8B030D-6E8A-4147-A177-3AD203B41FA5}">
                          <a16:colId xmlns:a16="http://schemas.microsoft.com/office/drawing/2014/main" val="3863904758"/>
                        </a:ext>
                      </a:extLst>
                    </a:gridCol>
                    <a:gridCol w="978219">
                      <a:extLst>
                        <a:ext uri="{9D8B030D-6E8A-4147-A177-3AD203B41FA5}">
                          <a16:colId xmlns:a16="http://schemas.microsoft.com/office/drawing/2014/main" val="2895308170"/>
                        </a:ext>
                      </a:extLst>
                    </a:gridCol>
                    <a:gridCol w="978219">
                      <a:extLst>
                        <a:ext uri="{9D8B030D-6E8A-4147-A177-3AD203B41FA5}">
                          <a16:colId xmlns:a16="http://schemas.microsoft.com/office/drawing/2014/main" val="2706185526"/>
                        </a:ext>
                      </a:extLst>
                    </a:gridCol>
                  </a:tblGrid>
                  <a:tr h="352869">
                    <a:tc>
                      <a:txBody>
                        <a:bodyPr/>
                        <a:lstStyle/>
                        <a:p>
                          <a:pPr algn="ctr"/>
                          <a:endParaRPr lang="en-I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Driver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Witness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6779098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Energy [MeV]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71.6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IT" sz="1200" dirty="0"/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71.9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200" dirty="0"/>
                            <a:t>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8819887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Energy spread [MeV]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0.49 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200" dirty="0"/>
                            <a:t>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0.72 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200" dirty="0"/>
                            <a:t>0.04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16310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D</a:t>
                          </a:r>
                          <a:r>
                            <a:rPr lang="en-IT" sz="1200" dirty="0"/>
                            <a:t>uration [fs]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185 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200" dirty="0"/>
                            <a:t>39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55 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200" dirty="0"/>
                            <a:t>32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8355774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Emittance [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IT" sz="1200" dirty="0"/>
                            <a:t>mrad]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6.2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200" dirty="0"/>
                            <a:t>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4.8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it-IT" sz="1200" b="0" i="1" dirty="0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oMath>
                          </a14:m>
                          <a:endParaRPr lang="en-I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0708403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D</a:t>
                          </a:r>
                          <a:r>
                            <a:rPr lang="en-IT" sz="1200" dirty="0"/>
                            <a:t>ealy [ps]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1.15</a:t>
                          </a:r>
                          <a14:m>
                            <m:oMath xmlns:m="http://schemas.openxmlformats.org/officeDocument/2006/math">
                              <m:r>
                                <a:rPr lang="en-IT" sz="120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200" dirty="0"/>
                            <a:t>0.03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52899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2B92D0F-21A6-D1BD-8407-326A713BD0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3287438"/>
                  </p:ext>
                </p:extLst>
              </p:nvPr>
            </p:nvGraphicFramePr>
            <p:xfrm>
              <a:off x="1162039" y="1550172"/>
              <a:ext cx="3611792" cy="21172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5354">
                      <a:extLst>
                        <a:ext uri="{9D8B030D-6E8A-4147-A177-3AD203B41FA5}">
                          <a16:colId xmlns:a16="http://schemas.microsoft.com/office/drawing/2014/main" val="3863904758"/>
                        </a:ext>
                      </a:extLst>
                    </a:gridCol>
                    <a:gridCol w="978219">
                      <a:extLst>
                        <a:ext uri="{9D8B030D-6E8A-4147-A177-3AD203B41FA5}">
                          <a16:colId xmlns:a16="http://schemas.microsoft.com/office/drawing/2014/main" val="2895308170"/>
                        </a:ext>
                      </a:extLst>
                    </a:gridCol>
                    <a:gridCol w="978219">
                      <a:extLst>
                        <a:ext uri="{9D8B030D-6E8A-4147-A177-3AD203B41FA5}">
                          <a16:colId xmlns:a16="http://schemas.microsoft.com/office/drawing/2014/main" val="2706185526"/>
                        </a:ext>
                      </a:extLst>
                    </a:gridCol>
                  </a:tblGrid>
                  <a:tr h="352869">
                    <a:tc>
                      <a:txBody>
                        <a:bodyPr/>
                        <a:lstStyle/>
                        <a:p>
                          <a:pPr algn="ctr"/>
                          <a:endParaRPr lang="en-I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Driver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Witness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6779098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Energy [MeV]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71429" t="-103571" r="-10389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271429" t="-103571" r="-3896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8819887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dirty="0"/>
                            <a:t>Energy spread [MeV]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71429" t="-203571" r="-10389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271429" t="-203571" r="-3896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316310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D</a:t>
                          </a:r>
                          <a:r>
                            <a:rPr lang="en-IT" sz="1200" dirty="0"/>
                            <a:t>uration [fs]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71429" t="-314815" r="-103896" b="-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271429" t="-314815" r="-3896" b="-2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8355774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763" t="-400000" r="-119847" b="-1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71429" t="-400000" r="-103896" b="-1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271429" t="-400000" r="-3896" b="-10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0708403"/>
                      </a:ext>
                    </a:extLst>
                  </a:tr>
                  <a:tr h="3528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D</a:t>
                          </a:r>
                          <a:r>
                            <a:rPr lang="en-IT" sz="1200" dirty="0"/>
                            <a:t>ealy [ps]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85714" t="-500000" r="-1948" b="-357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52899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70CB72-4479-4362-E186-F4DA1626BD72}"/>
                  </a:ext>
                </a:extLst>
              </p:cNvPr>
              <p:cNvSpPr txBox="1"/>
              <p:nvPr/>
            </p:nvSpPr>
            <p:spPr>
              <a:xfrm>
                <a:off x="5214234" y="4984833"/>
                <a:ext cx="2359300" cy="414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𝐴𝑃𝐿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 × 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IT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70CB72-4479-4362-E186-F4DA1626B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234" y="4984833"/>
                <a:ext cx="2359300" cy="414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9AD380-C70C-CBDC-DD39-1A94F1CD14B4}"/>
                  </a:ext>
                </a:extLst>
              </p:cNvPr>
              <p:cNvSpPr txBox="1"/>
              <p:nvPr/>
            </p:nvSpPr>
            <p:spPr>
              <a:xfrm>
                <a:off x="5214234" y="5394229"/>
                <a:ext cx="2398412" cy="399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𝑃𝑊𝐹𝐴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 × 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IT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9AD380-C70C-CBDC-DD39-1A94F1CD1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234" y="5394229"/>
                <a:ext cx="2398412" cy="3992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0FD3DAF-27B8-CFD1-BF9F-EE5F93C8B51C}"/>
              </a:ext>
            </a:extLst>
          </p:cNvPr>
          <p:cNvSpPr txBox="1"/>
          <p:nvPr/>
        </p:nvSpPr>
        <p:spPr>
          <a:xfrm>
            <a:off x="308589" y="1099943"/>
            <a:ext cx="359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SPARC_LAB RF photoinjector beams:</a:t>
            </a:r>
          </a:p>
        </p:txBody>
      </p:sp>
      <p:pic>
        <p:nvPicPr>
          <p:cNvPr id="10" name="Picture 9" descr="A rainbow colored lines with numbers&#10;&#10;Description automatically generated">
            <a:extLst>
              <a:ext uri="{FF2B5EF4-FFF2-40B4-BE49-F238E27FC236}">
                <a16:creationId xmlns:a16="http://schemas.microsoft.com/office/drawing/2014/main" id="{93CECD97-D5F6-08B7-7604-2C6F1AF2A1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21" b="5042"/>
          <a:stretch/>
        </p:blipFill>
        <p:spPr>
          <a:xfrm>
            <a:off x="8451965" y="2715980"/>
            <a:ext cx="3222904" cy="1572115"/>
          </a:xfrm>
          <a:prstGeom prst="rect">
            <a:avLst/>
          </a:prstGeom>
        </p:spPr>
      </p:pic>
      <p:pic>
        <p:nvPicPr>
          <p:cNvPr id="11" name="Picture 10" descr="A rainbow colored lines on a purple background&#10;&#10;Description automatically generated">
            <a:extLst>
              <a:ext uri="{FF2B5EF4-FFF2-40B4-BE49-F238E27FC236}">
                <a16:creationId xmlns:a16="http://schemas.microsoft.com/office/drawing/2014/main" id="{CCB45BF9-2557-E763-FE99-409DA47674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/>
          <a:stretch/>
        </p:blipFill>
        <p:spPr>
          <a:xfrm>
            <a:off x="8385488" y="1230577"/>
            <a:ext cx="3289381" cy="16047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B4C4C-1EAE-4D0C-FBBE-08118AA00360}"/>
              </a:ext>
            </a:extLst>
          </p:cNvPr>
          <p:cNvSpPr txBox="1"/>
          <p:nvPr/>
        </p:nvSpPr>
        <p:spPr>
          <a:xfrm>
            <a:off x="5698837" y="1473609"/>
            <a:ext cx="236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Witness Energy gain of 4.5 MeV over a distance of 3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C85D43-68A4-F9F1-5025-F6D03D8ABED7}"/>
              </a:ext>
            </a:extLst>
          </p:cNvPr>
          <p:cNvSpPr txBox="1"/>
          <p:nvPr/>
        </p:nvSpPr>
        <p:spPr>
          <a:xfrm>
            <a:off x="5700864" y="2623485"/>
            <a:ext cx="2546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/>
              <a:t>A proof-of-principle experiment merged three plasma stages into a compact device that can focus, accelerate, and extract a witness bunch in a plasma-based accelerator.</a:t>
            </a:r>
            <a:endParaRPr lang="en-IT" sz="1400" b="1" dirty="0"/>
          </a:p>
        </p:txBody>
      </p:sp>
      <p:pic>
        <p:nvPicPr>
          <p:cNvPr id="15" name="Picture 14" descr="A screenshot of a website&#10;&#10;Description automatically generated">
            <a:extLst>
              <a:ext uri="{FF2B5EF4-FFF2-40B4-BE49-F238E27FC236}">
                <a16:creationId xmlns:a16="http://schemas.microsoft.com/office/drawing/2014/main" id="{389798A6-AEC5-843A-172E-20CEE6CF9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8688" y="4426549"/>
            <a:ext cx="4109211" cy="196772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5DCB77-DE85-CF2B-3F34-F253339B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723-50D1-8C44-8E47-43FEFD9D8006}" type="slidenum">
              <a:rPr lang="en-IT" smtClean="0"/>
              <a:t>8</a:t>
            </a:fld>
            <a:endParaRPr lang="en-IT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57F3398-96DC-7BF8-9473-54BCB0FAC18B}"/>
              </a:ext>
            </a:extLst>
          </p:cNvPr>
          <p:cNvSpPr txBox="1">
            <a:spLocks/>
          </p:cNvSpPr>
          <p:nvPr/>
        </p:nvSpPr>
        <p:spPr>
          <a:xfrm>
            <a:off x="9824720" y="6552053"/>
            <a:ext cx="2367280" cy="2723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>
            <a:noAutofit/>
          </a:bodyPr>
          <a:lstStyle>
            <a:defPPr>
              <a:defRPr lang="it-IT"/>
            </a:defPPr>
            <a:lvl1pPr marL="0" lvl="0" algn="ctr" defTabSz="914400" rtl="0" eaLnBrk="1" latinLnBrk="0" hangingPunct="0">
              <a:buNone/>
              <a:tabLst/>
              <a:defRPr lang="en-US" sz="1270" b="0" i="1" kern="1200">
                <a:solidFill>
                  <a:srgbClr val="FFFFFF"/>
                </a:solidFill>
                <a:latin typeface="Source Sans Pro Black" pitchFamily="34"/>
                <a:ea typeface="DejaVu Sans" pitchFamily="2"/>
                <a:cs typeface="DejaVu Sans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Martina Carillo</a:t>
            </a:r>
            <a:endParaRPr lang="en-IT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F46ECBC-5333-4732-ECD0-D5AD7503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1247" y="6547712"/>
            <a:ext cx="6856703" cy="272372"/>
          </a:xfrm>
        </p:spPr>
        <p:txBody>
          <a:bodyPr/>
          <a:lstStyle/>
          <a:p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Fundamental research and applications with the </a:t>
            </a:r>
            <a:r>
              <a:rPr lang="en-GB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EuPRAXIA</a:t>
            </a:r>
            <a:r>
              <a:rPr lang="en-GB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facility at LNF</a:t>
            </a:r>
          </a:p>
        </p:txBody>
      </p:sp>
    </p:spTree>
    <p:extLst>
      <p:ext uri="{BB962C8B-B14F-4D97-AF65-F5344CB8AC3E}">
        <p14:creationId xmlns:p14="http://schemas.microsoft.com/office/powerpoint/2010/main" val="4128674221"/>
      </p:ext>
    </p:extLst>
  </p:cSld>
  <p:clrMapOvr>
    <a:masterClrMapping/>
  </p:clrMapOvr>
</p:sld>
</file>

<file path=ppt/theme/theme1.xml><?xml version="1.0" encoding="utf-8"?>
<a:theme xmlns:a="http://schemas.openxmlformats.org/drawingml/2006/main" name="sparc_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_" id="{98C53C3D-5773-914B-9099-045D173E3E8A}" vid="{2C0442CD-C3ED-014E-8956-BE7828606395}"/>
    </a:ext>
  </a:extLst>
</a:theme>
</file>

<file path=ppt/theme/theme2.xml><?xml version="1.0" encoding="utf-8"?>
<a:theme xmlns:a="http://schemas.openxmlformats.org/drawingml/2006/main" name="Alizarin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sparc_</Template>
  <TotalTime>10904</TotalTime>
  <Words>1580</Words>
  <Application>Microsoft Macintosh PowerPoint</Application>
  <PresentationFormat>Widescreen</PresentationFormat>
  <Paragraphs>265</Paragraphs>
  <Slides>22</Slides>
  <Notes>19</Notes>
  <HiddenSlides>7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Aptos</vt:lpstr>
      <vt:lpstr>Aptos Display</vt:lpstr>
      <vt:lpstr>Arial</vt:lpstr>
      <vt:lpstr>Cambria Math</vt:lpstr>
      <vt:lpstr>CharisSIL</vt:lpstr>
      <vt:lpstr>Proxima Nova</vt:lpstr>
      <vt:lpstr>Roboto</vt:lpstr>
      <vt:lpstr>Source Sans Pro</vt:lpstr>
      <vt:lpstr>Source Sans Pro Black</vt:lpstr>
      <vt:lpstr>System Font Regular</vt:lpstr>
      <vt:lpstr>Tahoma</vt:lpstr>
      <vt:lpstr>Verdana</vt:lpstr>
      <vt:lpstr>Wingdings</vt:lpstr>
      <vt:lpstr>sparc_</vt:lpstr>
      <vt:lpstr>Alizarin0</vt:lpstr>
      <vt:lpstr>SPARC_LAB Test Facility</vt:lpstr>
      <vt:lpstr>Outline</vt:lpstr>
      <vt:lpstr>SPARC_LAB  Test facility</vt:lpstr>
      <vt:lpstr>SPARC_LAB machine layout</vt:lpstr>
      <vt:lpstr>Enery spread minimization</vt:lpstr>
      <vt:lpstr>FEL driven by PWFA</vt:lpstr>
      <vt:lpstr>Plasma Lens</vt:lpstr>
      <vt:lpstr>Compact Plasma Device for Acceleration and Focusing</vt:lpstr>
      <vt:lpstr>Experimental Results</vt:lpstr>
      <vt:lpstr>Curved Plasma-Discharge Capillaries</vt:lpstr>
      <vt:lpstr>Active Bending Plasma</vt:lpstr>
      <vt:lpstr>EuPRAXIA@SPARC_LAB</vt:lpstr>
      <vt:lpstr>PowerPoint Presentation</vt:lpstr>
      <vt:lpstr>Assisted beam-loading technique</vt:lpstr>
      <vt:lpstr>PowerPoint Presentation</vt:lpstr>
      <vt:lpstr>PowerPoint Presentation</vt:lpstr>
      <vt:lpstr>Plasma acceleration stabilization</vt:lpstr>
      <vt:lpstr>Injection/Extraction scheme in PWFA</vt:lpstr>
      <vt:lpstr>Seeded FEL Performances</vt:lpstr>
      <vt:lpstr>Exponential growth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Martina Carillo</dc:creator>
  <cp:lastModifiedBy>Martina Carillo</cp:lastModifiedBy>
  <cp:revision>10</cp:revision>
  <dcterms:created xsi:type="dcterms:W3CDTF">2024-11-25T10:11:56Z</dcterms:created>
  <dcterms:modified xsi:type="dcterms:W3CDTF">2024-12-04T08:37:08Z</dcterms:modified>
</cp:coreProperties>
</file>