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6" r:id="rId3"/>
    <p:sldId id="261" r:id="rId4"/>
    <p:sldId id="259" r:id="rId5"/>
    <p:sldId id="262" r:id="rId6"/>
    <p:sldId id="266" r:id="rId7"/>
    <p:sldId id="277" r:id="rId8"/>
    <p:sldId id="272" r:id="rId9"/>
    <p:sldId id="278" r:id="rId10"/>
    <p:sldId id="279" r:id="rId11"/>
    <p:sldId id="282" r:id="rId12"/>
    <p:sldId id="281" r:id="rId13"/>
    <p:sldId id="283" r:id="rId14"/>
    <p:sldId id="26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z" initials="BAZ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713" autoAdjust="0"/>
  </p:normalViewPr>
  <p:slideViewPr>
    <p:cSldViewPr snapToGrid="0" showGuides="1">
      <p:cViewPr varScale="1">
        <p:scale>
          <a:sx n="56" d="100"/>
          <a:sy n="56" d="100"/>
        </p:scale>
        <p:origin x="5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6-30T19:25:22.057" idx="1">
    <p:pos x="5315" y="220"/>
    <p:text> - Not only GW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6-30T19:26:15.740" idx="2">
    <p:pos x="6937" y="1173"/>
    <p:text>Kerr con la K maiuscola</p:text>
  </p:cm>
  <p:cm authorId="0" dt="2024-06-30T19:26:48.756" idx="3">
    <p:pos x="5228" y="1972"/>
    <p:text>degenerate?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6-30T19:36:36.255" idx="6">
    <p:pos x="6946" y="1508"/>
    <p:text>The control electronics will be preliminary developed and tested on a prototype system realized by commercial fiber-optic components (research founded by the DFA "excellence project")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0D43-B0D5-4992-98F3-75804D616C30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D87CD-DBDF-4C43-9E94-9218E1C8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68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B34A-FB72-4B4B-B7EF-160815BA62C1}" type="datetime4">
              <a:rPr lang="en-US" smtClean="0"/>
              <a:t>July 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B0B7-AA7E-47B1-9727-69D6BE274C32}" type="datetime4">
              <a:rPr lang="en-US" smtClean="0"/>
              <a:t>July 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636-AB12-4B7B-B76C-661187026BC3}" type="datetime4">
              <a:rPr lang="en-US" smtClean="0"/>
              <a:t>July 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B789-761C-42F9-8175-57F8AA58DF58}" type="datetime4">
              <a:rPr lang="en-US" smtClean="0"/>
              <a:t>July 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C04D-F918-4584-9539-41D7D27C914F}" type="datetime4">
              <a:rPr lang="en-US" smtClean="0"/>
              <a:t>July 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FF8D-C1CB-499A-B13F-060E878EB828}" type="datetime4">
              <a:rPr lang="en-US" smtClean="0"/>
              <a:t>July 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2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B27-4848-4403-88CC-3530004E636D}" type="datetime4">
              <a:rPr lang="en-US" smtClean="0"/>
              <a:t>July 2,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CB38-C9A9-4F3F-9240-8597F8D22B69}" type="datetime4">
              <a:rPr lang="en-US" smtClean="0"/>
              <a:t>July 2,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3B3-A3CD-4930-BC29-50473BD8DE02}" type="datetime4">
              <a:rPr lang="en-US" smtClean="0"/>
              <a:t>July 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D780-4799-41F1-B882-A991B795DAB3}" type="datetime4">
              <a:rPr lang="en-US" smtClean="0"/>
              <a:t>July 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2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C799-3F35-4D1A-9248-592CB2C94EC3}" type="datetime4">
              <a:rPr lang="en-US" smtClean="0"/>
              <a:t>July 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EDAD-757C-4DC1-9D57-058F6E732754}" type="datetime4">
              <a:rPr lang="en-US" smtClean="0"/>
              <a:t>July 2,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40BA-207E-467F-92A6-A630048A5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1.png"/><Relationship Id="rId7" Type="http://schemas.openxmlformats.org/officeDocument/2006/relationships/image" Target="../media/image4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link.springer.com/journal/4111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quant-ph?searchtype=author&amp;query=Kashiwazaki,+T" TargetMode="External"/><Relationship Id="rId7" Type="http://schemas.openxmlformats.org/officeDocument/2006/relationships/comments" Target="../comments/comment1.xml"/><Relationship Id="rId2" Type="http://schemas.openxmlformats.org/officeDocument/2006/relationships/hyperlink" Target="https://www.nature.com/nphot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t&amp;rct=j&amp;q=&amp;esrc=s&amp;source=web&amp;cd=&amp;ved=2ahUKEwi6jKT4nfn-AhUuQvEDHbiUBjQQFnoECAsQAQ&amp;url=https://arxiv.org/abs/1401.4118&amp;usg=AOvVaw0alBnqWqs804zDewBD3IiZ" TargetMode="External"/><Relationship Id="rId5" Type="http://schemas.openxmlformats.org/officeDocument/2006/relationships/hyperlink" Target="https://arxiv.org/search/quant-ph?searchtype=author&amp;query=Lvovsky,+A+I" TargetMode="External"/><Relationship Id="rId4" Type="http://schemas.openxmlformats.org/officeDocument/2006/relationships/hyperlink" Target="https://arxiv.org/abs/2301.1265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50.png"/><Relationship Id="rId4" Type="http://schemas.openxmlformats.org/officeDocument/2006/relationships/image" Target="../media/image43.jpe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0" y="128503"/>
            <a:ext cx="10938244" cy="6152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370C-994A-4F4F-AC43-9A142D7F760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4571" y="360769"/>
            <a:ext cx="79892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</a:t>
            </a:r>
            <a:endParaRPr lang="en-GB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Squeezed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ight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3D69-A922-4536-8E76-D891BADB5447}" type="datetime4">
              <a:rPr lang="en-US" smtClean="0"/>
              <a:t>July 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69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Composition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and time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table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011" y="655083"/>
            <a:ext cx="4389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 sections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63611"/>
              </p:ext>
            </p:extLst>
          </p:nvPr>
        </p:nvGraphicFramePr>
        <p:xfrm>
          <a:off x="1999916" y="1076337"/>
          <a:ext cx="8128000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313">
                  <a:extLst>
                    <a:ext uri="{9D8B030D-6E8A-4147-A177-3AD203B41FA5}">
                      <a16:colId xmlns:a16="http://schemas.microsoft.com/office/drawing/2014/main" val="3577479820"/>
                    </a:ext>
                  </a:extLst>
                </a:gridCol>
                <a:gridCol w="1399687">
                  <a:extLst>
                    <a:ext uri="{9D8B030D-6E8A-4147-A177-3AD203B41FA5}">
                      <a16:colId xmlns:a16="http://schemas.microsoft.com/office/drawing/2014/main" val="3975771185"/>
                    </a:ext>
                  </a:extLst>
                </a:gridCol>
                <a:gridCol w="2855790">
                  <a:extLst>
                    <a:ext uri="{9D8B030D-6E8A-4147-A177-3AD203B41FA5}">
                      <a16:colId xmlns:a16="http://schemas.microsoft.com/office/drawing/2014/main" val="3492059738"/>
                    </a:ext>
                  </a:extLst>
                </a:gridCol>
                <a:gridCol w="1208210">
                  <a:extLst>
                    <a:ext uri="{9D8B030D-6E8A-4147-A177-3AD203B41FA5}">
                      <a16:colId xmlns:a16="http://schemas.microsoft.com/office/drawing/2014/main" val="2631882909"/>
                    </a:ext>
                  </a:extLst>
                </a:gridCol>
              </a:tblGrid>
              <a:tr h="1545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Padova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TIFPA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77490"/>
                  </a:ext>
                </a:extLst>
              </a:tr>
              <a:tr h="17972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Marco </a:t>
                      </a:r>
                      <a:r>
                        <a:rPr lang="en-US" sz="1400" dirty="0" err="1" smtClean="0">
                          <a:solidFill>
                            <a:srgbClr val="0000FF"/>
                          </a:solidFill>
                        </a:rPr>
                        <a:t>Bazzan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20%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Matteo </a:t>
                      </a:r>
                      <a:r>
                        <a:rPr lang="en-US" sz="1400" dirty="0" err="1" smtClean="0"/>
                        <a:t>Leonardi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Resp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91200"/>
                  </a:ext>
                </a:extLst>
              </a:tr>
              <a:tr h="22231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Jean-Pierre Zendri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20%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Mirko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Lobino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80503"/>
                  </a:ext>
                </a:extLst>
              </a:tr>
              <a:tr h="2076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PhD*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Igor Gonzalez (PhD)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23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Hamza </a:t>
                      </a:r>
                      <a:r>
                        <a:rPr lang="en-GB" sz="1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Hasnaoui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685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723" y="2743212"/>
            <a:ext cx="800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PhD in material science supported by  “</a:t>
            </a:r>
            <a:r>
              <a:rPr lang="en-US" sz="1400" dirty="0" err="1" smtClean="0"/>
              <a:t>progetto</a:t>
            </a:r>
            <a:r>
              <a:rPr lang="en-US" sz="1400" dirty="0" smtClean="0"/>
              <a:t> </a:t>
            </a:r>
            <a:r>
              <a:rPr lang="en-US" sz="1400" dirty="0" err="1" smtClean="0"/>
              <a:t>frontiere</a:t>
            </a:r>
            <a:r>
              <a:rPr lang="en-US" sz="1400" dirty="0" smtClean="0"/>
              <a:t> </a:t>
            </a:r>
            <a:r>
              <a:rPr lang="en-US" sz="1400" dirty="0" err="1" smtClean="0"/>
              <a:t>quantistiche</a:t>
            </a:r>
            <a:r>
              <a:rPr lang="en-US" sz="1400" dirty="0" smtClean="0"/>
              <a:t>” </a:t>
            </a:r>
            <a:endParaRPr lang="en-US" sz="14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28619" y="3005555"/>
            <a:ext cx="4389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years project: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38873"/>
              </p:ext>
            </p:extLst>
          </p:nvPr>
        </p:nvGraphicFramePr>
        <p:xfrm>
          <a:off x="838200" y="3426968"/>
          <a:ext cx="10515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15">
                  <a:extLst>
                    <a:ext uri="{9D8B030D-6E8A-4147-A177-3AD203B41FA5}">
                      <a16:colId xmlns:a16="http://schemas.microsoft.com/office/drawing/2014/main" val="2619137161"/>
                    </a:ext>
                  </a:extLst>
                </a:gridCol>
                <a:gridCol w="4818185">
                  <a:extLst>
                    <a:ext uri="{9D8B030D-6E8A-4147-A177-3AD203B41FA5}">
                      <a16:colId xmlns:a16="http://schemas.microsoft.com/office/drawing/2014/main" val="505843966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002697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Padova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TIFPA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2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/>
                        <a:t>Design and manufacturing of the</a:t>
                      </a:r>
                      <a:r>
                        <a:rPr lang="en-GB" sz="1400" baseline="0" dirty="0" smtClean="0"/>
                        <a:t> integrated</a:t>
                      </a:r>
                      <a:r>
                        <a:rPr lang="en-GB" sz="1400" dirty="0" smtClean="0"/>
                        <a:t> SHG.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/>
                        <a:t>Low noise electronics for squeezing controls.</a:t>
                      </a:r>
                      <a:r>
                        <a:rPr lang="en-GB" sz="1400" baseline="0" dirty="0" smtClean="0"/>
                        <a:t> *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/>
                        <a:t>Implementation of the CC loop on an existing waveguide</a:t>
                      </a:r>
                      <a:r>
                        <a:rPr lang="en-US" sz="1400" baseline="0" dirty="0" smtClean="0"/>
                        <a:t> squeezer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1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Application of low-noise electronics to squeezing generation in waveguide (commercial).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Integrated Mach </a:t>
                      </a:r>
                      <a:r>
                        <a:rPr lang="en-US" sz="1400" baseline="0" dirty="0" err="1" smtClean="0"/>
                        <a:t>Zehnder</a:t>
                      </a:r>
                      <a:r>
                        <a:rPr lang="en-US" sz="1400" baseline="0" dirty="0" smtClean="0"/>
                        <a:t> Interferometer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Low noise homodyne  detectors 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/>
                        <a:t>Squeezing generation in</a:t>
                      </a:r>
                      <a:r>
                        <a:rPr lang="en-US" sz="1400" baseline="0" dirty="0" smtClean="0"/>
                        <a:t> waveguide (commercial), low frequency optimization.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/>
                        <a:t>Integration of all the components</a:t>
                      </a:r>
                      <a:r>
                        <a:rPr lang="en-US" sz="1400" baseline="0" dirty="0" smtClean="0"/>
                        <a:t> in a single device: optimization at low frequencies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aseline="0" dirty="0" smtClean="0"/>
                        <a:t>Integrated electro(</a:t>
                      </a:r>
                      <a:r>
                        <a:rPr lang="en-US" sz="1400" baseline="0" dirty="0" err="1" smtClean="0"/>
                        <a:t>acousto</a:t>
                      </a:r>
                      <a:r>
                        <a:rPr lang="en-US" sz="1400" baseline="0" dirty="0" smtClean="0"/>
                        <a:t>)-optic modulators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smtClean="0"/>
                        <a:t>Integration of all the components</a:t>
                      </a:r>
                      <a:r>
                        <a:rPr lang="en-US" sz="1400" baseline="0" dirty="0" smtClean="0"/>
                        <a:t> in a single device: optimization at low frequencies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9101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7331" y="5981709"/>
            <a:ext cx="800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Planned activity carried out as part of the ET-Italy (CNS2) project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5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1631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Collaborations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synergies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011" y="810249"/>
            <a:ext cx="110625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plan involves a strong collaboration with 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ET-Italia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(CNS2) 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particular, </a:t>
            </a:r>
            <a:r>
              <a:rPr kumimoji="0" lang="en-US" altLang="en-US" sz="20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ET-Italia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(Zendri 40%,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Bergnoli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20%, 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50% technological PhD 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will deal with the development of ET-compatible low noise control electronic.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2000" b="0" i="0" u="none" strike="noStrike" cap="none" normalizeH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electronics will be characterized and optimized for an hybrid squeezer in which the sources are provided by a fiber optic system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the DFA “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progetto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frontiere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quantistiche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37411" y="5123100"/>
            <a:ext cx="110625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Moreover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entire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setup is expected to give valuable indications for the design of the integrated optic circuit.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39" y="3151757"/>
            <a:ext cx="6547117" cy="21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34246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Request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for 2025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01387"/>
              </p:ext>
            </p:extLst>
          </p:nvPr>
        </p:nvGraphicFramePr>
        <p:xfrm>
          <a:off x="1528484" y="1320302"/>
          <a:ext cx="88914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781">
                  <a:extLst>
                    <a:ext uri="{9D8B030D-6E8A-4147-A177-3AD203B41FA5}">
                      <a16:colId xmlns:a16="http://schemas.microsoft.com/office/drawing/2014/main" val="2922544040"/>
                    </a:ext>
                  </a:extLst>
                </a:gridCol>
                <a:gridCol w="1010099">
                  <a:extLst>
                    <a:ext uri="{9D8B030D-6E8A-4147-A177-3AD203B41FA5}">
                      <a16:colId xmlns:a16="http://schemas.microsoft.com/office/drawing/2014/main" val="2395788990"/>
                    </a:ext>
                  </a:extLst>
                </a:gridCol>
                <a:gridCol w="3386613">
                  <a:extLst>
                    <a:ext uri="{9D8B030D-6E8A-4147-A177-3AD203B41FA5}">
                      <a16:colId xmlns:a16="http://schemas.microsoft.com/office/drawing/2014/main" val="588561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(included VAT)  [</a:t>
                      </a:r>
                      <a:r>
                        <a:rPr lang="en-US" dirty="0" err="1" smtClean="0"/>
                        <a:t>keuro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6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Wafers for integrated optics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60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Consumables</a:t>
                      </a:r>
                      <a:r>
                        <a:rPr lang="en-US" baseline="0" dirty="0" smtClean="0"/>
                        <a:t> for the LNIO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4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 for the use of the clean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8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Coupling</a:t>
                      </a:r>
                      <a:r>
                        <a:rPr lang="en-US" baseline="0" dirty="0" smtClean="0"/>
                        <a:t> optics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Apparati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1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components for Temp.</a:t>
                      </a:r>
                      <a:r>
                        <a:rPr lang="en-US" baseline="0" dirty="0" smtClean="0"/>
                        <a:t> stabilization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62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39804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38200" y="4105146"/>
            <a:ext cx="8038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The costs for the development of the missing electronics are supported by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ET-Italia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851647"/>
            <a:ext cx="286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 for 2025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918" y="4652685"/>
            <a:ext cx="3128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the Section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21977" y="5198636"/>
            <a:ext cx="6244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One  month of mechanical workshop </a:t>
            </a: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 mechanical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supports </a:t>
            </a:r>
          </a:p>
        </p:txBody>
      </p:sp>
    </p:spTree>
    <p:extLst>
      <p:ext uri="{BB962C8B-B14F-4D97-AF65-F5344CB8AC3E}">
        <p14:creationId xmlns:p14="http://schemas.microsoft.com/office/powerpoint/2010/main" val="20579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2705727"/>
            <a:ext cx="815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Backup </a:t>
            </a:r>
            <a:r>
              <a:rPr lang="it-IT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Slides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>
          <a:xfrm rot="10800000">
            <a:off x="2998208" y="1385945"/>
            <a:ext cx="225823" cy="48741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08745" y="95680"/>
            <a:ext cx="997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ezing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degradation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05C3-2718-41D2-9C7F-E4B4A25FF7FF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3530" y="815537"/>
            <a:ext cx="427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losses: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05" y="2834186"/>
            <a:ext cx="811833" cy="83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65" y="1550787"/>
            <a:ext cx="822857" cy="84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37" y="1569611"/>
            <a:ext cx="822857" cy="84190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443682" y="1979711"/>
            <a:ext cx="35040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2817840" y="2570229"/>
            <a:ext cx="35040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95119" y="1964331"/>
            <a:ext cx="35040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4565" y="3746171"/>
            <a:ext cx="482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 ellipse angular jitter: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210122" y="1727966"/>
            <a:ext cx="1408488" cy="239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93765" y="1564399"/>
            <a:ext cx="822857" cy="830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85376" y="1572788"/>
            <a:ext cx="822857" cy="83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26" y="4502171"/>
            <a:ext cx="1691916" cy="173108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883501" y="4471574"/>
            <a:ext cx="2412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01583" y="4187145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83" y="4187145"/>
                <a:ext cx="431720" cy="276999"/>
              </a:xfrm>
              <a:prstGeom prst="rect">
                <a:avLst/>
              </a:prstGeom>
              <a:blipFill>
                <a:blip r:embed="rId6"/>
                <a:stretch>
                  <a:fillRect l="-12857" r="-571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4506" y="5924918"/>
                <a:ext cx="10979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06" y="5924918"/>
                <a:ext cx="1097928" cy="276999"/>
              </a:xfrm>
              <a:prstGeom prst="rect">
                <a:avLst/>
              </a:prstGeom>
              <a:blipFill>
                <a:blip r:embed="rId7"/>
                <a:stretch>
                  <a:fillRect l="-4444" r="-166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2760843" y="5912702"/>
            <a:ext cx="5040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>
            <a:spLocks noChangeAspect="1"/>
          </p:cNvSpPr>
          <p:nvPr/>
        </p:nvSpPr>
        <p:spPr>
          <a:xfrm rot="18900000">
            <a:off x="2351861" y="4697888"/>
            <a:ext cx="1295160" cy="1341614"/>
          </a:xfrm>
          <a:prstGeom prst="arc">
            <a:avLst>
              <a:gd name="adj1" fmla="val 17513097"/>
              <a:gd name="adj2" fmla="val 20172245"/>
            </a:avLst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3395" y="1478581"/>
            <a:ext cx="67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1526" y="1478581"/>
            <a:ext cx="67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12938" y="1154764"/>
            <a:ext cx="98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61" y="935533"/>
            <a:ext cx="4666904" cy="2914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1872" y="4207836"/>
            <a:ext cx="527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Optics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superpolished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low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materials, AR coating).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and low noise phase stabilization loops.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6214" y="1175424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16227" y="3059668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10873" y="1805307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06214" y="2348263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5641" y="2751589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5934" y="2900135"/>
            <a:ext cx="70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6514" y="646303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10  dB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9" grpId="0" animBg="1"/>
      <p:bldP spid="10" grpId="0"/>
      <p:bldP spid="6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endCxn id="7" idx="3"/>
          </p:cNvCxnSpPr>
          <p:nvPr/>
        </p:nvCxnSpPr>
        <p:spPr>
          <a:xfrm>
            <a:off x="1340679" y="1711747"/>
            <a:ext cx="2516010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Perspectives: GW R&amp;D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B094-B51B-4E48-9857-B2AF978E7D43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4144" y="747132"/>
            <a:ext cx="98656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the next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 detector generation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 cavity for optimal FDS generation,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Squeezed light coupled with white light cavities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Danilishin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,F.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Khalili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Miao, </a:t>
            </a:r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Living Reviews in Relativity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 22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Article number: 2 (2019)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order spatial mode squeezing</a:t>
            </a: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non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demolution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BA evading techniques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control strategies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Bright light squeezing generation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65" y="3977732"/>
            <a:ext cx="3762375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791" y="4009495"/>
            <a:ext cx="3762375" cy="7715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12582" y="4845378"/>
            <a:ext cx="461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23351" y="4836415"/>
            <a:ext cx="461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82" y="2024740"/>
            <a:ext cx="393002" cy="4061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968283" y="1741483"/>
            <a:ext cx="0" cy="31299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79" y="1522581"/>
            <a:ext cx="1993310" cy="3783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03856" y="1450137"/>
            <a:ext cx="324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Zhang, H. Miao, A.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Freise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Phys. Rev. D, 101(8), 082002,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4350" y="1442159"/>
            <a:ext cx="76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FDS</a:t>
            </a:r>
            <a:endParaRPr lang="en-GB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5356" y="3588332"/>
            <a:ext cx="5325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Heinze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 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Lett, 128, 083606, (2022)</a:t>
            </a:r>
            <a:endParaRPr lang="en-GB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22" y="4016630"/>
            <a:ext cx="216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48" y="4016630"/>
            <a:ext cx="216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93" y="4016630"/>
            <a:ext cx="2158829" cy="2158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0177" y="1500969"/>
                <a:ext cx="9249218" cy="655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𝐶𝑜𝑠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177" y="1500969"/>
                <a:ext cx="9249218" cy="655179"/>
              </a:xfrm>
              <a:prstGeom prst="rect">
                <a:avLst/>
              </a:prstGeom>
              <a:blipFill>
                <a:blip r:embed="rId6"/>
                <a:stretch>
                  <a:fillRect t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0007" y="2864912"/>
                <a:ext cx="14394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it-IT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007" y="2864912"/>
                <a:ext cx="1439497" cy="338554"/>
              </a:xfrm>
              <a:prstGeom prst="rect">
                <a:avLst/>
              </a:prstGeom>
              <a:blipFill>
                <a:blip r:embed="rId7"/>
                <a:stretch>
                  <a:fillRect l="-4237" r="-38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23458" y="3662282"/>
            <a:ext cx="193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State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639" y="3672264"/>
            <a:ext cx="253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squeezing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4186" y="3681887"/>
            <a:ext cx="253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squeezing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Squeezed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states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of light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AD6C-1A14-4B3A-A576-F30DB203543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900746" y="6356350"/>
            <a:ext cx="2743200" cy="365125"/>
          </a:xfrm>
        </p:spPr>
        <p:txBody>
          <a:bodyPr/>
          <a:lstStyle/>
          <a:p>
            <a:fld id="{531040BA-207E-467F-92A6-A630048A53CE}" type="slidenum">
              <a:rPr lang="en-US" smtClean="0"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7172" y="839964"/>
            <a:ext cx="37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lectric Field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Quadratures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0082" y="2183220"/>
            <a:ext cx="427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Uncertainty States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6895" y="1865463"/>
            <a:ext cx="229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 noise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5272" y="829716"/>
            <a:ext cx="229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noise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888279" y="1214862"/>
            <a:ext cx="0" cy="200055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584847" y="1214320"/>
            <a:ext cx="1303430" cy="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727159" y="2216438"/>
            <a:ext cx="1913915" cy="1601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727159" y="1925273"/>
            <a:ext cx="0" cy="30756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97777" y="5085830"/>
                <a:ext cx="3252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77" y="5085830"/>
                <a:ext cx="325217" cy="307777"/>
              </a:xfrm>
              <a:prstGeom prst="rect">
                <a:avLst/>
              </a:prstGeom>
              <a:blipFill>
                <a:blip r:embed="rId8"/>
                <a:stretch>
                  <a:fillRect l="-16981" r="-754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91563" y="5085830"/>
                <a:ext cx="293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63" y="5085830"/>
                <a:ext cx="293862" cy="276999"/>
              </a:xfrm>
              <a:prstGeom prst="rect">
                <a:avLst/>
              </a:prstGeom>
              <a:blipFill>
                <a:blip r:embed="rId9"/>
                <a:stretch>
                  <a:fillRect l="-18750" r="-833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378748" y="5085830"/>
                <a:ext cx="3252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748" y="5085830"/>
                <a:ext cx="325217" cy="307777"/>
              </a:xfrm>
              <a:prstGeom prst="rect">
                <a:avLst/>
              </a:prstGeom>
              <a:blipFill>
                <a:blip r:embed="rId10"/>
                <a:stretch>
                  <a:fillRect l="-18868" r="-754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95005" y="4095830"/>
                <a:ext cx="33118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05" y="4095830"/>
                <a:ext cx="331180" cy="276999"/>
              </a:xfrm>
              <a:prstGeom prst="rect">
                <a:avLst/>
              </a:prstGeom>
              <a:blipFill>
                <a:blip r:embed="rId11"/>
                <a:stretch>
                  <a:fillRect l="-10909" r="-181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88786" y="4095830"/>
                <a:ext cx="299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786" y="4095830"/>
                <a:ext cx="299184" cy="276999"/>
              </a:xfrm>
              <a:prstGeom prst="rect">
                <a:avLst/>
              </a:prstGeom>
              <a:blipFill>
                <a:blip r:embed="rId12"/>
                <a:stretch>
                  <a:fillRect l="-20408" r="-61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53723" y="4095830"/>
                <a:ext cx="3311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723" y="4095830"/>
                <a:ext cx="331180" cy="307777"/>
              </a:xfrm>
              <a:prstGeom prst="rect">
                <a:avLst/>
              </a:prstGeom>
              <a:blipFill>
                <a:blip r:embed="rId13"/>
                <a:stretch>
                  <a:fillRect l="-18519" r="-740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683331" y="4755826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2328296" y="509961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036971" y="4936814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71" y="4936814"/>
                <a:ext cx="431720" cy="276999"/>
              </a:xfrm>
              <a:prstGeom prst="rect">
                <a:avLst/>
              </a:prstGeom>
              <a:blipFill>
                <a:blip r:embed="rId14"/>
                <a:stretch>
                  <a:fillRect l="-12676" r="-704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47471" y="4424173"/>
                <a:ext cx="431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471" y="4424173"/>
                <a:ext cx="431720" cy="276999"/>
              </a:xfrm>
              <a:prstGeom prst="rect">
                <a:avLst/>
              </a:prstGeom>
              <a:blipFill>
                <a:blip r:embed="rId15"/>
                <a:stretch>
                  <a:fillRect l="-11268" r="-56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6197716" y="4794817"/>
            <a:ext cx="536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929572" y="4433314"/>
            <a:ext cx="241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682346" y="5107555"/>
            <a:ext cx="2412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9546601" y="5086663"/>
            <a:ext cx="536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54001" y="4434801"/>
                <a:ext cx="431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001" y="4434801"/>
                <a:ext cx="431720" cy="276999"/>
              </a:xfrm>
              <a:prstGeom prst="rect">
                <a:avLst/>
              </a:prstGeom>
              <a:blipFill>
                <a:blip r:embed="rId16"/>
                <a:stretch>
                  <a:fillRect l="-12676" r="-422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24528" y="4940360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28" y="4940360"/>
                <a:ext cx="431720" cy="276999"/>
              </a:xfrm>
              <a:prstGeom prst="rect">
                <a:avLst/>
              </a:prstGeom>
              <a:blipFill>
                <a:blip r:embed="rId17"/>
                <a:stretch>
                  <a:fillRect l="-12676" r="-704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840551" y="4126462"/>
                <a:ext cx="431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551" y="4126462"/>
                <a:ext cx="431720" cy="276999"/>
              </a:xfrm>
              <a:prstGeom prst="rect">
                <a:avLst/>
              </a:prstGeom>
              <a:blipFill>
                <a:blip r:embed="rId18"/>
                <a:stretch>
                  <a:fillRect l="-11268" r="-563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329295" y="4943909"/>
                <a:ext cx="4317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95" y="4943909"/>
                <a:ext cx="431720" cy="276999"/>
              </a:xfrm>
              <a:prstGeom prst="rect">
                <a:avLst/>
              </a:prstGeom>
              <a:blipFill>
                <a:blip r:embed="rId19"/>
                <a:stretch>
                  <a:fillRect l="-12676" r="-704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9916448" y="5846400"/>
            <a:ext cx="94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dB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40523" y="5845792"/>
            <a:ext cx="944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dB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4" y="1696026"/>
            <a:ext cx="4679665" cy="3980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Squeezing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and GW detectors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9F78-6AD7-4D7D-88E6-98237EDC488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240" y="816376"/>
            <a:ext cx="104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noise can be manipulated with squeezed light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04472"/>
            <a:ext cx="822857" cy="84190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09486" y="5025425"/>
            <a:ext cx="1129114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0" y="4604400"/>
            <a:ext cx="822857" cy="84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0" y="4604400"/>
            <a:ext cx="822857" cy="841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3918" y="1935332"/>
                <a:ext cx="26793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generates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shot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noise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high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frequency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0" dirty="0" smtClean="0"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generates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radiation</m:t>
                      </m:r>
                    </m:oMath>
                  </m:oMathPara>
                </a14:m>
                <a:endParaRPr lang="it-IT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it-IT" b="0" dirty="0" smtClean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pressure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noise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low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it-IT" b="0" dirty="0" smtClean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frequency</m:t>
                    </m:r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18" y="1935332"/>
                <a:ext cx="2679356" cy="1477328"/>
              </a:xfrm>
              <a:prstGeom prst="rect">
                <a:avLst/>
              </a:prstGeom>
              <a:blipFill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779459" y="1682086"/>
            <a:ext cx="4571776" cy="1739388"/>
            <a:chOff x="6915252" y="1329018"/>
            <a:chExt cx="4571776" cy="2173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252" y="1329018"/>
              <a:ext cx="4571428" cy="21714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00" y="1330896"/>
              <a:ext cx="4571428" cy="21714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00" y="1330896"/>
              <a:ext cx="4571428" cy="21714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756" y="1458385"/>
              <a:ext cx="548571" cy="56127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>
              <a:stCxn id="23" idx="1"/>
            </p:cNvCxnSpPr>
            <p:nvPr/>
          </p:nvCxnSpPr>
          <p:spPr>
            <a:xfrm flipH="1">
              <a:off x="7609114" y="1739020"/>
              <a:ext cx="224642" cy="17205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604" y="2064938"/>
              <a:ext cx="548571" cy="5612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081" y="1749686"/>
              <a:ext cx="548571" cy="56127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flipH="1">
              <a:off x="8319452" y="2348617"/>
              <a:ext cx="224642" cy="17205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-5400000" flipH="1">
              <a:off x="10137915" y="2051569"/>
              <a:ext cx="224642" cy="172055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861021" y="3994561"/>
            <a:ext cx="4571428" cy="2208746"/>
            <a:chOff x="6915600" y="982800"/>
            <a:chExt cx="4571428" cy="276093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00" y="982800"/>
              <a:ext cx="4571428" cy="21714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092" y="1082108"/>
              <a:ext cx="548571" cy="56127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 flipH="1">
              <a:off x="7609114" y="1352908"/>
              <a:ext cx="224642" cy="17205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908" y="3168847"/>
              <a:ext cx="548571" cy="56685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908" y="3167008"/>
              <a:ext cx="548571" cy="56685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532" y="3167256"/>
              <a:ext cx="548571" cy="56685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908" y="3176876"/>
              <a:ext cx="548571" cy="56685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8" y="3168000"/>
              <a:ext cx="548571" cy="56685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908" y="3169555"/>
              <a:ext cx="548571" cy="56685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6908" y="3166169"/>
              <a:ext cx="548571" cy="566857"/>
            </a:xfrm>
            <a:prstGeom prst="rect">
              <a:avLst/>
            </a:prstGeom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7213178" y="3136051"/>
              <a:ext cx="4127046" cy="67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345318" y="3136058"/>
              <a:ext cx="0" cy="1809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216985" y="3139438"/>
              <a:ext cx="0" cy="1809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9619470" y="2747241"/>
              <a:ext cx="73170" cy="32735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3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2660" y="96580"/>
            <a:ext cx="997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Not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only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GW 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9912-9D9D-4AFC-A263-F2155F7200AA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735219"/>
            <a:ext cx="10363200" cy="122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Quantum computing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Zhao et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al.,“A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high-fidelity heralded quantum squeezing gate”, </a:t>
            </a:r>
            <a:r>
              <a:rPr lang="en-GB" sz="16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Nature Photonics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volume 14, pages 306–309 (2020)</a:t>
            </a:r>
            <a:endParaRPr lang="en-GB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T. </a:t>
            </a:r>
            <a:r>
              <a:rPr lang="en-GB" sz="1600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Kashiwazaki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et al., “Over-8-dB squeezed light generation by a broadband waveguide optical parametric amplifier toward fault-tolerant ultra-fast quantum computers”, </a:t>
            </a:r>
            <a:r>
              <a:rPr lang="en-GB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https://arxiv.org/abs/2301.12658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(2023).</a:t>
            </a:r>
            <a:endParaRPr lang="en-GB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480" y="4379580"/>
            <a:ext cx="10270067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W. Yang et al., “A Bright Squeezed Light Source for Quantum Sensing”,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Chemosensors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(2023),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11, 18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6977" y="3598202"/>
            <a:ext cx="10350192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Spetroscopy</a:t>
            </a:r>
            <a:endParaRPr lang="en-GB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Junker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“High precision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 using high-frequency squeezed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light”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Opt. Express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(2021),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6053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399" y="5194002"/>
            <a:ext cx="10202334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Ma, “Generation of higher-order orbital angular momentum squeezed light”,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Optik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International Journal for Light and Electron Optics 251 (2022) 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168357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098" y="1908003"/>
            <a:ext cx="10202334" cy="1351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Quantum </a:t>
            </a:r>
            <a:r>
              <a:rPr lang="en-GB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comunication</a:t>
            </a:r>
            <a:endParaRPr lang="en-GB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Gehring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continuous-variable quantum key distribution with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composable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one-sided-device-independent security against coherent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attacks”, Nature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Comunications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8795 (2015).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762" y="2860860"/>
            <a:ext cx="10270067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Metrology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A. I.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Lvovsky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Squeezed light - Quantum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Physics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https://arxiv.org/abs/1401.4118</a:t>
            </a:r>
            <a:r>
              <a:rPr lang="en-GB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Squeezed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light production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BD36-9E70-4E48-98BA-2584F68076D8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2097" y="907816"/>
            <a:ext cx="1043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Squeezed state generation requires n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onlinear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57" y="1862889"/>
            <a:ext cx="1043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methods explored (4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mixing,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ponderomotive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effect,..)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1926" y="3093168"/>
                <a:ext cx="10439602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efficient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exploits the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cavity enhanced 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parametric down conversion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crystals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6" y="3093168"/>
                <a:ext cx="10439602" cy="862608"/>
              </a:xfrm>
              <a:prstGeom prst="rect">
                <a:avLst/>
              </a:prstGeom>
              <a:blipFill>
                <a:blip r:embed="rId2"/>
                <a:stretch>
                  <a:fillRect l="-759" t="-5634" r="-175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2" y="3904061"/>
            <a:ext cx="615315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700" y="5856686"/>
            <a:ext cx="29718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 Down Conversion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800" y="3775650"/>
            <a:ext cx="3263400" cy="1897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02500" y="5869386"/>
            <a:ext cx="3886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OPA: Optical parametric Amplification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78207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Real squeezer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boards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6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65414" y="4200938"/>
            <a:ext cx="1326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LIGO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squeezer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23" y="3055255"/>
            <a:ext cx="4152900" cy="3115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4694" y="914699"/>
            <a:ext cx="5090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the OPO a squeezer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 includes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generator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SHG:Second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Generator)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stabilizer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MZI:Mach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Zehnder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Interferometer)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 frequency modulators (EOM, AOM)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control laser (coherent control laser, Sub Carrier laser..)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mode cleaners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Faraday isolators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Locked Loop optical set-up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homodyne detector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4" y="775670"/>
            <a:ext cx="4107180" cy="28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26469" y="824365"/>
            <a:ext cx="153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Virgo AEI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squeezer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5178" y="5229337"/>
            <a:ext cx="3688976" cy="636494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81367" y="5191015"/>
            <a:ext cx="329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these components can be integrated in  a LNOI chip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152964" y="4861380"/>
            <a:ext cx="376517" cy="34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80960" y="5911551"/>
            <a:ext cx="380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LNOI:Lithium</a:t>
            </a:r>
            <a:r>
              <a:rPr lang="en-US" dirty="0" smtClean="0"/>
              <a:t> </a:t>
            </a:r>
            <a:r>
              <a:rPr lang="en-US" dirty="0" err="1" smtClean="0"/>
              <a:t>Niobate</a:t>
            </a:r>
            <a:r>
              <a:rPr lang="en-US" dirty="0" smtClean="0"/>
              <a:t> On </a:t>
            </a:r>
            <a:r>
              <a:rPr lang="en-US" dirty="0" err="1" smtClean="0"/>
              <a:t>Isulator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34246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Task#1: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hybrid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squeezer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7941" y="1834872"/>
            <a:ext cx="5090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LNOI chip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generator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SHG:Second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Generator)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stabilizer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MZI:Mach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Zehnder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Interferometer)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 frequency modulators (EOM, AOM)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0315" y="2314989"/>
            <a:ext cx="4778188" cy="18218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011" y="637443"/>
            <a:ext cx="116413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Explore the potential of integrated optics to provide sources for the generation and control of squeezed light.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 of the properties of these sources at frequencies (audio) of interest for ET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341" y="4482105"/>
            <a:ext cx="509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 generation and diagnostic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OPO cavity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Homodyne detector (HD)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9275" y="4932369"/>
            <a:ext cx="4778188" cy="82046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66" y="2135775"/>
            <a:ext cx="4804763" cy="37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21000000">
            <a:off x="3428419" y="2445543"/>
            <a:ext cx="1275923" cy="519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 smtClean="0"/>
              <a:t>realization</a:t>
            </a:r>
            <a:endParaRPr lang="en-US" sz="1600" dirty="0"/>
          </a:p>
        </p:txBody>
      </p:sp>
      <p:sp>
        <p:nvSpPr>
          <p:cNvPr id="40" name="Titolo 39">
            <a:extLst>
              <a:ext uri="{FF2B5EF4-FFF2-40B4-BE49-F238E27FC236}">
                <a16:creationId xmlns:a16="http://schemas.microsoft.com/office/drawing/2014/main" id="{CC663F5A-78B5-B5DC-5083-346905B4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7" y="0"/>
            <a:ext cx="11476233" cy="703385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squeezer source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</a:t>
            </a:r>
            <a:endParaRPr lang="it-IT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8" y="1402848"/>
            <a:ext cx="3501690" cy="2151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b="50000"/>
          <a:stretch/>
        </p:blipFill>
        <p:spPr bwMode="auto">
          <a:xfrm>
            <a:off x="5141547" y="1338750"/>
            <a:ext cx="6666522" cy="14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30276" y="2200298"/>
            <a:ext cx="844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to experiment</a:t>
            </a:r>
            <a:endParaRPr lang="en-US" sz="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0" y="4449218"/>
            <a:ext cx="1321015" cy="890137"/>
          </a:xfrm>
          <a:prstGeom prst="rect">
            <a:avLst/>
          </a:prstGeom>
        </p:spPr>
      </p:pic>
      <p:pic>
        <p:nvPicPr>
          <p:cNvPr id="1028" name="Picture 4" descr="Optical frequency converter - FEMTO Enginee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23" y="3333523"/>
            <a:ext cx="1206810" cy="90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2" t="55698" r="1518" b="1424"/>
          <a:stretch/>
        </p:blipFill>
        <p:spPr bwMode="auto">
          <a:xfrm>
            <a:off x="1618468" y="3992022"/>
            <a:ext cx="1381907" cy="8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048251" y="736417"/>
            <a:ext cx="665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The different functionalities can be obtained on a LiNbO3-on-Insulator wafer  by a common fabrication procedure: 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95" y="3962404"/>
            <a:ext cx="2401665" cy="176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6879258" y="2795876"/>
            <a:ext cx="140668" cy="108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74897" y="3198362"/>
            <a:ext cx="196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E-beam evaporation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5"/>
          <a:stretch/>
        </p:blipFill>
        <p:spPr bwMode="auto">
          <a:xfrm>
            <a:off x="7772400" y="3774016"/>
            <a:ext cx="1781175" cy="257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>
            <a:off x="8028799" y="2877770"/>
            <a:ext cx="160814" cy="872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14499" y="2998810"/>
            <a:ext cx="160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Optical lithography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60931"/>
          <a:stretch/>
        </p:blipFill>
        <p:spPr bwMode="auto">
          <a:xfrm>
            <a:off x="557805" y="4980511"/>
            <a:ext cx="3503232" cy="56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H="1">
            <a:off x="557805" y="3333523"/>
            <a:ext cx="726464" cy="1083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336064" y="3152144"/>
            <a:ext cx="368912" cy="668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37041" y="3387495"/>
            <a:ext cx="132042" cy="679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028" idx="1"/>
          </p:cNvCxnSpPr>
          <p:nvPr/>
        </p:nvCxnSpPr>
        <p:spPr>
          <a:xfrm>
            <a:off x="2138445" y="3129042"/>
            <a:ext cx="1178078" cy="657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466975" y="3152144"/>
            <a:ext cx="917056" cy="1828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10" descr="Reactive Ion Etching or RIE, systems and processes | C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43" y="38844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>
            <a:off x="10086975" y="2985492"/>
            <a:ext cx="390525" cy="898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035" idx="0"/>
          </p:cNvCxnSpPr>
          <p:nvPr/>
        </p:nvCxnSpPr>
        <p:spPr>
          <a:xfrm flipH="1">
            <a:off x="10669831" y="2913085"/>
            <a:ext cx="445844" cy="971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774606" y="3488478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Reactive Ion etching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A74-2948-4E59-AABF-AC776459300F}" type="datetime4">
              <a:rPr lang="en-US" smtClean="0"/>
              <a:t>July 2,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6765" y="34246"/>
            <a:ext cx="8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Task#2: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fully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it-IT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integrated</a:t>
            </a:r>
            <a:r>
              <a:rPr lang="it-IT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squeezer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7094" y="689786"/>
            <a:ext cx="11357811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5011" y="6344318"/>
            <a:ext cx="113578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6969-7622-4AF4-9266-86047997006C}" type="datetime4">
              <a:rPr lang="en-US" smtClean="0"/>
              <a:t>July 2, 2024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04980"/>
            <a:ext cx="4114800" cy="365125"/>
          </a:xfrm>
        </p:spPr>
        <p:txBody>
          <a:bodyPr/>
          <a:lstStyle/>
          <a:p>
            <a:r>
              <a:rPr lang="en-US" smtClean="0"/>
              <a:t>Consiglio Sezione INFN-Padova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40BA-207E-467F-92A6-A630048A53CE}" type="slidenum">
              <a:rPr lang="en-US" smtClean="0"/>
              <a:t>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7941" y="1641503"/>
            <a:ext cx="5090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LNOI chip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generator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SHG:Second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Generator)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power stabilizer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MZI:Mach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Zehnder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Interferometer)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 frequency modulators (EOM, AOM)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 squeezer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0315" y="2087849"/>
            <a:ext cx="4778188" cy="224668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5011" y="637443"/>
            <a:ext cx="9878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a waveguide integrated squeezed source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Investigation of the properties of these sources at frequencies (audio) of interest for ET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341" y="4587618"/>
            <a:ext cx="509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Squeezing generation and diagnostic</a:t>
            </a:r>
          </a:p>
          <a:p>
            <a:pPr lvl="1"/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Homodyne detector (HD)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9275" y="5064245"/>
            <a:ext cx="4778188" cy="57335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543" y="3428543"/>
            <a:ext cx="914" cy="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80" y="2087849"/>
            <a:ext cx="5008112" cy="35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1066</Words>
  <Application>Microsoft Office PowerPoint</Application>
  <PresentationFormat>Widescreen</PresentationFormat>
  <Paragraphs>258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Hybrid squeezer source realization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zendri</dc:creator>
  <cp:lastModifiedBy>zendri</cp:lastModifiedBy>
  <cp:revision>218</cp:revision>
  <dcterms:created xsi:type="dcterms:W3CDTF">2023-05-13T19:53:23Z</dcterms:created>
  <dcterms:modified xsi:type="dcterms:W3CDTF">2024-07-02T12:17:10Z</dcterms:modified>
</cp:coreProperties>
</file>