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75" r:id="rId5"/>
    <p:sldId id="279" r:id="rId6"/>
    <p:sldId id="278" r:id="rId7"/>
    <p:sldId id="274" r:id="rId8"/>
    <p:sldId id="287" r:id="rId9"/>
    <p:sldId id="290" r:id="rId10"/>
    <p:sldId id="288" r:id="rId11"/>
    <p:sldId id="291" r:id="rId12"/>
    <p:sldId id="265" r:id="rId13"/>
    <p:sldId id="292" r:id="rId14"/>
    <p:sldId id="266" r:id="rId15"/>
    <p:sldId id="272" r:id="rId16"/>
    <p:sldId id="268" r:id="rId17"/>
    <p:sldId id="269" r:id="rId18"/>
    <p:sldId id="270" r:id="rId19"/>
    <p:sldId id="271" r:id="rId20"/>
    <p:sldId id="267" r:id="rId21"/>
    <p:sldId id="264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D525-A224-44A2-8BE0-2DCCD2ACCE9D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64E4-4B10-4742-9BDF-7294F71F2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4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08A-544F-4D1A-A1D8-F163D4582746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EE85-7001-4198-A430-186268F6E3F2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6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4B64-A00F-4553-9289-1EEE32F6075F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9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7587-CD29-4815-ACE8-7CA3D18B3633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3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B1D-6236-46C6-A8DC-647D1AE77C7F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917E-1186-4615-99C8-0607F89AED76}" type="datetime1">
              <a:rPr lang="en-GB" smtClean="0"/>
              <a:t>21/06/2024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9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172B-96AF-48DC-B6EB-1E1CC52EAEE5}" type="datetime1">
              <a:rPr lang="en-GB" smtClean="0"/>
              <a:t>21/06/2024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0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60B2-DA80-4069-A6DE-203474CAA12C}" type="datetime1">
              <a:rPr lang="en-GB" smtClean="0"/>
              <a:t>21/06/2024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97DB-9617-40C9-AE99-C8C41DB43B0F}" type="datetime1">
              <a:rPr lang="en-GB" smtClean="0"/>
              <a:t>21/06/2024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3902-3D68-4598-9994-5FF8A2C59D3F}" type="datetime1">
              <a:rPr lang="en-GB" smtClean="0"/>
              <a:t>21/06/2024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2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994C-5063-4508-9793-30474D3A7CEE}" type="datetime1">
              <a:rPr lang="en-GB" smtClean="0"/>
              <a:t>21/06/2024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9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F2C8-81CF-43E9-8825-F98F394CEF4E}" type="datetime1">
              <a:rPr lang="en-GB" smtClean="0"/>
              <a:t>21/06/2024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34B1-4057-4898-A1B1-A048F952F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338689/contributions/6011571/" TargetMode="External"/><Relationship Id="rId2" Type="http://schemas.openxmlformats.org/officeDocument/2006/relationships/hyperlink" Target="https://github.com/Gabriele-bot/100G-verilog-RoCEv2-lite/tree/ma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8-0221/19/03/C030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inux-rdma/perfte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4297B8"/>
                </a:solidFill>
              </a:rPr>
              <a:t>FEROCE</a:t>
            </a:r>
            <a:endParaRPr lang="en-GB" dirty="0">
              <a:solidFill>
                <a:srgbClr val="4297B8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297B8"/>
                </a:solidFill>
              </a:rPr>
              <a:t>F</a:t>
            </a:r>
            <a:r>
              <a:rPr lang="en-US" dirty="0"/>
              <a:t>ront-</a:t>
            </a:r>
            <a:r>
              <a:rPr lang="en-US" dirty="0">
                <a:solidFill>
                  <a:srgbClr val="4297B8"/>
                </a:solidFill>
              </a:rPr>
              <a:t>E</a:t>
            </a:r>
            <a:r>
              <a:rPr lang="en-US" dirty="0"/>
              <a:t>nd </a:t>
            </a:r>
            <a:r>
              <a:rPr lang="en-US" dirty="0" err="1">
                <a:solidFill>
                  <a:srgbClr val="4297B8"/>
                </a:solidFill>
              </a:rPr>
              <a:t>R</a:t>
            </a:r>
            <a:r>
              <a:rPr lang="en-US" dirty="0" err="1"/>
              <a:t>dma</a:t>
            </a:r>
            <a:r>
              <a:rPr lang="en-US" dirty="0"/>
              <a:t> </a:t>
            </a:r>
            <a:r>
              <a:rPr lang="en-US" dirty="0">
                <a:solidFill>
                  <a:srgbClr val="4297B8"/>
                </a:solidFill>
              </a:rPr>
              <a:t>O</a:t>
            </a:r>
            <a:r>
              <a:rPr lang="en-US" dirty="0"/>
              <a:t>ver </a:t>
            </a:r>
            <a:r>
              <a:rPr lang="en-US" dirty="0">
                <a:solidFill>
                  <a:srgbClr val="4297B8"/>
                </a:solidFill>
              </a:rPr>
              <a:t>C</a:t>
            </a:r>
            <a:r>
              <a:rPr lang="en-US" dirty="0"/>
              <a:t>onverged </a:t>
            </a:r>
            <a:r>
              <a:rPr lang="en-US" dirty="0">
                <a:solidFill>
                  <a:srgbClr val="4297B8"/>
                </a:solidFill>
              </a:rPr>
              <a:t>E</a:t>
            </a:r>
            <a:r>
              <a:rPr lang="en-US" dirty="0"/>
              <a:t>thernet</a:t>
            </a:r>
          </a:p>
          <a:p>
            <a:endParaRPr lang="en-US" dirty="0"/>
          </a:p>
        </p:txBody>
      </p:sp>
      <p:pic>
        <p:nvPicPr>
          <p:cNvPr id="5122" name="Picture 2" descr="Istituto Nazionale di Fisica Nucleare - INFN - Sezione di Pad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0" y="164774"/>
            <a:ext cx="2818725" cy="18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F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00" y="164774"/>
            <a:ext cx="2818800" cy="18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400" dirty="0"/>
              <a:t>27 Giugno 2024 – Preventivi 2024 </a:t>
            </a:r>
            <a:endParaRPr lang="en-GB" sz="14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18112C9-1D5E-CF4E-1005-7F33D18EFCA8}"/>
              </a:ext>
            </a:extLst>
          </p:cNvPr>
          <p:cNvSpPr txBox="1">
            <a:spLocks/>
          </p:cNvSpPr>
          <p:nvPr/>
        </p:nvSpPr>
        <p:spPr>
          <a:xfrm>
            <a:off x="429846" y="4513973"/>
            <a:ext cx="94019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dirty="0"/>
          </a:p>
          <a:p>
            <a:pPr algn="just"/>
            <a:r>
              <a:rPr lang="it-IT" dirty="0"/>
              <a:t>Area di ricerca: Rivelatori, Elettronica, Calcolo</a:t>
            </a:r>
          </a:p>
          <a:p>
            <a:pPr algn="just"/>
            <a:r>
              <a:rPr lang="it-IT" dirty="0"/>
              <a:t>Responsabile nazionale: Andrea Triossi (</a:t>
            </a:r>
            <a:r>
              <a:rPr lang="it-IT" dirty="0" err="1"/>
              <a:t>Unipd</a:t>
            </a:r>
            <a:r>
              <a:rPr lang="it-IT" dirty="0"/>
              <a:t> – INFN Padova) </a:t>
            </a:r>
          </a:p>
          <a:p>
            <a:pPr algn="just"/>
            <a:r>
              <a:rPr lang="it-IT" dirty="0"/>
              <a:t>Unita partecipanti: INFN sezione di Padova</a:t>
            </a:r>
          </a:p>
          <a:p>
            <a:pPr algn="just">
              <a:spcBef>
                <a:spcPts val="300"/>
              </a:spcBef>
            </a:pPr>
            <a:r>
              <a:rPr lang="it-IT" dirty="0"/>
              <a:t>                                   Laboratori Nazionali di Legnaro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91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9932-AFA9-D9B9-8E1E-A3A8316C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3B4-5C1C-4AFF-043A-F5261DEC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Congestion tests on a 10G network</a:t>
            </a:r>
          </a:p>
          <a:p>
            <a:pPr lvl="1"/>
            <a:r>
              <a:rPr lang="en-US" dirty="0"/>
              <a:t>Two senders / one receiver link saturation </a:t>
            </a:r>
          </a:p>
          <a:p>
            <a:pPr lvl="1"/>
            <a:r>
              <a:rPr lang="en-US" dirty="0"/>
              <a:t>Flow Control or RoceV2 congestion management throttle 			               the sender without triggering retransmission</a:t>
            </a:r>
          </a:p>
          <a:p>
            <a:pPr lvl="1"/>
            <a:r>
              <a:rPr lang="en-US" dirty="0"/>
              <a:t>Next steps</a:t>
            </a:r>
          </a:p>
          <a:p>
            <a:pPr lvl="2"/>
            <a:r>
              <a:rPr lang="en-US" dirty="0"/>
              <a:t>Repeat tests on a 100G network (Nvidia switch received)</a:t>
            </a:r>
          </a:p>
          <a:p>
            <a:r>
              <a:rPr lang="en-US" dirty="0"/>
              <a:t>Rewrite RoCE TX module at RTL, only for RDMA WRITE (with immediate)</a:t>
            </a:r>
          </a:p>
          <a:p>
            <a:pPr lvl="1"/>
            <a:r>
              <a:rPr lang="en-US" dirty="0"/>
              <a:t>Open-source network stack for low level layers (UDP, IP, ARP…) 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Tested in dynamic simulation towards soft-ROCE</a:t>
            </a:r>
          </a:p>
          <a:p>
            <a:pPr lvl="1"/>
            <a:r>
              <a:rPr lang="en-US" dirty="0">
                <a:hlinkClick r:id="rId2"/>
              </a:rPr>
              <a:t>GitHub code</a:t>
            </a:r>
            <a:endParaRPr lang="en-US" dirty="0"/>
          </a:p>
          <a:p>
            <a:pPr lvl="1"/>
            <a:r>
              <a:rPr lang="en-US" dirty="0"/>
              <a:t>Talk accepted at </a:t>
            </a:r>
            <a:r>
              <a:rPr lang="en-US" dirty="0">
                <a:hlinkClick r:id="rId3"/>
              </a:rPr>
              <a:t>CHEP 2024</a:t>
            </a:r>
            <a:endParaRPr lang="en-US" dirty="0"/>
          </a:p>
          <a:p>
            <a:pPr lvl="1"/>
            <a:r>
              <a:rPr lang="en-US" dirty="0"/>
              <a:t>Next steps</a:t>
            </a:r>
          </a:p>
          <a:p>
            <a:pPr lvl="2"/>
            <a:r>
              <a:rPr lang="en-US" dirty="0"/>
              <a:t>Add re-transmission module (depending on 100G congestion test)</a:t>
            </a:r>
          </a:p>
          <a:p>
            <a:pPr lvl="2"/>
            <a:r>
              <a:rPr lang="en-US" dirty="0"/>
              <a:t>Rewrite RoCE RX module at RTL, to decode ACK/NACK/CNP packets</a:t>
            </a:r>
          </a:p>
          <a:p>
            <a:pPr lvl="2"/>
            <a:r>
              <a:rPr lang="en-US" dirty="0"/>
              <a:t>Porting of the ROCE network stack on Microchip FPGA (evaluation board received)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CE5E6-DB0D-99BC-6530-FD0CC05A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10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2FD798-06AC-728C-3AC1-4C3A7202E248}"/>
              </a:ext>
            </a:extLst>
          </p:cNvPr>
          <p:cNvGrpSpPr/>
          <p:nvPr/>
        </p:nvGrpSpPr>
        <p:grpSpPr>
          <a:xfrm>
            <a:off x="8386119" y="2150075"/>
            <a:ext cx="2413687" cy="806581"/>
            <a:chOff x="7908324" y="1351005"/>
            <a:chExt cx="2413687" cy="8065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A33CF-783D-C36D-3717-4B74B46A9054}"/>
                </a:ext>
              </a:extLst>
            </p:cNvPr>
            <p:cNvSpPr/>
            <p:nvPr/>
          </p:nvSpPr>
          <p:spPr>
            <a:xfrm>
              <a:off x="8814486" y="1556950"/>
              <a:ext cx="601363" cy="4118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7A0758-3ED2-4BFE-AD44-6F4DFCCA993D}"/>
                </a:ext>
              </a:extLst>
            </p:cNvPr>
            <p:cNvCxnSpPr>
              <a:cxnSpLocks/>
            </p:cNvCxnSpPr>
            <p:nvPr/>
          </p:nvCxnSpPr>
          <p:spPr>
            <a:xfrm>
              <a:off x="8909222" y="1674212"/>
              <a:ext cx="9473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8837DE-5D51-AC89-0590-CF2A37B22079}"/>
                </a:ext>
              </a:extLst>
            </p:cNvPr>
            <p:cNvCxnSpPr>
              <a:cxnSpLocks/>
            </p:cNvCxnSpPr>
            <p:nvPr/>
          </p:nvCxnSpPr>
          <p:spPr>
            <a:xfrm>
              <a:off x="9003957" y="1674212"/>
              <a:ext cx="222422" cy="1793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E700EC-F8FB-E8B6-52DF-F68288BA9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3957" y="1674211"/>
              <a:ext cx="222422" cy="1793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AB9344-C44C-CD2D-1FB3-DC71D1B76FF9}"/>
                </a:ext>
              </a:extLst>
            </p:cNvPr>
            <p:cNvCxnSpPr>
              <a:cxnSpLocks/>
            </p:cNvCxnSpPr>
            <p:nvPr/>
          </p:nvCxnSpPr>
          <p:spPr>
            <a:xfrm>
              <a:off x="8921577" y="1843088"/>
              <a:ext cx="9473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CC4DC7-BBDC-D628-FD2A-D64A21047236}"/>
                </a:ext>
              </a:extLst>
            </p:cNvPr>
            <p:cNvCxnSpPr>
              <a:cxnSpLocks/>
            </p:cNvCxnSpPr>
            <p:nvPr/>
          </p:nvCxnSpPr>
          <p:spPr>
            <a:xfrm>
              <a:off x="9218144" y="1843088"/>
              <a:ext cx="9473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B1E39B-C3AC-6CB7-76C2-EE527D9C6AE6}"/>
                </a:ext>
              </a:extLst>
            </p:cNvPr>
            <p:cNvCxnSpPr>
              <a:cxnSpLocks/>
            </p:cNvCxnSpPr>
            <p:nvPr/>
          </p:nvCxnSpPr>
          <p:spPr>
            <a:xfrm>
              <a:off x="9218144" y="1670090"/>
              <a:ext cx="9473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EC2A083-C402-0820-8DFF-C45B7C0387D5}"/>
                </a:ext>
              </a:extLst>
            </p:cNvPr>
            <p:cNvSpPr/>
            <p:nvPr/>
          </p:nvSpPr>
          <p:spPr>
            <a:xfrm>
              <a:off x="7908324" y="1351005"/>
              <a:ext cx="304800" cy="29523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A4706E-DF31-3EE2-AEA2-66F7777DBFB2}"/>
                </a:ext>
              </a:extLst>
            </p:cNvPr>
            <p:cNvSpPr/>
            <p:nvPr/>
          </p:nvSpPr>
          <p:spPr>
            <a:xfrm>
              <a:off x="7908324" y="1862353"/>
              <a:ext cx="304800" cy="29523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11BC58-7BF9-8473-165F-7BBACD6E3F95}"/>
                </a:ext>
              </a:extLst>
            </p:cNvPr>
            <p:cNvSpPr/>
            <p:nvPr/>
          </p:nvSpPr>
          <p:spPr>
            <a:xfrm>
              <a:off x="10017211" y="1616289"/>
              <a:ext cx="304800" cy="29523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F213EF3-3402-0C93-7115-57B493B62797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8213124" y="1498622"/>
              <a:ext cx="593128" cy="141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C253A34-0812-9A38-0DB4-F43C19EDE700}"/>
                </a:ext>
              </a:extLst>
            </p:cNvPr>
            <p:cNvCxnSpPr>
              <a:cxnSpLocks/>
              <a:stCxn id="27" idx="6"/>
            </p:cNvCxnSpPr>
            <p:nvPr/>
          </p:nvCxnSpPr>
          <p:spPr>
            <a:xfrm flipV="1">
              <a:off x="8213124" y="1870075"/>
              <a:ext cx="593128" cy="1398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09A38B0-F95E-E75A-A858-74E175FD4471}"/>
                </a:ext>
              </a:extLst>
            </p:cNvPr>
            <p:cNvCxnSpPr>
              <a:cxnSpLocks/>
              <a:stCxn id="5" idx="3"/>
              <a:endCxn id="28" idx="2"/>
            </p:cNvCxnSpPr>
            <p:nvPr/>
          </p:nvCxnSpPr>
          <p:spPr>
            <a:xfrm>
              <a:off x="9415849" y="1762897"/>
              <a:ext cx="601362" cy="1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8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9932-AFA9-D9B9-8E1E-A3A8316C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3B4-5C1C-4AFF-043A-F5261DEC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821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CMS (CSN1)</a:t>
            </a:r>
          </a:p>
          <a:p>
            <a:pPr lvl="1"/>
            <a:r>
              <a:rPr lang="en-US" dirty="0"/>
              <a:t>L1T Scouting is a project aiming at acquiring the L1 primitives at the full bunch crossing rate</a:t>
            </a:r>
          </a:p>
          <a:p>
            <a:pPr lvl="1"/>
            <a:r>
              <a:rPr lang="en-US" dirty="0"/>
              <a:t>It is meant for HL-LHC but a demonstrator based on commercial electronic is already deployed</a:t>
            </a:r>
          </a:p>
          <a:p>
            <a:pPr lvl="1"/>
            <a:r>
              <a:rPr lang="en-US" dirty="0"/>
              <a:t>At present as DAQ link it adopts a light version of the TCP/IP protocol at 100G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CE5E6-DB0D-99BC-6530-FD0CC05A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11</a:t>
            </a:fld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BC79AB-C5F4-98F5-F497-E89C5B9D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74" y="2324007"/>
            <a:ext cx="1965940" cy="26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r>
              <a:rPr lang="fr-FR" dirty="0"/>
              <a:t> group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Padova</a:t>
            </a:r>
            <a:endParaRPr lang="fr-FR" dirty="0"/>
          </a:p>
          <a:p>
            <a:pPr lvl="1"/>
            <a:r>
              <a:rPr lang="fr-FR" dirty="0"/>
              <a:t>Marco </a:t>
            </a:r>
            <a:r>
              <a:rPr lang="fr-FR" dirty="0" err="1"/>
              <a:t>Bellato</a:t>
            </a:r>
            <a:r>
              <a:rPr lang="fr-FR" dirty="0"/>
              <a:t> (0.1)</a:t>
            </a:r>
          </a:p>
          <a:p>
            <a:pPr lvl="1"/>
            <a:r>
              <a:rPr lang="fr-FR" dirty="0"/>
              <a:t>Antonio </a:t>
            </a:r>
            <a:r>
              <a:rPr lang="fr-FR" dirty="0" err="1"/>
              <a:t>Bergnoli</a:t>
            </a:r>
            <a:r>
              <a:rPr lang="fr-FR" dirty="0"/>
              <a:t> (0.2)</a:t>
            </a:r>
          </a:p>
          <a:p>
            <a:pPr lvl="1"/>
            <a:r>
              <a:rPr lang="en-GB" dirty="0"/>
              <a:t>Gabriele </a:t>
            </a:r>
            <a:r>
              <a:rPr lang="en-GB" dirty="0" err="1"/>
              <a:t>Bortolato</a:t>
            </a:r>
            <a:r>
              <a:rPr lang="en-GB" dirty="0"/>
              <a:t> (0.3)</a:t>
            </a:r>
          </a:p>
          <a:p>
            <a:pPr lvl="1"/>
            <a:r>
              <a:rPr lang="fr-FR" dirty="0" err="1"/>
              <a:t>Daniele</a:t>
            </a:r>
            <a:r>
              <a:rPr lang="fr-FR" dirty="0"/>
              <a:t> </a:t>
            </a:r>
            <a:r>
              <a:rPr lang="fr-FR" dirty="0" err="1"/>
              <a:t>Mengoni</a:t>
            </a:r>
            <a:r>
              <a:rPr lang="fr-FR" dirty="0"/>
              <a:t> (0.15)</a:t>
            </a:r>
          </a:p>
          <a:p>
            <a:pPr lvl="1"/>
            <a:r>
              <a:rPr lang="fr-FR" dirty="0"/>
              <a:t>Matteo </a:t>
            </a:r>
            <a:r>
              <a:rPr lang="fr-FR" dirty="0" err="1"/>
              <a:t>Migliorini</a:t>
            </a:r>
            <a:r>
              <a:rPr lang="fr-FR" dirty="0"/>
              <a:t> (0.3)</a:t>
            </a:r>
          </a:p>
          <a:p>
            <a:pPr lvl="1"/>
            <a:r>
              <a:rPr lang="fr-FR" dirty="0"/>
              <a:t>Fabio </a:t>
            </a:r>
            <a:r>
              <a:rPr lang="fr-FR" dirty="0" err="1"/>
              <a:t>Montecassiano</a:t>
            </a:r>
            <a:r>
              <a:rPr lang="fr-FR" dirty="0"/>
              <a:t> (0.2)</a:t>
            </a:r>
          </a:p>
          <a:p>
            <a:pPr lvl="1"/>
            <a:r>
              <a:rPr lang="fr-FR" dirty="0"/>
              <a:t>Jacopo </a:t>
            </a:r>
            <a:r>
              <a:rPr lang="fr-FR" dirty="0" err="1"/>
              <a:t>Pazzini</a:t>
            </a:r>
            <a:r>
              <a:rPr lang="fr-FR" dirty="0"/>
              <a:t> (0.15)</a:t>
            </a:r>
          </a:p>
          <a:p>
            <a:pPr lvl="1"/>
            <a:r>
              <a:rPr lang="fr-FR" dirty="0"/>
              <a:t>Andrea Triossi (0.3)</a:t>
            </a:r>
          </a:p>
          <a:p>
            <a:pPr lvl="1"/>
            <a:r>
              <a:rPr lang="fr-FR" dirty="0"/>
              <a:t>Marco Zanetti (0.1)</a:t>
            </a:r>
          </a:p>
          <a:p>
            <a:r>
              <a:rPr lang="fr-FR" dirty="0"/>
              <a:t>LNL</a:t>
            </a:r>
          </a:p>
          <a:p>
            <a:pPr lvl="1"/>
            <a:r>
              <a:rPr lang="fr-FR" dirty="0" err="1"/>
              <a:t>Damiano</a:t>
            </a:r>
            <a:r>
              <a:rPr lang="fr-FR" dirty="0"/>
              <a:t> </a:t>
            </a:r>
            <a:r>
              <a:rPr lang="fr-FR" dirty="0" err="1"/>
              <a:t>Bortolato</a:t>
            </a:r>
            <a:r>
              <a:rPr lang="fr-FR" dirty="0"/>
              <a:t> (0.15)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8370" y="3469206"/>
            <a:ext cx="20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4297B8"/>
                </a:solidFill>
              </a:rPr>
              <a:t>Total FTE: 1.95 </a:t>
            </a:r>
            <a:endParaRPr lang="en-GB" sz="2400" dirty="0">
              <a:solidFill>
                <a:srgbClr val="4297B8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en-US" dirty="0"/>
              <a:t>organization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4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working package</a:t>
            </a:r>
          </a:p>
          <a:p>
            <a:pPr lvl="1"/>
            <a:r>
              <a:rPr lang="en-US" dirty="0"/>
              <a:t>WP1   Front-end firmware core</a:t>
            </a:r>
          </a:p>
          <a:p>
            <a:pPr lvl="1"/>
            <a:r>
              <a:rPr lang="en-US" dirty="0"/>
              <a:t>WP2   Application layer and emulation</a:t>
            </a:r>
          </a:p>
          <a:p>
            <a:r>
              <a:rPr lang="en-US" dirty="0"/>
              <a:t>Four milestones</a:t>
            </a:r>
          </a:p>
          <a:p>
            <a:pPr lvl="1"/>
            <a:r>
              <a:rPr lang="en-GB" dirty="0"/>
              <a:t>31 Dec 2023	M1.1	Setting up of a global-oriented simulation environment for 				a small appliance of the RoCE stack (WP1)</a:t>
            </a:r>
            <a:endParaRPr lang="en-GB" dirty="0">
              <a:solidFill>
                <a:schemeClr val="accent5"/>
              </a:solidFill>
            </a:endParaRPr>
          </a:p>
          <a:p>
            <a:pPr lvl="1"/>
            <a:r>
              <a:rPr lang="en-GB" dirty="0"/>
              <a:t>31 Dec 2023	M1.2	Testing a RoCE network based on COTS products (WP2)</a:t>
            </a:r>
          </a:p>
          <a:p>
            <a:pPr lvl="1"/>
            <a:r>
              <a:rPr lang="en-GB" dirty="0"/>
              <a:t>31 Dec 2024 	M2 	Complete test of the scalable RoCE firmware stack for 					front-end (WP1+WP2)</a:t>
            </a:r>
            <a:endParaRPr lang="en-GB" dirty="0">
              <a:solidFill>
                <a:schemeClr val="accent5"/>
              </a:solidFill>
            </a:endParaRPr>
          </a:p>
          <a:p>
            <a:pPr lvl="1"/>
            <a:r>
              <a:rPr lang="en-GB" dirty="0"/>
              <a:t>31 Dec 2025 	M3 	Complete test of the developed firmware on a radiation 					tolerant front-end FPGA (WP1+WP2)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9BA8E4-3D41-D9DD-B239-C7B38E5CC2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938" y="5251450"/>
          <a:ext cx="105838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84271" imgH="1105062" progId="Excel.Sheet.12">
                  <p:embed/>
                </p:oleObj>
              </mc:Choice>
              <mc:Fallback>
                <p:oleObj name="Worksheet" r:id="rId2" imgW="10584271" imgH="1105062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49BA8E4-3D41-D9DD-B239-C7B38E5CC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938" y="5251450"/>
                        <a:ext cx="105838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DCED5C-C95F-F970-0DAB-31E9677F5178}"/>
              </a:ext>
            </a:extLst>
          </p:cNvPr>
          <p:cNvCxnSpPr/>
          <p:nvPr/>
        </p:nvCxnSpPr>
        <p:spPr>
          <a:xfrm>
            <a:off x="1540476" y="3295134"/>
            <a:ext cx="14333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BAA38-C5C8-C5E3-ABBF-45956C00922B}"/>
              </a:ext>
            </a:extLst>
          </p:cNvPr>
          <p:cNvCxnSpPr/>
          <p:nvPr/>
        </p:nvCxnSpPr>
        <p:spPr>
          <a:xfrm>
            <a:off x="1540476" y="3834712"/>
            <a:ext cx="14333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012146-AEDA-5A80-D791-5316299351FC}"/>
              </a:ext>
            </a:extLst>
          </p:cNvPr>
          <p:cNvSpPr txBox="1"/>
          <p:nvPr/>
        </p:nvSpPr>
        <p:spPr>
          <a:xfrm>
            <a:off x="467746" y="310742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94E6F-2A5D-AFD0-9717-5B46E1A8C0A9}"/>
              </a:ext>
            </a:extLst>
          </p:cNvPr>
          <p:cNvSpPr txBox="1"/>
          <p:nvPr/>
        </p:nvSpPr>
        <p:spPr>
          <a:xfrm>
            <a:off x="467746" y="364578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79CB3-3CC9-CC80-9021-196A45F73232}"/>
              </a:ext>
            </a:extLst>
          </p:cNvPr>
          <p:cNvSpPr txBox="1"/>
          <p:nvPr/>
        </p:nvSpPr>
        <p:spPr>
          <a:xfrm>
            <a:off x="262593" y="3922015"/>
            <a:ext cx="115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ON TRACK</a:t>
            </a:r>
          </a:p>
        </p:txBody>
      </p:sp>
    </p:spTree>
    <p:extLst>
      <p:ext uri="{BB962C8B-B14F-4D97-AF65-F5344CB8AC3E}">
        <p14:creationId xmlns:p14="http://schemas.microsoft.com/office/powerpoint/2010/main" val="300175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Richiesta finanziaria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209872"/>
            <a:ext cx="638050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La parte di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apparati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è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dettagliata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come segue:</a:t>
            </a:r>
            <a:endParaRPr lang="en-GB" dirty="0"/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2025 	1x GPU NVIDIA 				10kE</a:t>
            </a:r>
            <a:endParaRPr lang="en-GB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14</a:t>
            </a:fld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D3E14EA-8CE4-600D-2643-77A59276D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48"/>
          <a:stretch/>
        </p:blipFill>
        <p:spPr>
          <a:xfrm>
            <a:off x="838200" y="2443726"/>
            <a:ext cx="7248772" cy="10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0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40D2-82EA-DC0B-2E2D-E179819A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D6F8-3F94-BD04-D065-06D6E773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2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F676-97DB-78CE-7F12-C8B2A193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12FA-2E78-832E-2AFE-5A66D03A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instance, two levels CMS TDAQ system</a:t>
            </a:r>
          </a:p>
          <a:p>
            <a:pPr lvl="1"/>
            <a:r>
              <a:rPr lang="en-US" dirty="0"/>
              <a:t>Several layers of hardware (FE, BE, Read out units, Event manager, Filter units)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2D5E-EF60-7CF7-DED6-07626E5F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16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164263-6502-75D7-A8C9-16D34A108A93}"/>
              </a:ext>
            </a:extLst>
          </p:cNvPr>
          <p:cNvGrpSpPr/>
          <p:nvPr/>
        </p:nvGrpSpPr>
        <p:grpSpPr>
          <a:xfrm>
            <a:off x="2042919" y="3370587"/>
            <a:ext cx="8106162" cy="3210216"/>
            <a:chOff x="2042919" y="3511259"/>
            <a:chExt cx="8106162" cy="32102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DE1D0A-B8C9-0FC5-E906-4E62CD64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2919" y="3511259"/>
              <a:ext cx="8106162" cy="321021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E34A56-B767-39FA-A90A-3EF2362B78F7}"/>
                </a:ext>
              </a:extLst>
            </p:cNvPr>
            <p:cNvSpPr/>
            <p:nvPr/>
          </p:nvSpPr>
          <p:spPr>
            <a:xfrm>
              <a:off x="2219569" y="3511259"/>
              <a:ext cx="937846" cy="38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590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F676-97DB-78CE-7F12-C8B2A193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12FA-2E78-832E-2AFE-5A66D03A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RDMA+Ethernet</a:t>
            </a:r>
            <a:r>
              <a:rPr lang="en-US" dirty="0"/>
              <a:t> (</a:t>
            </a:r>
            <a:r>
              <a:rPr lang="en-US" dirty="0" err="1"/>
              <a:t>RoCE</a:t>
            </a:r>
            <a:r>
              <a:rPr lang="en-US" dirty="0"/>
              <a:t>) would simplify</a:t>
            </a:r>
          </a:p>
          <a:p>
            <a:pPr lvl="1"/>
            <a:r>
              <a:rPr lang="en-US" dirty="0"/>
              <a:t>Cost reduction -&gt; no need of custom back-end electronics</a:t>
            </a:r>
          </a:p>
          <a:p>
            <a:pPr lvl="1"/>
            <a:r>
              <a:rPr lang="en-US" dirty="0"/>
              <a:t>Scalability -&gt; add commercial switch</a:t>
            </a:r>
          </a:p>
          <a:p>
            <a:pPr lvl="1"/>
            <a:r>
              <a:rPr lang="en-US" dirty="0"/>
              <a:t>Commercial standard -&gt; inherit of low-level software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2D5E-EF60-7CF7-DED6-07626E5F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B07F59-413B-F43F-BC97-327CD6A5CA07}"/>
              </a:ext>
            </a:extLst>
          </p:cNvPr>
          <p:cNvGrpSpPr/>
          <p:nvPr/>
        </p:nvGrpSpPr>
        <p:grpSpPr>
          <a:xfrm>
            <a:off x="2042919" y="3370587"/>
            <a:ext cx="8106162" cy="3210216"/>
            <a:chOff x="2042919" y="3511259"/>
            <a:chExt cx="8106162" cy="32102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F6651-B5D6-8F41-2589-20525355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2919" y="3511259"/>
              <a:ext cx="8106162" cy="321021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4B4846-CB70-F41C-5BAA-53A2321826DE}"/>
                </a:ext>
              </a:extLst>
            </p:cNvPr>
            <p:cNvSpPr/>
            <p:nvPr/>
          </p:nvSpPr>
          <p:spPr>
            <a:xfrm>
              <a:off x="2219569" y="3511259"/>
              <a:ext cx="937846" cy="38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4E3C69-1999-1E0D-052F-ACFEF0653A4D}"/>
              </a:ext>
            </a:extLst>
          </p:cNvPr>
          <p:cNvCxnSpPr/>
          <p:nvPr/>
        </p:nvCxnSpPr>
        <p:spPr>
          <a:xfrm>
            <a:off x="4994031" y="4118707"/>
            <a:ext cx="3263704" cy="34387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D05E89-0C62-F850-C753-04B0E6D3C9B9}"/>
              </a:ext>
            </a:extLst>
          </p:cNvPr>
          <p:cNvCxnSpPr>
            <a:cxnSpLocks/>
          </p:cNvCxnSpPr>
          <p:nvPr/>
        </p:nvCxnSpPr>
        <p:spPr>
          <a:xfrm flipV="1">
            <a:off x="4994031" y="4118707"/>
            <a:ext cx="3263704" cy="34387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A0BD6DFA-1215-56DA-F008-3D379E938418}"/>
              </a:ext>
            </a:extLst>
          </p:cNvPr>
          <p:cNvSpPr/>
          <p:nvPr/>
        </p:nvSpPr>
        <p:spPr>
          <a:xfrm>
            <a:off x="7526215" y="3756611"/>
            <a:ext cx="731520" cy="2188308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6FC5F0-C3FE-EBDF-835F-6C4D2E729855}"/>
              </a:ext>
            </a:extLst>
          </p:cNvPr>
          <p:cNvCxnSpPr/>
          <p:nvPr/>
        </p:nvCxnSpPr>
        <p:spPr>
          <a:xfrm flipH="1">
            <a:off x="3055815" y="5431692"/>
            <a:ext cx="890954" cy="745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08CAB0-3D21-B75A-1422-3B488C51D69E}"/>
              </a:ext>
            </a:extLst>
          </p:cNvPr>
          <p:cNvSpPr txBox="1"/>
          <p:nvPr/>
        </p:nvSpPr>
        <p:spPr>
          <a:xfrm>
            <a:off x="54708" y="6135735"/>
            <a:ext cx="48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Event Manager remains for scheduling the RDMAs to the available servers of the HLT and distributing the load</a:t>
            </a:r>
          </a:p>
        </p:txBody>
      </p:sp>
    </p:spTree>
    <p:extLst>
      <p:ext uri="{BB962C8B-B14F-4D97-AF65-F5344CB8AC3E}">
        <p14:creationId xmlns:p14="http://schemas.microsoft.com/office/powerpoint/2010/main" val="19874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 activities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8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Commercial </a:t>
            </a:r>
            <a:r>
              <a:rPr lang="en-US" dirty="0" err="1"/>
              <a:t>RoCE</a:t>
            </a:r>
            <a:r>
              <a:rPr lang="en-US" dirty="0"/>
              <a:t> cores don’t fulfill our requirements </a:t>
            </a:r>
          </a:p>
          <a:p>
            <a:pPr lvl="1"/>
            <a:r>
              <a:rPr lang="en-US" dirty="0"/>
              <a:t>Large footprint -&gt; mono direction, only one transfer type (send)</a:t>
            </a:r>
          </a:p>
          <a:p>
            <a:pPr lvl="1"/>
            <a:r>
              <a:rPr lang="en-US" dirty="0"/>
              <a:t>Large memory for retransmission -&gt; private network, reliable UDP</a:t>
            </a:r>
          </a:p>
          <a:p>
            <a:r>
              <a:rPr lang="en-US" dirty="0"/>
              <a:t>Development of the firmware block needed by a </a:t>
            </a:r>
            <a:r>
              <a:rPr lang="en-US" dirty="0" err="1"/>
              <a:t>RoCE</a:t>
            </a:r>
            <a:r>
              <a:rPr lang="en-US" dirty="0"/>
              <a:t> endpoint</a:t>
            </a:r>
          </a:p>
          <a:p>
            <a:pPr lvl="1"/>
            <a:r>
              <a:rPr lang="en-US" dirty="0"/>
              <a:t>Small appliance of </a:t>
            </a:r>
            <a:r>
              <a:rPr lang="en-US" dirty="0" err="1"/>
              <a:t>RoCE</a:t>
            </a:r>
            <a:r>
              <a:rPr lang="en-US" dirty="0"/>
              <a:t> stack</a:t>
            </a:r>
          </a:p>
          <a:p>
            <a:pPr lvl="2"/>
            <a:r>
              <a:rPr lang="en-US" dirty="0"/>
              <a:t>Small scale FPGAs</a:t>
            </a:r>
          </a:p>
          <a:p>
            <a:pPr lvl="2"/>
            <a:r>
              <a:rPr lang="en-US" dirty="0"/>
              <a:t>No external memory or soft-core processor</a:t>
            </a:r>
          </a:p>
          <a:p>
            <a:pPr lvl="1"/>
            <a:r>
              <a:rPr lang="en-US" dirty="0"/>
              <a:t>Setup a global-oriented simulation environment</a:t>
            </a:r>
          </a:p>
          <a:p>
            <a:pPr lvl="2"/>
            <a:r>
              <a:rPr lang="en-US" dirty="0"/>
              <a:t>Language heterogeneity</a:t>
            </a:r>
          </a:p>
          <a:p>
            <a:pPr lvl="2"/>
            <a:r>
              <a:rPr lang="en-US" dirty="0"/>
              <a:t>Dynamic simulation (next slide)</a:t>
            </a:r>
          </a:p>
          <a:p>
            <a:pPr lvl="1"/>
            <a:r>
              <a:rPr lang="en-US" dirty="0"/>
              <a:t>Test of the </a:t>
            </a:r>
            <a:r>
              <a:rPr lang="en-US" dirty="0" err="1"/>
              <a:t>RoCE</a:t>
            </a:r>
            <a:r>
              <a:rPr lang="en-US" dirty="0"/>
              <a:t> stack on evaluation platform</a:t>
            </a:r>
          </a:p>
          <a:p>
            <a:pPr lvl="1"/>
            <a:r>
              <a:rPr lang="en-US" dirty="0"/>
              <a:t>Capability of scale down the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100GbE/10GbE/1GbE</a:t>
            </a:r>
          </a:p>
          <a:p>
            <a:pPr lvl="2"/>
            <a:r>
              <a:rPr lang="en-US" dirty="0"/>
              <a:t>Many small distributed endpoints</a:t>
            </a:r>
          </a:p>
          <a:p>
            <a:pPr lvl="2"/>
            <a:r>
              <a:rPr lang="en-US" dirty="0"/>
              <a:t>Commercial switch port aggregation</a:t>
            </a:r>
          </a:p>
          <a:p>
            <a:pPr lvl="1"/>
            <a:r>
              <a:rPr lang="en-US" dirty="0"/>
              <a:t>Porting the front-end </a:t>
            </a:r>
            <a:r>
              <a:rPr lang="en-US" dirty="0" err="1"/>
              <a:t>RoCE</a:t>
            </a:r>
            <a:r>
              <a:rPr lang="en-US" dirty="0"/>
              <a:t> core to flash-based FPGA (radiation environment)</a:t>
            </a:r>
          </a:p>
          <a:p>
            <a:pPr lvl="2"/>
            <a:r>
              <a:rPr lang="en-US" dirty="0"/>
              <a:t>No technology dependent IPs or proprietary compilation tools</a:t>
            </a:r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8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6684-D612-2D65-305A-2B5A9F9D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of live traffic into digital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DDE-2F2E-B23C-B842-4F7D6995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171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Works only on Linux machines</a:t>
            </a:r>
          </a:p>
          <a:p>
            <a:pPr lvl="1"/>
            <a:r>
              <a:rPr lang="en-US" dirty="0"/>
              <a:t>Tun/Tap based</a:t>
            </a:r>
          </a:p>
          <a:p>
            <a:pPr lvl="1"/>
            <a:r>
              <a:rPr lang="en-US" dirty="0"/>
              <a:t>Tap is a raw ethernet interface into user space</a:t>
            </a:r>
          </a:p>
          <a:p>
            <a:r>
              <a:rPr lang="en-US" dirty="0"/>
              <a:t>The method uses DPI-C interface of </a:t>
            </a:r>
            <a:r>
              <a:rPr lang="en-US" dirty="0" err="1"/>
              <a:t>SystemVerilog</a:t>
            </a:r>
            <a:endParaRPr lang="en-US" dirty="0"/>
          </a:p>
          <a:p>
            <a:pPr lvl="1"/>
            <a:r>
              <a:rPr lang="en-US" dirty="0"/>
              <a:t>Imports C++ classed into </a:t>
            </a:r>
            <a:r>
              <a:rPr lang="en-US" dirty="0" err="1"/>
              <a:t>SystemVerilog</a:t>
            </a:r>
            <a:endParaRPr lang="en-US" dirty="0"/>
          </a:p>
          <a:p>
            <a:pPr lvl="1"/>
            <a:r>
              <a:rPr lang="en-US" dirty="0"/>
              <a:t>Exports </a:t>
            </a:r>
            <a:r>
              <a:rPr lang="en-US" dirty="0" err="1"/>
              <a:t>SystemVerilog</a:t>
            </a:r>
            <a:r>
              <a:rPr lang="en-US" dirty="0"/>
              <a:t> tasks into C++ programs</a:t>
            </a:r>
          </a:p>
          <a:p>
            <a:r>
              <a:rPr lang="en-US" dirty="0"/>
              <a:t>A C++ program opens Tap interface and passes raw ethernet input packet to </a:t>
            </a:r>
            <a:r>
              <a:rPr lang="en-US" dirty="0" err="1"/>
              <a:t>SystemVerilog</a:t>
            </a:r>
            <a:r>
              <a:rPr lang="en-US" dirty="0"/>
              <a:t> testbench</a:t>
            </a:r>
          </a:p>
          <a:p>
            <a:r>
              <a:rPr lang="en-US" dirty="0" err="1"/>
              <a:t>SystemVerilog</a:t>
            </a:r>
            <a:r>
              <a:rPr lang="en-US" dirty="0"/>
              <a:t> testbench passes raw ethernet output packets to C++ program</a:t>
            </a:r>
          </a:p>
          <a:p>
            <a:r>
              <a:rPr lang="en-US" dirty="0"/>
              <a:t>A client program reads and writes to Tap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C7F2-4DB7-8866-E741-88B61622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19</a:t>
            </a:fld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7B6460-4F26-7374-7E2C-1BD50127B0FA}"/>
              </a:ext>
            </a:extLst>
          </p:cNvPr>
          <p:cNvGrpSpPr/>
          <p:nvPr/>
        </p:nvGrpSpPr>
        <p:grpSpPr>
          <a:xfrm>
            <a:off x="8061156" y="3331616"/>
            <a:ext cx="3615028" cy="2905769"/>
            <a:chOff x="8061156" y="3331616"/>
            <a:chExt cx="3615028" cy="290576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3F5BF5-CEBE-8EF3-87BA-F99CE70A32C5}"/>
                </a:ext>
              </a:extLst>
            </p:cNvPr>
            <p:cNvGrpSpPr/>
            <p:nvPr/>
          </p:nvGrpSpPr>
          <p:grpSpPr>
            <a:xfrm>
              <a:off x="8061156" y="3331616"/>
              <a:ext cx="3615028" cy="2905769"/>
              <a:chOff x="7998633" y="3237831"/>
              <a:chExt cx="3615028" cy="2905769"/>
            </a:xfrm>
          </p:grpSpPr>
          <p:pic>
            <p:nvPicPr>
              <p:cNvPr id="5122" name="Picture 2" descr="Network symbol icon Royalty Free Vector Image - VectorStock">
                <a:extLst>
                  <a:ext uri="{FF2B5EF4-FFF2-40B4-BE49-F238E27FC236}">
                    <a16:creationId xmlns:a16="http://schemas.microsoft.com/office/drawing/2014/main" id="{9F1D86FC-0817-1A9E-50A7-61BA264EE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62" b="11868"/>
              <a:stretch/>
            </p:blipFill>
            <p:spPr bwMode="auto">
              <a:xfrm>
                <a:off x="10423715" y="4775753"/>
                <a:ext cx="1145062" cy="866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75E6C93-7BC4-F801-0A0E-9445BBB373F0}"/>
                  </a:ext>
                </a:extLst>
              </p:cNvPr>
              <p:cNvGrpSpPr/>
              <p:nvPr/>
            </p:nvGrpSpPr>
            <p:grpSpPr>
              <a:xfrm>
                <a:off x="7998633" y="3237831"/>
                <a:ext cx="3615028" cy="1796247"/>
                <a:chOff x="8248725" y="2308054"/>
                <a:chExt cx="3615028" cy="1796247"/>
              </a:xfrm>
            </p:grpSpPr>
            <p:sp>
              <p:nvSpPr>
                <p:cNvPr id="5" name="Rectangle 4" descr="&#10;">
                  <a:extLst>
                    <a:ext uri="{FF2B5EF4-FFF2-40B4-BE49-F238E27FC236}">
                      <a16:creationId xmlns:a16="http://schemas.microsoft.com/office/drawing/2014/main" id="{C76D948F-FD40-7A51-3C2A-6BE301C5B848}"/>
                    </a:ext>
                  </a:extLst>
                </p:cNvPr>
                <p:cNvSpPr/>
                <p:nvPr/>
              </p:nvSpPr>
              <p:spPr>
                <a:xfrm>
                  <a:off x="10628923" y="3821724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Physical</a:t>
                  </a:r>
                </a:p>
              </p:txBody>
            </p:sp>
            <p:sp>
              <p:nvSpPr>
                <p:cNvPr id="7" name="Rectangle 6" descr="&#10;">
                  <a:extLst>
                    <a:ext uri="{FF2B5EF4-FFF2-40B4-BE49-F238E27FC236}">
                      <a16:creationId xmlns:a16="http://schemas.microsoft.com/office/drawing/2014/main" id="{A4058C02-0341-EC73-80F5-A6D31112C90B}"/>
                    </a:ext>
                  </a:extLst>
                </p:cNvPr>
                <p:cNvSpPr/>
                <p:nvPr/>
              </p:nvSpPr>
              <p:spPr>
                <a:xfrm>
                  <a:off x="10628923" y="3540371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Data Link</a:t>
                  </a:r>
                </a:p>
              </p:txBody>
            </p:sp>
            <p:sp>
              <p:nvSpPr>
                <p:cNvPr id="9" name="Rectangle 8" descr="&#10;">
                  <a:extLst>
                    <a:ext uri="{FF2B5EF4-FFF2-40B4-BE49-F238E27FC236}">
                      <a16:creationId xmlns:a16="http://schemas.microsoft.com/office/drawing/2014/main" id="{2574184D-4E04-7E45-3088-7FC867194F12}"/>
                    </a:ext>
                  </a:extLst>
                </p:cNvPr>
                <p:cNvSpPr/>
                <p:nvPr/>
              </p:nvSpPr>
              <p:spPr>
                <a:xfrm>
                  <a:off x="10628923" y="3259018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Network</a:t>
                  </a:r>
                </a:p>
              </p:txBody>
            </p:sp>
            <p:sp>
              <p:nvSpPr>
                <p:cNvPr id="11" name="Rectangle 10" descr="&#10;">
                  <a:extLst>
                    <a:ext uri="{FF2B5EF4-FFF2-40B4-BE49-F238E27FC236}">
                      <a16:creationId xmlns:a16="http://schemas.microsoft.com/office/drawing/2014/main" id="{0252C5A0-E4C4-12A8-DC74-2900C0536015}"/>
                    </a:ext>
                  </a:extLst>
                </p:cNvPr>
                <p:cNvSpPr/>
                <p:nvPr/>
              </p:nvSpPr>
              <p:spPr>
                <a:xfrm>
                  <a:off x="10628923" y="2977665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Transport</a:t>
                  </a:r>
                </a:p>
              </p:txBody>
            </p:sp>
            <p:sp>
              <p:nvSpPr>
                <p:cNvPr id="13" name="Rectangle 12" descr="&#10;">
                  <a:extLst>
                    <a:ext uri="{FF2B5EF4-FFF2-40B4-BE49-F238E27FC236}">
                      <a16:creationId xmlns:a16="http://schemas.microsoft.com/office/drawing/2014/main" id="{732F469A-100D-97C3-6AD2-674BE514F0BE}"/>
                    </a:ext>
                  </a:extLst>
                </p:cNvPr>
                <p:cNvSpPr/>
                <p:nvPr/>
              </p:nvSpPr>
              <p:spPr>
                <a:xfrm>
                  <a:off x="10628923" y="2696312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Application</a:t>
                  </a:r>
                </a:p>
              </p:txBody>
            </p:sp>
            <p:sp>
              <p:nvSpPr>
                <p:cNvPr id="15" name="Rectangle 14" descr="&#10;">
                  <a:extLst>
                    <a:ext uri="{FF2B5EF4-FFF2-40B4-BE49-F238E27FC236}">
                      <a16:creationId xmlns:a16="http://schemas.microsoft.com/office/drawing/2014/main" id="{39C5BBB8-771E-EBD3-CB0B-9DB392386B18}"/>
                    </a:ext>
                  </a:extLst>
                </p:cNvPr>
                <p:cNvSpPr/>
                <p:nvPr/>
              </p:nvSpPr>
              <p:spPr>
                <a:xfrm>
                  <a:off x="8385908" y="3822948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Physical</a:t>
                  </a:r>
                </a:p>
              </p:txBody>
            </p:sp>
            <p:sp>
              <p:nvSpPr>
                <p:cNvPr id="17" name="Rectangle 16" descr="&#10;">
                  <a:extLst>
                    <a:ext uri="{FF2B5EF4-FFF2-40B4-BE49-F238E27FC236}">
                      <a16:creationId xmlns:a16="http://schemas.microsoft.com/office/drawing/2014/main" id="{39442AB3-C416-CA13-C199-77F8E90FC292}"/>
                    </a:ext>
                  </a:extLst>
                </p:cNvPr>
                <p:cNvSpPr/>
                <p:nvPr/>
              </p:nvSpPr>
              <p:spPr>
                <a:xfrm>
                  <a:off x="8385908" y="3541595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Data Link</a:t>
                  </a:r>
                </a:p>
              </p:txBody>
            </p:sp>
            <p:sp>
              <p:nvSpPr>
                <p:cNvPr id="19" name="Rectangle 18" descr="&#10;">
                  <a:extLst>
                    <a:ext uri="{FF2B5EF4-FFF2-40B4-BE49-F238E27FC236}">
                      <a16:creationId xmlns:a16="http://schemas.microsoft.com/office/drawing/2014/main" id="{5FA73A4C-1B58-2E8E-5D8D-BA6685635A73}"/>
                    </a:ext>
                  </a:extLst>
                </p:cNvPr>
                <p:cNvSpPr/>
                <p:nvPr/>
              </p:nvSpPr>
              <p:spPr>
                <a:xfrm>
                  <a:off x="8385908" y="3260242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Network</a:t>
                  </a:r>
                </a:p>
              </p:txBody>
            </p:sp>
            <p:sp>
              <p:nvSpPr>
                <p:cNvPr id="21" name="Rectangle 20" descr="&#10;">
                  <a:extLst>
                    <a:ext uri="{FF2B5EF4-FFF2-40B4-BE49-F238E27FC236}">
                      <a16:creationId xmlns:a16="http://schemas.microsoft.com/office/drawing/2014/main" id="{961DF6EC-AF76-7A69-B84B-37B1CDDA82E8}"/>
                    </a:ext>
                  </a:extLst>
                </p:cNvPr>
                <p:cNvSpPr/>
                <p:nvPr/>
              </p:nvSpPr>
              <p:spPr>
                <a:xfrm>
                  <a:off x="8385908" y="2978889"/>
                  <a:ext cx="1234830" cy="281353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Transport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7DC38B7D-3944-2765-2B43-BE1E8E1794C4}"/>
                    </a:ext>
                  </a:extLst>
                </p:cNvPr>
                <p:cNvCxnSpPr>
                  <a:stCxn id="17" idx="3"/>
                  <a:endCxn id="7" idx="1"/>
                </p:cNvCxnSpPr>
                <p:nvPr/>
              </p:nvCxnSpPr>
              <p:spPr>
                <a:xfrm flipV="1">
                  <a:off x="9620738" y="3681048"/>
                  <a:ext cx="1008185" cy="1224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C338D7-DCBE-C74A-F3F1-2C74B5AE8FC6}"/>
                    </a:ext>
                  </a:extLst>
                </p:cNvPr>
                <p:cNvSpPr txBox="1"/>
                <p:nvPr/>
              </p:nvSpPr>
              <p:spPr>
                <a:xfrm>
                  <a:off x="9889552" y="3620698"/>
                  <a:ext cx="530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TAP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8C9F7BE-9DCF-C88C-AA25-269199441134}"/>
                    </a:ext>
                  </a:extLst>
                </p:cNvPr>
                <p:cNvSpPr txBox="1"/>
                <p:nvPr/>
              </p:nvSpPr>
              <p:spPr>
                <a:xfrm>
                  <a:off x="9706299" y="3257064"/>
                  <a:ext cx="822789" cy="4413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400" dirty="0"/>
                    <a:t>Ethernet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400" dirty="0"/>
                    <a:t> frames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681D3BF6-E9FE-3EC3-A9A8-250B8CA9E70A}"/>
                    </a:ext>
                  </a:extLst>
                </p:cNvPr>
                <p:cNvSpPr/>
                <p:nvPr/>
              </p:nvSpPr>
              <p:spPr>
                <a:xfrm>
                  <a:off x="8260864" y="2639161"/>
                  <a:ext cx="1488422" cy="1262151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6635CB-F59B-F413-1454-8431448BA4A0}"/>
                    </a:ext>
                  </a:extLst>
                </p:cNvPr>
                <p:cNvSpPr txBox="1"/>
                <p:nvPr/>
              </p:nvSpPr>
              <p:spPr>
                <a:xfrm>
                  <a:off x="8248725" y="2308054"/>
                  <a:ext cx="1509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HDL simulator</a:t>
                  </a:r>
                </a:p>
              </p:txBody>
            </p:sp>
          </p:grpSp>
          <p:pic>
            <p:nvPicPr>
              <p:cNvPr id="34" name="Picture 2" descr="Network symbol icon Royalty Free Vector Image - VectorStock">
                <a:extLst>
                  <a:ext uri="{FF2B5EF4-FFF2-40B4-BE49-F238E27FC236}">
                    <a16:creationId xmlns:a16="http://schemas.microsoft.com/office/drawing/2014/main" id="{6E87C097-E822-E204-7115-BEBB5F8D9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62" b="11868"/>
              <a:stretch/>
            </p:blipFill>
            <p:spPr bwMode="auto">
              <a:xfrm>
                <a:off x="10132186" y="5277372"/>
                <a:ext cx="1145062" cy="866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D0D96E5C-A3B2-E7F7-3F1A-6391EFEF6986}"/>
                </a:ext>
              </a:extLst>
            </p:cNvPr>
            <p:cNvSpPr/>
            <p:nvPr/>
          </p:nvSpPr>
          <p:spPr>
            <a:xfrm rot="16200000">
              <a:off x="8593016" y="3705486"/>
              <a:ext cx="445476" cy="531447"/>
            </a:xfrm>
            <a:prstGeom prst="arc">
              <a:avLst>
                <a:gd name="adj1" fmla="val 15962354"/>
                <a:gd name="adj2" fmla="val 580603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2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5360420" cy="33299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Processing power is important as an efficient data movement</a:t>
            </a:r>
          </a:p>
          <a:p>
            <a:r>
              <a:rPr lang="en-US" dirty="0"/>
              <a:t>In a DAQ system a large fraction of CPU is engaged in networking</a:t>
            </a:r>
          </a:p>
          <a:p>
            <a:pPr lvl="1"/>
            <a:r>
              <a:rPr lang="en-US" dirty="0"/>
              <a:t>Data manipulation (several copies)</a:t>
            </a:r>
          </a:p>
          <a:p>
            <a:pPr lvl="1"/>
            <a:r>
              <a:rPr lang="en-US" dirty="0"/>
              <a:t>Latency increase and throughput reduction</a:t>
            </a:r>
          </a:p>
          <a:p>
            <a:r>
              <a:rPr lang="en-US" dirty="0"/>
              <a:t>Zero-copy is obtained by adding RDMA layer to the network stack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2421" y="1787445"/>
            <a:ext cx="5555326" cy="313836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5079131"/>
            <a:ext cx="10515600" cy="167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297B8"/>
                </a:solidFill>
              </a:rPr>
              <a:t>FEROCE wants to move the adoption of the network protocol to the data producer</a:t>
            </a:r>
          </a:p>
          <a:p>
            <a:pPr lvl="1"/>
            <a:r>
              <a:rPr lang="en-US" dirty="0">
                <a:solidFill>
                  <a:srgbClr val="4297B8"/>
                </a:solidFill>
              </a:rPr>
              <a:t>Front-end initiates the RDMA transfer</a:t>
            </a:r>
          </a:p>
          <a:p>
            <a:pPr lvl="1"/>
            <a:r>
              <a:rPr lang="en-US" dirty="0">
                <a:solidFill>
                  <a:srgbClr val="4297B8"/>
                </a:solidFill>
              </a:rPr>
              <a:t>No point-to-point connection between front-end and back-end</a:t>
            </a:r>
          </a:p>
          <a:p>
            <a:pPr lvl="1"/>
            <a:r>
              <a:rPr lang="en-US" dirty="0">
                <a:solidFill>
                  <a:srgbClr val="4297B8"/>
                </a:solidFill>
              </a:rPr>
              <a:t>Dynamical switching routing according to node availability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2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Networking </a:t>
            </a:r>
            <a:r>
              <a:rPr lang="en-US" dirty="0"/>
              <a:t>activities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856771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Real-time processing of streaming data from FE devices with zero-copy access to memory</a:t>
            </a:r>
          </a:p>
          <a:p>
            <a:r>
              <a:rPr lang="en-GB" dirty="0"/>
              <a:t>Unburdening CPU by serving data directly to GPU memory</a:t>
            </a:r>
          </a:p>
          <a:p>
            <a:pPr lvl="1"/>
            <a:r>
              <a:rPr lang="en-GB" dirty="0"/>
              <a:t>RDMA to GPU (</a:t>
            </a:r>
            <a:r>
              <a:rPr lang="en-GB" dirty="0" err="1"/>
              <a:t>GPUDirect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Enabling CUDA-based applications on front-end data </a:t>
            </a:r>
          </a:p>
          <a:p>
            <a:r>
              <a:rPr lang="en-US" dirty="0"/>
              <a:t>Expected activities</a:t>
            </a:r>
          </a:p>
          <a:p>
            <a:pPr lvl="1"/>
            <a:r>
              <a:rPr lang="en-GB" dirty="0"/>
              <a:t>Emulating the </a:t>
            </a:r>
            <a:r>
              <a:rPr lang="en-GB" dirty="0" err="1"/>
              <a:t>RoCE</a:t>
            </a:r>
            <a:r>
              <a:rPr lang="en-GB" dirty="0"/>
              <a:t> transport in SW (via Soft-</a:t>
            </a:r>
            <a:r>
              <a:rPr lang="en-GB" dirty="0" err="1"/>
              <a:t>RoCE</a:t>
            </a:r>
            <a:r>
              <a:rPr lang="en-GB" dirty="0"/>
              <a:t> drivers) to enable testing of RDMA over Ethernet-enabled servers before the </a:t>
            </a:r>
            <a:r>
              <a:rPr lang="en-GB" dirty="0" err="1"/>
              <a:t>RoCE</a:t>
            </a:r>
            <a:r>
              <a:rPr lang="en-GB" dirty="0"/>
              <a:t> networking HW procurement</a:t>
            </a:r>
          </a:p>
          <a:p>
            <a:pPr lvl="1"/>
            <a:r>
              <a:rPr lang="en-US" dirty="0"/>
              <a:t>Deployment of networking hardware devices and qualification of the infrastructure in terms of throughput, latency and congestion avoidance </a:t>
            </a:r>
            <a:r>
              <a:rPr lang="fr-FR" dirty="0"/>
              <a:t> </a:t>
            </a:r>
            <a:endParaRPr lang="en-GB" dirty="0"/>
          </a:p>
          <a:p>
            <a:pPr lvl="1"/>
            <a:r>
              <a:rPr lang="en-GB" dirty="0"/>
              <a:t>Test the commercial-available SW to move and control the data flow from </a:t>
            </a:r>
            <a:r>
              <a:rPr lang="en-GB" dirty="0" err="1"/>
              <a:t>RoCE</a:t>
            </a:r>
            <a:r>
              <a:rPr lang="en-GB" dirty="0"/>
              <a:t> to GPU</a:t>
            </a:r>
          </a:p>
        </p:txBody>
      </p:sp>
      <p:pic>
        <p:nvPicPr>
          <p:cNvPr id="8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75267" y="4795667"/>
            <a:ext cx="2716733" cy="1998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56;p13"/>
          <p:cNvGrpSpPr/>
          <p:nvPr/>
        </p:nvGrpSpPr>
        <p:grpSpPr>
          <a:xfrm>
            <a:off x="9832085" y="-66679"/>
            <a:ext cx="2447044" cy="2405540"/>
            <a:chOff x="7015886" y="-34583"/>
            <a:chExt cx="2274488" cy="2235909"/>
          </a:xfrm>
        </p:grpSpPr>
        <p:pic>
          <p:nvPicPr>
            <p:cNvPr id="10" name="Google Shape;57;p13"/>
            <p:cNvPicPr preferRelativeResize="0"/>
            <p:nvPr/>
          </p:nvPicPr>
          <p:blipFill rotWithShape="1">
            <a:blip r:embed="rId3">
              <a:alphaModFix/>
            </a:blip>
            <a:srcRect l="13913" t="21061" r="63870" b="31353"/>
            <a:stretch/>
          </p:blipFill>
          <p:spPr>
            <a:xfrm>
              <a:off x="7102875" y="117325"/>
              <a:ext cx="1940250" cy="2084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58;p13"/>
            <p:cNvSpPr txBox="1"/>
            <p:nvPr/>
          </p:nvSpPr>
          <p:spPr>
            <a:xfrm>
              <a:off x="7015886" y="-34583"/>
              <a:ext cx="935100" cy="38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>
                  <a:solidFill>
                    <a:srgbClr val="274E13"/>
                  </a:solidFill>
                  <a:latin typeface="Lato"/>
                  <a:ea typeface="Lato"/>
                  <a:cs typeface="Lato"/>
                  <a:sym typeface="Lato"/>
                </a:rPr>
                <a:t>MEMORY</a:t>
              </a:r>
              <a:endParaRPr sz="933" b="1">
                <a:solidFill>
                  <a:srgbClr val="274E13"/>
                </a:solidFill>
              </a:endParaRPr>
            </a:p>
          </p:txBody>
        </p:sp>
        <p:sp>
          <p:nvSpPr>
            <p:cNvPr id="12" name="Google Shape;59;p13"/>
            <p:cNvSpPr txBox="1"/>
            <p:nvPr/>
          </p:nvSpPr>
          <p:spPr>
            <a:xfrm>
              <a:off x="8355274" y="680682"/>
              <a:ext cx="935100" cy="53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 dirty="0">
                  <a:solidFill>
                    <a:srgbClr val="274E13"/>
                  </a:solidFill>
                  <a:latin typeface="Lato"/>
                  <a:ea typeface="Lato"/>
                  <a:cs typeface="Lato"/>
                  <a:sym typeface="Lato"/>
                </a:rPr>
                <a:t>FE DEVICES</a:t>
              </a:r>
              <a:endParaRPr sz="933" b="1" dirty="0">
                <a:solidFill>
                  <a:srgbClr val="274E13"/>
                </a:solidFill>
              </a:endParaRPr>
            </a:p>
          </p:txBody>
        </p:sp>
        <p:sp>
          <p:nvSpPr>
            <p:cNvPr id="13" name="Google Shape;60;p13"/>
            <p:cNvSpPr txBox="1"/>
            <p:nvPr/>
          </p:nvSpPr>
          <p:spPr>
            <a:xfrm>
              <a:off x="7887724" y="1332979"/>
              <a:ext cx="935100" cy="38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 dirty="0">
                  <a:solidFill>
                    <a:srgbClr val="351C75"/>
                  </a:solidFill>
                  <a:latin typeface="Lato"/>
                  <a:ea typeface="Lato"/>
                  <a:cs typeface="Lato"/>
                  <a:sym typeface="Lato"/>
                </a:rPr>
                <a:t>PCIe</a:t>
              </a:r>
              <a:endParaRPr sz="933" b="1" dirty="0">
                <a:solidFill>
                  <a:srgbClr val="351C75"/>
                </a:solidFill>
              </a:endParaRPr>
            </a:p>
          </p:txBody>
        </p:sp>
      </p:grpSp>
      <p:grpSp>
        <p:nvGrpSpPr>
          <p:cNvPr id="14" name="Google Shape;61;p13"/>
          <p:cNvGrpSpPr/>
          <p:nvPr/>
        </p:nvGrpSpPr>
        <p:grpSpPr>
          <a:xfrm>
            <a:off x="9808232" y="2360272"/>
            <a:ext cx="2474407" cy="2387301"/>
            <a:chOff x="2838711" y="380995"/>
            <a:chExt cx="2299919" cy="2218956"/>
          </a:xfrm>
        </p:grpSpPr>
        <p:pic>
          <p:nvPicPr>
            <p:cNvPr id="15" name="Google Shape;62;p13"/>
            <p:cNvPicPr preferRelativeResize="0"/>
            <p:nvPr/>
          </p:nvPicPr>
          <p:blipFill rotWithShape="1">
            <a:blip r:embed="rId3">
              <a:alphaModFix/>
            </a:blip>
            <a:srcRect l="49079" t="20442" r="28705" b="31972"/>
            <a:stretch/>
          </p:blipFill>
          <p:spPr>
            <a:xfrm>
              <a:off x="2925701" y="515950"/>
              <a:ext cx="1940251" cy="2084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63;p13"/>
            <p:cNvSpPr txBox="1"/>
            <p:nvPr/>
          </p:nvSpPr>
          <p:spPr>
            <a:xfrm>
              <a:off x="2838711" y="380995"/>
              <a:ext cx="935100" cy="38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>
                  <a:solidFill>
                    <a:srgbClr val="274E13"/>
                  </a:solidFill>
                  <a:latin typeface="Lato"/>
                  <a:ea typeface="Lato"/>
                  <a:cs typeface="Lato"/>
                  <a:sym typeface="Lato"/>
                </a:rPr>
                <a:t>MEMORY</a:t>
              </a:r>
              <a:endParaRPr sz="933" b="1">
                <a:solidFill>
                  <a:srgbClr val="274E13"/>
                </a:solidFill>
              </a:endParaRPr>
            </a:p>
          </p:txBody>
        </p:sp>
        <p:sp>
          <p:nvSpPr>
            <p:cNvPr id="17" name="Google Shape;64;p13"/>
            <p:cNvSpPr txBox="1"/>
            <p:nvPr/>
          </p:nvSpPr>
          <p:spPr>
            <a:xfrm>
              <a:off x="4203530" y="1090554"/>
              <a:ext cx="935100" cy="53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 dirty="0">
                  <a:solidFill>
                    <a:srgbClr val="274E13"/>
                  </a:solidFill>
                  <a:latin typeface="Lato"/>
                  <a:ea typeface="Lato"/>
                  <a:cs typeface="Lato"/>
                  <a:sym typeface="Lato"/>
                </a:rPr>
                <a:t>FE DEVICES</a:t>
              </a:r>
              <a:endParaRPr sz="933" b="1" dirty="0">
                <a:solidFill>
                  <a:srgbClr val="274E13"/>
                </a:solidFill>
              </a:endParaRPr>
            </a:p>
          </p:txBody>
        </p:sp>
        <p:sp>
          <p:nvSpPr>
            <p:cNvPr id="18" name="Google Shape;65;p13"/>
            <p:cNvSpPr txBox="1"/>
            <p:nvPr/>
          </p:nvSpPr>
          <p:spPr>
            <a:xfrm>
              <a:off x="3735980" y="1782463"/>
              <a:ext cx="935100" cy="38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it" sz="1067" b="1" dirty="0">
                  <a:solidFill>
                    <a:srgbClr val="351C75"/>
                  </a:solidFill>
                  <a:latin typeface="Lato"/>
                  <a:ea typeface="Lato"/>
                  <a:cs typeface="Lato"/>
                  <a:sym typeface="Lato"/>
                </a:rPr>
                <a:t>PCIe</a:t>
              </a:r>
              <a:endParaRPr sz="933" b="1" dirty="0">
                <a:solidFill>
                  <a:srgbClr val="351C75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en-US" dirty="0"/>
              <a:t>organization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4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working package</a:t>
            </a:r>
          </a:p>
          <a:p>
            <a:pPr lvl="1"/>
            <a:r>
              <a:rPr lang="en-US" dirty="0"/>
              <a:t>WP1   Front-end firmware core</a:t>
            </a:r>
          </a:p>
          <a:p>
            <a:pPr lvl="1"/>
            <a:r>
              <a:rPr lang="en-US" dirty="0"/>
              <a:t>WP2   Application layer and emulation</a:t>
            </a:r>
          </a:p>
          <a:p>
            <a:r>
              <a:rPr lang="en-US" dirty="0"/>
              <a:t>Four milestones</a:t>
            </a:r>
          </a:p>
          <a:p>
            <a:pPr lvl="1"/>
            <a:r>
              <a:rPr lang="en-GB" dirty="0"/>
              <a:t>31 Dec 2023	M1.1	Setting up of a global-oriented simulation environment for 				a small appliance of the </a:t>
            </a:r>
            <a:r>
              <a:rPr lang="en-GB" dirty="0" err="1"/>
              <a:t>RoCE</a:t>
            </a:r>
            <a:r>
              <a:rPr lang="en-GB" dirty="0"/>
              <a:t> stack (WP1)</a:t>
            </a:r>
          </a:p>
          <a:p>
            <a:pPr lvl="1"/>
            <a:r>
              <a:rPr lang="en-GB" dirty="0"/>
              <a:t>31 Dec 2023	M1.2	Testing a </a:t>
            </a:r>
            <a:r>
              <a:rPr lang="en-GB" dirty="0" err="1"/>
              <a:t>RoCE</a:t>
            </a:r>
            <a:r>
              <a:rPr lang="en-GB" dirty="0"/>
              <a:t> network based on COTS products (WP2)</a:t>
            </a:r>
          </a:p>
          <a:p>
            <a:pPr lvl="1"/>
            <a:r>
              <a:rPr lang="en-GB" dirty="0"/>
              <a:t>31 Dec 2024 	M2 	Complete test of the scalable </a:t>
            </a:r>
            <a:r>
              <a:rPr lang="en-GB" dirty="0" err="1"/>
              <a:t>RoCE</a:t>
            </a:r>
            <a:r>
              <a:rPr lang="en-GB" dirty="0"/>
              <a:t> firmware stack for 					front-end (WP1+WP2)</a:t>
            </a:r>
          </a:p>
          <a:p>
            <a:pPr lvl="1"/>
            <a:r>
              <a:rPr lang="en-GB" dirty="0"/>
              <a:t>31 Dec 2025 	M3 	Complete test of the developed firmware on a radiation 					tolerant front-end FPGA (WP1+WP2)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9BA8E4-3D41-D9DD-B239-C7B38E5CC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81356"/>
              </p:ext>
            </p:extLst>
          </p:nvPr>
        </p:nvGraphicFramePr>
        <p:xfrm>
          <a:off x="769938" y="5251450"/>
          <a:ext cx="105838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84271" imgH="1105062" progId="Excel.Sheet.12">
                  <p:embed/>
                </p:oleObj>
              </mc:Choice>
              <mc:Fallback>
                <p:oleObj name="Worksheet" r:id="rId2" imgW="10584271" imgH="11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938" y="5251450"/>
                        <a:ext cx="105838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C80B7D-A8C4-EB6D-D8C7-EE45F281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017"/>
            <a:ext cx="12192000" cy="6091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A21A3-E109-7867-5B79-B8414739A0D0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3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4EB38-2649-2DE5-BEEF-5167B8D2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3"/>
            <a:ext cx="12192000" cy="610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4F29DB-5246-1AA4-7ADE-29B3FB3EC912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5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2D41F-AD51-ECF6-6846-14D38ED6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3"/>
            <a:ext cx="12192000" cy="6104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0A6AA-BDA1-9505-8FAE-7B60FA3E5289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8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FFF0F-C37E-1D55-28EC-6FFB5E09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926"/>
            <a:ext cx="12192000" cy="6112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2543A-DC02-44FB-E0E9-9F3EAACFE7A5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15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A9A3F-98FC-9286-8763-06B0B6AB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3"/>
            <a:ext cx="12192000" cy="6104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26E31A-BBBF-45EF-334A-0C58B40A4426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8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53098-8574-64E6-9685-E1B1099B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B0416-F7C7-428D-BB85-C4AD917646D3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4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B292A-464A-DE64-2D03-418DE10A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926"/>
            <a:ext cx="12192000" cy="6112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4AE57-BCA1-82B6-7371-4E1F6589E252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29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008-B3B0-55F8-0907-E2A64C3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75AF5-2076-F54A-0F0F-A425A9CC7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71BD10-29B1-F444-2B03-26490D38D3CF}"/>
              </a:ext>
            </a:extLst>
          </p:cNvPr>
          <p:cNvSpPr txBox="1"/>
          <p:nvPr/>
        </p:nvSpPr>
        <p:spPr>
          <a:xfrm>
            <a:off x="10595810" y="545432"/>
            <a:ext cx="132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Bortolato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5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369611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Several network stacks implementing RDMA</a:t>
            </a:r>
          </a:p>
          <a:p>
            <a:pPr lvl="1"/>
            <a:r>
              <a:rPr lang="fr-FR" dirty="0" err="1"/>
              <a:t>InfiniBand</a:t>
            </a:r>
            <a:r>
              <a:rPr lang="fr-FR" dirty="0"/>
              <a:t>, </a:t>
            </a:r>
            <a:r>
              <a:rPr lang="fr-FR" dirty="0" err="1"/>
              <a:t>RoCE</a:t>
            </a:r>
            <a:r>
              <a:rPr lang="fr-FR" dirty="0"/>
              <a:t>, </a:t>
            </a:r>
            <a:r>
              <a:rPr lang="fr-FR" dirty="0" err="1"/>
              <a:t>iWARP</a:t>
            </a:r>
            <a:r>
              <a:rPr lang="fr-FR" dirty="0"/>
              <a:t>…</a:t>
            </a:r>
          </a:p>
          <a:p>
            <a:r>
              <a:rPr lang="en-US" dirty="0" err="1"/>
              <a:t>RoCE</a:t>
            </a:r>
            <a:r>
              <a:rPr lang="en-US" dirty="0"/>
              <a:t> (RDMA over Converged Ethernet)</a:t>
            </a:r>
          </a:p>
          <a:p>
            <a:pPr lvl="1"/>
            <a:r>
              <a:rPr lang="en-US" dirty="0"/>
              <a:t>Based on Ethernet networks</a:t>
            </a:r>
          </a:p>
          <a:p>
            <a:pPr lvl="1"/>
            <a:r>
              <a:rPr lang="en-US" dirty="0"/>
              <a:t>Industry-standard</a:t>
            </a:r>
          </a:p>
          <a:p>
            <a:pPr lvl="1"/>
            <a:r>
              <a:rPr lang="en-US" dirty="0"/>
              <a:t>Multi-vendor ecosystem</a:t>
            </a:r>
          </a:p>
          <a:p>
            <a:pPr lvl="1"/>
            <a:r>
              <a:rPr lang="en-US" dirty="0" err="1"/>
              <a:t>RoCE</a:t>
            </a:r>
            <a:r>
              <a:rPr lang="en-US" dirty="0"/>
              <a:t> v2 packet switching                     (layer 2 and 3)</a:t>
            </a:r>
          </a:p>
          <a:p>
            <a:r>
              <a:rPr lang="en-US" dirty="0"/>
              <a:t>FPGA are already used for implementing network stacks</a:t>
            </a:r>
          </a:p>
          <a:p>
            <a:pPr lvl="1"/>
            <a:r>
              <a:rPr lang="en-US" dirty="0"/>
              <a:t>Data center</a:t>
            </a:r>
          </a:p>
          <a:p>
            <a:pPr lvl="1"/>
            <a:r>
              <a:rPr lang="en-US" dirty="0"/>
              <a:t>ATLAS</a:t>
            </a:r>
          </a:p>
        </p:txBody>
      </p:sp>
      <p:pic>
        <p:nvPicPr>
          <p:cNvPr id="1026" name="Picture 2" descr="https://lh3.googleusercontent.com/UNOEu5CAu2OEonLwOJNt_moHYAbg6i0I0Ry-5CLHZNJTxLFFmI-X5naNBZhxgLd_zkw3RBOWlYsGKGgyVLTKvhZW59g0qH5ZfuYT1z7ezwP3KeLJ16hM9KaiPX5DlbyRJkGHzoKfwwgSRWqD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23" y="1510095"/>
            <a:ext cx="57626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3oZ45qF0osovF9gF807gdmgr5KGVx7KjaBAnNmILHXBkEY3p3ZMLwIZld4zI9ZMivhK154gYn4sFXOdJALitcQwvVYiQ_zaSWWNbKe6P8rB9Ld9OByXYU0kZnSILDZM0dSTsasj315dvJFPP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60" y="4122546"/>
            <a:ext cx="51625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vers le bas 3"/>
          <p:cNvSpPr/>
          <p:nvPr/>
        </p:nvSpPr>
        <p:spPr>
          <a:xfrm>
            <a:off x="8840732" y="3672997"/>
            <a:ext cx="340028" cy="404358"/>
          </a:xfrm>
          <a:prstGeom prst="downArrow">
            <a:avLst/>
          </a:prstGeom>
          <a:solidFill>
            <a:srgbClr val="4297B8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5CE64A-C1BE-BC58-AD8C-CB272D77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3" y="3818022"/>
            <a:ext cx="6309699" cy="29034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the exiting libraries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4</a:t>
            </a:fld>
            <a:endParaRPr lang="en-GB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DBD730-053E-8313-EEC8-F02A3FEC2C78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10515600" cy="199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Open-source libraries </a:t>
            </a:r>
          </a:p>
          <a:p>
            <a:pPr lvl="1"/>
            <a:r>
              <a:rPr lang="en-US" dirty="0"/>
              <a:t>ETH Zurich Network Stack</a:t>
            </a:r>
          </a:p>
          <a:p>
            <a:pPr lvl="2"/>
            <a:r>
              <a:rPr lang="en-US" dirty="0"/>
              <a:t>Entirely written in HLS</a:t>
            </a:r>
          </a:p>
          <a:p>
            <a:pPr lvl="2"/>
            <a:r>
              <a:rPr lang="en-US" dirty="0"/>
              <a:t>10/100 Gbps via Xilinx 10G and 100G MAC IPs</a:t>
            </a:r>
          </a:p>
          <a:p>
            <a:pPr lvl="2"/>
            <a:r>
              <a:rPr lang="en-US" dirty="0" err="1"/>
              <a:t>xDMA</a:t>
            </a:r>
            <a:r>
              <a:rPr lang="en-US" dirty="0"/>
              <a:t>, DDR4 memory and recently HBM support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A0B7C10-CA73-134E-C780-0BFBCFB9686E}"/>
              </a:ext>
            </a:extLst>
          </p:cNvPr>
          <p:cNvSpPr txBox="1">
            <a:spLocks/>
          </p:cNvSpPr>
          <p:nvPr/>
        </p:nvSpPr>
        <p:spPr>
          <a:xfrm>
            <a:off x="6753390" y="4009126"/>
            <a:ext cx="5278190" cy="2483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module writes/reads data to/from the Host machine’s memory through the </a:t>
            </a:r>
            <a:r>
              <a:rPr lang="en-US" dirty="0" err="1"/>
              <a:t>xDMA</a:t>
            </a:r>
            <a:endParaRPr lang="en-US" dirty="0"/>
          </a:p>
          <a:p>
            <a:r>
              <a:rPr lang="en-US" dirty="0"/>
              <a:t>An AXI data-mover is used to translate the AXI4 stream into AXI memory mapped (and </a:t>
            </a:r>
            <a:r>
              <a:rPr lang="en-US" dirty="0" err="1"/>
              <a:t>viceversa</a:t>
            </a:r>
            <a:r>
              <a:rPr lang="en-US" dirty="0"/>
              <a:t>)</a:t>
            </a:r>
          </a:p>
          <a:p>
            <a:r>
              <a:rPr lang="en-US" dirty="0"/>
              <a:t>Queue Pair’s information is exchanged using AXI stream ports</a:t>
            </a:r>
          </a:p>
          <a:p>
            <a:r>
              <a:rPr lang="en-US" dirty="0"/>
              <a:t>A debug port is present to send data directly from the FPGA logic TX DATA port</a:t>
            </a:r>
          </a:p>
        </p:txBody>
      </p:sp>
    </p:spTree>
    <p:extLst>
      <p:ext uri="{BB962C8B-B14F-4D97-AF65-F5344CB8AC3E}">
        <p14:creationId xmlns:p14="http://schemas.microsoft.com/office/powerpoint/2010/main" val="20107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6A2F-2302-F778-1010-BFC05C8E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RDMA WRITE from 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3C0C-4239-92F8-3217-C1FE7E834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Generate the Queue Pair parameter from the receiver side and allocate memory</a:t>
            </a:r>
          </a:p>
          <a:p>
            <a:pPr lvl="1"/>
            <a:r>
              <a:rPr lang="en-US" dirty="0"/>
              <a:t>Remote QP number</a:t>
            </a:r>
          </a:p>
          <a:p>
            <a:pPr lvl="1"/>
            <a:r>
              <a:rPr lang="en-US" dirty="0"/>
              <a:t>Remote Virtual Address</a:t>
            </a:r>
          </a:p>
          <a:p>
            <a:pPr lvl="1"/>
            <a:r>
              <a:rPr lang="en-US" dirty="0"/>
              <a:t>Registration key (to access the memory)</a:t>
            </a:r>
          </a:p>
          <a:p>
            <a:pPr lvl="1"/>
            <a:r>
              <a:rPr lang="en-US" dirty="0"/>
              <a:t>Remote Packet Sequence Number (PSN) needed to check stream’s structure</a:t>
            </a:r>
          </a:p>
          <a:p>
            <a:r>
              <a:rPr lang="en-US" dirty="0"/>
              <a:t>Send such parameter to FPGA on a sideband channel (e.g. </a:t>
            </a:r>
            <a:r>
              <a:rPr lang="en-US" dirty="0" err="1"/>
              <a:t>ipbus</a:t>
            </a:r>
            <a:r>
              <a:rPr lang="en-US" dirty="0"/>
              <a:t>/TCP-IP)</a:t>
            </a:r>
          </a:p>
          <a:p>
            <a:r>
              <a:rPr lang="en-US" dirty="0"/>
              <a:t>Pack the parameters in the configuration AXI streams ports</a:t>
            </a:r>
          </a:p>
          <a:p>
            <a:r>
              <a:rPr lang="en-US" dirty="0"/>
              <a:t>Stream data through the data AXI stream port</a:t>
            </a:r>
          </a:p>
          <a:p>
            <a:r>
              <a:rPr lang="en-US" dirty="0"/>
              <a:t>Notify somehow the receiver that the transfer is completed (Immediate message/sideband)</a:t>
            </a:r>
          </a:p>
          <a:p>
            <a:r>
              <a:rPr lang="en-US" dirty="0"/>
              <a:t>Dump the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FBBD-15E1-BC10-6A3B-922AC168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8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of UDP, TCP and RoCE V2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39887-5D88-AB1D-34DE-05D7884E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469" y="2977230"/>
            <a:ext cx="5085747" cy="239829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DBD730-053E-8313-EEC8-F02A3FEC2C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Dynamic VCS simulation</a:t>
            </a:r>
          </a:p>
          <a:p>
            <a:pPr lvl="1"/>
            <a:r>
              <a:rPr lang="en-US" dirty="0"/>
              <a:t>TUN/TAP</a:t>
            </a:r>
          </a:p>
          <a:p>
            <a:pPr lvl="1"/>
            <a:r>
              <a:rPr lang="en-US" dirty="0"/>
              <a:t>DPI-C (Direct Programming Interface) 					                    used to link C functions with RTL 						         simulation</a:t>
            </a:r>
          </a:p>
          <a:p>
            <a:pPr lvl="1"/>
            <a:r>
              <a:rPr lang="en-US" dirty="0"/>
              <a:t>Modifications in MAC and in DDR 				                       interface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RDMA WRITE tested successfully with a                                                                                 10G MAC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RoCE firmware simulator sends data to                                                                              Soft-RoCE end-point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Results presented at two international conferences TIPP and TWEPP</a:t>
            </a:r>
          </a:p>
          <a:p>
            <a:pPr lvl="1"/>
            <a:r>
              <a:rPr lang="en-US" dirty="0">
                <a:latin typeface="-apple-system"/>
              </a:rPr>
              <a:t>Proceeding </a:t>
            </a:r>
            <a:r>
              <a:rPr lang="en-US" dirty="0">
                <a:solidFill>
                  <a:srgbClr val="495057"/>
                </a:solidFill>
                <a:latin typeface="-apple-system"/>
                <a:hlinkClick r:id="rId3"/>
              </a:rPr>
              <a:t>here</a:t>
            </a:r>
            <a:endParaRPr lang="en-US" b="0" i="0" dirty="0">
              <a:solidFill>
                <a:srgbClr val="495057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2666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5C8835-225E-C112-5CAD-18FE5C6F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81" y="5392533"/>
            <a:ext cx="7247020" cy="1313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E20-880E-8174-F7EC-2A0BFC39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47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UDP and TCP stacks deployment on VCU118</a:t>
            </a:r>
          </a:p>
          <a:p>
            <a:pPr lvl="1"/>
            <a:r>
              <a:rPr lang="en-US" dirty="0"/>
              <a:t>Good bandwidth results for TCP (&gt; 60Gbps with two connections)</a:t>
            </a:r>
          </a:p>
          <a:p>
            <a:pPr lvl="1"/>
            <a:r>
              <a:rPr lang="en-US" dirty="0"/>
              <a:t>Hard to close the timing (even in HLS doesn’t close)</a:t>
            </a:r>
          </a:p>
          <a:p>
            <a:pPr lvl="1"/>
            <a:r>
              <a:rPr lang="en-US" dirty="0"/>
              <a:t>Porting to </a:t>
            </a:r>
            <a:r>
              <a:rPr lang="en-US" dirty="0" err="1"/>
              <a:t>Vivado</a:t>
            </a:r>
            <a:r>
              <a:rPr lang="en-US" dirty="0"/>
              <a:t> 22.2 was needed (intelligent runs)</a:t>
            </a:r>
          </a:p>
          <a:p>
            <a:r>
              <a:rPr lang="en-US" b="0" i="0" dirty="0">
                <a:effectLst/>
                <a:latin typeface="-apple-system"/>
              </a:rPr>
              <a:t>RoCE v2 </a:t>
            </a:r>
            <a:r>
              <a:rPr lang="en-US" dirty="0"/>
              <a:t>stacks deployment on VCU118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Several issues were found before successfully transmit data (also present in simulation)</a:t>
            </a:r>
          </a:p>
          <a:p>
            <a:pPr lvl="2"/>
            <a:r>
              <a:rPr lang="en-US" b="0" i="0" dirty="0">
                <a:effectLst/>
                <a:latin typeface="-apple-system"/>
              </a:rPr>
              <a:t>New CRC32 module developed (RTL, not HLS)                                      see backup slides for details</a:t>
            </a:r>
            <a:endParaRPr lang="en-US" dirty="0">
              <a:latin typeface="-apple-system"/>
            </a:endParaRPr>
          </a:p>
          <a:p>
            <a:pPr lvl="1"/>
            <a:r>
              <a:rPr lang="en-US" b="0" i="0" dirty="0">
                <a:effectLst/>
                <a:latin typeface="-apple-system"/>
              </a:rPr>
              <a:t>Occupancy: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0EEF-95D1-7000-9113-02A80431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7</a:t>
            </a:fld>
            <a:endParaRPr lang="en-GB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CC9686E-26A2-F9D8-E9A6-5FFDFD92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Hardware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EDA512-FB2B-F740-E2C7-965C5D3F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887" y="1027906"/>
            <a:ext cx="5287113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842B17-1BE2-C40C-D81A-45B73188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87" y="3304606"/>
            <a:ext cx="5141388" cy="350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DF41D-C599-C05C-721C-223821A0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1C48-5F1A-B71C-6FE8-D54D51E3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4017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Latency is computed averaging the time from each packet’s transfer start and its acknowledge (round trip)</a:t>
            </a:r>
          </a:p>
          <a:p>
            <a:r>
              <a:rPr lang="en-US" dirty="0"/>
              <a:t>Throughput is computed considering the payload size and the time from first packet sent and last acknowledge received</a:t>
            </a:r>
          </a:p>
          <a:p>
            <a:r>
              <a:rPr lang="en-US" dirty="0"/>
              <a:t>First transfer in the QP must be small (warm-up), it’s needed to for caching the QP info (NIC side), otherwise packet loss is observed</a:t>
            </a:r>
          </a:p>
          <a:p>
            <a:r>
              <a:rPr lang="en-US" dirty="0"/>
              <a:t>After that, no packet loss is observed, need more                                                                             tests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BDEC-54E0-62F4-E540-8B6B88A0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F722D-3100-5455-CE3F-09212000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64" y="4319721"/>
            <a:ext cx="5438548" cy="24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1D6A-DDD3-2F73-AF2C-A604DBFD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63B17-A734-D26E-5951-8497A9AA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Learned to use </a:t>
            </a:r>
            <a:r>
              <a:rPr lang="en-GB" b="0" i="0" dirty="0" err="1">
                <a:effectLst/>
              </a:rPr>
              <a:t>ibverbs</a:t>
            </a:r>
            <a:r>
              <a:rPr lang="en-GB" b="0" i="0" dirty="0">
                <a:effectLst/>
              </a:rPr>
              <a:t> for writing RDMA capable applications</a:t>
            </a:r>
          </a:p>
          <a:p>
            <a:pPr lvl="1"/>
            <a:r>
              <a:rPr lang="en-GB" b="0" i="0" dirty="0">
                <a:effectLst/>
              </a:rPr>
              <a:t>Building testing environment, based on two virtual machines with soft-</a:t>
            </a:r>
            <a:r>
              <a:rPr lang="en-GB" b="0" i="0" dirty="0" err="1">
                <a:effectLst/>
              </a:rPr>
              <a:t>roce</a:t>
            </a:r>
            <a:endParaRPr lang="en-GB" b="0" i="0" dirty="0">
              <a:effectLst/>
            </a:endParaRPr>
          </a:p>
          <a:p>
            <a:pPr lvl="1"/>
            <a:r>
              <a:rPr lang="en-GB" b="0" i="0" dirty="0">
                <a:effectLst/>
              </a:rPr>
              <a:t>First communication test between two applications, using </a:t>
            </a:r>
            <a:r>
              <a:rPr lang="en-GB" b="0" i="0" dirty="0" err="1">
                <a:effectLst/>
              </a:rPr>
              <a:t>rdma</a:t>
            </a:r>
            <a:r>
              <a:rPr lang="en-GB" b="0" i="0" dirty="0">
                <a:effectLst/>
              </a:rPr>
              <a:t> connection manager (RDMA CM) for connection handling</a:t>
            </a:r>
          </a:p>
          <a:p>
            <a:pPr lvl="2"/>
            <a:r>
              <a:rPr lang="en-GB" b="0" i="0" dirty="0">
                <a:effectLst/>
              </a:rPr>
              <a:t>RDMA write from one VM memory to the other</a:t>
            </a:r>
          </a:p>
          <a:p>
            <a:pPr lvl="1"/>
            <a:r>
              <a:rPr lang="en-GB" b="0" i="0" dirty="0">
                <a:effectLst/>
              </a:rPr>
              <a:t>CM removal, manual handling of the connections and out</a:t>
            </a:r>
            <a:r>
              <a:rPr lang="en-GB" dirty="0"/>
              <a:t>-of-band communication</a:t>
            </a:r>
          </a:p>
          <a:p>
            <a:pPr lvl="1"/>
            <a:r>
              <a:rPr lang="en-GB" b="0" i="0" dirty="0">
                <a:effectLst/>
              </a:rPr>
              <a:t>Removal of one of the VM, substitution with dynamic simulation</a:t>
            </a:r>
          </a:p>
          <a:p>
            <a:r>
              <a:rPr lang="en-GB" b="0" i="0" dirty="0">
                <a:effectLst/>
              </a:rPr>
              <a:t>Verified the same operations also with real hardware</a:t>
            </a:r>
          </a:p>
          <a:p>
            <a:pPr lvl="1"/>
            <a:r>
              <a:rPr lang="en-GB" b="0" i="0" dirty="0">
                <a:effectLst/>
              </a:rPr>
              <a:t>Test between two servers equipped with </a:t>
            </a:r>
            <a:r>
              <a:rPr lang="en-GB" dirty="0"/>
              <a:t>C</a:t>
            </a:r>
            <a:r>
              <a:rPr lang="en-GB" b="0" i="0" dirty="0">
                <a:effectLst/>
              </a:rPr>
              <a:t>onnect-X 6, the same application works</a:t>
            </a:r>
          </a:p>
          <a:p>
            <a:pPr lvl="2"/>
            <a:r>
              <a:rPr lang="en-GB" b="0" i="0" dirty="0">
                <a:effectLst/>
              </a:rPr>
              <a:t>Point-to-point connection</a:t>
            </a:r>
          </a:p>
          <a:p>
            <a:pPr lvl="1"/>
            <a:r>
              <a:rPr lang="en-GB" b="0" i="0" dirty="0" err="1">
                <a:effectLst/>
                <a:hlinkClick r:id="rId2"/>
              </a:rPr>
              <a:t>linux-rdma</a:t>
            </a:r>
            <a:r>
              <a:rPr lang="en-GB" b="0" i="0" dirty="0">
                <a:effectLst/>
                <a:hlinkClick r:id="rId2"/>
              </a:rPr>
              <a:t>/</a:t>
            </a:r>
            <a:r>
              <a:rPr lang="en-GB" b="0" i="0" dirty="0" err="1">
                <a:effectLst/>
                <a:hlinkClick r:id="rId2"/>
              </a:rPr>
              <a:t>perftest</a:t>
            </a:r>
            <a:r>
              <a:rPr lang="en-GB" b="0" i="0" dirty="0">
                <a:effectLst/>
              </a:rPr>
              <a:t> package used for performance measurement</a:t>
            </a:r>
          </a:p>
          <a:p>
            <a:pPr lvl="2"/>
            <a:r>
              <a:rPr lang="en-GB" dirty="0"/>
              <a:t>For instance,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ib_write_bw</a:t>
            </a:r>
            <a:r>
              <a:rPr lang="en-GB" dirty="0"/>
              <a:t> used for measuring the bandwidth of an </a:t>
            </a:r>
            <a:r>
              <a:rPr lang="en-GB" b="0" i="0" dirty="0">
                <a:effectLst/>
              </a:rPr>
              <a:t>RDMA WRITE</a:t>
            </a:r>
          </a:p>
          <a:p>
            <a:pPr lvl="2"/>
            <a:r>
              <a:rPr lang="en-GB" dirty="0"/>
              <a:t>Test of s</a:t>
            </a:r>
            <a:r>
              <a:rPr lang="en-GB" b="0" i="0" dirty="0">
                <a:effectLst/>
              </a:rPr>
              <a:t>everal configuration of message size and number of messages</a:t>
            </a:r>
          </a:p>
          <a:p>
            <a:pPr lvl="2"/>
            <a:r>
              <a:rPr lang="en-GB" dirty="0"/>
              <a:t>Measured up to </a:t>
            </a:r>
            <a:r>
              <a:rPr lang="en-GB" b="0" i="0" dirty="0">
                <a:effectLst/>
              </a:rPr>
              <a:t>93 Gbps</a:t>
            </a:r>
          </a:p>
          <a:p>
            <a:pPr lvl="1"/>
            <a:r>
              <a:rPr lang="en-GB" b="0" i="0" dirty="0">
                <a:effectLst/>
              </a:rPr>
              <a:t>Tuning of the host parameters (e.g. NIC Buffer, MTU, etc.)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2F874-F822-F0D0-06A2-27635750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4B1-4057-4898-A1B1-A048F952FA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24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16047</TotalTime>
  <Words>1691</Words>
  <Application>Microsoft Office PowerPoint</Application>
  <PresentationFormat>Widescreen</PresentationFormat>
  <Paragraphs>249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-apple-system</vt:lpstr>
      <vt:lpstr>Arial</vt:lpstr>
      <vt:lpstr>Calibri</vt:lpstr>
      <vt:lpstr>Calibri Light</vt:lpstr>
      <vt:lpstr>Courier New</vt:lpstr>
      <vt:lpstr>Lato</vt:lpstr>
      <vt:lpstr>Thème Office</vt:lpstr>
      <vt:lpstr>Worksheet</vt:lpstr>
      <vt:lpstr>FEROCE</vt:lpstr>
      <vt:lpstr>Objectives</vt:lpstr>
      <vt:lpstr>Methodology</vt:lpstr>
      <vt:lpstr>Study of the exiting libraries</vt:lpstr>
      <vt:lpstr>Example RDMA WRITE from FPGA</vt:lpstr>
      <vt:lpstr>Testing of UDP, TCP and RoCE V2</vt:lpstr>
      <vt:lpstr>Hardware implementation</vt:lpstr>
      <vt:lpstr>Latency and throughput</vt:lpstr>
      <vt:lpstr>Networking activities</vt:lpstr>
      <vt:lpstr>Ongoing efforts</vt:lpstr>
      <vt:lpstr>Prospective applications</vt:lpstr>
      <vt:lpstr>Research group</vt:lpstr>
      <vt:lpstr>Project organization</vt:lpstr>
      <vt:lpstr>Richiesta finanziaria</vt:lpstr>
      <vt:lpstr>Backup</vt:lpstr>
      <vt:lpstr>Methodology</vt:lpstr>
      <vt:lpstr>Methodology</vt:lpstr>
      <vt:lpstr>FW activities</vt:lpstr>
      <vt:lpstr>Injection of live traffic into digital simulator</vt:lpstr>
      <vt:lpstr>Networking activities</vt:lpstr>
      <vt:lpstr>Project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FEROCE</dc:title>
  <dc:creator>triossi</dc:creator>
  <cp:lastModifiedBy>Andrea Triossi</cp:lastModifiedBy>
  <cp:revision>171</cp:revision>
  <dcterms:created xsi:type="dcterms:W3CDTF">2022-06-20T12:44:42Z</dcterms:created>
  <dcterms:modified xsi:type="dcterms:W3CDTF">2024-06-25T19:40:21Z</dcterms:modified>
</cp:coreProperties>
</file>